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98" r:id="rId2"/>
  </p:sldMasterIdLst>
  <p:notesMasterIdLst>
    <p:notesMasterId r:id="rId3"/>
  </p:notesMasterIdLst>
  <p:handoutMasterIdLst>
    <p:handoutMasterId r:id="rId4"/>
  </p:handoutMasterIdLst>
  <p:sldIdLst>
    <p:sldId id="1385" r:id="rId5"/>
    <p:sldId id="1386" r:id="rId6"/>
    <p:sldId id="1387" r:id="rId7"/>
    <p:sldId id="1240" r:id="rId8"/>
    <p:sldId id="1307" r:id="rId9"/>
    <p:sldId id="1308" r:id="rId10"/>
    <p:sldId id="1352" r:id="rId11"/>
    <p:sldId id="1323" r:id="rId12"/>
    <p:sldId id="1388" r:id="rId13"/>
    <p:sldId id="1310" r:id="rId14"/>
    <p:sldId id="1312" r:id="rId15"/>
    <p:sldId id="1313" r:id="rId16"/>
    <p:sldId id="1324" r:id="rId17"/>
    <p:sldId id="1326" r:id="rId18"/>
    <p:sldId id="1328" r:id="rId19"/>
    <p:sldId id="1325" r:id="rId20"/>
    <p:sldId id="1329" r:id="rId21"/>
    <p:sldId id="1330" r:id="rId22"/>
    <p:sldId id="1331" r:id="rId23"/>
    <p:sldId id="1332" r:id="rId24"/>
    <p:sldId id="1334" r:id="rId25"/>
    <p:sldId id="1335" r:id="rId26"/>
    <p:sldId id="1336" r:id="rId27"/>
    <p:sldId id="1338" r:id="rId28"/>
    <p:sldId id="1339" r:id="rId29"/>
    <p:sldId id="1340" r:id="rId30"/>
    <p:sldId id="1343" r:id="rId31"/>
    <p:sldId id="1344" r:id="rId32"/>
    <p:sldId id="1341" r:id="rId33"/>
    <p:sldId id="1389" r:id="rId34"/>
    <p:sldId id="1314" r:id="rId35"/>
    <p:sldId id="1315" r:id="rId36"/>
    <p:sldId id="1316" r:id="rId37"/>
    <p:sldId id="1353" r:id="rId38"/>
    <p:sldId id="1354" r:id="rId39"/>
    <p:sldId id="1345" r:id="rId40"/>
    <p:sldId id="1390" r:id="rId41"/>
    <p:sldId id="1356" r:id="rId42"/>
    <p:sldId id="1357" r:id="rId43"/>
    <p:sldId id="1333" r:id="rId44"/>
    <p:sldId id="1358" r:id="rId45"/>
    <p:sldId id="1374" r:id="rId46"/>
    <p:sldId id="1377" r:id="rId47"/>
    <p:sldId id="1364" r:id="rId48"/>
    <p:sldId id="1355" r:id="rId49"/>
    <p:sldId id="1375" r:id="rId50"/>
    <p:sldId id="1392" r:id="rId51"/>
  </p:sldIdLst>
  <p:sldSz cx="12196763" cy="6858000"/>
  <p:notesSz cx="6858000" cy="9144000"/>
  <p:custDataLst>
    <p:tags r:id="rId52"/>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6314" autoAdjust="0"/>
  </p:normalViewPr>
  <p:slideViewPr>
    <p:cSldViewPr snapToObjects="1">
      <p:cViewPr varScale="1">
        <p:scale>
          <a:sx n="108" d="100"/>
          <a:sy n="108" d="100"/>
        </p:scale>
        <p:origin x="69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08"/>
    </p:cViewPr>
  </p:sorterViewPr>
  <p:notesViewPr>
    <p:cSldViewPr snapToObjects="1">
      <p:cViewPr varScale="1">
        <p:scale>
          <a:sx n="69" d="100"/>
          <a:sy n="69" d="100"/>
        </p:scale>
        <p:origin x="-2838" y="-90"/>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handoutMasters/handoutMaster1.xml" Type="http://schemas.openxmlformats.org/officeDocument/2006/relationships/handout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slides/slide43.xml" Type="http://schemas.openxmlformats.org/officeDocument/2006/relationships/slide"/><Relationship Id="rId48" Target="slides/slide44.xml" Type="http://schemas.openxmlformats.org/officeDocument/2006/relationships/slide"/><Relationship Id="rId49" Target="slides/slide45.xml" Type="http://schemas.openxmlformats.org/officeDocument/2006/relationships/slide"/><Relationship Id="rId5" Target="slides/slide1.xml" Type="http://schemas.openxmlformats.org/officeDocument/2006/relationships/slide"/><Relationship Id="rId50" Target="slides/slide46.xml" Type="http://schemas.openxmlformats.org/officeDocument/2006/relationships/slide"/><Relationship Id="rId51" Target="slides/slide47.xml" Type="http://schemas.openxmlformats.org/officeDocument/2006/relationships/slide"/><Relationship Id="rId52" Target="tags/tag2.xml" Type="http://schemas.openxmlformats.org/officeDocument/2006/relationships/tags"/><Relationship Id="rId53" Target="presProps.xml" Type="http://schemas.openxmlformats.org/officeDocument/2006/relationships/presProps"/><Relationship Id="rId54" Target="viewProps.xml" Type="http://schemas.openxmlformats.org/officeDocument/2006/relationships/viewProps"/><Relationship Id="rId55" Target="theme/theme1.xml" Type="http://schemas.openxmlformats.org/officeDocument/2006/relationships/theme"/><Relationship Id="rId56" Target="tableStyles.xml" Type="http://schemas.openxmlformats.org/officeDocument/2006/relationships/tableStyles"/><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t>‹#›</a:t>
            </a:fld>
            <a:endParaRPr lang="zh-CN" altLang="en-US"/>
          </a:p>
        </p:txBody>
      </p:sp>
    </p:spTree>
    <p:extLst>
      <p:ext uri="{BB962C8B-B14F-4D97-AF65-F5344CB8AC3E}">
        <p14:creationId xmlns:p14="http://schemas.microsoft.com/office/powerpoint/2010/main" val="3806555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B9EEDA17-7CE7-49CA-897E-A1888A19DA62}" type="datetimeFigureOut">
              <a:rPr lang="zh-CN" altLang="en-US"/>
              <a:t>2021/1/29</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E1689F0-D8FB-450F-A36F-553F26501FEE}" type="slidenum">
              <a:rPr lang="zh-CN" altLang="en-US"/>
              <a:t>‹#›</a:t>
            </a:fld>
            <a:endParaRPr lang="en-US"/>
          </a:p>
        </p:txBody>
      </p:sp>
    </p:spTree>
    <p:extLst>
      <p:ext uri="{BB962C8B-B14F-4D97-AF65-F5344CB8AC3E}">
        <p14:creationId val="2176161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46.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47.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4881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986590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895521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013958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682393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817240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443459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129849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790704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635950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54391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924627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286169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666541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089754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106757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376351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967484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352459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74398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243230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542523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9580553"/>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115014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9723863"/>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7238098"/>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9730130"/>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5251669"/>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5677417"/>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5863298"/>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20942633"/>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0865138"/>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481119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7315403"/>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0538947"/>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767534"/>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495201"/>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7139463"/>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7426285"/>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3156012"/>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0120623"/>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791854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938614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82512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580982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998933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977517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1.png" Type="http://schemas.openxmlformats.org/officeDocument/2006/relationships/image"/><Relationship Id="rId10" Target="../media/image10.png" Type="http://schemas.openxmlformats.org/officeDocument/2006/relationships/image"/><Relationship Id="rId11" Target="../media/image11.png" Type="http://schemas.openxmlformats.org/officeDocument/2006/relationships/image"/><Relationship Id="rId12" Target="../media/image12.png" Type="http://schemas.openxmlformats.org/officeDocument/2006/relationships/image"/><Relationship Id="rId13" Target="../media/image13.png" Type="http://schemas.openxmlformats.org/officeDocument/2006/relationships/image"/><Relationship Id="rId14" Target="../slideMasters/slideMaster1.xml" Type="http://schemas.openxmlformats.org/officeDocument/2006/relationships/slideMaster"/><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media/image1.png" Type="http://schemas.openxmlformats.org/officeDocument/2006/relationships/image"/><Relationship Id="rId10" Target="../media/image10.png" Type="http://schemas.openxmlformats.org/officeDocument/2006/relationships/image"/><Relationship Id="rId11" Target="../media/image11.png" Type="http://schemas.openxmlformats.org/officeDocument/2006/relationships/image"/><Relationship Id="rId12" Target="../media/image12.png" Type="http://schemas.openxmlformats.org/officeDocument/2006/relationships/image"/><Relationship Id="rId13" Target="../media/image13.png" Type="http://schemas.openxmlformats.org/officeDocument/2006/relationships/image"/><Relationship Id="rId14" Target="../slideMasters/slideMaster1.xml" Type="http://schemas.openxmlformats.org/officeDocument/2006/relationships/slideMaster"/><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3388860498"/>
      </p:ext>
    </p:extLst>
  </p:cSld>
  <p:clrMapOvr>
    <a:masterClrMapping/>
  </p:clrMapOvr>
  <mc:AlternateContent>
    <mc:Choice Requires="p14">
      <p:transition spd="slow" advTm="3000" p14:dur="1600">
        <p:blinds dir="vert"/>
      </p:transition>
    </mc:Choice>
    <mc:Fallback>
      <p:transition spd="slow" advTm="3000">
        <p:blinds dir="vert"/>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978274003"/>
      </p:ext>
    </p:extLst>
  </p:cSld>
  <p:clrMapOvr>
    <a:masterClrMapping/>
  </p:clrMapOvr>
  <mc:AlternateContent>
    <mc:Choice Requires="p14">
      <p:transition spd="slow" advTm="3000" p14:dur="1600">
        <p:blinds dir="vert"/>
      </p:transition>
    </mc:Choice>
    <mc:Fallback>
      <p:transition spd="slow" advTm="3000">
        <p:blinds dir="vert"/>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1089430995"/>
      </p:ext>
    </p:extLst>
  </p:cSld>
  <p:clrMapOvr>
    <a:masterClrMapping/>
  </p:clrMapOvr>
  <mc:AlternateContent>
    <mc:Choice Requires="p14">
      <p:transition spd="slow" advTm="3000" p14:dur="1600">
        <p:blinds dir="vert"/>
      </p:transition>
    </mc:Choice>
    <mc:Fallback>
      <p:transition spd="slow" advTm="3000">
        <p:blinds dir="vert"/>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pic>
        <p:nvPicPr>
          <p:cNvPr id="4" name="Picture 2" descr="PPECLOGO-eff-0-1"/>
          <p:cNvPicPr>
            <a:picLocks noChangeAspect="1" noChangeArrowheads="1"/>
          </p:cNvPicPr>
          <p:nvPr userDrawn="1"/>
        </p:nvPicPr>
        <p:blipFill>
          <a:blip r:embed="rId1">
            <a:extLst>
              <a:ext uri="{28A0092B-C50C-407E-A947-70E740481C1C}">
                <a14:useLocalDpi val="0"/>
              </a:ext>
            </a:extLst>
          </a:blip>
          <a:stretch>
            <a:fillRect/>
          </a:stretch>
        </p:blipFill>
        <p:spPr bwMode="auto">
          <a:xfrm>
            <a:off x="4146913" y="2886609"/>
            <a:ext cx="1060349" cy="798789"/>
          </a:xfrm>
          <a:prstGeom prst="rect">
            <a:avLst/>
          </a:prstGeom>
          <a:noFill/>
          <a:extLst>
            <a:ext uri="{909E8E84-426E-40DD-AFC4-6F175D3DCCD1}">
              <a14:hiddenFill>
                <a:solidFill>
                  <a:srgbClr val="FFFFFF"/>
                </a:solidFill>
              </a14:hiddenFill>
            </a:ext>
          </a:extLst>
        </p:spPr>
      </p:pic>
      <p:pic>
        <p:nvPicPr>
          <p:cNvPr id="5" name="Picture 3" descr="PPECLOGO-eff-0-2"/>
          <p:cNvPicPr>
            <a:picLocks noChangeAspect="1" noChangeArrowheads="1"/>
          </p:cNvPicPr>
          <p:nvPr userDrawn="1"/>
        </p:nvPicPr>
        <p:blipFill>
          <a:blip r:embed="rId2">
            <a:extLst>
              <a:ext uri="{28A0092B-C50C-407E-A947-70E740481C1C}">
                <a14:useLocalDpi val="0"/>
              </a:ext>
            </a:extLst>
          </a:blip>
          <a:stretch>
            <a:fillRect/>
          </a:stretch>
        </p:blipFill>
        <p:spPr bwMode="auto">
          <a:xfrm>
            <a:off x="8430462" y="2758265"/>
            <a:ext cx="1096814" cy="838939"/>
          </a:xfrm>
          <a:prstGeom prst="rect">
            <a:avLst/>
          </a:prstGeom>
          <a:noFill/>
          <a:extLst>
            <a:ext uri="{909E8E84-426E-40DD-AFC4-6F175D3DCCD1}">
              <a14:hiddenFill>
                <a:solidFill>
                  <a:srgbClr val="FFFFFF"/>
                </a:solidFill>
              </a14:hiddenFill>
            </a:ext>
          </a:extLst>
        </p:spPr>
      </p:pic>
      <p:pic>
        <p:nvPicPr>
          <p:cNvPr id="6" name="Picture 4" descr="PPECLOGO-eff-0-3"/>
          <p:cNvPicPr>
            <a:picLocks noChangeAspect="1" noChangeArrowheads="1"/>
          </p:cNvPicPr>
          <p:nvPr userDrawn="1"/>
        </p:nvPicPr>
        <p:blipFill>
          <a:blip r:embed="rId3">
            <a:extLst>
              <a:ext uri="{28A0092B-C50C-407E-A947-70E740481C1C}">
                <a14:useLocalDpi val="0"/>
              </a:ext>
            </a:extLst>
          </a:blip>
          <a:stretch>
            <a:fillRect/>
          </a:stretch>
        </p:blipFill>
        <p:spPr bwMode="auto">
          <a:xfrm>
            <a:off x="1040451" y="1447779"/>
            <a:ext cx="3013731" cy="2376211"/>
          </a:xfrm>
          <a:prstGeom prst="rect">
            <a:avLst/>
          </a:prstGeom>
          <a:noFill/>
          <a:extLst>
            <a:ext uri="{909E8E84-426E-40DD-AFC4-6F175D3DCCD1}">
              <a14:hiddenFill>
                <a:solidFill>
                  <a:srgbClr val="FFFFFF"/>
                </a:solidFill>
              </a14:hiddenFill>
            </a:ext>
          </a:extLst>
        </p:spPr>
      </p:pic>
      <p:pic>
        <p:nvPicPr>
          <p:cNvPr id="7" name="Picture 5" descr="PPECLOGO-eff-0-1"/>
          <p:cNvPicPr>
            <a:picLocks noChangeAspect="1" noChangeArrowheads="1"/>
          </p:cNvPicPr>
          <p:nvPr userDrawn="1"/>
        </p:nvPicPr>
        <p:blipFill>
          <a:blip r:embed="rId4">
            <a:extLst>
              <a:ext uri="{28A0092B-C50C-407E-A947-70E740481C1C}">
                <a14:useLocalDpi val="0"/>
              </a:ext>
            </a:extLst>
          </a:blip>
          <a:stretch>
            <a:fillRect/>
          </a:stretch>
        </p:blipFill>
        <p:spPr bwMode="auto">
          <a:xfrm>
            <a:off x="4467436" y="3771071"/>
            <a:ext cx="524127" cy="395616"/>
          </a:xfrm>
          <a:prstGeom prst="rect">
            <a:avLst/>
          </a:prstGeom>
          <a:noFill/>
          <a:extLst>
            <a:ext uri="{909E8E84-426E-40DD-AFC4-6F175D3DCCD1}">
              <a14:hiddenFill>
                <a:solidFill>
                  <a:srgbClr val="FFFFFF"/>
                </a:solidFill>
              </a14:hiddenFill>
            </a:ext>
          </a:extLst>
        </p:spPr>
      </p:pic>
      <p:pic>
        <p:nvPicPr>
          <p:cNvPr id="8" name="Picture 6" descr="PPECLOGO-eff-0-1"/>
          <p:cNvPicPr>
            <a:picLocks noChangeAspect="1" noChangeArrowheads="1"/>
          </p:cNvPicPr>
          <p:nvPr userDrawn="1"/>
        </p:nvPicPr>
        <p:blipFill>
          <a:blip r:embed="rId5">
            <a:extLst>
              <a:ext uri="{28A0092B-C50C-407E-A947-70E740481C1C}">
                <a14:useLocalDpi val="0"/>
              </a:ext>
            </a:extLst>
          </a:blip>
          <a:stretch>
            <a:fillRect/>
          </a:stretch>
        </p:blipFill>
        <p:spPr bwMode="auto">
          <a:xfrm>
            <a:off x="7376340" y="2904246"/>
            <a:ext cx="401158" cy="302381"/>
          </a:xfrm>
          <a:prstGeom prst="rect">
            <a:avLst/>
          </a:prstGeom>
          <a:noFill/>
          <a:extLst>
            <a:ext uri="{909E8E84-426E-40DD-AFC4-6F175D3DCCD1}">
              <a14:hiddenFill>
                <a:solidFill>
                  <a:srgbClr val="FFFFFF"/>
                </a:solidFill>
              </a14:hiddenFill>
            </a:ext>
          </a:extLst>
        </p:spPr>
      </p:pic>
      <p:pic>
        <p:nvPicPr>
          <p:cNvPr id="9" name="Picture 8" descr="PPECLOGO-eff-0-2"/>
          <p:cNvPicPr>
            <a:picLocks noChangeAspect="1" noChangeArrowheads="1"/>
          </p:cNvPicPr>
          <p:nvPr userDrawn="1"/>
        </p:nvPicPr>
        <p:blipFill>
          <a:blip r:embed="rId6">
            <a:extLst>
              <a:ext uri="{28A0092B-C50C-407E-A947-70E740481C1C}">
                <a14:useLocalDpi val="0"/>
              </a:ext>
            </a:extLst>
          </a:blip>
          <a:stretch>
            <a:fillRect/>
          </a:stretch>
        </p:blipFill>
        <p:spPr bwMode="auto">
          <a:xfrm>
            <a:off x="5277817" y="2574149"/>
            <a:ext cx="981731" cy="750913"/>
          </a:xfrm>
          <a:prstGeom prst="rect">
            <a:avLst/>
          </a:prstGeom>
          <a:noFill/>
          <a:extLst>
            <a:ext uri="{909E8E84-426E-40DD-AFC4-6F175D3DCCD1}">
              <a14:hiddenFill>
                <a:solidFill>
                  <a:srgbClr val="FFFFFF"/>
                </a:solidFill>
              </a14:hiddenFill>
            </a:ext>
          </a:extLst>
        </p:spPr>
      </p:pic>
      <p:pic>
        <p:nvPicPr>
          <p:cNvPr id="10" name="Picture 9" descr="PPECLOGO-eff-5-4"/>
          <p:cNvPicPr>
            <a:picLocks noChangeAspect="1" noChangeArrowheads="1"/>
          </p:cNvPicPr>
          <p:nvPr userDrawn="1"/>
        </p:nvPicPr>
        <p:blipFill>
          <a:blip r:embed="rId7">
            <a:extLst>
              <a:ext uri="{28A0092B-C50C-407E-A947-70E740481C1C}">
                <a14:useLocalDpi val="0"/>
              </a:ext>
            </a:extLst>
          </a:blip>
          <a:stretch>
            <a:fillRect/>
          </a:stretch>
        </p:blipFill>
        <p:spPr bwMode="auto">
          <a:xfrm>
            <a:off x="3261942" y="3206628"/>
            <a:ext cx="1477636" cy="1123849"/>
          </a:xfrm>
          <a:prstGeom prst="rect">
            <a:avLst/>
          </a:prstGeom>
          <a:noFill/>
          <a:extLst>
            <a:ext uri="{909E8E84-426E-40DD-AFC4-6F175D3DCCD1}">
              <a14:hiddenFill>
                <a:solidFill>
                  <a:srgbClr val="FFFFFF"/>
                </a:solidFill>
              </a14:hiddenFill>
            </a:ext>
          </a:extLst>
        </p:spPr>
      </p:pic>
      <p:pic>
        <p:nvPicPr>
          <p:cNvPr id="11" name="Picture 10" descr="PPECLOGO-eff-5-2"/>
          <p:cNvPicPr>
            <a:picLocks noChangeAspect="1" noChangeArrowheads="1"/>
          </p:cNvPicPr>
          <p:nvPr userDrawn="1"/>
        </p:nvPicPr>
        <p:blipFill>
          <a:blip r:embed="rId8">
            <a:extLst>
              <a:ext uri="{28A0092B-C50C-407E-A947-70E740481C1C}">
                <a14:useLocalDpi val="0"/>
              </a:ext>
            </a:extLst>
          </a:blip>
          <a:stretch>
            <a:fillRect/>
          </a:stretch>
        </p:blipFill>
        <p:spPr bwMode="auto">
          <a:xfrm>
            <a:off x="5352404" y="3446014"/>
            <a:ext cx="1834444" cy="1436309"/>
          </a:xfrm>
          <a:prstGeom prst="rect">
            <a:avLst/>
          </a:prstGeom>
          <a:noFill/>
          <a:extLst>
            <a:ext uri="{909E8E84-426E-40DD-AFC4-6F175D3DCCD1}">
              <a14:hiddenFill>
                <a:solidFill>
                  <a:srgbClr val="FFFFFF"/>
                </a:solidFill>
              </a14:hiddenFill>
            </a:ext>
          </a:extLst>
        </p:spPr>
      </p:pic>
      <p:pic>
        <p:nvPicPr>
          <p:cNvPr id="12" name="Picture 11" descr="PPECLOGO-eff-5-4"/>
          <p:cNvPicPr>
            <a:picLocks noChangeAspect="1" noChangeArrowheads="1"/>
          </p:cNvPicPr>
          <p:nvPr userDrawn="1"/>
        </p:nvPicPr>
        <p:blipFill>
          <a:blip r:embed="rId9">
            <a:extLst>
              <a:ext uri="{28A0092B-C50C-407E-A947-70E740481C1C}">
                <a14:useLocalDpi val="0"/>
              </a:ext>
            </a:extLst>
          </a:blip>
          <a:stretch>
            <a:fillRect/>
          </a:stretch>
        </p:blipFill>
        <p:spPr bwMode="auto">
          <a:xfrm>
            <a:off x="9886102" y="2725338"/>
            <a:ext cx="1116794" cy="851707"/>
          </a:xfrm>
          <a:prstGeom prst="rect">
            <a:avLst/>
          </a:prstGeom>
          <a:noFill/>
          <a:extLst>
            <a:ext uri="{909E8E84-426E-40DD-AFC4-6F175D3DCCD1}">
              <a14:hiddenFill>
                <a:solidFill>
                  <a:srgbClr val="FFFFFF"/>
                </a:solidFill>
              </a14:hiddenFill>
            </a:ext>
          </a:extLst>
        </p:spPr>
      </p:pic>
      <p:pic>
        <p:nvPicPr>
          <p:cNvPr id="13" name="Picture 12" descr="PPECLOGO-eff-0-1"/>
          <p:cNvPicPr>
            <a:picLocks noChangeAspect="1" noChangeArrowheads="1"/>
          </p:cNvPicPr>
          <p:nvPr userDrawn="1"/>
        </p:nvPicPr>
        <p:blipFill>
          <a:blip r:embed="rId10">
            <a:extLst>
              <a:ext uri="{28A0092B-C50C-407E-A947-70E740481C1C}">
                <a14:useLocalDpi val="0"/>
              </a:ext>
            </a:extLst>
          </a:blip>
          <a:stretch>
            <a:fillRect/>
          </a:stretch>
        </p:blipFill>
        <p:spPr bwMode="auto">
          <a:xfrm>
            <a:off x="7942800" y="3624920"/>
            <a:ext cx="522112" cy="393095"/>
          </a:xfrm>
          <a:prstGeom prst="rect">
            <a:avLst/>
          </a:prstGeom>
          <a:noFill/>
          <a:extLst>
            <a:ext uri="{909E8E84-426E-40DD-AFC4-6F175D3DCCD1}">
              <a14:hiddenFill>
                <a:solidFill>
                  <a:srgbClr val="FFFFFF"/>
                </a:solidFill>
              </a14:hiddenFill>
            </a:ext>
          </a:extLst>
        </p:spPr>
      </p:pic>
      <p:pic>
        <p:nvPicPr>
          <p:cNvPr id="14" name="Picture 13" descr="PPECLOGO-eff-0-1"/>
          <p:cNvPicPr>
            <a:picLocks noChangeAspect="1" noChangeArrowheads="1"/>
          </p:cNvPicPr>
          <p:nvPr userDrawn="1"/>
        </p:nvPicPr>
        <p:blipFill>
          <a:blip r:embed="rId10">
            <a:extLst>
              <a:ext uri="{28A0092B-C50C-407E-A947-70E740481C1C}">
                <a14:useLocalDpi val="0"/>
              </a:ext>
            </a:extLst>
          </a:blip>
          <a:stretch>
            <a:fillRect/>
          </a:stretch>
        </p:blipFill>
        <p:spPr bwMode="auto">
          <a:xfrm>
            <a:off x="11254880" y="2365000"/>
            <a:ext cx="522110" cy="393095"/>
          </a:xfrm>
          <a:prstGeom prst="rect">
            <a:avLst/>
          </a:prstGeom>
          <a:noFill/>
          <a:extLst>
            <a:ext uri="{909E8E84-426E-40DD-AFC4-6F175D3DCCD1}">
              <a14:hiddenFill>
                <a:solidFill>
                  <a:srgbClr val="FFFFFF"/>
                </a:solidFill>
              </a14:hiddenFill>
            </a:ext>
          </a:extLst>
        </p:spPr>
      </p:pic>
      <p:pic>
        <p:nvPicPr>
          <p:cNvPr id="15" name="Picture 14" descr="PPECLOGO-eff2-1-2"/>
          <p:cNvPicPr>
            <a:picLocks noChangeAspect="1" noChangeArrowheads="1"/>
          </p:cNvPicPr>
          <p:nvPr userDrawn="1"/>
        </p:nvPicPr>
        <p:blipFill>
          <a:blip r:embed="rId11">
            <a:extLst>
              <a:ext uri="{28A0092B-C50C-407E-A947-70E740481C1C}">
                <a14:useLocalDpi val="0"/>
              </a:ext>
            </a:extLst>
          </a:blip>
          <a:stretch>
            <a:fillRect/>
          </a:stretch>
        </p:blipFill>
        <p:spPr bwMode="auto">
          <a:xfrm>
            <a:off x="2054437" y="2795894"/>
            <a:ext cx="1697365" cy="1428749"/>
          </a:xfrm>
          <a:prstGeom prst="rect">
            <a:avLst/>
          </a:prstGeom>
          <a:noFill/>
          <a:extLst>
            <a:ext uri="{909E8E84-426E-40DD-AFC4-6F175D3DCCD1}">
              <a14:hiddenFill>
                <a:solidFill>
                  <a:srgbClr val="FFFFFF"/>
                </a:solidFill>
              </a14:hiddenFill>
            </a:ext>
          </a:extLst>
        </p:spPr>
      </p:pic>
      <p:pic>
        <p:nvPicPr>
          <p:cNvPr id="16" name="Picture 15" descr="PPECLOGO-eff2-1-3"/>
          <p:cNvPicPr>
            <a:picLocks noChangeAspect="1" noChangeArrowheads="1"/>
          </p:cNvPicPr>
          <p:nvPr userDrawn="1"/>
        </p:nvPicPr>
        <p:blipFill>
          <a:blip r:embed="rId12">
            <a:extLst>
              <a:ext uri="{28A0092B-C50C-407E-A947-70E740481C1C}">
                <a14:useLocalDpi val="0"/>
              </a:ext>
            </a:extLst>
          </a:blip>
          <a:stretch>
            <a:fillRect/>
          </a:stretch>
        </p:blipFill>
        <p:spPr bwMode="auto">
          <a:xfrm>
            <a:off x="3983626" y="2785815"/>
            <a:ext cx="437445" cy="365376"/>
          </a:xfrm>
          <a:prstGeom prst="rect">
            <a:avLst/>
          </a:prstGeom>
          <a:noFill/>
          <a:extLst>
            <a:ext uri="{909E8E84-426E-40DD-AFC4-6F175D3DCCD1}">
              <a14:hiddenFill>
                <a:solidFill>
                  <a:srgbClr val="FFFFFF"/>
                </a:solidFill>
              </a14:hiddenFill>
            </a:ext>
          </a:extLst>
        </p:spPr>
      </p:pic>
      <p:pic>
        <p:nvPicPr>
          <p:cNvPr id="17" name="Picture 16" descr="PPECLOGO-eff2-1-4"/>
          <p:cNvPicPr>
            <a:picLocks noChangeAspect="1" noChangeArrowheads="1"/>
          </p:cNvPicPr>
          <p:nvPr userDrawn="1"/>
        </p:nvPicPr>
        <p:blipFill>
          <a:blip r:embed="rId13">
            <a:extLst>
              <a:ext uri="{28A0092B-C50C-407E-A947-70E740481C1C}">
                <a14:useLocalDpi val="0"/>
              </a:ext>
            </a:extLst>
          </a:blip>
          <a:stretch>
            <a:fillRect/>
          </a:stretch>
        </p:blipFill>
        <p:spPr bwMode="auto">
          <a:xfrm>
            <a:off x="8519340" y="3325061"/>
            <a:ext cx="703540" cy="587123"/>
          </a:xfrm>
          <a:prstGeom prst="rect">
            <a:avLst/>
          </a:prstGeom>
          <a:noFill/>
          <a:extLst>
            <a:ext uri="{909E8E84-426E-40DD-AFC4-6F175D3DCCD1}">
              <a14:hiddenFill>
                <a:solidFill>
                  <a:srgbClr val="FFFFFF"/>
                </a:solidFill>
              </a14:hiddenFill>
            </a:ext>
          </a:extLst>
        </p:spPr>
      </p:pic>
      <p:pic>
        <p:nvPicPr>
          <p:cNvPr id="18" name="Picture 17" descr="PPECLOGO-eff2-1-3"/>
          <p:cNvPicPr>
            <a:picLocks noChangeAspect="1" noChangeArrowheads="1"/>
          </p:cNvPicPr>
          <p:nvPr userDrawn="1"/>
        </p:nvPicPr>
        <p:blipFill>
          <a:blip r:embed="rId12">
            <a:extLst>
              <a:ext uri="{28A0092B-C50C-407E-A947-70E740481C1C}">
                <a14:useLocalDpi val="0"/>
              </a:ext>
            </a:extLst>
          </a:blip>
          <a:stretch>
            <a:fillRect/>
          </a:stretch>
        </p:blipFill>
        <p:spPr bwMode="auto">
          <a:xfrm>
            <a:off x="9239008" y="2909285"/>
            <a:ext cx="360841" cy="302381"/>
          </a:xfrm>
          <a:prstGeom prst="rect">
            <a:avLst/>
          </a:prstGeom>
          <a:noFill/>
          <a:extLst>
            <a:ext uri="{909E8E84-426E-40DD-AFC4-6F175D3DCCD1}">
              <a14:hiddenFill>
                <a:solidFill>
                  <a:srgbClr val="FFFFFF"/>
                </a:solidFill>
              </a14:hiddenFill>
            </a:ext>
          </a:extLst>
        </p:spPr>
      </p:pic>
      <p:pic>
        <p:nvPicPr>
          <p:cNvPr id="19" name="Picture 18" descr="PPECLOGO-eff2-1-3"/>
          <p:cNvPicPr>
            <a:picLocks noChangeAspect="1" noChangeArrowheads="1"/>
          </p:cNvPicPr>
          <p:nvPr userDrawn="1"/>
        </p:nvPicPr>
        <p:blipFill>
          <a:blip r:embed="rId12">
            <a:extLst>
              <a:ext uri="{28A0092B-C50C-407E-A947-70E740481C1C}">
                <a14:useLocalDpi val="0"/>
              </a:ext>
            </a:extLst>
          </a:blip>
          <a:stretch>
            <a:fillRect/>
          </a:stretch>
        </p:blipFill>
        <p:spPr bwMode="auto">
          <a:xfrm>
            <a:off x="9744990" y="3446013"/>
            <a:ext cx="282222" cy="236865"/>
          </a:xfrm>
          <a:prstGeom prst="rect">
            <a:avLst/>
          </a:prstGeom>
          <a:noFill/>
          <a:extLst>
            <a:ext uri="{909E8E84-426E-40DD-AFC4-6F175D3DCCD1}">
              <a14:hiddenFill>
                <a:solidFill>
                  <a:srgbClr val="FFFFFF"/>
                </a:solidFill>
              </a14:hiddenFill>
            </a:ext>
          </a:extLst>
        </p:spPr>
      </p:pic>
    </p:spTree>
    <p:extLst>
      <p:ext uri="{BB962C8B-B14F-4D97-AF65-F5344CB8AC3E}">
        <p14:creationId val="3777560194"/>
      </p:ext>
    </p:extLst>
  </p:cSld>
  <p:clrMapOvr>
    <a:masterClrMapping/>
  </p:clrMapOvr>
  <mc:AlternateContent>
    <mc:Choice Requires="p14">
      <p:transition spd="slow" advTm="3000" p14:dur="16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06 3.33333E-06 L -0.31632 3.33333E-06"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06 L -0.46684 -1.85185E-06"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06 1.11111E-06 L -0.19531 1.11111E-06"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07 2.59259E-06 L -0.43594 2.59259E-06"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06 -1.85185E-06 L -0.33577 -1.85185E-06"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06 -1.85185E-06 L -0.57188 -1.85185E-06"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06 -1.85185E-06 L -0.57188 -1.85185E-06"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07 2.59259E-06 L 0.43906 2.59259E-06"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06 2.96296E-06 L 0.62813 2.96296E-06"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06 -2.96296E-06 L 0.42465 -2.96296E-06"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0"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0"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0"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0"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0"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spTree>
    <p:extLst>
      <p:ext uri="{BB962C8B-B14F-4D97-AF65-F5344CB8AC3E}">
        <p14:creationId val="252900773"/>
      </p:ext>
    </p:extLst>
  </p:cSld>
  <p:clrMapOvr>
    <a:masterClrMapping/>
  </p:clrMapOvr>
  <mc:AlternateContent>
    <mc:Choice Requires="p14">
      <p:transition spd="slow" advTm="3000" p14:dur="1600">
        <p:blinds dir="vert"/>
      </p:transition>
    </mc:Choice>
    <mc:Fallback>
      <p:transition spd="slow" advTm="3000">
        <p:blinds dir="vert"/>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幻灯片">
    <p:spTree>
      <p:nvGrpSpPr>
        <p:cNvPr id="1" name=""/>
        <p:cNvGrpSpPr/>
        <p:nvPr/>
      </p:nvGrpSpPr>
      <p:grpSpPr>
        <a:xfrm>
          <a:off x="0" y="0"/>
          <a:ext cx="0" cy="0"/>
        </a:xfrm>
      </p:grpSpPr>
      <p:pic>
        <p:nvPicPr>
          <p:cNvPr id="4" name="Picture 2" descr="PPECLOGO-eff-0-1"/>
          <p:cNvPicPr>
            <a:picLocks noChangeAspect="1" noChangeArrowheads="1"/>
          </p:cNvPicPr>
          <p:nvPr userDrawn="1"/>
        </p:nvPicPr>
        <p:blipFill>
          <a:blip r:embed="rId1">
            <a:extLst>
              <a:ext uri="{28A0092B-C50C-407E-A947-70E740481C1C}">
                <a14:useLocalDpi val="0"/>
              </a:ext>
            </a:extLst>
          </a:blip>
          <a:stretch>
            <a:fillRect/>
          </a:stretch>
        </p:blipFill>
        <p:spPr bwMode="auto">
          <a:xfrm>
            <a:off x="4146913" y="2886609"/>
            <a:ext cx="1060349" cy="798789"/>
          </a:xfrm>
          <a:prstGeom prst="rect">
            <a:avLst/>
          </a:prstGeom>
          <a:noFill/>
          <a:extLst>
            <a:ext uri="{909E8E84-426E-40DD-AFC4-6F175D3DCCD1}">
              <a14:hiddenFill>
                <a:solidFill>
                  <a:srgbClr val="FFFFFF"/>
                </a:solidFill>
              </a14:hiddenFill>
            </a:ext>
          </a:extLst>
        </p:spPr>
      </p:pic>
      <p:pic>
        <p:nvPicPr>
          <p:cNvPr id="5" name="Picture 3" descr="PPECLOGO-eff-0-2"/>
          <p:cNvPicPr>
            <a:picLocks noChangeAspect="1" noChangeArrowheads="1"/>
          </p:cNvPicPr>
          <p:nvPr userDrawn="1"/>
        </p:nvPicPr>
        <p:blipFill>
          <a:blip r:embed="rId2">
            <a:extLst>
              <a:ext uri="{28A0092B-C50C-407E-A947-70E740481C1C}">
                <a14:useLocalDpi val="0"/>
              </a:ext>
            </a:extLst>
          </a:blip>
          <a:stretch>
            <a:fillRect/>
          </a:stretch>
        </p:blipFill>
        <p:spPr bwMode="auto">
          <a:xfrm>
            <a:off x="8430462" y="2758265"/>
            <a:ext cx="1096814" cy="838939"/>
          </a:xfrm>
          <a:prstGeom prst="rect">
            <a:avLst/>
          </a:prstGeom>
          <a:noFill/>
          <a:extLst>
            <a:ext uri="{909E8E84-426E-40DD-AFC4-6F175D3DCCD1}">
              <a14:hiddenFill>
                <a:solidFill>
                  <a:srgbClr val="FFFFFF"/>
                </a:solidFill>
              </a14:hiddenFill>
            </a:ext>
          </a:extLst>
        </p:spPr>
      </p:pic>
      <p:pic>
        <p:nvPicPr>
          <p:cNvPr id="6" name="Picture 4" descr="PPECLOGO-eff-0-3"/>
          <p:cNvPicPr>
            <a:picLocks noChangeAspect="1" noChangeArrowheads="1"/>
          </p:cNvPicPr>
          <p:nvPr userDrawn="1"/>
        </p:nvPicPr>
        <p:blipFill>
          <a:blip r:embed="rId3">
            <a:extLst>
              <a:ext uri="{28A0092B-C50C-407E-A947-70E740481C1C}">
                <a14:useLocalDpi val="0"/>
              </a:ext>
            </a:extLst>
          </a:blip>
          <a:stretch>
            <a:fillRect/>
          </a:stretch>
        </p:blipFill>
        <p:spPr bwMode="auto">
          <a:xfrm>
            <a:off x="1040451" y="1447779"/>
            <a:ext cx="3013731" cy="2376211"/>
          </a:xfrm>
          <a:prstGeom prst="rect">
            <a:avLst/>
          </a:prstGeom>
          <a:noFill/>
          <a:extLst>
            <a:ext uri="{909E8E84-426E-40DD-AFC4-6F175D3DCCD1}">
              <a14:hiddenFill>
                <a:solidFill>
                  <a:srgbClr val="FFFFFF"/>
                </a:solidFill>
              </a14:hiddenFill>
            </a:ext>
          </a:extLst>
        </p:spPr>
      </p:pic>
      <p:pic>
        <p:nvPicPr>
          <p:cNvPr id="7" name="Picture 5" descr="PPECLOGO-eff-0-1"/>
          <p:cNvPicPr>
            <a:picLocks noChangeAspect="1" noChangeArrowheads="1"/>
          </p:cNvPicPr>
          <p:nvPr userDrawn="1"/>
        </p:nvPicPr>
        <p:blipFill>
          <a:blip r:embed="rId4">
            <a:extLst>
              <a:ext uri="{28A0092B-C50C-407E-A947-70E740481C1C}">
                <a14:useLocalDpi val="0"/>
              </a:ext>
            </a:extLst>
          </a:blip>
          <a:stretch>
            <a:fillRect/>
          </a:stretch>
        </p:blipFill>
        <p:spPr bwMode="auto">
          <a:xfrm>
            <a:off x="4467436" y="3771071"/>
            <a:ext cx="524127" cy="395616"/>
          </a:xfrm>
          <a:prstGeom prst="rect">
            <a:avLst/>
          </a:prstGeom>
          <a:noFill/>
          <a:extLst>
            <a:ext uri="{909E8E84-426E-40DD-AFC4-6F175D3DCCD1}">
              <a14:hiddenFill>
                <a:solidFill>
                  <a:srgbClr val="FFFFFF"/>
                </a:solidFill>
              </a14:hiddenFill>
            </a:ext>
          </a:extLst>
        </p:spPr>
      </p:pic>
      <p:pic>
        <p:nvPicPr>
          <p:cNvPr id="8" name="Picture 6" descr="PPECLOGO-eff-0-1"/>
          <p:cNvPicPr>
            <a:picLocks noChangeAspect="1" noChangeArrowheads="1"/>
          </p:cNvPicPr>
          <p:nvPr userDrawn="1"/>
        </p:nvPicPr>
        <p:blipFill>
          <a:blip r:embed="rId5">
            <a:extLst>
              <a:ext uri="{28A0092B-C50C-407E-A947-70E740481C1C}">
                <a14:useLocalDpi val="0"/>
              </a:ext>
            </a:extLst>
          </a:blip>
          <a:stretch>
            <a:fillRect/>
          </a:stretch>
        </p:blipFill>
        <p:spPr bwMode="auto">
          <a:xfrm>
            <a:off x="7376340" y="2904246"/>
            <a:ext cx="401158" cy="302381"/>
          </a:xfrm>
          <a:prstGeom prst="rect">
            <a:avLst/>
          </a:prstGeom>
          <a:noFill/>
          <a:extLst>
            <a:ext uri="{909E8E84-426E-40DD-AFC4-6F175D3DCCD1}">
              <a14:hiddenFill>
                <a:solidFill>
                  <a:srgbClr val="FFFFFF"/>
                </a:solidFill>
              </a14:hiddenFill>
            </a:ext>
          </a:extLst>
        </p:spPr>
      </p:pic>
      <p:pic>
        <p:nvPicPr>
          <p:cNvPr id="9" name="Picture 8" descr="PPECLOGO-eff-0-2"/>
          <p:cNvPicPr>
            <a:picLocks noChangeAspect="1" noChangeArrowheads="1"/>
          </p:cNvPicPr>
          <p:nvPr userDrawn="1"/>
        </p:nvPicPr>
        <p:blipFill>
          <a:blip r:embed="rId6">
            <a:extLst>
              <a:ext uri="{28A0092B-C50C-407E-A947-70E740481C1C}">
                <a14:useLocalDpi val="0"/>
              </a:ext>
            </a:extLst>
          </a:blip>
          <a:stretch>
            <a:fillRect/>
          </a:stretch>
        </p:blipFill>
        <p:spPr bwMode="auto">
          <a:xfrm>
            <a:off x="5277817" y="2574149"/>
            <a:ext cx="981731" cy="750913"/>
          </a:xfrm>
          <a:prstGeom prst="rect">
            <a:avLst/>
          </a:prstGeom>
          <a:noFill/>
          <a:extLst>
            <a:ext uri="{909E8E84-426E-40DD-AFC4-6F175D3DCCD1}">
              <a14:hiddenFill>
                <a:solidFill>
                  <a:srgbClr val="FFFFFF"/>
                </a:solidFill>
              </a14:hiddenFill>
            </a:ext>
          </a:extLst>
        </p:spPr>
      </p:pic>
      <p:pic>
        <p:nvPicPr>
          <p:cNvPr id="10" name="Picture 9" descr="PPECLOGO-eff-5-4"/>
          <p:cNvPicPr>
            <a:picLocks noChangeAspect="1" noChangeArrowheads="1"/>
          </p:cNvPicPr>
          <p:nvPr userDrawn="1"/>
        </p:nvPicPr>
        <p:blipFill>
          <a:blip r:embed="rId7">
            <a:extLst>
              <a:ext uri="{28A0092B-C50C-407E-A947-70E740481C1C}">
                <a14:useLocalDpi val="0"/>
              </a:ext>
            </a:extLst>
          </a:blip>
          <a:stretch>
            <a:fillRect/>
          </a:stretch>
        </p:blipFill>
        <p:spPr bwMode="auto">
          <a:xfrm>
            <a:off x="3261942" y="3206628"/>
            <a:ext cx="1477636" cy="1123849"/>
          </a:xfrm>
          <a:prstGeom prst="rect">
            <a:avLst/>
          </a:prstGeom>
          <a:noFill/>
          <a:extLst>
            <a:ext uri="{909E8E84-426E-40DD-AFC4-6F175D3DCCD1}">
              <a14:hiddenFill>
                <a:solidFill>
                  <a:srgbClr val="FFFFFF"/>
                </a:solidFill>
              </a14:hiddenFill>
            </a:ext>
          </a:extLst>
        </p:spPr>
      </p:pic>
      <p:pic>
        <p:nvPicPr>
          <p:cNvPr id="11" name="Picture 10" descr="PPECLOGO-eff-5-2"/>
          <p:cNvPicPr>
            <a:picLocks noChangeAspect="1" noChangeArrowheads="1"/>
          </p:cNvPicPr>
          <p:nvPr userDrawn="1"/>
        </p:nvPicPr>
        <p:blipFill>
          <a:blip r:embed="rId8">
            <a:extLst>
              <a:ext uri="{28A0092B-C50C-407E-A947-70E740481C1C}">
                <a14:useLocalDpi val="0"/>
              </a:ext>
            </a:extLst>
          </a:blip>
          <a:stretch>
            <a:fillRect/>
          </a:stretch>
        </p:blipFill>
        <p:spPr bwMode="auto">
          <a:xfrm>
            <a:off x="5352404" y="3446014"/>
            <a:ext cx="1834444" cy="1436309"/>
          </a:xfrm>
          <a:prstGeom prst="rect">
            <a:avLst/>
          </a:prstGeom>
          <a:noFill/>
          <a:extLst>
            <a:ext uri="{909E8E84-426E-40DD-AFC4-6F175D3DCCD1}">
              <a14:hiddenFill>
                <a:solidFill>
                  <a:srgbClr val="FFFFFF"/>
                </a:solidFill>
              </a14:hiddenFill>
            </a:ext>
          </a:extLst>
        </p:spPr>
      </p:pic>
      <p:pic>
        <p:nvPicPr>
          <p:cNvPr id="12" name="Picture 11" descr="PPECLOGO-eff-5-4"/>
          <p:cNvPicPr>
            <a:picLocks noChangeAspect="1" noChangeArrowheads="1"/>
          </p:cNvPicPr>
          <p:nvPr userDrawn="1"/>
        </p:nvPicPr>
        <p:blipFill>
          <a:blip r:embed="rId9">
            <a:extLst>
              <a:ext uri="{28A0092B-C50C-407E-A947-70E740481C1C}">
                <a14:useLocalDpi val="0"/>
              </a:ext>
            </a:extLst>
          </a:blip>
          <a:stretch>
            <a:fillRect/>
          </a:stretch>
        </p:blipFill>
        <p:spPr bwMode="auto">
          <a:xfrm>
            <a:off x="9886102" y="2725338"/>
            <a:ext cx="1116794" cy="851707"/>
          </a:xfrm>
          <a:prstGeom prst="rect">
            <a:avLst/>
          </a:prstGeom>
          <a:noFill/>
          <a:extLst>
            <a:ext uri="{909E8E84-426E-40DD-AFC4-6F175D3DCCD1}">
              <a14:hiddenFill>
                <a:solidFill>
                  <a:srgbClr val="FFFFFF"/>
                </a:solidFill>
              </a14:hiddenFill>
            </a:ext>
          </a:extLst>
        </p:spPr>
      </p:pic>
      <p:pic>
        <p:nvPicPr>
          <p:cNvPr id="13" name="Picture 12" descr="PPECLOGO-eff-0-1"/>
          <p:cNvPicPr>
            <a:picLocks noChangeAspect="1" noChangeArrowheads="1"/>
          </p:cNvPicPr>
          <p:nvPr userDrawn="1"/>
        </p:nvPicPr>
        <p:blipFill>
          <a:blip r:embed="rId10">
            <a:extLst>
              <a:ext uri="{28A0092B-C50C-407E-A947-70E740481C1C}">
                <a14:useLocalDpi val="0"/>
              </a:ext>
            </a:extLst>
          </a:blip>
          <a:stretch>
            <a:fillRect/>
          </a:stretch>
        </p:blipFill>
        <p:spPr bwMode="auto">
          <a:xfrm>
            <a:off x="7942800" y="3624920"/>
            <a:ext cx="522112" cy="393095"/>
          </a:xfrm>
          <a:prstGeom prst="rect">
            <a:avLst/>
          </a:prstGeom>
          <a:noFill/>
          <a:extLst>
            <a:ext uri="{909E8E84-426E-40DD-AFC4-6F175D3DCCD1}">
              <a14:hiddenFill>
                <a:solidFill>
                  <a:srgbClr val="FFFFFF"/>
                </a:solidFill>
              </a14:hiddenFill>
            </a:ext>
          </a:extLst>
        </p:spPr>
      </p:pic>
      <p:pic>
        <p:nvPicPr>
          <p:cNvPr id="14" name="Picture 13" descr="PPECLOGO-eff-0-1"/>
          <p:cNvPicPr>
            <a:picLocks noChangeAspect="1" noChangeArrowheads="1"/>
          </p:cNvPicPr>
          <p:nvPr userDrawn="1"/>
        </p:nvPicPr>
        <p:blipFill>
          <a:blip r:embed="rId10">
            <a:extLst>
              <a:ext uri="{28A0092B-C50C-407E-A947-70E740481C1C}">
                <a14:useLocalDpi val="0"/>
              </a:ext>
            </a:extLst>
          </a:blip>
          <a:stretch>
            <a:fillRect/>
          </a:stretch>
        </p:blipFill>
        <p:spPr bwMode="auto">
          <a:xfrm>
            <a:off x="11254880" y="2365000"/>
            <a:ext cx="522110" cy="393095"/>
          </a:xfrm>
          <a:prstGeom prst="rect">
            <a:avLst/>
          </a:prstGeom>
          <a:noFill/>
          <a:extLst>
            <a:ext uri="{909E8E84-426E-40DD-AFC4-6F175D3DCCD1}">
              <a14:hiddenFill>
                <a:solidFill>
                  <a:srgbClr val="FFFFFF"/>
                </a:solidFill>
              </a14:hiddenFill>
            </a:ext>
          </a:extLst>
        </p:spPr>
      </p:pic>
      <p:pic>
        <p:nvPicPr>
          <p:cNvPr id="15" name="Picture 14" descr="PPECLOGO-eff2-1-2"/>
          <p:cNvPicPr>
            <a:picLocks noChangeAspect="1" noChangeArrowheads="1"/>
          </p:cNvPicPr>
          <p:nvPr userDrawn="1"/>
        </p:nvPicPr>
        <p:blipFill>
          <a:blip r:embed="rId11">
            <a:extLst>
              <a:ext uri="{28A0092B-C50C-407E-A947-70E740481C1C}">
                <a14:useLocalDpi val="0"/>
              </a:ext>
            </a:extLst>
          </a:blip>
          <a:stretch>
            <a:fillRect/>
          </a:stretch>
        </p:blipFill>
        <p:spPr bwMode="auto">
          <a:xfrm>
            <a:off x="2054437" y="2795894"/>
            <a:ext cx="1697365" cy="1428749"/>
          </a:xfrm>
          <a:prstGeom prst="rect">
            <a:avLst/>
          </a:prstGeom>
          <a:noFill/>
          <a:extLst>
            <a:ext uri="{909E8E84-426E-40DD-AFC4-6F175D3DCCD1}">
              <a14:hiddenFill>
                <a:solidFill>
                  <a:srgbClr val="FFFFFF"/>
                </a:solidFill>
              </a14:hiddenFill>
            </a:ext>
          </a:extLst>
        </p:spPr>
      </p:pic>
      <p:pic>
        <p:nvPicPr>
          <p:cNvPr id="16" name="Picture 15" descr="PPECLOGO-eff2-1-3"/>
          <p:cNvPicPr>
            <a:picLocks noChangeAspect="1" noChangeArrowheads="1"/>
          </p:cNvPicPr>
          <p:nvPr userDrawn="1"/>
        </p:nvPicPr>
        <p:blipFill>
          <a:blip r:embed="rId12">
            <a:extLst>
              <a:ext uri="{28A0092B-C50C-407E-A947-70E740481C1C}">
                <a14:useLocalDpi val="0"/>
              </a:ext>
            </a:extLst>
          </a:blip>
          <a:stretch>
            <a:fillRect/>
          </a:stretch>
        </p:blipFill>
        <p:spPr bwMode="auto">
          <a:xfrm>
            <a:off x="3983626" y="2785815"/>
            <a:ext cx="437445" cy="365376"/>
          </a:xfrm>
          <a:prstGeom prst="rect">
            <a:avLst/>
          </a:prstGeom>
          <a:noFill/>
          <a:extLst>
            <a:ext uri="{909E8E84-426E-40DD-AFC4-6F175D3DCCD1}">
              <a14:hiddenFill>
                <a:solidFill>
                  <a:srgbClr val="FFFFFF"/>
                </a:solidFill>
              </a14:hiddenFill>
            </a:ext>
          </a:extLst>
        </p:spPr>
      </p:pic>
      <p:pic>
        <p:nvPicPr>
          <p:cNvPr id="17" name="Picture 16" descr="PPECLOGO-eff2-1-4"/>
          <p:cNvPicPr>
            <a:picLocks noChangeAspect="1" noChangeArrowheads="1"/>
          </p:cNvPicPr>
          <p:nvPr userDrawn="1"/>
        </p:nvPicPr>
        <p:blipFill>
          <a:blip r:embed="rId13">
            <a:extLst>
              <a:ext uri="{28A0092B-C50C-407E-A947-70E740481C1C}">
                <a14:useLocalDpi val="0"/>
              </a:ext>
            </a:extLst>
          </a:blip>
          <a:stretch>
            <a:fillRect/>
          </a:stretch>
        </p:blipFill>
        <p:spPr bwMode="auto">
          <a:xfrm>
            <a:off x="8519340" y="3325061"/>
            <a:ext cx="703540" cy="587123"/>
          </a:xfrm>
          <a:prstGeom prst="rect">
            <a:avLst/>
          </a:prstGeom>
          <a:noFill/>
          <a:extLst>
            <a:ext uri="{909E8E84-426E-40DD-AFC4-6F175D3DCCD1}">
              <a14:hiddenFill>
                <a:solidFill>
                  <a:srgbClr val="FFFFFF"/>
                </a:solidFill>
              </a14:hiddenFill>
            </a:ext>
          </a:extLst>
        </p:spPr>
      </p:pic>
      <p:pic>
        <p:nvPicPr>
          <p:cNvPr id="18" name="Picture 17" descr="PPECLOGO-eff2-1-3"/>
          <p:cNvPicPr>
            <a:picLocks noChangeAspect="1" noChangeArrowheads="1"/>
          </p:cNvPicPr>
          <p:nvPr userDrawn="1"/>
        </p:nvPicPr>
        <p:blipFill>
          <a:blip r:embed="rId12">
            <a:extLst>
              <a:ext uri="{28A0092B-C50C-407E-A947-70E740481C1C}">
                <a14:useLocalDpi val="0"/>
              </a:ext>
            </a:extLst>
          </a:blip>
          <a:stretch>
            <a:fillRect/>
          </a:stretch>
        </p:blipFill>
        <p:spPr bwMode="auto">
          <a:xfrm>
            <a:off x="9239008" y="2909285"/>
            <a:ext cx="360841" cy="302381"/>
          </a:xfrm>
          <a:prstGeom prst="rect">
            <a:avLst/>
          </a:prstGeom>
          <a:noFill/>
          <a:extLst>
            <a:ext uri="{909E8E84-426E-40DD-AFC4-6F175D3DCCD1}">
              <a14:hiddenFill>
                <a:solidFill>
                  <a:srgbClr val="FFFFFF"/>
                </a:solidFill>
              </a14:hiddenFill>
            </a:ext>
          </a:extLst>
        </p:spPr>
      </p:pic>
      <p:pic>
        <p:nvPicPr>
          <p:cNvPr id="19" name="Picture 18" descr="PPECLOGO-eff2-1-3"/>
          <p:cNvPicPr>
            <a:picLocks noChangeAspect="1" noChangeArrowheads="1"/>
          </p:cNvPicPr>
          <p:nvPr userDrawn="1"/>
        </p:nvPicPr>
        <p:blipFill>
          <a:blip r:embed="rId12">
            <a:extLst>
              <a:ext uri="{28A0092B-C50C-407E-A947-70E740481C1C}">
                <a14:useLocalDpi val="0"/>
              </a:ext>
            </a:extLst>
          </a:blip>
          <a:stretch>
            <a:fillRect/>
          </a:stretch>
        </p:blipFill>
        <p:spPr bwMode="auto">
          <a:xfrm>
            <a:off x="9744990" y="3446013"/>
            <a:ext cx="282222" cy="236865"/>
          </a:xfrm>
          <a:prstGeom prst="rect">
            <a:avLst/>
          </a:prstGeom>
          <a:noFill/>
          <a:extLst>
            <a:ext uri="{909E8E84-426E-40DD-AFC4-6F175D3DCCD1}">
              <a14:hiddenFill>
                <a:solidFill>
                  <a:srgbClr val="FFFFFF"/>
                </a:solidFill>
              </a14:hiddenFill>
            </a:ext>
          </a:extLst>
        </p:spPr>
      </p:pic>
    </p:spTree>
    <p:extLst>
      <p:ext uri="{BB962C8B-B14F-4D97-AF65-F5344CB8AC3E}">
        <p14:creationId val="4163319202"/>
      </p:ext>
    </p:extLst>
  </p:cSld>
  <p:clrMapOvr>
    <a:masterClrMapping/>
  </p:clrMapOvr>
  <mc:AlternateContent>
    <mc:Choice Requires="p14">
      <p:transition spd="slow" advTm="3000" p14:dur="16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06 3.33333E-06 L -0.31632 3.33333E-06"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06 L -0.46684 -1.85185E-06"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06 1.11111E-06 L -0.19531 1.11111E-06"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07 2.59259E-06 L -0.43594 2.59259E-06"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06 -1.85185E-06 L -0.33577 -1.85185E-06"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06 -1.85185E-06 L -0.57188 -1.85185E-06"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06 -1.85185E-06 L -0.57188 -1.85185E-06"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07 2.59259E-06 L 0.43906 2.59259E-06"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06 2.96296E-06 L 0.62813 2.96296E-06"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06 -2.96296E-06 L 0.42465 -2.96296E-06"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0"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0"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0"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0"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0"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596" y="1122363"/>
            <a:ext cx="9147572"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596" y="3602038"/>
            <a:ext cx="91475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871502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951842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175" y="1709739"/>
            <a:ext cx="10519708"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175" y="4589464"/>
            <a:ext cx="1051970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222905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528"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4611"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79389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116" y="365126"/>
            <a:ext cx="10519708"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117" y="1681163"/>
            <a:ext cx="5159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117" y="2505075"/>
            <a:ext cx="5159802"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4611" y="1681163"/>
            <a:ext cx="51852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4611" y="2505075"/>
            <a:ext cx="51852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946061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3646121183"/>
      </p:ext>
    </p:extLst>
  </p:cSld>
  <p:clrMapOvr>
    <a:masterClrMapping/>
  </p:clrMapOvr>
  <mc:AlternateContent>
    <mc:Choice Requires="p14">
      <p:transition spd="slow" advTm="3000" p14:dur="1600">
        <p:blinds dir="vert"/>
      </p:transition>
    </mc:Choice>
    <mc:Fallback>
      <p:transition spd="slow" advTm="3000">
        <p:blinds dir="vert"/>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246974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574636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5213" y="987426"/>
            <a:ext cx="617461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411699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5213" y="987426"/>
            <a:ext cx="617461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983447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2518393"/>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8309" y="365125"/>
            <a:ext cx="2629927"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527" y="365125"/>
            <a:ext cx="7737322"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061124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chemeClr val="tx1"/>
                </a:solidFill>
              </a:defRPr>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Tree>
    <p:extLst>
      <p:ext uri="{BB962C8B-B14F-4D97-AF65-F5344CB8AC3E}">
        <p14:creationId val="238854233"/>
      </p:ext>
    </p:extLst>
  </p:cSld>
  <p:clrMapOvr>
    <a:masterClrMapping/>
  </p:clrMapOvr>
  <mc:AlternateContent>
    <mc:Choice Requires="p14">
      <p:transition spd="slow" advTm="3000" p14:dur="1600">
        <p:blinds dir="vert"/>
      </p:transition>
    </mc:Choice>
    <mc:Fallback>
      <p:transition spd="slow" advTm="3000">
        <p:blinds dir="vert"/>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2789888020"/>
      </p:ext>
    </p:extLst>
  </p:cSld>
  <p:clrMapOvr>
    <a:masterClrMapping/>
  </p:clrMapOvr>
  <mc:AlternateContent>
    <mc:Choice Requires="p14">
      <p:transition spd="slow" advTm="3000" p14:dur="1600">
        <p:blinds dir="vert"/>
      </p:transition>
    </mc:Choice>
    <mc:Fallback>
      <p:transition spd="slow" advTm="3000">
        <p:blinds dir="vert"/>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1297472325"/>
      </p:ext>
    </p:extLst>
  </p:cSld>
  <p:clrMapOvr>
    <a:masterClrMapping/>
  </p:clrMapOvr>
  <mc:AlternateContent>
    <mc:Choice Requires="p14">
      <p:transition spd="slow" advTm="3000" p14:dur="1600">
        <p:blinds dir="vert"/>
      </p:transition>
    </mc:Choice>
    <mc:Fallback>
      <p:transition spd="slow" advTm="3000">
        <p:blinds dir="vert"/>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val="4204940995"/>
      </p:ext>
    </p:extLst>
  </p:cSld>
  <p:clrMapOvr>
    <a:masterClrMapping/>
  </p:clrMapOvr>
  <mc:AlternateContent>
    <mc:Choice Requires="p14">
      <p:transition spd="slow" advTm="3000" p14:dur="1600">
        <p:blinds dir="vert"/>
      </p:transition>
    </mc:Choice>
    <mc:Fallback>
      <p:transition spd="slow" advTm="3000">
        <p:blinds dir="vert"/>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765341209"/>
      </p:ext>
    </p:extLst>
  </p:cSld>
  <p:clrMapOvr>
    <a:masterClrMapping/>
  </p:clrMapOvr>
  <mc:AlternateContent>
    <mc:Choice Requires="p14">
      <p:transition spd="slow" advTm="3000" p14:dur="1600">
        <p:blinds dir="vert"/>
      </p:transition>
    </mc:Choice>
    <mc:Fallback>
      <p:transition spd="slow" advTm="3000">
        <p:blinds dir="vert"/>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Tree>
    <p:extLst>
      <p:ext uri="{BB962C8B-B14F-4D97-AF65-F5344CB8AC3E}">
        <p14:creationId val="2204799047"/>
      </p:ext>
    </p:extLst>
  </p:cSld>
  <p:clrMapOvr>
    <a:masterClrMapping/>
  </p:clrMapOvr>
  <mc:AlternateContent>
    <mc:Choice Requires="p14">
      <p:transition spd="slow" advTm="3000" p14:dur="1600">
        <p:blinds dir="vert"/>
      </p:transition>
    </mc:Choice>
    <mc:Fallback>
      <p:transition spd="slow" advTm="3000">
        <p:blinds dir="vert"/>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Tree>
    <p:extLst>
      <p:ext uri="{BB962C8B-B14F-4D97-AF65-F5344CB8AC3E}">
        <p14:creationId val="2989314081"/>
      </p:ext>
    </p:extLst>
  </p:cSld>
  <p:clrMapOvr>
    <a:masterClrMapping/>
  </p:clrMapOvr>
  <mc:AlternateContent>
    <mc:Choice Requires="p14">
      <p:transition spd="slow" advTm="3000" p14:dur="1600">
        <p:blinds dir="vert"/>
      </p:transition>
    </mc:Choice>
    <mc:Fallback>
      <p:transition spd="slow" advTm="3000">
        <p:blinds dir="vert"/>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accent2">
            <a:lumMod val="95000"/>
          </a:schemeClr>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p:txBody>
      </p:sp>
    </p:spTree>
    <p:extLst>
      <p:ext uri="{BB962C8B-B14F-4D97-AF65-F5344CB8AC3E}">
        <p14:creationId val="2568129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6" r:id="rId13"/>
    <p:sldLayoutId id="2147483697" r:id="rId14"/>
  </p:sldLayoutIdLst>
  <mc:AlternateContent>
    <mc:Choice Requires="p14">
      <p:transition spd="slow" advTm="3000" p14:dur="1600">
        <p:blinds dir="vert"/>
      </p:transition>
    </mc:Choice>
    <mc:Fallback>
      <p:transition spd="slow" advTm="3000">
        <p:blinds dir="vert"/>
      </p:transition>
    </mc:Fallback>
  </mc:AlternateContent>
  <p:timing/>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ea typeface="微软雅黑" pitchFamily="34" charset="-122"/>
        </a:defRPr>
      </a:lvl2pPr>
      <a:lvl3pPr algn="l" rtl="0" eaLnBrk="1" fontAlgn="base" hangingPunct="1">
        <a:spcBef>
          <a:spcPct val="0"/>
        </a:spcBef>
        <a:spcAft>
          <a:spcPct val="0"/>
        </a:spcAft>
        <a:defRPr sz="2400">
          <a:solidFill>
            <a:schemeClr val="tx2"/>
          </a:solidFill>
          <a:latin typeface="Arial" pitchFamily="34" charset="0"/>
          <a:ea typeface="微软雅黑" pitchFamily="34" charset="-122"/>
        </a:defRPr>
      </a:lvl3pPr>
      <a:lvl4pPr algn="l" rtl="0" eaLnBrk="1" fontAlgn="base" hangingPunct="1">
        <a:spcBef>
          <a:spcPct val="0"/>
        </a:spcBef>
        <a:spcAft>
          <a:spcPct val="0"/>
        </a:spcAft>
        <a:defRPr sz="2400">
          <a:solidFill>
            <a:schemeClr val="tx2"/>
          </a:solidFill>
          <a:latin typeface="Arial" pitchFamily="34" charset="0"/>
          <a:ea typeface="微软雅黑" pitchFamily="34" charset="-122"/>
        </a:defRPr>
      </a:lvl4pPr>
      <a:lvl5pPr algn="l" rtl="0" eaLnBrk="1" fontAlgn="base" hangingPunct="1">
        <a:spcBef>
          <a:spcPct val="0"/>
        </a:spcBef>
        <a:spcAft>
          <a:spcPct val="0"/>
        </a:spcAft>
        <a:defRPr sz="2400">
          <a:solidFill>
            <a:schemeClr val="tx2"/>
          </a:solidFill>
          <a:latin typeface="Arial" pitchFamily="34" charset="0"/>
          <a:ea typeface="微软雅黑" pitchFamily="34" charset="-122"/>
        </a:defRPr>
      </a:lvl5pPr>
      <a:lvl6pPr marL="457200" algn="l" rtl="0" eaLnBrk="1" fontAlgn="base" hangingPunct="1">
        <a:spcBef>
          <a:spcPct val="0"/>
        </a:spcBef>
        <a:spcAft>
          <a:spcPct val="0"/>
        </a:spcAft>
        <a:defRPr sz="2400">
          <a:solidFill>
            <a:schemeClr val="tx2"/>
          </a:solidFill>
          <a:latin typeface="Arial" pitchFamily="34" charset="0"/>
          <a:ea typeface="微软雅黑" pitchFamily="34" charset="-122"/>
        </a:defRPr>
      </a:lvl6pPr>
      <a:lvl7pPr marL="914400" algn="l" rtl="0" eaLnBrk="1" fontAlgn="base" hangingPunct="1">
        <a:spcBef>
          <a:spcPct val="0"/>
        </a:spcBef>
        <a:spcAft>
          <a:spcPct val="0"/>
        </a:spcAft>
        <a:defRPr sz="2400">
          <a:solidFill>
            <a:schemeClr val="tx2"/>
          </a:solidFill>
          <a:latin typeface="Arial" pitchFamily="34" charset="0"/>
          <a:ea typeface="微软雅黑" pitchFamily="34" charset="-122"/>
        </a:defRPr>
      </a:lvl7pPr>
      <a:lvl8pPr marL="1371600" algn="l" rtl="0" eaLnBrk="1" fontAlgn="base" hangingPunct="1">
        <a:spcBef>
          <a:spcPct val="0"/>
        </a:spcBef>
        <a:spcAft>
          <a:spcPct val="0"/>
        </a:spcAft>
        <a:defRPr sz="2400">
          <a:solidFill>
            <a:schemeClr val="tx2"/>
          </a:solidFill>
          <a:latin typeface="Arial" pitchFamily="34" charset="0"/>
          <a:ea typeface="微软雅黑" pitchFamily="34" charset="-122"/>
        </a:defRPr>
      </a:lvl8pPr>
      <a:lvl9pPr marL="1828800" algn="l" rtl="0" eaLnBrk="1" fontAlgn="base" hangingPunct="1">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1" fontAlgn="base" hangingPunct="1">
        <a:spcBef>
          <a:spcPct val="20000"/>
        </a:spcBef>
        <a:spcAft>
          <a:spcPct val="0"/>
        </a:spcAft>
        <a:buChar char="•"/>
        <a:defRPr sz="20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528" y="365126"/>
            <a:ext cx="1051970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528" y="1825625"/>
            <a:ext cx="1051970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527" y="6356351"/>
            <a:ext cx="27442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2021/1/29</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40178" y="6356351"/>
            <a:ext cx="41164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3964" y="6356351"/>
            <a:ext cx="274427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217518246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4.jpe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2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2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19.jpeg" Type="http://schemas.openxmlformats.org/officeDocument/2006/relationships/image"/><Relationship Id="rId4" Target="../media/image2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2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2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19.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19.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19.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4.jpe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media/image14.jpe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media/image21.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19.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 Id="rId3" Target="../media/image21.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7.xml" Type="http://schemas.openxmlformats.org/officeDocument/2006/relationships/notesSlide"/><Relationship Id="rId3" Target="../media/image14.jpe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9.xml" Type="http://schemas.openxmlformats.org/officeDocument/2006/relationships/notesSlide"/><Relationship Id="rId3" Target="../tags/tag1.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7.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1.xml" Type="http://schemas.openxmlformats.org/officeDocument/2006/relationships/notesSlide"/><Relationship Id="rId3" Target="../media/image21.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5.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6.xml" Type="http://schemas.openxmlformats.org/officeDocument/2006/relationships/notesSlide"/><Relationship Id="rId3" Target="../media/image19.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7.xml" Type="http://schemas.openxmlformats.org/officeDocument/2006/relationships/notesSlide"/><Relationship Id="rId3" Target="../media/image14.jpe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1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4.jpe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8" name="矩形 57">
            <a:extLst>
              <a:ext uri="{FF2B5EF4-FFF2-40B4-BE49-F238E27FC236}">
                <a16:creationId xmlns:a16="http://schemas.microsoft.com/office/drawing/2014/main" id="{9F2794C0-B03D-431D-A707-23D7D5A9C8CB}"/>
              </a:ext>
            </a:extLst>
          </p:cNvPr>
          <p:cNvSpPr/>
          <p:nvPr/>
        </p:nvSpPr>
        <p:spPr bwMode="auto">
          <a:xfrm>
            <a:off x="0" y="0"/>
            <a:ext cx="12196763" cy="6858000"/>
          </a:xfrm>
          <a:prstGeom prst="rect">
            <a:avLst/>
          </a:prstGeom>
          <a:blipFill dpi="0" rotWithShape="1">
            <a:blip r:embed="rId3">
              <a:alphaModFix amt="9000"/>
            </a:blip>
            <a:stretch>
              <a:fillRect/>
            </a:stretch>
          </a:blip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grpSp>
        <p:nvGrpSpPr>
          <p:cNvPr id="5" name="组合 4">
            <a:extLst>
              <a:ext uri="{FF2B5EF4-FFF2-40B4-BE49-F238E27FC236}">
                <a16:creationId xmlns:a16="http://schemas.microsoft.com/office/drawing/2014/main" id="{61F27159-B505-4712-B0E4-40AA4395832D}"/>
              </a:ext>
            </a:extLst>
          </p:cNvPr>
          <p:cNvGrpSpPr/>
          <p:nvPr/>
        </p:nvGrpSpPr>
        <p:grpSpPr>
          <a:xfrm>
            <a:off x="-960911" y="-1398550"/>
            <a:ext cx="7779399" cy="9304563"/>
            <a:chOff x="-960911" y="-1398550"/>
            <a:chExt cx="7779399" cy="9304563"/>
          </a:xfrm>
        </p:grpSpPr>
        <p:sp>
          <p:nvSpPr>
            <p:cNvPr id="18" name="等腰三角形 15">
              <a:extLst>
                <a:ext uri="{FF2B5EF4-FFF2-40B4-BE49-F238E27FC236}">
                  <a16:creationId xmlns:a16="http://schemas.microsoft.com/office/drawing/2014/main" id="{3A75ACBB-0B94-4FC4-9347-A161E0E6320F}"/>
                </a:ext>
              </a:extLst>
            </p:cNvPr>
            <p:cNvSpPr/>
            <p:nvPr/>
          </p:nvSpPr>
          <p:spPr>
            <a:xfrm rot="10800000">
              <a:off x="0" y="0"/>
              <a:ext cx="5857579" cy="6096000"/>
            </a:xfrm>
            <a:custGeom>
              <a:gdLst>
                <a:gd fmla="*/ 0 w 6644640" name="connsiteX0"/>
                <a:gd fmla="*/ 6096000 h 6096000" name="connsiteY0"/>
                <a:gd fmla="*/ 6644640 w 6644640" name="connsiteX1"/>
                <a:gd fmla="*/ 0 h 6096000" name="connsiteY1"/>
                <a:gd fmla="*/ 6644640 w 6644640" name="connsiteX2"/>
                <a:gd fmla="*/ 6096000 h 6096000" name="connsiteY2"/>
                <a:gd fmla="*/ 0 w 6644640" name="connsiteX3"/>
                <a:gd fmla="*/ 6096000 h 6096000" name="connsiteY3"/>
              </a:gdLst>
              <a:cxnLst>
                <a:cxn ang="0">
                  <a:pos x="connsiteX0" y="connsiteY0"/>
                </a:cxn>
                <a:cxn ang="0">
                  <a:pos x="connsiteX1" y="connsiteY1"/>
                </a:cxn>
                <a:cxn ang="0">
                  <a:pos x="connsiteX2" y="connsiteY2"/>
                </a:cxn>
                <a:cxn ang="0">
                  <a:pos x="connsiteX3" y="connsiteY3"/>
                </a:cxn>
              </a:cxnLst>
              <a:rect b="b" l="l" r="r" t="t"/>
              <a:pathLst>
                <a:path h="6096000" w="6644640">
                  <a:moveTo>
                    <a:pt x="0" y="6096000"/>
                  </a:moveTo>
                  <a:lnTo>
                    <a:pt x="6644640" y="0"/>
                  </a:lnTo>
                  <a:lnTo>
                    <a:pt x="6644640" y="6096000"/>
                  </a:lnTo>
                  <a:lnTo>
                    <a:pt x="0" y="6096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9" name="图片 18">
              <a:extLst>
                <a:ext uri="{FF2B5EF4-FFF2-40B4-BE49-F238E27FC236}">
                  <a16:creationId xmlns:a16="http://schemas.microsoft.com/office/drawing/2014/main" id="{8D0EEBB1-948A-40D5-822A-DEF40F2BCC34}"/>
                </a:ext>
              </a:extLst>
            </p:cNvPr>
            <p:cNvPicPr>
              <a:picLocks noChangeAspect="1"/>
            </p:cNvPicPr>
            <p:nvPr/>
          </p:nvPicPr>
          <p:blipFill>
            <a:blip r:embed="rId4">
              <a:duotone>
                <a:prstClr val="black"/>
                <a:schemeClr val="accent2">
                  <a:tint val="45000"/>
                  <a:satMod val="400000"/>
                </a:schemeClr>
              </a:duotone>
              <a:extLst>
                <a:ext uri="{28A0092B-C50C-407E-A947-70E740481C1C}">
                  <a14:useLocalDpi val="0"/>
                </a:ext>
              </a:extLst>
            </a:blip>
            <a:stretch>
              <a:fillRect/>
            </a:stretch>
          </p:blipFill>
          <p:spPr>
            <a:xfrm rot="18799378">
              <a:off x="-1068601" y="2127389"/>
              <a:ext cx="8893099" cy="1841221"/>
            </a:xfrm>
            <a:prstGeom prst="rect">
              <a:avLst/>
            </a:prstGeom>
          </p:spPr>
        </p:pic>
        <p:sp>
          <p:nvSpPr>
            <p:cNvPr id="20" name="平行四边形 19">
              <a:extLst>
                <a:ext uri="{FF2B5EF4-FFF2-40B4-BE49-F238E27FC236}">
                  <a16:creationId xmlns:a16="http://schemas.microsoft.com/office/drawing/2014/main" id="{BE30A512-EFD5-48D9-90EE-971C3806B6E3}"/>
                </a:ext>
              </a:extLst>
            </p:cNvPr>
            <p:cNvSpPr/>
            <p:nvPr/>
          </p:nvSpPr>
          <p:spPr>
            <a:xfrm>
              <a:off x="-130848" y="0"/>
              <a:ext cx="5718847" cy="6858000"/>
            </a:xfrm>
            <a:prstGeom prst="parallelogram">
              <a:avLst>
                <a:gd fmla="val 76803"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13">
              <a:extLst>
                <a:ext uri="{FF2B5EF4-FFF2-40B4-BE49-F238E27FC236}">
                  <a16:creationId xmlns:a16="http://schemas.microsoft.com/office/drawing/2014/main" id="{CCC1FECD-F9F0-410C-AFC7-38EFFB6BE297}"/>
                </a:ext>
              </a:extLst>
            </p:cNvPr>
            <p:cNvSpPr/>
            <p:nvPr/>
          </p:nvSpPr>
          <p:spPr>
            <a:xfrm>
              <a:off x="-1" y="1480207"/>
              <a:ext cx="5445759" cy="5377793"/>
            </a:xfrm>
            <a:custGeom>
              <a:gdLst>
                <a:gd fmla="*/ 0 w 4124960" name="connsiteX0"/>
                <a:gd fmla="*/ 5377794 h 5377794" name="connsiteY0"/>
                <a:gd fmla="*/ 0 w 4124960" name="connsiteX1"/>
                <a:gd fmla="*/ 0 h 5377794" name="connsiteY1"/>
                <a:gd fmla="*/ 4124960 w 4124960" name="connsiteX2"/>
                <a:gd fmla="*/ 5377794 h 5377794" name="connsiteY2"/>
                <a:gd fmla="*/ 0 w 4124960" name="connsiteX3"/>
                <a:gd fmla="*/ 5377794 h 5377794" name="connsiteY3"/>
              </a:gdLst>
              <a:cxnLst>
                <a:cxn ang="0">
                  <a:pos x="connsiteX0" y="connsiteY0"/>
                </a:cxn>
                <a:cxn ang="0">
                  <a:pos x="connsiteX1" y="connsiteY1"/>
                </a:cxn>
                <a:cxn ang="0">
                  <a:pos x="connsiteX2" y="connsiteY2"/>
                </a:cxn>
                <a:cxn ang="0">
                  <a:pos x="connsiteX3" y="connsiteY3"/>
                </a:cxn>
              </a:cxnLst>
              <a:rect b="b" l="l" r="r" t="t"/>
              <a:pathLst>
                <a:path h="5377794" w="4124960">
                  <a:moveTo>
                    <a:pt x="0" y="5377794"/>
                  </a:moveTo>
                  <a:lnTo>
                    <a:pt x="0" y="0"/>
                  </a:lnTo>
                  <a:lnTo>
                    <a:pt x="4124960" y="5377794"/>
                  </a:lnTo>
                  <a:lnTo>
                    <a:pt x="0" y="537779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形状 22">
              <a:extLst>
                <a:ext uri="{FF2B5EF4-FFF2-40B4-BE49-F238E27FC236}">
                  <a16:creationId xmlns:a16="http://schemas.microsoft.com/office/drawing/2014/main" id="{5D8D4DEC-F07C-4A74-AA9D-7D99E481B07B}"/>
                </a:ext>
              </a:extLst>
            </p:cNvPr>
            <p:cNvSpPr/>
            <p:nvPr/>
          </p:nvSpPr>
          <p:spPr>
            <a:xfrm rot="18936600">
              <a:off x="1906748" y="1508274"/>
              <a:ext cx="386080" cy="6397739"/>
            </a:xfrm>
            <a:custGeom>
              <a:gdLst>
                <a:gd fmla="*/ 386080 w 386080" name="connsiteX0"/>
                <a:gd fmla="*/ 0 h 6397739" name="connsiteY0"/>
                <a:gd fmla="*/ 386080 w 386080" name="connsiteX1"/>
                <a:gd fmla="*/ 6397739 h 6397739" name="connsiteY1"/>
                <a:gd fmla="*/ 0 w 386080" name="connsiteX2"/>
                <a:gd fmla="*/ 6019794 h 6397739" name="connsiteY2"/>
                <a:gd fmla="*/ 0 w 386080" name="connsiteX3"/>
                <a:gd fmla="*/ 394390 h 6397739" name="connsiteY3"/>
              </a:gdLst>
              <a:cxnLst>
                <a:cxn ang="0">
                  <a:pos x="connsiteX0" y="connsiteY0"/>
                </a:cxn>
                <a:cxn ang="0">
                  <a:pos x="connsiteX1" y="connsiteY1"/>
                </a:cxn>
                <a:cxn ang="0">
                  <a:pos x="connsiteX2" y="connsiteY2"/>
                </a:cxn>
                <a:cxn ang="0">
                  <a:pos x="connsiteX3" y="connsiteY3"/>
                </a:cxn>
              </a:cxnLst>
              <a:rect b="b" l="l" r="r" t="t"/>
              <a:pathLst>
                <a:path h="6397739" w="386080">
                  <a:moveTo>
                    <a:pt x="386080" y="0"/>
                  </a:moveTo>
                  <a:lnTo>
                    <a:pt x="386080" y="6397739"/>
                  </a:lnTo>
                  <a:lnTo>
                    <a:pt x="0" y="6019794"/>
                  </a:lnTo>
                  <a:lnTo>
                    <a:pt x="0" y="39439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a:extLst>
                <a:ext uri="{FF2B5EF4-FFF2-40B4-BE49-F238E27FC236}">
                  <a16:creationId xmlns:a16="http://schemas.microsoft.com/office/drawing/2014/main" id="{1C457593-3B9D-4C77-8359-78275B90231F}"/>
                </a:ext>
              </a:extLst>
            </p:cNvPr>
            <p:cNvPicPr>
              <a:picLocks noChangeAspect="1"/>
            </p:cNvPicPr>
            <p:nvPr/>
          </p:nvPicPr>
          <p:blipFill>
            <a:blip r:embed="rId5">
              <a:extLst>
                <a:ext uri="{28A0092B-C50C-407E-A947-70E740481C1C}">
                  <a14:useLocalDpi val="0"/>
                </a:ext>
              </a:extLst>
            </a:blip>
            <a:stretch>
              <a:fillRect/>
            </a:stretch>
          </p:blipFill>
          <p:spPr>
            <a:xfrm rot="13484093">
              <a:off x="-960911" y="3261500"/>
              <a:ext cx="7779399" cy="1644693"/>
            </a:xfrm>
            <a:prstGeom prst="rect">
              <a:avLst/>
            </a:prstGeom>
          </p:spPr>
        </p:pic>
      </p:grpSp>
      <p:sp>
        <p:nvSpPr>
          <p:cNvPr id="25" name="文本框 24">
            <a:extLst>
              <a:ext uri="{FF2B5EF4-FFF2-40B4-BE49-F238E27FC236}">
                <a16:creationId xmlns:a16="http://schemas.microsoft.com/office/drawing/2014/main" id="{7D3993DE-649A-43E4-B9F2-C48F6582226A}"/>
              </a:ext>
            </a:extLst>
          </p:cNvPr>
          <p:cNvSpPr txBox="1"/>
          <p:nvPr/>
        </p:nvSpPr>
        <p:spPr>
          <a:xfrm>
            <a:off x="4612723" y="1378780"/>
            <a:ext cx="6683841" cy="822960"/>
          </a:xfrm>
          <a:prstGeom prst="rect">
            <a:avLst/>
          </a:prstGeom>
          <a:noFill/>
        </p:spPr>
        <p:txBody>
          <a:bodyPr rtlCol="0" wrap="square">
            <a:spAutoFit/>
          </a:bodyPr>
          <a:lstStyle/>
          <a:p>
            <a:pPr algn="ctr"/>
            <a:r>
              <a:rPr altLang="zh-CN" lang="en-US" sz="4800">
                <a:solidFill>
                  <a:srgbClr val="000000"/>
                </a:solidFill>
                <a:latin charset="-122" pitchFamily="2" typeface="造字工房方黑（非商用）常规体"/>
                <a:ea charset="-122" pitchFamily="2" typeface="造字工房方黑（非商用）常规体"/>
              </a:rPr>
              <a:t>High performance</a:t>
            </a:r>
          </a:p>
        </p:txBody>
      </p:sp>
      <p:sp>
        <p:nvSpPr>
          <p:cNvPr id="41" name="任意多边形: 形状 40">
            <a:extLst>
              <a:ext uri="{FF2B5EF4-FFF2-40B4-BE49-F238E27FC236}">
                <a16:creationId xmlns:a16="http://schemas.microsoft.com/office/drawing/2014/main" id="{D2044706-93AB-4CD2-AA99-0014A2B7B583}"/>
              </a:ext>
            </a:extLst>
          </p:cNvPr>
          <p:cNvSpPr/>
          <p:nvPr/>
        </p:nvSpPr>
        <p:spPr>
          <a:xfrm>
            <a:off x="4167039" y="2807263"/>
            <a:ext cx="7575210" cy="2134743"/>
          </a:xfrm>
          <a:custGeom>
            <a:gdLst>
              <a:gd fmla="*/ 548640 w 5100320" name="connsiteX0"/>
              <a:gd fmla="*/ 0 h 1320800" name="connsiteY0"/>
              <a:gd fmla="*/ 0 w 5100320" name="connsiteX1"/>
              <a:gd fmla="*/ 0 h 1320800" name="connsiteY1"/>
              <a:gd fmla="*/ 0 w 5100320" name="connsiteX2"/>
              <a:gd fmla="*/ 1300480 h 1320800" name="connsiteY2"/>
              <a:gd fmla="*/ 5100320 w 5100320" name="connsiteX3"/>
              <a:gd fmla="*/ 1320800 h 1320800" name="connsiteY3"/>
              <a:gd fmla="*/ 5080000 w 5100320" name="connsiteX4"/>
              <a:gd fmla="*/ 0 h 1320800" name="connsiteY4"/>
              <a:gd fmla="*/ 4592320 w 5100320" name="connsiteX5"/>
              <a:gd fmla="*/ 0 h 13208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20800" w="5100320">
                <a:moveTo>
                  <a:pt x="548640" y="0"/>
                </a:moveTo>
                <a:lnTo>
                  <a:pt x="0" y="0"/>
                </a:lnTo>
                <a:lnTo>
                  <a:pt x="0" y="1300480"/>
                </a:lnTo>
                <a:lnTo>
                  <a:pt x="5100320" y="1320800"/>
                </a:lnTo>
                <a:lnTo>
                  <a:pt x="5080000" y="0"/>
                </a:lnTo>
                <a:lnTo>
                  <a:pt x="4592320" y="0"/>
                </a:lnTo>
              </a:path>
            </a:pathLst>
          </a:custGeom>
          <a:noFill/>
          <a:ln w="31750">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31">
            <a:extLst>
              <a:ext uri="{FF2B5EF4-FFF2-40B4-BE49-F238E27FC236}">
                <a16:creationId xmlns:a16="http://schemas.microsoft.com/office/drawing/2014/main" id="{ADAD6D18-921B-4B77-8054-1D81CF0B4E53}"/>
              </a:ext>
            </a:extLst>
          </p:cNvPr>
          <p:cNvSpPr txBox="1"/>
          <p:nvPr/>
        </p:nvSpPr>
        <p:spPr>
          <a:xfrm>
            <a:off x="4894086" y="2308919"/>
            <a:ext cx="6371468" cy="1097280"/>
          </a:xfrm>
          <a:prstGeom prst="rect">
            <a:avLst/>
          </a:prstGeom>
          <a:noFill/>
        </p:spPr>
        <p:txBody>
          <a:bodyPr rtlCol="0" wrap="square">
            <a:spAutoFit/>
          </a:bodyPr>
          <a:lstStyle/>
          <a:p>
            <a:pPr algn="ctr"/>
            <a:r>
              <a:rPr altLang="en-US" b="1" lang="zh-CN" sz="6600">
                <a:solidFill>
                  <a:srgbClr val="C00000"/>
                </a:solidFill>
                <a:latin typeface="+mj-ea"/>
                <a:ea typeface="+mj-ea"/>
              </a:rPr>
              <a:t>打造高绩效团队</a:t>
            </a:r>
          </a:p>
        </p:txBody>
      </p:sp>
      <p:sp>
        <p:nvSpPr>
          <p:cNvPr id="34" name="文本框 33">
            <a:extLst>
              <a:ext uri="{FF2B5EF4-FFF2-40B4-BE49-F238E27FC236}">
                <a16:creationId xmlns:a16="http://schemas.microsoft.com/office/drawing/2014/main" id="{71AFD255-E5B0-44E0-A16A-59CC0F262C15}"/>
              </a:ext>
            </a:extLst>
          </p:cNvPr>
          <p:cNvSpPr txBox="1"/>
          <p:nvPr/>
        </p:nvSpPr>
        <p:spPr>
          <a:xfrm>
            <a:off x="6055971" y="5219622"/>
            <a:ext cx="1291466" cy="389010"/>
          </a:xfrm>
          <a:prstGeom prst="rect">
            <a:avLst/>
          </a:prstGeom>
          <a:no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defPPr>
              <a:defRPr lang="zh-CN"/>
            </a:defPPr>
            <a:lvl1pPr>
              <a:defRPr sz="2000">
                <a:solidFill>
                  <a:schemeClr val="accent2"/>
                </a:solidFill>
                <a:latin typeface="+mn-lt"/>
                <a:ea typeface="+mn-ea"/>
                <a:cs typeface="+mn-ea"/>
              </a:defRPr>
            </a:lvl1pPr>
          </a:lstStyle>
          <a:p>
            <a:r>
              <a:rPr altLang="zh-CN" lang="en-US">
                <a:solidFill>
                  <a:srgbClr val="C00000"/>
                </a:solidFill>
              </a:rPr>
              <a:t>20XX.XX</a:t>
            </a:r>
          </a:p>
        </p:txBody>
      </p:sp>
      <p:sp>
        <p:nvSpPr>
          <p:cNvPr id="35" name="文本框 34">
            <a:extLst>
              <a:ext uri="{FF2B5EF4-FFF2-40B4-BE49-F238E27FC236}">
                <a16:creationId xmlns:a16="http://schemas.microsoft.com/office/drawing/2014/main" id="{75B3D76A-2C67-4234-BD26-5280E5D8E328}"/>
              </a:ext>
            </a:extLst>
          </p:cNvPr>
          <p:cNvSpPr txBox="1"/>
          <p:nvPr/>
        </p:nvSpPr>
        <p:spPr>
          <a:xfrm>
            <a:off x="4748166" y="5219622"/>
            <a:ext cx="1190674" cy="389010"/>
          </a:xfrm>
          <a:prstGeom prst="rect">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defPPr>
              <a:defRPr lang="zh-CN"/>
            </a:defPPr>
            <a:lvl1pPr algn="r">
              <a:defRPr sz="2000">
                <a:solidFill>
                  <a:schemeClr val="accent2"/>
                </a:solidFill>
                <a:latin typeface="+mn-lt"/>
                <a:ea typeface="+mn-ea"/>
                <a:cs typeface="+mn-ea"/>
              </a:defRPr>
            </a:lvl1pPr>
          </a:lstStyle>
          <a:p>
            <a:pPr algn="ctr"/>
            <a:r>
              <a:rPr altLang="en-US" lang="zh-CN"/>
              <a:t>优页PPT</a:t>
            </a:r>
          </a:p>
        </p:txBody>
      </p:sp>
      <p:sp>
        <p:nvSpPr>
          <p:cNvPr id="42" name="Text Placeholder 12">
            <a:extLst>
              <a:ext uri="{FF2B5EF4-FFF2-40B4-BE49-F238E27FC236}">
                <a16:creationId xmlns:a16="http://schemas.microsoft.com/office/drawing/2014/main" id="{7D833B5A-5096-434E-8DA2-C28E6C035203}"/>
              </a:ext>
            </a:extLst>
          </p:cNvPr>
          <p:cNvSpPr txBox="1"/>
          <p:nvPr/>
        </p:nvSpPr>
        <p:spPr>
          <a:xfrm>
            <a:off x="4989608" y="3447275"/>
            <a:ext cx="5930070" cy="579120"/>
          </a:xfrm>
          <a:prstGeom prst="rect">
            <a:avLst/>
          </a:prstGeom>
        </p:spPr>
        <p:txBody>
          <a:bodyPr anchor="ctr" lIns="0" rIns="0" wrap="square">
            <a:spAutoFit/>
          </a:bodyPr>
          <a:lstStyle>
            <a:lvl1pPr algn="ctr" defTabSz="914400" eaLnBrk="1" hangingPunct="1" indent="0" latinLnBrk="0" marL="0" rtl="0">
              <a:spcBef>
                <a:spcPct val="20000"/>
              </a:spcBef>
              <a:buFont charset="0" pitchFamily="34" typeface="Arial"/>
              <a:buNone/>
              <a:defRPr b="0" baseline="0" kern="1200" sz="800">
                <a:solidFill>
                  <a:schemeClr val="tx1"/>
                </a:solidFill>
                <a:latin charset="0" panose="02000503000000020004" pitchFamily="2" typeface="Aller Light"/>
                <a:ea charset="0" pitchFamily="2" typeface="Roboto"/>
                <a:cs typeface="+mn-cs"/>
              </a:defRPr>
            </a:lvl1pPr>
            <a:lvl2pPr algn="l" defTabSz="914400" eaLnBrk="1" hangingPunct="1" indent="0" latinLnBrk="0" marL="342900" rtl="0">
              <a:spcBef>
                <a:spcPct val="20000"/>
              </a:spcBef>
              <a:buFont charset="0"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dist"/>
            <a:r>
              <a:rPr altLang="zh-CN" lang="en-US" sz="3200">
                <a:solidFill>
                  <a:srgbClr val="C00000"/>
                </a:solidFill>
                <a:latin typeface="+mn-lt"/>
                <a:ea typeface="+mn-ea"/>
                <a:cs typeface="+mn-ea"/>
                <a:sym typeface="+mn-lt"/>
              </a:rPr>
              <a:t>Build a high performance team</a:t>
            </a:r>
          </a:p>
        </p:txBody>
      </p:sp>
      <p:sp>
        <p:nvSpPr>
          <p:cNvPr id="57" name="文本框 56">
            <a:extLst>
              <a:ext uri="{FF2B5EF4-FFF2-40B4-BE49-F238E27FC236}">
                <a16:creationId xmlns:a16="http://schemas.microsoft.com/office/drawing/2014/main" id="{13E6D9F1-BB25-4F72-B145-A4170A118E6C}"/>
              </a:ext>
            </a:extLst>
          </p:cNvPr>
          <p:cNvSpPr txBox="1"/>
          <p:nvPr/>
        </p:nvSpPr>
        <p:spPr>
          <a:xfrm>
            <a:off x="5031100" y="4227651"/>
            <a:ext cx="5930070" cy="365760"/>
          </a:xfrm>
          <a:prstGeom prst="rect">
            <a:avLst/>
          </a:prstGeom>
          <a:noFill/>
          <a:ln>
            <a:noFill/>
          </a:ln>
        </p:spPr>
        <p:txBody>
          <a:bodyPr rtlCol="0" wrap="square">
            <a:spAutoFit/>
          </a:bodyPr>
          <a:lstStyle/>
          <a:p>
            <a:pPr algn="dist"/>
            <a:r>
              <a:rPr altLang="en-US" lang="zh-CN">
                <a:solidFill>
                  <a:srgbClr val="000000"/>
                </a:solidFill>
                <a:latin charset="-122" panose="020b0300000000000000" typeface="思源黑体 Light"/>
                <a:ea charset="-122" panose="020b0300000000000000" typeface="思源黑体 Light"/>
                <a:cs charset="-122" panose="020b0300000000000000" typeface="思源黑体 Light"/>
              </a:rPr>
              <a:t>团队建设|团队管理|企业培训|企业文化</a:t>
            </a:r>
          </a:p>
        </p:txBody>
      </p:sp>
    </p:spTree>
    <p:extLst>
      <p:ext uri="{BB962C8B-B14F-4D97-AF65-F5344CB8AC3E}">
        <p14:creationId val="3478099930"/>
      </p:ext>
    </p:extLst>
  </p:cSld>
  <p:clrMapOvr>
    <a:masterClrMapping/>
  </p:clrMapOvr>
  <mc:AlternateContent>
    <mc:Choice Requires="p14">
      <p:transition advTm="3000" p14:dur="0"/>
    </mc:Choice>
    <mc:Fallback>
      <p:transition advTm="3000"/>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58"/>
                                        </p:tgtEl>
                                        <p:attrNameLst>
                                          <p:attrName>style.visibility</p:attrName>
                                        </p:attrNameLst>
                                      </p:cBhvr>
                                      <p:to>
                                        <p:strVal val="visible"/>
                                      </p:to>
                                    </p:set>
                                    <p:animEffect filter="fade" transition="in">
                                      <p:cBhvr>
                                        <p:cTn dur="500" id="7"/>
                                        <p:tgtEl>
                                          <p:spTgt spid="5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5"/>
                                        </p:tgtEl>
                                        <p:attrNameLst>
                                          <p:attrName>style.visibility</p:attrName>
                                        </p:attrNameLst>
                                      </p:cBhvr>
                                      <p:to>
                                        <p:strVal val="visible"/>
                                      </p:to>
                                    </p:set>
                                    <p:animEffect filter="wipe(left)" transition="in">
                                      <p:cBhvr>
                                        <p:cTn dur="500" id="12"/>
                                        <p:tgtEl>
                                          <p:spTgt spid="5"/>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25"/>
                                        </p:tgtEl>
                                        <p:attrNameLst>
                                          <p:attrName>style.visibility</p:attrName>
                                        </p:attrNameLst>
                                      </p:cBhvr>
                                      <p:to>
                                        <p:strVal val="visible"/>
                                      </p:to>
                                    </p:set>
                                    <p:animEffect filter="wipe(left)" transition="in">
                                      <p:cBhvr>
                                        <p:cTn dur="500" id="17"/>
                                        <p:tgtEl>
                                          <p:spTgt spid="25"/>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41"/>
                                        </p:tgtEl>
                                        <p:attrNameLst>
                                          <p:attrName>style.visibility</p:attrName>
                                        </p:attrNameLst>
                                      </p:cBhvr>
                                      <p:to>
                                        <p:strVal val="visible"/>
                                      </p:to>
                                    </p:set>
                                    <p:animEffect filter="wipe(down)" transition="in">
                                      <p:cBhvr>
                                        <p:cTn dur="500" id="22"/>
                                        <p:tgtEl>
                                          <p:spTgt spid="41"/>
                                        </p:tgtEl>
                                      </p:cBhvr>
                                    </p:animEffect>
                                  </p:childTnLst>
                                </p:cTn>
                              </p:par>
                              <p:par>
                                <p:cTn fill="hold" grpId="0" id="23" nodeType="withEffect" presetClass="entr" presetID="2" presetSubtype="4">
                                  <p:stCondLst>
                                    <p:cond delay="0"/>
                                  </p:stCondLst>
                                  <p:childTnLst>
                                    <p:set>
                                      <p:cBhvr>
                                        <p:cTn dur="1" fill="hold" id="24">
                                          <p:stCondLst>
                                            <p:cond delay="0"/>
                                          </p:stCondLst>
                                        </p:cTn>
                                        <p:tgtEl>
                                          <p:spTgt spid="32"/>
                                        </p:tgtEl>
                                        <p:attrNameLst>
                                          <p:attrName>style.visibility</p:attrName>
                                        </p:attrNameLst>
                                      </p:cBhvr>
                                      <p:to>
                                        <p:strVal val="visible"/>
                                      </p:to>
                                    </p:set>
                                    <p:anim calcmode="lin" valueType="num">
                                      <p:cBhvr additive="base">
                                        <p:cTn dur="500" fill="hold" id="25"/>
                                        <p:tgtEl>
                                          <p:spTgt spid="32"/>
                                        </p:tgtEl>
                                        <p:attrNameLst>
                                          <p:attrName>ppt_x</p:attrName>
                                        </p:attrNameLst>
                                      </p:cBhvr>
                                      <p:tavLst>
                                        <p:tav tm="0">
                                          <p:val>
                                            <p:strVal val="#ppt_x"/>
                                          </p:val>
                                        </p:tav>
                                        <p:tav tm="100000">
                                          <p:val>
                                            <p:strVal val="#ppt_x"/>
                                          </p:val>
                                        </p:tav>
                                      </p:tavLst>
                                    </p:anim>
                                    <p:anim calcmode="lin" valueType="num">
                                      <p:cBhvr additive="base">
                                        <p:cTn dur="500" fill="hold" id="26"/>
                                        <p:tgtEl>
                                          <p:spTgt spid="32"/>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500"/>
                            </p:stCondLst>
                            <p:childTnLst>
                              <p:par>
                                <p:cTn fill="hold" grpId="0" id="28" nodeType="afterEffect" presetClass="entr" presetID="22" presetSubtype="8">
                                  <p:stCondLst>
                                    <p:cond delay="0"/>
                                  </p:stCondLst>
                                  <p:childTnLst>
                                    <p:set>
                                      <p:cBhvr>
                                        <p:cTn dur="1" fill="hold" id="29">
                                          <p:stCondLst>
                                            <p:cond delay="0"/>
                                          </p:stCondLst>
                                        </p:cTn>
                                        <p:tgtEl>
                                          <p:spTgt spid="42"/>
                                        </p:tgtEl>
                                        <p:attrNameLst>
                                          <p:attrName>style.visibility</p:attrName>
                                        </p:attrNameLst>
                                      </p:cBhvr>
                                      <p:to>
                                        <p:strVal val="visible"/>
                                      </p:to>
                                    </p:set>
                                    <p:animEffect filter="wipe(left)" transition="in">
                                      <p:cBhvr>
                                        <p:cTn dur="800" id="30"/>
                                        <p:tgtEl>
                                          <p:spTgt spid="42"/>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57"/>
                                        </p:tgtEl>
                                        <p:attrNameLst>
                                          <p:attrName>style.visibility</p:attrName>
                                        </p:attrNameLst>
                                      </p:cBhvr>
                                      <p:to>
                                        <p:strVal val="visible"/>
                                      </p:to>
                                    </p:set>
                                    <p:animEffect filter="fade" transition="in">
                                      <p:cBhvr>
                                        <p:cTn dur="1000" id="35"/>
                                        <p:tgtEl>
                                          <p:spTgt spid="57"/>
                                        </p:tgtEl>
                                      </p:cBhvr>
                                    </p:animEffect>
                                    <p:anim calcmode="lin" valueType="num">
                                      <p:cBhvr>
                                        <p:cTn dur="1000" fill="hold" id="36"/>
                                        <p:tgtEl>
                                          <p:spTgt spid="57"/>
                                        </p:tgtEl>
                                        <p:attrNameLst>
                                          <p:attrName>ppt_x</p:attrName>
                                        </p:attrNameLst>
                                      </p:cBhvr>
                                      <p:tavLst>
                                        <p:tav tm="0">
                                          <p:val>
                                            <p:strVal val="#ppt_x"/>
                                          </p:val>
                                        </p:tav>
                                        <p:tav tm="100000">
                                          <p:val>
                                            <p:strVal val="#ppt_x"/>
                                          </p:val>
                                        </p:tav>
                                      </p:tavLst>
                                    </p:anim>
                                    <p:anim calcmode="lin" valueType="num">
                                      <p:cBhvr>
                                        <p:cTn dur="1000" fill="hold" id="37"/>
                                        <p:tgtEl>
                                          <p:spTgt spid="57"/>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000"/>
                            </p:stCondLst>
                            <p:childTnLst>
                              <p:par>
                                <p:cTn fill="hold" grpId="0" id="39" nodeType="afterEffect" presetClass="entr" presetID="2" presetSubtype="4">
                                  <p:stCondLst>
                                    <p:cond delay="0"/>
                                  </p:stCondLst>
                                  <p:childTnLst>
                                    <p:set>
                                      <p:cBhvr>
                                        <p:cTn dur="1" fill="hold" id="40">
                                          <p:stCondLst>
                                            <p:cond delay="0"/>
                                          </p:stCondLst>
                                        </p:cTn>
                                        <p:tgtEl>
                                          <p:spTgt spid="35"/>
                                        </p:tgtEl>
                                        <p:attrNameLst>
                                          <p:attrName>style.visibility</p:attrName>
                                        </p:attrNameLst>
                                      </p:cBhvr>
                                      <p:to>
                                        <p:strVal val="visible"/>
                                      </p:to>
                                    </p:set>
                                    <p:anim calcmode="lin" valueType="num">
                                      <p:cBhvr additive="base">
                                        <p:cTn dur="500" fill="hold" id="41"/>
                                        <p:tgtEl>
                                          <p:spTgt spid="35"/>
                                        </p:tgtEl>
                                        <p:attrNameLst>
                                          <p:attrName>ppt_x</p:attrName>
                                        </p:attrNameLst>
                                      </p:cBhvr>
                                      <p:tavLst>
                                        <p:tav tm="0">
                                          <p:val>
                                            <p:strVal val="#ppt_x"/>
                                          </p:val>
                                        </p:tav>
                                        <p:tav tm="100000">
                                          <p:val>
                                            <p:strVal val="#ppt_x"/>
                                          </p:val>
                                        </p:tav>
                                      </p:tavLst>
                                    </p:anim>
                                    <p:anim calcmode="lin" valueType="num">
                                      <p:cBhvr additive="base">
                                        <p:cTn dur="500" fill="hold" id="42"/>
                                        <p:tgtEl>
                                          <p:spTgt spid="35"/>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1500"/>
                            </p:stCondLst>
                            <p:childTnLst>
                              <p:par>
                                <p:cTn fill="hold" grpId="0" id="44" nodeType="afterEffect" presetClass="entr" presetID="2" presetSubtype="4">
                                  <p:stCondLst>
                                    <p:cond delay="0"/>
                                  </p:stCondLst>
                                  <p:childTnLst>
                                    <p:set>
                                      <p:cBhvr>
                                        <p:cTn dur="1" fill="hold" id="45">
                                          <p:stCondLst>
                                            <p:cond delay="0"/>
                                          </p:stCondLst>
                                        </p:cTn>
                                        <p:tgtEl>
                                          <p:spTgt spid="34"/>
                                        </p:tgtEl>
                                        <p:attrNameLst>
                                          <p:attrName>style.visibility</p:attrName>
                                        </p:attrNameLst>
                                      </p:cBhvr>
                                      <p:to>
                                        <p:strVal val="visible"/>
                                      </p:to>
                                    </p:set>
                                    <p:anim calcmode="lin" valueType="num">
                                      <p:cBhvr additive="base">
                                        <p:cTn dur="500" fill="hold" id="46"/>
                                        <p:tgtEl>
                                          <p:spTgt spid="34"/>
                                        </p:tgtEl>
                                        <p:attrNameLst>
                                          <p:attrName>ppt_x</p:attrName>
                                        </p:attrNameLst>
                                      </p:cBhvr>
                                      <p:tavLst>
                                        <p:tav tm="0">
                                          <p:val>
                                            <p:strVal val="#ppt_x"/>
                                          </p:val>
                                        </p:tav>
                                        <p:tav tm="100000">
                                          <p:val>
                                            <p:strVal val="#ppt_x"/>
                                          </p:val>
                                        </p:tav>
                                      </p:tavLst>
                                    </p:anim>
                                    <p:anim calcmode="lin" valueType="num">
                                      <p:cBhvr additive="base">
                                        <p:cTn dur="500" fill="hold" id="47"/>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25"/>
      <p:bldP grpId="0" spid="41"/>
      <p:bldP grpId="0" spid="32"/>
      <p:bldP grpId="0" spid="34"/>
      <p:bldP grpId="0" spid="35"/>
      <p:bldP grpId="0" spid="42"/>
      <p:bldP grpId="0" spid="57"/>
    </p:bldLst>
  </p:timing>
  <p:extLst mod="1">
    <p:ext uri="{E180D4A7-C9FB-4DFB-919C-405C955672EB}">
      <p14:showEvtLst>
        <p14:playEvt objId="7" time="4216"/>
      </p14:showEvtLst>
    </p:ext>
  </p:extLst>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6" name="矩形 75">
            <a:extLst>
              <a:ext uri="{FF2B5EF4-FFF2-40B4-BE49-F238E27FC236}">
                <a16:creationId xmlns:a16="http://schemas.microsoft.com/office/drawing/2014/main" id="{A71834EB-6386-4D49-AFB5-010FF14360DD}"/>
              </a:ext>
            </a:extLst>
          </p:cNvPr>
          <p:cNvSpPr/>
          <p:nvPr/>
        </p:nvSpPr>
        <p:spPr bwMode="auto">
          <a:xfrm>
            <a:off x="958280" y="4256271"/>
            <a:ext cx="2934604" cy="2023644"/>
          </a:xfrm>
          <a:prstGeom prst="rect">
            <a:avLst/>
          </a:prstGeom>
          <a:noFill/>
          <a:ln cap="flat" w="9525">
            <a:solidFill>
              <a:srgbClr val="C00000"/>
            </a:solid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78" name="矩形 77">
            <a:extLst>
              <a:ext uri="{FF2B5EF4-FFF2-40B4-BE49-F238E27FC236}">
                <a16:creationId xmlns:a16="http://schemas.microsoft.com/office/drawing/2014/main" id="{062894C6-8A1E-4D99-AF7B-D6D584B442E4}"/>
              </a:ext>
            </a:extLst>
          </p:cNvPr>
          <p:cNvSpPr/>
          <p:nvPr/>
        </p:nvSpPr>
        <p:spPr bwMode="auto">
          <a:xfrm>
            <a:off x="4182921" y="4256271"/>
            <a:ext cx="3779596" cy="2023644"/>
          </a:xfrm>
          <a:prstGeom prst="rect">
            <a:avLst/>
          </a:prstGeom>
          <a:noFill/>
          <a:ln cap="flat" w="9525">
            <a:solidFill>
              <a:srgbClr val="C00000"/>
            </a:solid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82" name="矩形 81">
            <a:extLst>
              <a:ext uri="{FF2B5EF4-FFF2-40B4-BE49-F238E27FC236}">
                <a16:creationId xmlns:a16="http://schemas.microsoft.com/office/drawing/2014/main" id="{8D9389BA-2CC8-40D3-BA8B-F2EEA672BCE9}"/>
              </a:ext>
            </a:extLst>
          </p:cNvPr>
          <p:cNvSpPr/>
          <p:nvPr/>
        </p:nvSpPr>
        <p:spPr bwMode="auto">
          <a:xfrm>
            <a:off x="8253723" y="4256271"/>
            <a:ext cx="2934604" cy="2023644"/>
          </a:xfrm>
          <a:prstGeom prst="rect">
            <a:avLst/>
          </a:prstGeom>
          <a:noFill/>
          <a:ln cap="flat" w="9525">
            <a:solidFill>
              <a:srgbClr val="C00000"/>
            </a:solid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57" name="矩形 56">
            <a:extLst>
              <a:ext uri="{FF2B5EF4-FFF2-40B4-BE49-F238E27FC236}">
                <a16:creationId xmlns:a16="http://schemas.microsoft.com/office/drawing/2014/main" id="{45E6A46B-A657-4DDD-8685-800B261087DA}"/>
              </a:ext>
            </a:extLst>
          </p:cNvPr>
          <p:cNvSpPr/>
          <p:nvPr/>
        </p:nvSpPr>
        <p:spPr bwMode="auto">
          <a:xfrm>
            <a:off x="8262457" y="2033135"/>
            <a:ext cx="2934604" cy="1809016"/>
          </a:xfrm>
          <a:prstGeom prst="rect">
            <a:avLst/>
          </a:prstGeom>
          <a:solidFill>
            <a:schemeClr val="accent2"/>
          </a:solidFill>
          <a:ln cap="flat" w="12700">
            <a:solidFill>
              <a:schemeClr val="accent1">
                <a:lumMod val="40000"/>
                <a:lumOff val="60000"/>
              </a:schemeClr>
            </a:solidFill>
            <a:prstDash val="solid"/>
            <a:miter lim="800000"/>
          </a:ln>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矩形 55">
            <a:extLst>
              <a:ext uri="{FF2B5EF4-FFF2-40B4-BE49-F238E27FC236}">
                <a16:creationId xmlns:a16="http://schemas.microsoft.com/office/drawing/2014/main" id="{32410E21-37AD-4147-9572-5439D86095E9}"/>
              </a:ext>
            </a:extLst>
          </p:cNvPr>
          <p:cNvSpPr/>
          <p:nvPr/>
        </p:nvSpPr>
        <p:spPr bwMode="auto">
          <a:xfrm>
            <a:off x="4152092" y="2012618"/>
            <a:ext cx="3835358" cy="1809016"/>
          </a:xfrm>
          <a:prstGeom prst="rect">
            <a:avLst/>
          </a:prstGeom>
          <a:solidFill>
            <a:schemeClr val="accent2"/>
          </a:solidFill>
          <a:ln cap="flat" w="12700">
            <a:solidFill>
              <a:schemeClr val="accent1">
                <a:lumMod val="40000"/>
                <a:lumOff val="60000"/>
              </a:schemeClr>
            </a:solidFill>
            <a:prstDash val="solid"/>
            <a:miter lim="800000"/>
          </a:ln>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endParaRPr altLang="en-US" lang="zh-CN"/>
          </a:p>
        </p:txBody>
      </p:sp>
      <p:sp>
        <p:nvSpPr>
          <p:cNvPr id="5" name="矩形 4">
            <a:extLst>
              <a:ext uri="{FF2B5EF4-FFF2-40B4-BE49-F238E27FC236}">
                <a16:creationId xmlns:a16="http://schemas.microsoft.com/office/drawing/2014/main" id="{203EC5A1-68A9-4660-BE45-B8D860BC2504}"/>
              </a:ext>
            </a:extLst>
          </p:cNvPr>
          <p:cNvSpPr/>
          <p:nvPr/>
        </p:nvSpPr>
        <p:spPr bwMode="auto">
          <a:xfrm>
            <a:off x="983213" y="2012618"/>
            <a:ext cx="2934604" cy="1809016"/>
          </a:xfrm>
          <a:prstGeom prst="rect">
            <a:avLst/>
          </a:prstGeom>
          <a:solidFill>
            <a:schemeClr val="accent2"/>
          </a:solidFill>
          <a:ln cap="flat" w="12700">
            <a:solidFill>
              <a:schemeClr val="accent1">
                <a:lumMod val="40000"/>
                <a:lumOff val="60000"/>
              </a:schemeClr>
            </a:solidFill>
            <a:prstDash val="solid"/>
            <a:miter lim="800000"/>
          </a:ln>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TextBox 54"/>
          <p:cNvSpPr txBox="1"/>
          <p:nvPr/>
        </p:nvSpPr>
        <p:spPr>
          <a:xfrm>
            <a:off x="1056365" y="739937"/>
            <a:ext cx="6253111"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2.1 组建团队的阻力与克服方式</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879582" y="675214"/>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grpSp>
        <p:nvGrpSpPr>
          <p:cNvPr id="2" name="组合 1">
            <a:extLst>
              <a:ext uri="{FF2B5EF4-FFF2-40B4-BE49-F238E27FC236}">
                <a16:creationId xmlns:a16="http://schemas.microsoft.com/office/drawing/2014/main" id="{B59536E9-4468-4CD7-8AE4-88EC3A92AC5A}"/>
              </a:ext>
            </a:extLst>
          </p:cNvPr>
          <p:cNvGrpSpPr/>
          <p:nvPr/>
        </p:nvGrpSpPr>
        <p:grpSpPr>
          <a:xfrm>
            <a:off x="983213" y="2012618"/>
            <a:ext cx="2934604" cy="525416"/>
            <a:chOff x="958280" y="1400358"/>
            <a:chExt cx="2934604" cy="525416"/>
          </a:xfrm>
        </p:grpSpPr>
        <p:sp>
          <p:nvSpPr>
            <p:cNvPr id="17" name="Rectangle 6">
              <a:extLst>
                <a:ext uri="{FF2B5EF4-FFF2-40B4-BE49-F238E27FC236}">
                  <a16:creationId xmlns:a16="http://schemas.microsoft.com/office/drawing/2014/main" id="{31259064-5B7B-4D2C-BE07-CC1B1E127D67}"/>
                </a:ext>
              </a:extLst>
            </p:cNvPr>
            <p:cNvSpPr>
              <a:spLocks noChangeArrowheads="1"/>
            </p:cNvSpPr>
            <p:nvPr/>
          </p:nvSpPr>
          <p:spPr bwMode="auto">
            <a:xfrm>
              <a:off x="958280" y="1400358"/>
              <a:ext cx="2934604" cy="525416"/>
            </a:xfrm>
            <a:prstGeom prst="rect">
              <a:avLst/>
            </a:prstGeom>
            <a:solidFill>
              <a:srgbClr val="C00000"/>
            </a:solidFill>
            <a:ln cap="flat" w="9525">
              <a:solidFill>
                <a:srgbClr val="C00000"/>
              </a:solid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0" name="文本框 19">
              <a:extLst>
                <a:ext uri="{FF2B5EF4-FFF2-40B4-BE49-F238E27FC236}">
                  <a16:creationId xmlns:a16="http://schemas.microsoft.com/office/drawing/2014/main" id="{3756EE77-13BF-4F3B-B1F6-3873F27AAD8D}"/>
                </a:ext>
              </a:extLst>
            </p:cNvPr>
            <p:cNvSpPr txBox="1"/>
            <p:nvPr/>
          </p:nvSpPr>
          <p:spPr>
            <a:xfrm>
              <a:off x="1681582" y="1451507"/>
              <a:ext cx="1402080" cy="457200"/>
            </a:xfrm>
            <a:prstGeom prst="rect">
              <a:avLst/>
            </a:prstGeom>
            <a:noFill/>
          </p:spPr>
          <p:txBody>
            <a:bodyPr rtlCol="0" wrap="none">
              <a:spAutoFit/>
            </a:bodyPr>
            <a:lstStyle/>
            <a:p>
              <a:r>
                <a:rPr altLang="en-US" b="1" lang="zh-CN" sz="2400">
                  <a:solidFill>
                    <a:schemeClr val="accent2"/>
                  </a:solidFill>
                  <a:latin typeface="+mj-ea"/>
                  <a:ea typeface="+mj-ea"/>
                </a:rPr>
                <a:t>组织结构</a:t>
              </a:r>
            </a:p>
          </p:txBody>
        </p:sp>
      </p:grpSp>
      <p:sp>
        <p:nvSpPr>
          <p:cNvPr id="22" name="TextBox 10">
            <a:extLst>
              <a:ext uri="{FF2B5EF4-FFF2-40B4-BE49-F238E27FC236}">
                <a16:creationId xmlns:a16="http://schemas.microsoft.com/office/drawing/2014/main" id="{2A5604A0-2D0F-4B54-B608-D6E4CEDE5CB6}"/>
              </a:ext>
            </a:extLst>
          </p:cNvPr>
          <p:cNvSpPr txBox="1"/>
          <p:nvPr/>
        </p:nvSpPr>
        <p:spPr>
          <a:xfrm>
            <a:off x="1204774" y="2632533"/>
            <a:ext cx="2886213" cy="1051560"/>
          </a:xfrm>
          <a:prstGeom prst="rect">
            <a:avLst/>
          </a:prstGeom>
          <a:noFill/>
        </p:spPr>
        <p:txBody>
          <a:bodyPr rtlCol="0" wrap="square">
            <a:spAutoFit/>
          </a:bodyPr>
          <a:lstStyle/>
          <a:p>
            <a:pPr algn="just" indent="-285750" marL="285750">
              <a:lnSpc>
                <a:spcPct val="150000"/>
              </a:lnSpc>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等级和官僚结构</a:t>
            </a:r>
          </a:p>
          <a:p>
            <a:pPr algn="just" indent="-285750" marL="285750">
              <a:lnSpc>
                <a:spcPct val="150000"/>
              </a:lnSpc>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死板、僵化的企业文化</a:t>
            </a:r>
          </a:p>
          <a:p>
            <a:pPr algn="just" indent="-285750" marL="285750">
              <a:lnSpc>
                <a:spcPct val="150000"/>
              </a:lnSpc>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各自为政的部门</a:t>
            </a:r>
          </a:p>
        </p:txBody>
      </p:sp>
      <p:grpSp>
        <p:nvGrpSpPr>
          <p:cNvPr id="4" name="组合 3">
            <a:extLst>
              <a:ext uri="{FF2B5EF4-FFF2-40B4-BE49-F238E27FC236}">
                <a16:creationId xmlns:a16="http://schemas.microsoft.com/office/drawing/2014/main" id="{0242523F-069F-428A-9FDE-40FDE118E2AB}"/>
              </a:ext>
            </a:extLst>
          </p:cNvPr>
          <p:cNvGrpSpPr/>
          <p:nvPr/>
        </p:nvGrpSpPr>
        <p:grpSpPr>
          <a:xfrm>
            <a:off x="4169727" y="2012618"/>
            <a:ext cx="3835358" cy="525416"/>
            <a:chOff x="4144794" y="1400358"/>
            <a:chExt cx="3835358" cy="525416"/>
          </a:xfrm>
        </p:grpSpPr>
        <p:sp>
          <p:nvSpPr>
            <p:cNvPr id="35" name="Rectangle 6">
              <a:extLst>
                <a:ext uri="{FF2B5EF4-FFF2-40B4-BE49-F238E27FC236}">
                  <a16:creationId xmlns:a16="http://schemas.microsoft.com/office/drawing/2014/main" id="{D1E46F83-BE1D-4B04-9730-4EBC7635B73C}"/>
                </a:ext>
              </a:extLst>
            </p:cNvPr>
            <p:cNvSpPr>
              <a:spLocks noChangeArrowheads="1"/>
            </p:cNvSpPr>
            <p:nvPr/>
          </p:nvSpPr>
          <p:spPr bwMode="auto">
            <a:xfrm>
              <a:off x="4144794" y="1400358"/>
              <a:ext cx="3835358" cy="525416"/>
            </a:xfrm>
            <a:prstGeom prst="rect">
              <a:avLst/>
            </a:prstGeom>
            <a:solidFill>
              <a:srgbClr val="C00000"/>
            </a:solidFill>
            <a:ln cap="flat" w="9525">
              <a:solidFill>
                <a:srgbClr val="C00000"/>
              </a:solid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36" name="文本框 35">
              <a:extLst>
                <a:ext uri="{FF2B5EF4-FFF2-40B4-BE49-F238E27FC236}">
                  <a16:creationId xmlns:a16="http://schemas.microsoft.com/office/drawing/2014/main" id="{13891BF9-3333-4E89-BF73-F1BC64460900}"/>
                </a:ext>
              </a:extLst>
            </p:cNvPr>
            <p:cNvSpPr txBox="1"/>
            <p:nvPr/>
          </p:nvSpPr>
          <p:spPr>
            <a:xfrm>
              <a:off x="5075039" y="1451507"/>
              <a:ext cx="2011680" cy="457200"/>
            </a:xfrm>
            <a:prstGeom prst="rect">
              <a:avLst/>
            </a:prstGeom>
            <a:noFill/>
          </p:spPr>
          <p:txBody>
            <a:bodyPr rtlCol="0" wrap="none">
              <a:spAutoFit/>
            </a:bodyPr>
            <a:lstStyle/>
            <a:p>
              <a:r>
                <a:rPr altLang="en-US" b="1" lang="zh-CN" sz="2400">
                  <a:solidFill>
                    <a:schemeClr val="accent2"/>
                  </a:solidFill>
                  <a:latin typeface="+mj-ea"/>
                  <a:ea typeface="+mj-ea"/>
                </a:rPr>
                <a:t>管理与督导层</a:t>
              </a:r>
            </a:p>
          </p:txBody>
        </p:sp>
      </p:grpSp>
      <p:sp>
        <p:nvSpPr>
          <p:cNvPr id="37" name="TextBox 10">
            <a:extLst>
              <a:ext uri="{FF2B5EF4-FFF2-40B4-BE49-F238E27FC236}">
                <a16:creationId xmlns:a16="http://schemas.microsoft.com/office/drawing/2014/main" id="{D65A8C3F-70CF-4EAE-A8E6-5BEA68F68D36}"/>
              </a:ext>
            </a:extLst>
          </p:cNvPr>
          <p:cNvSpPr txBox="1"/>
          <p:nvPr/>
        </p:nvSpPr>
        <p:spPr>
          <a:xfrm>
            <a:off x="4596751" y="2706948"/>
            <a:ext cx="3443378" cy="944880"/>
          </a:xfrm>
          <a:prstGeom prst="rect">
            <a:avLst/>
          </a:prstGeom>
          <a:noFill/>
        </p:spPr>
        <p:txBody>
          <a:bodyPr rtlCol="0" wrap="square">
            <a:spAutoFit/>
          </a:bodyPr>
          <a:lstStyle/>
          <a:p>
            <a:pPr algn="just" indent="-285750" marL="285750">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害怕失去权利</a:t>
            </a:r>
          </a:p>
          <a:p>
            <a:pPr algn="just" indent="-285750" marL="285750">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没有及时授予他人权力和责任</a:t>
            </a:r>
          </a:p>
          <a:p>
            <a:pPr algn="just" indent="-285750" marL="285750">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目标不明确、不稳定或不现实</a:t>
            </a:r>
          </a:p>
          <a:p>
            <a:pPr algn="just" indent="-285750" marL="285750">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没有足够的培训和支持</a:t>
            </a:r>
          </a:p>
        </p:txBody>
      </p:sp>
      <p:grpSp>
        <p:nvGrpSpPr>
          <p:cNvPr id="6" name="组合 5">
            <a:extLst>
              <a:ext uri="{FF2B5EF4-FFF2-40B4-BE49-F238E27FC236}">
                <a16:creationId xmlns:a16="http://schemas.microsoft.com/office/drawing/2014/main" id="{A670EA87-4FAF-45CD-A7F9-8C819C14814B}"/>
              </a:ext>
            </a:extLst>
          </p:cNvPr>
          <p:cNvGrpSpPr/>
          <p:nvPr/>
        </p:nvGrpSpPr>
        <p:grpSpPr>
          <a:xfrm>
            <a:off x="8273745" y="2012618"/>
            <a:ext cx="2934604" cy="525416"/>
            <a:chOff x="8248812" y="1400358"/>
            <a:chExt cx="2934604" cy="525416"/>
          </a:xfrm>
        </p:grpSpPr>
        <p:sp>
          <p:nvSpPr>
            <p:cNvPr id="40" name="Rectangle 6">
              <a:extLst>
                <a:ext uri="{FF2B5EF4-FFF2-40B4-BE49-F238E27FC236}">
                  <a16:creationId xmlns:a16="http://schemas.microsoft.com/office/drawing/2014/main" id="{F04F8BE4-1A07-454D-BE75-4361B74DF1B7}"/>
                </a:ext>
              </a:extLst>
            </p:cNvPr>
            <p:cNvSpPr>
              <a:spLocks noChangeArrowheads="1"/>
            </p:cNvSpPr>
            <p:nvPr/>
          </p:nvSpPr>
          <p:spPr bwMode="auto">
            <a:xfrm>
              <a:off x="8248812" y="1400358"/>
              <a:ext cx="2934604" cy="525416"/>
            </a:xfrm>
            <a:prstGeom prst="rect">
              <a:avLst/>
            </a:prstGeom>
            <a:solidFill>
              <a:srgbClr val="C00000"/>
            </a:solidFill>
            <a:ln cap="flat" w="9525">
              <a:solidFill>
                <a:srgbClr val="C00000"/>
              </a:solid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41" name="文本框 40">
              <a:extLst>
                <a:ext uri="{FF2B5EF4-FFF2-40B4-BE49-F238E27FC236}">
                  <a16:creationId xmlns:a16="http://schemas.microsoft.com/office/drawing/2014/main" id="{19D2DF95-5EAF-486A-9CFA-BA79271CDD22}"/>
                </a:ext>
              </a:extLst>
            </p:cNvPr>
            <p:cNvSpPr txBox="1"/>
            <p:nvPr/>
          </p:nvSpPr>
          <p:spPr>
            <a:xfrm>
              <a:off x="9372225" y="1451507"/>
              <a:ext cx="792480" cy="457200"/>
            </a:xfrm>
            <a:prstGeom prst="rect">
              <a:avLst/>
            </a:prstGeom>
            <a:noFill/>
          </p:spPr>
          <p:txBody>
            <a:bodyPr rtlCol="0" wrap="none">
              <a:spAutoFit/>
            </a:bodyPr>
            <a:lstStyle/>
            <a:p>
              <a:r>
                <a:rPr altLang="en-US" b="1" lang="zh-CN" sz="2400">
                  <a:solidFill>
                    <a:schemeClr val="accent2"/>
                  </a:solidFill>
                  <a:latin typeface="+mj-ea"/>
                  <a:ea typeface="+mj-ea"/>
                </a:rPr>
                <a:t>员工</a:t>
              </a:r>
            </a:p>
          </p:txBody>
        </p:sp>
      </p:grpSp>
      <p:sp>
        <p:nvSpPr>
          <p:cNvPr id="42" name="TextBox 10">
            <a:extLst>
              <a:ext uri="{FF2B5EF4-FFF2-40B4-BE49-F238E27FC236}">
                <a16:creationId xmlns:a16="http://schemas.microsoft.com/office/drawing/2014/main" id="{A32E9EE5-EF02-4EE3-8C60-AE56E61E5AD9}"/>
              </a:ext>
            </a:extLst>
          </p:cNvPr>
          <p:cNvSpPr txBox="1"/>
          <p:nvPr/>
        </p:nvSpPr>
        <p:spPr>
          <a:xfrm>
            <a:off x="8463506" y="2724811"/>
            <a:ext cx="2758489" cy="731520"/>
          </a:xfrm>
          <a:prstGeom prst="rect">
            <a:avLst/>
          </a:prstGeom>
          <a:noFill/>
        </p:spPr>
        <p:txBody>
          <a:bodyPr rtlCol="0" wrap="square">
            <a:spAutoFit/>
          </a:bodyPr>
          <a:lstStyle/>
          <a:p>
            <a:pPr algn="just" indent="-285750" marL="285750">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害怕承担责任和更多的工作</a:t>
            </a:r>
          </a:p>
          <a:p>
            <a:pPr algn="just" indent="-285750" marL="285750">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害怕冲突</a:t>
            </a:r>
          </a:p>
          <a:p>
            <a:pPr algn="just" indent="-285750" marL="285750">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担心职位的稳定</a:t>
            </a:r>
          </a:p>
        </p:txBody>
      </p:sp>
      <p:sp>
        <p:nvSpPr>
          <p:cNvPr id="54" name="TextBox 54">
            <a:extLst>
              <a:ext uri="{FF2B5EF4-FFF2-40B4-BE49-F238E27FC236}">
                <a16:creationId xmlns:a16="http://schemas.microsoft.com/office/drawing/2014/main" id="{F8D87CEF-60DE-496B-8043-1196A577659E}"/>
              </a:ext>
            </a:extLst>
          </p:cNvPr>
          <p:cNvSpPr txBox="1"/>
          <p:nvPr/>
        </p:nvSpPr>
        <p:spPr>
          <a:xfrm>
            <a:off x="3221575" y="1440465"/>
            <a:ext cx="6950866" cy="457200"/>
          </a:xfrm>
          <a:prstGeom prst="rect">
            <a:avLst/>
          </a:prstGeom>
          <a:noFill/>
        </p:spPr>
        <p:txBody>
          <a:bodyPr rtlCol="0"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pPr algn="ctr" lvl="0"/>
            <a:r>
              <a:rPr altLang="en-US" lang="zh-CN" sz="2400">
                <a:solidFill>
                  <a:srgbClr val="000000"/>
                </a:solidFill>
                <a:latin typeface="微软雅黑"/>
                <a:ea typeface="微软雅黑"/>
              </a:rPr>
              <a:t>组建团队的阻力主要来自三个方面：</a:t>
            </a:r>
          </a:p>
        </p:txBody>
      </p:sp>
      <p:grpSp>
        <p:nvGrpSpPr>
          <p:cNvPr id="8" name="组合 7">
            <a:extLst>
              <a:ext uri="{FF2B5EF4-FFF2-40B4-BE49-F238E27FC236}">
                <a16:creationId xmlns:a16="http://schemas.microsoft.com/office/drawing/2014/main" id="{FA8F98D0-6A53-448C-92F0-EDCC890CB7ED}"/>
              </a:ext>
            </a:extLst>
          </p:cNvPr>
          <p:cNvGrpSpPr/>
          <p:nvPr/>
        </p:nvGrpSpPr>
        <p:grpSpPr>
          <a:xfrm>
            <a:off x="1297793" y="3900534"/>
            <a:ext cx="2163195" cy="704535"/>
            <a:chOff x="1690114" y="4140419"/>
            <a:chExt cx="2163195" cy="704535"/>
          </a:xfrm>
          <a:solidFill>
            <a:srgbClr val="C00000"/>
          </a:solidFill>
        </p:grpSpPr>
        <p:sp>
          <p:nvSpPr>
            <p:cNvPr id="7" name="箭头: 下 6">
              <a:extLst>
                <a:ext uri="{FF2B5EF4-FFF2-40B4-BE49-F238E27FC236}">
                  <a16:creationId xmlns:a16="http://schemas.microsoft.com/office/drawing/2014/main" id="{1064EFB5-3B69-4995-9964-1A18F9C53428}"/>
                </a:ext>
              </a:extLst>
            </p:cNvPr>
            <p:cNvSpPr/>
            <p:nvPr/>
          </p:nvSpPr>
          <p:spPr bwMode="auto">
            <a:xfrm>
              <a:off x="1690114" y="4140419"/>
              <a:ext cx="2163195" cy="704535"/>
            </a:xfrm>
            <a:prstGeom prst="downArrow">
              <a:avLst>
                <a:gd fmla="val 61356" name="adj1"/>
                <a:gd fmla="val 50000" name="adj2"/>
              </a:avLst>
            </a:prstGeom>
            <a:grpFill/>
            <a:ln cap="flat" w="9525">
              <a:no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58" name="TextBox 54">
              <a:extLst>
                <a:ext uri="{FF2B5EF4-FFF2-40B4-BE49-F238E27FC236}">
                  <a16:creationId xmlns:a16="http://schemas.microsoft.com/office/drawing/2014/main" id="{359F6D56-5A30-4A6C-9FB6-BFE756028186}"/>
                </a:ext>
              </a:extLst>
            </p:cNvPr>
            <p:cNvSpPr txBox="1"/>
            <p:nvPr/>
          </p:nvSpPr>
          <p:spPr>
            <a:xfrm>
              <a:off x="2137922" y="4199405"/>
              <a:ext cx="1274017" cy="396240"/>
            </a:xfrm>
            <a:prstGeom prst="rect">
              <a:avLst/>
            </a:prstGeom>
            <a:grpFill/>
          </p:spPr>
          <p:txBody>
            <a:bodyPr rtlCol="0"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pPr algn="ctr" lvl="0"/>
              <a:r>
                <a:rPr altLang="en-US" lang="zh-CN" sz="2000">
                  <a:solidFill>
                    <a:schemeClr val="accent2"/>
                  </a:solidFill>
                  <a:latin typeface="微软雅黑"/>
                  <a:ea typeface="微软雅黑"/>
                </a:rPr>
                <a:t>克服方式</a:t>
              </a:r>
            </a:p>
          </p:txBody>
        </p:sp>
      </p:grpSp>
      <p:grpSp>
        <p:nvGrpSpPr>
          <p:cNvPr id="67" name="组合 66">
            <a:extLst>
              <a:ext uri="{FF2B5EF4-FFF2-40B4-BE49-F238E27FC236}">
                <a16:creationId xmlns:a16="http://schemas.microsoft.com/office/drawing/2014/main" id="{F3EA43E0-5BEE-480C-90FD-10177FBB30F5}"/>
              </a:ext>
            </a:extLst>
          </p:cNvPr>
          <p:cNvGrpSpPr/>
          <p:nvPr/>
        </p:nvGrpSpPr>
        <p:grpSpPr>
          <a:xfrm>
            <a:off x="4944153" y="3900534"/>
            <a:ext cx="2163195" cy="704535"/>
            <a:chOff x="1690114" y="4140419"/>
            <a:chExt cx="2163195" cy="704535"/>
          </a:xfrm>
          <a:solidFill>
            <a:srgbClr val="C00000"/>
          </a:solidFill>
        </p:grpSpPr>
        <p:sp>
          <p:nvSpPr>
            <p:cNvPr id="68" name="箭头: 下 67">
              <a:extLst>
                <a:ext uri="{FF2B5EF4-FFF2-40B4-BE49-F238E27FC236}">
                  <a16:creationId xmlns:a16="http://schemas.microsoft.com/office/drawing/2014/main" id="{5E0D3B46-F3FA-4A91-8DF6-02881C0DB956}"/>
                </a:ext>
              </a:extLst>
            </p:cNvPr>
            <p:cNvSpPr/>
            <p:nvPr/>
          </p:nvSpPr>
          <p:spPr bwMode="auto">
            <a:xfrm>
              <a:off x="1690114" y="4140419"/>
              <a:ext cx="2163195" cy="704535"/>
            </a:xfrm>
            <a:prstGeom prst="downArrow">
              <a:avLst>
                <a:gd fmla="val 61356" name="adj1"/>
                <a:gd fmla="val 50000" name="adj2"/>
              </a:avLst>
            </a:prstGeom>
            <a:grpFill/>
            <a:ln cap="flat" w="9525">
              <a:no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69" name="TextBox 54">
              <a:extLst>
                <a:ext uri="{FF2B5EF4-FFF2-40B4-BE49-F238E27FC236}">
                  <a16:creationId xmlns:a16="http://schemas.microsoft.com/office/drawing/2014/main" id="{6C57D850-EBD7-4D6D-8DF8-5A5ABC7A5043}"/>
                </a:ext>
              </a:extLst>
            </p:cNvPr>
            <p:cNvSpPr txBox="1"/>
            <p:nvPr/>
          </p:nvSpPr>
          <p:spPr>
            <a:xfrm>
              <a:off x="2137923" y="4199405"/>
              <a:ext cx="1274017" cy="396240"/>
            </a:xfrm>
            <a:prstGeom prst="rect">
              <a:avLst/>
            </a:prstGeom>
            <a:grpFill/>
          </p:spPr>
          <p:txBody>
            <a:bodyPr rtlCol="0"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pPr algn="ctr" lvl="0"/>
              <a:r>
                <a:rPr altLang="en-US" lang="zh-CN" sz="2000">
                  <a:solidFill>
                    <a:schemeClr val="accent2"/>
                  </a:solidFill>
                  <a:latin typeface="微软雅黑"/>
                  <a:ea typeface="微软雅黑"/>
                </a:rPr>
                <a:t>克服方式</a:t>
              </a:r>
            </a:p>
          </p:txBody>
        </p:sp>
      </p:grpSp>
      <p:grpSp>
        <p:nvGrpSpPr>
          <p:cNvPr id="70" name="组合 69">
            <a:extLst>
              <a:ext uri="{FF2B5EF4-FFF2-40B4-BE49-F238E27FC236}">
                <a16:creationId xmlns:a16="http://schemas.microsoft.com/office/drawing/2014/main" id="{D86D2274-0C1A-4694-81AE-89457478C5D9}"/>
              </a:ext>
            </a:extLst>
          </p:cNvPr>
          <p:cNvGrpSpPr/>
          <p:nvPr/>
        </p:nvGrpSpPr>
        <p:grpSpPr>
          <a:xfrm>
            <a:off x="8509987" y="3900534"/>
            <a:ext cx="2163195" cy="704535"/>
            <a:chOff x="1690114" y="4140419"/>
            <a:chExt cx="2163195" cy="704535"/>
          </a:xfrm>
          <a:solidFill>
            <a:srgbClr val="C00000"/>
          </a:solidFill>
        </p:grpSpPr>
        <p:sp>
          <p:nvSpPr>
            <p:cNvPr id="71" name="箭头: 下 70">
              <a:extLst>
                <a:ext uri="{FF2B5EF4-FFF2-40B4-BE49-F238E27FC236}">
                  <a16:creationId xmlns:a16="http://schemas.microsoft.com/office/drawing/2014/main" id="{999FCB04-C7EA-4029-9901-2DAA37D325B3}"/>
                </a:ext>
              </a:extLst>
            </p:cNvPr>
            <p:cNvSpPr/>
            <p:nvPr/>
          </p:nvSpPr>
          <p:spPr bwMode="auto">
            <a:xfrm>
              <a:off x="1690114" y="4140419"/>
              <a:ext cx="2163195" cy="704535"/>
            </a:xfrm>
            <a:prstGeom prst="downArrow">
              <a:avLst>
                <a:gd fmla="val 61356" name="adj1"/>
                <a:gd fmla="val 50000" name="adj2"/>
              </a:avLst>
            </a:prstGeom>
            <a:grpFill/>
            <a:ln cap="flat" w="9525">
              <a:no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72" name="TextBox 54">
              <a:extLst>
                <a:ext uri="{FF2B5EF4-FFF2-40B4-BE49-F238E27FC236}">
                  <a16:creationId xmlns:a16="http://schemas.microsoft.com/office/drawing/2014/main" id="{7A10A53D-077A-4DBD-B300-1F87FD1DAAE3}"/>
                </a:ext>
              </a:extLst>
            </p:cNvPr>
            <p:cNvSpPr txBox="1"/>
            <p:nvPr/>
          </p:nvSpPr>
          <p:spPr>
            <a:xfrm>
              <a:off x="2137923" y="4199405"/>
              <a:ext cx="1274017" cy="396240"/>
            </a:xfrm>
            <a:prstGeom prst="rect">
              <a:avLst/>
            </a:prstGeom>
            <a:grpFill/>
          </p:spPr>
          <p:txBody>
            <a:bodyPr rtlCol="0"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pPr algn="ctr" lvl="0"/>
              <a:r>
                <a:rPr altLang="en-US" lang="zh-CN" sz="2000">
                  <a:solidFill>
                    <a:schemeClr val="accent2"/>
                  </a:solidFill>
                  <a:latin typeface="微软雅黑"/>
                  <a:ea typeface="微软雅黑"/>
                </a:rPr>
                <a:t>克服方式</a:t>
              </a:r>
            </a:p>
          </p:txBody>
        </p:sp>
      </p:grpSp>
      <p:sp>
        <p:nvSpPr>
          <p:cNvPr id="77" name="TextBox 10">
            <a:extLst>
              <a:ext uri="{FF2B5EF4-FFF2-40B4-BE49-F238E27FC236}">
                <a16:creationId xmlns:a16="http://schemas.microsoft.com/office/drawing/2014/main" id="{E184575D-2826-4C7F-9EC9-4A2649EE14F8}"/>
              </a:ext>
            </a:extLst>
          </p:cNvPr>
          <p:cNvSpPr txBox="1"/>
          <p:nvPr/>
        </p:nvSpPr>
        <p:spPr>
          <a:xfrm>
            <a:off x="1220281" y="5043027"/>
            <a:ext cx="2886213" cy="731520"/>
          </a:xfrm>
          <a:prstGeom prst="rect">
            <a:avLst/>
          </a:prstGeom>
          <a:noFill/>
        </p:spPr>
        <p:txBody>
          <a:bodyPr rtlCol="0" wrap="square">
            <a:spAutoFit/>
          </a:bodyPr>
          <a:lstStyle/>
          <a:p>
            <a:pPr algn="just" indent="-285750" marL="285750">
              <a:lnSpc>
                <a:spcPct val="150000"/>
              </a:lnSpc>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建设灵活性的组织结构</a:t>
            </a:r>
          </a:p>
          <a:p>
            <a:pPr algn="just" indent="-285750" marL="285750">
              <a:lnSpc>
                <a:spcPct val="150000"/>
              </a:lnSpc>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形成有活力的企业文化</a:t>
            </a:r>
          </a:p>
        </p:txBody>
      </p:sp>
      <p:sp>
        <p:nvSpPr>
          <p:cNvPr id="79" name="TextBox 10">
            <a:extLst>
              <a:ext uri="{FF2B5EF4-FFF2-40B4-BE49-F238E27FC236}">
                <a16:creationId xmlns:a16="http://schemas.microsoft.com/office/drawing/2014/main" id="{32A06D51-1594-4742-A5D6-4A80625893D9}"/>
              </a:ext>
            </a:extLst>
          </p:cNvPr>
          <p:cNvSpPr txBox="1"/>
          <p:nvPr/>
        </p:nvSpPr>
        <p:spPr>
          <a:xfrm>
            <a:off x="4573965" y="4883159"/>
            <a:ext cx="3048832" cy="1158240"/>
          </a:xfrm>
          <a:prstGeom prst="rect">
            <a:avLst/>
          </a:prstGeom>
          <a:noFill/>
        </p:spPr>
        <p:txBody>
          <a:bodyPr rtlCol="0" wrap="square">
            <a:spAutoFit/>
          </a:bodyPr>
          <a:lstStyle/>
          <a:p>
            <a:pPr algn="just" indent="-285750" marL="285750">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员工成长对自己是“水涨船高”而不是“水落石出”</a:t>
            </a:r>
          </a:p>
          <a:p>
            <a:pPr algn="just" indent="-285750" marL="285750">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权利和责任的对等授予</a:t>
            </a:r>
          </a:p>
          <a:p>
            <a:pPr algn="just" indent="-285750" marL="285750">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目标的有效设定</a:t>
            </a:r>
          </a:p>
          <a:p>
            <a:pPr algn="just" indent="-285750" marL="285750">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给予足够的知识和技能培训支持</a:t>
            </a:r>
          </a:p>
        </p:txBody>
      </p:sp>
      <p:sp>
        <p:nvSpPr>
          <p:cNvPr id="83" name="TextBox 10">
            <a:extLst>
              <a:ext uri="{FF2B5EF4-FFF2-40B4-BE49-F238E27FC236}">
                <a16:creationId xmlns:a16="http://schemas.microsoft.com/office/drawing/2014/main" id="{BEC11C7F-C2FC-4259-B3CB-0F1A568D5350}"/>
              </a:ext>
            </a:extLst>
          </p:cNvPr>
          <p:cNvSpPr txBox="1"/>
          <p:nvPr/>
        </p:nvSpPr>
        <p:spPr>
          <a:xfrm>
            <a:off x="8729335" y="5062579"/>
            <a:ext cx="2886213" cy="731520"/>
          </a:xfrm>
          <a:prstGeom prst="rect">
            <a:avLst/>
          </a:prstGeom>
          <a:noFill/>
        </p:spPr>
        <p:txBody>
          <a:bodyPr rtlCol="0" wrap="square">
            <a:spAutoFit/>
          </a:bodyPr>
          <a:lstStyle/>
          <a:p>
            <a:pPr algn="just" indent="-285750" marL="285750">
              <a:lnSpc>
                <a:spcPct val="150000"/>
              </a:lnSpc>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提供成长的平台</a:t>
            </a:r>
          </a:p>
          <a:p>
            <a:pPr algn="just" indent="-285750" marL="285750">
              <a:lnSpc>
                <a:spcPct val="150000"/>
              </a:lnSpc>
              <a:buFont charset="2" panose="05000000000000000000" pitchFamily="2" typeface="Wingdings"/>
              <a:buChar char="n"/>
            </a:pPr>
            <a:r>
              <a:rPr altLang="en-US" lang="zh-CN" sz="1400">
                <a:solidFill>
                  <a:srgbClr val="000000"/>
                </a:solidFill>
                <a:latin charset="-122" pitchFamily="34" typeface="微软雅黑"/>
                <a:ea charset="-122" pitchFamily="34" typeface="微软雅黑"/>
              </a:rPr>
              <a:t>让员工做他愿意做的事</a:t>
            </a:r>
          </a:p>
        </p:txBody>
      </p:sp>
    </p:spTree>
    <p:extLst>
      <p:ext uri="{BB962C8B-B14F-4D97-AF65-F5344CB8AC3E}">
        <p14:creationId val="3151106884"/>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56" presetSubtype="0">
                                  <p:stCondLst>
                                    <p:cond delay="0"/>
                                  </p:stCondLst>
                                  <p:iterate type="lt">
                                    <p:tmPct val="10000"/>
                                  </p:iterate>
                                  <p:childTnLst>
                                    <p:set>
                                      <p:cBhvr>
                                        <p:cTn dur="1" fill="hold" id="26">
                                          <p:stCondLst>
                                            <p:cond delay="0"/>
                                          </p:stCondLst>
                                        </p:cTn>
                                        <p:tgtEl>
                                          <p:spTgt spid="54"/>
                                        </p:tgtEl>
                                        <p:attrNameLst>
                                          <p:attrName>style.visibility</p:attrName>
                                        </p:attrNameLst>
                                      </p:cBhvr>
                                      <p:to>
                                        <p:strVal val="visible"/>
                                      </p:to>
                                    </p:set>
                                    <p:anim by="(-#ppt_w*2)" calcmode="lin" valueType="num">
                                      <p:cBhvr rctx="PPT">
                                        <p:cTn autoRev="1" dur="200" fill="hold" id="27">
                                          <p:stCondLst>
                                            <p:cond delay="0"/>
                                          </p:stCondLst>
                                        </p:cTn>
                                        <p:tgtEl>
                                          <p:spTgt spid="54"/>
                                        </p:tgtEl>
                                        <p:attrNameLst>
                                          <p:attrName>ppt_w</p:attrName>
                                        </p:attrNameLst>
                                      </p:cBhvr>
                                    </p:anim>
                                    <p:anim by="(#ppt_w*0.50)" calcmode="lin" valueType="num">
                                      <p:cBhvr>
                                        <p:cTn autoRev="1" decel="50000" dur="200" fill="hold" id="28">
                                          <p:stCondLst>
                                            <p:cond delay="0"/>
                                          </p:stCondLst>
                                        </p:cTn>
                                        <p:tgtEl>
                                          <p:spTgt spid="54"/>
                                        </p:tgtEl>
                                        <p:attrNameLst>
                                          <p:attrName>ppt_x</p:attrName>
                                        </p:attrNameLst>
                                      </p:cBhvr>
                                    </p:anim>
                                    <p:anim calcmode="lin" from="(-#ppt_h/2)" to="(#ppt_y)" valueType="num">
                                      <p:cBhvr>
                                        <p:cTn dur="400" fill="hold" id="29">
                                          <p:stCondLst>
                                            <p:cond delay="0"/>
                                          </p:stCondLst>
                                        </p:cTn>
                                        <p:tgtEl>
                                          <p:spTgt spid="54"/>
                                        </p:tgtEl>
                                        <p:attrNameLst>
                                          <p:attrName>ppt_y</p:attrName>
                                        </p:attrNameLst>
                                      </p:cBhvr>
                                    </p:anim>
                                    <p:animRot by="21600000">
                                      <p:cBhvr>
                                        <p:cTn dur="400" fill="hold" id="30">
                                          <p:stCondLst>
                                            <p:cond delay="0"/>
                                          </p:stCondLst>
                                        </p:cTn>
                                        <p:tgtEl>
                                          <p:spTgt spid="54"/>
                                        </p:tgtEl>
                                        <p:attrNameLst>
                                          <p:attrName>r</p:attrName>
                                        </p:attrNameLst>
                                      </p:cBhvr>
                                    </p:animRot>
                                  </p:childTnLst>
                                </p:cTn>
                              </p:par>
                            </p:childTnLst>
                          </p:cTn>
                        </p:par>
                        <p:par>
                          <p:cTn fill="hold" id="31" nodeType="afterGroup">
                            <p:stCondLst>
                              <p:cond delay="1100"/>
                            </p:stCondLst>
                            <p:childTnLst>
                              <p:par>
                                <p:cTn fill="hold" id="32" nodeType="afterEffect" presetClass="entr" presetID="31" presetSubtype="0">
                                  <p:stCondLst>
                                    <p:cond delay="0"/>
                                  </p:stCondLst>
                                  <p:childTnLst>
                                    <p:set>
                                      <p:cBhvr>
                                        <p:cTn dur="1" fill="hold" id="33">
                                          <p:stCondLst>
                                            <p:cond delay="0"/>
                                          </p:stCondLst>
                                        </p:cTn>
                                        <p:tgtEl>
                                          <p:spTgt spid="2"/>
                                        </p:tgtEl>
                                        <p:attrNameLst>
                                          <p:attrName>style.visibility</p:attrName>
                                        </p:attrNameLst>
                                      </p:cBhvr>
                                      <p:to>
                                        <p:strVal val="visible"/>
                                      </p:to>
                                    </p:set>
                                    <p:anim calcmode="lin" valueType="num">
                                      <p:cBhvr>
                                        <p:cTn dur="400" fill="hold" id="34"/>
                                        <p:tgtEl>
                                          <p:spTgt spid="2"/>
                                        </p:tgtEl>
                                        <p:attrNameLst>
                                          <p:attrName>ppt_w</p:attrName>
                                        </p:attrNameLst>
                                      </p:cBhvr>
                                      <p:tavLst>
                                        <p:tav tm="0">
                                          <p:val>
                                            <p:fltVal val="0"/>
                                          </p:val>
                                        </p:tav>
                                        <p:tav tm="100000">
                                          <p:val>
                                            <p:strVal val="#ppt_w"/>
                                          </p:val>
                                        </p:tav>
                                      </p:tavLst>
                                    </p:anim>
                                    <p:anim calcmode="lin" valueType="num">
                                      <p:cBhvr>
                                        <p:cTn dur="400" fill="hold" id="35"/>
                                        <p:tgtEl>
                                          <p:spTgt spid="2"/>
                                        </p:tgtEl>
                                        <p:attrNameLst>
                                          <p:attrName>ppt_h</p:attrName>
                                        </p:attrNameLst>
                                      </p:cBhvr>
                                      <p:tavLst>
                                        <p:tav tm="0">
                                          <p:val>
                                            <p:fltVal val="0"/>
                                          </p:val>
                                        </p:tav>
                                        <p:tav tm="100000">
                                          <p:val>
                                            <p:strVal val="#ppt_h"/>
                                          </p:val>
                                        </p:tav>
                                      </p:tavLst>
                                    </p:anim>
                                    <p:anim calcmode="lin" valueType="num">
                                      <p:cBhvr>
                                        <p:cTn dur="400" fill="hold" id="36"/>
                                        <p:tgtEl>
                                          <p:spTgt spid="2"/>
                                        </p:tgtEl>
                                        <p:attrNameLst>
                                          <p:attrName>style.rotation</p:attrName>
                                        </p:attrNameLst>
                                      </p:cBhvr>
                                      <p:tavLst>
                                        <p:tav tm="0">
                                          <p:val>
                                            <p:fltVal val="90"/>
                                          </p:val>
                                        </p:tav>
                                        <p:tav tm="100000">
                                          <p:val>
                                            <p:fltVal val="0"/>
                                          </p:val>
                                        </p:tav>
                                      </p:tavLst>
                                    </p:anim>
                                    <p:animEffect filter="fade" transition="in">
                                      <p:cBhvr>
                                        <p:cTn dur="400" id="37"/>
                                        <p:tgtEl>
                                          <p:spTgt spid="2"/>
                                        </p:tgtEl>
                                      </p:cBhvr>
                                    </p:animEffect>
                                  </p:childTnLst>
                                </p:cTn>
                              </p:par>
                            </p:childTnLst>
                          </p:cTn>
                        </p:par>
                        <p:par>
                          <p:cTn fill="hold" id="38" nodeType="afterGroup">
                            <p:stCondLst>
                              <p:cond delay="1500"/>
                            </p:stCondLst>
                            <p:childTnLst>
                              <p:par>
                                <p:cTn fill="hold" grpId="0" id="39" nodeType="afterEffect" presetClass="entr" presetID="22" presetSubtype="1">
                                  <p:stCondLst>
                                    <p:cond delay="0"/>
                                  </p:stCondLst>
                                  <p:childTnLst>
                                    <p:set>
                                      <p:cBhvr>
                                        <p:cTn dur="1" fill="hold" id="40">
                                          <p:stCondLst>
                                            <p:cond delay="0"/>
                                          </p:stCondLst>
                                        </p:cTn>
                                        <p:tgtEl>
                                          <p:spTgt spid="22"/>
                                        </p:tgtEl>
                                        <p:attrNameLst>
                                          <p:attrName>style.visibility</p:attrName>
                                        </p:attrNameLst>
                                      </p:cBhvr>
                                      <p:to>
                                        <p:strVal val="visible"/>
                                      </p:to>
                                    </p:set>
                                    <p:animEffect filter="wipe(up)" transition="in">
                                      <p:cBhvr>
                                        <p:cTn dur="400" id="41"/>
                                        <p:tgtEl>
                                          <p:spTgt spid="22"/>
                                        </p:tgtEl>
                                      </p:cBhvr>
                                    </p:animEffect>
                                  </p:childTnLst>
                                </p:cTn>
                              </p:par>
                              <p:par>
                                <p:cTn fill="hold" grpId="0" id="42" nodeType="withEffect" presetClass="entr" presetID="22" presetSubtype="1">
                                  <p:stCondLst>
                                    <p:cond delay="0"/>
                                  </p:stCondLst>
                                  <p:childTnLst>
                                    <p:set>
                                      <p:cBhvr>
                                        <p:cTn dur="1" fill="hold" id="43">
                                          <p:stCondLst>
                                            <p:cond delay="0"/>
                                          </p:stCondLst>
                                        </p:cTn>
                                        <p:tgtEl>
                                          <p:spTgt spid="5"/>
                                        </p:tgtEl>
                                        <p:attrNameLst>
                                          <p:attrName>style.visibility</p:attrName>
                                        </p:attrNameLst>
                                      </p:cBhvr>
                                      <p:to>
                                        <p:strVal val="visible"/>
                                      </p:to>
                                    </p:set>
                                    <p:animEffect filter="wipe(up)" transition="in">
                                      <p:cBhvr>
                                        <p:cTn dur="400" id="44"/>
                                        <p:tgtEl>
                                          <p:spTgt spid="5"/>
                                        </p:tgtEl>
                                      </p:cBhvr>
                                    </p:animEffect>
                                  </p:childTnLst>
                                </p:cTn>
                              </p:par>
                            </p:childTnLst>
                          </p:cTn>
                        </p:par>
                        <p:par>
                          <p:cTn fill="hold" id="45" nodeType="afterGroup">
                            <p:stCondLst>
                              <p:cond delay="1900"/>
                            </p:stCondLst>
                            <p:childTnLst>
                              <p:par>
                                <p:cTn fill="hold" id="46" nodeType="afterEffect" presetClass="entr" presetID="31" presetSubtype="0">
                                  <p:stCondLst>
                                    <p:cond delay="0"/>
                                  </p:stCondLst>
                                  <p:childTnLst>
                                    <p:set>
                                      <p:cBhvr>
                                        <p:cTn dur="1" fill="hold" id="47">
                                          <p:stCondLst>
                                            <p:cond delay="0"/>
                                          </p:stCondLst>
                                        </p:cTn>
                                        <p:tgtEl>
                                          <p:spTgt spid="4"/>
                                        </p:tgtEl>
                                        <p:attrNameLst>
                                          <p:attrName>style.visibility</p:attrName>
                                        </p:attrNameLst>
                                      </p:cBhvr>
                                      <p:to>
                                        <p:strVal val="visible"/>
                                      </p:to>
                                    </p:set>
                                    <p:anim calcmode="lin" valueType="num">
                                      <p:cBhvr>
                                        <p:cTn dur="400" fill="hold" id="48"/>
                                        <p:tgtEl>
                                          <p:spTgt spid="4"/>
                                        </p:tgtEl>
                                        <p:attrNameLst>
                                          <p:attrName>ppt_w</p:attrName>
                                        </p:attrNameLst>
                                      </p:cBhvr>
                                      <p:tavLst>
                                        <p:tav tm="0">
                                          <p:val>
                                            <p:fltVal val="0"/>
                                          </p:val>
                                        </p:tav>
                                        <p:tav tm="100000">
                                          <p:val>
                                            <p:strVal val="#ppt_w"/>
                                          </p:val>
                                        </p:tav>
                                      </p:tavLst>
                                    </p:anim>
                                    <p:anim calcmode="lin" valueType="num">
                                      <p:cBhvr>
                                        <p:cTn dur="400" fill="hold" id="49"/>
                                        <p:tgtEl>
                                          <p:spTgt spid="4"/>
                                        </p:tgtEl>
                                        <p:attrNameLst>
                                          <p:attrName>ppt_h</p:attrName>
                                        </p:attrNameLst>
                                      </p:cBhvr>
                                      <p:tavLst>
                                        <p:tav tm="0">
                                          <p:val>
                                            <p:fltVal val="0"/>
                                          </p:val>
                                        </p:tav>
                                        <p:tav tm="100000">
                                          <p:val>
                                            <p:strVal val="#ppt_h"/>
                                          </p:val>
                                        </p:tav>
                                      </p:tavLst>
                                    </p:anim>
                                    <p:anim calcmode="lin" valueType="num">
                                      <p:cBhvr>
                                        <p:cTn dur="400" fill="hold" id="50"/>
                                        <p:tgtEl>
                                          <p:spTgt spid="4"/>
                                        </p:tgtEl>
                                        <p:attrNameLst>
                                          <p:attrName>style.rotation</p:attrName>
                                        </p:attrNameLst>
                                      </p:cBhvr>
                                      <p:tavLst>
                                        <p:tav tm="0">
                                          <p:val>
                                            <p:fltVal val="90"/>
                                          </p:val>
                                        </p:tav>
                                        <p:tav tm="100000">
                                          <p:val>
                                            <p:fltVal val="0"/>
                                          </p:val>
                                        </p:tav>
                                      </p:tavLst>
                                    </p:anim>
                                    <p:animEffect filter="fade" transition="in">
                                      <p:cBhvr>
                                        <p:cTn dur="400" id="51"/>
                                        <p:tgtEl>
                                          <p:spTgt spid="4"/>
                                        </p:tgtEl>
                                      </p:cBhvr>
                                    </p:animEffect>
                                  </p:childTnLst>
                                </p:cTn>
                              </p:par>
                            </p:childTnLst>
                          </p:cTn>
                        </p:par>
                        <p:par>
                          <p:cTn fill="hold" id="52" nodeType="afterGroup">
                            <p:stCondLst>
                              <p:cond delay="2300"/>
                            </p:stCondLst>
                            <p:childTnLst>
                              <p:par>
                                <p:cTn fill="hold" grpId="0" id="53" nodeType="afterEffect" presetClass="entr" presetID="22" presetSubtype="1">
                                  <p:stCondLst>
                                    <p:cond delay="0"/>
                                  </p:stCondLst>
                                  <p:childTnLst>
                                    <p:set>
                                      <p:cBhvr>
                                        <p:cTn dur="1" fill="hold" id="54">
                                          <p:stCondLst>
                                            <p:cond delay="0"/>
                                          </p:stCondLst>
                                        </p:cTn>
                                        <p:tgtEl>
                                          <p:spTgt spid="37"/>
                                        </p:tgtEl>
                                        <p:attrNameLst>
                                          <p:attrName>style.visibility</p:attrName>
                                        </p:attrNameLst>
                                      </p:cBhvr>
                                      <p:to>
                                        <p:strVal val="visible"/>
                                      </p:to>
                                    </p:set>
                                    <p:animEffect filter="wipe(up)" transition="in">
                                      <p:cBhvr>
                                        <p:cTn dur="400" id="55"/>
                                        <p:tgtEl>
                                          <p:spTgt spid="37"/>
                                        </p:tgtEl>
                                      </p:cBhvr>
                                    </p:animEffect>
                                  </p:childTnLst>
                                </p:cTn>
                              </p:par>
                              <p:par>
                                <p:cTn fill="hold" grpId="0" id="56" nodeType="withEffect" presetClass="entr" presetID="22" presetSubtype="1">
                                  <p:stCondLst>
                                    <p:cond delay="0"/>
                                  </p:stCondLst>
                                  <p:childTnLst>
                                    <p:set>
                                      <p:cBhvr>
                                        <p:cTn dur="1" fill="hold" id="57">
                                          <p:stCondLst>
                                            <p:cond delay="0"/>
                                          </p:stCondLst>
                                        </p:cTn>
                                        <p:tgtEl>
                                          <p:spTgt spid="56"/>
                                        </p:tgtEl>
                                        <p:attrNameLst>
                                          <p:attrName>style.visibility</p:attrName>
                                        </p:attrNameLst>
                                      </p:cBhvr>
                                      <p:to>
                                        <p:strVal val="visible"/>
                                      </p:to>
                                    </p:set>
                                    <p:animEffect filter="wipe(up)" transition="in">
                                      <p:cBhvr>
                                        <p:cTn dur="400" id="58"/>
                                        <p:tgtEl>
                                          <p:spTgt spid="56"/>
                                        </p:tgtEl>
                                      </p:cBhvr>
                                    </p:animEffect>
                                  </p:childTnLst>
                                </p:cTn>
                              </p:par>
                            </p:childTnLst>
                          </p:cTn>
                        </p:par>
                        <p:par>
                          <p:cTn fill="hold" id="59" nodeType="afterGroup">
                            <p:stCondLst>
                              <p:cond delay="2700"/>
                            </p:stCondLst>
                            <p:childTnLst>
                              <p:par>
                                <p:cTn fill="hold" id="60" nodeType="afterEffect" presetClass="entr" presetID="31" presetSubtype="0">
                                  <p:stCondLst>
                                    <p:cond delay="0"/>
                                  </p:stCondLst>
                                  <p:childTnLst>
                                    <p:set>
                                      <p:cBhvr>
                                        <p:cTn dur="1" fill="hold" id="61">
                                          <p:stCondLst>
                                            <p:cond delay="0"/>
                                          </p:stCondLst>
                                        </p:cTn>
                                        <p:tgtEl>
                                          <p:spTgt spid="6"/>
                                        </p:tgtEl>
                                        <p:attrNameLst>
                                          <p:attrName>style.visibility</p:attrName>
                                        </p:attrNameLst>
                                      </p:cBhvr>
                                      <p:to>
                                        <p:strVal val="visible"/>
                                      </p:to>
                                    </p:set>
                                    <p:anim calcmode="lin" valueType="num">
                                      <p:cBhvr>
                                        <p:cTn dur="400" fill="hold" id="62"/>
                                        <p:tgtEl>
                                          <p:spTgt spid="6"/>
                                        </p:tgtEl>
                                        <p:attrNameLst>
                                          <p:attrName>ppt_w</p:attrName>
                                        </p:attrNameLst>
                                      </p:cBhvr>
                                      <p:tavLst>
                                        <p:tav tm="0">
                                          <p:val>
                                            <p:fltVal val="0"/>
                                          </p:val>
                                        </p:tav>
                                        <p:tav tm="100000">
                                          <p:val>
                                            <p:strVal val="#ppt_w"/>
                                          </p:val>
                                        </p:tav>
                                      </p:tavLst>
                                    </p:anim>
                                    <p:anim calcmode="lin" valueType="num">
                                      <p:cBhvr>
                                        <p:cTn dur="400" fill="hold" id="63"/>
                                        <p:tgtEl>
                                          <p:spTgt spid="6"/>
                                        </p:tgtEl>
                                        <p:attrNameLst>
                                          <p:attrName>ppt_h</p:attrName>
                                        </p:attrNameLst>
                                      </p:cBhvr>
                                      <p:tavLst>
                                        <p:tav tm="0">
                                          <p:val>
                                            <p:fltVal val="0"/>
                                          </p:val>
                                        </p:tav>
                                        <p:tav tm="100000">
                                          <p:val>
                                            <p:strVal val="#ppt_h"/>
                                          </p:val>
                                        </p:tav>
                                      </p:tavLst>
                                    </p:anim>
                                    <p:anim calcmode="lin" valueType="num">
                                      <p:cBhvr>
                                        <p:cTn dur="400" fill="hold" id="64"/>
                                        <p:tgtEl>
                                          <p:spTgt spid="6"/>
                                        </p:tgtEl>
                                        <p:attrNameLst>
                                          <p:attrName>style.rotation</p:attrName>
                                        </p:attrNameLst>
                                      </p:cBhvr>
                                      <p:tavLst>
                                        <p:tav tm="0">
                                          <p:val>
                                            <p:fltVal val="90"/>
                                          </p:val>
                                        </p:tav>
                                        <p:tav tm="100000">
                                          <p:val>
                                            <p:fltVal val="0"/>
                                          </p:val>
                                        </p:tav>
                                      </p:tavLst>
                                    </p:anim>
                                    <p:animEffect filter="fade" transition="in">
                                      <p:cBhvr>
                                        <p:cTn dur="400" id="65"/>
                                        <p:tgtEl>
                                          <p:spTgt spid="6"/>
                                        </p:tgtEl>
                                      </p:cBhvr>
                                    </p:animEffect>
                                  </p:childTnLst>
                                </p:cTn>
                              </p:par>
                            </p:childTnLst>
                          </p:cTn>
                        </p:par>
                        <p:par>
                          <p:cTn fill="hold" id="66" nodeType="afterGroup">
                            <p:stCondLst>
                              <p:cond delay="3100"/>
                            </p:stCondLst>
                            <p:childTnLst>
                              <p:par>
                                <p:cTn fill="hold" grpId="0" id="67" nodeType="afterEffect" presetClass="entr" presetID="22" presetSubtype="1">
                                  <p:stCondLst>
                                    <p:cond delay="0"/>
                                  </p:stCondLst>
                                  <p:childTnLst>
                                    <p:set>
                                      <p:cBhvr>
                                        <p:cTn dur="1" fill="hold" id="68">
                                          <p:stCondLst>
                                            <p:cond delay="0"/>
                                          </p:stCondLst>
                                        </p:cTn>
                                        <p:tgtEl>
                                          <p:spTgt spid="42"/>
                                        </p:tgtEl>
                                        <p:attrNameLst>
                                          <p:attrName>style.visibility</p:attrName>
                                        </p:attrNameLst>
                                      </p:cBhvr>
                                      <p:to>
                                        <p:strVal val="visible"/>
                                      </p:to>
                                    </p:set>
                                    <p:animEffect filter="wipe(up)" transition="in">
                                      <p:cBhvr>
                                        <p:cTn dur="400" id="69"/>
                                        <p:tgtEl>
                                          <p:spTgt spid="42"/>
                                        </p:tgtEl>
                                      </p:cBhvr>
                                    </p:animEffect>
                                  </p:childTnLst>
                                </p:cTn>
                              </p:par>
                              <p:par>
                                <p:cTn fill="hold" grpId="0" id="70" nodeType="withEffect" presetClass="entr" presetID="22" presetSubtype="1">
                                  <p:stCondLst>
                                    <p:cond delay="0"/>
                                  </p:stCondLst>
                                  <p:childTnLst>
                                    <p:set>
                                      <p:cBhvr>
                                        <p:cTn dur="1" fill="hold" id="71">
                                          <p:stCondLst>
                                            <p:cond delay="0"/>
                                          </p:stCondLst>
                                        </p:cTn>
                                        <p:tgtEl>
                                          <p:spTgt spid="57"/>
                                        </p:tgtEl>
                                        <p:attrNameLst>
                                          <p:attrName>style.visibility</p:attrName>
                                        </p:attrNameLst>
                                      </p:cBhvr>
                                      <p:to>
                                        <p:strVal val="visible"/>
                                      </p:to>
                                    </p:set>
                                    <p:animEffect filter="wipe(up)" transition="in">
                                      <p:cBhvr>
                                        <p:cTn dur="400" id="72"/>
                                        <p:tgtEl>
                                          <p:spTgt spid="57"/>
                                        </p:tgtEl>
                                      </p:cBhvr>
                                    </p:animEffect>
                                  </p:childTnLst>
                                </p:cTn>
                              </p:par>
                            </p:childTnLst>
                          </p:cTn>
                        </p:par>
                        <p:par>
                          <p:cTn fill="hold" id="73" nodeType="afterGroup">
                            <p:stCondLst>
                              <p:cond delay="3500"/>
                            </p:stCondLst>
                            <p:childTnLst>
                              <p:par>
                                <p:cTn fill="hold" id="74" nodeType="afterEffect" presetClass="entr" presetID="12" presetSubtype="1">
                                  <p:stCondLst>
                                    <p:cond delay="0"/>
                                  </p:stCondLst>
                                  <p:childTnLst>
                                    <p:set>
                                      <p:cBhvr>
                                        <p:cTn dur="1" fill="hold" id="75">
                                          <p:stCondLst>
                                            <p:cond delay="0"/>
                                          </p:stCondLst>
                                        </p:cTn>
                                        <p:tgtEl>
                                          <p:spTgt spid="8"/>
                                        </p:tgtEl>
                                        <p:attrNameLst>
                                          <p:attrName>style.visibility</p:attrName>
                                        </p:attrNameLst>
                                      </p:cBhvr>
                                      <p:to>
                                        <p:strVal val="visible"/>
                                      </p:to>
                                    </p:set>
                                    <p:anim calcmode="lin" valueType="num">
                                      <p:cBhvr additive="base">
                                        <p:cTn dur="400" id="76"/>
                                        <p:tgtEl>
                                          <p:spTgt spid="8"/>
                                        </p:tgtEl>
                                        <p:attrNameLst>
                                          <p:attrName>ppt_y</p:attrName>
                                        </p:attrNameLst>
                                      </p:cBhvr>
                                      <p:tavLst>
                                        <p:tav tm="0">
                                          <p:val>
                                            <p:strVal val="#ppt_y-#ppt_h*1.125000"/>
                                          </p:val>
                                        </p:tav>
                                        <p:tav tm="100000">
                                          <p:val>
                                            <p:strVal val="#ppt_y"/>
                                          </p:val>
                                        </p:tav>
                                      </p:tavLst>
                                    </p:anim>
                                    <p:animEffect filter="wipe(down)" transition="in">
                                      <p:cBhvr>
                                        <p:cTn dur="400" id="77"/>
                                        <p:tgtEl>
                                          <p:spTgt spid="8"/>
                                        </p:tgtEl>
                                      </p:cBhvr>
                                    </p:animEffect>
                                  </p:childTnLst>
                                </p:cTn>
                              </p:par>
                            </p:childTnLst>
                          </p:cTn>
                        </p:par>
                        <p:par>
                          <p:cTn fill="hold" id="78" nodeType="afterGroup">
                            <p:stCondLst>
                              <p:cond delay="3900"/>
                            </p:stCondLst>
                            <p:childTnLst>
                              <p:par>
                                <p:cTn fill="hold" grpId="0" id="79" nodeType="afterEffect" presetClass="entr" presetID="22" presetSubtype="1">
                                  <p:stCondLst>
                                    <p:cond delay="0"/>
                                  </p:stCondLst>
                                  <p:childTnLst>
                                    <p:set>
                                      <p:cBhvr>
                                        <p:cTn dur="1" fill="hold" id="80">
                                          <p:stCondLst>
                                            <p:cond delay="0"/>
                                          </p:stCondLst>
                                        </p:cTn>
                                        <p:tgtEl>
                                          <p:spTgt spid="77"/>
                                        </p:tgtEl>
                                        <p:attrNameLst>
                                          <p:attrName>style.visibility</p:attrName>
                                        </p:attrNameLst>
                                      </p:cBhvr>
                                      <p:to>
                                        <p:strVal val="visible"/>
                                      </p:to>
                                    </p:set>
                                    <p:animEffect filter="wipe(up)" transition="in">
                                      <p:cBhvr>
                                        <p:cTn dur="500" id="81"/>
                                        <p:tgtEl>
                                          <p:spTgt spid="77"/>
                                        </p:tgtEl>
                                      </p:cBhvr>
                                    </p:animEffect>
                                  </p:childTnLst>
                                </p:cTn>
                              </p:par>
                              <p:par>
                                <p:cTn fill="hold" grpId="0" id="82" nodeType="withEffect" presetClass="entr" presetID="22" presetSubtype="1">
                                  <p:stCondLst>
                                    <p:cond delay="0"/>
                                  </p:stCondLst>
                                  <p:childTnLst>
                                    <p:set>
                                      <p:cBhvr>
                                        <p:cTn dur="1" fill="hold" id="83">
                                          <p:stCondLst>
                                            <p:cond delay="0"/>
                                          </p:stCondLst>
                                        </p:cTn>
                                        <p:tgtEl>
                                          <p:spTgt spid="76"/>
                                        </p:tgtEl>
                                        <p:attrNameLst>
                                          <p:attrName>style.visibility</p:attrName>
                                        </p:attrNameLst>
                                      </p:cBhvr>
                                      <p:to>
                                        <p:strVal val="visible"/>
                                      </p:to>
                                    </p:set>
                                    <p:animEffect filter="wipe(up)" transition="in">
                                      <p:cBhvr>
                                        <p:cTn dur="500" id="84"/>
                                        <p:tgtEl>
                                          <p:spTgt spid="76"/>
                                        </p:tgtEl>
                                      </p:cBhvr>
                                    </p:animEffect>
                                  </p:childTnLst>
                                </p:cTn>
                              </p:par>
                            </p:childTnLst>
                          </p:cTn>
                        </p:par>
                        <p:par>
                          <p:cTn fill="hold" id="85" nodeType="afterGroup">
                            <p:stCondLst>
                              <p:cond delay="4400"/>
                            </p:stCondLst>
                            <p:childTnLst>
                              <p:par>
                                <p:cTn fill="hold" id="86" nodeType="afterEffect" presetClass="entr" presetID="12" presetSubtype="1">
                                  <p:stCondLst>
                                    <p:cond delay="0"/>
                                  </p:stCondLst>
                                  <p:childTnLst>
                                    <p:set>
                                      <p:cBhvr>
                                        <p:cTn dur="1" fill="hold" id="87">
                                          <p:stCondLst>
                                            <p:cond delay="0"/>
                                          </p:stCondLst>
                                        </p:cTn>
                                        <p:tgtEl>
                                          <p:spTgt spid="67"/>
                                        </p:tgtEl>
                                        <p:attrNameLst>
                                          <p:attrName>style.visibility</p:attrName>
                                        </p:attrNameLst>
                                      </p:cBhvr>
                                      <p:to>
                                        <p:strVal val="visible"/>
                                      </p:to>
                                    </p:set>
                                    <p:anim calcmode="lin" valueType="num">
                                      <p:cBhvr additive="base">
                                        <p:cTn dur="400" id="88"/>
                                        <p:tgtEl>
                                          <p:spTgt spid="67"/>
                                        </p:tgtEl>
                                        <p:attrNameLst>
                                          <p:attrName>ppt_y</p:attrName>
                                        </p:attrNameLst>
                                      </p:cBhvr>
                                      <p:tavLst>
                                        <p:tav tm="0">
                                          <p:val>
                                            <p:strVal val="#ppt_y-#ppt_h*1.125000"/>
                                          </p:val>
                                        </p:tav>
                                        <p:tav tm="100000">
                                          <p:val>
                                            <p:strVal val="#ppt_y"/>
                                          </p:val>
                                        </p:tav>
                                      </p:tavLst>
                                    </p:anim>
                                    <p:animEffect filter="wipe(down)" transition="in">
                                      <p:cBhvr>
                                        <p:cTn dur="400" id="89"/>
                                        <p:tgtEl>
                                          <p:spTgt spid="67"/>
                                        </p:tgtEl>
                                      </p:cBhvr>
                                    </p:animEffect>
                                  </p:childTnLst>
                                </p:cTn>
                              </p:par>
                            </p:childTnLst>
                          </p:cTn>
                        </p:par>
                        <p:par>
                          <p:cTn fill="hold" id="90" nodeType="afterGroup">
                            <p:stCondLst>
                              <p:cond delay="4800"/>
                            </p:stCondLst>
                            <p:childTnLst>
                              <p:par>
                                <p:cTn fill="hold" grpId="0" id="91" nodeType="afterEffect" presetClass="entr" presetID="22" presetSubtype="1">
                                  <p:stCondLst>
                                    <p:cond delay="0"/>
                                  </p:stCondLst>
                                  <p:childTnLst>
                                    <p:set>
                                      <p:cBhvr>
                                        <p:cTn dur="1" fill="hold" id="92">
                                          <p:stCondLst>
                                            <p:cond delay="0"/>
                                          </p:stCondLst>
                                        </p:cTn>
                                        <p:tgtEl>
                                          <p:spTgt spid="79"/>
                                        </p:tgtEl>
                                        <p:attrNameLst>
                                          <p:attrName>style.visibility</p:attrName>
                                        </p:attrNameLst>
                                      </p:cBhvr>
                                      <p:to>
                                        <p:strVal val="visible"/>
                                      </p:to>
                                    </p:set>
                                    <p:animEffect filter="wipe(up)" transition="in">
                                      <p:cBhvr>
                                        <p:cTn dur="500" id="93"/>
                                        <p:tgtEl>
                                          <p:spTgt spid="79"/>
                                        </p:tgtEl>
                                      </p:cBhvr>
                                    </p:animEffect>
                                  </p:childTnLst>
                                </p:cTn>
                              </p:par>
                              <p:par>
                                <p:cTn fill="hold" grpId="0" id="94" nodeType="withEffect" presetClass="entr" presetID="22" presetSubtype="1">
                                  <p:stCondLst>
                                    <p:cond delay="0"/>
                                  </p:stCondLst>
                                  <p:childTnLst>
                                    <p:set>
                                      <p:cBhvr>
                                        <p:cTn dur="1" fill="hold" id="95">
                                          <p:stCondLst>
                                            <p:cond delay="0"/>
                                          </p:stCondLst>
                                        </p:cTn>
                                        <p:tgtEl>
                                          <p:spTgt spid="78"/>
                                        </p:tgtEl>
                                        <p:attrNameLst>
                                          <p:attrName>style.visibility</p:attrName>
                                        </p:attrNameLst>
                                      </p:cBhvr>
                                      <p:to>
                                        <p:strVal val="visible"/>
                                      </p:to>
                                    </p:set>
                                    <p:animEffect filter="wipe(up)" transition="in">
                                      <p:cBhvr>
                                        <p:cTn dur="500" id="96"/>
                                        <p:tgtEl>
                                          <p:spTgt spid="78"/>
                                        </p:tgtEl>
                                      </p:cBhvr>
                                    </p:animEffect>
                                  </p:childTnLst>
                                </p:cTn>
                              </p:par>
                            </p:childTnLst>
                          </p:cTn>
                        </p:par>
                        <p:par>
                          <p:cTn fill="hold" id="97" nodeType="afterGroup">
                            <p:stCondLst>
                              <p:cond delay="5300"/>
                            </p:stCondLst>
                            <p:childTnLst>
                              <p:par>
                                <p:cTn fill="hold" id="98" nodeType="afterEffect" presetClass="entr" presetID="12" presetSubtype="1">
                                  <p:stCondLst>
                                    <p:cond delay="0"/>
                                  </p:stCondLst>
                                  <p:childTnLst>
                                    <p:set>
                                      <p:cBhvr>
                                        <p:cTn dur="1" fill="hold" id="99">
                                          <p:stCondLst>
                                            <p:cond delay="0"/>
                                          </p:stCondLst>
                                        </p:cTn>
                                        <p:tgtEl>
                                          <p:spTgt spid="70"/>
                                        </p:tgtEl>
                                        <p:attrNameLst>
                                          <p:attrName>style.visibility</p:attrName>
                                        </p:attrNameLst>
                                      </p:cBhvr>
                                      <p:to>
                                        <p:strVal val="visible"/>
                                      </p:to>
                                    </p:set>
                                    <p:anim calcmode="lin" valueType="num">
                                      <p:cBhvr additive="base">
                                        <p:cTn dur="400" id="100"/>
                                        <p:tgtEl>
                                          <p:spTgt spid="70"/>
                                        </p:tgtEl>
                                        <p:attrNameLst>
                                          <p:attrName>ppt_y</p:attrName>
                                        </p:attrNameLst>
                                      </p:cBhvr>
                                      <p:tavLst>
                                        <p:tav tm="0">
                                          <p:val>
                                            <p:strVal val="#ppt_y-#ppt_h*1.125000"/>
                                          </p:val>
                                        </p:tav>
                                        <p:tav tm="100000">
                                          <p:val>
                                            <p:strVal val="#ppt_y"/>
                                          </p:val>
                                        </p:tav>
                                      </p:tavLst>
                                    </p:anim>
                                    <p:animEffect filter="wipe(down)" transition="in">
                                      <p:cBhvr>
                                        <p:cTn dur="400" id="101"/>
                                        <p:tgtEl>
                                          <p:spTgt spid="70"/>
                                        </p:tgtEl>
                                      </p:cBhvr>
                                    </p:animEffect>
                                  </p:childTnLst>
                                </p:cTn>
                              </p:par>
                            </p:childTnLst>
                          </p:cTn>
                        </p:par>
                        <p:par>
                          <p:cTn fill="hold" id="102" nodeType="afterGroup">
                            <p:stCondLst>
                              <p:cond delay="5700"/>
                            </p:stCondLst>
                            <p:childTnLst>
                              <p:par>
                                <p:cTn fill="hold" grpId="0" id="103" nodeType="afterEffect" presetClass="entr" presetID="22" presetSubtype="1">
                                  <p:stCondLst>
                                    <p:cond delay="0"/>
                                  </p:stCondLst>
                                  <p:childTnLst>
                                    <p:set>
                                      <p:cBhvr>
                                        <p:cTn dur="1" fill="hold" id="104">
                                          <p:stCondLst>
                                            <p:cond delay="0"/>
                                          </p:stCondLst>
                                        </p:cTn>
                                        <p:tgtEl>
                                          <p:spTgt spid="83"/>
                                        </p:tgtEl>
                                        <p:attrNameLst>
                                          <p:attrName>style.visibility</p:attrName>
                                        </p:attrNameLst>
                                      </p:cBhvr>
                                      <p:to>
                                        <p:strVal val="visible"/>
                                      </p:to>
                                    </p:set>
                                    <p:animEffect filter="wipe(up)" transition="in">
                                      <p:cBhvr>
                                        <p:cTn dur="500" id="105"/>
                                        <p:tgtEl>
                                          <p:spTgt spid="83"/>
                                        </p:tgtEl>
                                      </p:cBhvr>
                                    </p:animEffect>
                                  </p:childTnLst>
                                </p:cTn>
                              </p:par>
                              <p:par>
                                <p:cTn fill="hold" grpId="0" id="106" nodeType="withEffect" presetClass="entr" presetID="22" presetSubtype="1">
                                  <p:stCondLst>
                                    <p:cond delay="0"/>
                                  </p:stCondLst>
                                  <p:childTnLst>
                                    <p:set>
                                      <p:cBhvr>
                                        <p:cTn dur="1" fill="hold" id="107">
                                          <p:stCondLst>
                                            <p:cond delay="0"/>
                                          </p:stCondLst>
                                        </p:cTn>
                                        <p:tgtEl>
                                          <p:spTgt spid="82"/>
                                        </p:tgtEl>
                                        <p:attrNameLst>
                                          <p:attrName>style.visibility</p:attrName>
                                        </p:attrNameLst>
                                      </p:cBhvr>
                                      <p:to>
                                        <p:strVal val="visible"/>
                                      </p:to>
                                    </p:set>
                                    <p:animEffect filter="wipe(up)" transition="in">
                                      <p:cBhvr>
                                        <p:cTn dur="500" id="108"/>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78"/>
      <p:bldP grpId="0" spid="82"/>
      <p:bldP grpId="0" spid="57"/>
      <p:bldP grpId="0" spid="56"/>
      <p:bldP grpId="0" spid="5"/>
      <p:bldP grpId="0" spid="55"/>
      <p:bldP grpId="0" spid="3"/>
      <p:bldP grpId="1" spid="3"/>
      <p:bldP grpId="0" spid="22"/>
      <p:bldP grpId="0" spid="37"/>
      <p:bldP grpId="0" spid="42"/>
      <p:bldP grpId="0" spid="54"/>
      <p:bldP grpId="0" spid="77"/>
      <p:bldP grpId="0" spid="79"/>
      <p:bldP grpId="0" spid="8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1573701" y="892775"/>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2.2 团队目标的设定</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1396917" y="871248"/>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6" name="矩形 5">
            <a:extLst>
              <a:ext uri="{FF2B5EF4-FFF2-40B4-BE49-F238E27FC236}">
                <a16:creationId xmlns:a16="http://schemas.microsoft.com/office/drawing/2014/main" id="{0E8A0A29-D1C5-4797-BE04-51479213932F}"/>
              </a:ext>
            </a:extLst>
          </p:cNvPr>
          <p:cNvSpPr/>
          <p:nvPr/>
        </p:nvSpPr>
        <p:spPr>
          <a:xfrm>
            <a:off x="1777901" y="1772816"/>
            <a:ext cx="4680520" cy="530352"/>
          </a:xfrm>
          <a:prstGeom prst="rect">
            <a:avLst/>
          </a:prstGeom>
        </p:spPr>
        <p:txBody>
          <a:bodyPr wrap="square">
            <a:spAutoFit/>
          </a:bodyPr>
          <a:lstStyle/>
          <a:p>
            <a:pPr algn="just">
              <a:lnSpc>
                <a:spcPct val="120000"/>
              </a:lnSpc>
            </a:pPr>
            <a:r>
              <a:rPr altLang="en-US" b="1" lang="zh-CN" noProof="1" sz="2400">
                <a:solidFill>
                  <a:srgbClr val="000000"/>
                </a:solidFill>
                <a:latin typeface="+mj-ea"/>
                <a:ea typeface="+mj-ea"/>
              </a:rPr>
              <a:t>团队目标设定的SMART方法</a:t>
            </a:r>
          </a:p>
        </p:txBody>
      </p:sp>
      <p:grpSp>
        <p:nvGrpSpPr>
          <p:cNvPr id="2" name="组合 1">
            <a:extLst>
              <a:ext uri="{FF2B5EF4-FFF2-40B4-BE49-F238E27FC236}">
                <a16:creationId xmlns:a16="http://schemas.microsoft.com/office/drawing/2014/main" id="{95A76752-4FA6-461F-A2F2-CDA9C16EAFD3}"/>
              </a:ext>
            </a:extLst>
          </p:cNvPr>
          <p:cNvGrpSpPr/>
          <p:nvPr/>
        </p:nvGrpSpPr>
        <p:grpSpPr>
          <a:xfrm>
            <a:off x="1697114" y="2567059"/>
            <a:ext cx="3540881" cy="753609"/>
            <a:chOff x="6228969" y="1520599"/>
            <a:chExt cx="3540881" cy="753609"/>
          </a:xfrm>
        </p:grpSpPr>
        <p:sp>
          <p:nvSpPr>
            <p:cNvPr id="7" name="矩形: 圆角 6">
              <a:extLst>
                <a:ext uri="{FF2B5EF4-FFF2-40B4-BE49-F238E27FC236}">
                  <a16:creationId xmlns:a16="http://schemas.microsoft.com/office/drawing/2014/main" id="{33581858-EE16-4EF8-B974-77F613D5557E}"/>
                </a:ext>
              </a:extLst>
            </p:cNvPr>
            <p:cNvSpPr/>
            <p:nvPr/>
          </p:nvSpPr>
          <p:spPr bwMode="auto">
            <a:xfrm>
              <a:off x="6228969" y="1520599"/>
              <a:ext cx="3540881" cy="753609"/>
            </a:xfrm>
            <a:prstGeom prst="roundRect">
              <a:avLst>
                <a:gd fmla="val 50000" name="adj"/>
              </a:avLst>
            </a:prstGeom>
            <a:noFill/>
            <a:ln cap="flat" w="9525">
              <a:solidFill>
                <a:srgbClr val="C00000"/>
              </a:solid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9" name="椭圆 8">
              <a:extLst>
                <a:ext uri="{FF2B5EF4-FFF2-40B4-BE49-F238E27FC236}">
                  <a16:creationId xmlns:a16="http://schemas.microsoft.com/office/drawing/2014/main" id="{DCB9AF36-3AC7-42A8-9024-0EC9EF3574FB}"/>
                </a:ext>
              </a:extLst>
            </p:cNvPr>
            <p:cNvSpPr/>
            <p:nvPr/>
          </p:nvSpPr>
          <p:spPr bwMode="auto">
            <a:xfrm>
              <a:off x="6455697" y="1606691"/>
              <a:ext cx="563303" cy="563303"/>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r>
                <a:rPr altLang="zh-CN" lang="en-US" sz="2400">
                  <a:solidFill>
                    <a:schemeClr val="accent2"/>
                  </a:solidFill>
                  <a:latin typeface="+mj-ea"/>
                  <a:ea typeface="+mj-ea"/>
                  <a:cs typeface="+mn-ea"/>
                </a:rPr>
                <a:t>1</a:t>
              </a:r>
            </a:p>
          </p:txBody>
        </p:sp>
        <p:sp>
          <p:nvSpPr>
            <p:cNvPr id="10" name="矩形 9">
              <a:extLst>
                <a:ext uri="{FF2B5EF4-FFF2-40B4-BE49-F238E27FC236}">
                  <a16:creationId xmlns:a16="http://schemas.microsoft.com/office/drawing/2014/main" id="{18B3ED98-1CD7-44FD-82C6-26A47D268CD5}"/>
                </a:ext>
              </a:extLst>
            </p:cNvPr>
            <p:cNvSpPr/>
            <p:nvPr/>
          </p:nvSpPr>
          <p:spPr>
            <a:xfrm>
              <a:off x="7088560" y="1660167"/>
              <a:ext cx="1097280" cy="457200"/>
            </a:xfrm>
            <a:prstGeom prst="rect">
              <a:avLst/>
            </a:prstGeom>
          </p:spPr>
          <p:txBody>
            <a:bodyPr wrap="none">
              <a:spAutoFit/>
            </a:bodyPr>
            <a:lstStyle/>
            <a:p>
              <a:r>
                <a:rPr altLang="en-US" b="1" lang="zh-CN" noProof="1" sz="2400">
                  <a:solidFill>
                    <a:srgbClr val="C00000"/>
                  </a:solidFill>
                  <a:latin typeface="+mj-ea"/>
                  <a:ea typeface="+mj-ea"/>
                </a:rPr>
                <a:t>明确性</a:t>
              </a:r>
            </a:p>
          </p:txBody>
        </p:sp>
        <p:sp>
          <p:nvSpPr>
            <p:cNvPr id="11" name="矩形 10">
              <a:extLst>
                <a:ext uri="{FF2B5EF4-FFF2-40B4-BE49-F238E27FC236}">
                  <a16:creationId xmlns:a16="http://schemas.microsoft.com/office/drawing/2014/main" id="{814A9E26-06D5-4D32-9FB5-37F5424D150E}"/>
                </a:ext>
              </a:extLst>
            </p:cNvPr>
            <p:cNvSpPr/>
            <p:nvPr/>
          </p:nvSpPr>
          <p:spPr>
            <a:xfrm>
              <a:off x="8055680" y="1712737"/>
              <a:ext cx="1087755" cy="365760"/>
            </a:xfrm>
            <a:prstGeom prst="rect">
              <a:avLst/>
            </a:prstGeom>
          </p:spPr>
          <p:txBody>
            <a:bodyPr wrap="none">
              <a:spAutoFit/>
            </a:bodyPr>
            <a:lstStyle/>
            <a:p>
              <a:r>
                <a:rPr altLang="en-US" lang="zh-CN" noProof="1">
                  <a:solidFill>
                    <a:srgbClr val="000000"/>
                  </a:solidFill>
                  <a:latin typeface="+mj-ea"/>
                </a:rPr>
                <a:t> Specific</a:t>
              </a:r>
            </a:p>
          </p:txBody>
        </p:sp>
      </p:grpSp>
      <p:grpSp>
        <p:nvGrpSpPr>
          <p:cNvPr id="4" name="组合 3">
            <a:extLst>
              <a:ext uri="{FF2B5EF4-FFF2-40B4-BE49-F238E27FC236}">
                <a16:creationId xmlns:a16="http://schemas.microsoft.com/office/drawing/2014/main" id="{10AFAEE3-BF06-46D9-9409-F5F8B8E7F677}"/>
              </a:ext>
            </a:extLst>
          </p:cNvPr>
          <p:cNvGrpSpPr/>
          <p:nvPr/>
        </p:nvGrpSpPr>
        <p:grpSpPr>
          <a:xfrm>
            <a:off x="1671779" y="3688813"/>
            <a:ext cx="3710232" cy="753609"/>
            <a:chOff x="6228969" y="2421352"/>
            <a:chExt cx="3710232" cy="753609"/>
          </a:xfrm>
        </p:grpSpPr>
        <p:sp>
          <p:nvSpPr>
            <p:cNvPr id="19" name="矩形: 圆角 18">
              <a:extLst>
                <a:ext uri="{FF2B5EF4-FFF2-40B4-BE49-F238E27FC236}">
                  <a16:creationId xmlns:a16="http://schemas.microsoft.com/office/drawing/2014/main" id="{8FF7BBF6-5CA7-43B2-9AE1-E59FA4B03E34}"/>
                </a:ext>
              </a:extLst>
            </p:cNvPr>
            <p:cNvSpPr/>
            <p:nvPr/>
          </p:nvSpPr>
          <p:spPr bwMode="auto">
            <a:xfrm>
              <a:off x="6228969" y="2421352"/>
              <a:ext cx="3710232" cy="753609"/>
            </a:xfrm>
            <a:prstGeom prst="roundRect">
              <a:avLst>
                <a:gd fmla="val 50000" name="adj"/>
              </a:avLst>
            </a:prstGeom>
            <a:noFill/>
            <a:ln cap="flat" w="9525">
              <a:solidFill>
                <a:srgbClr val="C00000"/>
              </a:solid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33" name="椭圆 32">
              <a:extLst>
                <a:ext uri="{FF2B5EF4-FFF2-40B4-BE49-F238E27FC236}">
                  <a16:creationId xmlns:a16="http://schemas.microsoft.com/office/drawing/2014/main" id="{B5C38BCA-03EA-45C0-98B6-F0C4ACE459D7}"/>
                </a:ext>
              </a:extLst>
            </p:cNvPr>
            <p:cNvSpPr/>
            <p:nvPr/>
          </p:nvSpPr>
          <p:spPr bwMode="auto">
            <a:xfrm>
              <a:off x="6455697" y="2521091"/>
              <a:ext cx="563303" cy="563303"/>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r>
                <a:rPr altLang="zh-CN" lang="en-US" sz="2400">
                  <a:solidFill>
                    <a:schemeClr val="accent2"/>
                  </a:solidFill>
                  <a:latin typeface="+mj-ea"/>
                  <a:ea typeface="+mj-ea"/>
                  <a:cs typeface="+mn-ea"/>
                </a:rPr>
                <a:t>2</a:t>
              </a:r>
            </a:p>
          </p:txBody>
        </p:sp>
        <p:sp>
          <p:nvSpPr>
            <p:cNvPr id="34" name="矩形 33">
              <a:extLst>
                <a:ext uri="{FF2B5EF4-FFF2-40B4-BE49-F238E27FC236}">
                  <a16:creationId xmlns:a16="http://schemas.microsoft.com/office/drawing/2014/main" id="{A2975F74-B692-4CFE-B1B8-01F049F52A22}"/>
                </a:ext>
              </a:extLst>
            </p:cNvPr>
            <p:cNvSpPr/>
            <p:nvPr/>
          </p:nvSpPr>
          <p:spPr>
            <a:xfrm>
              <a:off x="7088560" y="2572713"/>
              <a:ext cx="1097280" cy="457200"/>
            </a:xfrm>
            <a:prstGeom prst="rect">
              <a:avLst/>
            </a:prstGeom>
          </p:spPr>
          <p:txBody>
            <a:bodyPr wrap="none">
              <a:spAutoFit/>
            </a:bodyPr>
            <a:lstStyle/>
            <a:p>
              <a:r>
                <a:rPr altLang="en-US" b="1" lang="zh-CN" noProof="1" sz="2400">
                  <a:solidFill>
                    <a:srgbClr val="C00000"/>
                  </a:solidFill>
                  <a:latin typeface="+mj-ea"/>
                  <a:ea typeface="+mj-ea"/>
                </a:rPr>
                <a:t>衡量性</a:t>
              </a:r>
            </a:p>
          </p:txBody>
        </p:sp>
        <p:sp>
          <p:nvSpPr>
            <p:cNvPr id="35" name="矩形 34">
              <a:extLst>
                <a:ext uri="{FF2B5EF4-FFF2-40B4-BE49-F238E27FC236}">
                  <a16:creationId xmlns:a16="http://schemas.microsoft.com/office/drawing/2014/main" id="{FBB60968-6826-42DC-ABFA-81AD9733E657}"/>
                </a:ext>
              </a:extLst>
            </p:cNvPr>
            <p:cNvSpPr/>
            <p:nvPr/>
          </p:nvSpPr>
          <p:spPr>
            <a:xfrm>
              <a:off x="8143774" y="2628004"/>
              <a:ext cx="1462405" cy="365760"/>
            </a:xfrm>
            <a:prstGeom prst="rect">
              <a:avLst/>
            </a:prstGeom>
          </p:spPr>
          <p:txBody>
            <a:bodyPr wrap="none">
              <a:spAutoFit/>
            </a:bodyPr>
            <a:lstStyle/>
            <a:p>
              <a:r>
                <a:rPr altLang="zh-CN" lang="en-US" noProof="1">
                  <a:solidFill>
                    <a:srgbClr val="000000"/>
                  </a:solidFill>
                  <a:latin typeface="+mj-ea"/>
                </a:rPr>
                <a:t>Measurable</a:t>
              </a:r>
            </a:p>
          </p:txBody>
        </p:sp>
      </p:grpSp>
      <p:grpSp>
        <p:nvGrpSpPr>
          <p:cNvPr id="12" name="组合 11">
            <a:extLst>
              <a:ext uri="{FF2B5EF4-FFF2-40B4-BE49-F238E27FC236}">
                <a16:creationId xmlns:a16="http://schemas.microsoft.com/office/drawing/2014/main" id="{73B86534-68DD-488D-8407-B919AE9BF18B}"/>
              </a:ext>
            </a:extLst>
          </p:cNvPr>
          <p:cNvGrpSpPr/>
          <p:nvPr/>
        </p:nvGrpSpPr>
        <p:grpSpPr>
          <a:xfrm>
            <a:off x="1664567" y="4846667"/>
            <a:ext cx="4962386" cy="753609"/>
            <a:chOff x="6228969" y="3349399"/>
            <a:chExt cx="4962386" cy="753609"/>
          </a:xfrm>
        </p:grpSpPr>
        <p:sp>
          <p:nvSpPr>
            <p:cNvPr id="20" name="矩形: 圆角 19">
              <a:extLst>
                <a:ext uri="{FF2B5EF4-FFF2-40B4-BE49-F238E27FC236}">
                  <a16:creationId xmlns:a16="http://schemas.microsoft.com/office/drawing/2014/main" id="{2876914E-BB24-48B9-ABE3-E0B9DDB655AE}"/>
                </a:ext>
              </a:extLst>
            </p:cNvPr>
            <p:cNvSpPr/>
            <p:nvPr/>
          </p:nvSpPr>
          <p:spPr bwMode="auto">
            <a:xfrm>
              <a:off x="6228969" y="3349399"/>
              <a:ext cx="4962386" cy="753609"/>
            </a:xfrm>
            <a:prstGeom prst="roundRect">
              <a:avLst>
                <a:gd fmla="val 50000" name="adj"/>
              </a:avLst>
            </a:prstGeom>
            <a:noFill/>
            <a:ln cap="flat" w="9525">
              <a:solidFill>
                <a:srgbClr val="C00000"/>
              </a:solid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36" name="椭圆 35">
              <a:extLst>
                <a:ext uri="{FF2B5EF4-FFF2-40B4-BE49-F238E27FC236}">
                  <a16:creationId xmlns:a16="http://schemas.microsoft.com/office/drawing/2014/main" id="{E35624BC-98AA-423C-81BA-3E00DD55C3AF}"/>
                </a:ext>
              </a:extLst>
            </p:cNvPr>
            <p:cNvSpPr/>
            <p:nvPr/>
          </p:nvSpPr>
          <p:spPr bwMode="auto">
            <a:xfrm>
              <a:off x="6455697" y="3435491"/>
              <a:ext cx="563303" cy="563303"/>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r>
                <a:rPr altLang="zh-CN" lang="en-US" sz="2400">
                  <a:solidFill>
                    <a:schemeClr val="accent2"/>
                  </a:solidFill>
                  <a:latin typeface="+mj-ea"/>
                  <a:ea typeface="+mj-ea"/>
                  <a:cs typeface="+mn-ea"/>
                </a:rPr>
                <a:t>3</a:t>
              </a:r>
            </a:p>
          </p:txBody>
        </p:sp>
        <p:sp>
          <p:nvSpPr>
            <p:cNvPr id="37" name="矩形 36">
              <a:extLst>
                <a:ext uri="{FF2B5EF4-FFF2-40B4-BE49-F238E27FC236}">
                  <a16:creationId xmlns:a16="http://schemas.microsoft.com/office/drawing/2014/main" id="{603706F3-BE99-4D92-8CB2-65B67638B959}"/>
                </a:ext>
              </a:extLst>
            </p:cNvPr>
            <p:cNvSpPr/>
            <p:nvPr/>
          </p:nvSpPr>
          <p:spPr>
            <a:xfrm>
              <a:off x="7088560" y="3488967"/>
              <a:ext cx="1402080" cy="457200"/>
            </a:xfrm>
            <a:prstGeom prst="rect">
              <a:avLst/>
            </a:prstGeom>
          </p:spPr>
          <p:txBody>
            <a:bodyPr wrap="none">
              <a:spAutoFit/>
            </a:bodyPr>
            <a:lstStyle/>
            <a:p>
              <a:r>
                <a:rPr altLang="en-US" b="1" lang="zh-CN" sz="2400">
                  <a:solidFill>
                    <a:srgbClr val="C00000"/>
                  </a:solidFill>
                  <a:latin typeface="+mj-ea"/>
                  <a:ea typeface="+mj-ea"/>
                </a:rPr>
                <a:t>可接受性</a:t>
              </a:r>
            </a:p>
          </p:txBody>
        </p:sp>
        <p:sp>
          <p:nvSpPr>
            <p:cNvPr id="38" name="矩形 37">
              <a:extLst>
                <a:ext uri="{FF2B5EF4-FFF2-40B4-BE49-F238E27FC236}">
                  <a16:creationId xmlns:a16="http://schemas.microsoft.com/office/drawing/2014/main" id="{10A8940B-F6A0-4875-A874-B6FE135B0416}"/>
                </a:ext>
              </a:extLst>
            </p:cNvPr>
            <p:cNvSpPr/>
            <p:nvPr/>
          </p:nvSpPr>
          <p:spPr>
            <a:xfrm>
              <a:off x="8478362" y="3541537"/>
              <a:ext cx="1397317" cy="365760"/>
            </a:xfrm>
            <a:prstGeom prst="rect">
              <a:avLst/>
            </a:prstGeom>
          </p:spPr>
          <p:txBody>
            <a:bodyPr wrap="none">
              <a:spAutoFit/>
            </a:bodyPr>
            <a:lstStyle/>
            <a:p>
              <a:r>
                <a:rPr altLang="zh-CN" lang="en-US" noProof="1">
                  <a:solidFill>
                    <a:srgbClr val="000000"/>
                  </a:solidFill>
                  <a:latin typeface="+mj-ea"/>
                </a:rPr>
                <a:t>Acceptable</a:t>
              </a:r>
            </a:p>
          </p:txBody>
        </p:sp>
      </p:grpSp>
      <p:grpSp>
        <p:nvGrpSpPr>
          <p:cNvPr id="13" name="组合 12">
            <a:extLst>
              <a:ext uri="{FF2B5EF4-FFF2-40B4-BE49-F238E27FC236}">
                <a16:creationId xmlns:a16="http://schemas.microsoft.com/office/drawing/2014/main" id="{4F0B428D-2B0F-46BF-9C8F-7AD1731656A0}"/>
              </a:ext>
            </a:extLst>
          </p:cNvPr>
          <p:cNvGrpSpPr/>
          <p:nvPr/>
        </p:nvGrpSpPr>
        <p:grpSpPr>
          <a:xfrm>
            <a:off x="6402709" y="2578550"/>
            <a:ext cx="4019862" cy="753609"/>
            <a:chOff x="6228969" y="4250152"/>
            <a:chExt cx="4019862" cy="753609"/>
          </a:xfrm>
        </p:grpSpPr>
        <p:sp>
          <p:nvSpPr>
            <p:cNvPr id="21" name="矩形: 圆角 20">
              <a:extLst>
                <a:ext uri="{FF2B5EF4-FFF2-40B4-BE49-F238E27FC236}">
                  <a16:creationId xmlns:a16="http://schemas.microsoft.com/office/drawing/2014/main" id="{C0F0DFBE-44A4-4B1D-AC40-25124B29644B}"/>
                </a:ext>
              </a:extLst>
            </p:cNvPr>
            <p:cNvSpPr/>
            <p:nvPr/>
          </p:nvSpPr>
          <p:spPr bwMode="auto">
            <a:xfrm>
              <a:off x="6228969" y="4250152"/>
              <a:ext cx="4019862" cy="753609"/>
            </a:xfrm>
            <a:prstGeom prst="roundRect">
              <a:avLst>
                <a:gd fmla="val 50000" name="adj"/>
              </a:avLst>
            </a:prstGeom>
            <a:noFill/>
            <a:ln cap="flat" w="9525">
              <a:solidFill>
                <a:srgbClr val="C00000"/>
              </a:solid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39" name="椭圆 38">
              <a:extLst>
                <a:ext uri="{FF2B5EF4-FFF2-40B4-BE49-F238E27FC236}">
                  <a16:creationId xmlns:a16="http://schemas.microsoft.com/office/drawing/2014/main" id="{815942AC-6288-4AF3-A663-FEE9EA9379F3}"/>
                </a:ext>
              </a:extLst>
            </p:cNvPr>
            <p:cNvSpPr/>
            <p:nvPr/>
          </p:nvSpPr>
          <p:spPr bwMode="auto">
            <a:xfrm>
              <a:off x="6455697" y="4322595"/>
              <a:ext cx="563303" cy="563303"/>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r>
                <a:rPr altLang="zh-CN" lang="en-US" sz="2400">
                  <a:solidFill>
                    <a:schemeClr val="accent2"/>
                  </a:solidFill>
                  <a:latin typeface="+mj-ea"/>
                  <a:ea typeface="+mj-ea"/>
                  <a:cs typeface="+mn-ea"/>
                </a:rPr>
                <a:t>4</a:t>
              </a:r>
            </a:p>
          </p:txBody>
        </p:sp>
        <p:sp>
          <p:nvSpPr>
            <p:cNvPr id="40" name="矩形 39">
              <a:extLst>
                <a:ext uri="{FF2B5EF4-FFF2-40B4-BE49-F238E27FC236}">
                  <a16:creationId xmlns:a16="http://schemas.microsoft.com/office/drawing/2014/main" id="{C5D3B19E-632E-44A5-A01E-122F21D3FF4A}"/>
                </a:ext>
              </a:extLst>
            </p:cNvPr>
            <p:cNvSpPr/>
            <p:nvPr/>
          </p:nvSpPr>
          <p:spPr>
            <a:xfrm>
              <a:off x="7088561" y="4376071"/>
              <a:ext cx="1097280" cy="457200"/>
            </a:xfrm>
            <a:prstGeom prst="rect">
              <a:avLst/>
            </a:prstGeom>
          </p:spPr>
          <p:txBody>
            <a:bodyPr wrap="none">
              <a:spAutoFit/>
            </a:bodyPr>
            <a:lstStyle/>
            <a:p>
              <a:r>
                <a:rPr altLang="en-US" b="1" lang="zh-CN" noProof="1" sz="2400">
                  <a:solidFill>
                    <a:srgbClr val="C00000"/>
                  </a:solidFill>
                  <a:latin typeface="+mj-ea"/>
                  <a:ea typeface="+mj-ea"/>
                </a:rPr>
                <a:t>实际性</a:t>
              </a:r>
            </a:p>
          </p:txBody>
        </p:sp>
        <p:sp>
          <p:nvSpPr>
            <p:cNvPr id="41" name="矩形 40">
              <a:extLst>
                <a:ext uri="{FF2B5EF4-FFF2-40B4-BE49-F238E27FC236}">
                  <a16:creationId xmlns:a16="http://schemas.microsoft.com/office/drawing/2014/main" id="{55B94B78-5E16-439C-A989-3C5D59D69EB2}"/>
                </a:ext>
              </a:extLst>
            </p:cNvPr>
            <p:cNvSpPr/>
            <p:nvPr/>
          </p:nvSpPr>
          <p:spPr>
            <a:xfrm>
              <a:off x="8132312" y="4428641"/>
              <a:ext cx="1076642" cy="365760"/>
            </a:xfrm>
            <a:prstGeom prst="rect">
              <a:avLst/>
            </a:prstGeom>
          </p:spPr>
          <p:txBody>
            <a:bodyPr wrap="none">
              <a:spAutoFit/>
            </a:bodyPr>
            <a:lstStyle/>
            <a:p>
              <a:r>
                <a:rPr altLang="zh-CN" lang="en-US" noProof="1">
                  <a:solidFill>
                    <a:srgbClr val="000000"/>
                  </a:solidFill>
                  <a:latin typeface="+mj-ea"/>
                </a:rPr>
                <a:t>Realistic</a:t>
              </a:r>
            </a:p>
          </p:txBody>
        </p:sp>
      </p:grpSp>
      <p:grpSp>
        <p:nvGrpSpPr>
          <p:cNvPr id="14" name="组合 13">
            <a:extLst>
              <a:ext uri="{FF2B5EF4-FFF2-40B4-BE49-F238E27FC236}">
                <a16:creationId xmlns:a16="http://schemas.microsoft.com/office/drawing/2014/main" id="{CB264B3F-C663-4D3E-B8FF-BB5414F6A709}"/>
              </a:ext>
            </a:extLst>
          </p:cNvPr>
          <p:cNvGrpSpPr/>
          <p:nvPr/>
        </p:nvGrpSpPr>
        <p:grpSpPr>
          <a:xfrm>
            <a:off x="6377849" y="3703316"/>
            <a:ext cx="4019862" cy="753609"/>
            <a:chOff x="6228969" y="5219143"/>
            <a:chExt cx="4019862" cy="753609"/>
          </a:xfrm>
        </p:grpSpPr>
        <p:sp>
          <p:nvSpPr>
            <p:cNvPr id="22" name="矩形: 圆角 21">
              <a:extLst>
                <a:ext uri="{FF2B5EF4-FFF2-40B4-BE49-F238E27FC236}">
                  <a16:creationId xmlns:a16="http://schemas.microsoft.com/office/drawing/2014/main" id="{17B405C0-00BF-4A0F-8FBC-2924E0EBA54C}"/>
                </a:ext>
              </a:extLst>
            </p:cNvPr>
            <p:cNvSpPr/>
            <p:nvPr/>
          </p:nvSpPr>
          <p:spPr bwMode="auto">
            <a:xfrm>
              <a:off x="6228969" y="5219143"/>
              <a:ext cx="4019862" cy="753609"/>
            </a:xfrm>
            <a:prstGeom prst="roundRect">
              <a:avLst>
                <a:gd fmla="val 50000" name="adj"/>
              </a:avLst>
            </a:prstGeom>
            <a:noFill/>
            <a:ln cap="flat" w="9525">
              <a:solidFill>
                <a:srgbClr val="C00000"/>
              </a:solid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42" name="椭圆 41">
              <a:extLst>
                <a:ext uri="{FF2B5EF4-FFF2-40B4-BE49-F238E27FC236}">
                  <a16:creationId xmlns:a16="http://schemas.microsoft.com/office/drawing/2014/main" id="{0570ED55-F6C7-4367-8C2F-B7E782325726}"/>
                </a:ext>
              </a:extLst>
            </p:cNvPr>
            <p:cNvSpPr/>
            <p:nvPr/>
          </p:nvSpPr>
          <p:spPr bwMode="auto">
            <a:xfrm>
              <a:off x="6455697" y="5318881"/>
              <a:ext cx="563303" cy="563303"/>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r>
                <a:rPr altLang="zh-CN" lang="en-US" sz="2400">
                  <a:solidFill>
                    <a:schemeClr val="accent2"/>
                  </a:solidFill>
                  <a:latin typeface="+mj-ea"/>
                  <a:ea typeface="+mj-ea"/>
                  <a:cs typeface="+mn-ea"/>
                </a:rPr>
                <a:t>5</a:t>
              </a:r>
            </a:p>
          </p:txBody>
        </p:sp>
        <p:sp>
          <p:nvSpPr>
            <p:cNvPr id="43" name="矩形 42">
              <a:extLst>
                <a:ext uri="{FF2B5EF4-FFF2-40B4-BE49-F238E27FC236}">
                  <a16:creationId xmlns:a16="http://schemas.microsoft.com/office/drawing/2014/main" id="{377F8678-55D2-48E2-8EDE-434827AF7C65}"/>
                </a:ext>
              </a:extLst>
            </p:cNvPr>
            <p:cNvSpPr/>
            <p:nvPr/>
          </p:nvSpPr>
          <p:spPr>
            <a:xfrm>
              <a:off x="7088560" y="5372357"/>
              <a:ext cx="1097280" cy="457200"/>
            </a:xfrm>
            <a:prstGeom prst="rect">
              <a:avLst/>
            </a:prstGeom>
          </p:spPr>
          <p:txBody>
            <a:bodyPr wrap="none">
              <a:spAutoFit/>
            </a:bodyPr>
            <a:lstStyle/>
            <a:p>
              <a:r>
                <a:rPr altLang="en-US" b="1" lang="zh-CN" noProof="1" sz="2400">
                  <a:solidFill>
                    <a:srgbClr val="C00000"/>
                  </a:solidFill>
                  <a:latin typeface="+mj-ea"/>
                  <a:ea typeface="+mj-ea"/>
                </a:rPr>
                <a:t>时限性</a:t>
              </a:r>
            </a:p>
          </p:txBody>
        </p:sp>
        <p:sp>
          <p:nvSpPr>
            <p:cNvPr id="52" name="矩形 51">
              <a:extLst>
                <a:ext uri="{FF2B5EF4-FFF2-40B4-BE49-F238E27FC236}">
                  <a16:creationId xmlns:a16="http://schemas.microsoft.com/office/drawing/2014/main" id="{543D3AC0-2C43-43E0-9E6E-4E3CC0E6074E}"/>
                </a:ext>
              </a:extLst>
            </p:cNvPr>
            <p:cNvSpPr/>
            <p:nvPr/>
          </p:nvSpPr>
          <p:spPr>
            <a:xfrm>
              <a:off x="8061162" y="5424926"/>
              <a:ext cx="933767" cy="365760"/>
            </a:xfrm>
            <a:prstGeom prst="rect">
              <a:avLst/>
            </a:prstGeom>
          </p:spPr>
          <p:txBody>
            <a:bodyPr wrap="none">
              <a:spAutoFit/>
            </a:bodyPr>
            <a:lstStyle/>
            <a:p>
              <a:r>
                <a:rPr altLang="zh-CN" lang="en-US" noProof="1">
                  <a:solidFill>
                    <a:srgbClr val="000000"/>
                  </a:solidFill>
                  <a:latin typeface="+mj-ea"/>
                </a:rPr>
                <a:t> Timed</a:t>
              </a:r>
            </a:p>
          </p:txBody>
        </p:sp>
      </p:grpSp>
    </p:spTree>
    <p:extLst>
      <p:ext uri="{BB962C8B-B14F-4D97-AF65-F5344CB8AC3E}">
        <p14:creationId val="757846102"/>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31"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fltVal val="0"/>
                                          </p:val>
                                        </p:tav>
                                        <p:tav tm="100000">
                                          <p:val>
                                            <p:strVal val="#ppt_h"/>
                                          </p:val>
                                        </p:tav>
                                      </p:tavLst>
                                    </p:anim>
                                    <p:anim calcmode="lin" valueType="num">
                                      <p:cBhvr>
                                        <p:cTn dur="500" fill="hold" id="29"/>
                                        <p:tgtEl>
                                          <p:spTgt spid="6"/>
                                        </p:tgtEl>
                                        <p:attrNameLst>
                                          <p:attrName>style.rotation</p:attrName>
                                        </p:attrNameLst>
                                      </p:cBhvr>
                                      <p:tavLst>
                                        <p:tav tm="0">
                                          <p:val>
                                            <p:fltVal val="90"/>
                                          </p:val>
                                        </p:tav>
                                        <p:tav tm="100000">
                                          <p:val>
                                            <p:fltVal val="0"/>
                                          </p:val>
                                        </p:tav>
                                      </p:tavLst>
                                    </p:anim>
                                    <p:animEffect filter="fade" transition="in">
                                      <p:cBhvr>
                                        <p:cTn dur="500" id="30"/>
                                        <p:tgtEl>
                                          <p:spTgt spid="6"/>
                                        </p:tgtEl>
                                      </p:cBhvr>
                                    </p:animEffect>
                                  </p:childTnLst>
                                </p:cTn>
                              </p:par>
                            </p:childTnLst>
                          </p:cTn>
                        </p:par>
                        <p:par>
                          <p:cTn fill="hold" id="31" nodeType="afterGroup">
                            <p:stCondLst>
                              <p:cond delay="1200"/>
                            </p:stCondLst>
                            <p:childTnLst>
                              <p:par>
                                <p:cTn fill="hold" id="32" nodeType="afterEffect" presetClass="entr" presetID="2" presetSubtype="2">
                                  <p:stCondLst>
                                    <p:cond delay="0"/>
                                  </p:stCondLst>
                                  <p:childTnLst>
                                    <p:set>
                                      <p:cBhvr>
                                        <p:cTn dur="1" fill="hold" id="33">
                                          <p:stCondLst>
                                            <p:cond delay="0"/>
                                          </p:stCondLst>
                                        </p:cTn>
                                        <p:tgtEl>
                                          <p:spTgt spid="2"/>
                                        </p:tgtEl>
                                        <p:attrNameLst>
                                          <p:attrName>style.visibility</p:attrName>
                                        </p:attrNameLst>
                                      </p:cBhvr>
                                      <p:to>
                                        <p:strVal val="visible"/>
                                      </p:to>
                                    </p:set>
                                    <p:anim calcmode="lin" valueType="num">
                                      <p:cBhvr additive="base">
                                        <p:cTn dur="500" fill="hold" id="34"/>
                                        <p:tgtEl>
                                          <p:spTgt spid="2"/>
                                        </p:tgtEl>
                                        <p:attrNameLst>
                                          <p:attrName>ppt_x</p:attrName>
                                        </p:attrNameLst>
                                      </p:cBhvr>
                                      <p:tavLst>
                                        <p:tav tm="0">
                                          <p:val>
                                            <p:strVal val="1+#ppt_w/2"/>
                                          </p:val>
                                        </p:tav>
                                        <p:tav tm="100000">
                                          <p:val>
                                            <p:strVal val="#ppt_x"/>
                                          </p:val>
                                        </p:tav>
                                      </p:tavLst>
                                    </p:anim>
                                    <p:anim calcmode="lin" valueType="num">
                                      <p:cBhvr additive="base">
                                        <p:cTn dur="500" fill="hold" id="35"/>
                                        <p:tgtEl>
                                          <p:spTgt spid="2"/>
                                        </p:tgtEl>
                                        <p:attrNameLst>
                                          <p:attrName>ppt_y</p:attrName>
                                        </p:attrNameLst>
                                      </p:cBhvr>
                                      <p:tavLst>
                                        <p:tav tm="0">
                                          <p:val>
                                            <p:strVal val="#ppt_y"/>
                                          </p:val>
                                        </p:tav>
                                        <p:tav tm="100000">
                                          <p:val>
                                            <p:strVal val="#ppt_y"/>
                                          </p:val>
                                        </p:tav>
                                      </p:tavLst>
                                    </p:anim>
                                  </p:childTnLst>
                                </p:cTn>
                              </p:par>
                              <p:par>
                                <p:cTn fill="hold" id="36" nodeType="withEffect" presetClass="entr" presetID="2" presetSubtype="2">
                                  <p:stCondLst>
                                    <p:cond delay="100"/>
                                  </p:stCondLst>
                                  <p:childTnLst>
                                    <p:set>
                                      <p:cBhvr>
                                        <p:cTn dur="1" fill="hold" id="37">
                                          <p:stCondLst>
                                            <p:cond delay="0"/>
                                          </p:stCondLst>
                                        </p:cTn>
                                        <p:tgtEl>
                                          <p:spTgt spid="4"/>
                                        </p:tgtEl>
                                        <p:attrNameLst>
                                          <p:attrName>style.visibility</p:attrName>
                                        </p:attrNameLst>
                                      </p:cBhvr>
                                      <p:to>
                                        <p:strVal val="visible"/>
                                      </p:to>
                                    </p:set>
                                    <p:anim calcmode="lin" valueType="num">
                                      <p:cBhvr additive="base">
                                        <p:cTn dur="500" fill="hold" id="38"/>
                                        <p:tgtEl>
                                          <p:spTgt spid="4"/>
                                        </p:tgtEl>
                                        <p:attrNameLst>
                                          <p:attrName>ppt_x</p:attrName>
                                        </p:attrNameLst>
                                      </p:cBhvr>
                                      <p:tavLst>
                                        <p:tav tm="0">
                                          <p:val>
                                            <p:strVal val="1+#ppt_w/2"/>
                                          </p:val>
                                        </p:tav>
                                        <p:tav tm="100000">
                                          <p:val>
                                            <p:strVal val="#ppt_x"/>
                                          </p:val>
                                        </p:tav>
                                      </p:tavLst>
                                    </p:anim>
                                    <p:anim calcmode="lin" valueType="num">
                                      <p:cBhvr additive="base">
                                        <p:cTn dur="500" fill="hold" id="39"/>
                                        <p:tgtEl>
                                          <p:spTgt spid="4"/>
                                        </p:tgtEl>
                                        <p:attrNameLst>
                                          <p:attrName>ppt_y</p:attrName>
                                        </p:attrNameLst>
                                      </p:cBhvr>
                                      <p:tavLst>
                                        <p:tav tm="0">
                                          <p:val>
                                            <p:strVal val="#ppt_y"/>
                                          </p:val>
                                        </p:tav>
                                        <p:tav tm="100000">
                                          <p:val>
                                            <p:strVal val="#ppt_y"/>
                                          </p:val>
                                        </p:tav>
                                      </p:tavLst>
                                    </p:anim>
                                  </p:childTnLst>
                                </p:cTn>
                              </p:par>
                              <p:par>
                                <p:cTn fill="hold" id="40" nodeType="withEffect" presetClass="entr" presetID="2" presetSubtype="2">
                                  <p:stCondLst>
                                    <p:cond delay="200"/>
                                  </p:stCondLst>
                                  <p:childTnLst>
                                    <p:set>
                                      <p:cBhvr>
                                        <p:cTn dur="1" fill="hold" id="41">
                                          <p:stCondLst>
                                            <p:cond delay="0"/>
                                          </p:stCondLst>
                                        </p:cTn>
                                        <p:tgtEl>
                                          <p:spTgt spid="12"/>
                                        </p:tgtEl>
                                        <p:attrNameLst>
                                          <p:attrName>style.visibility</p:attrName>
                                        </p:attrNameLst>
                                      </p:cBhvr>
                                      <p:to>
                                        <p:strVal val="visible"/>
                                      </p:to>
                                    </p:set>
                                    <p:anim calcmode="lin" valueType="num">
                                      <p:cBhvr additive="base">
                                        <p:cTn dur="500" fill="hold" id="42"/>
                                        <p:tgtEl>
                                          <p:spTgt spid="12"/>
                                        </p:tgtEl>
                                        <p:attrNameLst>
                                          <p:attrName>ppt_x</p:attrName>
                                        </p:attrNameLst>
                                      </p:cBhvr>
                                      <p:tavLst>
                                        <p:tav tm="0">
                                          <p:val>
                                            <p:strVal val="1+#ppt_w/2"/>
                                          </p:val>
                                        </p:tav>
                                        <p:tav tm="100000">
                                          <p:val>
                                            <p:strVal val="#ppt_x"/>
                                          </p:val>
                                        </p:tav>
                                      </p:tavLst>
                                    </p:anim>
                                    <p:anim calcmode="lin" valueType="num">
                                      <p:cBhvr additive="base">
                                        <p:cTn dur="500" fill="hold" id="43"/>
                                        <p:tgtEl>
                                          <p:spTgt spid="12"/>
                                        </p:tgtEl>
                                        <p:attrNameLst>
                                          <p:attrName>ppt_y</p:attrName>
                                        </p:attrNameLst>
                                      </p:cBhvr>
                                      <p:tavLst>
                                        <p:tav tm="0">
                                          <p:val>
                                            <p:strVal val="#ppt_y"/>
                                          </p:val>
                                        </p:tav>
                                        <p:tav tm="100000">
                                          <p:val>
                                            <p:strVal val="#ppt_y"/>
                                          </p:val>
                                        </p:tav>
                                      </p:tavLst>
                                    </p:anim>
                                  </p:childTnLst>
                                </p:cTn>
                              </p:par>
                              <p:par>
                                <p:cTn fill="hold" id="44" nodeType="withEffect" presetClass="entr" presetID="2" presetSubtype="2">
                                  <p:stCondLst>
                                    <p:cond delay="300"/>
                                  </p:stCondLst>
                                  <p:childTnLst>
                                    <p:set>
                                      <p:cBhvr>
                                        <p:cTn dur="1" fill="hold" id="45">
                                          <p:stCondLst>
                                            <p:cond delay="0"/>
                                          </p:stCondLst>
                                        </p:cTn>
                                        <p:tgtEl>
                                          <p:spTgt spid="13"/>
                                        </p:tgtEl>
                                        <p:attrNameLst>
                                          <p:attrName>style.visibility</p:attrName>
                                        </p:attrNameLst>
                                      </p:cBhvr>
                                      <p:to>
                                        <p:strVal val="visible"/>
                                      </p:to>
                                    </p:set>
                                    <p:anim calcmode="lin" valueType="num">
                                      <p:cBhvr additive="base">
                                        <p:cTn dur="500" fill="hold" id="46"/>
                                        <p:tgtEl>
                                          <p:spTgt spid="13"/>
                                        </p:tgtEl>
                                        <p:attrNameLst>
                                          <p:attrName>ppt_x</p:attrName>
                                        </p:attrNameLst>
                                      </p:cBhvr>
                                      <p:tavLst>
                                        <p:tav tm="0">
                                          <p:val>
                                            <p:strVal val="1+#ppt_w/2"/>
                                          </p:val>
                                        </p:tav>
                                        <p:tav tm="100000">
                                          <p:val>
                                            <p:strVal val="#ppt_x"/>
                                          </p:val>
                                        </p:tav>
                                      </p:tavLst>
                                    </p:anim>
                                    <p:anim calcmode="lin" valueType="num">
                                      <p:cBhvr additive="base">
                                        <p:cTn dur="500" fill="hold" id="47"/>
                                        <p:tgtEl>
                                          <p:spTgt spid="13"/>
                                        </p:tgtEl>
                                        <p:attrNameLst>
                                          <p:attrName>ppt_y</p:attrName>
                                        </p:attrNameLst>
                                      </p:cBhvr>
                                      <p:tavLst>
                                        <p:tav tm="0">
                                          <p:val>
                                            <p:strVal val="#ppt_y"/>
                                          </p:val>
                                        </p:tav>
                                        <p:tav tm="100000">
                                          <p:val>
                                            <p:strVal val="#ppt_y"/>
                                          </p:val>
                                        </p:tav>
                                      </p:tavLst>
                                    </p:anim>
                                  </p:childTnLst>
                                </p:cTn>
                              </p:par>
                              <p:par>
                                <p:cTn fill="hold" id="48" nodeType="withEffect" presetClass="entr" presetID="2" presetSubtype="2">
                                  <p:stCondLst>
                                    <p:cond delay="400"/>
                                  </p:stCondLst>
                                  <p:childTnLst>
                                    <p:set>
                                      <p:cBhvr>
                                        <p:cTn dur="1" fill="hold" id="49">
                                          <p:stCondLst>
                                            <p:cond delay="0"/>
                                          </p:stCondLst>
                                        </p:cTn>
                                        <p:tgtEl>
                                          <p:spTgt spid="14"/>
                                        </p:tgtEl>
                                        <p:attrNameLst>
                                          <p:attrName>style.visibility</p:attrName>
                                        </p:attrNameLst>
                                      </p:cBhvr>
                                      <p:to>
                                        <p:strVal val="visible"/>
                                      </p:to>
                                    </p:set>
                                    <p:anim calcmode="lin" valueType="num">
                                      <p:cBhvr additive="base">
                                        <p:cTn dur="500" fill="hold" id="50"/>
                                        <p:tgtEl>
                                          <p:spTgt spid="14"/>
                                        </p:tgtEl>
                                        <p:attrNameLst>
                                          <p:attrName>ppt_x</p:attrName>
                                        </p:attrNameLst>
                                      </p:cBhvr>
                                      <p:tavLst>
                                        <p:tav tm="0">
                                          <p:val>
                                            <p:strVal val="1+#ppt_w/2"/>
                                          </p:val>
                                        </p:tav>
                                        <p:tav tm="100000">
                                          <p:val>
                                            <p:strVal val="#ppt_x"/>
                                          </p:val>
                                        </p:tav>
                                      </p:tavLst>
                                    </p:anim>
                                    <p:anim calcmode="lin" valueType="num">
                                      <p:cBhvr additive="base">
                                        <p:cTn dur="500" fill="hold" id="51"/>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3"/>
      <p:bldP grpId="1" spid="3"/>
      <p:bldP grpId="0" spid="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ACC3FF95-2A09-4B87-B24F-58F539732042}"/>
              </a:ext>
            </a:extLst>
          </p:cNvPr>
          <p:cNvSpPr/>
          <p:nvPr/>
        </p:nvSpPr>
        <p:spPr bwMode="auto">
          <a:xfrm>
            <a:off x="866951" y="1871809"/>
            <a:ext cx="10505496" cy="1370264"/>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14" name="文本占位符 176130">
            <a:extLst>
              <a:ext uri="{FF2B5EF4-FFF2-40B4-BE49-F238E27FC236}">
                <a16:creationId xmlns:a16="http://schemas.microsoft.com/office/drawing/2014/main" id="{A51E199D-C712-444A-8C21-F9AFE823DDA0}"/>
              </a:ext>
            </a:extLst>
          </p:cNvPr>
          <p:cNvSpPr txBox="1">
            <a:spLocks noChangeArrowheads="1"/>
          </p:cNvSpPr>
          <p:nvPr/>
        </p:nvSpPr>
        <p:spPr>
          <a:xfrm>
            <a:off x="1153571" y="2250238"/>
            <a:ext cx="9985370" cy="676656"/>
          </a:xfrm>
          <a:prstGeom prst="rect">
            <a:avLst/>
          </a:prstGeom>
        </p:spPr>
        <p:txBody>
          <a:bodyPr wrap="square">
            <a:spAutoFit/>
          </a:bodyPr>
          <a:lstStyle>
            <a:defPPr>
              <a:defRPr lang="zh-CN"/>
            </a:defPPr>
            <a:lvl1pPr algn="just">
              <a:lnSpc>
                <a:spcPct val="120000"/>
              </a:lnSpc>
              <a:defRPr>
                <a:latin typeface="+mj-ea"/>
                <a:ea typeface="+mj-ea"/>
              </a:defRPr>
            </a:lvl1pPr>
            <a:lvl2pPr algn="l" eaLnBrk="1" fontAlgn="base" hangingPunct="1" indent="-285750" marL="742950" rtl="0">
              <a:spcBef>
                <a:spcPct val="20000"/>
              </a:spcBef>
              <a:spcAft>
                <a:spcPct val="0"/>
              </a:spcAft>
              <a:buChar char="–"/>
              <a:defRPr sz="2000">
                <a:solidFill>
                  <a:schemeClr val="accent1"/>
                </a:solidFill>
                <a:latin typeface="+mn-lt"/>
                <a:ea charset="-122" pitchFamily="49" typeface="仿宋_GB2312"/>
              </a:defRPr>
            </a:lvl2pPr>
            <a:lvl3pPr algn="l" eaLnBrk="1" fontAlgn="base" hangingPunct="1" indent="-228600" marL="1143000" rtl="0">
              <a:spcBef>
                <a:spcPct val="20000"/>
              </a:spcBef>
              <a:spcAft>
                <a:spcPct val="0"/>
              </a:spcAft>
              <a:buChar char="•"/>
              <a:defRPr sz="2400">
                <a:solidFill>
                  <a:schemeClr val="tx1"/>
                </a:solidFill>
                <a:latin typeface="+mn-lt"/>
                <a:ea charset="-122" pitchFamily="2" typeface="宋体"/>
              </a:defRPr>
            </a:lvl3pPr>
            <a:lvl4pPr algn="l" eaLnBrk="1" fontAlgn="base" hangingPunct="1" indent="-228600" marL="1600200" rtl="0">
              <a:spcBef>
                <a:spcPct val="20000"/>
              </a:spcBef>
              <a:spcAft>
                <a:spcPct val="0"/>
              </a:spcAft>
              <a:buChar char="–"/>
              <a:defRPr sz="2000">
                <a:solidFill>
                  <a:schemeClr val="tx1"/>
                </a:solidFill>
                <a:latin typeface="+mn-lt"/>
                <a:ea charset="-122" pitchFamily="2" typeface="宋体"/>
              </a:defRPr>
            </a:lvl4pPr>
            <a:lvl5pPr algn="l" eaLnBrk="1" fontAlgn="base" hangingPunct="1" indent="-228600" marL="2057400" rtl="0">
              <a:spcBef>
                <a:spcPct val="20000"/>
              </a:spcBef>
              <a:spcAft>
                <a:spcPct val="0"/>
              </a:spcAft>
              <a:buChar char="»"/>
              <a:defRPr sz="2000">
                <a:solidFill>
                  <a:schemeClr val="tx1"/>
                </a:solidFill>
                <a:latin typeface="+mn-lt"/>
                <a:ea charset="-122" pitchFamily="2" typeface="宋体"/>
              </a:defRPr>
            </a:lvl5pPr>
            <a:lvl6pPr algn="l" eaLnBrk="1" fontAlgn="base" hangingPunct="1" indent="-228600" marL="2514600" rtl="0">
              <a:spcBef>
                <a:spcPct val="20000"/>
              </a:spcBef>
              <a:spcAft>
                <a:spcPct val="0"/>
              </a:spcAft>
              <a:buChar char="»"/>
              <a:defRPr sz="2000">
                <a:solidFill>
                  <a:schemeClr val="tx1"/>
                </a:solidFill>
                <a:latin typeface="+mn-lt"/>
                <a:ea charset="-122" pitchFamily="2" typeface="宋体"/>
              </a:defRPr>
            </a:lvl6pPr>
            <a:lvl7pPr algn="l" eaLnBrk="1" fontAlgn="base" hangingPunct="1" indent="-228600" marL="2971800" rtl="0">
              <a:spcBef>
                <a:spcPct val="20000"/>
              </a:spcBef>
              <a:spcAft>
                <a:spcPct val="0"/>
              </a:spcAft>
              <a:buChar char="»"/>
              <a:defRPr sz="2000">
                <a:solidFill>
                  <a:schemeClr val="tx1"/>
                </a:solidFill>
                <a:latin typeface="+mn-lt"/>
                <a:ea charset="-122" pitchFamily="2" typeface="宋体"/>
              </a:defRPr>
            </a:lvl7pPr>
            <a:lvl8pPr algn="l" eaLnBrk="1" fontAlgn="base" hangingPunct="1" indent="-228600" marL="3429000" rtl="0">
              <a:spcBef>
                <a:spcPct val="20000"/>
              </a:spcBef>
              <a:spcAft>
                <a:spcPct val="0"/>
              </a:spcAft>
              <a:buChar char="»"/>
              <a:defRPr sz="2000">
                <a:solidFill>
                  <a:schemeClr val="tx1"/>
                </a:solidFill>
                <a:latin typeface="+mn-lt"/>
                <a:ea charset="-122" pitchFamily="2" typeface="宋体"/>
              </a:defRPr>
            </a:lvl8pPr>
            <a:lvl9pPr algn="l" eaLnBrk="1" fontAlgn="base" hangingPunct="1" indent="-228600" marL="3886200" rtl="0">
              <a:spcBef>
                <a:spcPct val="20000"/>
              </a:spcBef>
              <a:spcAft>
                <a:spcPct val="0"/>
              </a:spcAft>
              <a:buChar char="»"/>
              <a:defRPr sz="2000">
                <a:solidFill>
                  <a:schemeClr val="tx1"/>
                </a:solidFill>
                <a:latin typeface="+mn-lt"/>
                <a:ea charset="-122" pitchFamily="2" typeface="宋体"/>
              </a:defRPr>
            </a:lvl9pPr>
          </a:lstStyle>
          <a:p>
            <a:r>
              <a:rPr altLang="en-US" lang="zh-CN" sz="1600">
                <a:solidFill>
                  <a:srgbClr val="000000"/>
                </a:solidFill>
              </a:rPr>
              <a:t>目标是团队决策的前提。团队是一个动态的过程，领导者需要随时进行决策，没有目标的团队只会走一步看一步，处于投机和侥幸的不确定状态中，风险系数加大，就像汪洋中的一条船，不仅会迷失方向，也难免触礁。</a:t>
            </a:r>
          </a:p>
        </p:txBody>
      </p:sp>
      <p:sp>
        <p:nvSpPr>
          <p:cNvPr id="2" name="矩形 1">
            <a:extLst>
              <a:ext uri="{FF2B5EF4-FFF2-40B4-BE49-F238E27FC236}">
                <a16:creationId xmlns:a16="http://schemas.microsoft.com/office/drawing/2014/main" id="{5AECAA9D-5BAC-460B-BCB0-EC692576514E}"/>
              </a:ext>
            </a:extLst>
          </p:cNvPr>
          <p:cNvSpPr/>
          <p:nvPr/>
        </p:nvSpPr>
        <p:spPr>
          <a:xfrm>
            <a:off x="984401" y="3503341"/>
            <a:ext cx="6059735" cy="2395729"/>
          </a:xfrm>
          <a:prstGeom prst="rect">
            <a:avLst/>
          </a:prstGeom>
        </p:spPr>
        <p:txBody>
          <a:bodyPr wrap="square">
            <a:spAutoFit/>
          </a:bodyPr>
          <a:lstStyle/>
          <a:p>
            <a:pPr algn="just" indent="-285750" marL="285750">
              <a:lnSpc>
                <a:spcPct val="120000"/>
              </a:lnSpc>
              <a:buFont charset="2" panose="05000000000000000000" pitchFamily="2" typeface="Wingdings"/>
              <a:buChar char="l"/>
            </a:pPr>
            <a:r>
              <a:rPr altLang="en-US" lang="zh-CN" sz="1400">
                <a:solidFill>
                  <a:srgbClr val="000000"/>
                </a:solidFill>
                <a:latin typeface="+mj-ea"/>
                <a:ea typeface="+mj-ea"/>
              </a:rPr>
              <a:t>目标是发展团队合作的一面旗帜。团队目标的实现关系到全体成员的利益，自然也是鼓舞大家斗志，协调大家行动的关键因素。</a:t>
            </a:r>
          </a:p>
          <a:p>
            <a:pPr algn="just" indent="-285750" marL="285750">
              <a:lnSpc>
                <a:spcPct val="120000"/>
              </a:lnSpc>
              <a:buFont charset="2" panose="05000000000000000000" pitchFamily="2" typeface="Wingdings"/>
              <a:buChar char="l"/>
            </a:pPr>
            <a:r>
              <a:rPr altLang="en-US" lang="zh-CN" sz="1400">
                <a:solidFill>
                  <a:srgbClr val="000000"/>
                </a:solidFill>
                <a:latin typeface="+mj-ea"/>
                <a:ea typeface="+mj-ea"/>
              </a:rPr>
              <a:t>首先，目标来自于团队的远景，人因梦想而伟大，团队亦然。愿景是勾勒团队未来的一幅蓝图，是明日的美梦与机会。它告诉团队“将来会怎么样”。</a:t>
            </a:r>
          </a:p>
          <a:p>
            <a:pPr algn="just" indent="-285750" marL="285750">
              <a:lnSpc>
                <a:spcPct val="120000"/>
              </a:lnSpc>
              <a:buFont charset="2" panose="05000000000000000000" pitchFamily="2" typeface="Wingdings"/>
              <a:buChar char="l"/>
            </a:pPr>
            <a:r>
              <a:rPr altLang="en-US" lang="zh-CN" sz="1400">
                <a:solidFill>
                  <a:srgbClr val="000000"/>
                </a:solidFill>
                <a:latin typeface="+mj-ea"/>
                <a:ea typeface="+mj-ea"/>
              </a:rPr>
              <a:t>再重要的任务只能维系团队数日、数月的合作，而愿景则持续不断。好的愿景能振奋人心，启发智慧。但如果没有目标配合完成，愿景只能是一堆空话。</a:t>
            </a:r>
          </a:p>
          <a:p>
            <a:pPr algn="just" indent="-285750" marL="285750">
              <a:lnSpc>
                <a:spcPct val="120000"/>
              </a:lnSpc>
              <a:buFont charset="2" panose="05000000000000000000" pitchFamily="2" typeface="Wingdings"/>
              <a:buChar char="l"/>
            </a:pPr>
            <a:r>
              <a:rPr altLang="en-US" lang="zh-CN" sz="1400">
                <a:solidFill>
                  <a:srgbClr val="000000"/>
                </a:solidFill>
                <a:latin typeface="+mj-ea"/>
                <a:ea typeface="+mj-ea"/>
              </a:rPr>
              <a:t>目标是根据愿景制定的行动纲领，也是达成愿景的手段。</a:t>
            </a:r>
          </a:p>
        </p:txBody>
      </p:sp>
      <p:grpSp>
        <p:nvGrpSpPr>
          <p:cNvPr id="7" name="组合 6">
            <a:extLst>
              <a:ext uri="{FF2B5EF4-FFF2-40B4-BE49-F238E27FC236}">
                <a16:creationId xmlns:a16="http://schemas.microsoft.com/office/drawing/2014/main" id="{5DFFD01F-0743-4BA9-9B33-7CB8CBAFE507}"/>
              </a:ext>
            </a:extLst>
          </p:cNvPr>
          <p:cNvGrpSpPr/>
          <p:nvPr/>
        </p:nvGrpSpPr>
        <p:grpSpPr>
          <a:xfrm>
            <a:off x="1322741" y="1632651"/>
            <a:ext cx="5469396" cy="528059"/>
            <a:chOff x="1153571" y="1002789"/>
            <a:chExt cx="5469396" cy="528059"/>
          </a:xfrm>
        </p:grpSpPr>
        <p:sp>
          <p:nvSpPr>
            <p:cNvPr id="6" name="矩形: 圆角 5">
              <a:extLst>
                <a:ext uri="{FF2B5EF4-FFF2-40B4-BE49-F238E27FC236}">
                  <a16:creationId xmlns:a16="http://schemas.microsoft.com/office/drawing/2014/main" id="{7AD25FB5-EF22-4BB4-9589-44F0702D0F8A}"/>
                </a:ext>
              </a:extLst>
            </p:cNvPr>
            <p:cNvSpPr/>
            <p:nvPr/>
          </p:nvSpPr>
          <p:spPr bwMode="auto">
            <a:xfrm>
              <a:off x="1153571" y="1002789"/>
              <a:ext cx="5469396" cy="528059"/>
            </a:xfrm>
            <a:prstGeom prst="roundRect">
              <a:avLst>
                <a:gd fmla="val 50000"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13" name="文本框 12">
              <a:extLst>
                <a:ext uri="{FF2B5EF4-FFF2-40B4-BE49-F238E27FC236}">
                  <a16:creationId xmlns:a16="http://schemas.microsoft.com/office/drawing/2014/main" id="{756439B1-9500-41D8-84A9-1EACFDADE9C5}"/>
                </a:ext>
              </a:extLst>
            </p:cNvPr>
            <p:cNvSpPr txBox="1"/>
            <p:nvPr/>
          </p:nvSpPr>
          <p:spPr>
            <a:xfrm>
              <a:off x="1417861" y="1036811"/>
              <a:ext cx="4680520" cy="457200"/>
            </a:xfrm>
            <a:prstGeom prst="rect">
              <a:avLst/>
            </a:prstGeom>
          </p:spPr>
          <p:txBody>
            <a:bodyPr wrap="square">
              <a:spAutoFit/>
            </a:bodyPr>
            <a:lstStyle>
              <a:defPPr>
                <a:defRPr lang="zh-CN"/>
              </a:defPPr>
              <a:lvl1pPr algn="just">
                <a:lnSpc>
                  <a:spcPct val="120000"/>
                </a:lnSpc>
                <a:defRPr>
                  <a:latin typeface="+mj-ea"/>
                  <a:ea typeface="+mj-ea"/>
                </a:defRPr>
              </a:lvl1pPr>
            </a:lstStyle>
            <a:p>
              <a:pPr>
                <a:lnSpc>
                  <a:spcPct val="100000"/>
                </a:lnSpc>
              </a:pPr>
              <a:r>
                <a:rPr altLang="en-US" b="1" lang="zh-CN" noProof="1" sz="2400">
                  <a:solidFill>
                    <a:schemeClr val="accent2"/>
                  </a:solidFill>
                </a:rPr>
                <a:t>团队目标的作用——让目标引航</a:t>
              </a:r>
            </a:p>
          </p:txBody>
        </p:sp>
      </p:grpSp>
      <p:pic>
        <p:nvPicPr>
          <p:cNvPr id="8" name="图片 7">
            <a:extLst>
              <a:ext uri="{FF2B5EF4-FFF2-40B4-BE49-F238E27FC236}">
                <a16:creationId xmlns:a16="http://schemas.microsoft.com/office/drawing/2014/main" id="{57AA7169-8C4C-4920-8E57-A580E5EAC3C8}"/>
              </a:ext>
            </a:extLst>
          </p:cNvPr>
          <p:cNvPicPr>
            <a:picLocks noChangeAspect="1"/>
          </p:cNvPicPr>
          <p:nvPr/>
        </p:nvPicPr>
        <p:blipFill>
          <a:blip r:embed="rId3">
            <a:extLst>
              <a:ext uri="{28A0092B-C50C-407E-A947-70E740481C1C}">
                <a14:useLocalDpi val="0"/>
              </a:ext>
            </a:extLst>
          </a:blip>
          <a:srcRect l="29193" r="13588"/>
          <a:stretch>
            <a:fillRect/>
          </a:stretch>
        </p:blipFill>
        <p:spPr>
          <a:xfrm>
            <a:off x="7394525" y="3498270"/>
            <a:ext cx="3656339" cy="2650593"/>
          </a:xfrm>
          <a:prstGeom prst="rect">
            <a:avLst/>
          </a:prstGeom>
        </p:spPr>
      </p:pic>
      <p:sp>
        <p:nvSpPr>
          <p:cNvPr id="15" name="TextBox 54">
            <a:extLst>
              <a:ext uri="{FF2B5EF4-FFF2-40B4-BE49-F238E27FC236}">
                <a16:creationId xmlns:a16="http://schemas.microsoft.com/office/drawing/2014/main" id="{75947443-9ECD-4703-878D-FC11DB3444B5}"/>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2.2 团队目标的设定</a:t>
            </a:r>
          </a:p>
        </p:txBody>
      </p:sp>
      <p:sp>
        <p:nvSpPr>
          <p:cNvPr id="16" name="矩形 15">
            <a:extLst>
              <a:ext uri="{FF2B5EF4-FFF2-40B4-BE49-F238E27FC236}">
                <a16:creationId xmlns:a16="http://schemas.microsoft.com/office/drawing/2014/main" id="{089C99FB-A390-4E8F-A260-EB754EB86D29}"/>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2205423760"/>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300" fill="hold" id="7"/>
                                        <p:tgtEl>
                                          <p:spTgt spid="16"/>
                                        </p:tgtEl>
                                        <p:attrNameLst>
                                          <p:attrName>ppt_w</p:attrName>
                                        </p:attrNameLst>
                                      </p:cBhvr>
                                      <p:tavLst>
                                        <p:tav tm="0">
                                          <p:val>
                                            <p:fltVal val="0"/>
                                          </p:val>
                                        </p:tav>
                                        <p:tav tm="100000">
                                          <p:val>
                                            <p:strVal val="#ppt_w"/>
                                          </p:val>
                                        </p:tav>
                                      </p:tavLst>
                                    </p:anim>
                                    <p:anim calcmode="lin" valueType="num">
                                      <p:cBhvr>
                                        <p:cTn dur="300" fill="hold" id="8"/>
                                        <p:tgtEl>
                                          <p:spTgt spid="16"/>
                                        </p:tgtEl>
                                        <p:attrNameLst>
                                          <p:attrName>ppt_h</p:attrName>
                                        </p:attrNameLst>
                                      </p:cBhvr>
                                      <p:tavLst>
                                        <p:tav tm="0">
                                          <p:val>
                                            <p:fltVal val="0"/>
                                          </p:val>
                                        </p:tav>
                                        <p:tav tm="100000">
                                          <p:val>
                                            <p:strVal val="#ppt_h"/>
                                          </p:val>
                                        </p:tav>
                                      </p:tavLst>
                                    </p:anim>
                                    <p:anim calcmode="lin" valueType="num">
                                      <p:cBhvr>
                                        <p:cTn dur="300" fill="hold" id="9"/>
                                        <p:tgtEl>
                                          <p:spTgt spid="16"/>
                                        </p:tgtEl>
                                        <p:attrNameLst>
                                          <p:attrName>style.rotation</p:attrName>
                                        </p:attrNameLst>
                                      </p:cBhvr>
                                      <p:tavLst>
                                        <p:tav tm="0">
                                          <p:val>
                                            <p:fltVal val="90"/>
                                          </p:val>
                                        </p:tav>
                                        <p:tav tm="100000">
                                          <p:val>
                                            <p:fltVal val="0"/>
                                          </p:val>
                                        </p:tav>
                                      </p:tavLst>
                                    </p:anim>
                                    <p:animEffect filter="fade" transition="in">
                                      <p:cBhvr>
                                        <p:cTn dur="300" id="10"/>
                                        <p:tgtEl>
                                          <p:spTgt spid="16"/>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300" fill="hold" id="13"/>
                                        <p:tgtEl>
                                          <p:spTgt spid="16"/>
                                        </p:tgtEl>
                                        <p:attrNameLst>
                                          <p:attrName>ppt_w</p:attrName>
                                        </p:attrNameLst>
                                      </p:cBhvr>
                                      <p:tavLst>
                                        <p:tav tm="0">
                                          <p:val>
                                            <p:fltVal val="0"/>
                                          </p:val>
                                        </p:tav>
                                        <p:tav tm="100000">
                                          <p:val>
                                            <p:strVal val="#ppt_w"/>
                                          </p:val>
                                        </p:tav>
                                      </p:tavLst>
                                    </p:anim>
                                    <p:anim calcmode="lin" valueType="num">
                                      <p:cBhvr>
                                        <p:cTn dur="300" fill="hold" id="14"/>
                                        <p:tgtEl>
                                          <p:spTgt spid="16"/>
                                        </p:tgtEl>
                                        <p:attrNameLst>
                                          <p:attrName>ppt_h</p:attrName>
                                        </p:attrNameLst>
                                      </p:cBhvr>
                                      <p:tavLst>
                                        <p:tav tm="0">
                                          <p:val>
                                            <p:fltVal val="0"/>
                                          </p:val>
                                        </p:tav>
                                        <p:tav tm="100000">
                                          <p:val>
                                            <p:strVal val="#ppt_h"/>
                                          </p:val>
                                        </p:tav>
                                      </p:tavLst>
                                    </p:anim>
                                    <p:anim calcmode="lin" valueType="num">
                                      <p:cBhvr>
                                        <p:cTn dur="300" fill="hold" id="15"/>
                                        <p:tgtEl>
                                          <p:spTgt spid="16"/>
                                        </p:tgtEl>
                                        <p:attrNameLst>
                                          <p:attrName>style.rotation</p:attrName>
                                        </p:attrNameLst>
                                      </p:cBhvr>
                                      <p:tavLst>
                                        <p:tav tm="0">
                                          <p:val>
                                            <p:fltVal val="90"/>
                                          </p:val>
                                        </p:tav>
                                        <p:tav tm="100000">
                                          <p:val>
                                            <p:fltVal val="0"/>
                                          </p:val>
                                        </p:tav>
                                      </p:tavLst>
                                    </p:anim>
                                    <p:animEffect filter="fade" transition="in">
                                      <p:cBhvr>
                                        <p:cTn dur="300" id="16"/>
                                        <p:tgtEl>
                                          <p:spTgt spid="16"/>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15"/>
                                        </p:tgtEl>
                                        <p:attrNameLst>
                                          <p:attrName>style.visibility</p:attrName>
                                        </p:attrNameLst>
                                      </p:cBhvr>
                                      <p:to>
                                        <p:strVal val="visible"/>
                                      </p:to>
                                    </p:set>
                                    <p:anim by="(-#ppt_w*2)" calcmode="lin" valueType="num">
                                      <p:cBhvr rctx="PPT">
                                        <p:cTn autoRev="1" dur="200" fill="hold" id="20">
                                          <p:stCondLst>
                                            <p:cond delay="0"/>
                                          </p:stCondLst>
                                        </p:cTn>
                                        <p:tgtEl>
                                          <p:spTgt spid="15"/>
                                        </p:tgtEl>
                                        <p:attrNameLst>
                                          <p:attrName>ppt_w</p:attrName>
                                        </p:attrNameLst>
                                      </p:cBhvr>
                                    </p:anim>
                                    <p:anim by="(#ppt_w*0.50)" calcmode="lin" valueType="num">
                                      <p:cBhvr>
                                        <p:cTn autoRev="1" decel="50000" dur="200" fill="hold" id="21">
                                          <p:stCondLst>
                                            <p:cond delay="0"/>
                                          </p:stCondLst>
                                        </p:cTn>
                                        <p:tgtEl>
                                          <p:spTgt spid="15"/>
                                        </p:tgtEl>
                                        <p:attrNameLst>
                                          <p:attrName>ppt_x</p:attrName>
                                        </p:attrNameLst>
                                      </p:cBhvr>
                                    </p:anim>
                                    <p:anim calcmode="lin" from="(-#ppt_h/2)" to="(#ppt_y)" valueType="num">
                                      <p:cBhvr>
                                        <p:cTn dur="400" fill="hold" id="22">
                                          <p:stCondLst>
                                            <p:cond delay="0"/>
                                          </p:stCondLst>
                                        </p:cTn>
                                        <p:tgtEl>
                                          <p:spTgt spid="15"/>
                                        </p:tgtEl>
                                        <p:attrNameLst>
                                          <p:attrName>ppt_y</p:attrName>
                                        </p:attrNameLst>
                                      </p:cBhvr>
                                    </p:anim>
                                    <p:animRot by="21600000">
                                      <p:cBhvr>
                                        <p:cTn dur="400" fill="hold" id="23">
                                          <p:stCondLst>
                                            <p:cond delay="0"/>
                                          </p:stCondLst>
                                        </p:cTn>
                                        <p:tgtEl>
                                          <p:spTgt spid="15"/>
                                        </p:tgtEl>
                                        <p:attrNameLst>
                                          <p:attrName>r</p:attrName>
                                        </p:attrNameLst>
                                      </p:cBhvr>
                                    </p:animRot>
                                  </p:childTnLst>
                                </p:cTn>
                              </p:par>
                            </p:childTnLst>
                          </p:cTn>
                        </p:par>
                        <p:par>
                          <p:cTn fill="hold" id="24" nodeType="afterGroup">
                            <p:stCondLst>
                              <p:cond delay="700"/>
                            </p:stCondLst>
                            <p:childTnLst>
                              <p:par>
                                <p:cTn fill="hold" id="25" nodeType="afterEffect" presetClass="entr" presetID="31" presetSubtype="0">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fltVal val="0"/>
                                          </p:val>
                                        </p:tav>
                                        <p:tav tm="100000">
                                          <p:val>
                                            <p:strVal val="#ppt_w"/>
                                          </p:val>
                                        </p:tav>
                                      </p:tavLst>
                                    </p:anim>
                                    <p:anim calcmode="lin" valueType="num">
                                      <p:cBhvr>
                                        <p:cTn dur="500" fill="hold" id="28"/>
                                        <p:tgtEl>
                                          <p:spTgt spid="7"/>
                                        </p:tgtEl>
                                        <p:attrNameLst>
                                          <p:attrName>ppt_h</p:attrName>
                                        </p:attrNameLst>
                                      </p:cBhvr>
                                      <p:tavLst>
                                        <p:tav tm="0">
                                          <p:val>
                                            <p:fltVal val="0"/>
                                          </p:val>
                                        </p:tav>
                                        <p:tav tm="100000">
                                          <p:val>
                                            <p:strVal val="#ppt_h"/>
                                          </p:val>
                                        </p:tav>
                                      </p:tavLst>
                                    </p:anim>
                                    <p:anim calcmode="lin" valueType="num">
                                      <p:cBhvr>
                                        <p:cTn dur="500" fill="hold" id="29"/>
                                        <p:tgtEl>
                                          <p:spTgt spid="7"/>
                                        </p:tgtEl>
                                        <p:attrNameLst>
                                          <p:attrName>style.rotation</p:attrName>
                                        </p:attrNameLst>
                                      </p:cBhvr>
                                      <p:tavLst>
                                        <p:tav tm="0">
                                          <p:val>
                                            <p:fltVal val="90"/>
                                          </p:val>
                                        </p:tav>
                                        <p:tav tm="100000">
                                          <p:val>
                                            <p:fltVal val="0"/>
                                          </p:val>
                                        </p:tav>
                                      </p:tavLst>
                                    </p:anim>
                                    <p:animEffect filter="fade" transition="in">
                                      <p:cBhvr>
                                        <p:cTn dur="500" id="30"/>
                                        <p:tgtEl>
                                          <p:spTgt spid="7"/>
                                        </p:tgtEl>
                                      </p:cBhvr>
                                    </p:animEffect>
                                  </p:childTnLst>
                                </p:cTn>
                              </p:par>
                            </p:childTnLst>
                          </p:cTn>
                        </p:par>
                        <p:par>
                          <p:cTn fill="hold" id="31" nodeType="afterGroup">
                            <p:stCondLst>
                              <p:cond delay="1200"/>
                            </p:stCondLst>
                            <p:childTnLst>
                              <p:par>
                                <p:cTn fill="hold" grpId="0" id="32" nodeType="afterEffect" presetClass="entr" presetID="22" presetSubtype="1">
                                  <p:stCondLst>
                                    <p:cond delay="0"/>
                                  </p:stCondLst>
                                  <p:childTnLst>
                                    <p:set>
                                      <p:cBhvr>
                                        <p:cTn dur="1" fill="hold" id="33">
                                          <p:stCondLst>
                                            <p:cond delay="0"/>
                                          </p:stCondLst>
                                        </p:cTn>
                                        <p:tgtEl>
                                          <p:spTgt spid="5"/>
                                        </p:tgtEl>
                                        <p:attrNameLst>
                                          <p:attrName>style.visibility</p:attrName>
                                        </p:attrNameLst>
                                      </p:cBhvr>
                                      <p:to>
                                        <p:strVal val="visible"/>
                                      </p:to>
                                    </p:set>
                                    <p:animEffect filter="wipe(up)" transition="in">
                                      <p:cBhvr>
                                        <p:cTn dur="500" id="34"/>
                                        <p:tgtEl>
                                          <p:spTgt spid="5"/>
                                        </p:tgtEl>
                                      </p:cBhvr>
                                    </p:animEffect>
                                  </p:childTnLst>
                                </p:cTn>
                              </p:par>
                              <p:par>
                                <p:cTn fill="hold" grpId="0" id="35" nodeType="withEffect" presetClass="entr" presetID="22" presetSubtype="1">
                                  <p:stCondLst>
                                    <p:cond delay="0"/>
                                  </p:stCondLst>
                                  <p:childTnLst>
                                    <p:set>
                                      <p:cBhvr>
                                        <p:cTn dur="1" fill="hold" id="36">
                                          <p:stCondLst>
                                            <p:cond delay="0"/>
                                          </p:stCondLst>
                                        </p:cTn>
                                        <p:tgtEl>
                                          <p:spTgt spid="14"/>
                                        </p:tgtEl>
                                        <p:attrNameLst>
                                          <p:attrName>style.visibility</p:attrName>
                                        </p:attrNameLst>
                                      </p:cBhvr>
                                      <p:to>
                                        <p:strVal val="visible"/>
                                      </p:to>
                                    </p:set>
                                    <p:animEffect filter="wipe(up)" transition="in">
                                      <p:cBhvr>
                                        <p:cTn dur="500" id="37"/>
                                        <p:tgtEl>
                                          <p:spTgt spid="14"/>
                                        </p:tgtEl>
                                      </p:cBhvr>
                                    </p:animEffect>
                                  </p:childTnLst>
                                </p:cTn>
                              </p:par>
                            </p:childTnLst>
                          </p:cTn>
                        </p:par>
                        <p:par>
                          <p:cTn fill="hold" id="38" nodeType="afterGroup">
                            <p:stCondLst>
                              <p:cond delay="1700"/>
                            </p:stCondLst>
                            <p:childTnLst>
                              <p:par>
                                <p:cTn fill="hold" grpId="0" id="39" nodeType="afterEffect" presetClass="entr" presetID="2" presetSubtype="8">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500" fill="hold" id="41"/>
                                        <p:tgtEl>
                                          <p:spTgt spid="2"/>
                                        </p:tgtEl>
                                        <p:attrNameLst>
                                          <p:attrName>ppt_x</p:attrName>
                                        </p:attrNameLst>
                                      </p:cBhvr>
                                      <p:tavLst>
                                        <p:tav tm="0">
                                          <p:val>
                                            <p:strVal val="0-#ppt_w/2"/>
                                          </p:val>
                                        </p:tav>
                                        <p:tav tm="100000">
                                          <p:val>
                                            <p:strVal val="#ppt_x"/>
                                          </p:val>
                                        </p:tav>
                                      </p:tavLst>
                                    </p:anim>
                                    <p:anim calcmode="lin" valueType="num">
                                      <p:cBhvr additive="base">
                                        <p:cTn dur="5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42" presetSubtype="0">
                                  <p:stCondLst>
                                    <p:cond delay="0"/>
                                  </p:stCondLst>
                                  <p:childTnLst>
                                    <p:set>
                                      <p:cBhvr>
                                        <p:cTn dur="1" fill="hold" id="46">
                                          <p:stCondLst>
                                            <p:cond delay="0"/>
                                          </p:stCondLst>
                                        </p:cTn>
                                        <p:tgtEl>
                                          <p:spTgt spid="8"/>
                                        </p:tgtEl>
                                        <p:attrNameLst>
                                          <p:attrName>style.visibility</p:attrName>
                                        </p:attrNameLst>
                                      </p:cBhvr>
                                      <p:to>
                                        <p:strVal val="visible"/>
                                      </p:to>
                                    </p:set>
                                    <p:animEffect filter="fade" transition="in">
                                      <p:cBhvr>
                                        <p:cTn dur="1000" id="47"/>
                                        <p:tgtEl>
                                          <p:spTgt spid="8"/>
                                        </p:tgtEl>
                                      </p:cBhvr>
                                    </p:animEffect>
                                    <p:anim calcmode="lin" valueType="num">
                                      <p:cBhvr>
                                        <p:cTn dur="1000" fill="hold" id="48"/>
                                        <p:tgtEl>
                                          <p:spTgt spid="8"/>
                                        </p:tgtEl>
                                        <p:attrNameLst>
                                          <p:attrName>ppt_x</p:attrName>
                                        </p:attrNameLst>
                                      </p:cBhvr>
                                      <p:tavLst>
                                        <p:tav tm="0">
                                          <p:val>
                                            <p:strVal val="#ppt_x"/>
                                          </p:val>
                                        </p:tav>
                                        <p:tav tm="100000">
                                          <p:val>
                                            <p:strVal val="#ppt_x"/>
                                          </p:val>
                                        </p:tav>
                                      </p:tavLst>
                                    </p:anim>
                                    <p:anim calcmode="lin" valueType="num">
                                      <p:cBhvr>
                                        <p:cTn dur="1000" fill="hold" id="49"/>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4"/>
      <p:bldP grpId="0" spid="2"/>
      <p:bldP grpId="0" spid="15"/>
      <p:bldP grpId="0" spid="16"/>
      <p:bldP grpId="1" spid="1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a:extLst>
              <a:ext uri="{FF2B5EF4-FFF2-40B4-BE49-F238E27FC236}">
                <a16:creationId xmlns:a16="http://schemas.microsoft.com/office/drawing/2014/main" id="{2B96CABA-6F4D-4E2D-AE83-C29BEC626CD2}"/>
              </a:ext>
            </a:extLst>
          </p:cNvPr>
          <p:cNvSpPr/>
          <p:nvPr/>
        </p:nvSpPr>
        <p:spPr bwMode="auto">
          <a:xfrm>
            <a:off x="697781" y="2276872"/>
            <a:ext cx="10505496" cy="3816424"/>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15" name="文本占位符 176130">
            <a:extLst>
              <a:ext uri="{FF2B5EF4-FFF2-40B4-BE49-F238E27FC236}">
                <a16:creationId xmlns:a16="http://schemas.microsoft.com/office/drawing/2014/main" id="{F6B858FE-BFC6-481B-A2B2-D5426ACD3931}"/>
              </a:ext>
            </a:extLst>
          </p:cNvPr>
          <p:cNvSpPr txBox="1">
            <a:spLocks noChangeArrowheads="1"/>
          </p:cNvSpPr>
          <p:nvPr/>
        </p:nvSpPr>
        <p:spPr>
          <a:xfrm>
            <a:off x="1237251" y="2879818"/>
            <a:ext cx="5169141" cy="2651760"/>
          </a:xfrm>
          <a:prstGeom prst="rect">
            <a:avLst/>
          </a:prstGeom>
        </p:spPr>
        <p:txBody>
          <a:bodyPr wrap="square">
            <a:spAutoFit/>
          </a:bodyPr>
          <a:lstStyle>
            <a:defPPr>
              <a:defRPr lang="zh-CN"/>
            </a:defPPr>
            <a:lvl1pPr algn="just">
              <a:lnSpc>
                <a:spcPct val="120000"/>
              </a:lnSpc>
              <a:defRPr>
                <a:latin typeface="+mj-ea"/>
                <a:ea typeface="+mj-ea"/>
              </a:defRPr>
            </a:lvl1pPr>
            <a:lvl2pPr algn="l" eaLnBrk="1" fontAlgn="base" hangingPunct="1" indent="-285750" marL="742950" rtl="0">
              <a:spcBef>
                <a:spcPct val="20000"/>
              </a:spcBef>
              <a:spcAft>
                <a:spcPct val="0"/>
              </a:spcAft>
              <a:buChar char="–"/>
              <a:defRPr sz="2000">
                <a:solidFill>
                  <a:schemeClr val="accent1"/>
                </a:solidFill>
                <a:latin typeface="+mn-lt"/>
                <a:ea charset="-122" pitchFamily="49" typeface="仿宋_GB2312"/>
              </a:defRPr>
            </a:lvl2pPr>
            <a:lvl3pPr algn="l" eaLnBrk="1" fontAlgn="base" hangingPunct="1" indent="-228600" marL="1143000" rtl="0">
              <a:spcBef>
                <a:spcPct val="20000"/>
              </a:spcBef>
              <a:spcAft>
                <a:spcPct val="0"/>
              </a:spcAft>
              <a:buChar char="•"/>
              <a:defRPr sz="2400">
                <a:solidFill>
                  <a:schemeClr val="tx1"/>
                </a:solidFill>
                <a:latin typeface="+mn-lt"/>
                <a:ea charset="-122" pitchFamily="2" typeface="宋体"/>
              </a:defRPr>
            </a:lvl3pPr>
            <a:lvl4pPr algn="l" eaLnBrk="1" fontAlgn="base" hangingPunct="1" indent="-228600" marL="1600200" rtl="0">
              <a:spcBef>
                <a:spcPct val="20000"/>
              </a:spcBef>
              <a:spcAft>
                <a:spcPct val="0"/>
              </a:spcAft>
              <a:buChar char="–"/>
              <a:defRPr sz="2000">
                <a:solidFill>
                  <a:schemeClr val="tx1"/>
                </a:solidFill>
                <a:latin typeface="+mn-lt"/>
                <a:ea charset="-122" pitchFamily="2" typeface="宋体"/>
              </a:defRPr>
            </a:lvl4pPr>
            <a:lvl5pPr algn="l" eaLnBrk="1" fontAlgn="base" hangingPunct="1" indent="-228600" marL="2057400" rtl="0">
              <a:spcBef>
                <a:spcPct val="20000"/>
              </a:spcBef>
              <a:spcAft>
                <a:spcPct val="0"/>
              </a:spcAft>
              <a:buChar char="»"/>
              <a:defRPr sz="2000">
                <a:solidFill>
                  <a:schemeClr val="tx1"/>
                </a:solidFill>
                <a:latin typeface="+mn-lt"/>
                <a:ea charset="-122" pitchFamily="2" typeface="宋体"/>
              </a:defRPr>
            </a:lvl5pPr>
            <a:lvl6pPr algn="l" eaLnBrk="1" fontAlgn="base" hangingPunct="1" indent="-228600" marL="2514600" rtl="0">
              <a:spcBef>
                <a:spcPct val="20000"/>
              </a:spcBef>
              <a:spcAft>
                <a:spcPct val="0"/>
              </a:spcAft>
              <a:buChar char="»"/>
              <a:defRPr sz="2000">
                <a:solidFill>
                  <a:schemeClr val="tx1"/>
                </a:solidFill>
                <a:latin typeface="+mn-lt"/>
                <a:ea charset="-122" pitchFamily="2" typeface="宋体"/>
              </a:defRPr>
            </a:lvl6pPr>
            <a:lvl7pPr algn="l" eaLnBrk="1" fontAlgn="base" hangingPunct="1" indent="-228600" marL="2971800" rtl="0">
              <a:spcBef>
                <a:spcPct val="20000"/>
              </a:spcBef>
              <a:spcAft>
                <a:spcPct val="0"/>
              </a:spcAft>
              <a:buChar char="»"/>
              <a:defRPr sz="2000">
                <a:solidFill>
                  <a:schemeClr val="tx1"/>
                </a:solidFill>
                <a:latin typeface="+mn-lt"/>
                <a:ea charset="-122" pitchFamily="2" typeface="宋体"/>
              </a:defRPr>
            </a:lvl7pPr>
            <a:lvl8pPr algn="l" eaLnBrk="1" fontAlgn="base" hangingPunct="1" indent="-228600" marL="3429000" rtl="0">
              <a:spcBef>
                <a:spcPct val="20000"/>
              </a:spcBef>
              <a:spcAft>
                <a:spcPct val="0"/>
              </a:spcAft>
              <a:buChar char="»"/>
              <a:defRPr sz="2000">
                <a:solidFill>
                  <a:schemeClr val="tx1"/>
                </a:solidFill>
                <a:latin typeface="+mn-lt"/>
                <a:ea charset="-122" pitchFamily="2" typeface="宋体"/>
              </a:defRPr>
            </a:lvl8pPr>
            <a:lvl9pPr algn="l" eaLnBrk="1" fontAlgn="base" hangingPunct="1" indent="-228600" marL="3886200" rtl="0">
              <a:spcBef>
                <a:spcPct val="20000"/>
              </a:spcBef>
              <a:spcAft>
                <a:spcPct val="0"/>
              </a:spcAft>
              <a:buChar char="»"/>
              <a:defRPr sz="2000">
                <a:solidFill>
                  <a:schemeClr val="tx1"/>
                </a:solidFill>
                <a:latin typeface="+mn-lt"/>
                <a:ea charset="-122" pitchFamily="2" typeface="宋体"/>
              </a:defRPr>
            </a:lvl9pPr>
          </a:lstStyle>
          <a:p>
            <a:pPr indent="-285750" marL="285750">
              <a:lnSpc>
                <a:spcPct val="150000"/>
              </a:lnSpc>
              <a:buFont charset="2" panose="05000000000000000000" pitchFamily="2" typeface="Wingdings"/>
              <a:buChar char="l"/>
            </a:pPr>
            <a:r>
              <a:rPr altLang="en-US" lang="zh-CN" sz="1600">
                <a:solidFill>
                  <a:srgbClr val="000000"/>
                </a:solidFill>
              </a:rPr>
              <a:t>不要确定高不可攀的目标。</a:t>
            </a:r>
          </a:p>
          <a:p>
            <a:pPr indent="-285750" marL="285750">
              <a:lnSpc>
                <a:spcPct val="150000"/>
              </a:lnSpc>
              <a:buFont charset="2" panose="05000000000000000000" pitchFamily="2" typeface="Wingdings"/>
              <a:buChar char="l"/>
            </a:pPr>
            <a:r>
              <a:rPr altLang="en-US" lang="zh-CN" sz="1600">
                <a:solidFill>
                  <a:srgbClr val="000000"/>
                </a:solidFill>
              </a:rPr>
              <a:t>不要低估你的团队，也不要低估团队成员的潜力，他们有能力完成得比现在更好。</a:t>
            </a:r>
          </a:p>
          <a:p>
            <a:pPr indent="-285750" marL="285750">
              <a:lnSpc>
                <a:spcPct val="150000"/>
              </a:lnSpc>
              <a:buFont charset="2" panose="05000000000000000000" pitchFamily="2" typeface="Wingdings"/>
              <a:buChar char="l"/>
            </a:pPr>
            <a:r>
              <a:rPr altLang="en-US" lang="zh-CN" sz="1600">
                <a:solidFill>
                  <a:srgbClr val="000000"/>
                </a:solidFill>
              </a:rPr>
              <a:t>不要用文字或数字，让人感觉很难记住。一个好的目标应该简洁可操作，并且需要集中到关键的领域。</a:t>
            </a:r>
          </a:p>
          <a:p>
            <a:pPr indent="-285750" marL="285750">
              <a:lnSpc>
                <a:spcPct val="150000"/>
              </a:lnSpc>
              <a:buFont charset="2" panose="05000000000000000000" pitchFamily="2" typeface="Wingdings"/>
              <a:buChar char="l"/>
            </a:pPr>
            <a:r>
              <a:rPr altLang="en-US" lang="zh-CN" sz="1600">
                <a:solidFill>
                  <a:srgbClr val="000000"/>
                </a:solidFill>
              </a:rPr>
              <a:t>不要保密，目标定出来了以后，一定要通过各种渠道：会议、个别沟通、张贴公告等让所有的成员都知道。</a:t>
            </a:r>
          </a:p>
        </p:txBody>
      </p:sp>
      <p:grpSp>
        <p:nvGrpSpPr>
          <p:cNvPr id="4" name="组合 3">
            <a:extLst>
              <a:ext uri="{FF2B5EF4-FFF2-40B4-BE49-F238E27FC236}">
                <a16:creationId xmlns:a16="http://schemas.microsoft.com/office/drawing/2014/main" id="{DD490DDB-A867-440A-B3BC-643BB18848F4}"/>
              </a:ext>
            </a:extLst>
          </p:cNvPr>
          <p:cNvGrpSpPr/>
          <p:nvPr/>
        </p:nvGrpSpPr>
        <p:grpSpPr>
          <a:xfrm>
            <a:off x="1237251" y="2050286"/>
            <a:ext cx="5469396" cy="528059"/>
            <a:chOff x="1217272" y="1343999"/>
            <a:chExt cx="5469396" cy="528059"/>
          </a:xfrm>
        </p:grpSpPr>
        <p:sp>
          <p:nvSpPr>
            <p:cNvPr id="16" name="矩形: 圆角 15">
              <a:extLst>
                <a:ext uri="{FF2B5EF4-FFF2-40B4-BE49-F238E27FC236}">
                  <a16:creationId xmlns:a16="http://schemas.microsoft.com/office/drawing/2014/main" id="{9E9B64D3-4881-4C5C-AECE-239C8EDAF10D}"/>
                </a:ext>
              </a:extLst>
            </p:cNvPr>
            <p:cNvSpPr/>
            <p:nvPr/>
          </p:nvSpPr>
          <p:spPr bwMode="auto">
            <a:xfrm>
              <a:off x="1217272" y="1343999"/>
              <a:ext cx="5469396" cy="528059"/>
            </a:xfrm>
            <a:prstGeom prst="roundRect">
              <a:avLst>
                <a:gd fmla="val 50000"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17" name="文本框 16">
              <a:extLst>
                <a:ext uri="{FF2B5EF4-FFF2-40B4-BE49-F238E27FC236}">
                  <a16:creationId xmlns:a16="http://schemas.microsoft.com/office/drawing/2014/main" id="{D2391B84-CE8C-4041-A7A7-C0CA68F193AF}"/>
                </a:ext>
              </a:extLst>
            </p:cNvPr>
            <p:cNvSpPr txBox="1"/>
            <p:nvPr/>
          </p:nvSpPr>
          <p:spPr>
            <a:xfrm>
              <a:off x="1481562" y="1378021"/>
              <a:ext cx="4680520" cy="457200"/>
            </a:xfrm>
            <a:prstGeom prst="rect">
              <a:avLst/>
            </a:prstGeom>
          </p:spPr>
          <p:txBody>
            <a:bodyPr wrap="square">
              <a:spAutoFit/>
            </a:bodyPr>
            <a:lstStyle>
              <a:defPPr>
                <a:defRPr lang="zh-CN"/>
              </a:defPPr>
              <a:lvl1pPr algn="just">
                <a:lnSpc>
                  <a:spcPct val="120000"/>
                </a:lnSpc>
                <a:defRPr>
                  <a:latin typeface="+mj-ea"/>
                  <a:ea typeface="+mj-ea"/>
                </a:defRPr>
              </a:lvl1pPr>
            </a:lstStyle>
            <a:p>
              <a:pPr>
                <a:lnSpc>
                  <a:spcPct val="100000"/>
                </a:lnSpc>
              </a:pPr>
              <a:r>
                <a:rPr altLang="en-US" lang="zh-CN" noProof="1" sz="2400">
                  <a:solidFill>
                    <a:schemeClr val="accent2"/>
                  </a:solidFill>
                </a:rPr>
                <a:t>制定目标要避免陷阱</a:t>
              </a:r>
            </a:p>
          </p:txBody>
        </p:sp>
      </p:grpSp>
      <p:pic>
        <p:nvPicPr>
          <p:cNvPr id="5" name="图片 4">
            <a:extLst>
              <a:ext uri="{FF2B5EF4-FFF2-40B4-BE49-F238E27FC236}">
                <a16:creationId xmlns:a16="http://schemas.microsoft.com/office/drawing/2014/main" id="{062451B6-6E76-4D50-85FD-2B926FAE5A6F}"/>
              </a:ext>
            </a:extLst>
          </p:cNvPr>
          <p:cNvPicPr>
            <a:picLocks noChangeAspect="1"/>
          </p:cNvPicPr>
          <p:nvPr/>
        </p:nvPicPr>
        <p:blipFill>
          <a:blip r:embed="rId3">
            <a:extLst>
              <a:ext uri="{28A0092B-C50C-407E-A947-70E740481C1C}">
                <a14:useLocalDpi val="0"/>
              </a:ext>
            </a:extLst>
          </a:blip>
          <a:stretch>
            <a:fillRect/>
          </a:stretch>
        </p:blipFill>
        <p:spPr>
          <a:xfrm>
            <a:off x="6896552" y="2756343"/>
            <a:ext cx="3816564" cy="2881131"/>
          </a:xfrm>
          <a:prstGeom prst="rect">
            <a:avLst/>
          </a:prstGeom>
        </p:spPr>
      </p:pic>
      <p:sp>
        <p:nvSpPr>
          <p:cNvPr id="12" name="TextBox 54">
            <a:extLst>
              <a:ext uri="{FF2B5EF4-FFF2-40B4-BE49-F238E27FC236}">
                <a16:creationId xmlns:a16="http://schemas.microsoft.com/office/drawing/2014/main" id="{2DF4DD22-D055-47AC-A8B7-E523D7857663}"/>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2.2 团队目标的设定</a:t>
            </a:r>
          </a:p>
        </p:txBody>
      </p:sp>
      <p:sp>
        <p:nvSpPr>
          <p:cNvPr id="13" name="矩形 12">
            <a:extLst>
              <a:ext uri="{FF2B5EF4-FFF2-40B4-BE49-F238E27FC236}">
                <a16:creationId xmlns:a16="http://schemas.microsoft.com/office/drawing/2014/main" id="{0AF768C2-1E0E-4924-B8F4-76ACA7466E65}"/>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3313767942"/>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300" fill="hold" id="7"/>
                                        <p:tgtEl>
                                          <p:spTgt spid="13"/>
                                        </p:tgtEl>
                                        <p:attrNameLst>
                                          <p:attrName>ppt_w</p:attrName>
                                        </p:attrNameLst>
                                      </p:cBhvr>
                                      <p:tavLst>
                                        <p:tav tm="0">
                                          <p:val>
                                            <p:fltVal val="0"/>
                                          </p:val>
                                        </p:tav>
                                        <p:tav tm="100000">
                                          <p:val>
                                            <p:strVal val="#ppt_w"/>
                                          </p:val>
                                        </p:tav>
                                      </p:tavLst>
                                    </p:anim>
                                    <p:anim calcmode="lin" valueType="num">
                                      <p:cBhvr>
                                        <p:cTn dur="300" fill="hold" id="8"/>
                                        <p:tgtEl>
                                          <p:spTgt spid="13"/>
                                        </p:tgtEl>
                                        <p:attrNameLst>
                                          <p:attrName>ppt_h</p:attrName>
                                        </p:attrNameLst>
                                      </p:cBhvr>
                                      <p:tavLst>
                                        <p:tav tm="0">
                                          <p:val>
                                            <p:fltVal val="0"/>
                                          </p:val>
                                        </p:tav>
                                        <p:tav tm="100000">
                                          <p:val>
                                            <p:strVal val="#ppt_h"/>
                                          </p:val>
                                        </p:tav>
                                      </p:tavLst>
                                    </p:anim>
                                    <p:anim calcmode="lin" valueType="num">
                                      <p:cBhvr>
                                        <p:cTn dur="300" fill="hold" id="9"/>
                                        <p:tgtEl>
                                          <p:spTgt spid="13"/>
                                        </p:tgtEl>
                                        <p:attrNameLst>
                                          <p:attrName>style.rotation</p:attrName>
                                        </p:attrNameLst>
                                      </p:cBhvr>
                                      <p:tavLst>
                                        <p:tav tm="0">
                                          <p:val>
                                            <p:fltVal val="90"/>
                                          </p:val>
                                        </p:tav>
                                        <p:tav tm="100000">
                                          <p:val>
                                            <p:fltVal val="0"/>
                                          </p:val>
                                        </p:tav>
                                      </p:tavLst>
                                    </p:anim>
                                    <p:animEffect filter="fade" transition="in">
                                      <p:cBhvr>
                                        <p:cTn dur="300" id="10"/>
                                        <p:tgtEl>
                                          <p:spTgt spid="1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p:cTn dur="300" fill="hold" id="13"/>
                                        <p:tgtEl>
                                          <p:spTgt spid="13"/>
                                        </p:tgtEl>
                                        <p:attrNameLst>
                                          <p:attrName>ppt_w</p:attrName>
                                        </p:attrNameLst>
                                      </p:cBhvr>
                                      <p:tavLst>
                                        <p:tav tm="0">
                                          <p:val>
                                            <p:fltVal val="0"/>
                                          </p:val>
                                        </p:tav>
                                        <p:tav tm="100000">
                                          <p:val>
                                            <p:strVal val="#ppt_w"/>
                                          </p:val>
                                        </p:tav>
                                      </p:tavLst>
                                    </p:anim>
                                    <p:anim calcmode="lin" valueType="num">
                                      <p:cBhvr>
                                        <p:cTn dur="300" fill="hold" id="14"/>
                                        <p:tgtEl>
                                          <p:spTgt spid="13"/>
                                        </p:tgtEl>
                                        <p:attrNameLst>
                                          <p:attrName>ppt_h</p:attrName>
                                        </p:attrNameLst>
                                      </p:cBhvr>
                                      <p:tavLst>
                                        <p:tav tm="0">
                                          <p:val>
                                            <p:fltVal val="0"/>
                                          </p:val>
                                        </p:tav>
                                        <p:tav tm="100000">
                                          <p:val>
                                            <p:strVal val="#ppt_h"/>
                                          </p:val>
                                        </p:tav>
                                      </p:tavLst>
                                    </p:anim>
                                    <p:anim calcmode="lin" valueType="num">
                                      <p:cBhvr>
                                        <p:cTn dur="300" fill="hold" id="15"/>
                                        <p:tgtEl>
                                          <p:spTgt spid="13"/>
                                        </p:tgtEl>
                                        <p:attrNameLst>
                                          <p:attrName>style.rotation</p:attrName>
                                        </p:attrNameLst>
                                      </p:cBhvr>
                                      <p:tavLst>
                                        <p:tav tm="0">
                                          <p:val>
                                            <p:fltVal val="90"/>
                                          </p:val>
                                        </p:tav>
                                        <p:tav tm="100000">
                                          <p:val>
                                            <p:fltVal val="0"/>
                                          </p:val>
                                        </p:tav>
                                      </p:tavLst>
                                    </p:anim>
                                    <p:animEffect filter="fade" transition="in">
                                      <p:cBhvr>
                                        <p:cTn dur="300" id="16"/>
                                        <p:tgtEl>
                                          <p:spTgt spid="1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12"/>
                                        </p:tgtEl>
                                        <p:attrNameLst>
                                          <p:attrName>style.visibility</p:attrName>
                                        </p:attrNameLst>
                                      </p:cBhvr>
                                      <p:to>
                                        <p:strVal val="visible"/>
                                      </p:to>
                                    </p:set>
                                    <p:anim by="(-#ppt_w*2)" calcmode="lin" valueType="num">
                                      <p:cBhvr rctx="PPT">
                                        <p:cTn autoRev="1" dur="200" fill="hold" id="20">
                                          <p:stCondLst>
                                            <p:cond delay="0"/>
                                          </p:stCondLst>
                                        </p:cTn>
                                        <p:tgtEl>
                                          <p:spTgt spid="12"/>
                                        </p:tgtEl>
                                        <p:attrNameLst>
                                          <p:attrName>ppt_w</p:attrName>
                                        </p:attrNameLst>
                                      </p:cBhvr>
                                    </p:anim>
                                    <p:anim by="(#ppt_w*0.50)" calcmode="lin" valueType="num">
                                      <p:cBhvr>
                                        <p:cTn autoRev="1" decel="50000" dur="200" fill="hold" id="21">
                                          <p:stCondLst>
                                            <p:cond delay="0"/>
                                          </p:stCondLst>
                                        </p:cTn>
                                        <p:tgtEl>
                                          <p:spTgt spid="12"/>
                                        </p:tgtEl>
                                        <p:attrNameLst>
                                          <p:attrName>ppt_x</p:attrName>
                                        </p:attrNameLst>
                                      </p:cBhvr>
                                    </p:anim>
                                    <p:anim calcmode="lin" from="(-#ppt_h/2)" to="(#ppt_y)" valueType="num">
                                      <p:cBhvr>
                                        <p:cTn dur="400" fill="hold" id="22">
                                          <p:stCondLst>
                                            <p:cond delay="0"/>
                                          </p:stCondLst>
                                        </p:cTn>
                                        <p:tgtEl>
                                          <p:spTgt spid="12"/>
                                        </p:tgtEl>
                                        <p:attrNameLst>
                                          <p:attrName>ppt_y</p:attrName>
                                        </p:attrNameLst>
                                      </p:cBhvr>
                                    </p:anim>
                                    <p:animRot by="21600000">
                                      <p:cBhvr>
                                        <p:cTn dur="400" fill="hold" id="23">
                                          <p:stCondLst>
                                            <p:cond delay="0"/>
                                          </p:stCondLst>
                                        </p:cTn>
                                        <p:tgtEl>
                                          <p:spTgt spid="12"/>
                                        </p:tgtEl>
                                        <p:attrNameLst>
                                          <p:attrName>r</p:attrName>
                                        </p:attrNameLst>
                                      </p:cBhvr>
                                    </p:animRot>
                                  </p:childTnLst>
                                </p:cTn>
                              </p:par>
                            </p:childTnLst>
                          </p:cTn>
                        </p:par>
                        <p:par>
                          <p:cTn fill="hold" id="24" nodeType="afterGroup">
                            <p:stCondLst>
                              <p:cond delay="700"/>
                            </p:stCondLst>
                            <p:childTnLst>
                              <p:par>
                                <p:cTn fill="hold" id="25" nodeType="afterEffect" presetClass="entr" presetID="31" presetSubtype="0">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p:cTn dur="500" fill="hold" id="27"/>
                                        <p:tgtEl>
                                          <p:spTgt spid="4"/>
                                        </p:tgtEl>
                                        <p:attrNameLst>
                                          <p:attrName>ppt_w</p:attrName>
                                        </p:attrNameLst>
                                      </p:cBhvr>
                                      <p:tavLst>
                                        <p:tav tm="0">
                                          <p:val>
                                            <p:fltVal val="0"/>
                                          </p:val>
                                        </p:tav>
                                        <p:tav tm="100000">
                                          <p:val>
                                            <p:strVal val="#ppt_w"/>
                                          </p:val>
                                        </p:tav>
                                      </p:tavLst>
                                    </p:anim>
                                    <p:anim calcmode="lin" valueType="num">
                                      <p:cBhvr>
                                        <p:cTn dur="500" fill="hold" id="28"/>
                                        <p:tgtEl>
                                          <p:spTgt spid="4"/>
                                        </p:tgtEl>
                                        <p:attrNameLst>
                                          <p:attrName>ppt_h</p:attrName>
                                        </p:attrNameLst>
                                      </p:cBhvr>
                                      <p:tavLst>
                                        <p:tav tm="0">
                                          <p:val>
                                            <p:fltVal val="0"/>
                                          </p:val>
                                        </p:tav>
                                        <p:tav tm="100000">
                                          <p:val>
                                            <p:strVal val="#ppt_h"/>
                                          </p:val>
                                        </p:tav>
                                      </p:tavLst>
                                    </p:anim>
                                    <p:anim calcmode="lin" valueType="num">
                                      <p:cBhvr>
                                        <p:cTn dur="500" fill="hold" id="29"/>
                                        <p:tgtEl>
                                          <p:spTgt spid="4"/>
                                        </p:tgtEl>
                                        <p:attrNameLst>
                                          <p:attrName>style.rotation</p:attrName>
                                        </p:attrNameLst>
                                      </p:cBhvr>
                                      <p:tavLst>
                                        <p:tav tm="0">
                                          <p:val>
                                            <p:fltVal val="90"/>
                                          </p:val>
                                        </p:tav>
                                        <p:tav tm="100000">
                                          <p:val>
                                            <p:fltVal val="0"/>
                                          </p:val>
                                        </p:tav>
                                      </p:tavLst>
                                    </p:anim>
                                    <p:animEffect filter="fade" transition="in">
                                      <p:cBhvr>
                                        <p:cTn dur="500" id="30"/>
                                        <p:tgtEl>
                                          <p:spTgt spid="4"/>
                                        </p:tgtEl>
                                      </p:cBhvr>
                                    </p:animEffect>
                                  </p:childTnLst>
                                </p:cTn>
                              </p:par>
                            </p:childTnLst>
                          </p:cTn>
                        </p:par>
                        <p:par>
                          <p:cTn fill="hold" id="31" nodeType="afterGroup">
                            <p:stCondLst>
                              <p:cond delay="1200"/>
                            </p:stCondLst>
                            <p:childTnLst>
                              <p:par>
                                <p:cTn fill="hold" grpId="0" id="32" nodeType="afterEffect" presetClass="entr" presetID="22" presetSubtype="1">
                                  <p:stCondLst>
                                    <p:cond delay="0"/>
                                  </p:stCondLst>
                                  <p:childTnLst>
                                    <p:set>
                                      <p:cBhvr>
                                        <p:cTn dur="1" fill="hold" id="33">
                                          <p:stCondLst>
                                            <p:cond delay="0"/>
                                          </p:stCondLst>
                                        </p:cTn>
                                        <p:tgtEl>
                                          <p:spTgt spid="19"/>
                                        </p:tgtEl>
                                        <p:attrNameLst>
                                          <p:attrName>style.visibility</p:attrName>
                                        </p:attrNameLst>
                                      </p:cBhvr>
                                      <p:to>
                                        <p:strVal val="visible"/>
                                      </p:to>
                                    </p:set>
                                    <p:animEffect filter="wipe(up)" transition="in">
                                      <p:cBhvr>
                                        <p:cTn dur="500" id="34"/>
                                        <p:tgtEl>
                                          <p:spTgt spid="19"/>
                                        </p:tgtEl>
                                      </p:cBhvr>
                                    </p:animEffect>
                                  </p:childTnLst>
                                </p:cTn>
                              </p:par>
                            </p:childTnLst>
                          </p:cTn>
                        </p:par>
                        <p:par>
                          <p:cTn fill="hold" id="35" nodeType="afterGroup">
                            <p:stCondLst>
                              <p:cond delay="1700"/>
                            </p:stCondLst>
                            <p:childTnLst>
                              <p:par>
                                <p:cTn fill="hold" grpId="0" id="36" nodeType="afterEffect" presetClass="entr" presetID="42" presetSubtype="0">
                                  <p:stCondLst>
                                    <p:cond delay="0"/>
                                  </p:stCondLst>
                                  <p:childTnLst>
                                    <p:set>
                                      <p:cBhvr>
                                        <p:cTn dur="1" fill="hold" id="37">
                                          <p:stCondLst>
                                            <p:cond delay="0"/>
                                          </p:stCondLst>
                                        </p:cTn>
                                        <p:tgtEl>
                                          <p:spTgt spid="15"/>
                                        </p:tgtEl>
                                        <p:attrNameLst>
                                          <p:attrName>style.visibility</p:attrName>
                                        </p:attrNameLst>
                                      </p:cBhvr>
                                      <p:to>
                                        <p:strVal val="visible"/>
                                      </p:to>
                                    </p:set>
                                    <p:animEffect filter="fade" transition="in">
                                      <p:cBhvr>
                                        <p:cTn dur="500" id="38"/>
                                        <p:tgtEl>
                                          <p:spTgt spid="15"/>
                                        </p:tgtEl>
                                      </p:cBhvr>
                                    </p:animEffect>
                                    <p:anim calcmode="lin" valueType="num">
                                      <p:cBhvr>
                                        <p:cTn dur="500" fill="hold" id="39"/>
                                        <p:tgtEl>
                                          <p:spTgt spid="15"/>
                                        </p:tgtEl>
                                        <p:attrNameLst>
                                          <p:attrName>ppt_x</p:attrName>
                                        </p:attrNameLst>
                                      </p:cBhvr>
                                      <p:tavLst>
                                        <p:tav tm="0">
                                          <p:val>
                                            <p:strVal val="#ppt_x"/>
                                          </p:val>
                                        </p:tav>
                                        <p:tav tm="100000">
                                          <p:val>
                                            <p:strVal val="#ppt_x"/>
                                          </p:val>
                                        </p:tav>
                                      </p:tavLst>
                                    </p:anim>
                                    <p:anim calcmode="lin" valueType="num">
                                      <p:cBhvr>
                                        <p:cTn dur="500" fill="hold" id="40"/>
                                        <p:tgtEl>
                                          <p:spTgt spid="15"/>
                                        </p:tgtEl>
                                        <p:attrNameLst>
                                          <p:attrName>ppt_y</p:attrName>
                                        </p:attrNameLst>
                                      </p:cBhvr>
                                      <p:tavLst>
                                        <p:tav tm="0">
                                          <p:val>
                                            <p:strVal val="#ppt_y+.1"/>
                                          </p:val>
                                        </p:tav>
                                        <p:tav tm="100000">
                                          <p:val>
                                            <p:strVal val="#ppt_y"/>
                                          </p:val>
                                        </p:tav>
                                      </p:tavLst>
                                    </p:anim>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id="43" nodeType="clickEffect" presetClass="entr" presetID="42" presetSubtype="0">
                                  <p:stCondLst>
                                    <p:cond delay="0"/>
                                  </p:stCondLst>
                                  <p:childTnLst>
                                    <p:set>
                                      <p:cBhvr>
                                        <p:cTn dur="1" fill="hold" id="44">
                                          <p:stCondLst>
                                            <p:cond delay="0"/>
                                          </p:stCondLst>
                                        </p:cTn>
                                        <p:tgtEl>
                                          <p:spTgt spid="5"/>
                                        </p:tgtEl>
                                        <p:attrNameLst>
                                          <p:attrName>style.visibility</p:attrName>
                                        </p:attrNameLst>
                                      </p:cBhvr>
                                      <p:to>
                                        <p:strVal val="visible"/>
                                      </p:to>
                                    </p:set>
                                    <p:animEffect filter="fade" transition="in">
                                      <p:cBhvr>
                                        <p:cTn dur="1000" id="45"/>
                                        <p:tgtEl>
                                          <p:spTgt spid="5"/>
                                        </p:tgtEl>
                                      </p:cBhvr>
                                    </p:animEffect>
                                    <p:anim calcmode="lin" valueType="num">
                                      <p:cBhvr>
                                        <p:cTn dur="1000" fill="hold" id="46"/>
                                        <p:tgtEl>
                                          <p:spTgt spid="5"/>
                                        </p:tgtEl>
                                        <p:attrNameLst>
                                          <p:attrName>ppt_x</p:attrName>
                                        </p:attrNameLst>
                                      </p:cBhvr>
                                      <p:tavLst>
                                        <p:tav tm="0">
                                          <p:val>
                                            <p:strVal val="#ppt_x"/>
                                          </p:val>
                                        </p:tav>
                                        <p:tav tm="100000">
                                          <p:val>
                                            <p:strVal val="#ppt_x"/>
                                          </p:val>
                                        </p:tav>
                                      </p:tavLst>
                                    </p:anim>
                                    <p:anim calcmode="lin" valueType="num">
                                      <p:cBhvr>
                                        <p:cTn dur="1000" fill="hold" id="47"/>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15"/>
      <p:bldP grpId="0" spid="12"/>
      <p:bldP grpId="0" spid="13"/>
      <p:bldP grpId="1" spid="1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a:extLst>
              <a:ext uri="{FF2B5EF4-FFF2-40B4-BE49-F238E27FC236}">
                <a16:creationId xmlns:a16="http://schemas.microsoft.com/office/drawing/2014/main" id="{E194CD95-C4A2-459C-B839-923C26AD8168}"/>
              </a:ext>
            </a:extLst>
          </p:cNvPr>
          <p:cNvSpPr/>
          <p:nvPr/>
        </p:nvSpPr>
        <p:spPr bwMode="auto">
          <a:xfrm>
            <a:off x="5266956" y="2237287"/>
            <a:ext cx="6065476" cy="1661732"/>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17" name="文本占位符 176130">
            <a:extLst>
              <a:ext uri="{FF2B5EF4-FFF2-40B4-BE49-F238E27FC236}">
                <a16:creationId xmlns:a16="http://schemas.microsoft.com/office/drawing/2014/main" id="{0D9DD342-8952-4EE8-BA6A-AD5EEFE62EF7}"/>
              </a:ext>
            </a:extLst>
          </p:cNvPr>
          <p:cNvSpPr txBox="1">
            <a:spLocks noChangeArrowheads="1"/>
          </p:cNvSpPr>
          <p:nvPr/>
        </p:nvSpPr>
        <p:spPr>
          <a:xfrm>
            <a:off x="5706676" y="2681581"/>
            <a:ext cx="4680521" cy="1115568"/>
          </a:xfrm>
          <a:prstGeom prst="rect">
            <a:avLst/>
          </a:prstGeom>
        </p:spPr>
        <p:txBody>
          <a:bodyPr wrap="square">
            <a:spAutoFit/>
          </a:bodyPr>
          <a:lstStyle>
            <a:defPPr>
              <a:defRPr lang="zh-CN"/>
            </a:defPPr>
            <a:lvl1pPr algn="just">
              <a:lnSpc>
                <a:spcPct val="120000"/>
              </a:lnSpc>
              <a:defRPr>
                <a:latin typeface="+mj-ea"/>
                <a:ea typeface="+mj-ea"/>
              </a:defRPr>
            </a:lvl1pPr>
            <a:lvl2pPr algn="l" eaLnBrk="1" fontAlgn="base" hangingPunct="1" indent="-285750" marL="742950" rtl="0">
              <a:spcBef>
                <a:spcPct val="20000"/>
              </a:spcBef>
              <a:spcAft>
                <a:spcPct val="0"/>
              </a:spcAft>
              <a:buChar char="–"/>
              <a:defRPr sz="2000">
                <a:solidFill>
                  <a:schemeClr val="accent1"/>
                </a:solidFill>
                <a:latin typeface="+mn-lt"/>
                <a:ea charset="-122" pitchFamily="49" typeface="仿宋_GB2312"/>
              </a:defRPr>
            </a:lvl2pPr>
            <a:lvl3pPr algn="l" eaLnBrk="1" fontAlgn="base" hangingPunct="1" indent="-228600" marL="1143000" rtl="0">
              <a:spcBef>
                <a:spcPct val="20000"/>
              </a:spcBef>
              <a:spcAft>
                <a:spcPct val="0"/>
              </a:spcAft>
              <a:buChar char="•"/>
              <a:defRPr sz="2400">
                <a:solidFill>
                  <a:schemeClr val="tx1"/>
                </a:solidFill>
                <a:latin typeface="+mn-lt"/>
                <a:ea charset="-122" pitchFamily="2" typeface="宋体"/>
              </a:defRPr>
            </a:lvl3pPr>
            <a:lvl4pPr algn="l" eaLnBrk="1" fontAlgn="base" hangingPunct="1" indent="-228600" marL="1600200" rtl="0">
              <a:spcBef>
                <a:spcPct val="20000"/>
              </a:spcBef>
              <a:spcAft>
                <a:spcPct val="0"/>
              </a:spcAft>
              <a:buChar char="–"/>
              <a:defRPr sz="2000">
                <a:solidFill>
                  <a:schemeClr val="tx1"/>
                </a:solidFill>
                <a:latin typeface="+mn-lt"/>
                <a:ea charset="-122" pitchFamily="2" typeface="宋体"/>
              </a:defRPr>
            </a:lvl4pPr>
            <a:lvl5pPr algn="l" eaLnBrk="1" fontAlgn="base" hangingPunct="1" indent="-228600" marL="2057400" rtl="0">
              <a:spcBef>
                <a:spcPct val="20000"/>
              </a:spcBef>
              <a:spcAft>
                <a:spcPct val="0"/>
              </a:spcAft>
              <a:buChar char="»"/>
              <a:defRPr sz="2000">
                <a:solidFill>
                  <a:schemeClr val="tx1"/>
                </a:solidFill>
                <a:latin typeface="+mn-lt"/>
                <a:ea charset="-122" pitchFamily="2" typeface="宋体"/>
              </a:defRPr>
            </a:lvl5pPr>
            <a:lvl6pPr algn="l" eaLnBrk="1" fontAlgn="base" hangingPunct="1" indent="-228600" marL="2514600" rtl="0">
              <a:spcBef>
                <a:spcPct val="20000"/>
              </a:spcBef>
              <a:spcAft>
                <a:spcPct val="0"/>
              </a:spcAft>
              <a:buChar char="»"/>
              <a:defRPr sz="2000">
                <a:solidFill>
                  <a:schemeClr val="tx1"/>
                </a:solidFill>
                <a:latin typeface="+mn-lt"/>
                <a:ea charset="-122" pitchFamily="2" typeface="宋体"/>
              </a:defRPr>
            </a:lvl6pPr>
            <a:lvl7pPr algn="l" eaLnBrk="1" fontAlgn="base" hangingPunct="1" indent="-228600" marL="2971800" rtl="0">
              <a:spcBef>
                <a:spcPct val="20000"/>
              </a:spcBef>
              <a:spcAft>
                <a:spcPct val="0"/>
              </a:spcAft>
              <a:buChar char="»"/>
              <a:defRPr sz="2000">
                <a:solidFill>
                  <a:schemeClr val="tx1"/>
                </a:solidFill>
                <a:latin typeface="+mn-lt"/>
                <a:ea charset="-122" pitchFamily="2" typeface="宋体"/>
              </a:defRPr>
            </a:lvl7pPr>
            <a:lvl8pPr algn="l" eaLnBrk="1" fontAlgn="base" hangingPunct="1" indent="-228600" marL="3429000" rtl="0">
              <a:spcBef>
                <a:spcPct val="20000"/>
              </a:spcBef>
              <a:spcAft>
                <a:spcPct val="0"/>
              </a:spcAft>
              <a:buChar char="»"/>
              <a:defRPr sz="2000">
                <a:solidFill>
                  <a:schemeClr val="tx1"/>
                </a:solidFill>
                <a:latin typeface="+mn-lt"/>
                <a:ea charset="-122" pitchFamily="2" typeface="宋体"/>
              </a:defRPr>
            </a:lvl8pPr>
            <a:lvl9pPr algn="l" eaLnBrk="1" fontAlgn="base" hangingPunct="1" indent="-228600" marL="3886200" rtl="0">
              <a:spcBef>
                <a:spcPct val="20000"/>
              </a:spcBef>
              <a:spcAft>
                <a:spcPct val="0"/>
              </a:spcAft>
              <a:buChar char="»"/>
              <a:defRPr sz="2000">
                <a:solidFill>
                  <a:schemeClr val="tx1"/>
                </a:solidFill>
                <a:latin typeface="+mn-lt"/>
                <a:ea charset="-122" pitchFamily="2" typeface="宋体"/>
              </a:defRPr>
            </a:lvl9pPr>
          </a:lstStyle>
          <a:p>
            <a:pPr indent="-285750" marL="285750">
              <a:buFont charset="2" panose="05000000000000000000" pitchFamily="2" typeface="Wingdings"/>
              <a:buChar char="l"/>
            </a:pPr>
            <a:r>
              <a:rPr altLang="en-US" lang="zh-CN" sz="1400">
                <a:solidFill>
                  <a:srgbClr val="000000"/>
                </a:solidFill>
              </a:rPr>
              <a:t>不能忽略所在市场的环境。</a:t>
            </a:r>
          </a:p>
          <a:p>
            <a:pPr indent="-285750" marL="285750">
              <a:buFont charset="2" panose="05000000000000000000" pitchFamily="2" typeface="Wingdings"/>
              <a:buChar char="l"/>
            </a:pPr>
            <a:r>
              <a:rPr altLang="en-US" lang="zh-CN" sz="1400">
                <a:solidFill>
                  <a:srgbClr val="000000"/>
                </a:solidFill>
              </a:rPr>
              <a:t>要考虑到竞争。</a:t>
            </a:r>
          </a:p>
          <a:p>
            <a:pPr indent="-285750" marL="285750">
              <a:buFont charset="2" panose="05000000000000000000" pitchFamily="2" typeface="Wingdings"/>
              <a:buChar char="l"/>
            </a:pPr>
            <a:r>
              <a:rPr altLang="en-US" lang="zh-CN" sz="1400">
                <a:solidFill>
                  <a:srgbClr val="000000"/>
                </a:solidFill>
              </a:rPr>
              <a:t>要考虑到下属的自信心。</a:t>
            </a:r>
          </a:p>
          <a:p>
            <a:pPr indent="-285750" marL="285750">
              <a:buFont charset="2" panose="05000000000000000000" pitchFamily="2" typeface="Wingdings"/>
              <a:buChar char="l"/>
            </a:pPr>
            <a:r>
              <a:rPr altLang="en-US" lang="zh-CN" sz="1400">
                <a:solidFill>
                  <a:srgbClr val="000000"/>
                </a:solidFill>
              </a:rPr>
              <a:t>在市场已经相对饱和</a:t>
            </a:r>
          </a:p>
        </p:txBody>
      </p:sp>
      <p:grpSp>
        <p:nvGrpSpPr>
          <p:cNvPr id="4" name="组合 3">
            <a:extLst>
              <a:ext uri="{FF2B5EF4-FFF2-40B4-BE49-F238E27FC236}">
                <a16:creationId xmlns:a16="http://schemas.microsoft.com/office/drawing/2014/main" id="{5F84A13E-D581-415C-B065-249EF88630AF}"/>
              </a:ext>
            </a:extLst>
          </p:cNvPr>
          <p:cNvGrpSpPr/>
          <p:nvPr/>
        </p:nvGrpSpPr>
        <p:grpSpPr>
          <a:xfrm>
            <a:off x="5930462" y="1963590"/>
            <a:ext cx="5068314" cy="528059"/>
            <a:chOff x="5897791" y="995063"/>
            <a:chExt cx="5068314" cy="528059"/>
          </a:xfrm>
        </p:grpSpPr>
        <p:sp>
          <p:nvSpPr>
            <p:cNvPr id="18" name="矩形: 圆角 17">
              <a:extLst>
                <a:ext uri="{FF2B5EF4-FFF2-40B4-BE49-F238E27FC236}">
                  <a16:creationId xmlns:a16="http://schemas.microsoft.com/office/drawing/2014/main" id="{C2C14296-FC60-48AA-94BD-E2A8F8DD1B62}"/>
                </a:ext>
              </a:extLst>
            </p:cNvPr>
            <p:cNvSpPr/>
            <p:nvPr/>
          </p:nvSpPr>
          <p:spPr bwMode="auto">
            <a:xfrm>
              <a:off x="5897791" y="995063"/>
              <a:ext cx="5068314" cy="528059"/>
            </a:xfrm>
            <a:prstGeom prst="roundRect">
              <a:avLst>
                <a:gd fmla="val 50000"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19" name="文本框 18">
              <a:extLst>
                <a:ext uri="{FF2B5EF4-FFF2-40B4-BE49-F238E27FC236}">
                  <a16:creationId xmlns:a16="http://schemas.microsoft.com/office/drawing/2014/main" id="{FEF13C82-4FFB-411C-8B29-1D8D7F1DFE1D}"/>
                </a:ext>
              </a:extLst>
            </p:cNvPr>
            <p:cNvSpPr txBox="1"/>
            <p:nvPr/>
          </p:nvSpPr>
          <p:spPr>
            <a:xfrm>
              <a:off x="6162081" y="1029085"/>
              <a:ext cx="4680520" cy="457200"/>
            </a:xfrm>
            <a:prstGeom prst="rect">
              <a:avLst/>
            </a:prstGeom>
          </p:spPr>
          <p:txBody>
            <a:bodyPr wrap="square">
              <a:spAutoFit/>
            </a:bodyPr>
            <a:lstStyle>
              <a:defPPr>
                <a:defRPr lang="zh-CN"/>
              </a:defPPr>
              <a:lvl1pPr algn="just">
                <a:lnSpc>
                  <a:spcPct val="120000"/>
                </a:lnSpc>
                <a:defRPr>
                  <a:latin typeface="+mj-ea"/>
                  <a:ea typeface="+mj-ea"/>
                </a:defRPr>
              </a:lvl1pPr>
            </a:lstStyle>
            <a:p>
              <a:pPr>
                <a:lnSpc>
                  <a:spcPct val="100000"/>
                </a:lnSpc>
              </a:pPr>
              <a:r>
                <a:rPr altLang="en-US" lang="zh-CN" noProof="1" sz="2400">
                  <a:solidFill>
                    <a:schemeClr val="accent2"/>
                  </a:solidFill>
                </a:rPr>
                <a:t>如何制定挑战性的目标</a:t>
              </a:r>
            </a:p>
          </p:txBody>
        </p:sp>
      </p:grpSp>
      <p:sp>
        <p:nvSpPr>
          <p:cNvPr id="20" name="矩形 19">
            <a:extLst>
              <a:ext uri="{FF2B5EF4-FFF2-40B4-BE49-F238E27FC236}">
                <a16:creationId xmlns:a16="http://schemas.microsoft.com/office/drawing/2014/main" id="{975382AB-245E-4453-A108-65A2F3603E6E}"/>
              </a:ext>
            </a:extLst>
          </p:cNvPr>
          <p:cNvSpPr/>
          <p:nvPr/>
        </p:nvSpPr>
        <p:spPr bwMode="auto">
          <a:xfrm>
            <a:off x="5266956" y="4343313"/>
            <a:ext cx="6065476" cy="1888839"/>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21" name="文本占位符 176130">
            <a:extLst>
              <a:ext uri="{FF2B5EF4-FFF2-40B4-BE49-F238E27FC236}">
                <a16:creationId xmlns:a16="http://schemas.microsoft.com/office/drawing/2014/main" id="{4974980B-AD68-4DF8-880C-CDAE9AFB99BA}"/>
              </a:ext>
            </a:extLst>
          </p:cNvPr>
          <p:cNvSpPr txBox="1">
            <a:spLocks noChangeArrowheads="1"/>
          </p:cNvSpPr>
          <p:nvPr/>
        </p:nvSpPr>
        <p:spPr>
          <a:xfrm>
            <a:off x="5706677" y="4748350"/>
            <a:ext cx="5401282" cy="1371600"/>
          </a:xfrm>
          <a:prstGeom prst="rect">
            <a:avLst/>
          </a:prstGeom>
        </p:spPr>
        <p:txBody>
          <a:bodyPr wrap="square">
            <a:spAutoFit/>
          </a:bodyPr>
          <a:lstStyle>
            <a:defPPr>
              <a:defRPr lang="zh-CN"/>
            </a:defPPr>
            <a:lvl1pPr algn="just">
              <a:lnSpc>
                <a:spcPct val="120000"/>
              </a:lnSpc>
              <a:defRPr>
                <a:latin typeface="+mj-ea"/>
                <a:ea typeface="+mj-ea"/>
              </a:defRPr>
            </a:lvl1pPr>
            <a:lvl2pPr algn="l" eaLnBrk="1" fontAlgn="base" hangingPunct="1" indent="-285750" marL="742950" rtl="0">
              <a:spcBef>
                <a:spcPct val="20000"/>
              </a:spcBef>
              <a:spcAft>
                <a:spcPct val="0"/>
              </a:spcAft>
              <a:buChar char="–"/>
              <a:defRPr sz="2000">
                <a:solidFill>
                  <a:schemeClr val="accent1"/>
                </a:solidFill>
                <a:latin typeface="+mn-lt"/>
                <a:ea charset="-122" pitchFamily="49" typeface="仿宋_GB2312"/>
              </a:defRPr>
            </a:lvl2pPr>
            <a:lvl3pPr algn="l" eaLnBrk="1" fontAlgn="base" hangingPunct="1" indent="-228600" marL="1143000" rtl="0">
              <a:spcBef>
                <a:spcPct val="20000"/>
              </a:spcBef>
              <a:spcAft>
                <a:spcPct val="0"/>
              </a:spcAft>
              <a:buChar char="•"/>
              <a:defRPr sz="2400">
                <a:solidFill>
                  <a:schemeClr val="tx1"/>
                </a:solidFill>
                <a:latin typeface="+mn-lt"/>
                <a:ea charset="-122" pitchFamily="2" typeface="宋体"/>
              </a:defRPr>
            </a:lvl3pPr>
            <a:lvl4pPr algn="l" eaLnBrk="1" fontAlgn="base" hangingPunct="1" indent="-228600" marL="1600200" rtl="0">
              <a:spcBef>
                <a:spcPct val="20000"/>
              </a:spcBef>
              <a:spcAft>
                <a:spcPct val="0"/>
              </a:spcAft>
              <a:buChar char="–"/>
              <a:defRPr sz="2000">
                <a:solidFill>
                  <a:schemeClr val="tx1"/>
                </a:solidFill>
                <a:latin typeface="+mn-lt"/>
                <a:ea charset="-122" pitchFamily="2" typeface="宋体"/>
              </a:defRPr>
            </a:lvl4pPr>
            <a:lvl5pPr algn="l" eaLnBrk="1" fontAlgn="base" hangingPunct="1" indent="-228600" marL="2057400" rtl="0">
              <a:spcBef>
                <a:spcPct val="20000"/>
              </a:spcBef>
              <a:spcAft>
                <a:spcPct val="0"/>
              </a:spcAft>
              <a:buChar char="»"/>
              <a:defRPr sz="2000">
                <a:solidFill>
                  <a:schemeClr val="tx1"/>
                </a:solidFill>
                <a:latin typeface="+mn-lt"/>
                <a:ea charset="-122" pitchFamily="2" typeface="宋体"/>
              </a:defRPr>
            </a:lvl5pPr>
            <a:lvl6pPr algn="l" eaLnBrk="1" fontAlgn="base" hangingPunct="1" indent="-228600" marL="2514600" rtl="0">
              <a:spcBef>
                <a:spcPct val="20000"/>
              </a:spcBef>
              <a:spcAft>
                <a:spcPct val="0"/>
              </a:spcAft>
              <a:buChar char="»"/>
              <a:defRPr sz="2000">
                <a:solidFill>
                  <a:schemeClr val="tx1"/>
                </a:solidFill>
                <a:latin typeface="+mn-lt"/>
                <a:ea charset="-122" pitchFamily="2" typeface="宋体"/>
              </a:defRPr>
            </a:lvl6pPr>
            <a:lvl7pPr algn="l" eaLnBrk="1" fontAlgn="base" hangingPunct="1" indent="-228600" marL="2971800" rtl="0">
              <a:spcBef>
                <a:spcPct val="20000"/>
              </a:spcBef>
              <a:spcAft>
                <a:spcPct val="0"/>
              </a:spcAft>
              <a:buChar char="»"/>
              <a:defRPr sz="2000">
                <a:solidFill>
                  <a:schemeClr val="tx1"/>
                </a:solidFill>
                <a:latin typeface="+mn-lt"/>
                <a:ea charset="-122" pitchFamily="2" typeface="宋体"/>
              </a:defRPr>
            </a:lvl7pPr>
            <a:lvl8pPr algn="l" eaLnBrk="1" fontAlgn="base" hangingPunct="1" indent="-228600" marL="3429000" rtl="0">
              <a:spcBef>
                <a:spcPct val="20000"/>
              </a:spcBef>
              <a:spcAft>
                <a:spcPct val="0"/>
              </a:spcAft>
              <a:buChar char="»"/>
              <a:defRPr sz="2000">
                <a:solidFill>
                  <a:schemeClr val="tx1"/>
                </a:solidFill>
                <a:latin typeface="+mn-lt"/>
                <a:ea charset="-122" pitchFamily="2" typeface="宋体"/>
              </a:defRPr>
            </a:lvl8pPr>
            <a:lvl9pPr algn="l" eaLnBrk="1" fontAlgn="base" hangingPunct="1" indent="-228600" marL="3886200" rtl="0">
              <a:spcBef>
                <a:spcPct val="20000"/>
              </a:spcBef>
              <a:spcAft>
                <a:spcPct val="0"/>
              </a:spcAft>
              <a:buChar char="»"/>
              <a:defRPr sz="2000">
                <a:solidFill>
                  <a:schemeClr val="tx1"/>
                </a:solidFill>
                <a:latin typeface="+mn-lt"/>
                <a:ea charset="-122" pitchFamily="2" typeface="宋体"/>
              </a:defRPr>
            </a:lvl9pPr>
          </a:lstStyle>
          <a:p>
            <a:pPr indent="-285750" marL="285750">
              <a:buFont charset="2" panose="05000000000000000000" pitchFamily="2" typeface="Wingdings"/>
              <a:buChar char="l"/>
            </a:pPr>
            <a:r>
              <a:rPr altLang="en-US" lang="zh-CN" sz="1400">
                <a:solidFill>
                  <a:srgbClr val="000000"/>
                </a:solidFill>
              </a:rPr>
              <a:t>可以给下属适当的加压。</a:t>
            </a:r>
          </a:p>
          <a:p>
            <a:pPr indent="-285750" marL="285750">
              <a:buFont charset="2" panose="05000000000000000000" pitchFamily="2" typeface="Wingdings"/>
              <a:buChar char="l"/>
            </a:pPr>
            <a:r>
              <a:rPr altLang="en-US" lang="zh-CN" sz="1400">
                <a:solidFill>
                  <a:srgbClr val="000000"/>
                </a:solidFill>
              </a:rPr>
              <a:t>可以调动下属的潜能和工作热情。</a:t>
            </a:r>
          </a:p>
          <a:p>
            <a:pPr indent="-285750" marL="285750">
              <a:buFont charset="2" panose="05000000000000000000" pitchFamily="2" typeface="Wingdings"/>
              <a:buChar char="l"/>
            </a:pPr>
            <a:r>
              <a:rPr altLang="en-US" lang="zh-CN" sz="1400">
                <a:solidFill>
                  <a:srgbClr val="000000"/>
                </a:solidFill>
              </a:rPr>
              <a:t>促使下属提高自己的素质，不满足于现状。</a:t>
            </a:r>
          </a:p>
          <a:p>
            <a:pPr indent="-285750" marL="285750">
              <a:buFont charset="2" panose="05000000000000000000" pitchFamily="2" typeface="Wingdings"/>
              <a:buChar char="l"/>
            </a:pPr>
            <a:r>
              <a:rPr altLang="en-US" lang="zh-CN" sz="1400">
                <a:solidFill>
                  <a:srgbClr val="000000"/>
                </a:solidFill>
              </a:rPr>
              <a:t>当具有挑战性的新目标完成时，会带给团队成员或整个的团队一种成就感。</a:t>
            </a:r>
          </a:p>
        </p:txBody>
      </p:sp>
      <p:grpSp>
        <p:nvGrpSpPr>
          <p:cNvPr id="5" name="组合 4">
            <a:extLst>
              <a:ext uri="{FF2B5EF4-FFF2-40B4-BE49-F238E27FC236}">
                <a16:creationId xmlns:a16="http://schemas.microsoft.com/office/drawing/2014/main" id="{35879798-4C44-4843-9A45-891E51088E10}"/>
              </a:ext>
            </a:extLst>
          </p:cNvPr>
          <p:cNvGrpSpPr/>
          <p:nvPr/>
        </p:nvGrpSpPr>
        <p:grpSpPr>
          <a:xfrm>
            <a:off x="5930462" y="4069617"/>
            <a:ext cx="5068314" cy="528059"/>
            <a:chOff x="5897791" y="3642729"/>
            <a:chExt cx="5068314" cy="528059"/>
          </a:xfrm>
        </p:grpSpPr>
        <p:sp>
          <p:nvSpPr>
            <p:cNvPr id="22" name="矩形: 圆角 21">
              <a:extLst>
                <a:ext uri="{FF2B5EF4-FFF2-40B4-BE49-F238E27FC236}">
                  <a16:creationId xmlns:a16="http://schemas.microsoft.com/office/drawing/2014/main" id="{5330782A-5979-4388-8C7E-525C73F35006}"/>
                </a:ext>
              </a:extLst>
            </p:cNvPr>
            <p:cNvSpPr/>
            <p:nvPr/>
          </p:nvSpPr>
          <p:spPr bwMode="auto">
            <a:xfrm>
              <a:off x="5897791" y="3642729"/>
              <a:ext cx="5068314" cy="528059"/>
            </a:xfrm>
            <a:prstGeom prst="roundRect">
              <a:avLst>
                <a:gd fmla="val 50000"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3" name="文本框 22">
              <a:extLst>
                <a:ext uri="{FF2B5EF4-FFF2-40B4-BE49-F238E27FC236}">
                  <a16:creationId xmlns:a16="http://schemas.microsoft.com/office/drawing/2014/main" id="{F021E667-9ADC-46F2-8DFF-A5E97213CB61}"/>
                </a:ext>
              </a:extLst>
            </p:cNvPr>
            <p:cNvSpPr txBox="1"/>
            <p:nvPr/>
          </p:nvSpPr>
          <p:spPr>
            <a:xfrm>
              <a:off x="6162080" y="3676751"/>
              <a:ext cx="4192445" cy="457200"/>
            </a:xfrm>
            <a:prstGeom prst="rect">
              <a:avLst/>
            </a:prstGeom>
          </p:spPr>
          <p:txBody>
            <a:bodyPr wrap="square">
              <a:spAutoFit/>
            </a:bodyPr>
            <a:lstStyle>
              <a:defPPr>
                <a:defRPr lang="zh-CN"/>
              </a:defPPr>
              <a:lvl1pPr algn="just">
                <a:lnSpc>
                  <a:spcPct val="120000"/>
                </a:lnSpc>
                <a:defRPr>
                  <a:latin typeface="+mj-ea"/>
                  <a:ea typeface="+mj-ea"/>
                </a:defRPr>
              </a:lvl1pPr>
            </a:lstStyle>
            <a:p>
              <a:pPr>
                <a:lnSpc>
                  <a:spcPct val="100000"/>
                </a:lnSpc>
              </a:pPr>
              <a:r>
                <a:rPr altLang="en-US" lang="zh-CN" noProof="1" sz="2400">
                  <a:solidFill>
                    <a:schemeClr val="accent2"/>
                  </a:solidFill>
                </a:rPr>
                <a:t>挑战性目标的好处</a:t>
              </a:r>
            </a:p>
          </p:txBody>
        </p:sp>
      </p:grpSp>
      <p:pic>
        <p:nvPicPr>
          <p:cNvPr id="15" name="图片 14">
            <a:extLst>
              <a:ext uri="{FF2B5EF4-FFF2-40B4-BE49-F238E27FC236}">
                <a16:creationId xmlns:a16="http://schemas.microsoft.com/office/drawing/2014/main" id="{B60C8815-58F4-4AFD-817D-C51224C9A401}"/>
              </a:ext>
            </a:extLst>
          </p:cNvPr>
          <p:cNvPicPr>
            <a:picLocks noChangeAspect="1"/>
          </p:cNvPicPr>
          <p:nvPr/>
        </p:nvPicPr>
        <p:blipFill>
          <a:blip r:embed="rId3">
            <a:extLst>
              <a:ext uri="{28A0092B-C50C-407E-A947-70E740481C1C}">
                <a14:useLocalDpi val="0"/>
              </a:ext>
            </a:extLst>
          </a:blip>
          <a:srcRect b="20293" l="10530" r="38757"/>
          <a:stretch>
            <a:fillRect/>
          </a:stretch>
        </p:blipFill>
        <p:spPr>
          <a:xfrm>
            <a:off x="1263329" y="2123733"/>
            <a:ext cx="3574100" cy="1888840"/>
          </a:xfrm>
          <a:prstGeom prst="rect">
            <a:avLst/>
          </a:prstGeom>
        </p:spPr>
      </p:pic>
      <p:pic>
        <p:nvPicPr>
          <p:cNvPr id="25" name="图片 24">
            <a:extLst>
              <a:ext uri="{FF2B5EF4-FFF2-40B4-BE49-F238E27FC236}">
                <a16:creationId xmlns:a16="http://schemas.microsoft.com/office/drawing/2014/main" id="{64B057B9-B463-4E85-A1E3-7969C2D8C42D}"/>
              </a:ext>
            </a:extLst>
          </p:cNvPr>
          <p:cNvPicPr>
            <a:picLocks noChangeAspect="1"/>
          </p:cNvPicPr>
          <p:nvPr/>
        </p:nvPicPr>
        <p:blipFill>
          <a:blip r:embed="rId4">
            <a:extLst>
              <a:ext uri="{28A0092B-C50C-407E-A947-70E740481C1C}">
                <a14:useLocalDpi val="0"/>
              </a:ext>
            </a:extLst>
          </a:blip>
          <a:srcRect l="20002" r="18460"/>
          <a:stretch>
            <a:fillRect/>
          </a:stretch>
        </p:blipFill>
        <p:spPr>
          <a:xfrm>
            <a:off x="1263329" y="4333646"/>
            <a:ext cx="3574099" cy="1888839"/>
          </a:xfrm>
          <a:prstGeom prst="rect">
            <a:avLst/>
          </a:prstGeom>
        </p:spPr>
      </p:pic>
      <p:sp>
        <p:nvSpPr>
          <p:cNvPr id="26" name="TextBox 54">
            <a:extLst>
              <a:ext uri="{FF2B5EF4-FFF2-40B4-BE49-F238E27FC236}">
                <a16:creationId xmlns:a16="http://schemas.microsoft.com/office/drawing/2014/main" id="{D3C44076-D27D-4576-910E-745C676A8DA0}"/>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2.2 团队目标的设定</a:t>
            </a:r>
          </a:p>
        </p:txBody>
      </p:sp>
      <p:sp>
        <p:nvSpPr>
          <p:cNvPr id="27" name="矩形 26">
            <a:extLst>
              <a:ext uri="{FF2B5EF4-FFF2-40B4-BE49-F238E27FC236}">
                <a16:creationId xmlns:a16="http://schemas.microsoft.com/office/drawing/2014/main" id="{815109E5-4B52-4B90-BC6F-0787428082FA}"/>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324397031"/>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300" fill="hold" id="7"/>
                                        <p:tgtEl>
                                          <p:spTgt spid="27"/>
                                        </p:tgtEl>
                                        <p:attrNameLst>
                                          <p:attrName>ppt_w</p:attrName>
                                        </p:attrNameLst>
                                      </p:cBhvr>
                                      <p:tavLst>
                                        <p:tav tm="0">
                                          <p:val>
                                            <p:fltVal val="0"/>
                                          </p:val>
                                        </p:tav>
                                        <p:tav tm="100000">
                                          <p:val>
                                            <p:strVal val="#ppt_w"/>
                                          </p:val>
                                        </p:tav>
                                      </p:tavLst>
                                    </p:anim>
                                    <p:anim calcmode="lin" valueType="num">
                                      <p:cBhvr>
                                        <p:cTn dur="300" fill="hold" id="8"/>
                                        <p:tgtEl>
                                          <p:spTgt spid="27"/>
                                        </p:tgtEl>
                                        <p:attrNameLst>
                                          <p:attrName>ppt_h</p:attrName>
                                        </p:attrNameLst>
                                      </p:cBhvr>
                                      <p:tavLst>
                                        <p:tav tm="0">
                                          <p:val>
                                            <p:fltVal val="0"/>
                                          </p:val>
                                        </p:tav>
                                        <p:tav tm="100000">
                                          <p:val>
                                            <p:strVal val="#ppt_h"/>
                                          </p:val>
                                        </p:tav>
                                      </p:tavLst>
                                    </p:anim>
                                    <p:anim calcmode="lin" valueType="num">
                                      <p:cBhvr>
                                        <p:cTn dur="300" fill="hold" id="9"/>
                                        <p:tgtEl>
                                          <p:spTgt spid="27"/>
                                        </p:tgtEl>
                                        <p:attrNameLst>
                                          <p:attrName>style.rotation</p:attrName>
                                        </p:attrNameLst>
                                      </p:cBhvr>
                                      <p:tavLst>
                                        <p:tav tm="0">
                                          <p:val>
                                            <p:fltVal val="90"/>
                                          </p:val>
                                        </p:tav>
                                        <p:tav tm="100000">
                                          <p:val>
                                            <p:fltVal val="0"/>
                                          </p:val>
                                        </p:tav>
                                      </p:tavLst>
                                    </p:anim>
                                    <p:animEffect filter="fade" transition="in">
                                      <p:cBhvr>
                                        <p:cTn dur="300" id="10"/>
                                        <p:tgtEl>
                                          <p:spTgt spid="27"/>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27"/>
                                        </p:tgtEl>
                                        <p:attrNameLst>
                                          <p:attrName>style.visibility</p:attrName>
                                        </p:attrNameLst>
                                      </p:cBhvr>
                                      <p:to>
                                        <p:strVal val="visible"/>
                                      </p:to>
                                    </p:set>
                                    <p:anim calcmode="lin" valueType="num">
                                      <p:cBhvr>
                                        <p:cTn dur="300" fill="hold" id="13"/>
                                        <p:tgtEl>
                                          <p:spTgt spid="27"/>
                                        </p:tgtEl>
                                        <p:attrNameLst>
                                          <p:attrName>ppt_w</p:attrName>
                                        </p:attrNameLst>
                                      </p:cBhvr>
                                      <p:tavLst>
                                        <p:tav tm="0">
                                          <p:val>
                                            <p:fltVal val="0"/>
                                          </p:val>
                                        </p:tav>
                                        <p:tav tm="100000">
                                          <p:val>
                                            <p:strVal val="#ppt_w"/>
                                          </p:val>
                                        </p:tav>
                                      </p:tavLst>
                                    </p:anim>
                                    <p:anim calcmode="lin" valueType="num">
                                      <p:cBhvr>
                                        <p:cTn dur="300" fill="hold" id="14"/>
                                        <p:tgtEl>
                                          <p:spTgt spid="27"/>
                                        </p:tgtEl>
                                        <p:attrNameLst>
                                          <p:attrName>ppt_h</p:attrName>
                                        </p:attrNameLst>
                                      </p:cBhvr>
                                      <p:tavLst>
                                        <p:tav tm="0">
                                          <p:val>
                                            <p:fltVal val="0"/>
                                          </p:val>
                                        </p:tav>
                                        <p:tav tm="100000">
                                          <p:val>
                                            <p:strVal val="#ppt_h"/>
                                          </p:val>
                                        </p:tav>
                                      </p:tavLst>
                                    </p:anim>
                                    <p:anim calcmode="lin" valueType="num">
                                      <p:cBhvr>
                                        <p:cTn dur="300" fill="hold" id="15"/>
                                        <p:tgtEl>
                                          <p:spTgt spid="27"/>
                                        </p:tgtEl>
                                        <p:attrNameLst>
                                          <p:attrName>style.rotation</p:attrName>
                                        </p:attrNameLst>
                                      </p:cBhvr>
                                      <p:tavLst>
                                        <p:tav tm="0">
                                          <p:val>
                                            <p:fltVal val="90"/>
                                          </p:val>
                                        </p:tav>
                                        <p:tav tm="100000">
                                          <p:val>
                                            <p:fltVal val="0"/>
                                          </p:val>
                                        </p:tav>
                                      </p:tavLst>
                                    </p:anim>
                                    <p:animEffect filter="fade" transition="in">
                                      <p:cBhvr>
                                        <p:cTn dur="300" id="16"/>
                                        <p:tgtEl>
                                          <p:spTgt spid="27"/>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26"/>
                                        </p:tgtEl>
                                        <p:attrNameLst>
                                          <p:attrName>style.visibility</p:attrName>
                                        </p:attrNameLst>
                                      </p:cBhvr>
                                      <p:to>
                                        <p:strVal val="visible"/>
                                      </p:to>
                                    </p:set>
                                    <p:anim by="(-#ppt_w*2)" calcmode="lin" valueType="num">
                                      <p:cBhvr rctx="PPT">
                                        <p:cTn autoRev="1" dur="200" fill="hold" id="20">
                                          <p:stCondLst>
                                            <p:cond delay="0"/>
                                          </p:stCondLst>
                                        </p:cTn>
                                        <p:tgtEl>
                                          <p:spTgt spid="26"/>
                                        </p:tgtEl>
                                        <p:attrNameLst>
                                          <p:attrName>ppt_w</p:attrName>
                                        </p:attrNameLst>
                                      </p:cBhvr>
                                    </p:anim>
                                    <p:anim by="(#ppt_w*0.50)" calcmode="lin" valueType="num">
                                      <p:cBhvr>
                                        <p:cTn autoRev="1" decel="50000" dur="200" fill="hold" id="21">
                                          <p:stCondLst>
                                            <p:cond delay="0"/>
                                          </p:stCondLst>
                                        </p:cTn>
                                        <p:tgtEl>
                                          <p:spTgt spid="26"/>
                                        </p:tgtEl>
                                        <p:attrNameLst>
                                          <p:attrName>ppt_x</p:attrName>
                                        </p:attrNameLst>
                                      </p:cBhvr>
                                    </p:anim>
                                    <p:anim calcmode="lin" from="(-#ppt_h/2)" to="(#ppt_y)" valueType="num">
                                      <p:cBhvr>
                                        <p:cTn dur="400" fill="hold" id="22">
                                          <p:stCondLst>
                                            <p:cond delay="0"/>
                                          </p:stCondLst>
                                        </p:cTn>
                                        <p:tgtEl>
                                          <p:spTgt spid="26"/>
                                        </p:tgtEl>
                                        <p:attrNameLst>
                                          <p:attrName>ppt_y</p:attrName>
                                        </p:attrNameLst>
                                      </p:cBhvr>
                                    </p:anim>
                                    <p:animRot by="21600000">
                                      <p:cBhvr>
                                        <p:cTn dur="400" fill="hold" id="23">
                                          <p:stCondLst>
                                            <p:cond delay="0"/>
                                          </p:stCondLst>
                                        </p:cTn>
                                        <p:tgtEl>
                                          <p:spTgt spid="26"/>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2" presetSubtype="2">
                                  <p:stCondLst>
                                    <p:cond delay="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500" fill="hold" id="27"/>
                                        <p:tgtEl>
                                          <p:spTgt spid="16"/>
                                        </p:tgtEl>
                                        <p:attrNameLst>
                                          <p:attrName>ppt_x</p:attrName>
                                        </p:attrNameLst>
                                      </p:cBhvr>
                                      <p:tavLst>
                                        <p:tav tm="0">
                                          <p:val>
                                            <p:strVal val="1+#ppt_w/2"/>
                                          </p:val>
                                        </p:tav>
                                        <p:tav tm="100000">
                                          <p:val>
                                            <p:strVal val="#ppt_x"/>
                                          </p:val>
                                        </p:tav>
                                      </p:tavLst>
                                    </p:anim>
                                    <p:anim calcmode="lin" valueType="num">
                                      <p:cBhvr additive="base">
                                        <p:cTn dur="500" fill="hold" id="28"/>
                                        <p:tgtEl>
                                          <p:spTgt spid="16"/>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10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500" fill="hold" id="31"/>
                                        <p:tgtEl>
                                          <p:spTgt spid="20"/>
                                        </p:tgtEl>
                                        <p:attrNameLst>
                                          <p:attrName>ppt_x</p:attrName>
                                        </p:attrNameLst>
                                      </p:cBhvr>
                                      <p:tavLst>
                                        <p:tav tm="0">
                                          <p:val>
                                            <p:strVal val="1+#ppt_w/2"/>
                                          </p:val>
                                        </p:tav>
                                        <p:tav tm="100000">
                                          <p:val>
                                            <p:strVal val="#ppt_x"/>
                                          </p:val>
                                        </p:tav>
                                      </p:tavLst>
                                    </p:anim>
                                    <p:anim calcmode="lin" valueType="num">
                                      <p:cBhvr additive="base">
                                        <p:cTn dur="500" fill="hold" id="32"/>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id="35" nodeType="clickEffect" presetClass="entr" presetID="10"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500" id="37"/>
                                        <p:tgtEl>
                                          <p:spTgt spid="15"/>
                                        </p:tgtEl>
                                      </p:cBhvr>
                                    </p:animEffect>
                                  </p:childTnLst>
                                </p:cTn>
                              </p:par>
                              <p:par>
                                <p:cTn fill="hold" id="38" nodeType="withEffect" presetClass="entr" presetID="10" presetSubtype="0">
                                  <p:stCondLst>
                                    <p:cond delay="0"/>
                                  </p:stCondLst>
                                  <p:childTnLst>
                                    <p:set>
                                      <p:cBhvr>
                                        <p:cTn dur="1" fill="hold" id="39">
                                          <p:stCondLst>
                                            <p:cond delay="0"/>
                                          </p:stCondLst>
                                        </p:cTn>
                                        <p:tgtEl>
                                          <p:spTgt spid="25"/>
                                        </p:tgtEl>
                                        <p:attrNameLst>
                                          <p:attrName>style.visibility</p:attrName>
                                        </p:attrNameLst>
                                      </p:cBhvr>
                                      <p:to>
                                        <p:strVal val="visible"/>
                                      </p:to>
                                    </p:set>
                                    <p:animEffect filter="fade" transition="in">
                                      <p:cBhvr>
                                        <p:cTn dur="500" id="40"/>
                                        <p:tgtEl>
                                          <p:spTgt spid="25"/>
                                        </p:tgtEl>
                                      </p:cBhvr>
                                    </p:animEffect>
                                  </p:childTnLst>
                                </p:cTn>
                              </p:par>
                            </p:childTnLst>
                          </p:cTn>
                        </p:par>
                        <p:par>
                          <p:cTn fill="hold" id="41" nodeType="afterGroup">
                            <p:stCondLst>
                              <p:cond delay="500"/>
                            </p:stCondLst>
                            <p:childTnLst>
                              <p:par>
                                <p:cTn fill="hold" id="42" nodeType="afterEffect" presetClass="entr" presetID="31" presetSubtype="0">
                                  <p:stCondLst>
                                    <p:cond delay="0"/>
                                  </p:stCondLst>
                                  <p:childTnLst>
                                    <p:set>
                                      <p:cBhvr>
                                        <p:cTn dur="1" fill="hold" id="43">
                                          <p:stCondLst>
                                            <p:cond delay="0"/>
                                          </p:stCondLst>
                                        </p:cTn>
                                        <p:tgtEl>
                                          <p:spTgt spid="4"/>
                                        </p:tgtEl>
                                        <p:attrNameLst>
                                          <p:attrName>style.visibility</p:attrName>
                                        </p:attrNameLst>
                                      </p:cBhvr>
                                      <p:to>
                                        <p:strVal val="visible"/>
                                      </p:to>
                                    </p:set>
                                    <p:anim calcmode="lin" valueType="num">
                                      <p:cBhvr>
                                        <p:cTn dur="500" fill="hold" id="44"/>
                                        <p:tgtEl>
                                          <p:spTgt spid="4"/>
                                        </p:tgtEl>
                                        <p:attrNameLst>
                                          <p:attrName>ppt_w</p:attrName>
                                        </p:attrNameLst>
                                      </p:cBhvr>
                                      <p:tavLst>
                                        <p:tav tm="0">
                                          <p:val>
                                            <p:fltVal val="0"/>
                                          </p:val>
                                        </p:tav>
                                        <p:tav tm="100000">
                                          <p:val>
                                            <p:strVal val="#ppt_w"/>
                                          </p:val>
                                        </p:tav>
                                      </p:tavLst>
                                    </p:anim>
                                    <p:anim calcmode="lin" valueType="num">
                                      <p:cBhvr>
                                        <p:cTn dur="500" fill="hold" id="45"/>
                                        <p:tgtEl>
                                          <p:spTgt spid="4"/>
                                        </p:tgtEl>
                                        <p:attrNameLst>
                                          <p:attrName>ppt_h</p:attrName>
                                        </p:attrNameLst>
                                      </p:cBhvr>
                                      <p:tavLst>
                                        <p:tav tm="0">
                                          <p:val>
                                            <p:fltVal val="0"/>
                                          </p:val>
                                        </p:tav>
                                        <p:tav tm="100000">
                                          <p:val>
                                            <p:strVal val="#ppt_h"/>
                                          </p:val>
                                        </p:tav>
                                      </p:tavLst>
                                    </p:anim>
                                    <p:anim calcmode="lin" valueType="num">
                                      <p:cBhvr>
                                        <p:cTn dur="500" fill="hold" id="46"/>
                                        <p:tgtEl>
                                          <p:spTgt spid="4"/>
                                        </p:tgtEl>
                                        <p:attrNameLst>
                                          <p:attrName>style.rotation</p:attrName>
                                        </p:attrNameLst>
                                      </p:cBhvr>
                                      <p:tavLst>
                                        <p:tav tm="0">
                                          <p:val>
                                            <p:fltVal val="90"/>
                                          </p:val>
                                        </p:tav>
                                        <p:tav tm="100000">
                                          <p:val>
                                            <p:fltVal val="0"/>
                                          </p:val>
                                        </p:tav>
                                      </p:tavLst>
                                    </p:anim>
                                    <p:animEffect filter="fade" transition="in">
                                      <p:cBhvr>
                                        <p:cTn dur="500" id="47"/>
                                        <p:tgtEl>
                                          <p:spTgt spid="4"/>
                                        </p:tgtEl>
                                      </p:cBhvr>
                                    </p:animEffect>
                                  </p:childTnLst>
                                </p:cTn>
                              </p:par>
                            </p:childTnLst>
                          </p:cTn>
                        </p:par>
                        <p:par>
                          <p:cTn fill="hold" id="48" nodeType="afterGroup">
                            <p:stCondLst>
                              <p:cond delay="1000"/>
                            </p:stCondLst>
                            <p:childTnLst>
                              <p:par>
                                <p:cTn fill="hold" grpId="0" id="49" nodeType="afterEffect" presetClass="entr" presetID="22" presetSubtype="1">
                                  <p:stCondLst>
                                    <p:cond delay="0"/>
                                  </p:stCondLst>
                                  <p:childTnLst>
                                    <p:set>
                                      <p:cBhvr>
                                        <p:cTn dur="1" fill="hold" id="50">
                                          <p:stCondLst>
                                            <p:cond delay="0"/>
                                          </p:stCondLst>
                                        </p:cTn>
                                        <p:tgtEl>
                                          <p:spTgt spid="17"/>
                                        </p:tgtEl>
                                        <p:attrNameLst>
                                          <p:attrName>style.visibility</p:attrName>
                                        </p:attrNameLst>
                                      </p:cBhvr>
                                      <p:to>
                                        <p:strVal val="visible"/>
                                      </p:to>
                                    </p:set>
                                    <p:animEffect filter="wipe(up)" transition="in">
                                      <p:cBhvr>
                                        <p:cTn dur="500" id="51"/>
                                        <p:tgtEl>
                                          <p:spTgt spid="17"/>
                                        </p:tgtEl>
                                      </p:cBhvr>
                                    </p:animEffect>
                                  </p:childTnLst>
                                </p:cTn>
                              </p:par>
                            </p:childTnLst>
                          </p:cTn>
                        </p:par>
                        <p:par>
                          <p:cTn fill="hold" id="52" nodeType="afterGroup">
                            <p:stCondLst>
                              <p:cond delay="1500"/>
                            </p:stCondLst>
                            <p:childTnLst>
                              <p:par>
                                <p:cTn fill="hold" id="53" nodeType="afterEffect" presetClass="entr" presetID="31" presetSubtype="0">
                                  <p:stCondLst>
                                    <p:cond delay="0"/>
                                  </p:stCondLst>
                                  <p:childTnLst>
                                    <p:set>
                                      <p:cBhvr>
                                        <p:cTn dur="1" fill="hold" id="54">
                                          <p:stCondLst>
                                            <p:cond delay="0"/>
                                          </p:stCondLst>
                                        </p:cTn>
                                        <p:tgtEl>
                                          <p:spTgt spid="5"/>
                                        </p:tgtEl>
                                        <p:attrNameLst>
                                          <p:attrName>style.visibility</p:attrName>
                                        </p:attrNameLst>
                                      </p:cBhvr>
                                      <p:to>
                                        <p:strVal val="visible"/>
                                      </p:to>
                                    </p:set>
                                    <p:anim calcmode="lin" valueType="num">
                                      <p:cBhvr>
                                        <p:cTn dur="500" fill="hold" id="55"/>
                                        <p:tgtEl>
                                          <p:spTgt spid="5"/>
                                        </p:tgtEl>
                                        <p:attrNameLst>
                                          <p:attrName>ppt_w</p:attrName>
                                        </p:attrNameLst>
                                      </p:cBhvr>
                                      <p:tavLst>
                                        <p:tav tm="0">
                                          <p:val>
                                            <p:fltVal val="0"/>
                                          </p:val>
                                        </p:tav>
                                        <p:tav tm="100000">
                                          <p:val>
                                            <p:strVal val="#ppt_w"/>
                                          </p:val>
                                        </p:tav>
                                      </p:tavLst>
                                    </p:anim>
                                    <p:anim calcmode="lin" valueType="num">
                                      <p:cBhvr>
                                        <p:cTn dur="500" fill="hold" id="56"/>
                                        <p:tgtEl>
                                          <p:spTgt spid="5"/>
                                        </p:tgtEl>
                                        <p:attrNameLst>
                                          <p:attrName>ppt_h</p:attrName>
                                        </p:attrNameLst>
                                      </p:cBhvr>
                                      <p:tavLst>
                                        <p:tav tm="0">
                                          <p:val>
                                            <p:fltVal val="0"/>
                                          </p:val>
                                        </p:tav>
                                        <p:tav tm="100000">
                                          <p:val>
                                            <p:strVal val="#ppt_h"/>
                                          </p:val>
                                        </p:tav>
                                      </p:tavLst>
                                    </p:anim>
                                    <p:anim calcmode="lin" valueType="num">
                                      <p:cBhvr>
                                        <p:cTn dur="500" fill="hold" id="57"/>
                                        <p:tgtEl>
                                          <p:spTgt spid="5"/>
                                        </p:tgtEl>
                                        <p:attrNameLst>
                                          <p:attrName>style.rotation</p:attrName>
                                        </p:attrNameLst>
                                      </p:cBhvr>
                                      <p:tavLst>
                                        <p:tav tm="0">
                                          <p:val>
                                            <p:fltVal val="90"/>
                                          </p:val>
                                        </p:tav>
                                        <p:tav tm="100000">
                                          <p:val>
                                            <p:fltVal val="0"/>
                                          </p:val>
                                        </p:tav>
                                      </p:tavLst>
                                    </p:anim>
                                    <p:animEffect filter="fade" transition="in">
                                      <p:cBhvr>
                                        <p:cTn dur="500" id="58"/>
                                        <p:tgtEl>
                                          <p:spTgt spid="5"/>
                                        </p:tgtEl>
                                      </p:cBhvr>
                                    </p:animEffect>
                                  </p:childTnLst>
                                </p:cTn>
                              </p:par>
                            </p:childTnLst>
                          </p:cTn>
                        </p:par>
                        <p:par>
                          <p:cTn fill="hold" id="59" nodeType="afterGroup">
                            <p:stCondLst>
                              <p:cond delay="2000"/>
                            </p:stCondLst>
                            <p:childTnLst>
                              <p:par>
                                <p:cTn fill="hold" grpId="0" id="60" nodeType="afterEffect" presetClass="entr" presetID="22" presetSubtype="1">
                                  <p:stCondLst>
                                    <p:cond delay="0"/>
                                  </p:stCondLst>
                                  <p:childTnLst>
                                    <p:set>
                                      <p:cBhvr>
                                        <p:cTn dur="1" fill="hold" id="61">
                                          <p:stCondLst>
                                            <p:cond delay="0"/>
                                          </p:stCondLst>
                                        </p:cTn>
                                        <p:tgtEl>
                                          <p:spTgt spid="21"/>
                                        </p:tgtEl>
                                        <p:attrNameLst>
                                          <p:attrName>style.visibility</p:attrName>
                                        </p:attrNameLst>
                                      </p:cBhvr>
                                      <p:to>
                                        <p:strVal val="visible"/>
                                      </p:to>
                                    </p:set>
                                    <p:animEffect filter="wipe(up)" transition="in">
                                      <p:cBhvr>
                                        <p:cTn dur="500" id="62"/>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0"/>
      <p:bldP grpId="0" spid="21"/>
      <p:bldP grpId="0" spid="26"/>
      <p:bldP grpId="0" spid="27"/>
      <p:bldP grpId="1" spid="2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a:extLst>
              <a:ext uri="{FF2B5EF4-FFF2-40B4-BE49-F238E27FC236}">
                <a16:creationId xmlns:a16="http://schemas.microsoft.com/office/drawing/2014/main" id="{142C379A-BE53-4B78-85EB-BD26A3043F3D}"/>
              </a:ext>
            </a:extLst>
          </p:cNvPr>
          <p:cNvSpPr/>
          <p:nvPr/>
        </p:nvSpPr>
        <p:spPr bwMode="auto">
          <a:xfrm>
            <a:off x="985813" y="1914330"/>
            <a:ext cx="10529206" cy="4159660"/>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18" name="文本占位符 176130">
            <a:extLst>
              <a:ext uri="{FF2B5EF4-FFF2-40B4-BE49-F238E27FC236}">
                <a16:creationId xmlns:a16="http://schemas.microsoft.com/office/drawing/2014/main" id="{481614AB-5DC7-4D1B-B0B7-C0846D8447AE}"/>
              </a:ext>
            </a:extLst>
          </p:cNvPr>
          <p:cNvSpPr txBox="1">
            <a:spLocks noChangeArrowheads="1"/>
          </p:cNvSpPr>
          <p:nvPr/>
        </p:nvSpPr>
        <p:spPr>
          <a:xfrm>
            <a:off x="1459346" y="2281309"/>
            <a:ext cx="9529354" cy="640080"/>
          </a:xfrm>
          <a:prstGeom prst="rect">
            <a:avLst/>
          </a:prstGeom>
        </p:spPr>
        <p:txBody>
          <a:bodyPr wrap="square">
            <a:spAutoFit/>
          </a:bodyPr>
          <a:lstStyle>
            <a:defPPr>
              <a:defRPr lang="zh-CN"/>
            </a:defPPr>
            <a:lvl1pPr algn="just">
              <a:lnSpc>
                <a:spcPct val="120000"/>
              </a:lnSpc>
              <a:defRPr>
                <a:latin typeface="+mj-ea"/>
                <a:ea typeface="+mj-ea"/>
              </a:defRPr>
            </a:lvl1pPr>
            <a:lvl2pPr algn="l" eaLnBrk="1" fontAlgn="base" hangingPunct="1" indent="-285750" marL="742950" rtl="0">
              <a:spcBef>
                <a:spcPct val="20000"/>
              </a:spcBef>
              <a:spcAft>
                <a:spcPct val="0"/>
              </a:spcAft>
              <a:buChar char="–"/>
              <a:defRPr sz="2000">
                <a:solidFill>
                  <a:schemeClr val="accent1"/>
                </a:solidFill>
                <a:latin typeface="+mn-lt"/>
                <a:ea charset="-122" pitchFamily="49" typeface="仿宋_GB2312"/>
              </a:defRPr>
            </a:lvl2pPr>
            <a:lvl3pPr algn="l" eaLnBrk="1" fontAlgn="base" hangingPunct="1" indent="-228600" marL="1143000" rtl="0">
              <a:spcBef>
                <a:spcPct val="20000"/>
              </a:spcBef>
              <a:spcAft>
                <a:spcPct val="0"/>
              </a:spcAft>
              <a:buChar char="•"/>
              <a:defRPr sz="2400">
                <a:solidFill>
                  <a:schemeClr val="tx1"/>
                </a:solidFill>
                <a:latin typeface="+mn-lt"/>
                <a:ea charset="-122" pitchFamily="2" typeface="宋体"/>
              </a:defRPr>
            </a:lvl3pPr>
            <a:lvl4pPr algn="l" eaLnBrk="1" fontAlgn="base" hangingPunct="1" indent="-228600" marL="1600200" rtl="0">
              <a:spcBef>
                <a:spcPct val="20000"/>
              </a:spcBef>
              <a:spcAft>
                <a:spcPct val="0"/>
              </a:spcAft>
              <a:buChar char="–"/>
              <a:defRPr sz="2000">
                <a:solidFill>
                  <a:schemeClr val="tx1"/>
                </a:solidFill>
                <a:latin typeface="+mn-lt"/>
                <a:ea charset="-122" pitchFamily="2" typeface="宋体"/>
              </a:defRPr>
            </a:lvl4pPr>
            <a:lvl5pPr algn="l" eaLnBrk="1" fontAlgn="base" hangingPunct="1" indent="-228600" marL="2057400" rtl="0">
              <a:spcBef>
                <a:spcPct val="20000"/>
              </a:spcBef>
              <a:spcAft>
                <a:spcPct val="0"/>
              </a:spcAft>
              <a:buChar char="»"/>
              <a:defRPr sz="2000">
                <a:solidFill>
                  <a:schemeClr val="tx1"/>
                </a:solidFill>
                <a:latin typeface="+mn-lt"/>
                <a:ea charset="-122" pitchFamily="2" typeface="宋体"/>
              </a:defRPr>
            </a:lvl5pPr>
            <a:lvl6pPr algn="l" eaLnBrk="1" fontAlgn="base" hangingPunct="1" indent="-228600" marL="2514600" rtl="0">
              <a:spcBef>
                <a:spcPct val="20000"/>
              </a:spcBef>
              <a:spcAft>
                <a:spcPct val="0"/>
              </a:spcAft>
              <a:buChar char="»"/>
              <a:defRPr sz="2000">
                <a:solidFill>
                  <a:schemeClr val="tx1"/>
                </a:solidFill>
                <a:latin typeface="+mn-lt"/>
                <a:ea charset="-122" pitchFamily="2" typeface="宋体"/>
              </a:defRPr>
            </a:lvl6pPr>
            <a:lvl7pPr algn="l" eaLnBrk="1" fontAlgn="base" hangingPunct="1" indent="-228600" marL="2971800" rtl="0">
              <a:spcBef>
                <a:spcPct val="20000"/>
              </a:spcBef>
              <a:spcAft>
                <a:spcPct val="0"/>
              </a:spcAft>
              <a:buChar char="»"/>
              <a:defRPr sz="2000">
                <a:solidFill>
                  <a:schemeClr val="tx1"/>
                </a:solidFill>
                <a:latin typeface="+mn-lt"/>
                <a:ea charset="-122" pitchFamily="2" typeface="宋体"/>
              </a:defRPr>
            </a:lvl7pPr>
            <a:lvl8pPr algn="l" eaLnBrk="1" fontAlgn="base" hangingPunct="1" indent="-228600" marL="3429000" rtl="0">
              <a:spcBef>
                <a:spcPct val="20000"/>
              </a:spcBef>
              <a:spcAft>
                <a:spcPct val="0"/>
              </a:spcAft>
              <a:buChar char="»"/>
              <a:defRPr sz="2000">
                <a:solidFill>
                  <a:schemeClr val="tx1"/>
                </a:solidFill>
                <a:latin typeface="+mn-lt"/>
                <a:ea charset="-122" pitchFamily="2" typeface="宋体"/>
              </a:defRPr>
            </a:lvl8pPr>
            <a:lvl9pPr algn="l" eaLnBrk="1" fontAlgn="base" hangingPunct="1" indent="-228600" marL="3886200" rtl="0">
              <a:spcBef>
                <a:spcPct val="20000"/>
              </a:spcBef>
              <a:spcAft>
                <a:spcPct val="0"/>
              </a:spcAft>
              <a:buChar char="»"/>
              <a:defRPr sz="2000">
                <a:solidFill>
                  <a:schemeClr val="tx1"/>
                </a:solidFill>
                <a:latin typeface="+mn-lt"/>
                <a:ea charset="-122" pitchFamily="2" typeface="宋体"/>
              </a:defRPr>
            </a:lvl9pPr>
          </a:lstStyle>
          <a:p>
            <a:pPr>
              <a:lnSpc>
                <a:spcPct val="100000"/>
              </a:lnSpc>
            </a:pPr>
            <a:r>
              <a:rPr altLang="en-US" lang="zh-CN">
                <a:solidFill>
                  <a:srgbClr val="000000"/>
                </a:solidFill>
              </a:rPr>
              <a:t>目标就像地图中某一个具体的地点，而计划则是到达指定地点的路线图，它要说明什么时间从哪儿开始，第一步到达哪儿，第二步到达哪儿，直至最终到达目的地。</a:t>
            </a:r>
          </a:p>
        </p:txBody>
      </p:sp>
      <p:grpSp>
        <p:nvGrpSpPr>
          <p:cNvPr id="4" name="组合 3">
            <a:extLst>
              <a:ext uri="{FF2B5EF4-FFF2-40B4-BE49-F238E27FC236}">
                <a16:creationId xmlns:a16="http://schemas.microsoft.com/office/drawing/2014/main" id="{61F0F497-FAB6-4465-9C7E-BB1F64449328}"/>
              </a:ext>
            </a:extLst>
          </p:cNvPr>
          <p:cNvGrpSpPr/>
          <p:nvPr/>
        </p:nvGrpSpPr>
        <p:grpSpPr>
          <a:xfrm>
            <a:off x="1535609" y="1604316"/>
            <a:ext cx="4562772" cy="528059"/>
            <a:chOff x="1613273" y="792754"/>
            <a:chExt cx="4562772" cy="528059"/>
          </a:xfrm>
        </p:grpSpPr>
        <p:sp>
          <p:nvSpPr>
            <p:cNvPr id="19" name="矩形: 圆角 18">
              <a:extLst>
                <a:ext uri="{FF2B5EF4-FFF2-40B4-BE49-F238E27FC236}">
                  <a16:creationId xmlns:a16="http://schemas.microsoft.com/office/drawing/2014/main" id="{8631D7ED-F30B-4EF0-A7DB-DCA19B441DC8}"/>
                </a:ext>
              </a:extLst>
            </p:cNvPr>
            <p:cNvSpPr/>
            <p:nvPr/>
          </p:nvSpPr>
          <p:spPr bwMode="auto">
            <a:xfrm>
              <a:off x="1613273" y="792754"/>
              <a:ext cx="4562772" cy="528059"/>
            </a:xfrm>
            <a:prstGeom prst="roundRect">
              <a:avLst>
                <a:gd fmla="val 50000"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b="1" lang="zh-CN" sz="2000">
                <a:solidFill>
                  <a:schemeClr val="accent2"/>
                </a:solidFill>
                <a:latin typeface="+mn-ea"/>
                <a:ea typeface="+mn-ea"/>
                <a:cs typeface="+mn-ea"/>
              </a:endParaRPr>
            </a:p>
          </p:txBody>
        </p:sp>
        <p:sp>
          <p:nvSpPr>
            <p:cNvPr id="20" name="文本框 19">
              <a:extLst>
                <a:ext uri="{FF2B5EF4-FFF2-40B4-BE49-F238E27FC236}">
                  <a16:creationId xmlns:a16="http://schemas.microsoft.com/office/drawing/2014/main" id="{0D5EE2B5-ACB6-4B7C-AC59-052332ACD233}"/>
                </a:ext>
              </a:extLst>
            </p:cNvPr>
            <p:cNvSpPr txBox="1"/>
            <p:nvPr/>
          </p:nvSpPr>
          <p:spPr>
            <a:xfrm>
              <a:off x="1877563" y="826776"/>
              <a:ext cx="3860778" cy="457200"/>
            </a:xfrm>
            <a:prstGeom prst="rect">
              <a:avLst/>
            </a:prstGeom>
          </p:spPr>
          <p:txBody>
            <a:bodyPr wrap="square">
              <a:spAutoFit/>
            </a:bodyPr>
            <a:lstStyle>
              <a:defPPr>
                <a:defRPr lang="zh-CN"/>
              </a:defPPr>
              <a:lvl1pPr algn="just">
                <a:lnSpc>
                  <a:spcPct val="120000"/>
                </a:lnSpc>
                <a:defRPr>
                  <a:latin typeface="+mj-ea"/>
                  <a:ea typeface="+mj-ea"/>
                </a:defRPr>
              </a:lvl1pPr>
            </a:lstStyle>
            <a:p>
              <a:pPr algn="dist">
                <a:lnSpc>
                  <a:spcPct val="100000"/>
                </a:lnSpc>
              </a:pPr>
              <a:r>
                <a:rPr altLang="en-US" b="1" lang="zh-CN" noProof="1" sz="2400">
                  <a:solidFill>
                    <a:schemeClr val="accent2"/>
                  </a:solidFill>
                  <a:latin typeface="+mn-ea"/>
                  <a:ea typeface="+mn-ea"/>
                </a:rPr>
                <a:t>将目标转化为工作计划</a:t>
              </a:r>
            </a:p>
          </p:txBody>
        </p:sp>
      </p:grpSp>
      <p:sp>
        <p:nvSpPr>
          <p:cNvPr id="25" name="文本占位符 176130">
            <a:extLst>
              <a:ext uri="{FF2B5EF4-FFF2-40B4-BE49-F238E27FC236}">
                <a16:creationId xmlns:a16="http://schemas.microsoft.com/office/drawing/2014/main" id="{538851C8-AA4B-49FD-9EBF-45E4F2C38C59}"/>
              </a:ext>
            </a:extLst>
          </p:cNvPr>
          <p:cNvSpPr txBox="1">
            <a:spLocks noChangeArrowheads="1"/>
          </p:cNvSpPr>
          <p:nvPr/>
        </p:nvSpPr>
        <p:spPr>
          <a:xfrm>
            <a:off x="1707886" y="4337017"/>
            <a:ext cx="8813063" cy="1371600"/>
          </a:xfrm>
          <a:prstGeom prst="rect">
            <a:avLst/>
          </a:prstGeom>
        </p:spPr>
        <p:txBody>
          <a:bodyPr wrap="square">
            <a:spAutoFit/>
          </a:bodyPr>
          <a:lstStyle>
            <a:defPPr>
              <a:defRPr lang="zh-CN"/>
            </a:defPPr>
            <a:lvl1pPr algn="just">
              <a:lnSpc>
                <a:spcPct val="120000"/>
              </a:lnSpc>
              <a:defRPr>
                <a:latin typeface="+mj-ea"/>
                <a:ea typeface="+mj-ea"/>
              </a:defRPr>
            </a:lvl1pPr>
            <a:lvl2pPr algn="l" eaLnBrk="1" fontAlgn="base" hangingPunct="1" indent="-285750" marL="742950" rtl="0">
              <a:spcBef>
                <a:spcPct val="20000"/>
              </a:spcBef>
              <a:spcAft>
                <a:spcPct val="0"/>
              </a:spcAft>
              <a:buChar char="–"/>
              <a:defRPr sz="2000">
                <a:solidFill>
                  <a:schemeClr val="accent1"/>
                </a:solidFill>
                <a:latin typeface="+mn-lt"/>
                <a:ea charset="-122" pitchFamily="49" typeface="仿宋_GB2312"/>
              </a:defRPr>
            </a:lvl2pPr>
            <a:lvl3pPr algn="l" eaLnBrk="1" fontAlgn="base" hangingPunct="1" indent="-228600" marL="1143000" rtl="0">
              <a:spcBef>
                <a:spcPct val="20000"/>
              </a:spcBef>
              <a:spcAft>
                <a:spcPct val="0"/>
              </a:spcAft>
              <a:buChar char="•"/>
              <a:defRPr sz="2400">
                <a:solidFill>
                  <a:schemeClr val="tx1"/>
                </a:solidFill>
                <a:latin typeface="+mn-lt"/>
                <a:ea charset="-122" pitchFamily="2" typeface="宋体"/>
              </a:defRPr>
            </a:lvl3pPr>
            <a:lvl4pPr algn="l" eaLnBrk="1" fontAlgn="base" hangingPunct="1" indent="-228600" marL="1600200" rtl="0">
              <a:spcBef>
                <a:spcPct val="20000"/>
              </a:spcBef>
              <a:spcAft>
                <a:spcPct val="0"/>
              </a:spcAft>
              <a:buChar char="–"/>
              <a:defRPr sz="2000">
                <a:solidFill>
                  <a:schemeClr val="tx1"/>
                </a:solidFill>
                <a:latin typeface="+mn-lt"/>
                <a:ea charset="-122" pitchFamily="2" typeface="宋体"/>
              </a:defRPr>
            </a:lvl4pPr>
            <a:lvl5pPr algn="l" eaLnBrk="1" fontAlgn="base" hangingPunct="1" indent="-228600" marL="2057400" rtl="0">
              <a:spcBef>
                <a:spcPct val="20000"/>
              </a:spcBef>
              <a:spcAft>
                <a:spcPct val="0"/>
              </a:spcAft>
              <a:buChar char="»"/>
              <a:defRPr sz="2000">
                <a:solidFill>
                  <a:schemeClr val="tx1"/>
                </a:solidFill>
                <a:latin typeface="+mn-lt"/>
                <a:ea charset="-122" pitchFamily="2" typeface="宋体"/>
              </a:defRPr>
            </a:lvl5pPr>
            <a:lvl6pPr algn="l" eaLnBrk="1" fontAlgn="base" hangingPunct="1" indent="-228600" marL="2514600" rtl="0">
              <a:spcBef>
                <a:spcPct val="20000"/>
              </a:spcBef>
              <a:spcAft>
                <a:spcPct val="0"/>
              </a:spcAft>
              <a:buChar char="»"/>
              <a:defRPr sz="2000">
                <a:solidFill>
                  <a:schemeClr val="tx1"/>
                </a:solidFill>
                <a:latin typeface="+mn-lt"/>
                <a:ea charset="-122" pitchFamily="2" typeface="宋体"/>
              </a:defRPr>
            </a:lvl6pPr>
            <a:lvl7pPr algn="l" eaLnBrk="1" fontAlgn="base" hangingPunct="1" indent="-228600" marL="2971800" rtl="0">
              <a:spcBef>
                <a:spcPct val="20000"/>
              </a:spcBef>
              <a:spcAft>
                <a:spcPct val="0"/>
              </a:spcAft>
              <a:buChar char="»"/>
              <a:defRPr sz="2000">
                <a:solidFill>
                  <a:schemeClr val="tx1"/>
                </a:solidFill>
                <a:latin typeface="+mn-lt"/>
                <a:ea charset="-122" pitchFamily="2" typeface="宋体"/>
              </a:defRPr>
            </a:lvl7pPr>
            <a:lvl8pPr algn="l" eaLnBrk="1" fontAlgn="base" hangingPunct="1" indent="-228600" marL="3429000" rtl="0">
              <a:spcBef>
                <a:spcPct val="20000"/>
              </a:spcBef>
              <a:spcAft>
                <a:spcPct val="0"/>
              </a:spcAft>
              <a:buChar char="»"/>
              <a:defRPr sz="2000">
                <a:solidFill>
                  <a:schemeClr val="tx1"/>
                </a:solidFill>
                <a:latin typeface="+mn-lt"/>
                <a:ea charset="-122" pitchFamily="2" typeface="宋体"/>
              </a:defRPr>
            </a:lvl8pPr>
            <a:lvl9pPr algn="l" eaLnBrk="1" fontAlgn="base" hangingPunct="1" indent="-228600" marL="3886200" rtl="0">
              <a:spcBef>
                <a:spcPct val="20000"/>
              </a:spcBef>
              <a:spcAft>
                <a:spcPct val="0"/>
              </a:spcAft>
              <a:buChar char="»"/>
              <a:defRPr sz="2000">
                <a:solidFill>
                  <a:schemeClr val="tx1"/>
                </a:solidFill>
                <a:latin typeface="+mn-lt"/>
                <a:ea charset="-122" pitchFamily="2" typeface="宋体"/>
              </a:defRPr>
            </a:lvl9pPr>
          </a:lstStyle>
          <a:p>
            <a:pPr indent="-285750" marL="285750">
              <a:lnSpc>
                <a:spcPct val="100000"/>
              </a:lnSpc>
              <a:buFont charset="2" panose="05000000000000000000" pitchFamily="2" typeface="Wingdings"/>
              <a:buChar char="l"/>
            </a:pPr>
            <a:r>
              <a:rPr altLang="en-US" lang="zh-CN" sz="1200">
                <a:solidFill>
                  <a:srgbClr val="000000"/>
                </a:solidFill>
              </a:rPr>
              <a:t>看一下目前的情况——我们现在在什么地方。</a:t>
            </a:r>
          </a:p>
          <a:p>
            <a:pPr indent="-285750" marL="285750">
              <a:lnSpc>
                <a:spcPct val="100000"/>
              </a:lnSpc>
              <a:buFont charset="2" panose="05000000000000000000" pitchFamily="2" typeface="Wingdings"/>
              <a:buChar char="l"/>
            </a:pPr>
            <a:r>
              <a:rPr altLang="en-US" lang="zh-CN" sz="1200">
                <a:solidFill>
                  <a:srgbClr val="000000"/>
                </a:solidFill>
              </a:rPr>
              <a:t>看一下要达到的目的地，前进的方向在哪里。</a:t>
            </a:r>
          </a:p>
          <a:p>
            <a:pPr indent="-285750" marL="285750">
              <a:lnSpc>
                <a:spcPct val="100000"/>
              </a:lnSpc>
              <a:buFont charset="2" panose="05000000000000000000" pitchFamily="2" typeface="Wingdings"/>
              <a:buChar char="l"/>
            </a:pPr>
            <a:r>
              <a:rPr altLang="en-US" lang="zh-CN" sz="1200">
                <a:solidFill>
                  <a:srgbClr val="000000"/>
                </a:solidFill>
              </a:rPr>
              <a:t>应采取什么样的行动步骤。</a:t>
            </a:r>
          </a:p>
          <a:p>
            <a:pPr indent="-285750" marL="285750">
              <a:lnSpc>
                <a:spcPct val="100000"/>
              </a:lnSpc>
              <a:buFont charset="2" panose="05000000000000000000" pitchFamily="2" typeface="Wingdings"/>
              <a:buChar char="l"/>
            </a:pPr>
            <a:r>
              <a:rPr altLang="en-US" lang="zh-CN" sz="1200">
                <a:solidFill>
                  <a:srgbClr val="000000"/>
                </a:solidFill>
              </a:rPr>
              <a:t>看一下人员的责任，谁将加入其中。</a:t>
            </a:r>
          </a:p>
          <a:p>
            <a:pPr indent="-285750" marL="285750">
              <a:lnSpc>
                <a:spcPct val="100000"/>
              </a:lnSpc>
              <a:buFont charset="2" panose="05000000000000000000" pitchFamily="2" typeface="Wingdings"/>
              <a:buChar char="l"/>
            </a:pPr>
            <a:r>
              <a:rPr altLang="en-US" lang="zh-CN" sz="1200">
                <a:solidFill>
                  <a:srgbClr val="000000"/>
                </a:solidFill>
              </a:rPr>
              <a:t>完成的期限——何时开始，何时结束。</a:t>
            </a:r>
          </a:p>
          <a:p>
            <a:pPr indent="-285750" marL="285750">
              <a:lnSpc>
                <a:spcPct val="100000"/>
              </a:lnSpc>
              <a:buFont charset="2" panose="05000000000000000000" pitchFamily="2" typeface="Wingdings"/>
              <a:buChar char="l"/>
            </a:pPr>
            <a:r>
              <a:rPr altLang="en-US" lang="zh-CN" sz="1200">
                <a:solidFill>
                  <a:srgbClr val="000000"/>
                </a:solidFill>
              </a:rPr>
              <a:t>所需资源——完成这个目标的广告、人力资源成本的预算是多少等等。</a:t>
            </a:r>
          </a:p>
          <a:p>
            <a:pPr indent="-285750" marL="285750">
              <a:lnSpc>
                <a:spcPct val="100000"/>
              </a:lnSpc>
              <a:buFont charset="2" panose="05000000000000000000" pitchFamily="2" typeface="Wingdings"/>
              <a:buChar char="l"/>
            </a:pPr>
            <a:r>
              <a:rPr altLang="en-US" lang="zh-CN" sz="1200">
                <a:solidFill>
                  <a:srgbClr val="000000"/>
                </a:solidFill>
              </a:rPr>
              <a:t>追踪反馈——什么时间检查一次目标的进度，谁来追查，最后由谁来验收。</a:t>
            </a:r>
          </a:p>
        </p:txBody>
      </p:sp>
      <p:sp>
        <p:nvSpPr>
          <p:cNvPr id="26" name="文本占位符 176130">
            <a:extLst>
              <a:ext uri="{FF2B5EF4-FFF2-40B4-BE49-F238E27FC236}">
                <a16:creationId xmlns:a16="http://schemas.microsoft.com/office/drawing/2014/main" id="{24E59A52-A76D-4D9D-9F83-197AF86C4E11}"/>
              </a:ext>
            </a:extLst>
          </p:cNvPr>
          <p:cNvSpPr txBox="1">
            <a:spLocks noChangeArrowheads="1"/>
          </p:cNvSpPr>
          <p:nvPr/>
        </p:nvSpPr>
        <p:spPr>
          <a:xfrm>
            <a:off x="1505907" y="3604633"/>
            <a:ext cx="9289032" cy="579120"/>
          </a:xfrm>
          <a:prstGeom prst="rect">
            <a:avLst/>
          </a:prstGeom>
        </p:spPr>
        <p:txBody>
          <a:bodyPr wrap="square">
            <a:spAutoFit/>
          </a:bodyPr>
          <a:lstStyle>
            <a:defPPr>
              <a:defRPr lang="zh-CN"/>
            </a:defPPr>
            <a:lvl1pPr algn="just">
              <a:lnSpc>
                <a:spcPct val="120000"/>
              </a:lnSpc>
              <a:defRPr>
                <a:latin typeface="+mj-ea"/>
                <a:ea typeface="+mj-ea"/>
              </a:defRPr>
            </a:lvl1pPr>
            <a:lvl2pPr algn="l" eaLnBrk="1" fontAlgn="base" hangingPunct="1" indent="-285750" marL="742950" rtl="0">
              <a:spcBef>
                <a:spcPct val="20000"/>
              </a:spcBef>
              <a:spcAft>
                <a:spcPct val="0"/>
              </a:spcAft>
              <a:buChar char="–"/>
              <a:defRPr sz="2000">
                <a:solidFill>
                  <a:schemeClr val="accent1"/>
                </a:solidFill>
                <a:latin typeface="+mn-lt"/>
                <a:ea charset="-122" pitchFamily="49" typeface="仿宋_GB2312"/>
              </a:defRPr>
            </a:lvl2pPr>
            <a:lvl3pPr algn="l" eaLnBrk="1" fontAlgn="base" hangingPunct="1" indent="-228600" marL="1143000" rtl="0">
              <a:spcBef>
                <a:spcPct val="20000"/>
              </a:spcBef>
              <a:spcAft>
                <a:spcPct val="0"/>
              </a:spcAft>
              <a:buChar char="•"/>
              <a:defRPr sz="2400">
                <a:solidFill>
                  <a:schemeClr val="tx1"/>
                </a:solidFill>
                <a:latin typeface="+mn-lt"/>
                <a:ea charset="-122" pitchFamily="2" typeface="宋体"/>
              </a:defRPr>
            </a:lvl3pPr>
            <a:lvl4pPr algn="l" eaLnBrk="1" fontAlgn="base" hangingPunct="1" indent="-228600" marL="1600200" rtl="0">
              <a:spcBef>
                <a:spcPct val="20000"/>
              </a:spcBef>
              <a:spcAft>
                <a:spcPct val="0"/>
              </a:spcAft>
              <a:buChar char="–"/>
              <a:defRPr sz="2000">
                <a:solidFill>
                  <a:schemeClr val="tx1"/>
                </a:solidFill>
                <a:latin typeface="+mn-lt"/>
                <a:ea charset="-122" pitchFamily="2" typeface="宋体"/>
              </a:defRPr>
            </a:lvl4pPr>
            <a:lvl5pPr algn="l" eaLnBrk="1" fontAlgn="base" hangingPunct="1" indent="-228600" marL="2057400" rtl="0">
              <a:spcBef>
                <a:spcPct val="20000"/>
              </a:spcBef>
              <a:spcAft>
                <a:spcPct val="0"/>
              </a:spcAft>
              <a:buChar char="»"/>
              <a:defRPr sz="2000">
                <a:solidFill>
                  <a:schemeClr val="tx1"/>
                </a:solidFill>
                <a:latin typeface="+mn-lt"/>
                <a:ea charset="-122" pitchFamily="2" typeface="宋体"/>
              </a:defRPr>
            </a:lvl5pPr>
            <a:lvl6pPr algn="l" eaLnBrk="1" fontAlgn="base" hangingPunct="1" indent="-228600" marL="2514600" rtl="0">
              <a:spcBef>
                <a:spcPct val="20000"/>
              </a:spcBef>
              <a:spcAft>
                <a:spcPct val="0"/>
              </a:spcAft>
              <a:buChar char="»"/>
              <a:defRPr sz="2000">
                <a:solidFill>
                  <a:schemeClr val="tx1"/>
                </a:solidFill>
                <a:latin typeface="+mn-lt"/>
                <a:ea charset="-122" pitchFamily="2" typeface="宋体"/>
              </a:defRPr>
            </a:lvl6pPr>
            <a:lvl7pPr algn="l" eaLnBrk="1" fontAlgn="base" hangingPunct="1" indent="-228600" marL="2971800" rtl="0">
              <a:spcBef>
                <a:spcPct val="20000"/>
              </a:spcBef>
              <a:spcAft>
                <a:spcPct val="0"/>
              </a:spcAft>
              <a:buChar char="»"/>
              <a:defRPr sz="2000">
                <a:solidFill>
                  <a:schemeClr val="tx1"/>
                </a:solidFill>
                <a:latin typeface="+mn-lt"/>
                <a:ea charset="-122" pitchFamily="2" typeface="宋体"/>
              </a:defRPr>
            </a:lvl7pPr>
            <a:lvl8pPr algn="l" eaLnBrk="1" fontAlgn="base" hangingPunct="1" indent="-228600" marL="3429000" rtl="0">
              <a:spcBef>
                <a:spcPct val="20000"/>
              </a:spcBef>
              <a:spcAft>
                <a:spcPct val="0"/>
              </a:spcAft>
              <a:buChar char="»"/>
              <a:defRPr sz="2000">
                <a:solidFill>
                  <a:schemeClr val="tx1"/>
                </a:solidFill>
                <a:latin typeface="+mn-lt"/>
                <a:ea charset="-122" pitchFamily="2" typeface="宋体"/>
              </a:defRPr>
            </a:lvl8pPr>
            <a:lvl9pPr algn="l" eaLnBrk="1" fontAlgn="base" hangingPunct="1" indent="-228600" marL="3886200" rtl="0">
              <a:spcBef>
                <a:spcPct val="20000"/>
              </a:spcBef>
              <a:spcAft>
                <a:spcPct val="0"/>
              </a:spcAft>
              <a:buChar char="»"/>
              <a:defRPr sz="2000">
                <a:solidFill>
                  <a:schemeClr val="tx1"/>
                </a:solidFill>
                <a:latin typeface="+mn-lt"/>
                <a:ea charset="-122" pitchFamily="2" typeface="宋体"/>
              </a:defRPr>
            </a:lvl9pPr>
          </a:lstStyle>
          <a:p>
            <a:pPr>
              <a:lnSpc>
                <a:spcPct val="100000"/>
              </a:lnSpc>
            </a:pPr>
            <a:r>
              <a:rPr altLang="en-US" lang="zh-CN" sz="1600">
                <a:solidFill>
                  <a:srgbClr val="000000"/>
                </a:solidFill>
              </a:rPr>
              <a:t>让计划更具体的一个方法就是把行动方案、时间表、完成人、所需资源、标准的要求确定下来。计划的具体化可以从以下几个方面着手：</a:t>
            </a:r>
          </a:p>
        </p:txBody>
      </p:sp>
      <p:sp>
        <p:nvSpPr>
          <p:cNvPr id="27" name="文本框 26">
            <a:extLst>
              <a:ext uri="{FF2B5EF4-FFF2-40B4-BE49-F238E27FC236}">
                <a16:creationId xmlns:a16="http://schemas.microsoft.com/office/drawing/2014/main" id="{BB5BF37F-CEBE-4052-9045-818921B4A87C}"/>
              </a:ext>
            </a:extLst>
          </p:cNvPr>
          <p:cNvSpPr txBox="1"/>
          <p:nvPr/>
        </p:nvSpPr>
        <p:spPr>
          <a:xfrm>
            <a:off x="1485498" y="3095871"/>
            <a:ext cx="2584268" cy="396240"/>
          </a:xfrm>
          <a:prstGeom prst="rect">
            <a:avLst/>
          </a:prstGeom>
          <a:solidFill>
            <a:srgbClr val="C00000"/>
          </a:solidFill>
        </p:spPr>
        <p:txBody>
          <a:bodyPr wrap="square">
            <a:spAutoFit/>
          </a:bodyPr>
          <a:lstStyle>
            <a:defPPr>
              <a:defRPr lang="zh-CN"/>
            </a:defPPr>
            <a:lvl1pPr algn="just">
              <a:lnSpc>
                <a:spcPct val="120000"/>
              </a:lnSpc>
              <a:defRPr>
                <a:latin typeface="+mj-ea"/>
                <a:ea typeface="+mj-ea"/>
              </a:defRPr>
            </a:lvl1pPr>
          </a:lstStyle>
          <a:p>
            <a:pPr>
              <a:lnSpc>
                <a:spcPct val="100000"/>
              </a:lnSpc>
            </a:pPr>
            <a:r>
              <a:rPr altLang="en-US" b="1" lang="zh-CN" noProof="1" sz="2000">
                <a:solidFill>
                  <a:srgbClr val="F2F2F2"/>
                </a:solidFill>
              </a:rPr>
              <a:t>工作计划具体化：</a:t>
            </a:r>
          </a:p>
        </p:txBody>
      </p:sp>
      <p:sp>
        <p:nvSpPr>
          <p:cNvPr id="14" name="TextBox 54">
            <a:extLst>
              <a:ext uri="{FF2B5EF4-FFF2-40B4-BE49-F238E27FC236}">
                <a16:creationId xmlns:a16="http://schemas.microsoft.com/office/drawing/2014/main" id="{50DD439A-4712-4DFF-B1E1-868FC08D1020}"/>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2.2 团队目标的设定</a:t>
            </a:r>
          </a:p>
        </p:txBody>
      </p:sp>
      <p:sp>
        <p:nvSpPr>
          <p:cNvPr id="15" name="矩形 14">
            <a:extLst>
              <a:ext uri="{FF2B5EF4-FFF2-40B4-BE49-F238E27FC236}">
                <a16:creationId xmlns:a16="http://schemas.microsoft.com/office/drawing/2014/main" id="{D7FE470D-0AC3-42B0-A326-C3F703F936D1}"/>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2049910690"/>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300" fill="hold" id="7"/>
                                        <p:tgtEl>
                                          <p:spTgt spid="15"/>
                                        </p:tgtEl>
                                        <p:attrNameLst>
                                          <p:attrName>ppt_w</p:attrName>
                                        </p:attrNameLst>
                                      </p:cBhvr>
                                      <p:tavLst>
                                        <p:tav tm="0">
                                          <p:val>
                                            <p:fltVal val="0"/>
                                          </p:val>
                                        </p:tav>
                                        <p:tav tm="100000">
                                          <p:val>
                                            <p:strVal val="#ppt_w"/>
                                          </p:val>
                                        </p:tav>
                                      </p:tavLst>
                                    </p:anim>
                                    <p:anim calcmode="lin" valueType="num">
                                      <p:cBhvr>
                                        <p:cTn dur="300" fill="hold" id="8"/>
                                        <p:tgtEl>
                                          <p:spTgt spid="15"/>
                                        </p:tgtEl>
                                        <p:attrNameLst>
                                          <p:attrName>ppt_h</p:attrName>
                                        </p:attrNameLst>
                                      </p:cBhvr>
                                      <p:tavLst>
                                        <p:tav tm="0">
                                          <p:val>
                                            <p:fltVal val="0"/>
                                          </p:val>
                                        </p:tav>
                                        <p:tav tm="100000">
                                          <p:val>
                                            <p:strVal val="#ppt_h"/>
                                          </p:val>
                                        </p:tav>
                                      </p:tavLst>
                                    </p:anim>
                                    <p:anim calcmode="lin" valueType="num">
                                      <p:cBhvr>
                                        <p:cTn dur="300" fill="hold" id="9"/>
                                        <p:tgtEl>
                                          <p:spTgt spid="15"/>
                                        </p:tgtEl>
                                        <p:attrNameLst>
                                          <p:attrName>style.rotation</p:attrName>
                                        </p:attrNameLst>
                                      </p:cBhvr>
                                      <p:tavLst>
                                        <p:tav tm="0">
                                          <p:val>
                                            <p:fltVal val="90"/>
                                          </p:val>
                                        </p:tav>
                                        <p:tav tm="100000">
                                          <p:val>
                                            <p:fltVal val="0"/>
                                          </p:val>
                                        </p:tav>
                                      </p:tavLst>
                                    </p:anim>
                                    <p:animEffect filter="fade" transition="in">
                                      <p:cBhvr>
                                        <p:cTn dur="300" id="10"/>
                                        <p:tgtEl>
                                          <p:spTgt spid="15"/>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15"/>
                                        </p:tgtEl>
                                        <p:attrNameLst>
                                          <p:attrName>style.visibility</p:attrName>
                                        </p:attrNameLst>
                                      </p:cBhvr>
                                      <p:to>
                                        <p:strVal val="visible"/>
                                      </p:to>
                                    </p:set>
                                    <p:anim calcmode="lin" valueType="num">
                                      <p:cBhvr>
                                        <p:cTn dur="300" fill="hold" id="13"/>
                                        <p:tgtEl>
                                          <p:spTgt spid="15"/>
                                        </p:tgtEl>
                                        <p:attrNameLst>
                                          <p:attrName>ppt_w</p:attrName>
                                        </p:attrNameLst>
                                      </p:cBhvr>
                                      <p:tavLst>
                                        <p:tav tm="0">
                                          <p:val>
                                            <p:fltVal val="0"/>
                                          </p:val>
                                        </p:tav>
                                        <p:tav tm="100000">
                                          <p:val>
                                            <p:strVal val="#ppt_w"/>
                                          </p:val>
                                        </p:tav>
                                      </p:tavLst>
                                    </p:anim>
                                    <p:anim calcmode="lin" valueType="num">
                                      <p:cBhvr>
                                        <p:cTn dur="300" fill="hold" id="14"/>
                                        <p:tgtEl>
                                          <p:spTgt spid="15"/>
                                        </p:tgtEl>
                                        <p:attrNameLst>
                                          <p:attrName>ppt_h</p:attrName>
                                        </p:attrNameLst>
                                      </p:cBhvr>
                                      <p:tavLst>
                                        <p:tav tm="0">
                                          <p:val>
                                            <p:fltVal val="0"/>
                                          </p:val>
                                        </p:tav>
                                        <p:tav tm="100000">
                                          <p:val>
                                            <p:strVal val="#ppt_h"/>
                                          </p:val>
                                        </p:tav>
                                      </p:tavLst>
                                    </p:anim>
                                    <p:anim calcmode="lin" valueType="num">
                                      <p:cBhvr>
                                        <p:cTn dur="300" fill="hold" id="15"/>
                                        <p:tgtEl>
                                          <p:spTgt spid="15"/>
                                        </p:tgtEl>
                                        <p:attrNameLst>
                                          <p:attrName>style.rotation</p:attrName>
                                        </p:attrNameLst>
                                      </p:cBhvr>
                                      <p:tavLst>
                                        <p:tav tm="0">
                                          <p:val>
                                            <p:fltVal val="90"/>
                                          </p:val>
                                        </p:tav>
                                        <p:tav tm="100000">
                                          <p:val>
                                            <p:fltVal val="0"/>
                                          </p:val>
                                        </p:tav>
                                      </p:tavLst>
                                    </p:anim>
                                    <p:animEffect filter="fade" transition="in">
                                      <p:cBhvr>
                                        <p:cTn dur="300" id="16"/>
                                        <p:tgtEl>
                                          <p:spTgt spid="15"/>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14"/>
                                        </p:tgtEl>
                                        <p:attrNameLst>
                                          <p:attrName>style.visibility</p:attrName>
                                        </p:attrNameLst>
                                      </p:cBhvr>
                                      <p:to>
                                        <p:strVal val="visible"/>
                                      </p:to>
                                    </p:set>
                                    <p:anim by="(-#ppt_w*2)" calcmode="lin" valueType="num">
                                      <p:cBhvr rctx="PPT">
                                        <p:cTn autoRev="1" dur="200" fill="hold" id="20">
                                          <p:stCondLst>
                                            <p:cond delay="0"/>
                                          </p:stCondLst>
                                        </p:cTn>
                                        <p:tgtEl>
                                          <p:spTgt spid="14"/>
                                        </p:tgtEl>
                                        <p:attrNameLst>
                                          <p:attrName>ppt_w</p:attrName>
                                        </p:attrNameLst>
                                      </p:cBhvr>
                                    </p:anim>
                                    <p:anim by="(#ppt_w*0.50)" calcmode="lin" valueType="num">
                                      <p:cBhvr>
                                        <p:cTn autoRev="1" decel="50000" dur="200" fill="hold" id="21">
                                          <p:stCondLst>
                                            <p:cond delay="0"/>
                                          </p:stCondLst>
                                        </p:cTn>
                                        <p:tgtEl>
                                          <p:spTgt spid="14"/>
                                        </p:tgtEl>
                                        <p:attrNameLst>
                                          <p:attrName>ppt_x</p:attrName>
                                        </p:attrNameLst>
                                      </p:cBhvr>
                                    </p:anim>
                                    <p:anim calcmode="lin" from="(-#ppt_h/2)" to="(#ppt_y)" valueType="num">
                                      <p:cBhvr>
                                        <p:cTn dur="400" fill="hold" id="22">
                                          <p:stCondLst>
                                            <p:cond delay="0"/>
                                          </p:stCondLst>
                                        </p:cTn>
                                        <p:tgtEl>
                                          <p:spTgt spid="14"/>
                                        </p:tgtEl>
                                        <p:attrNameLst>
                                          <p:attrName>ppt_y</p:attrName>
                                        </p:attrNameLst>
                                      </p:cBhvr>
                                    </p:anim>
                                    <p:animRot by="21600000">
                                      <p:cBhvr>
                                        <p:cTn dur="400" fill="hold" id="23">
                                          <p:stCondLst>
                                            <p:cond delay="0"/>
                                          </p:stCondLst>
                                        </p:cTn>
                                        <p:tgtEl>
                                          <p:spTgt spid="14"/>
                                        </p:tgtEl>
                                        <p:attrNameLst>
                                          <p:attrName>r</p:attrName>
                                        </p:attrNameLst>
                                      </p:cBhvr>
                                    </p:animRot>
                                  </p:childTnLst>
                                </p:cTn>
                              </p:par>
                            </p:childTnLst>
                          </p:cTn>
                        </p:par>
                        <p:par>
                          <p:cTn fill="hold" id="24" nodeType="afterGroup">
                            <p:stCondLst>
                              <p:cond delay="700"/>
                            </p:stCondLst>
                            <p:childTnLst>
                              <p:par>
                                <p:cTn fill="hold" id="25" nodeType="afterEffect" presetClass="entr" presetID="31" presetSubtype="0">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p:cTn dur="500" fill="hold" id="27"/>
                                        <p:tgtEl>
                                          <p:spTgt spid="4"/>
                                        </p:tgtEl>
                                        <p:attrNameLst>
                                          <p:attrName>ppt_w</p:attrName>
                                        </p:attrNameLst>
                                      </p:cBhvr>
                                      <p:tavLst>
                                        <p:tav tm="0">
                                          <p:val>
                                            <p:fltVal val="0"/>
                                          </p:val>
                                        </p:tav>
                                        <p:tav tm="100000">
                                          <p:val>
                                            <p:strVal val="#ppt_w"/>
                                          </p:val>
                                        </p:tav>
                                      </p:tavLst>
                                    </p:anim>
                                    <p:anim calcmode="lin" valueType="num">
                                      <p:cBhvr>
                                        <p:cTn dur="500" fill="hold" id="28"/>
                                        <p:tgtEl>
                                          <p:spTgt spid="4"/>
                                        </p:tgtEl>
                                        <p:attrNameLst>
                                          <p:attrName>ppt_h</p:attrName>
                                        </p:attrNameLst>
                                      </p:cBhvr>
                                      <p:tavLst>
                                        <p:tav tm="0">
                                          <p:val>
                                            <p:fltVal val="0"/>
                                          </p:val>
                                        </p:tav>
                                        <p:tav tm="100000">
                                          <p:val>
                                            <p:strVal val="#ppt_h"/>
                                          </p:val>
                                        </p:tav>
                                      </p:tavLst>
                                    </p:anim>
                                    <p:anim calcmode="lin" valueType="num">
                                      <p:cBhvr>
                                        <p:cTn dur="500" fill="hold" id="29"/>
                                        <p:tgtEl>
                                          <p:spTgt spid="4"/>
                                        </p:tgtEl>
                                        <p:attrNameLst>
                                          <p:attrName>style.rotation</p:attrName>
                                        </p:attrNameLst>
                                      </p:cBhvr>
                                      <p:tavLst>
                                        <p:tav tm="0">
                                          <p:val>
                                            <p:fltVal val="90"/>
                                          </p:val>
                                        </p:tav>
                                        <p:tav tm="100000">
                                          <p:val>
                                            <p:fltVal val="0"/>
                                          </p:val>
                                        </p:tav>
                                      </p:tavLst>
                                    </p:anim>
                                    <p:animEffect filter="fade" transition="in">
                                      <p:cBhvr>
                                        <p:cTn dur="500" id="30"/>
                                        <p:tgtEl>
                                          <p:spTgt spid="4"/>
                                        </p:tgtEl>
                                      </p:cBhvr>
                                    </p:animEffect>
                                  </p:childTnLst>
                                </p:cTn>
                              </p:par>
                            </p:childTnLst>
                          </p:cTn>
                        </p:par>
                        <p:par>
                          <p:cTn fill="hold" id="31" nodeType="afterGroup">
                            <p:stCondLst>
                              <p:cond delay="1200"/>
                            </p:stCondLst>
                            <p:childTnLst>
                              <p:par>
                                <p:cTn fill="hold" grpId="0" id="32" nodeType="afterEffect" presetClass="entr" presetID="22" presetSubtype="4">
                                  <p:stCondLst>
                                    <p:cond delay="0"/>
                                  </p:stCondLst>
                                  <p:childTnLst>
                                    <p:set>
                                      <p:cBhvr>
                                        <p:cTn dur="1" fill="hold" id="33">
                                          <p:stCondLst>
                                            <p:cond delay="0"/>
                                          </p:stCondLst>
                                        </p:cTn>
                                        <p:tgtEl>
                                          <p:spTgt spid="17"/>
                                        </p:tgtEl>
                                        <p:attrNameLst>
                                          <p:attrName>style.visibility</p:attrName>
                                        </p:attrNameLst>
                                      </p:cBhvr>
                                      <p:to>
                                        <p:strVal val="visible"/>
                                      </p:to>
                                    </p:set>
                                    <p:animEffect filter="wipe(down)" transition="in">
                                      <p:cBhvr>
                                        <p:cTn dur="500" id="34"/>
                                        <p:tgtEl>
                                          <p:spTgt spid="17"/>
                                        </p:tgtEl>
                                      </p:cBhvr>
                                    </p:animEffect>
                                  </p:childTnLst>
                                </p:cTn>
                              </p:par>
                            </p:childTnLst>
                          </p:cTn>
                        </p:par>
                        <p:par>
                          <p:cTn fill="hold" id="35" nodeType="afterGroup">
                            <p:stCondLst>
                              <p:cond delay="1700"/>
                            </p:stCondLst>
                            <p:childTnLst>
                              <p:par>
                                <p:cTn fill="hold" grpId="0" id="36" nodeType="afterEffect" presetClass="entr" presetID="42" presetSubtype="0">
                                  <p:stCondLst>
                                    <p:cond delay="0"/>
                                  </p:stCondLst>
                                  <p:childTnLst>
                                    <p:set>
                                      <p:cBhvr>
                                        <p:cTn dur="1" fill="hold" id="37">
                                          <p:stCondLst>
                                            <p:cond delay="0"/>
                                          </p:stCondLst>
                                        </p:cTn>
                                        <p:tgtEl>
                                          <p:spTgt spid="18"/>
                                        </p:tgtEl>
                                        <p:attrNameLst>
                                          <p:attrName>style.visibility</p:attrName>
                                        </p:attrNameLst>
                                      </p:cBhvr>
                                      <p:to>
                                        <p:strVal val="visible"/>
                                      </p:to>
                                    </p:set>
                                    <p:animEffect filter="fade" transition="in">
                                      <p:cBhvr>
                                        <p:cTn dur="500" id="38"/>
                                        <p:tgtEl>
                                          <p:spTgt spid="18"/>
                                        </p:tgtEl>
                                      </p:cBhvr>
                                    </p:animEffect>
                                    <p:anim calcmode="lin" valueType="num">
                                      <p:cBhvr>
                                        <p:cTn dur="500" fill="hold" id="39"/>
                                        <p:tgtEl>
                                          <p:spTgt spid="18"/>
                                        </p:tgtEl>
                                        <p:attrNameLst>
                                          <p:attrName>ppt_x</p:attrName>
                                        </p:attrNameLst>
                                      </p:cBhvr>
                                      <p:tavLst>
                                        <p:tav tm="0">
                                          <p:val>
                                            <p:strVal val="#ppt_x"/>
                                          </p:val>
                                        </p:tav>
                                        <p:tav tm="100000">
                                          <p:val>
                                            <p:strVal val="#ppt_x"/>
                                          </p:val>
                                        </p:tav>
                                      </p:tavLst>
                                    </p:anim>
                                    <p:anim calcmode="lin" valueType="num">
                                      <p:cBhvr>
                                        <p:cTn dur="500" fill="hold" id="40"/>
                                        <p:tgtEl>
                                          <p:spTgt spid="18"/>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2200"/>
                            </p:stCondLst>
                            <p:childTnLst>
                              <p:par>
                                <p:cTn fill="hold" grpId="0" id="42" nodeType="afterEffect" presetClass="entr" presetID="42" presetSubtype="0">
                                  <p:stCondLst>
                                    <p:cond delay="0"/>
                                  </p:stCondLst>
                                  <p:childTnLst>
                                    <p:set>
                                      <p:cBhvr>
                                        <p:cTn dur="1" fill="hold" id="43">
                                          <p:stCondLst>
                                            <p:cond delay="0"/>
                                          </p:stCondLst>
                                        </p:cTn>
                                        <p:tgtEl>
                                          <p:spTgt spid="27"/>
                                        </p:tgtEl>
                                        <p:attrNameLst>
                                          <p:attrName>style.visibility</p:attrName>
                                        </p:attrNameLst>
                                      </p:cBhvr>
                                      <p:to>
                                        <p:strVal val="visible"/>
                                      </p:to>
                                    </p:set>
                                    <p:animEffect filter="fade" transition="in">
                                      <p:cBhvr>
                                        <p:cTn dur="500" id="44"/>
                                        <p:tgtEl>
                                          <p:spTgt spid="27"/>
                                        </p:tgtEl>
                                      </p:cBhvr>
                                    </p:animEffect>
                                    <p:anim calcmode="lin" valueType="num">
                                      <p:cBhvr>
                                        <p:cTn dur="500" fill="hold" id="45"/>
                                        <p:tgtEl>
                                          <p:spTgt spid="27"/>
                                        </p:tgtEl>
                                        <p:attrNameLst>
                                          <p:attrName>ppt_x</p:attrName>
                                        </p:attrNameLst>
                                      </p:cBhvr>
                                      <p:tavLst>
                                        <p:tav tm="0">
                                          <p:val>
                                            <p:strVal val="#ppt_x"/>
                                          </p:val>
                                        </p:tav>
                                        <p:tav tm="100000">
                                          <p:val>
                                            <p:strVal val="#ppt_x"/>
                                          </p:val>
                                        </p:tav>
                                      </p:tavLst>
                                    </p:anim>
                                    <p:anim calcmode="lin" valueType="num">
                                      <p:cBhvr>
                                        <p:cTn dur="500" fill="hold" id="46"/>
                                        <p:tgtEl>
                                          <p:spTgt spid="27"/>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2700"/>
                            </p:stCondLst>
                            <p:childTnLst>
                              <p:par>
                                <p:cTn fill="hold" grpId="0" id="48" nodeType="afterEffect" presetClass="entr" presetID="22" presetSubtype="1">
                                  <p:stCondLst>
                                    <p:cond delay="0"/>
                                  </p:stCondLst>
                                  <p:childTnLst>
                                    <p:set>
                                      <p:cBhvr>
                                        <p:cTn dur="1" fill="hold" id="49">
                                          <p:stCondLst>
                                            <p:cond delay="0"/>
                                          </p:stCondLst>
                                        </p:cTn>
                                        <p:tgtEl>
                                          <p:spTgt spid="26"/>
                                        </p:tgtEl>
                                        <p:attrNameLst>
                                          <p:attrName>style.visibility</p:attrName>
                                        </p:attrNameLst>
                                      </p:cBhvr>
                                      <p:to>
                                        <p:strVal val="visible"/>
                                      </p:to>
                                    </p:set>
                                    <p:animEffect filter="wipe(up)" transition="in">
                                      <p:cBhvr>
                                        <p:cTn dur="500" id="50"/>
                                        <p:tgtEl>
                                          <p:spTgt spid="26"/>
                                        </p:tgtEl>
                                      </p:cBhvr>
                                    </p:animEffect>
                                  </p:childTnLst>
                                </p:cTn>
                              </p:par>
                              <p:par>
                                <p:cTn fill="hold" grpId="0" id="51" nodeType="withEffect" presetClass="entr" presetID="22" presetSubtype="1">
                                  <p:stCondLst>
                                    <p:cond delay="0"/>
                                  </p:stCondLst>
                                  <p:childTnLst>
                                    <p:set>
                                      <p:cBhvr>
                                        <p:cTn dur="1" fill="hold" id="52">
                                          <p:stCondLst>
                                            <p:cond delay="0"/>
                                          </p:stCondLst>
                                        </p:cTn>
                                        <p:tgtEl>
                                          <p:spTgt spid="25"/>
                                        </p:tgtEl>
                                        <p:attrNameLst>
                                          <p:attrName>style.visibility</p:attrName>
                                        </p:attrNameLst>
                                      </p:cBhvr>
                                      <p:to>
                                        <p:strVal val="visible"/>
                                      </p:to>
                                    </p:set>
                                    <p:animEffect filter="wipe(up)" transition="in">
                                      <p:cBhvr>
                                        <p:cTn dur="500" id="53"/>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25"/>
      <p:bldP grpId="0" spid="26"/>
      <p:bldP grpId="0" spid="27"/>
      <p:bldP grpId="0" spid="14"/>
      <p:bldP grpId="0" spid="15"/>
      <p:bldP grpId="1" spid="1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a:extLst>
              <a:ext uri="{FF2B5EF4-FFF2-40B4-BE49-F238E27FC236}">
                <a16:creationId xmlns:a16="http://schemas.microsoft.com/office/drawing/2014/main" id="{2DDB388F-D5D2-42F5-BE3A-0210798F74D2}"/>
              </a:ext>
            </a:extLst>
          </p:cNvPr>
          <p:cNvSpPr txBox="1"/>
          <p:nvPr/>
        </p:nvSpPr>
        <p:spPr>
          <a:xfrm>
            <a:off x="1321467" y="1876185"/>
            <a:ext cx="4680520" cy="457200"/>
          </a:xfrm>
          <a:prstGeom prst="rect">
            <a:avLst/>
          </a:prstGeom>
        </p:spPr>
        <p:txBody>
          <a:bodyPr wrap="square">
            <a:spAutoFit/>
          </a:bodyPr>
          <a:lstStyle>
            <a:defPPr>
              <a:defRPr lang="zh-CN"/>
            </a:defPPr>
            <a:lvl1pPr algn="just">
              <a:lnSpc>
                <a:spcPct val="120000"/>
              </a:lnSpc>
              <a:defRPr>
                <a:latin typeface="+mj-ea"/>
                <a:ea typeface="+mj-ea"/>
              </a:defRPr>
            </a:lvl1pPr>
          </a:lstStyle>
          <a:p>
            <a:pPr>
              <a:lnSpc>
                <a:spcPct val="100000"/>
              </a:lnSpc>
            </a:pPr>
            <a:r>
              <a:rPr altLang="en-US" b="1" lang="zh-CN" noProof="1" sz="2400">
                <a:solidFill>
                  <a:srgbClr val="000000"/>
                </a:solidFill>
              </a:rPr>
              <a:t>制定目标的黄金原则</a:t>
            </a:r>
          </a:p>
        </p:txBody>
      </p:sp>
      <p:grpSp>
        <p:nvGrpSpPr>
          <p:cNvPr id="5" name="组合 4">
            <a:extLst>
              <a:ext uri="{FF2B5EF4-FFF2-40B4-BE49-F238E27FC236}">
                <a16:creationId xmlns:a16="http://schemas.microsoft.com/office/drawing/2014/main" id="{1D6A4DCD-AA7B-4609-A7FF-8956068A90BC}"/>
              </a:ext>
            </a:extLst>
          </p:cNvPr>
          <p:cNvGrpSpPr/>
          <p:nvPr/>
        </p:nvGrpSpPr>
        <p:grpSpPr>
          <a:xfrm>
            <a:off x="1151250" y="2738727"/>
            <a:ext cx="827886" cy="827886"/>
            <a:chOff x="1019498" y="1774332"/>
            <a:chExt cx="1055149" cy="1055149"/>
          </a:xfrm>
        </p:grpSpPr>
        <p:sp>
          <p:nvSpPr>
            <p:cNvPr id="2" name="矩形: 圆角 1">
              <a:extLst>
                <a:ext uri="{FF2B5EF4-FFF2-40B4-BE49-F238E27FC236}">
                  <a16:creationId xmlns:a16="http://schemas.microsoft.com/office/drawing/2014/main" id="{ADA5DED5-E065-44C0-B2DD-E9826BB9CA2D}"/>
                </a:ext>
              </a:extLst>
            </p:cNvPr>
            <p:cNvSpPr/>
            <p:nvPr/>
          </p:nvSpPr>
          <p:spPr bwMode="auto">
            <a:xfrm>
              <a:off x="1019498" y="1774332"/>
              <a:ext cx="1055149" cy="1055149"/>
            </a:xfrm>
            <a:prstGeom prst="roundRect">
              <a:avLst>
                <a:gd fmla="val 1843"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b="1" lang="zh-CN" sz="4400">
                <a:solidFill>
                  <a:schemeClr val="accent2"/>
                </a:solidFill>
                <a:latin typeface="+mn-ea"/>
                <a:ea typeface="+mn-ea"/>
                <a:cs typeface="+mn-ea"/>
              </a:endParaRPr>
            </a:p>
          </p:txBody>
        </p:sp>
        <p:sp>
          <p:nvSpPr>
            <p:cNvPr id="4" name="文本框 3">
              <a:extLst>
                <a:ext uri="{FF2B5EF4-FFF2-40B4-BE49-F238E27FC236}">
                  <a16:creationId xmlns:a16="http://schemas.microsoft.com/office/drawing/2014/main" id="{8CCDC1EA-38CC-4633-912A-48787E34CF4F}"/>
                </a:ext>
              </a:extLst>
            </p:cNvPr>
            <p:cNvSpPr txBox="1"/>
            <p:nvPr/>
          </p:nvSpPr>
          <p:spPr>
            <a:xfrm>
              <a:off x="1216062" y="1774332"/>
              <a:ext cx="662019" cy="971177"/>
            </a:xfrm>
            <a:prstGeom prst="rect">
              <a:avLst/>
            </a:prstGeom>
            <a:noFill/>
          </p:spPr>
          <p:txBody>
            <a:bodyPr rtlCol="0" wrap="none">
              <a:spAutoFit/>
            </a:bodyPr>
            <a:lstStyle/>
            <a:p>
              <a:pPr algn="ctr"/>
              <a:r>
                <a:rPr altLang="zh-CN" b="1" lang="en-US" sz="4400">
                  <a:solidFill>
                    <a:schemeClr val="accent2"/>
                  </a:solidFill>
                  <a:latin typeface="+mn-ea"/>
                  <a:ea typeface="+mn-ea"/>
                </a:rPr>
                <a:t>S</a:t>
              </a:r>
            </a:p>
          </p:txBody>
        </p:sp>
      </p:grpSp>
      <p:grpSp>
        <p:nvGrpSpPr>
          <p:cNvPr id="6" name="组合 5">
            <a:extLst>
              <a:ext uri="{FF2B5EF4-FFF2-40B4-BE49-F238E27FC236}">
                <a16:creationId xmlns:a16="http://schemas.microsoft.com/office/drawing/2014/main" id="{0AEC5714-86FA-47CC-AA67-C6444999F44B}"/>
              </a:ext>
            </a:extLst>
          </p:cNvPr>
          <p:cNvGrpSpPr/>
          <p:nvPr/>
        </p:nvGrpSpPr>
        <p:grpSpPr>
          <a:xfrm>
            <a:off x="1151252" y="3914943"/>
            <a:ext cx="827886" cy="827886"/>
            <a:chOff x="2607667" y="1774332"/>
            <a:chExt cx="1055149" cy="1055149"/>
          </a:xfrm>
        </p:grpSpPr>
        <p:sp>
          <p:nvSpPr>
            <p:cNvPr id="19" name="矩形: 圆角 18">
              <a:extLst>
                <a:ext uri="{FF2B5EF4-FFF2-40B4-BE49-F238E27FC236}">
                  <a16:creationId xmlns:a16="http://schemas.microsoft.com/office/drawing/2014/main" id="{44D87802-8010-45AE-B0A2-4ED7C02C345A}"/>
                </a:ext>
              </a:extLst>
            </p:cNvPr>
            <p:cNvSpPr/>
            <p:nvPr/>
          </p:nvSpPr>
          <p:spPr bwMode="auto">
            <a:xfrm>
              <a:off x="2607667" y="1774332"/>
              <a:ext cx="1055149" cy="1055149"/>
            </a:xfrm>
            <a:prstGeom prst="roundRect">
              <a:avLst>
                <a:gd fmla="val 1843"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b="1" lang="zh-CN" sz="4400">
                <a:solidFill>
                  <a:schemeClr val="accent2"/>
                </a:solidFill>
                <a:latin typeface="+mn-ea"/>
                <a:ea typeface="+mn-ea"/>
                <a:cs typeface="+mn-ea"/>
              </a:endParaRPr>
            </a:p>
          </p:txBody>
        </p:sp>
        <p:sp>
          <p:nvSpPr>
            <p:cNvPr id="20" name="文本框 19">
              <a:extLst>
                <a:ext uri="{FF2B5EF4-FFF2-40B4-BE49-F238E27FC236}">
                  <a16:creationId xmlns:a16="http://schemas.microsoft.com/office/drawing/2014/main" id="{529D397C-C4FE-4B89-AB30-3221B6F8BF5C}"/>
                </a:ext>
              </a:extLst>
            </p:cNvPr>
            <p:cNvSpPr txBox="1"/>
            <p:nvPr/>
          </p:nvSpPr>
          <p:spPr>
            <a:xfrm>
              <a:off x="2652487" y="1774332"/>
              <a:ext cx="965511" cy="971177"/>
            </a:xfrm>
            <a:prstGeom prst="rect">
              <a:avLst/>
            </a:prstGeom>
            <a:noFill/>
          </p:spPr>
          <p:txBody>
            <a:bodyPr rtlCol="0" wrap="none">
              <a:spAutoFit/>
            </a:bodyPr>
            <a:lstStyle/>
            <a:p>
              <a:pPr algn="ctr"/>
              <a:r>
                <a:rPr altLang="zh-CN" b="1" lang="en-US" sz="4400">
                  <a:solidFill>
                    <a:schemeClr val="accent2"/>
                  </a:solidFill>
                  <a:latin typeface="+mn-ea"/>
                  <a:ea typeface="+mn-ea"/>
                </a:rPr>
                <a:t>M</a:t>
              </a:r>
            </a:p>
          </p:txBody>
        </p:sp>
      </p:grpSp>
      <p:grpSp>
        <p:nvGrpSpPr>
          <p:cNvPr id="7" name="组合 6">
            <a:extLst>
              <a:ext uri="{FF2B5EF4-FFF2-40B4-BE49-F238E27FC236}">
                <a16:creationId xmlns:a16="http://schemas.microsoft.com/office/drawing/2014/main" id="{31B3FCB8-443B-43A6-BD62-8CA01E72ECB4}"/>
              </a:ext>
            </a:extLst>
          </p:cNvPr>
          <p:cNvGrpSpPr/>
          <p:nvPr/>
        </p:nvGrpSpPr>
        <p:grpSpPr>
          <a:xfrm>
            <a:off x="1143213" y="4999136"/>
            <a:ext cx="827886" cy="827886"/>
            <a:chOff x="4328183" y="1774332"/>
            <a:chExt cx="1055149" cy="1055149"/>
          </a:xfrm>
        </p:grpSpPr>
        <p:sp>
          <p:nvSpPr>
            <p:cNvPr id="21" name="矩形: 圆角 20">
              <a:extLst>
                <a:ext uri="{FF2B5EF4-FFF2-40B4-BE49-F238E27FC236}">
                  <a16:creationId xmlns:a16="http://schemas.microsoft.com/office/drawing/2014/main" id="{15146C23-5ADC-4A01-8C3A-1140215F15EB}"/>
                </a:ext>
              </a:extLst>
            </p:cNvPr>
            <p:cNvSpPr/>
            <p:nvPr/>
          </p:nvSpPr>
          <p:spPr bwMode="auto">
            <a:xfrm>
              <a:off x="4328183" y="1774332"/>
              <a:ext cx="1055149" cy="1055149"/>
            </a:xfrm>
            <a:prstGeom prst="roundRect">
              <a:avLst>
                <a:gd fmla="val 1843"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b="1" lang="zh-CN" sz="4400">
                <a:solidFill>
                  <a:schemeClr val="accent2"/>
                </a:solidFill>
                <a:latin typeface="+mn-ea"/>
                <a:ea typeface="+mn-ea"/>
                <a:cs typeface="+mn-ea"/>
              </a:endParaRPr>
            </a:p>
          </p:txBody>
        </p:sp>
        <p:sp>
          <p:nvSpPr>
            <p:cNvPr id="22" name="文本框 21">
              <a:extLst>
                <a:ext uri="{FF2B5EF4-FFF2-40B4-BE49-F238E27FC236}">
                  <a16:creationId xmlns:a16="http://schemas.microsoft.com/office/drawing/2014/main" id="{0A4E6EE5-B9C3-41AC-ACF7-B396BE5C2CDA}"/>
                </a:ext>
              </a:extLst>
            </p:cNvPr>
            <p:cNvSpPr txBox="1"/>
            <p:nvPr/>
          </p:nvSpPr>
          <p:spPr>
            <a:xfrm>
              <a:off x="4471130" y="1774331"/>
              <a:ext cx="769253" cy="971177"/>
            </a:xfrm>
            <a:prstGeom prst="rect">
              <a:avLst/>
            </a:prstGeom>
            <a:noFill/>
          </p:spPr>
          <p:txBody>
            <a:bodyPr rtlCol="0" wrap="none">
              <a:spAutoFit/>
            </a:bodyPr>
            <a:lstStyle/>
            <a:p>
              <a:pPr algn="ctr"/>
              <a:r>
                <a:rPr altLang="zh-CN" b="1" lang="en-US" sz="4400">
                  <a:solidFill>
                    <a:schemeClr val="accent2"/>
                  </a:solidFill>
                  <a:latin typeface="+mn-ea"/>
                  <a:ea typeface="+mn-ea"/>
                </a:rPr>
                <a:t>A</a:t>
              </a:r>
            </a:p>
          </p:txBody>
        </p:sp>
      </p:grpSp>
      <p:grpSp>
        <p:nvGrpSpPr>
          <p:cNvPr id="8" name="组合 7">
            <a:extLst>
              <a:ext uri="{FF2B5EF4-FFF2-40B4-BE49-F238E27FC236}">
                <a16:creationId xmlns:a16="http://schemas.microsoft.com/office/drawing/2014/main" id="{DB603BF2-D8D8-4620-8451-8443666FBE75}"/>
              </a:ext>
            </a:extLst>
          </p:cNvPr>
          <p:cNvGrpSpPr/>
          <p:nvPr/>
        </p:nvGrpSpPr>
        <p:grpSpPr>
          <a:xfrm>
            <a:off x="6243178" y="2734257"/>
            <a:ext cx="827886" cy="827886"/>
            <a:chOff x="5964478" y="1774332"/>
            <a:chExt cx="1055149" cy="1055149"/>
          </a:xfrm>
        </p:grpSpPr>
        <p:sp>
          <p:nvSpPr>
            <p:cNvPr id="23" name="矩形: 圆角 22">
              <a:extLst>
                <a:ext uri="{FF2B5EF4-FFF2-40B4-BE49-F238E27FC236}">
                  <a16:creationId xmlns:a16="http://schemas.microsoft.com/office/drawing/2014/main" id="{AFE78E7B-11DF-4BD7-9565-7C8B3F0687C7}"/>
                </a:ext>
              </a:extLst>
            </p:cNvPr>
            <p:cNvSpPr/>
            <p:nvPr/>
          </p:nvSpPr>
          <p:spPr bwMode="auto">
            <a:xfrm>
              <a:off x="5964478" y="1774332"/>
              <a:ext cx="1055149" cy="1055149"/>
            </a:xfrm>
            <a:prstGeom prst="roundRect">
              <a:avLst>
                <a:gd fmla="val 1843"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b="1" lang="zh-CN" sz="4400">
                <a:solidFill>
                  <a:schemeClr val="accent2"/>
                </a:solidFill>
                <a:latin typeface="+mn-ea"/>
                <a:ea typeface="+mn-ea"/>
                <a:cs typeface="+mn-ea"/>
              </a:endParaRPr>
            </a:p>
          </p:txBody>
        </p:sp>
        <p:sp>
          <p:nvSpPr>
            <p:cNvPr id="24" name="文本框 23">
              <a:extLst>
                <a:ext uri="{FF2B5EF4-FFF2-40B4-BE49-F238E27FC236}">
                  <a16:creationId xmlns:a16="http://schemas.microsoft.com/office/drawing/2014/main" id="{9A0EC0DA-C9DE-4206-879F-F6D2F1C8D862}"/>
                </a:ext>
              </a:extLst>
            </p:cNvPr>
            <p:cNvSpPr txBox="1"/>
            <p:nvPr/>
          </p:nvSpPr>
          <p:spPr>
            <a:xfrm>
              <a:off x="6126645" y="1774332"/>
              <a:ext cx="730810" cy="971177"/>
            </a:xfrm>
            <a:prstGeom prst="rect">
              <a:avLst/>
            </a:prstGeom>
            <a:noFill/>
          </p:spPr>
          <p:txBody>
            <a:bodyPr rtlCol="0" wrap="none">
              <a:spAutoFit/>
            </a:bodyPr>
            <a:lstStyle/>
            <a:p>
              <a:pPr algn="ctr"/>
              <a:r>
                <a:rPr altLang="zh-CN" b="1" lang="en-US" sz="4400">
                  <a:solidFill>
                    <a:schemeClr val="accent2"/>
                  </a:solidFill>
                  <a:latin typeface="+mn-ea"/>
                  <a:ea typeface="+mn-ea"/>
                </a:rPr>
                <a:t>R</a:t>
              </a:r>
            </a:p>
          </p:txBody>
        </p:sp>
      </p:grpSp>
      <p:grpSp>
        <p:nvGrpSpPr>
          <p:cNvPr id="9" name="组合 8">
            <a:extLst>
              <a:ext uri="{FF2B5EF4-FFF2-40B4-BE49-F238E27FC236}">
                <a16:creationId xmlns:a16="http://schemas.microsoft.com/office/drawing/2014/main" id="{004A5B3F-4765-4255-B956-F75940EB02C0}"/>
              </a:ext>
            </a:extLst>
          </p:cNvPr>
          <p:cNvGrpSpPr/>
          <p:nvPr/>
        </p:nvGrpSpPr>
        <p:grpSpPr>
          <a:xfrm>
            <a:off x="6243177" y="5001850"/>
            <a:ext cx="827886" cy="827886"/>
            <a:chOff x="7805310" y="1774332"/>
            <a:chExt cx="1055149" cy="1055149"/>
          </a:xfrm>
        </p:grpSpPr>
        <p:sp>
          <p:nvSpPr>
            <p:cNvPr id="25" name="矩形: 圆角 24">
              <a:extLst>
                <a:ext uri="{FF2B5EF4-FFF2-40B4-BE49-F238E27FC236}">
                  <a16:creationId xmlns:a16="http://schemas.microsoft.com/office/drawing/2014/main" id="{18FCBC78-B805-4A69-AE84-DE582E9DE81C}"/>
                </a:ext>
              </a:extLst>
            </p:cNvPr>
            <p:cNvSpPr/>
            <p:nvPr/>
          </p:nvSpPr>
          <p:spPr bwMode="auto">
            <a:xfrm>
              <a:off x="7805310" y="1774332"/>
              <a:ext cx="1055149" cy="1055149"/>
            </a:xfrm>
            <a:prstGeom prst="roundRect">
              <a:avLst>
                <a:gd fmla="val 1843"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b="1" lang="zh-CN" sz="4400">
                <a:solidFill>
                  <a:schemeClr val="accent2"/>
                </a:solidFill>
                <a:latin typeface="+mn-ea"/>
                <a:ea typeface="+mn-ea"/>
                <a:cs typeface="+mn-ea"/>
              </a:endParaRPr>
            </a:p>
          </p:txBody>
        </p:sp>
        <p:sp>
          <p:nvSpPr>
            <p:cNvPr id="26" name="文本框 25">
              <a:extLst>
                <a:ext uri="{FF2B5EF4-FFF2-40B4-BE49-F238E27FC236}">
                  <a16:creationId xmlns:a16="http://schemas.microsoft.com/office/drawing/2014/main" id="{F321CEA9-D10D-40BC-9E5E-E649933CFA1B}"/>
                </a:ext>
              </a:extLst>
            </p:cNvPr>
            <p:cNvSpPr txBox="1"/>
            <p:nvPr/>
          </p:nvSpPr>
          <p:spPr>
            <a:xfrm>
              <a:off x="7993780" y="1774333"/>
              <a:ext cx="678205" cy="971177"/>
            </a:xfrm>
            <a:prstGeom prst="rect">
              <a:avLst/>
            </a:prstGeom>
            <a:noFill/>
          </p:spPr>
          <p:txBody>
            <a:bodyPr rtlCol="0" wrap="none">
              <a:spAutoFit/>
            </a:bodyPr>
            <a:lstStyle/>
            <a:p>
              <a:pPr algn="ctr"/>
              <a:r>
                <a:rPr altLang="zh-CN" b="1" lang="en-US" sz="4400">
                  <a:solidFill>
                    <a:schemeClr val="accent2"/>
                  </a:solidFill>
                  <a:latin typeface="+mn-ea"/>
                  <a:ea typeface="+mn-ea"/>
                </a:rPr>
                <a:t>T</a:t>
              </a:r>
            </a:p>
          </p:txBody>
        </p:sp>
      </p:grpSp>
      <p:sp>
        <p:nvSpPr>
          <p:cNvPr id="10" name="矩形 9">
            <a:extLst>
              <a:ext uri="{FF2B5EF4-FFF2-40B4-BE49-F238E27FC236}">
                <a16:creationId xmlns:a16="http://schemas.microsoft.com/office/drawing/2014/main" id="{5CEC8153-1764-4684-A541-0C5D5125D78E}"/>
              </a:ext>
            </a:extLst>
          </p:cNvPr>
          <p:cNvSpPr/>
          <p:nvPr/>
        </p:nvSpPr>
        <p:spPr>
          <a:xfrm>
            <a:off x="2149353" y="2738727"/>
            <a:ext cx="2006917" cy="396240"/>
          </a:xfrm>
          <a:prstGeom prst="rect">
            <a:avLst/>
          </a:prstGeom>
        </p:spPr>
        <p:txBody>
          <a:bodyPr wrap="none">
            <a:spAutoFit/>
          </a:bodyPr>
          <a:lstStyle/>
          <a:p>
            <a:r>
              <a:rPr altLang="zh-CN" b="1" lang="en-US" sz="2000">
                <a:solidFill>
                  <a:srgbClr val="C00000"/>
                </a:solidFill>
                <a:latin typeface="+mj-ea"/>
                <a:ea typeface="+mj-ea"/>
              </a:rPr>
              <a:t>Specific 明确性</a:t>
            </a:r>
          </a:p>
        </p:txBody>
      </p:sp>
      <p:sp>
        <p:nvSpPr>
          <p:cNvPr id="11" name="矩形 10">
            <a:extLst>
              <a:ext uri="{FF2B5EF4-FFF2-40B4-BE49-F238E27FC236}">
                <a16:creationId xmlns:a16="http://schemas.microsoft.com/office/drawing/2014/main" id="{F5F9ECD3-9619-4876-8ACF-D1B228F455F9}"/>
              </a:ext>
            </a:extLst>
          </p:cNvPr>
          <p:cNvSpPr/>
          <p:nvPr/>
        </p:nvSpPr>
        <p:spPr>
          <a:xfrm>
            <a:off x="2149353" y="3100792"/>
            <a:ext cx="3259466" cy="518160"/>
          </a:xfrm>
          <a:prstGeom prst="rect">
            <a:avLst/>
          </a:prstGeom>
        </p:spPr>
        <p:txBody>
          <a:bodyPr wrap="square">
            <a:spAutoFit/>
          </a:bodyPr>
          <a:lstStyle/>
          <a:p>
            <a:r>
              <a:rPr altLang="en-US" lang="zh-CN" sz="1400">
                <a:solidFill>
                  <a:srgbClr val="000000"/>
                </a:solidFill>
                <a:latin typeface="+mj-ea"/>
                <a:ea typeface="+mj-ea"/>
              </a:rPr>
              <a:t>明确的目标几乎是所有成功团队的一致特点。不明确就没有办法评判、衡量。</a:t>
            </a:r>
          </a:p>
        </p:txBody>
      </p:sp>
      <p:sp>
        <p:nvSpPr>
          <p:cNvPr id="34" name="矩形 33">
            <a:extLst>
              <a:ext uri="{FF2B5EF4-FFF2-40B4-BE49-F238E27FC236}">
                <a16:creationId xmlns:a16="http://schemas.microsoft.com/office/drawing/2014/main" id="{4213EBF7-9B3E-4917-8BF6-CB5E50D01409}"/>
              </a:ext>
            </a:extLst>
          </p:cNvPr>
          <p:cNvSpPr/>
          <p:nvPr/>
        </p:nvSpPr>
        <p:spPr>
          <a:xfrm>
            <a:off x="2265999" y="3874981"/>
            <a:ext cx="2513330" cy="396240"/>
          </a:xfrm>
          <a:prstGeom prst="rect">
            <a:avLst/>
          </a:prstGeom>
        </p:spPr>
        <p:txBody>
          <a:bodyPr wrap="none">
            <a:spAutoFit/>
          </a:bodyPr>
          <a:lstStyle/>
          <a:p>
            <a:r>
              <a:rPr altLang="zh-CN" b="1" lang="en-US" sz="2000">
                <a:solidFill>
                  <a:srgbClr val="C00000"/>
                </a:solidFill>
                <a:latin typeface="+mj-ea"/>
                <a:ea typeface="+mj-ea"/>
              </a:rPr>
              <a:t>Measurable 衡量性</a:t>
            </a:r>
          </a:p>
        </p:txBody>
      </p:sp>
      <p:sp>
        <p:nvSpPr>
          <p:cNvPr id="35" name="矩形 34">
            <a:extLst>
              <a:ext uri="{FF2B5EF4-FFF2-40B4-BE49-F238E27FC236}">
                <a16:creationId xmlns:a16="http://schemas.microsoft.com/office/drawing/2014/main" id="{D22737FE-281E-4201-BDF7-88B404180FE6}"/>
              </a:ext>
            </a:extLst>
          </p:cNvPr>
          <p:cNvSpPr/>
          <p:nvPr/>
        </p:nvSpPr>
        <p:spPr>
          <a:xfrm>
            <a:off x="2265998" y="4237046"/>
            <a:ext cx="3259466" cy="518160"/>
          </a:xfrm>
          <a:prstGeom prst="rect">
            <a:avLst/>
          </a:prstGeom>
        </p:spPr>
        <p:txBody>
          <a:bodyPr wrap="square">
            <a:spAutoFit/>
          </a:bodyPr>
          <a:lstStyle/>
          <a:p>
            <a:r>
              <a:rPr altLang="en-US" lang="zh-CN" sz="1400">
                <a:solidFill>
                  <a:srgbClr val="000000"/>
                </a:solidFill>
                <a:latin typeface="+mj-ea"/>
                <a:ea typeface="+mj-ea"/>
              </a:rPr>
              <a:t>如果制定的目标没有办法衡量，就无法判断这个目标是否实现。</a:t>
            </a:r>
          </a:p>
        </p:txBody>
      </p:sp>
      <p:sp>
        <p:nvSpPr>
          <p:cNvPr id="36" name="矩形 35">
            <a:extLst>
              <a:ext uri="{FF2B5EF4-FFF2-40B4-BE49-F238E27FC236}">
                <a16:creationId xmlns:a16="http://schemas.microsoft.com/office/drawing/2014/main" id="{D51B8C28-BB58-47A8-B2CC-16598C2964B3}"/>
              </a:ext>
            </a:extLst>
          </p:cNvPr>
          <p:cNvSpPr/>
          <p:nvPr/>
        </p:nvSpPr>
        <p:spPr>
          <a:xfrm>
            <a:off x="2233573" y="4955505"/>
            <a:ext cx="2689542" cy="396240"/>
          </a:xfrm>
          <a:prstGeom prst="rect">
            <a:avLst/>
          </a:prstGeom>
        </p:spPr>
        <p:txBody>
          <a:bodyPr wrap="none">
            <a:spAutoFit/>
          </a:bodyPr>
          <a:lstStyle/>
          <a:p>
            <a:r>
              <a:rPr altLang="zh-CN" b="1" lang="en-US" sz="2000">
                <a:solidFill>
                  <a:srgbClr val="C00000"/>
                </a:solidFill>
                <a:latin typeface="+mj-ea"/>
                <a:ea typeface="+mj-ea"/>
              </a:rPr>
              <a:t>Acceptable 可接受性</a:t>
            </a:r>
          </a:p>
        </p:txBody>
      </p:sp>
      <p:sp>
        <p:nvSpPr>
          <p:cNvPr id="37" name="矩形 36">
            <a:extLst>
              <a:ext uri="{FF2B5EF4-FFF2-40B4-BE49-F238E27FC236}">
                <a16:creationId xmlns:a16="http://schemas.microsoft.com/office/drawing/2014/main" id="{AF682113-1039-41F8-823E-B44CCE80A075}"/>
              </a:ext>
            </a:extLst>
          </p:cNvPr>
          <p:cNvSpPr/>
          <p:nvPr/>
        </p:nvSpPr>
        <p:spPr>
          <a:xfrm>
            <a:off x="2233573" y="5317570"/>
            <a:ext cx="3259466" cy="518160"/>
          </a:xfrm>
          <a:prstGeom prst="rect">
            <a:avLst/>
          </a:prstGeom>
        </p:spPr>
        <p:txBody>
          <a:bodyPr wrap="square">
            <a:spAutoFit/>
          </a:bodyPr>
          <a:lstStyle/>
          <a:p>
            <a:r>
              <a:rPr altLang="en-US" lang="zh-CN" sz="1400">
                <a:solidFill>
                  <a:srgbClr val="000000"/>
                </a:solidFill>
                <a:latin typeface="+mj-ea"/>
                <a:ea typeface="+mj-ea"/>
              </a:rPr>
              <a:t>必须通过沟通来达成共识，没有这个过程就谈不上可接受性。</a:t>
            </a:r>
          </a:p>
        </p:txBody>
      </p:sp>
      <p:sp>
        <p:nvSpPr>
          <p:cNvPr id="38" name="矩形 37">
            <a:extLst>
              <a:ext uri="{FF2B5EF4-FFF2-40B4-BE49-F238E27FC236}">
                <a16:creationId xmlns:a16="http://schemas.microsoft.com/office/drawing/2014/main" id="{0F770BCD-C29C-4644-9C63-5E9E2D0063DA}"/>
              </a:ext>
            </a:extLst>
          </p:cNvPr>
          <p:cNvSpPr/>
          <p:nvPr/>
        </p:nvSpPr>
        <p:spPr>
          <a:xfrm>
            <a:off x="7445549" y="2306072"/>
            <a:ext cx="2154555" cy="396240"/>
          </a:xfrm>
          <a:prstGeom prst="rect">
            <a:avLst/>
          </a:prstGeom>
        </p:spPr>
        <p:txBody>
          <a:bodyPr wrap="none">
            <a:spAutoFit/>
          </a:bodyPr>
          <a:lstStyle/>
          <a:p>
            <a:r>
              <a:rPr altLang="zh-CN" b="1" lang="en-US" sz="2000">
                <a:solidFill>
                  <a:srgbClr val="C00000"/>
                </a:solidFill>
                <a:latin typeface="+mj-ea"/>
                <a:ea typeface="+mj-ea"/>
              </a:rPr>
              <a:t>Realistic  实际性</a:t>
            </a:r>
          </a:p>
        </p:txBody>
      </p:sp>
      <p:sp>
        <p:nvSpPr>
          <p:cNvPr id="39" name="矩形 38">
            <a:extLst>
              <a:ext uri="{FF2B5EF4-FFF2-40B4-BE49-F238E27FC236}">
                <a16:creationId xmlns:a16="http://schemas.microsoft.com/office/drawing/2014/main" id="{86D4F1DA-18FB-4F80-997B-6FA8E06525C1}"/>
              </a:ext>
            </a:extLst>
          </p:cNvPr>
          <p:cNvSpPr/>
          <p:nvPr/>
        </p:nvSpPr>
        <p:spPr>
          <a:xfrm>
            <a:off x="7445549" y="2667754"/>
            <a:ext cx="3760622" cy="1158240"/>
          </a:xfrm>
          <a:prstGeom prst="rect">
            <a:avLst/>
          </a:prstGeom>
        </p:spPr>
        <p:txBody>
          <a:bodyPr wrap="square">
            <a:spAutoFit/>
          </a:bodyPr>
          <a:lstStyle/>
          <a:p>
            <a:r>
              <a:rPr altLang="en-US" lang="zh-CN" sz="1400">
                <a:solidFill>
                  <a:srgbClr val="000000"/>
                </a:solidFill>
                <a:latin typeface="+mj-ea"/>
                <a:ea typeface="+mj-ea"/>
              </a:rPr>
              <a:t>目标的实际性是指在现实的条件下是否可行、可操作。</a:t>
            </a:r>
          </a:p>
          <a:p>
            <a:r>
              <a:rPr altLang="en-US" lang="zh-CN" sz="1400">
                <a:solidFill>
                  <a:srgbClr val="000000"/>
                </a:solidFill>
                <a:latin typeface="+mj-ea"/>
                <a:ea typeface="+mj-ea"/>
              </a:rPr>
              <a:t>这些条件包括人力资源、硬件条件、技术条件、系统信息的条件、团队的环境因素等，以至于下达了一个高于实际能力的指标。</a:t>
            </a:r>
          </a:p>
        </p:txBody>
      </p:sp>
      <p:sp>
        <p:nvSpPr>
          <p:cNvPr id="40" name="矩形 39">
            <a:extLst>
              <a:ext uri="{FF2B5EF4-FFF2-40B4-BE49-F238E27FC236}">
                <a16:creationId xmlns:a16="http://schemas.microsoft.com/office/drawing/2014/main" id="{F7E2EA3D-14FE-4558-BC28-2A55A4638DCF}"/>
              </a:ext>
            </a:extLst>
          </p:cNvPr>
          <p:cNvSpPr/>
          <p:nvPr/>
        </p:nvSpPr>
        <p:spPr>
          <a:xfrm>
            <a:off x="7523844" y="4760266"/>
            <a:ext cx="1895792" cy="396240"/>
          </a:xfrm>
          <a:prstGeom prst="rect">
            <a:avLst/>
          </a:prstGeom>
        </p:spPr>
        <p:txBody>
          <a:bodyPr wrap="none">
            <a:spAutoFit/>
          </a:bodyPr>
          <a:lstStyle/>
          <a:p>
            <a:r>
              <a:rPr altLang="zh-CN" b="1" lang="en-US" sz="2000">
                <a:solidFill>
                  <a:srgbClr val="C00000"/>
                </a:solidFill>
                <a:latin typeface="+mj-ea"/>
                <a:ea typeface="+mj-ea"/>
              </a:rPr>
              <a:t>Timed  时限性</a:t>
            </a:r>
          </a:p>
        </p:txBody>
      </p:sp>
      <p:sp>
        <p:nvSpPr>
          <p:cNvPr id="41" name="矩形 40">
            <a:extLst>
              <a:ext uri="{FF2B5EF4-FFF2-40B4-BE49-F238E27FC236}">
                <a16:creationId xmlns:a16="http://schemas.microsoft.com/office/drawing/2014/main" id="{BA204C42-E1D4-449C-B407-3E21E135FB7A}"/>
              </a:ext>
            </a:extLst>
          </p:cNvPr>
          <p:cNvSpPr/>
          <p:nvPr/>
        </p:nvSpPr>
        <p:spPr>
          <a:xfrm>
            <a:off x="7479842" y="5155561"/>
            <a:ext cx="3839363" cy="731520"/>
          </a:xfrm>
          <a:prstGeom prst="rect">
            <a:avLst/>
          </a:prstGeom>
        </p:spPr>
        <p:txBody>
          <a:bodyPr wrap="square">
            <a:spAutoFit/>
          </a:bodyPr>
          <a:lstStyle/>
          <a:p>
            <a:r>
              <a:rPr altLang="en-US" lang="zh-CN" sz="1400">
                <a:solidFill>
                  <a:srgbClr val="000000"/>
                </a:solidFill>
                <a:latin typeface="+mj-ea"/>
                <a:ea typeface="+mj-ea"/>
              </a:rPr>
              <a:t>目标特性的时限性就是指目标是有时间限制的。没有时间限制的目标没有办法考核，或带来考核的不公。</a:t>
            </a:r>
          </a:p>
        </p:txBody>
      </p:sp>
      <p:sp>
        <p:nvSpPr>
          <p:cNvPr id="30" name="TextBox 54">
            <a:extLst>
              <a:ext uri="{FF2B5EF4-FFF2-40B4-BE49-F238E27FC236}">
                <a16:creationId xmlns:a16="http://schemas.microsoft.com/office/drawing/2014/main" id="{B6D8EC44-42BB-4E57-82FD-484EE208F5B9}"/>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2.2 团队目标的设定</a:t>
            </a:r>
          </a:p>
        </p:txBody>
      </p:sp>
      <p:sp>
        <p:nvSpPr>
          <p:cNvPr id="31" name="矩形 30">
            <a:extLst>
              <a:ext uri="{FF2B5EF4-FFF2-40B4-BE49-F238E27FC236}">
                <a16:creationId xmlns:a16="http://schemas.microsoft.com/office/drawing/2014/main" id="{252C2872-486B-4B76-8DD2-29B5A03E70A6}"/>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2585696270"/>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300" fill="hold" id="7"/>
                                        <p:tgtEl>
                                          <p:spTgt spid="31"/>
                                        </p:tgtEl>
                                        <p:attrNameLst>
                                          <p:attrName>ppt_w</p:attrName>
                                        </p:attrNameLst>
                                      </p:cBhvr>
                                      <p:tavLst>
                                        <p:tav tm="0">
                                          <p:val>
                                            <p:fltVal val="0"/>
                                          </p:val>
                                        </p:tav>
                                        <p:tav tm="100000">
                                          <p:val>
                                            <p:strVal val="#ppt_w"/>
                                          </p:val>
                                        </p:tav>
                                      </p:tavLst>
                                    </p:anim>
                                    <p:anim calcmode="lin" valueType="num">
                                      <p:cBhvr>
                                        <p:cTn dur="300" fill="hold" id="8"/>
                                        <p:tgtEl>
                                          <p:spTgt spid="31"/>
                                        </p:tgtEl>
                                        <p:attrNameLst>
                                          <p:attrName>ppt_h</p:attrName>
                                        </p:attrNameLst>
                                      </p:cBhvr>
                                      <p:tavLst>
                                        <p:tav tm="0">
                                          <p:val>
                                            <p:fltVal val="0"/>
                                          </p:val>
                                        </p:tav>
                                        <p:tav tm="100000">
                                          <p:val>
                                            <p:strVal val="#ppt_h"/>
                                          </p:val>
                                        </p:tav>
                                      </p:tavLst>
                                    </p:anim>
                                    <p:anim calcmode="lin" valueType="num">
                                      <p:cBhvr>
                                        <p:cTn dur="300" fill="hold" id="9"/>
                                        <p:tgtEl>
                                          <p:spTgt spid="31"/>
                                        </p:tgtEl>
                                        <p:attrNameLst>
                                          <p:attrName>style.rotation</p:attrName>
                                        </p:attrNameLst>
                                      </p:cBhvr>
                                      <p:tavLst>
                                        <p:tav tm="0">
                                          <p:val>
                                            <p:fltVal val="90"/>
                                          </p:val>
                                        </p:tav>
                                        <p:tav tm="100000">
                                          <p:val>
                                            <p:fltVal val="0"/>
                                          </p:val>
                                        </p:tav>
                                      </p:tavLst>
                                    </p:anim>
                                    <p:animEffect filter="fade" transition="in">
                                      <p:cBhvr>
                                        <p:cTn dur="300" id="10"/>
                                        <p:tgtEl>
                                          <p:spTgt spid="31"/>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1"/>
                                        </p:tgtEl>
                                        <p:attrNameLst>
                                          <p:attrName>style.visibility</p:attrName>
                                        </p:attrNameLst>
                                      </p:cBhvr>
                                      <p:to>
                                        <p:strVal val="visible"/>
                                      </p:to>
                                    </p:set>
                                    <p:anim calcmode="lin" valueType="num">
                                      <p:cBhvr>
                                        <p:cTn dur="300" fill="hold" id="13"/>
                                        <p:tgtEl>
                                          <p:spTgt spid="31"/>
                                        </p:tgtEl>
                                        <p:attrNameLst>
                                          <p:attrName>ppt_w</p:attrName>
                                        </p:attrNameLst>
                                      </p:cBhvr>
                                      <p:tavLst>
                                        <p:tav tm="0">
                                          <p:val>
                                            <p:fltVal val="0"/>
                                          </p:val>
                                        </p:tav>
                                        <p:tav tm="100000">
                                          <p:val>
                                            <p:strVal val="#ppt_w"/>
                                          </p:val>
                                        </p:tav>
                                      </p:tavLst>
                                    </p:anim>
                                    <p:anim calcmode="lin" valueType="num">
                                      <p:cBhvr>
                                        <p:cTn dur="300" fill="hold" id="14"/>
                                        <p:tgtEl>
                                          <p:spTgt spid="31"/>
                                        </p:tgtEl>
                                        <p:attrNameLst>
                                          <p:attrName>ppt_h</p:attrName>
                                        </p:attrNameLst>
                                      </p:cBhvr>
                                      <p:tavLst>
                                        <p:tav tm="0">
                                          <p:val>
                                            <p:fltVal val="0"/>
                                          </p:val>
                                        </p:tav>
                                        <p:tav tm="100000">
                                          <p:val>
                                            <p:strVal val="#ppt_h"/>
                                          </p:val>
                                        </p:tav>
                                      </p:tavLst>
                                    </p:anim>
                                    <p:anim calcmode="lin" valueType="num">
                                      <p:cBhvr>
                                        <p:cTn dur="300" fill="hold" id="15"/>
                                        <p:tgtEl>
                                          <p:spTgt spid="31"/>
                                        </p:tgtEl>
                                        <p:attrNameLst>
                                          <p:attrName>style.rotation</p:attrName>
                                        </p:attrNameLst>
                                      </p:cBhvr>
                                      <p:tavLst>
                                        <p:tav tm="0">
                                          <p:val>
                                            <p:fltVal val="90"/>
                                          </p:val>
                                        </p:tav>
                                        <p:tav tm="100000">
                                          <p:val>
                                            <p:fltVal val="0"/>
                                          </p:val>
                                        </p:tav>
                                      </p:tavLst>
                                    </p:anim>
                                    <p:animEffect filter="fade" transition="in">
                                      <p:cBhvr>
                                        <p:cTn dur="300" id="16"/>
                                        <p:tgtEl>
                                          <p:spTgt spid="31"/>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30"/>
                                        </p:tgtEl>
                                        <p:attrNameLst>
                                          <p:attrName>style.visibility</p:attrName>
                                        </p:attrNameLst>
                                      </p:cBhvr>
                                      <p:to>
                                        <p:strVal val="visible"/>
                                      </p:to>
                                    </p:set>
                                    <p:anim by="(-#ppt_w*2)" calcmode="lin" valueType="num">
                                      <p:cBhvr rctx="PPT">
                                        <p:cTn autoRev="1" dur="200" fill="hold" id="20">
                                          <p:stCondLst>
                                            <p:cond delay="0"/>
                                          </p:stCondLst>
                                        </p:cTn>
                                        <p:tgtEl>
                                          <p:spTgt spid="30"/>
                                        </p:tgtEl>
                                        <p:attrNameLst>
                                          <p:attrName>ppt_w</p:attrName>
                                        </p:attrNameLst>
                                      </p:cBhvr>
                                    </p:anim>
                                    <p:anim by="(#ppt_w*0.50)" calcmode="lin" valueType="num">
                                      <p:cBhvr>
                                        <p:cTn autoRev="1" decel="50000" dur="200" fill="hold" id="21">
                                          <p:stCondLst>
                                            <p:cond delay="0"/>
                                          </p:stCondLst>
                                        </p:cTn>
                                        <p:tgtEl>
                                          <p:spTgt spid="30"/>
                                        </p:tgtEl>
                                        <p:attrNameLst>
                                          <p:attrName>ppt_x</p:attrName>
                                        </p:attrNameLst>
                                      </p:cBhvr>
                                    </p:anim>
                                    <p:anim calcmode="lin" from="(-#ppt_h/2)" to="(#ppt_y)" valueType="num">
                                      <p:cBhvr>
                                        <p:cTn dur="400" fill="hold" id="22">
                                          <p:stCondLst>
                                            <p:cond delay="0"/>
                                          </p:stCondLst>
                                        </p:cTn>
                                        <p:tgtEl>
                                          <p:spTgt spid="30"/>
                                        </p:tgtEl>
                                        <p:attrNameLst>
                                          <p:attrName>ppt_y</p:attrName>
                                        </p:attrNameLst>
                                      </p:cBhvr>
                                    </p:anim>
                                    <p:animRot by="21600000">
                                      <p:cBhvr>
                                        <p:cTn dur="400" fill="hold" id="23">
                                          <p:stCondLst>
                                            <p:cond delay="0"/>
                                          </p:stCondLst>
                                        </p:cTn>
                                        <p:tgtEl>
                                          <p:spTgt spid="30"/>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56" presetSubtype="0">
                                  <p:stCondLst>
                                    <p:cond delay="0"/>
                                  </p:stCondLst>
                                  <p:iterate type="lt">
                                    <p:tmPct val="10000"/>
                                  </p:iterate>
                                  <p:childTnLst>
                                    <p:set>
                                      <p:cBhvr>
                                        <p:cTn dur="1" fill="hold" id="26">
                                          <p:stCondLst>
                                            <p:cond delay="0"/>
                                          </p:stCondLst>
                                        </p:cTn>
                                        <p:tgtEl>
                                          <p:spTgt spid="16"/>
                                        </p:tgtEl>
                                        <p:attrNameLst>
                                          <p:attrName>style.visibility</p:attrName>
                                        </p:attrNameLst>
                                      </p:cBhvr>
                                      <p:to>
                                        <p:strVal val="visible"/>
                                      </p:to>
                                    </p:set>
                                    <p:anim by="(-#ppt_w*2)" calcmode="lin" valueType="num">
                                      <p:cBhvr rctx="PPT">
                                        <p:cTn autoRev="1" dur="250" fill="hold" id="27">
                                          <p:stCondLst>
                                            <p:cond delay="0"/>
                                          </p:stCondLst>
                                        </p:cTn>
                                        <p:tgtEl>
                                          <p:spTgt spid="16"/>
                                        </p:tgtEl>
                                        <p:attrNameLst>
                                          <p:attrName>ppt_w</p:attrName>
                                        </p:attrNameLst>
                                      </p:cBhvr>
                                    </p:anim>
                                    <p:anim by="(#ppt_w*0.50)" calcmode="lin" valueType="num">
                                      <p:cBhvr>
                                        <p:cTn autoRev="1" decel="50000" dur="250" fill="hold" id="28">
                                          <p:stCondLst>
                                            <p:cond delay="0"/>
                                          </p:stCondLst>
                                        </p:cTn>
                                        <p:tgtEl>
                                          <p:spTgt spid="16"/>
                                        </p:tgtEl>
                                        <p:attrNameLst>
                                          <p:attrName>ppt_x</p:attrName>
                                        </p:attrNameLst>
                                      </p:cBhvr>
                                    </p:anim>
                                    <p:anim calcmode="lin" from="(-#ppt_h/2)" to="(#ppt_y)" valueType="num">
                                      <p:cBhvr>
                                        <p:cTn dur="500" fill="hold" id="29">
                                          <p:stCondLst>
                                            <p:cond delay="0"/>
                                          </p:stCondLst>
                                        </p:cTn>
                                        <p:tgtEl>
                                          <p:spTgt spid="16"/>
                                        </p:tgtEl>
                                        <p:attrNameLst>
                                          <p:attrName>ppt_y</p:attrName>
                                        </p:attrNameLst>
                                      </p:cBhvr>
                                    </p:anim>
                                    <p:animRot by="21600000">
                                      <p:cBhvr>
                                        <p:cTn dur="500" fill="hold" id="30">
                                          <p:stCondLst>
                                            <p:cond delay="0"/>
                                          </p:stCondLst>
                                        </p:cTn>
                                        <p:tgtEl>
                                          <p:spTgt spid="16"/>
                                        </p:tgtEl>
                                        <p:attrNameLst>
                                          <p:attrName>r</p:attrName>
                                        </p:attrNameLst>
                                      </p:cBhvr>
                                    </p:animRot>
                                  </p:childTnLst>
                                </p:cTn>
                              </p:par>
                            </p:childTnLst>
                          </p:cTn>
                        </p:par>
                        <p:par>
                          <p:cTn fill="hold" id="31" nodeType="afterGroup">
                            <p:stCondLst>
                              <p:cond delay="1200"/>
                            </p:stCondLst>
                            <p:childTnLst>
                              <p:par>
                                <p:cTn fill="hold" id="32" nodeType="afterEffect" presetClass="entr" presetID="53" presetSubtype="0">
                                  <p:stCondLst>
                                    <p:cond delay="0"/>
                                  </p:stCondLst>
                                  <p:childTnLst>
                                    <p:set>
                                      <p:cBhvr>
                                        <p:cTn dur="1" fill="hold" id="33">
                                          <p:stCondLst>
                                            <p:cond delay="0"/>
                                          </p:stCondLst>
                                        </p:cTn>
                                        <p:tgtEl>
                                          <p:spTgt spid="5"/>
                                        </p:tgtEl>
                                        <p:attrNameLst>
                                          <p:attrName>style.visibility</p:attrName>
                                        </p:attrNameLst>
                                      </p:cBhvr>
                                      <p:to>
                                        <p:strVal val="visible"/>
                                      </p:to>
                                    </p:set>
                                    <p:anim calcmode="lin" valueType="num">
                                      <p:cBhvr>
                                        <p:cTn dur="500" fill="hold" id="34"/>
                                        <p:tgtEl>
                                          <p:spTgt spid="5"/>
                                        </p:tgtEl>
                                        <p:attrNameLst>
                                          <p:attrName>ppt_w</p:attrName>
                                        </p:attrNameLst>
                                      </p:cBhvr>
                                      <p:tavLst>
                                        <p:tav tm="0">
                                          <p:val>
                                            <p:fltVal val="0"/>
                                          </p:val>
                                        </p:tav>
                                        <p:tav tm="100000">
                                          <p:val>
                                            <p:strVal val="#ppt_w"/>
                                          </p:val>
                                        </p:tav>
                                      </p:tavLst>
                                    </p:anim>
                                    <p:anim calcmode="lin" valueType="num">
                                      <p:cBhvr>
                                        <p:cTn dur="500" fill="hold" id="35"/>
                                        <p:tgtEl>
                                          <p:spTgt spid="5"/>
                                        </p:tgtEl>
                                        <p:attrNameLst>
                                          <p:attrName>ppt_h</p:attrName>
                                        </p:attrNameLst>
                                      </p:cBhvr>
                                      <p:tavLst>
                                        <p:tav tm="0">
                                          <p:val>
                                            <p:fltVal val="0"/>
                                          </p:val>
                                        </p:tav>
                                        <p:tav tm="100000">
                                          <p:val>
                                            <p:strVal val="#ppt_h"/>
                                          </p:val>
                                        </p:tav>
                                      </p:tavLst>
                                    </p:anim>
                                    <p:animEffect filter="fade" transition="in">
                                      <p:cBhvr>
                                        <p:cTn dur="500" id="36"/>
                                        <p:tgtEl>
                                          <p:spTgt spid="5"/>
                                        </p:tgtEl>
                                      </p:cBhvr>
                                    </p:animEffect>
                                  </p:childTnLst>
                                </p:cTn>
                              </p:par>
                            </p:childTnLst>
                          </p:cTn>
                        </p:par>
                        <p:par>
                          <p:cTn fill="hold" id="37" nodeType="afterGroup">
                            <p:stCondLst>
                              <p:cond delay="1700"/>
                            </p:stCondLst>
                            <p:childTnLst>
                              <p:par>
                                <p:cTn fill="hold" grpId="0" id="38" nodeType="afterEffect" presetClass="entr" presetID="31" presetSubtype="0">
                                  <p:stCondLst>
                                    <p:cond delay="0"/>
                                  </p:stCondLst>
                                  <p:childTnLst>
                                    <p:set>
                                      <p:cBhvr>
                                        <p:cTn dur="1" fill="hold" id="39">
                                          <p:stCondLst>
                                            <p:cond delay="0"/>
                                          </p:stCondLst>
                                        </p:cTn>
                                        <p:tgtEl>
                                          <p:spTgt spid="10"/>
                                        </p:tgtEl>
                                        <p:attrNameLst>
                                          <p:attrName>style.visibility</p:attrName>
                                        </p:attrNameLst>
                                      </p:cBhvr>
                                      <p:to>
                                        <p:strVal val="visible"/>
                                      </p:to>
                                    </p:set>
                                    <p:anim calcmode="lin" valueType="num">
                                      <p:cBhvr>
                                        <p:cTn dur="500" fill="hold" id="40"/>
                                        <p:tgtEl>
                                          <p:spTgt spid="10"/>
                                        </p:tgtEl>
                                        <p:attrNameLst>
                                          <p:attrName>ppt_w</p:attrName>
                                        </p:attrNameLst>
                                      </p:cBhvr>
                                      <p:tavLst>
                                        <p:tav tm="0">
                                          <p:val>
                                            <p:fltVal val="0"/>
                                          </p:val>
                                        </p:tav>
                                        <p:tav tm="100000">
                                          <p:val>
                                            <p:strVal val="#ppt_w"/>
                                          </p:val>
                                        </p:tav>
                                      </p:tavLst>
                                    </p:anim>
                                    <p:anim calcmode="lin" valueType="num">
                                      <p:cBhvr>
                                        <p:cTn dur="500" fill="hold" id="41"/>
                                        <p:tgtEl>
                                          <p:spTgt spid="10"/>
                                        </p:tgtEl>
                                        <p:attrNameLst>
                                          <p:attrName>ppt_h</p:attrName>
                                        </p:attrNameLst>
                                      </p:cBhvr>
                                      <p:tavLst>
                                        <p:tav tm="0">
                                          <p:val>
                                            <p:fltVal val="0"/>
                                          </p:val>
                                        </p:tav>
                                        <p:tav tm="100000">
                                          <p:val>
                                            <p:strVal val="#ppt_h"/>
                                          </p:val>
                                        </p:tav>
                                      </p:tavLst>
                                    </p:anim>
                                    <p:anim calcmode="lin" valueType="num">
                                      <p:cBhvr>
                                        <p:cTn dur="500" fill="hold" id="42"/>
                                        <p:tgtEl>
                                          <p:spTgt spid="10"/>
                                        </p:tgtEl>
                                        <p:attrNameLst>
                                          <p:attrName>style.rotation</p:attrName>
                                        </p:attrNameLst>
                                      </p:cBhvr>
                                      <p:tavLst>
                                        <p:tav tm="0">
                                          <p:val>
                                            <p:fltVal val="90"/>
                                          </p:val>
                                        </p:tav>
                                        <p:tav tm="100000">
                                          <p:val>
                                            <p:fltVal val="0"/>
                                          </p:val>
                                        </p:tav>
                                      </p:tavLst>
                                    </p:anim>
                                    <p:animEffect filter="fade" transition="in">
                                      <p:cBhvr>
                                        <p:cTn dur="500" id="43"/>
                                        <p:tgtEl>
                                          <p:spTgt spid="10"/>
                                        </p:tgtEl>
                                      </p:cBhvr>
                                    </p:animEffect>
                                  </p:childTnLst>
                                </p:cTn>
                              </p:par>
                            </p:childTnLst>
                          </p:cTn>
                        </p:par>
                        <p:par>
                          <p:cTn fill="hold" id="44" nodeType="afterGroup">
                            <p:stCondLst>
                              <p:cond delay="2200"/>
                            </p:stCondLst>
                            <p:childTnLst>
                              <p:par>
                                <p:cTn fill="hold" grpId="0" id="45" nodeType="afterEffect" presetClass="entr" presetID="22" presetSubtype="8">
                                  <p:stCondLst>
                                    <p:cond delay="0"/>
                                  </p:stCondLst>
                                  <p:childTnLst>
                                    <p:set>
                                      <p:cBhvr>
                                        <p:cTn dur="1" fill="hold" id="46">
                                          <p:stCondLst>
                                            <p:cond delay="0"/>
                                          </p:stCondLst>
                                        </p:cTn>
                                        <p:tgtEl>
                                          <p:spTgt spid="11"/>
                                        </p:tgtEl>
                                        <p:attrNameLst>
                                          <p:attrName>style.visibility</p:attrName>
                                        </p:attrNameLst>
                                      </p:cBhvr>
                                      <p:to>
                                        <p:strVal val="visible"/>
                                      </p:to>
                                    </p:set>
                                    <p:animEffect filter="wipe(left)" transition="in">
                                      <p:cBhvr>
                                        <p:cTn dur="500" id="47"/>
                                        <p:tgtEl>
                                          <p:spTgt spid="11"/>
                                        </p:tgtEl>
                                      </p:cBhvr>
                                    </p:animEffect>
                                  </p:childTnLst>
                                </p:cTn>
                              </p:par>
                            </p:childTnLst>
                          </p:cTn>
                        </p:par>
                        <p:par>
                          <p:cTn fill="hold" id="48" nodeType="afterGroup">
                            <p:stCondLst>
                              <p:cond delay="2700"/>
                            </p:stCondLst>
                            <p:childTnLst>
                              <p:par>
                                <p:cTn fill="hold" id="49" nodeType="afterEffect" presetClass="entr" presetID="53" presetSubtype="0">
                                  <p:stCondLst>
                                    <p:cond delay="0"/>
                                  </p:stCondLst>
                                  <p:childTnLst>
                                    <p:set>
                                      <p:cBhvr>
                                        <p:cTn dur="1" fill="hold" id="50">
                                          <p:stCondLst>
                                            <p:cond delay="0"/>
                                          </p:stCondLst>
                                        </p:cTn>
                                        <p:tgtEl>
                                          <p:spTgt spid="6"/>
                                        </p:tgtEl>
                                        <p:attrNameLst>
                                          <p:attrName>style.visibility</p:attrName>
                                        </p:attrNameLst>
                                      </p:cBhvr>
                                      <p:to>
                                        <p:strVal val="visible"/>
                                      </p:to>
                                    </p:set>
                                    <p:anim calcmode="lin" valueType="num">
                                      <p:cBhvr>
                                        <p:cTn dur="500" fill="hold" id="51"/>
                                        <p:tgtEl>
                                          <p:spTgt spid="6"/>
                                        </p:tgtEl>
                                        <p:attrNameLst>
                                          <p:attrName>ppt_w</p:attrName>
                                        </p:attrNameLst>
                                      </p:cBhvr>
                                      <p:tavLst>
                                        <p:tav tm="0">
                                          <p:val>
                                            <p:fltVal val="0"/>
                                          </p:val>
                                        </p:tav>
                                        <p:tav tm="100000">
                                          <p:val>
                                            <p:strVal val="#ppt_w"/>
                                          </p:val>
                                        </p:tav>
                                      </p:tavLst>
                                    </p:anim>
                                    <p:anim calcmode="lin" valueType="num">
                                      <p:cBhvr>
                                        <p:cTn dur="500" fill="hold" id="52"/>
                                        <p:tgtEl>
                                          <p:spTgt spid="6"/>
                                        </p:tgtEl>
                                        <p:attrNameLst>
                                          <p:attrName>ppt_h</p:attrName>
                                        </p:attrNameLst>
                                      </p:cBhvr>
                                      <p:tavLst>
                                        <p:tav tm="0">
                                          <p:val>
                                            <p:fltVal val="0"/>
                                          </p:val>
                                        </p:tav>
                                        <p:tav tm="100000">
                                          <p:val>
                                            <p:strVal val="#ppt_h"/>
                                          </p:val>
                                        </p:tav>
                                      </p:tavLst>
                                    </p:anim>
                                    <p:animEffect filter="fade" transition="in">
                                      <p:cBhvr>
                                        <p:cTn dur="500" id="53"/>
                                        <p:tgtEl>
                                          <p:spTgt spid="6"/>
                                        </p:tgtEl>
                                      </p:cBhvr>
                                    </p:animEffect>
                                  </p:childTnLst>
                                </p:cTn>
                              </p:par>
                            </p:childTnLst>
                          </p:cTn>
                        </p:par>
                        <p:par>
                          <p:cTn fill="hold" id="54" nodeType="afterGroup">
                            <p:stCondLst>
                              <p:cond delay="3200"/>
                            </p:stCondLst>
                            <p:childTnLst>
                              <p:par>
                                <p:cTn fill="hold" grpId="0" id="55" nodeType="afterEffect" presetClass="entr" presetID="31" presetSubtype="0">
                                  <p:stCondLst>
                                    <p:cond delay="0"/>
                                  </p:stCondLst>
                                  <p:childTnLst>
                                    <p:set>
                                      <p:cBhvr>
                                        <p:cTn dur="1" fill="hold" id="56">
                                          <p:stCondLst>
                                            <p:cond delay="0"/>
                                          </p:stCondLst>
                                        </p:cTn>
                                        <p:tgtEl>
                                          <p:spTgt spid="34"/>
                                        </p:tgtEl>
                                        <p:attrNameLst>
                                          <p:attrName>style.visibility</p:attrName>
                                        </p:attrNameLst>
                                      </p:cBhvr>
                                      <p:to>
                                        <p:strVal val="visible"/>
                                      </p:to>
                                    </p:set>
                                    <p:anim calcmode="lin" valueType="num">
                                      <p:cBhvr>
                                        <p:cTn dur="500" fill="hold" id="57"/>
                                        <p:tgtEl>
                                          <p:spTgt spid="34"/>
                                        </p:tgtEl>
                                        <p:attrNameLst>
                                          <p:attrName>ppt_w</p:attrName>
                                        </p:attrNameLst>
                                      </p:cBhvr>
                                      <p:tavLst>
                                        <p:tav tm="0">
                                          <p:val>
                                            <p:fltVal val="0"/>
                                          </p:val>
                                        </p:tav>
                                        <p:tav tm="100000">
                                          <p:val>
                                            <p:strVal val="#ppt_w"/>
                                          </p:val>
                                        </p:tav>
                                      </p:tavLst>
                                    </p:anim>
                                    <p:anim calcmode="lin" valueType="num">
                                      <p:cBhvr>
                                        <p:cTn dur="500" fill="hold" id="58"/>
                                        <p:tgtEl>
                                          <p:spTgt spid="34"/>
                                        </p:tgtEl>
                                        <p:attrNameLst>
                                          <p:attrName>ppt_h</p:attrName>
                                        </p:attrNameLst>
                                      </p:cBhvr>
                                      <p:tavLst>
                                        <p:tav tm="0">
                                          <p:val>
                                            <p:fltVal val="0"/>
                                          </p:val>
                                        </p:tav>
                                        <p:tav tm="100000">
                                          <p:val>
                                            <p:strVal val="#ppt_h"/>
                                          </p:val>
                                        </p:tav>
                                      </p:tavLst>
                                    </p:anim>
                                    <p:anim calcmode="lin" valueType="num">
                                      <p:cBhvr>
                                        <p:cTn dur="500" fill="hold" id="59"/>
                                        <p:tgtEl>
                                          <p:spTgt spid="34"/>
                                        </p:tgtEl>
                                        <p:attrNameLst>
                                          <p:attrName>style.rotation</p:attrName>
                                        </p:attrNameLst>
                                      </p:cBhvr>
                                      <p:tavLst>
                                        <p:tav tm="0">
                                          <p:val>
                                            <p:fltVal val="90"/>
                                          </p:val>
                                        </p:tav>
                                        <p:tav tm="100000">
                                          <p:val>
                                            <p:fltVal val="0"/>
                                          </p:val>
                                        </p:tav>
                                      </p:tavLst>
                                    </p:anim>
                                    <p:animEffect filter="fade" transition="in">
                                      <p:cBhvr>
                                        <p:cTn dur="500" id="60"/>
                                        <p:tgtEl>
                                          <p:spTgt spid="34"/>
                                        </p:tgtEl>
                                      </p:cBhvr>
                                    </p:animEffect>
                                  </p:childTnLst>
                                </p:cTn>
                              </p:par>
                            </p:childTnLst>
                          </p:cTn>
                        </p:par>
                        <p:par>
                          <p:cTn fill="hold" id="61" nodeType="afterGroup">
                            <p:stCondLst>
                              <p:cond delay="3700"/>
                            </p:stCondLst>
                            <p:childTnLst>
                              <p:par>
                                <p:cTn fill="hold" grpId="0" id="62" nodeType="afterEffect" presetClass="entr" presetID="22" presetSubtype="8">
                                  <p:stCondLst>
                                    <p:cond delay="0"/>
                                  </p:stCondLst>
                                  <p:childTnLst>
                                    <p:set>
                                      <p:cBhvr>
                                        <p:cTn dur="1" fill="hold" id="63">
                                          <p:stCondLst>
                                            <p:cond delay="0"/>
                                          </p:stCondLst>
                                        </p:cTn>
                                        <p:tgtEl>
                                          <p:spTgt spid="35"/>
                                        </p:tgtEl>
                                        <p:attrNameLst>
                                          <p:attrName>style.visibility</p:attrName>
                                        </p:attrNameLst>
                                      </p:cBhvr>
                                      <p:to>
                                        <p:strVal val="visible"/>
                                      </p:to>
                                    </p:set>
                                    <p:animEffect filter="wipe(left)" transition="in">
                                      <p:cBhvr>
                                        <p:cTn dur="500" id="64"/>
                                        <p:tgtEl>
                                          <p:spTgt spid="35"/>
                                        </p:tgtEl>
                                      </p:cBhvr>
                                    </p:animEffect>
                                  </p:childTnLst>
                                </p:cTn>
                              </p:par>
                            </p:childTnLst>
                          </p:cTn>
                        </p:par>
                        <p:par>
                          <p:cTn fill="hold" id="65" nodeType="afterGroup">
                            <p:stCondLst>
                              <p:cond delay="4200"/>
                            </p:stCondLst>
                            <p:childTnLst>
                              <p:par>
                                <p:cTn fill="hold" id="66" nodeType="afterEffect" presetClass="entr" presetID="53" presetSubtype="0">
                                  <p:stCondLst>
                                    <p:cond delay="0"/>
                                  </p:stCondLst>
                                  <p:childTnLst>
                                    <p:set>
                                      <p:cBhvr>
                                        <p:cTn dur="1" fill="hold" id="67">
                                          <p:stCondLst>
                                            <p:cond delay="0"/>
                                          </p:stCondLst>
                                        </p:cTn>
                                        <p:tgtEl>
                                          <p:spTgt spid="7"/>
                                        </p:tgtEl>
                                        <p:attrNameLst>
                                          <p:attrName>style.visibility</p:attrName>
                                        </p:attrNameLst>
                                      </p:cBhvr>
                                      <p:to>
                                        <p:strVal val="visible"/>
                                      </p:to>
                                    </p:set>
                                    <p:anim calcmode="lin" valueType="num">
                                      <p:cBhvr>
                                        <p:cTn dur="500" fill="hold" id="68"/>
                                        <p:tgtEl>
                                          <p:spTgt spid="7"/>
                                        </p:tgtEl>
                                        <p:attrNameLst>
                                          <p:attrName>ppt_w</p:attrName>
                                        </p:attrNameLst>
                                      </p:cBhvr>
                                      <p:tavLst>
                                        <p:tav tm="0">
                                          <p:val>
                                            <p:fltVal val="0"/>
                                          </p:val>
                                        </p:tav>
                                        <p:tav tm="100000">
                                          <p:val>
                                            <p:strVal val="#ppt_w"/>
                                          </p:val>
                                        </p:tav>
                                      </p:tavLst>
                                    </p:anim>
                                    <p:anim calcmode="lin" valueType="num">
                                      <p:cBhvr>
                                        <p:cTn dur="500" fill="hold" id="69"/>
                                        <p:tgtEl>
                                          <p:spTgt spid="7"/>
                                        </p:tgtEl>
                                        <p:attrNameLst>
                                          <p:attrName>ppt_h</p:attrName>
                                        </p:attrNameLst>
                                      </p:cBhvr>
                                      <p:tavLst>
                                        <p:tav tm="0">
                                          <p:val>
                                            <p:fltVal val="0"/>
                                          </p:val>
                                        </p:tav>
                                        <p:tav tm="100000">
                                          <p:val>
                                            <p:strVal val="#ppt_h"/>
                                          </p:val>
                                        </p:tav>
                                      </p:tavLst>
                                    </p:anim>
                                    <p:animEffect filter="fade" transition="in">
                                      <p:cBhvr>
                                        <p:cTn dur="500" id="70"/>
                                        <p:tgtEl>
                                          <p:spTgt spid="7"/>
                                        </p:tgtEl>
                                      </p:cBhvr>
                                    </p:animEffect>
                                  </p:childTnLst>
                                </p:cTn>
                              </p:par>
                            </p:childTnLst>
                          </p:cTn>
                        </p:par>
                        <p:par>
                          <p:cTn fill="hold" id="71" nodeType="afterGroup">
                            <p:stCondLst>
                              <p:cond delay="4700"/>
                            </p:stCondLst>
                            <p:childTnLst>
                              <p:par>
                                <p:cTn fill="hold" grpId="0" id="72" nodeType="afterEffect" presetClass="entr" presetID="31" presetSubtype="0">
                                  <p:stCondLst>
                                    <p:cond delay="0"/>
                                  </p:stCondLst>
                                  <p:childTnLst>
                                    <p:set>
                                      <p:cBhvr>
                                        <p:cTn dur="1" fill="hold" id="73">
                                          <p:stCondLst>
                                            <p:cond delay="0"/>
                                          </p:stCondLst>
                                        </p:cTn>
                                        <p:tgtEl>
                                          <p:spTgt spid="36"/>
                                        </p:tgtEl>
                                        <p:attrNameLst>
                                          <p:attrName>style.visibility</p:attrName>
                                        </p:attrNameLst>
                                      </p:cBhvr>
                                      <p:to>
                                        <p:strVal val="visible"/>
                                      </p:to>
                                    </p:set>
                                    <p:anim calcmode="lin" valueType="num">
                                      <p:cBhvr>
                                        <p:cTn dur="500" fill="hold" id="74"/>
                                        <p:tgtEl>
                                          <p:spTgt spid="36"/>
                                        </p:tgtEl>
                                        <p:attrNameLst>
                                          <p:attrName>ppt_w</p:attrName>
                                        </p:attrNameLst>
                                      </p:cBhvr>
                                      <p:tavLst>
                                        <p:tav tm="0">
                                          <p:val>
                                            <p:fltVal val="0"/>
                                          </p:val>
                                        </p:tav>
                                        <p:tav tm="100000">
                                          <p:val>
                                            <p:strVal val="#ppt_w"/>
                                          </p:val>
                                        </p:tav>
                                      </p:tavLst>
                                    </p:anim>
                                    <p:anim calcmode="lin" valueType="num">
                                      <p:cBhvr>
                                        <p:cTn dur="500" fill="hold" id="75"/>
                                        <p:tgtEl>
                                          <p:spTgt spid="36"/>
                                        </p:tgtEl>
                                        <p:attrNameLst>
                                          <p:attrName>ppt_h</p:attrName>
                                        </p:attrNameLst>
                                      </p:cBhvr>
                                      <p:tavLst>
                                        <p:tav tm="0">
                                          <p:val>
                                            <p:fltVal val="0"/>
                                          </p:val>
                                        </p:tav>
                                        <p:tav tm="100000">
                                          <p:val>
                                            <p:strVal val="#ppt_h"/>
                                          </p:val>
                                        </p:tav>
                                      </p:tavLst>
                                    </p:anim>
                                    <p:anim calcmode="lin" valueType="num">
                                      <p:cBhvr>
                                        <p:cTn dur="500" fill="hold" id="76"/>
                                        <p:tgtEl>
                                          <p:spTgt spid="36"/>
                                        </p:tgtEl>
                                        <p:attrNameLst>
                                          <p:attrName>style.rotation</p:attrName>
                                        </p:attrNameLst>
                                      </p:cBhvr>
                                      <p:tavLst>
                                        <p:tav tm="0">
                                          <p:val>
                                            <p:fltVal val="90"/>
                                          </p:val>
                                        </p:tav>
                                        <p:tav tm="100000">
                                          <p:val>
                                            <p:fltVal val="0"/>
                                          </p:val>
                                        </p:tav>
                                      </p:tavLst>
                                    </p:anim>
                                    <p:animEffect filter="fade" transition="in">
                                      <p:cBhvr>
                                        <p:cTn dur="500" id="77"/>
                                        <p:tgtEl>
                                          <p:spTgt spid="36"/>
                                        </p:tgtEl>
                                      </p:cBhvr>
                                    </p:animEffect>
                                  </p:childTnLst>
                                </p:cTn>
                              </p:par>
                            </p:childTnLst>
                          </p:cTn>
                        </p:par>
                        <p:par>
                          <p:cTn fill="hold" id="78" nodeType="afterGroup">
                            <p:stCondLst>
                              <p:cond delay="5200"/>
                            </p:stCondLst>
                            <p:childTnLst>
                              <p:par>
                                <p:cTn fill="hold" grpId="0" id="79" nodeType="afterEffect" presetClass="entr" presetID="22" presetSubtype="8">
                                  <p:stCondLst>
                                    <p:cond delay="0"/>
                                  </p:stCondLst>
                                  <p:childTnLst>
                                    <p:set>
                                      <p:cBhvr>
                                        <p:cTn dur="1" fill="hold" id="80">
                                          <p:stCondLst>
                                            <p:cond delay="0"/>
                                          </p:stCondLst>
                                        </p:cTn>
                                        <p:tgtEl>
                                          <p:spTgt spid="37"/>
                                        </p:tgtEl>
                                        <p:attrNameLst>
                                          <p:attrName>style.visibility</p:attrName>
                                        </p:attrNameLst>
                                      </p:cBhvr>
                                      <p:to>
                                        <p:strVal val="visible"/>
                                      </p:to>
                                    </p:set>
                                    <p:animEffect filter="wipe(left)" transition="in">
                                      <p:cBhvr>
                                        <p:cTn dur="500" id="81"/>
                                        <p:tgtEl>
                                          <p:spTgt spid="37"/>
                                        </p:tgtEl>
                                      </p:cBhvr>
                                    </p:animEffect>
                                  </p:childTnLst>
                                </p:cTn>
                              </p:par>
                            </p:childTnLst>
                          </p:cTn>
                        </p:par>
                        <p:par>
                          <p:cTn fill="hold" id="82" nodeType="afterGroup">
                            <p:stCondLst>
                              <p:cond delay="5700"/>
                            </p:stCondLst>
                            <p:childTnLst>
                              <p:par>
                                <p:cTn fill="hold" id="83" nodeType="afterEffect" presetClass="entr" presetID="53" presetSubtype="0">
                                  <p:stCondLst>
                                    <p:cond delay="0"/>
                                  </p:stCondLst>
                                  <p:childTnLst>
                                    <p:set>
                                      <p:cBhvr>
                                        <p:cTn dur="1" fill="hold" id="84">
                                          <p:stCondLst>
                                            <p:cond delay="0"/>
                                          </p:stCondLst>
                                        </p:cTn>
                                        <p:tgtEl>
                                          <p:spTgt spid="8"/>
                                        </p:tgtEl>
                                        <p:attrNameLst>
                                          <p:attrName>style.visibility</p:attrName>
                                        </p:attrNameLst>
                                      </p:cBhvr>
                                      <p:to>
                                        <p:strVal val="visible"/>
                                      </p:to>
                                    </p:set>
                                    <p:anim calcmode="lin" valueType="num">
                                      <p:cBhvr>
                                        <p:cTn dur="500" fill="hold" id="85"/>
                                        <p:tgtEl>
                                          <p:spTgt spid="8"/>
                                        </p:tgtEl>
                                        <p:attrNameLst>
                                          <p:attrName>ppt_w</p:attrName>
                                        </p:attrNameLst>
                                      </p:cBhvr>
                                      <p:tavLst>
                                        <p:tav tm="0">
                                          <p:val>
                                            <p:fltVal val="0"/>
                                          </p:val>
                                        </p:tav>
                                        <p:tav tm="100000">
                                          <p:val>
                                            <p:strVal val="#ppt_w"/>
                                          </p:val>
                                        </p:tav>
                                      </p:tavLst>
                                    </p:anim>
                                    <p:anim calcmode="lin" valueType="num">
                                      <p:cBhvr>
                                        <p:cTn dur="500" fill="hold" id="86"/>
                                        <p:tgtEl>
                                          <p:spTgt spid="8"/>
                                        </p:tgtEl>
                                        <p:attrNameLst>
                                          <p:attrName>ppt_h</p:attrName>
                                        </p:attrNameLst>
                                      </p:cBhvr>
                                      <p:tavLst>
                                        <p:tav tm="0">
                                          <p:val>
                                            <p:fltVal val="0"/>
                                          </p:val>
                                        </p:tav>
                                        <p:tav tm="100000">
                                          <p:val>
                                            <p:strVal val="#ppt_h"/>
                                          </p:val>
                                        </p:tav>
                                      </p:tavLst>
                                    </p:anim>
                                    <p:animEffect filter="fade" transition="in">
                                      <p:cBhvr>
                                        <p:cTn dur="500" id="87"/>
                                        <p:tgtEl>
                                          <p:spTgt spid="8"/>
                                        </p:tgtEl>
                                      </p:cBhvr>
                                    </p:animEffect>
                                  </p:childTnLst>
                                </p:cTn>
                              </p:par>
                            </p:childTnLst>
                          </p:cTn>
                        </p:par>
                        <p:par>
                          <p:cTn fill="hold" id="88" nodeType="afterGroup">
                            <p:stCondLst>
                              <p:cond delay="6200"/>
                            </p:stCondLst>
                            <p:childTnLst>
                              <p:par>
                                <p:cTn fill="hold" grpId="0" id="89" nodeType="afterEffect" presetClass="entr" presetID="31" presetSubtype="0">
                                  <p:stCondLst>
                                    <p:cond delay="0"/>
                                  </p:stCondLst>
                                  <p:childTnLst>
                                    <p:set>
                                      <p:cBhvr>
                                        <p:cTn dur="1" fill="hold" id="90">
                                          <p:stCondLst>
                                            <p:cond delay="0"/>
                                          </p:stCondLst>
                                        </p:cTn>
                                        <p:tgtEl>
                                          <p:spTgt spid="38"/>
                                        </p:tgtEl>
                                        <p:attrNameLst>
                                          <p:attrName>style.visibility</p:attrName>
                                        </p:attrNameLst>
                                      </p:cBhvr>
                                      <p:to>
                                        <p:strVal val="visible"/>
                                      </p:to>
                                    </p:set>
                                    <p:anim calcmode="lin" valueType="num">
                                      <p:cBhvr>
                                        <p:cTn dur="500" fill="hold" id="91"/>
                                        <p:tgtEl>
                                          <p:spTgt spid="38"/>
                                        </p:tgtEl>
                                        <p:attrNameLst>
                                          <p:attrName>ppt_w</p:attrName>
                                        </p:attrNameLst>
                                      </p:cBhvr>
                                      <p:tavLst>
                                        <p:tav tm="0">
                                          <p:val>
                                            <p:fltVal val="0"/>
                                          </p:val>
                                        </p:tav>
                                        <p:tav tm="100000">
                                          <p:val>
                                            <p:strVal val="#ppt_w"/>
                                          </p:val>
                                        </p:tav>
                                      </p:tavLst>
                                    </p:anim>
                                    <p:anim calcmode="lin" valueType="num">
                                      <p:cBhvr>
                                        <p:cTn dur="500" fill="hold" id="92"/>
                                        <p:tgtEl>
                                          <p:spTgt spid="38"/>
                                        </p:tgtEl>
                                        <p:attrNameLst>
                                          <p:attrName>ppt_h</p:attrName>
                                        </p:attrNameLst>
                                      </p:cBhvr>
                                      <p:tavLst>
                                        <p:tav tm="0">
                                          <p:val>
                                            <p:fltVal val="0"/>
                                          </p:val>
                                        </p:tav>
                                        <p:tav tm="100000">
                                          <p:val>
                                            <p:strVal val="#ppt_h"/>
                                          </p:val>
                                        </p:tav>
                                      </p:tavLst>
                                    </p:anim>
                                    <p:anim calcmode="lin" valueType="num">
                                      <p:cBhvr>
                                        <p:cTn dur="500" fill="hold" id="93"/>
                                        <p:tgtEl>
                                          <p:spTgt spid="38"/>
                                        </p:tgtEl>
                                        <p:attrNameLst>
                                          <p:attrName>style.rotation</p:attrName>
                                        </p:attrNameLst>
                                      </p:cBhvr>
                                      <p:tavLst>
                                        <p:tav tm="0">
                                          <p:val>
                                            <p:fltVal val="90"/>
                                          </p:val>
                                        </p:tav>
                                        <p:tav tm="100000">
                                          <p:val>
                                            <p:fltVal val="0"/>
                                          </p:val>
                                        </p:tav>
                                      </p:tavLst>
                                    </p:anim>
                                    <p:animEffect filter="fade" transition="in">
                                      <p:cBhvr>
                                        <p:cTn dur="500" id="94"/>
                                        <p:tgtEl>
                                          <p:spTgt spid="38"/>
                                        </p:tgtEl>
                                      </p:cBhvr>
                                    </p:animEffect>
                                  </p:childTnLst>
                                </p:cTn>
                              </p:par>
                            </p:childTnLst>
                          </p:cTn>
                        </p:par>
                        <p:par>
                          <p:cTn fill="hold" id="95" nodeType="afterGroup">
                            <p:stCondLst>
                              <p:cond delay="6700"/>
                            </p:stCondLst>
                            <p:childTnLst>
                              <p:par>
                                <p:cTn fill="hold" grpId="0" id="96" nodeType="afterEffect" presetClass="entr" presetID="22" presetSubtype="8">
                                  <p:stCondLst>
                                    <p:cond delay="0"/>
                                  </p:stCondLst>
                                  <p:childTnLst>
                                    <p:set>
                                      <p:cBhvr>
                                        <p:cTn dur="1" fill="hold" id="97">
                                          <p:stCondLst>
                                            <p:cond delay="0"/>
                                          </p:stCondLst>
                                        </p:cTn>
                                        <p:tgtEl>
                                          <p:spTgt spid="39"/>
                                        </p:tgtEl>
                                        <p:attrNameLst>
                                          <p:attrName>style.visibility</p:attrName>
                                        </p:attrNameLst>
                                      </p:cBhvr>
                                      <p:to>
                                        <p:strVal val="visible"/>
                                      </p:to>
                                    </p:set>
                                    <p:animEffect filter="wipe(left)" transition="in">
                                      <p:cBhvr>
                                        <p:cTn dur="500" id="98"/>
                                        <p:tgtEl>
                                          <p:spTgt spid="39"/>
                                        </p:tgtEl>
                                      </p:cBhvr>
                                    </p:animEffect>
                                  </p:childTnLst>
                                </p:cTn>
                              </p:par>
                            </p:childTnLst>
                          </p:cTn>
                        </p:par>
                        <p:par>
                          <p:cTn fill="hold" id="99" nodeType="afterGroup">
                            <p:stCondLst>
                              <p:cond delay="7200"/>
                            </p:stCondLst>
                            <p:childTnLst>
                              <p:par>
                                <p:cTn fill="hold" id="100" nodeType="afterEffect" presetClass="entr" presetID="53" presetSubtype="0">
                                  <p:stCondLst>
                                    <p:cond delay="0"/>
                                  </p:stCondLst>
                                  <p:childTnLst>
                                    <p:set>
                                      <p:cBhvr>
                                        <p:cTn dur="1" fill="hold" id="101">
                                          <p:stCondLst>
                                            <p:cond delay="0"/>
                                          </p:stCondLst>
                                        </p:cTn>
                                        <p:tgtEl>
                                          <p:spTgt spid="9"/>
                                        </p:tgtEl>
                                        <p:attrNameLst>
                                          <p:attrName>style.visibility</p:attrName>
                                        </p:attrNameLst>
                                      </p:cBhvr>
                                      <p:to>
                                        <p:strVal val="visible"/>
                                      </p:to>
                                    </p:set>
                                    <p:anim calcmode="lin" valueType="num">
                                      <p:cBhvr>
                                        <p:cTn dur="500" fill="hold" id="102"/>
                                        <p:tgtEl>
                                          <p:spTgt spid="9"/>
                                        </p:tgtEl>
                                        <p:attrNameLst>
                                          <p:attrName>ppt_w</p:attrName>
                                        </p:attrNameLst>
                                      </p:cBhvr>
                                      <p:tavLst>
                                        <p:tav tm="0">
                                          <p:val>
                                            <p:fltVal val="0"/>
                                          </p:val>
                                        </p:tav>
                                        <p:tav tm="100000">
                                          <p:val>
                                            <p:strVal val="#ppt_w"/>
                                          </p:val>
                                        </p:tav>
                                      </p:tavLst>
                                    </p:anim>
                                    <p:anim calcmode="lin" valueType="num">
                                      <p:cBhvr>
                                        <p:cTn dur="500" fill="hold" id="103"/>
                                        <p:tgtEl>
                                          <p:spTgt spid="9"/>
                                        </p:tgtEl>
                                        <p:attrNameLst>
                                          <p:attrName>ppt_h</p:attrName>
                                        </p:attrNameLst>
                                      </p:cBhvr>
                                      <p:tavLst>
                                        <p:tav tm="0">
                                          <p:val>
                                            <p:fltVal val="0"/>
                                          </p:val>
                                        </p:tav>
                                        <p:tav tm="100000">
                                          <p:val>
                                            <p:strVal val="#ppt_h"/>
                                          </p:val>
                                        </p:tav>
                                      </p:tavLst>
                                    </p:anim>
                                    <p:animEffect filter="fade" transition="in">
                                      <p:cBhvr>
                                        <p:cTn dur="500" id="104"/>
                                        <p:tgtEl>
                                          <p:spTgt spid="9"/>
                                        </p:tgtEl>
                                      </p:cBhvr>
                                    </p:animEffect>
                                  </p:childTnLst>
                                </p:cTn>
                              </p:par>
                            </p:childTnLst>
                          </p:cTn>
                        </p:par>
                        <p:par>
                          <p:cTn fill="hold" id="105" nodeType="afterGroup">
                            <p:stCondLst>
                              <p:cond delay="7700"/>
                            </p:stCondLst>
                            <p:childTnLst>
                              <p:par>
                                <p:cTn fill="hold" grpId="0" id="106" nodeType="afterEffect" presetClass="entr" presetID="31" presetSubtype="0">
                                  <p:stCondLst>
                                    <p:cond delay="0"/>
                                  </p:stCondLst>
                                  <p:childTnLst>
                                    <p:set>
                                      <p:cBhvr>
                                        <p:cTn dur="1" fill="hold" id="107">
                                          <p:stCondLst>
                                            <p:cond delay="0"/>
                                          </p:stCondLst>
                                        </p:cTn>
                                        <p:tgtEl>
                                          <p:spTgt spid="40"/>
                                        </p:tgtEl>
                                        <p:attrNameLst>
                                          <p:attrName>style.visibility</p:attrName>
                                        </p:attrNameLst>
                                      </p:cBhvr>
                                      <p:to>
                                        <p:strVal val="visible"/>
                                      </p:to>
                                    </p:set>
                                    <p:anim calcmode="lin" valueType="num">
                                      <p:cBhvr>
                                        <p:cTn dur="500" fill="hold" id="108"/>
                                        <p:tgtEl>
                                          <p:spTgt spid="40"/>
                                        </p:tgtEl>
                                        <p:attrNameLst>
                                          <p:attrName>ppt_w</p:attrName>
                                        </p:attrNameLst>
                                      </p:cBhvr>
                                      <p:tavLst>
                                        <p:tav tm="0">
                                          <p:val>
                                            <p:fltVal val="0"/>
                                          </p:val>
                                        </p:tav>
                                        <p:tav tm="100000">
                                          <p:val>
                                            <p:strVal val="#ppt_w"/>
                                          </p:val>
                                        </p:tav>
                                      </p:tavLst>
                                    </p:anim>
                                    <p:anim calcmode="lin" valueType="num">
                                      <p:cBhvr>
                                        <p:cTn dur="500" fill="hold" id="109"/>
                                        <p:tgtEl>
                                          <p:spTgt spid="40"/>
                                        </p:tgtEl>
                                        <p:attrNameLst>
                                          <p:attrName>ppt_h</p:attrName>
                                        </p:attrNameLst>
                                      </p:cBhvr>
                                      <p:tavLst>
                                        <p:tav tm="0">
                                          <p:val>
                                            <p:fltVal val="0"/>
                                          </p:val>
                                        </p:tav>
                                        <p:tav tm="100000">
                                          <p:val>
                                            <p:strVal val="#ppt_h"/>
                                          </p:val>
                                        </p:tav>
                                      </p:tavLst>
                                    </p:anim>
                                    <p:anim calcmode="lin" valueType="num">
                                      <p:cBhvr>
                                        <p:cTn dur="500" fill="hold" id="110"/>
                                        <p:tgtEl>
                                          <p:spTgt spid="40"/>
                                        </p:tgtEl>
                                        <p:attrNameLst>
                                          <p:attrName>style.rotation</p:attrName>
                                        </p:attrNameLst>
                                      </p:cBhvr>
                                      <p:tavLst>
                                        <p:tav tm="0">
                                          <p:val>
                                            <p:fltVal val="90"/>
                                          </p:val>
                                        </p:tav>
                                        <p:tav tm="100000">
                                          <p:val>
                                            <p:fltVal val="0"/>
                                          </p:val>
                                        </p:tav>
                                      </p:tavLst>
                                    </p:anim>
                                    <p:animEffect filter="fade" transition="in">
                                      <p:cBhvr>
                                        <p:cTn dur="500" id="111"/>
                                        <p:tgtEl>
                                          <p:spTgt spid="40"/>
                                        </p:tgtEl>
                                      </p:cBhvr>
                                    </p:animEffect>
                                  </p:childTnLst>
                                </p:cTn>
                              </p:par>
                            </p:childTnLst>
                          </p:cTn>
                        </p:par>
                        <p:par>
                          <p:cTn fill="hold" id="112" nodeType="afterGroup">
                            <p:stCondLst>
                              <p:cond delay="8200"/>
                            </p:stCondLst>
                            <p:childTnLst>
                              <p:par>
                                <p:cTn fill="hold" grpId="0" id="113" nodeType="afterEffect" presetClass="entr" presetID="22" presetSubtype="8">
                                  <p:stCondLst>
                                    <p:cond delay="0"/>
                                  </p:stCondLst>
                                  <p:childTnLst>
                                    <p:set>
                                      <p:cBhvr>
                                        <p:cTn dur="1" fill="hold" id="114">
                                          <p:stCondLst>
                                            <p:cond delay="0"/>
                                          </p:stCondLst>
                                        </p:cTn>
                                        <p:tgtEl>
                                          <p:spTgt spid="41"/>
                                        </p:tgtEl>
                                        <p:attrNameLst>
                                          <p:attrName>style.visibility</p:attrName>
                                        </p:attrNameLst>
                                      </p:cBhvr>
                                      <p:to>
                                        <p:strVal val="visible"/>
                                      </p:to>
                                    </p:set>
                                    <p:animEffect filter="wipe(left)" transition="in">
                                      <p:cBhvr>
                                        <p:cTn dur="500" id="115"/>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0"/>
      <p:bldP grpId="0" spid="11"/>
      <p:bldP grpId="0" spid="34"/>
      <p:bldP grpId="0" spid="35"/>
      <p:bldP grpId="0" spid="36"/>
      <p:bldP grpId="0" spid="37"/>
      <p:bldP grpId="0" spid="38"/>
      <p:bldP grpId="0" spid="39"/>
      <p:bldP grpId="0" spid="40"/>
      <p:bldP grpId="0" spid="41"/>
      <p:bldP grpId="0" spid="30"/>
      <p:bldP grpId="0" spid="31"/>
      <p:bldP grpId="1" spid="3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1364946" y="1009694"/>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2.3 团队组织程序的设定</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1091430" y="946498"/>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0" name="Shape 6926">
            <a:extLst>
              <a:ext uri="{FF2B5EF4-FFF2-40B4-BE49-F238E27FC236}">
                <a16:creationId xmlns:a16="http://schemas.microsoft.com/office/drawing/2014/main" id="{CB1F7D59-DA32-47B1-88CF-B37E9C707EA2}"/>
              </a:ext>
            </a:extLst>
          </p:cNvPr>
          <p:cNvSpPr/>
          <p:nvPr/>
        </p:nvSpPr>
        <p:spPr>
          <a:xfrm>
            <a:off x="3584298" y="3033038"/>
            <a:ext cx="1097238" cy="0"/>
          </a:xfrm>
          <a:prstGeom prst="line">
            <a:avLst/>
          </a:prstGeom>
          <a:ln w="6350">
            <a:solidFill>
              <a:schemeClr val="accent1"/>
            </a:solidFill>
            <a:prstDash val="dash"/>
            <a:miter lim="400000"/>
            <a:headEnd type="triangle"/>
          </a:ln>
        </p:spPr>
        <p:txBody>
          <a:bodyPr bIns="0" lIns="0" rIns="0" tIns="0"/>
          <a:lstStyle/>
          <a:p>
            <a:pPr defTabSz="432054">
              <a:buClrTx/>
              <a:defRPr sz="1200">
                <a:uFillTx/>
                <a:latin typeface="Helvetica"/>
                <a:ea typeface="Helvetica"/>
                <a:cs typeface="Helvetica"/>
                <a:sym typeface="Helvetica"/>
              </a:defRPr>
            </a:pPr>
            <a:endParaRPr>
              <a:solidFill>
                <a:srgbClr val="000000"/>
              </a:solidFill>
              <a:latin typeface="+mn-ea"/>
            </a:endParaRPr>
          </a:p>
        </p:txBody>
      </p:sp>
      <p:sp>
        <p:nvSpPr>
          <p:cNvPr id="21" name="Shape 6927">
            <a:extLst>
              <a:ext uri="{FF2B5EF4-FFF2-40B4-BE49-F238E27FC236}">
                <a16:creationId xmlns:a16="http://schemas.microsoft.com/office/drawing/2014/main" id="{4362D2BA-E43F-44D1-B1C5-F9E840DE24B7}"/>
              </a:ext>
            </a:extLst>
          </p:cNvPr>
          <p:cNvSpPr/>
          <p:nvPr/>
        </p:nvSpPr>
        <p:spPr>
          <a:xfrm>
            <a:off x="3584297" y="4994594"/>
            <a:ext cx="559880" cy="0"/>
          </a:xfrm>
          <a:prstGeom prst="line">
            <a:avLst/>
          </a:prstGeom>
          <a:ln w="6350">
            <a:solidFill>
              <a:schemeClr val="accent1"/>
            </a:solidFill>
            <a:prstDash val="dash"/>
            <a:miter lim="400000"/>
            <a:headEnd type="triangle"/>
          </a:ln>
        </p:spPr>
        <p:txBody>
          <a:bodyPr bIns="0" lIns="0" rIns="0" tIns="0"/>
          <a:lstStyle/>
          <a:p>
            <a:pPr defTabSz="432054">
              <a:buClrTx/>
              <a:defRPr sz="1200">
                <a:uFillTx/>
                <a:latin typeface="Helvetica"/>
                <a:ea typeface="Helvetica"/>
                <a:cs typeface="Helvetica"/>
                <a:sym typeface="Helvetica"/>
              </a:defRPr>
            </a:pPr>
            <a:endParaRPr>
              <a:solidFill>
                <a:srgbClr val="000000"/>
              </a:solidFill>
              <a:latin typeface="+mn-ea"/>
            </a:endParaRPr>
          </a:p>
        </p:txBody>
      </p:sp>
      <p:sp>
        <p:nvSpPr>
          <p:cNvPr id="22" name="Shape 6928">
            <a:extLst>
              <a:ext uri="{FF2B5EF4-FFF2-40B4-BE49-F238E27FC236}">
                <a16:creationId xmlns:a16="http://schemas.microsoft.com/office/drawing/2014/main" id="{402525EF-96AC-4C98-9485-ECE5498B043C}"/>
              </a:ext>
            </a:extLst>
          </p:cNvPr>
          <p:cNvSpPr/>
          <p:nvPr/>
        </p:nvSpPr>
        <p:spPr>
          <a:xfrm flipH="1">
            <a:off x="7468078" y="3033065"/>
            <a:ext cx="1007980" cy="0"/>
          </a:xfrm>
          <a:prstGeom prst="line">
            <a:avLst/>
          </a:prstGeom>
          <a:ln w="6350">
            <a:solidFill>
              <a:schemeClr val="accent1"/>
            </a:solidFill>
            <a:prstDash val="dash"/>
            <a:miter lim="400000"/>
            <a:headEnd type="triangle"/>
          </a:ln>
        </p:spPr>
        <p:txBody>
          <a:bodyPr bIns="0" lIns="0" rIns="0" tIns="0"/>
          <a:lstStyle/>
          <a:p>
            <a:pPr defTabSz="432054">
              <a:buClrTx/>
              <a:defRPr sz="1200">
                <a:uFillTx/>
                <a:latin typeface="Helvetica"/>
                <a:ea typeface="Helvetica"/>
                <a:cs typeface="Helvetica"/>
                <a:sym typeface="Helvetica"/>
              </a:defRPr>
            </a:pPr>
            <a:endParaRPr>
              <a:solidFill>
                <a:srgbClr val="000000"/>
              </a:solidFill>
              <a:latin typeface="+mn-ea"/>
            </a:endParaRPr>
          </a:p>
        </p:txBody>
      </p:sp>
      <p:sp>
        <p:nvSpPr>
          <p:cNvPr id="23" name="Shape 6929">
            <a:extLst>
              <a:ext uri="{FF2B5EF4-FFF2-40B4-BE49-F238E27FC236}">
                <a16:creationId xmlns:a16="http://schemas.microsoft.com/office/drawing/2014/main" id="{BDADA96E-5822-4111-8349-0BD9EF5C316B}"/>
              </a:ext>
            </a:extLst>
          </p:cNvPr>
          <p:cNvSpPr/>
          <p:nvPr/>
        </p:nvSpPr>
        <p:spPr>
          <a:xfrm flipH="1">
            <a:off x="7651651" y="4994598"/>
            <a:ext cx="824404" cy="0"/>
          </a:xfrm>
          <a:prstGeom prst="line">
            <a:avLst/>
          </a:prstGeom>
          <a:ln w="6350">
            <a:solidFill>
              <a:schemeClr val="accent1"/>
            </a:solidFill>
            <a:prstDash val="dash"/>
            <a:miter lim="400000"/>
            <a:headEnd type="triangle"/>
          </a:ln>
        </p:spPr>
        <p:txBody>
          <a:bodyPr bIns="0" lIns="0" rIns="0" tIns="0"/>
          <a:lstStyle/>
          <a:p>
            <a:pPr defTabSz="432054">
              <a:buClrTx/>
              <a:defRPr sz="1200">
                <a:uFillTx/>
                <a:latin typeface="Helvetica"/>
                <a:ea typeface="Helvetica"/>
                <a:cs typeface="Helvetica"/>
                <a:sym typeface="Helvetica"/>
              </a:defRPr>
            </a:pPr>
            <a:endParaRPr>
              <a:solidFill>
                <a:srgbClr val="000000"/>
              </a:solidFill>
              <a:latin typeface="+mn-ea"/>
            </a:endParaRPr>
          </a:p>
        </p:txBody>
      </p:sp>
      <p:sp>
        <p:nvSpPr>
          <p:cNvPr id="24" name="TextBox 76">
            <a:extLst>
              <a:ext uri="{FF2B5EF4-FFF2-40B4-BE49-F238E27FC236}">
                <a16:creationId xmlns:a16="http://schemas.microsoft.com/office/drawing/2014/main" id="{F2FF7EEC-5229-4C4F-A134-4D9A38BEF13B}"/>
              </a:ext>
            </a:extLst>
          </p:cNvPr>
          <p:cNvSpPr txBox="1"/>
          <p:nvPr/>
        </p:nvSpPr>
        <p:spPr>
          <a:xfrm>
            <a:off x="1117083" y="2390019"/>
            <a:ext cx="2455073" cy="396240"/>
          </a:xfrm>
          <a:prstGeom prst="rect">
            <a:avLst/>
          </a:prstGeom>
          <a:noFill/>
        </p:spPr>
        <p:txBody>
          <a:bodyPr rtlCol="0" wrap="square">
            <a:spAutoFit/>
          </a:bodyPr>
          <a:lstStyle/>
          <a:p>
            <a:pPr algn="r"/>
            <a:r>
              <a:rPr altLang="en-US" b="1" lang="zh-CN" sz="2000">
                <a:solidFill>
                  <a:srgbClr val="C00000"/>
                </a:solidFill>
                <a:latin charset="-122" pitchFamily="34" typeface="微软雅黑"/>
                <a:ea charset="-122" pitchFamily="34" typeface="微软雅黑"/>
              </a:rPr>
              <a:t>组织架结清晰</a:t>
            </a:r>
          </a:p>
        </p:txBody>
      </p:sp>
      <p:sp>
        <p:nvSpPr>
          <p:cNvPr id="25" name="文本框 24">
            <a:extLst>
              <a:ext uri="{FF2B5EF4-FFF2-40B4-BE49-F238E27FC236}">
                <a16:creationId xmlns:a16="http://schemas.microsoft.com/office/drawing/2014/main" id="{3AFCBC6F-D568-4EE0-98BB-EA3E16269C09}"/>
              </a:ext>
            </a:extLst>
          </p:cNvPr>
          <p:cNvSpPr txBox="1"/>
          <p:nvPr/>
        </p:nvSpPr>
        <p:spPr>
          <a:xfrm>
            <a:off x="1117083" y="2729750"/>
            <a:ext cx="2492646" cy="365760"/>
          </a:xfrm>
          <a:prstGeom prst="rect">
            <a:avLst/>
          </a:prstGeom>
          <a:noFill/>
        </p:spPr>
        <p:txBody>
          <a:bodyPr rtlCol="0" wrap="square">
            <a:spAutoFit/>
          </a:bodyPr>
          <a:lstStyle/>
          <a:p>
            <a:pPr algn="r"/>
            <a:r>
              <a:rPr altLang="en-US" lang="zh-CN">
                <a:solidFill>
                  <a:srgbClr val="000000"/>
                </a:solidFill>
                <a:latin charset="-122" pitchFamily="34" typeface="微软雅黑"/>
                <a:ea charset="-122" pitchFamily="34" typeface="微软雅黑"/>
              </a:rPr>
              <a:t>管理范围、工作隶属</a:t>
            </a:r>
          </a:p>
        </p:txBody>
      </p:sp>
      <p:sp>
        <p:nvSpPr>
          <p:cNvPr id="26" name="TextBox 76">
            <a:extLst>
              <a:ext uri="{FF2B5EF4-FFF2-40B4-BE49-F238E27FC236}">
                <a16:creationId xmlns:a16="http://schemas.microsoft.com/office/drawing/2014/main" id="{244EAE1B-0716-45A8-A9FB-03F79ED219D0}"/>
              </a:ext>
            </a:extLst>
          </p:cNvPr>
          <p:cNvSpPr txBox="1"/>
          <p:nvPr/>
        </p:nvSpPr>
        <p:spPr>
          <a:xfrm>
            <a:off x="1432876" y="4688051"/>
            <a:ext cx="2139279" cy="396240"/>
          </a:xfrm>
          <a:prstGeom prst="rect">
            <a:avLst/>
          </a:prstGeom>
          <a:noFill/>
        </p:spPr>
        <p:txBody>
          <a:bodyPr rtlCol="0" wrap="square">
            <a:spAutoFit/>
          </a:bodyPr>
          <a:lstStyle>
            <a:defPPr>
              <a:defRPr lang="zh-CN"/>
            </a:defPPr>
            <a:lvl1pPr algn="r">
              <a:defRPr b="1">
                <a:latin charset="-122" pitchFamily="34" typeface="微软雅黑"/>
                <a:ea charset="-122" pitchFamily="34" typeface="微软雅黑"/>
              </a:defRPr>
            </a:lvl1pPr>
          </a:lstStyle>
          <a:p>
            <a:r>
              <a:rPr altLang="en-US" lang="zh-CN" sz="2000">
                <a:solidFill>
                  <a:srgbClr val="C00000"/>
                </a:solidFill>
              </a:rPr>
              <a:t>互锁机制</a:t>
            </a:r>
          </a:p>
        </p:txBody>
      </p:sp>
      <p:sp>
        <p:nvSpPr>
          <p:cNvPr id="27" name="文本框 26">
            <a:extLst>
              <a:ext uri="{FF2B5EF4-FFF2-40B4-BE49-F238E27FC236}">
                <a16:creationId xmlns:a16="http://schemas.microsoft.com/office/drawing/2014/main" id="{F536E749-05B2-425A-A659-26D2E226CDBF}"/>
              </a:ext>
            </a:extLst>
          </p:cNvPr>
          <p:cNvSpPr txBox="1"/>
          <p:nvPr/>
        </p:nvSpPr>
        <p:spPr>
          <a:xfrm>
            <a:off x="1117083" y="5027782"/>
            <a:ext cx="2492646" cy="365760"/>
          </a:xfrm>
          <a:prstGeom prst="rect">
            <a:avLst/>
          </a:prstGeom>
          <a:noFill/>
        </p:spPr>
        <p:txBody>
          <a:bodyPr rtlCol="0" wrap="square">
            <a:spAutoFit/>
          </a:bodyPr>
          <a:lstStyle>
            <a:defPPr>
              <a:defRPr lang="zh-CN"/>
            </a:defPPr>
            <a:lvl1pPr algn="just">
              <a:defRPr sz="1600">
                <a:solidFill>
                  <a:schemeClr val="tx2"/>
                </a:solidFill>
                <a:latin charset="-122" pitchFamily="34" typeface="微软雅黑"/>
                <a:ea charset="-122" pitchFamily="34" typeface="微软雅黑"/>
              </a:defRPr>
            </a:lvl1pPr>
          </a:lstStyle>
          <a:p>
            <a:pPr algn="r"/>
            <a:r>
              <a:rPr altLang="en-US" lang="zh-CN" sz="1800">
                <a:solidFill>
                  <a:srgbClr val="000000"/>
                </a:solidFill>
              </a:rPr>
              <a:t>实现相互制约</a:t>
            </a:r>
          </a:p>
        </p:txBody>
      </p:sp>
      <p:sp>
        <p:nvSpPr>
          <p:cNvPr id="28" name="TextBox 76">
            <a:extLst>
              <a:ext uri="{FF2B5EF4-FFF2-40B4-BE49-F238E27FC236}">
                <a16:creationId xmlns:a16="http://schemas.microsoft.com/office/drawing/2014/main" id="{12CD6B51-56BD-4DC7-B1DB-7C0ADFF3EB7F}"/>
              </a:ext>
            </a:extLst>
          </p:cNvPr>
          <p:cNvSpPr txBox="1"/>
          <p:nvPr/>
        </p:nvSpPr>
        <p:spPr>
          <a:xfrm>
            <a:off x="8605410" y="2390019"/>
            <a:ext cx="2692563" cy="396240"/>
          </a:xfrm>
          <a:prstGeom prst="rect">
            <a:avLst/>
          </a:prstGeom>
          <a:noFill/>
        </p:spPr>
        <p:txBody>
          <a:bodyPr rtlCol="0" wrap="square">
            <a:spAutoFit/>
          </a:bodyPr>
          <a:lstStyle>
            <a:defPPr>
              <a:defRPr lang="zh-CN"/>
            </a:defPPr>
            <a:lvl1pPr>
              <a:defRPr b="1">
                <a:latin charset="-122" pitchFamily="34" typeface="微软雅黑"/>
                <a:ea charset="-122" pitchFamily="34" typeface="微软雅黑"/>
              </a:defRPr>
            </a:lvl1pPr>
          </a:lstStyle>
          <a:p>
            <a:r>
              <a:rPr altLang="en-US" lang="zh-CN" sz="2000">
                <a:solidFill>
                  <a:srgbClr val="C00000"/>
                </a:solidFill>
              </a:rPr>
              <a:t>权责分明</a:t>
            </a:r>
          </a:p>
        </p:txBody>
      </p:sp>
      <p:sp>
        <p:nvSpPr>
          <p:cNvPr id="29" name="文本框 28">
            <a:extLst>
              <a:ext uri="{FF2B5EF4-FFF2-40B4-BE49-F238E27FC236}">
                <a16:creationId xmlns:a16="http://schemas.microsoft.com/office/drawing/2014/main" id="{AC010366-45A6-42BA-ADA3-44DAF357D1BF}"/>
              </a:ext>
            </a:extLst>
          </p:cNvPr>
          <p:cNvSpPr txBox="1"/>
          <p:nvPr/>
        </p:nvSpPr>
        <p:spPr>
          <a:xfrm>
            <a:off x="8564630" y="2729750"/>
            <a:ext cx="2492646" cy="365760"/>
          </a:xfrm>
          <a:prstGeom prst="rect">
            <a:avLst/>
          </a:prstGeom>
          <a:noFill/>
        </p:spPr>
        <p:txBody>
          <a:bodyPr rtlCol="0" wrap="square">
            <a:spAutoFit/>
          </a:bodyPr>
          <a:lstStyle/>
          <a:p>
            <a:pPr algn="just"/>
            <a:r>
              <a:rPr altLang="en-US" lang="zh-CN">
                <a:solidFill>
                  <a:srgbClr val="000000"/>
                </a:solidFill>
                <a:latin charset="-122" pitchFamily="34" typeface="微软雅黑"/>
                <a:ea charset="-122" pitchFamily="34" typeface="微软雅黑"/>
              </a:rPr>
              <a:t>授权与授责</a:t>
            </a:r>
          </a:p>
        </p:txBody>
      </p:sp>
      <p:sp>
        <p:nvSpPr>
          <p:cNvPr id="30" name="TextBox 76">
            <a:extLst>
              <a:ext uri="{FF2B5EF4-FFF2-40B4-BE49-F238E27FC236}">
                <a16:creationId xmlns:a16="http://schemas.microsoft.com/office/drawing/2014/main" id="{93828D7B-DC54-4588-8B84-BCAC5A066346}"/>
              </a:ext>
            </a:extLst>
          </p:cNvPr>
          <p:cNvSpPr txBox="1"/>
          <p:nvPr/>
        </p:nvSpPr>
        <p:spPr>
          <a:xfrm>
            <a:off x="8605410" y="4688051"/>
            <a:ext cx="2044491" cy="396240"/>
          </a:xfrm>
          <a:prstGeom prst="rect">
            <a:avLst/>
          </a:prstGeom>
          <a:noFill/>
        </p:spPr>
        <p:txBody>
          <a:bodyPr rtlCol="0" wrap="square">
            <a:spAutoFit/>
          </a:bodyPr>
          <a:lstStyle>
            <a:defPPr>
              <a:defRPr lang="zh-CN"/>
            </a:defPPr>
            <a:lvl1pPr>
              <a:defRPr b="1">
                <a:latin charset="-122" pitchFamily="34" typeface="微软雅黑"/>
                <a:ea charset="-122" pitchFamily="34" typeface="微软雅黑"/>
              </a:defRPr>
            </a:lvl1pPr>
          </a:lstStyle>
          <a:p>
            <a:r>
              <a:rPr altLang="en-US" lang="zh-CN" sz="2000">
                <a:solidFill>
                  <a:srgbClr val="C00000"/>
                </a:solidFill>
              </a:rPr>
              <a:t>奖惩机制</a:t>
            </a:r>
          </a:p>
        </p:txBody>
      </p:sp>
      <p:sp>
        <p:nvSpPr>
          <p:cNvPr id="31" name="文本框 30">
            <a:extLst>
              <a:ext uri="{FF2B5EF4-FFF2-40B4-BE49-F238E27FC236}">
                <a16:creationId xmlns:a16="http://schemas.microsoft.com/office/drawing/2014/main" id="{0FDD0EAD-4DA8-46B0-BD5D-41D983E58D2C}"/>
              </a:ext>
            </a:extLst>
          </p:cNvPr>
          <p:cNvSpPr txBox="1"/>
          <p:nvPr/>
        </p:nvSpPr>
        <p:spPr>
          <a:xfrm>
            <a:off x="8564630" y="5027782"/>
            <a:ext cx="2492646" cy="365760"/>
          </a:xfrm>
          <a:prstGeom prst="rect">
            <a:avLst/>
          </a:prstGeom>
          <a:noFill/>
        </p:spPr>
        <p:txBody>
          <a:bodyPr rtlCol="0" wrap="square">
            <a:spAutoFit/>
          </a:bodyPr>
          <a:lstStyle/>
          <a:p>
            <a:pPr algn="just"/>
            <a:r>
              <a:rPr altLang="en-US" lang="zh-CN">
                <a:solidFill>
                  <a:srgbClr val="000000"/>
                </a:solidFill>
                <a:latin charset="-122" pitchFamily="34" typeface="微软雅黑"/>
                <a:ea charset="-122" pitchFamily="34" typeface="微软雅黑"/>
              </a:rPr>
              <a:t>明确纪律和激烈制度。</a:t>
            </a:r>
          </a:p>
        </p:txBody>
      </p:sp>
      <p:pic>
        <p:nvPicPr>
          <p:cNvPr id="17" name="图片 16">
            <a:extLst>
              <a:ext uri="{FF2B5EF4-FFF2-40B4-BE49-F238E27FC236}">
                <a16:creationId xmlns:a16="http://schemas.microsoft.com/office/drawing/2014/main" id="{9C88AEE4-EDDC-45CA-807D-4D6A87E6FD4D}"/>
              </a:ext>
            </a:extLst>
          </p:cNvPr>
          <p:cNvPicPr>
            <a:picLocks noChangeAspect="1"/>
          </p:cNvPicPr>
          <p:nvPr/>
        </p:nvPicPr>
        <p:blipFill>
          <a:blip r:embed="rId3">
            <a:extLst>
              <a:ext uri="{28A0092B-C50C-407E-A947-70E740481C1C}">
                <a14:useLocalDpi val="0"/>
              </a:ext>
            </a:extLst>
          </a:blip>
          <a:stretch>
            <a:fillRect/>
          </a:stretch>
        </p:blipFill>
        <p:spPr>
          <a:xfrm>
            <a:off x="3985146" y="2467307"/>
            <a:ext cx="3986922" cy="3251828"/>
          </a:xfrm>
          <a:prstGeom prst="roundRect">
            <a:avLst>
              <a:gd fmla="val 50000" name="adj"/>
            </a:avLst>
          </a:prstGeom>
          <a:solidFill>
            <a:srgbClr val="FFFFFF">
              <a:shade val="85000"/>
            </a:srgbClr>
          </a:solidFill>
          <a:ln>
            <a:noFill/>
          </a:ln>
          <a:effectLst>
            <a:reflection algn="bl" blurRad="12700" dir="5400000" dist="5000" endPos="28000" rotWithShape="0" stA="38000" sy="-100000"/>
          </a:effectLst>
        </p:spPr>
      </p:pic>
    </p:spTree>
    <p:extLst>
      <p:ext uri="{BB962C8B-B14F-4D97-AF65-F5344CB8AC3E}">
        <p14:creationId val="395914976"/>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22" presetSubtype="2">
                                  <p:stCondLst>
                                    <p:cond delay="0"/>
                                  </p:stCondLst>
                                  <p:childTnLst>
                                    <p:set>
                                      <p:cBhvr>
                                        <p:cTn dur="1" fill="hold" id="26">
                                          <p:stCondLst>
                                            <p:cond delay="0"/>
                                          </p:stCondLst>
                                        </p:cTn>
                                        <p:tgtEl>
                                          <p:spTgt spid="20"/>
                                        </p:tgtEl>
                                        <p:attrNameLst>
                                          <p:attrName>style.visibility</p:attrName>
                                        </p:attrNameLst>
                                      </p:cBhvr>
                                      <p:to>
                                        <p:strVal val="visible"/>
                                      </p:to>
                                    </p:set>
                                    <p:animEffect filter="wipe(right)" transition="in">
                                      <p:cBhvr>
                                        <p:cTn dur="300" id="27"/>
                                        <p:tgtEl>
                                          <p:spTgt spid="20"/>
                                        </p:tgtEl>
                                      </p:cBhvr>
                                    </p:animEffect>
                                  </p:childTnLst>
                                </p:cTn>
                              </p:par>
                            </p:childTnLst>
                          </p:cTn>
                        </p:par>
                        <p:par>
                          <p:cTn fill="hold" id="28" nodeType="afterGroup">
                            <p:stCondLst>
                              <p:cond delay="1000"/>
                            </p:stCondLst>
                            <p:childTnLst>
                              <p:par>
                                <p:cTn fill="hold" grpId="0" id="29" nodeType="afterEffect" presetClass="entr" presetID="31" presetSubtype="0">
                                  <p:stCondLst>
                                    <p:cond delay="0"/>
                                  </p:stCondLst>
                                  <p:childTnLst>
                                    <p:set>
                                      <p:cBhvr>
                                        <p:cTn dur="1" fill="hold" id="30">
                                          <p:stCondLst>
                                            <p:cond delay="0"/>
                                          </p:stCondLst>
                                        </p:cTn>
                                        <p:tgtEl>
                                          <p:spTgt spid="24"/>
                                        </p:tgtEl>
                                        <p:attrNameLst>
                                          <p:attrName>style.visibility</p:attrName>
                                        </p:attrNameLst>
                                      </p:cBhvr>
                                      <p:to>
                                        <p:strVal val="visible"/>
                                      </p:to>
                                    </p:set>
                                    <p:anim calcmode="lin" valueType="num">
                                      <p:cBhvr>
                                        <p:cTn dur="400" fill="hold" id="31"/>
                                        <p:tgtEl>
                                          <p:spTgt spid="24"/>
                                        </p:tgtEl>
                                        <p:attrNameLst>
                                          <p:attrName>ppt_w</p:attrName>
                                        </p:attrNameLst>
                                      </p:cBhvr>
                                      <p:tavLst>
                                        <p:tav tm="0">
                                          <p:val>
                                            <p:fltVal val="0"/>
                                          </p:val>
                                        </p:tav>
                                        <p:tav tm="100000">
                                          <p:val>
                                            <p:strVal val="#ppt_w"/>
                                          </p:val>
                                        </p:tav>
                                      </p:tavLst>
                                    </p:anim>
                                    <p:anim calcmode="lin" valueType="num">
                                      <p:cBhvr>
                                        <p:cTn dur="400" fill="hold" id="32"/>
                                        <p:tgtEl>
                                          <p:spTgt spid="24"/>
                                        </p:tgtEl>
                                        <p:attrNameLst>
                                          <p:attrName>ppt_h</p:attrName>
                                        </p:attrNameLst>
                                      </p:cBhvr>
                                      <p:tavLst>
                                        <p:tav tm="0">
                                          <p:val>
                                            <p:fltVal val="0"/>
                                          </p:val>
                                        </p:tav>
                                        <p:tav tm="100000">
                                          <p:val>
                                            <p:strVal val="#ppt_h"/>
                                          </p:val>
                                        </p:tav>
                                      </p:tavLst>
                                    </p:anim>
                                    <p:anim calcmode="lin" valueType="num">
                                      <p:cBhvr>
                                        <p:cTn dur="400" fill="hold" id="33"/>
                                        <p:tgtEl>
                                          <p:spTgt spid="24"/>
                                        </p:tgtEl>
                                        <p:attrNameLst>
                                          <p:attrName>style.rotation</p:attrName>
                                        </p:attrNameLst>
                                      </p:cBhvr>
                                      <p:tavLst>
                                        <p:tav tm="0">
                                          <p:val>
                                            <p:fltVal val="90"/>
                                          </p:val>
                                        </p:tav>
                                        <p:tav tm="100000">
                                          <p:val>
                                            <p:fltVal val="0"/>
                                          </p:val>
                                        </p:tav>
                                      </p:tavLst>
                                    </p:anim>
                                    <p:animEffect filter="fade" transition="in">
                                      <p:cBhvr>
                                        <p:cTn dur="400" id="34"/>
                                        <p:tgtEl>
                                          <p:spTgt spid="24"/>
                                        </p:tgtEl>
                                      </p:cBhvr>
                                    </p:animEffect>
                                  </p:childTnLst>
                                </p:cTn>
                              </p:par>
                            </p:childTnLst>
                          </p:cTn>
                        </p:par>
                        <p:par>
                          <p:cTn fill="hold" id="35" nodeType="afterGroup">
                            <p:stCondLst>
                              <p:cond delay="1400"/>
                            </p:stCondLst>
                            <p:childTnLst>
                              <p:par>
                                <p:cTn fill="hold" grpId="0" id="36" nodeType="afterEffect" presetClass="entr" presetID="22" presetSubtype="1">
                                  <p:stCondLst>
                                    <p:cond delay="0"/>
                                  </p:stCondLst>
                                  <p:childTnLst>
                                    <p:set>
                                      <p:cBhvr>
                                        <p:cTn dur="1" fill="hold" id="37">
                                          <p:stCondLst>
                                            <p:cond delay="0"/>
                                          </p:stCondLst>
                                        </p:cTn>
                                        <p:tgtEl>
                                          <p:spTgt spid="25"/>
                                        </p:tgtEl>
                                        <p:attrNameLst>
                                          <p:attrName>style.visibility</p:attrName>
                                        </p:attrNameLst>
                                      </p:cBhvr>
                                      <p:to>
                                        <p:strVal val="visible"/>
                                      </p:to>
                                    </p:set>
                                    <p:animEffect filter="wipe(up)" transition="in">
                                      <p:cBhvr>
                                        <p:cTn dur="500" id="38"/>
                                        <p:tgtEl>
                                          <p:spTgt spid="25"/>
                                        </p:tgtEl>
                                      </p:cBhvr>
                                    </p:animEffect>
                                  </p:childTnLst>
                                </p:cTn>
                              </p:par>
                            </p:childTnLst>
                          </p:cTn>
                        </p:par>
                        <p:par>
                          <p:cTn fill="hold" id="39" nodeType="afterGroup">
                            <p:stCondLst>
                              <p:cond delay="1900"/>
                            </p:stCondLst>
                            <p:childTnLst>
                              <p:par>
                                <p:cTn fill="hold" grpId="0" id="40" nodeType="afterEffect" presetClass="entr" presetID="22" presetSubtype="8">
                                  <p:stCondLst>
                                    <p:cond delay="0"/>
                                  </p:stCondLst>
                                  <p:childTnLst>
                                    <p:set>
                                      <p:cBhvr>
                                        <p:cTn dur="1" fill="hold" id="41">
                                          <p:stCondLst>
                                            <p:cond delay="0"/>
                                          </p:stCondLst>
                                        </p:cTn>
                                        <p:tgtEl>
                                          <p:spTgt spid="22"/>
                                        </p:tgtEl>
                                        <p:attrNameLst>
                                          <p:attrName>style.visibility</p:attrName>
                                        </p:attrNameLst>
                                      </p:cBhvr>
                                      <p:to>
                                        <p:strVal val="visible"/>
                                      </p:to>
                                    </p:set>
                                    <p:animEffect filter="wipe(left)" transition="in">
                                      <p:cBhvr>
                                        <p:cTn dur="300" id="42"/>
                                        <p:tgtEl>
                                          <p:spTgt spid="22"/>
                                        </p:tgtEl>
                                      </p:cBhvr>
                                    </p:animEffect>
                                  </p:childTnLst>
                                </p:cTn>
                              </p:par>
                            </p:childTnLst>
                          </p:cTn>
                        </p:par>
                        <p:par>
                          <p:cTn fill="hold" id="43" nodeType="afterGroup">
                            <p:stCondLst>
                              <p:cond delay="2200"/>
                            </p:stCondLst>
                            <p:childTnLst>
                              <p:par>
                                <p:cTn fill="hold" grpId="0" id="44" nodeType="afterEffect" presetClass="entr" presetID="31" presetSubtype="0">
                                  <p:stCondLst>
                                    <p:cond delay="0"/>
                                  </p:stCondLst>
                                  <p:childTnLst>
                                    <p:set>
                                      <p:cBhvr>
                                        <p:cTn dur="1" fill="hold" id="45">
                                          <p:stCondLst>
                                            <p:cond delay="0"/>
                                          </p:stCondLst>
                                        </p:cTn>
                                        <p:tgtEl>
                                          <p:spTgt spid="28"/>
                                        </p:tgtEl>
                                        <p:attrNameLst>
                                          <p:attrName>style.visibility</p:attrName>
                                        </p:attrNameLst>
                                      </p:cBhvr>
                                      <p:to>
                                        <p:strVal val="visible"/>
                                      </p:to>
                                    </p:set>
                                    <p:anim calcmode="lin" valueType="num">
                                      <p:cBhvr>
                                        <p:cTn dur="400" fill="hold" id="46"/>
                                        <p:tgtEl>
                                          <p:spTgt spid="28"/>
                                        </p:tgtEl>
                                        <p:attrNameLst>
                                          <p:attrName>ppt_w</p:attrName>
                                        </p:attrNameLst>
                                      </p:cBhvr>
                                      <p:tavLst>
                                        <p:tav tm="0">
                                          <p:val>
                                            <p:fltVal val="0"/>
                                          </p:val>
                                        </p:tav>
                                        <p:tav tm="100000">
                                          <p:val>
                                            <p:strVal val="#ppt_w"/>
                                          </p:val>
                                        </p:tav>
                                      </p:tavLst>
                                    </p:anim>
                                    <p:anim calcmode="lin" valueType="num">
                                      <p:cBhvr>
                                        <p:cTn dur="400" fill="hold" id="47"/>
                                        <p:tgtEl>
                                          <p:spTgt spid="28"/>
                                        </p:tgtEl>
                                        <p:attrNameLst>
                                          <p:attrName>ppt_h</p:attrName>
                                        </p:attrNameLst>
                                      </p:cBhvr>
                                      <p:tavLst>
                                        <p:tav tm="0">
                                          <p:val>
                                            <p:fltVal val="0"/>
                                          </p:val>
                                        </p:tav>
                                        <p:tav tm="100000">
                                          <p:val>
                                            <p:strVal val="#ppt_h"/>
                                          </p:val>
                                        </p:tav>
                                      </p:tavLst>
                                    </p:anim>
                                    <p:anim calcmode="lin" valueType="num">
                                      <p:cBhvr>
                                        <p:cTn dur="400" fill="hold" id="48"/>
                                        <p:tgtEl>
                                          <p:spTgt spid="28"/>
                                        </p:tgtEl>
                                        <p:attrNameLst>
                                          <p:attrName>style.rotation</p:attrName>
                                        </p:attrNameLst>
                                      </p:cBhvr>
                                      <p:tavLst>
                                        <p:tav tm="0">
                                          <p:val>
                                            <p:fltVal val="90"/>
                                          </p:val>
                                        </p:tav>
                                        <p:tav tm="100000">
                                          <p:val>
                                            <p:fltVal val="0"/>
                                          </p:val>
                                        </p:tav>
                                      </p:tavLst>
                                    </p:anim>
                                    <p:animEffect filter="fade" transition="in">
                                      <p:cBhvr>
                                        <p:cTn dur="400" id="49"/>
                                        <p:tgtEl>
                                          <p:spTgt spid="28"/>
                                        </p:tgtEl>
                                      </p:cBhvr>
                                    </p:animEffect>
                                  </p:childTnLst>
                                </p:cTn>
                              </p:par>
                            </p:childTnLst>
                          </p:cTn>
                        </p:par>
                        <p:par>
                          <p:cTn fill="hold" id="50" nodeType="afterGroup">
                            <p:stCondLst>
                              <p:cond delay="2600"/>
                            </p:stCondLst>
                            <p:childTnLst>
                              <p:par>
                                <p:cTn fill="hold" grpId="0" id="51" nodeType="afterEffect" presetClass="entr" presetID="22" presetSubtype="1">
                                  <p:stCondLst>
                                    <p:cond delay="0"/>
                                  </p:stCondLst>
                                  <p:childTnLst>
                                    <p:set>
                                      <p:cBhvr>
                                        <p:cTn dur="1" fill="hold" id="52">
                                          <p:stCondLst>
                                            <p:cond delay="0"/>
                                          </p:stCondLst>
                                        </p:cTn>
                                        <p:tgtEl>
                                          <p:spTgt spid="29"/>
                                        </p:tgtEl>
                                        <p:attrNameLst>
                                          <p:attrName>style.visibility</p:attrName>
                                        </p:attrNameLst>
                                      </p:cBhvr>
                                      <p:to>
                                        <p:strVal val="visible"/>
                                      </p:to>
                                    </p:set>
                                    <p:animEffect filter="wipe(up)" transition="in">
                                      <p:cBhvr>
                                        <p:cTn dur="500" id="53"/>
                                        <p:tgtEl>
                                          <p:spTgt spid="29"/>
                                        </p:tgtEl>
                                      </p:cBhvr>
                                    </p:animEffect>
                                  </p:childTnLst>
                                </p:cTn>
                              </p:par>
                            </p:childTnLst>
                          </p:cTn>
                        </p:par>
                        <p:par>
                          <p:cTn fill="hold" id="54" nodeType="afterGroup">
                            <p:stCondLst>
                              <p:cond delay="3100"/>
                            </p:stCondLst>
                            <p:childTnLst>
                              <p:par>
                                <p:cTn fill="hold" grpId="0" id="55" nodeType="afterEffect" presetClass="entr" presetID="22" presetSubtype="2">
                                  <p:stCondLst>
                                    <p:cond delay="0"/>
                                  </p:stCondLst>
                                  <p:childTnLst>
                                    <p:set>
                                      <p:cBhvr>
                                        <p:cTn dur="1" fill="hold" id="56">
                                          <p:stCondLst>
                                            <p:cond delay="0"/>
                                          </p:stCondLst>
                                        </p:cTn>
                                        <p:tgtEl>
                                          <p:spTgt spid="21"/>
                                        </p:tgtEl>
                                        <p:attrNameLst>
                                          <p:attrName>style.visibility</p:attrName>
                                        </p:attrNameLst>
                                      </p:cBhvr>
                                      <p:to>
                                        <p:strVal val="visible"/>
                                      </p:to>
                                    </p:set>
                                    <p:animEffect filter="wipe(right)" transition="in">
                                      <p:cBhvr>
                                        <p:cTn dur="300" id="57"/>
                                        <p:tgtEl>
                                          <p:spTgt spid="21"/>
                                        </p:tgtEl>
                                      </p:cBhvr>
                                    </p:animEffect>
                                  </p:childTnLst>
                                </p:cTn>
                              </p:par>
                            </p:childTnLst>
                          </p:cTn>
                        </p:par>
                        <p:par>
                          <p:cTn fill="hold" id="58" nodeType="afterGroup">
                            <p:stCondLst>
                              <p:cond delay="3400"/>
                            </p:stCondLst>
                            <p:childTnLst>
                              <p:par>
                                <p:cTn fill="hold" grpId="0" id="59" nodeType="afterEffect" presetClass="entr" presetID="31" presetSubtype="0">
                                  <p:stCondLst>
                                    <p:cond delay="0"/>
                                  </p:stCondLst>
                                  <p:childTnLst>
                                    <p:set>
                                      <p:cBhvr>
                                        <p:cTn dur="1" fill="hold" id="60">
                                          <p:stCondLst>
                                            <p:cond delay="0"/>
                                          </p:stCondLst>
                                        </p:cTn>
                                        <p:tgtEl>
                                          <p:spTgt spid="26"/>
                                        </p:tgtEl>
                                        <p:attrNameLst>
                                          <p:attrName>style.visibility</p:attrName>
                                        </p:attrNameLst>
                                      </p:cBhvr>
                                      <p:to>
                                        <p:strVal val="visible"/>
                                      </p:to>
                                    </p:set>
                                    <p:anim calcmode="lin" valueType="num">
                                      <p:cBhvr>
                                        <p:cTn dur="400" fill="hold" id="61"/>
                                        <p:tgtEl>
                                          <p:spTgt spid="26"/>
                                        </p:tgtEl>
                                        <p:attrNameLst>
                                          <p:attrName>ppt_w</p:attrName>
                                        </p:attrNameLst>
                                      </p:cBhvr>
                                      <p:tavLst>
                                        <p:tav tm="0">
                                          <p:val>
                                            <p:fltVal val="0"/>
                                          </p:val>
                                        </p:tav>
                                        <p:tav tm="100000">
                                          <p:val>
                                            <p:strVal val="#ppt_w"/>
                                          </p:val>
                                        </p:tav>
                                      </p:tavLst>
                                    </p:anim>
                                    <p:anim calcmode="lin" valueType="num">
                                      <p:cBhvr>
                                        <p:cTn dur="400" fill="hold" id="62"/>
                                        <p:tgtEl>
                                          <p:spTgt spid="26"/>
                                        </p:tgtEl>
                                        <p:attrNameLst>
                                          <p:attrName>ppt_h</p:attrName>
                                        </p:attrNameLst>
                                      </p:cBhvr>
                                      <p:tavLst>
                                        <p:tav tm="0">
                                          <p:val>
                                            <p:fltVal val="0"/>
                                          </p:val>
                                        </p:tav>
                                        <p:tav tm="100000">
                                          <p:val>
                                            <p:strVal val="#ppt_h"/>
                                          </p:val>
                                        </p:tav>
                                      </p:tavLst>
                                    </p:anim>
                                    <p:anim calcmode="lin" valueType="num">
                                      <p:cBhvr>
                                        <p:cTn dur="400" fill="hold" id="63"/>
                                        <p:tgtEl>
                                          <p:spTgt spid="26"/>
                                        </p:tgtEl>
                                        <p:attrNameLst>
                                          <p:attrName>style.rotation</p:attrName>
                                        </p:attrNameLst>
                                      </p:cBhvr>
                                      <p:tavLst>
                                        <p:tav tm="0">
                                          <p:val>
                                            <p:fltVal val="90"/>
                                          </p:val>
                                        </p:tav>
                                        <p:tav tm="100000">
                                          <p:val>
                                            <p:fltVal val="0"/>
                                          </p:val>
                                        </p:tav>
                                      </p:tavLst>
                                    </p:anim>
                                    <p:animEffect filter="fade" transition="in">
                                      <p:cBhvr>
                                        <p:cTn dur="400" id="64"/>
                                        <p:tgtEl>
                                          <p:spTgt spid="26"/>
                                        </p:tgtEl>
                                      </p:cBhvr>
                                    </p:animEffect>
                                  </p:childTnLst>
                                </p:cTn>
                              </p:par>
                            </p:childTnLst>
                          </p:cTn>
                        </p:par>
                        <p:par>
                          <p:cTn fill="hold" id="65" nodeType="afterGroup">
                            <p:stCondLst>
                              <p:cond delay="3800"/>
                            </p:stCondLst>
                            <p:childTnLst>
                              <p:par>
                                <p:cTn fill="hold" grpId="0" id="66" nodeType="afterEffect" presetClass="entr" presetID="22" presetSubtype="1">
                                  <p:stCondLst>
                                    <p:cond delay="0"/>
                                  </p:stCondLst>
                                  <p:childTnLst>
                                    <p:set>
                                      <p:cBhvr>
                                        <p:cTn dur="1" fill="hold" id="67">
                                          <p:stCondLst>
                                            <p:cond delay="0"/>
                                          </p:stCondLst>
                                        </p:cTn>
                                        <p:tgtEl>
                                          <p:spTgt spid="27"/>
                                        </p:tgtEl>
                                        <p:attrNameLst>
                                          <p:attrName>style.visibility</p:attrName>
                                        </p:attrNameLst>
                                      </p:cBhvr>
                                      <p:to>
                                        <p:strVal val="visible"/>
                                      </p:to>
                                    </p:set>
                                    <p:animEffect filter="wipe(up)" transition="in">
                                      <p:cBhvr>
                                        <p:cTn dur="500" id="68"/>
                                        <p:tgtEl>
                                          <p:spTgt spid="27"/>
                                        </p:tgtEl>
                                      </p:cBhvr>
                                    </p:animEffect>
                                  </p:childTnLst>
                                </p:cTn>
                              </p:par>
                            </p:childTnLst>
                          </p:cTn>
                        </p:par>
                        <p:par>
                          <p:cTn fill="hold" id="69" nodeType="afterGroup">
                            <p:stCondLst>
                              <p:cond delay="4300"/>
                            </p:stCondLst>
                            <p:childTnLst>
                              <p:par>
                                <p:cTn fill="hold" grpId="0" id="70" nodeType="afterEffect" presetClass="entr" presetID="22" presetSubtype="8">
                                  <p:stCondLst>
                                    <p:cond delay="0"/>
                                  </p:stCondLst>
                                  <p:childTnLst>
                                    <p:set>
                                      <p:cBhvr>
                                        <p:cTn dur="1" fill="hold" id="71">
                                          <p:stCondLst>
                                            <p:cond delay="0"/>
                                          </p:stCondLst>
                                        </p:cTn>
                                        <p:tgtEl>
                                          <p:spTgt spid="23"/>
                                        </p:tgtEl>
                                        <p:attrNameLst>
                                          <p:attrName>style.visibility</p:attrName>
                                        </p:attrNameLst>
                                      </p:cBhvr>
                                      <p:to>
                                        <p:strVal val="visible"/>
                                      </p:to>
                                    </p:set>
                                    <p:animEffect filter="wipe(left)" transition="in">
                                      <p:cBhvr>
                                        <p:cTn dur="300" id="72"/>
                                        <p:tgtEl>
                                          <p:spTgt spid="23"/>
                                        </p:tgtEl>
                                      </p:cBhvr>
                                    </p:animEffect>
                                  </p:childTnLst>
                                </p:cTn>
                              </p:par>
                            </p:childTnLst>
                          </p:cTn>
                        </p:par>
                        <p:par>
                          <p:cTn fill="hold" id="73" nodeType="afterGroup">
                            <p:stCondLst>
                              <p:cond delay="4600"/>
                            </p:stCondLst>
                            <p:childTnLst>
                              <p:par>
                                <p:cTn fill="hold" grpId="0" id="74" nodeType="afterEffect" presetClass="entr" presetID="31" presetSubtype="0">
                                  <p:stCondLst>
                                    <p:cond delay="0"/>
                                  </p:stCondLst>
                                  <p:childTnLst>
                                    <p:set>
                                      <p:cBhvr>
                                        <p:cTn dur="1" fill="hold" id="75">
                                          <p:stCondLst>
                                            <p:cond delay="0"/>
                                          </p:stCondLst>
                                        </p:cTn>
                                        <p:tgtEl>
                                          <p:spTgt spid="30"/>
                                        </p:tgtEl>
                                        <p:attrNameLst>
                                          <p:attrName>style.visibility</p:attrName>
                                        </p:attrNameLst>
                                      </p:cBhvr>
                                      <p:to>
                                        <p:strVal val="visible"/>
                                      </p:to>
                                    </p:set>
                                    <p:anim calcmode="lin" valueType="num">
                                      <p:cBhvr>
                                        <p:cTn dur="400" fill="hold" id="76"/>
                                        <p:tgtEl>
                                          <p:spTgt spid="30"/>
                                        </p:tgtEl>
                                        <p:attrNameLst>
                                          <p:attrName>ppt_w</p:attrName>
                                        </p:attrNameLst>
                                      </p:cBhvr>
                                      <p:tavLst>
                                        <p:tav tm="0">
                                          <p:val>
                                            <p:fltVal val="0"/>
                                          </p:val>
                                        </p:tav>
                                        <p:tav tm="100000">
                                          <p:val>
                                            <p:strVal val="#ppt_w"/>
                                          </p:val>
                                        </p:tav>
                                      </p:tavLst>
                                    </p:anim>
                                    <p:anim calcmode="lin" valueType="num">
                                      <p:cBhvr>
                                        <p:cTn dur="400" fill="hold" id="77"/>
                                        <p:tgtEl>
                                          <p:spTgt spid="30"/>
                                        </p:tgtEl>
                                        <p:attrNameLst>
                                          <p:attrName>ppt_h</p:attrName>
                                        </p:attrNameLst>
                                      </p:cBhvr>
                                      <p:tavLst>
                                        <p:tav tm="0">
                                          <p:val>
                                            <p:fltVal val="0"/>
                                          </p:val>
                                        </p:tav>
                                        <p:tav tm="100000">
                                          <p:val>
                                            <p:strVal val="#ppt_h"/>
                                          </p:val>
                                        </p:tav>
                                      </p:tavLst>
                                    </p:anim>
                                    <p:anim calcmode="lin" valueType="num">
                                      <p:cBhvr>
                                        <p:cTn dur="400" fill="hold" id="78"/>
                                        <p:tgtEl>
                                          <p:spTgt spid="30"/>
                                        </p:tgtEl>
                                        <p:attrNameLst>
                                          <p:attrName>style.rotation</p:attrName>
                                        </p:attrNameLst>
                                      </p:cBhvr>
                                      <p:tavLst>
                                        <p:tav tm="0">
                                          <p:val>
                                            <p:fltVal val="90"/>
                                          </p:val>
                                        </p:tav>
                                        <p:tav tm="100000">
                                          <p:val>
                                            <p:fltVal val="0"/>
                                          </p:val>
                                        </p:tav>
                                      </p:tavLst>
                                    </p:anim>
                                    <p:animEffect filter="fade" transition="in">
                                      <p:cBhvr>
                                        <p:cTn dur="400" id="79"/>
                                        <p:tgtEl>
                                          <p:spTgt spid="30"/>
                                        </p:tgtEl>
                                      </p:cBhvr>
                                    </p:animEffect>
                                  </p:childTnLst>
                                </p:cTn>
                              </p:par>
                            </p:childTnLst>
                          </p:cTn>
                        </p:par>
                        <p:par>
                          <p:cTn fill="hold" id="80" nodeType="afterGroup">
                            <p:stCondLst>
                              <p:cond delay="5000"/>
                            </p:stCondLst>
                            <p:childTnLst>
                              <p:par>
                                <p:cTn fill="hold" grpId="0" id="81" nodeType="afterEffect" presetClass="entr" presetID="22" presetSubtype="1">
                                  <p:stCondLst>
                                    <p:cond delay="0"/>
                                  </p:stCondLst>
                                  <p:childTnLst>
                                    <p:set>
                                      <p:cBhvr>
                                        <p:cTn dur="1" fill="hold" id="82">
                                          <p:stCondLst>
                                            <p:cond delay="0"/>
                                          </p:stCondLst>
                                        </p:cTn>
                                        <p:tgtEl>
                                          <p:spTgt spid="31"/>
                                        </p:tgtEl>
                                        <p:attrNameLst>
                                          <p:attrName>style.visibility</p:attrName>
                                        </p:attrNameLst>
                                      </p:cBhvr>
                                      <p:to>
                                        <p:strVal val="visible"/>
                                      </p:to>
                                    </p:set>
                                    <p:animEffect filter="wipe(up)" transition="in">
                                      <p:cBhvr>
                                        <p:cTn dur="500" id="83"/>
                                        <p:tgtEl>
                                          <p:spTgt spid="31"/>
                                        </p:tgtEl>
                                      </p:cBhvr>
                                    </p:animEffect>
                                  </p:childTnLst>
                                </p:cTn>
                              </p:par>
                            </p:childTnLst>
                          </p:cTn>
                        </p:par>
                      </p:childTnLst>
                    </p:cTn>
                  </p:par>
                  <p:par>
                    <p:cTn fill="hold" id="84" nodeType="clickPar">
                      <p:stCondLst>
                        <p:cond delay="indefinite"/>
                        <p:cond delay="0" evt="onBegin">
                          <p:tn val="83"/>
                        </p:cond>
                      </p:stCondLst>
                      <p:childTnLst>
                        <p:par>
                          <p:cTn fill="hold" id="85" nodeType="afterGroup">
                            <p:stCondLst>
                              <p:cond delay="0"/>
                            </p:stCondLst>
                            <p:childTnLst>
                              <p:par>
                                <p:cTn fill="hold" id="86" nodeType="clickEffect" presetClass="entr" presetID="2" presetSubtype="4">
                                  <p:stCondLst>
                                    <p:cond delay="0"/>
                                  </p:stCondLst>
                                  <p:childTnLst>
                                    <p:set>
                                      <p:cBhvr>
                                        <p:cTn dur="1" fill="hold" id="87">
                                          <p:stCondLst>
                                            <p:cond delay="0"/>
                                          </p:stCondLst>
                                        </p:cTn>
                                        <p:tgtEl>
                                          <p:spTgt spid="17"/>
                                        </p:tgtEl>
                                        <p:attrNameLst>
                                          <p:attrName>style.visibility</p:attrName>
                                        </p:attrNameLst>
                                      </p:cBhvr>
                                      <p:to>
                                        <p:strVal val="visible"/>
                                      </p:to>
                                    </p:set>
                                    <p:anim calcmode="lin" valueType="num">
                                      <p:cBhvr additive="base">
                                        <p:cTn dur="500" fill="hold" id="88"/>
                                        <p:tgtEl>
                                          <p:spTgt spid="17"/>
                                        </p:tgtEl>
                                        <p:attrNameLst>
                                          <p:attrName>ppt_x</p:attrName>
                                        </p:attrNameLst>
                                      </p:cBhvr>
                                      <p:tavLst>
                                        <p:tav tm="0">
                                          <p:val>
                                            <p:strVal val="#ppt_x"/>
                                          </p:val>
                                        </p:tav>
                                        <p:tav tm="100000">
                                          <p:val>
                                            <p:strVal val="#ppt_x"/>
                                          </p:val>
                                        </p:tav>
                                      </p:tavLst>
                                    </p:anim>
                                    <p:anim calcmode="lin" valueType="num">
                                      <p:cBhvr additive="base">
                                        <p:cTn dur="500" fill="hold" id="89"/>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3"/>
      <p:bldP grpId="1" spid="3"/>
      <p:bldP grpId="0" spid="20"/>
      <p:bldP grpId="0" spid="21"/>
      <p:bldP grpId="0" spid="22"/>
      <p:bldP grpId="0" spid="23"/>
      <p:bldP grpId="0" spid="24"/>
      <p:bldP grpId="0" spid="25"/>
      <p:bldP grpId="0" spid="26"/>
      <p:bldP grpId="0" spid="27"/>
      <p:bldP grpId="0" spid="28"/>
      <p:bldP grpId="0" spid="29"/>
      <p:bldP grpId="0" spid="30"/>
      <p:bldP grpId="0" spid="3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1601736" y="1269130"/>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2.4 团队成员的选择</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1389085" y="1247603"/>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13" name="矩形 12">
            <a:extLst>
              <a:ext uri="{FF2B5EF4-FFF2-40B4-BE49-F238E27FC236}">
                <a16:creationId xmlns:a16="http://schemas.microsoft.com/office/drawing/2014/main" id="{A14722F7-D743-44C9-B66B-975C8161AEE2}"/>
              </a:ext>
            </a:extLst>
          </p:cNvPr>
          <p:cNvSpPr>
            <a:spLocks noChangeArrowheads="1"/>
          </p:cNvSpPr>
          <p:nvPr/>
        </p:nvSpPr>
        <p:spPr bwMode="auto">
          <a:xfrm>
            <a:off x="2149761" y="4079822"/>
            <a:ext cx="4792962" cy="36576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tlCol="0" wrap="square">
            <a:spAutoFit/>
          </a:bodyPr>
          <a:lstStyle>
            <a:lvl1pPr indent="-342900" marL="342900">
              <a:buFont charset="0" pitchFamily="34" typeface="Arial"/>
              <a:defRPr>
                <a:solidFill>
                  <a:schemeClr val="tx1"/>
                </a:solidFill>
                <a:latin charset="0" pitchFamily="34" typeface="Arial"/>
                <a:ea charset="-122" pitchFamily="2" typeface="宋体"/>
              </a:defRPr>
            </a:lvl1pPr>
            <a:lvl2pPr indent="-285750" marL="742950">
              <a:buFont charset="0" pitchFamily="34" typeface="Arial"/>
              <a:defRPr>
                <a:solidFill>
                  <a:schemeClr val="tx1"/>
                </a:solidFill>
                <a:latin charset="0" pitchFamily="34" typeface="Arial"/>
                <a:ea charset="-122" pitchFamily="2" typeface="宋体"/>
              </a:defRPr>
            </a:lvl2pPr>
            <a:lvl3pPr indent="-228600" marL="1143000">
              <a:buFont charset="0" pitchFamily="34" typeface="Arial"/>
              <a:defRPr>
                <a:solidFill>
                  <a:schemeClr val="tx1"/>
                </a:solidFill>
                <a:latin charset="0" pitchFamily="34" typeface="Arial"/>
                <a:ea charset="-122" pitchFamily="2" typeface="宋体"/>
              </a:defRPr>
            </a:lvl3pPr>
            <a:lvl4pPr indent="-228600" marL="1600200">
              <a:buFont charset="0" pitchFamily="34" typeface="Arial"/>
              <a:defRPr>
                <a:solidFill>
                  <a:schemeClr val="tx1"/>
                </a:solidFill>
                <a:latin charset="0" pitchFamily="34" typeface="Arial"/>
                <a:ea charset="-122" pitchFamily="2" typeface="宋体"/>
              </a:defRPr>
            </a:lvl4pPr>
            <a:lvl5pPr indent="-228600" marL="2057400">
              <a:buFont charset="0" pitchFamily="34" typeface="Arial"/>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r>
              <a:rPr altLang="en-US" lang="zh-CN">
                <a:solidFill>
                  <a:srgbClr val="000000"/>
                </a:solidFill>
                <a:latin charset="-122" pitchFamily="34" typeface="微软雅黑"/>
                <a:ea charset="-122" pitchFamily="34" typeface="微软雅黑"/>
              </a:rPr>
              <a:t>团队潜在成员的技能水平</a:t>
            </a:r>
          </a:p>
        </p:txBody>
      </p:sp>
      <p:sp>
        <p:nvSpPr>
          <p:cNvPr id="2" name="矩形 1">
            <a:extLst>
              <a:ext uri="{FF2B5EF4-FFF2-40B4-BE49-F238E27FC236}">
                <a16:creationId xmlns:a16="http://schemas.microsoft.com/office/drawing/2014/main" id="{8A6327D5-0D3B-47A3-A49E-5FE9A6ED9099}"/>
              </a:ext>
            </a:extLst>
          </p:cNvPr>
          <p:cNvSpPr/>
          <p:nvPr/>
        </p:nvSpPr>
        <p:spPr>
          <a:xfrm>
            <a:off x="2149761" y="2837621"/>
            <a:ext cx="5581882" cy="365760"/>
          </a:xfrm>
          <a:prstGeom prst="rect">
            <a:avLst/>
          </a:prstGeom>
        </p:spPr>
        <p:txBody>
          <a:bodyPr wrap="square">
            <a:spAutoFit/>
          </a:bodyPr>
          <a:lstStyle/>
          <a:p>
            <a:r>
              <a:rPr altLang="en-US" lang="zh-CN">
                <a:solidFill>
                  <a:srgbClr val="000000"/>
                </a:solidFill>
                <a:latin charset="-122" pitchFamily="34" typeface="微软雅黑"/>
                <a:ea charset="-122" pitchFamily="34" typeface="微软雅黑"/>
              </a:rPr>
              <a:t>团队成员的价值观和对项目、任务的认可程度</a:t>
            </a:r>
          </a:p>
        </p:txBody>
      </p:sp>
      <p:sp>
        <p:nvSpPr>
          <p:cNvPr id="16" name="矩形 15">
            <a:extLst>
              <a:ext uri="{FF2B5EF4-FFF2-40B4-BE49-F238E27FC236}">
                <a16:creationId xmlns:a16="http://schemas.microsoft.com/office/drawing/2014/main" id="{B4EE6817-3263-4496-81E5-C34BF98DE510}"/>
              </a:ext>
            </a:extLst>
          </p:cNvPr>
          <p:cNvSpPr/>
          <p:nvPr/>
        </p:nvSpPr>
        <p:spPr>
          <a:xfrm>
            <a:off x="1538483" y="2046499"/>
            <a:ext cx="4807027" cy="396240"/>
          </a:xfrm>
          <a:prstGeom prst="rect">
            <a:avLst/>
          </a:prstGeom>
        </p:spPr>
        <p:txBody>
          <a:bodyPr wrap="square">
            <a:spAutoFit/>
          </a:bodyPr>
          <a:lstStyle/>
          <a:p>
            <a:r>
              <a:rPr altLang="en-US" b="1" lang="zh-CN" sz="2000">
                <a:solidFill>
                  <a:srgbClr val="000000"/>
                </a:solidFill>
                <a:latin charset="-122" pitchFamily="34" typeface="微软雅黑"/>
                <a:ea charset="-122" pitchFamily="34" typeface="微软雅黑"/>
              </a:rPr>
              <a:t>团队成员的选择主要考虑以下几方面：</a:t>
            </a:r>
          </a:p>
        </p:txBody>
      </p:sp>
      <p:sp>
        <p:nvSpPr>
          <p:cNvPr id="18" name="矩形 17">
            <a:extLst>
              <a:ext uri="{FF2B5EF4-FFF2-40B4-BE49-F238E27FC236}">
                <a16:creationId xmlns:a16="http://schemas.microsoft.com/office/drawing/2014/main" id="{2AC9B8F9-1551-47C1-BCF4-91288BA46574}"/>
              </a:ext>
            </a:extLst>
          </p:cNvPr>
          <p:cNvSpPr/>
          <p:nvPr/>
        </p:nvSpPr>
        <p:spPr>
          <a:xfrm>
            <a:off x="2149760" y="3229052"/>
            <a:ext cx="5090119" cy="335280"/>
          </a:xfrm>
          <a:prstGeom prst="rect">
            <a:avLst/>
          </a:prstGeom>
        </p:spPr>
        <p:txBody>
          <a:bodyPr wrap="square">
            <a:spAutoFit/>
          </a:bodyPr>
          <a:lstStyle/>
          <a:p>
            <a:r>
              <a:rPr altLang="zh-CN" b="1" lang="en-US" sz="1600">
                <a:solidFill>
                  <a:srgbClr val="C00000"/>
                </a:solidFill>
                <a:latin charset="-122" pitchFamily="34" typeface="微软雅黑"/>
                <a:ea charset="-122" pitchFamily="34" typeface="微软雅黑"/>
              </a:rPr>
              <a:t>——同路人上车，同心人创业</a:t>
            </a:r>
          </a:p>
        </p:txBody>
      </p:sp>
      <p:sp>
        <p:nvSpPr>
          <p:cNvPr id="21" name="矩形 20">
            <a:extLst>
              <a:ext uri="{FF2B5EF4-FFF2-40B4-BE49-F238E27FC236}">
                <a16:creationId xmlns:a16="http://schemas.microsoft.com/office/drawing/2014/main" id="{DBD8D583-CA5D-451A-B7B7-4D5C3BB3FC60}"/>
              </a:ext>
            </a:extLst>
          </p:cNvPr>
          <p:cNvSpPr/>
          <p:nvPr/>
        </p:nvSpPr>
        <p:spPr>
          <a:xfrm>
            <a:off x="2149760" y="4405907"/>
            <a:ext cx="5581883" cy="335280"/>
          </a:xfrm>
          <a:prstGeom prst="rect">
            <a:avLst/>
          </a:prstGeom>
        </p:spPr>
        <p:txBody>
          <a:bodyPr wrap="square">
            <a:spAutoFit/>
          </a:bodyPr>
          <a:lstStyle/>
          <a:p>
            <a:r>
              <a:rPr altLang="zh-CN" b="1" lang="en-US" sz="1600">
                <a:solidFill>
                  <a:srgbClr val="C00000"/>
                </a:solidFill>
                <a:latin charset="-122" pitchFamily="34" typeface="微软雅黑"/>
                <a:ea charset="-122" pitchFamily="34" typeface="微软雅黑"/>
              </a:rPr>
              <a:t>——能否相互组合，扬长避短，形成1+1〉2的合力</a:t>
            </a:r>
          </a:p>
        </p:txBody>
      </p:sp>
      <p:sp>
        <p:nvSpPr>
          <p:cNvPr id="22" name="矩形 21">
            <a:extLst>
              <a:ext uri="{FF2B5EF4-FFF2-40B4-BE49-F238E27FC236}">
                <a16:creationId xmlns:a16="http://schemas.microsoft.com/office/drawing/2014/main" id="{36D6CA4C-772E-46E7-8521-A4C3C9BDDFA8}"/>
              </a:ext>
            </a:extLst>
          </p:cNvPr>
          <p:cNvSpPr>
            <a:spLocks noChangeArrowheads="1"/>
          </p:cNvSpPr>
          <p:nvPr/>
        </p:nvSpPr>
        <p:spPr bwMode="auto">
          <a:xfrm>
            <a:off x="2149761" y="5217506"/>
            <a:ext cx="4792962" cy="36576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tlCol="0" wrap="square">
            <a:spAutoFit/>
          </a:bodyPr>
          <a:lstStyle>
            <a:lvl1pPr indent="-342900" marL="342900">
              <a:buFont charset="0" pitchFamily="34" typeface="Arial"/>
              <a:defRPr>
                <a:solidFill>
                  <a:schemeClr val="tx1"/>
                </a:solidFill>
                <a:latin charset="0" pitchFamily="34" typeface="Arial"/>
                <a:ea charset="-122" pitchFamily="2" typeface="宋体"/>
              </a:defRPr>
            </a:lvl1pPr>
            <a:lvl2pPr indent="-285750" marL="742950">
              <a:buFont charset="0" pitchFamily="34" typeface="Arial"/>
              <a:defRPr>
                <a:solidFill>
                  <a:schemeClr val="tx1"/>
                </a:solidFill>
                <a:latin charset="0" pitchFamily="34" typeface="Arial"/>
                <a:ea charset="-122" pitchFamily="2" typeface="宋体"/>
              </a:defRPr>
            </a:lvl2pPr>
            <a:lvl3pPr indent="-228600" marL="1143000">
              <a:buFont charset="0" pitchFamily="34" typeface="Arial"/>
              <a:defRPr>
                <a:solidFill>
                  <a:schemeClr val="tx1"/>
                </a:solidFill>
                <a:latin charset="0" pitchFamily="34" typeface="Arial"/>
                <a:ea charset="-122" pitchFamily="2" typeface="宋体"/>
              </a:defRPr>
            </a:lvl3pPr>
            <a:lvl4pPr indent="-228600" marL="1600200">
              <a:buFont charset="0" pitchFamily="34" typeface="Arial"/>
              <a:defRPr>
                <a:solidFill>
                  <a:schemeClr val="tx1"/>
                </a:solidFill>
                <a:latin charset="0" pitchFamily="34" typeface="Arial"/>
                <a:ea charset="-122" pitchFamily="2" typeface="宋体"/>
              </a:defRPr>
            </a:lvl4pPr>
            <a:lvl5pPr indent="-228600" marL="2057400">
              <a:buFont charset="0" pitchFamily="34" typeface="Arial"/>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r>
              <a:rPr altLang="en-US" lang="zh-CN">
                <a:solidFill>
                  <a:srgbClr val="000000"/>
                </a:solidFill>
                <a:latin charset="-122" pitchFamily="34" typeface="微软雅黑"/>
                <a:ea charset="-122" pitchFamily="34" typeface="微软雅黑"/>
              </a:rPr>
              <a:t>团队潜在成员处理人际关系的水平</a:t>
            </a:r>
          </a:p>
        </p:txBody>
      </p:sp>
      <p:sp>
        <p:nvSpPr>
          <p:cNvPr id="23" name="椭圆 22">
            <a:extLst>
              <a:ext uri="{FF2B5EF4-FFF2-40B4-BE49-F238E27FC236}">
                <a16:creationId xmlns:a16="http://schemas.microsoft.com/office/drawing/2014/main" id="{D2EE2F3C-5CA7-4C05-BFC7-946F0FA8F013}"/>
              </a:ext>
            </a:extLst>
          </p:cNvPr>
          <p:cNvSpPr/>
          <p:nvPr/>
        </p:nvSpPr>
        <p:spPr bwMode="auto">
          <a:xfrm>
            <a:off x="1725618" y="5215955"/>
            <a:ext cx="424142" cy="424142"/>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r>
              <a:rPr altLang="zh-CN" lang="en-US">
                <a:solidFill>
                  <a:schemeClr val="accent2"/>
                </a:solidFill>
                <a:latin typeface="+mj-ea"/>
                <a:ea typeface="+mj-ea"/>
                <a:cs typeface="+mn-ea"/>
              </a:rPr>
              <a:t>3</a:t>
            </a:r>
          </a:p>
        </p:txBody>
      </p:sp>
      <p:sp>
        <p:nvSpPr>
          <p:cNvPr id="24" name="矩形 23">
            <a:extLst>
              <a:ext uri="{FF2B5EF4-FFF2-40B4-BE49-F238E27FC236}">
                <a16:creationId xmlns:a16="http://schemas.microsoft.com/office/drawing/2014/main" id="{D17DB469-8137-495C-879F-9A5F783562A5}"/>
              </a:ext>
            </a:extLst>
          </p:cNvPr>
          <p:cNvSpPr/>
          <p:nvPr/>
        </p:nvSpPr>
        <p:spPr>
          <a:xfrm>
            <a:off x="2149760" y="5543591"/>
            <a:ext cx="5581883" cy="335280"/>
          </a:xfrm>
          <a:prstGeom prst="rect">
            <a:avLst/>
          </a:prstGeom>
        </p:spPr>
        <p:txBody>
          <a:bodyPr wrap="square">
            <a:spAutoFit/>
          </a:bodyPr>
          <a:lstStyle/>
          <a:p>
            <a:r>
              <a:rPr altLang="zh-CN" b="1" lang="en-US" sz="1600">
                <a:solidFill>
                  <a:srgbClr val="C00000"/>
                </a:solidFill>
                <a:latin charset="-122" pitchFamily="34" typeface="微软雅黑"/>
                <a:ea charset="-122" pitchFamily="34" typeface="微软雅黑"/>
              </a:rPr>
              <a:t>——团队中一般不需要两个相同特点的成员</a:t>
            </a:r>
          </a:p>
        </p:txBody>
      </p:sp>
      <p:sp>
        <p:nvSpPr>
          <p:cNvPr id="15" name="椭圆 14">
            <a:extLst>
              <a:ext uri="{FF2B5EF4-FFF2-40B4-BE49-F238E27FC236}">
                <a16:creationId xmlns:a16="http://schemas.microsoft.com/office/drawing/2014/main" id="{9A23AAA7-98C7-4A6D-8A37-811FD7D61A74}"/>
              </a:ext>
            </a:extLst>
          </p:cNvPr>
          <p:cNvSpPr/>
          <p:nvPr/>
        </p:nvSpPr>
        <p:spPr bwMode="auto">
          <a:xfrm>
            <a:off x="1725619" y="2837621"/>
            <a:ext cx="424142" cy="424142"/>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r>
              <a:rPr altLang="zh-CN" lang="en-US">
                <a:solidFill>
                  <a:schemeClr val="accent2"/>
                </a:solidFill>
                <a:latin typeface="+mj-ea"/>
                <a:ea typeface="+mj-ea"/>
                <a:cs typeface="+mn-ea"/>
              </a:rPr>
              <a:t>1</a:t>
            </a:r>
          </a:p>
        </p:txBody>
      </p:sp>
      <p:sp>
        <p:nvSpPr>
          <p:cNvPr id="20" name="椭圆 19">
            <a:extLst>
              <a:ext uri="{FF2B5EF4-FFF2-40B4-BE49-F238E27FC236}">
                <a16:creationId xmlns:a16="http://schemas.microsoft.com/office/drawing/2014/main" id="{FCECD2C5-3680-472B-82CD-93752C5FF8EB}"/>
              </a:ext>
            </a:extLst>
          </p:cNvPr>
          <p:cNvSpPr/>
          <p:nvPr/>
        </p:nvSpPr>
        <p:spPr bwMode="auto">
          <a:xfrm>
            <a:off x="1725619" y="4078272"/>
            <a:ext cx="424142" cy="424142"/>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r>
              <a:rPr altLang="zh-CN" lang="en-US">
                <a:solidFill>
                  <a:schemeClr val="accent2"/>
                </a:solidFill>
                <a:latin typeface="+mj-ea"/>
                <a:ea typeface="+mj-ea"/>
                <a:cs typeface="+mn-ea"/>
              </a:rPr>
              <a:t>2</a:t>
            </a:r>
          </a:p>
        </p:txBody>
      </p:sp>
      <p:pic>
        <p:nvPicPr>
          <p:cNvPr id="25" name="图片 24">
            <a:extLst>
              <a:ext uri="{FF2B5EF4-FFF2-40B4-BE49-F238E27FC236}">
                <a16:creationId xmlns:a16="http://schemas.microsoft.com/office/drawing/2014/main" id="{FDACD4D9-FB28-439B-9360-56057D93FAD7}"/>
              </a:ext>
            </a:extLst>
          </p:cNvPr>
          <p:cNvPicPr>
            <a:picLocks noChangeAspect="1"/>
          </p:cNvPicPr>
          <p:nvPr/>
        </p:nvPicPr>
        <p:blipFill>
          <a:blip r:embed="rId3">
            <a:extLst>
              <a:ext uri="{28A0092B-C50C-407E-A947-70E740481C1C}">
                <a14:useLocalDpi val="0"/>
              </a:ext>
            </a:extLst>
          </a:blip>
          <a:srcRect l="20002" r="18460"/>
          <a:stretch>
            <a:fillRect/>
          </a:stretch>
        </p:blipFill>
        <p:spPr>
          <a:xfrm>
            <a:off x="7389346" y="2290773"/>
            <a:ext cx="3744416" cy="3296064"/>
          </a:xfrm>
          <a:prstGeom prst="rect">
            <a:avLst/>
          </a:prstGeom>
        </p:spPr>
      </p:pic>
    </p:spTree>
    <p:extLst>
      <p:ext uri="{BB962C8B-B14F-4D97-AF65-F5344CB8AC3E}">
        <p14:creationId val="651228632"/>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42"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500" id="27"/>
                                        <p:tgtEl>
                                          <p:spTgt spid="16"/>
                                        </p:tgtEl>
                                      </p:cBhvr>
                                    </p:animEffect>
                                    <p:anim calcmode="lin" valueType="num">
                                      <p:cBhvr>
                                        <p:cTn dur="500" fill="hold" id="28"/>
                                        <p:tgtEl>
                                          <p:spTgt spid="16"/>
                                        </p:tgtEl>
                                        <p:attrNameLst>
                                          <p:attrName>ppt_x</p:attrName>
                                        </p:attrNameLst>
                                      </p:cBhvr>
                                      <p:tavLst>
                                        <p:tav tm="0">
                                          <p:val>
                                            <p:strVal val="#ppt_x"/>
                                          </p:val>
                                        </p:tav>
                                        <p:tav tm="100000">
                                          <p:val>
                                            <p:strVal val="#ppt_x"/>
                                          </p:val>
                                        </p:tav>
                                      </p:tavLst>
                                    </p:anim>
                                    <p:anim calcmode="lin" valueType="num">
                                      <p:cBhvr>
                                        <p:cTn dur="500" fill="hold" id="29"/>
                                        <p:tgtEl>
                                          <p:spTgt spid="16"/>
                                        </p:tgtEl>
                                        <p:attrNameLst>
                                          <p:attrName>ppt_y</p:attrName>
                                        </p:attrNameLst>
                                      </p:cBhvr>
                                      <p:tavLst>
                                        <p:tav tm="0">
                                          <p:val>
                                            <p:strVal val="#ppt_y+.1"/>
                                          </p:val>
                                        </p:tav>
                                        <p:tav tm="100000">
                                          <p:val>
                                            <p:strVal val="#ppt_y"/>
                                          </p:val>
                                        </p:tav>
                                      </p:tavLst>
                                    </p:anim>
                                  </p:childTnLst>
                                </p:cTn>
                              </p:par>
                              <p:par>
                                <p:cTn fill="hold" grpId="0" id="30" nodeType="withEffect" presetClass="entr" presetID="2" presetSubtype="8">
                                  <p:stCondLst>
                                    <p:cond delay="200"/>
                                  </p:stCondLst>
                                  <p:childTnLst>
                                    <p:set>
                                      <p:cBhvr>
                                        <p:cTn dur="1" fill="hold" id="31">
                                          <p:stCondLst>
                                            <p:cond delay="0"/>
                                          </p:stCondLst>
                                        </p:cTn>
                                        <p:tgtEl>
                                          <p:spTgt spid="23"/>
                                        </p:tgtEl>
                                        <p:attrNameLst>
                                          <p:attrName>style.visibility</p:attrName>
                                        </p:attrNameLst>
                                      </p:cBhvr>
                                      <p:to>
                                        <p:strVal val="visible"/>
                                      </p:to>
                                    </p:set>
                                    <p:anim calcmode="lin" valueType="num">
                                      <p:cBhvr additive="base">
                                        <p:cTn dur="500" fill="hold" id="32"/>
                                        <p:tgtEl>
                                          <p:spTgt spid="23"/>
                                        </p:tgtEl>
                                        <p:attrNameLst>
                                          <p:attrName>ppt_x</p:attrName>
                                        </p:attrNameLst>
                                      </p:cBhvr>
                                      <p:tavLst>
                                        <p:tav tm="0">
                                          <p:val>
                                            <p:strVal val="0-#ppt_w/2"/>
                                          </p:val>
                                        </p:tav>
                                        <p:tav tm="100000">
                                          <p:val>
                                            <p:strVal val="#ppt_x"/>
                                          </p:val>
                                        </p:tav>
                                      </p:tavLst>
                                    </p:anim>
                                    <p:anim calcmode="lin" valueType="num">
                                      <p:cBhvr additive="base">
                                        <p:cTn dur="500" fill="hold" id="33"/>
                                        <p:tgtEl>
                                          <p:spTgt spid="23"/>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200"/>
                                  </p:stCondLst>
                                  <p:childTnLst>
                                    <p:set>
                                      <p:cBhvr>
                                        <p:cTn dur="1" fill="hold" id="35">
                                          <p:stCondLst>
                                            <p:cond delay="0"/>
                                          </p:stCondLst>
                                        </p:cTn>
                                        <p:tgtEl>
                                          <p:spTgt spid="15"/>
                                        </p:tgtEl>
                                        <p:attrNameLst>
                                          <p:attrName>style.visibility</p:attrName>
                                        </p:attrNameLst>
                                      </p:cBhvr>
                                      <p:to>
                                        <p:strVal val="visible"/>
                                      </p:to>
                                    </p:set>
                                    <p:anim calcmode="lin" valueType="num">
                                      <p:cBhvr additive="base">
                                        <p:cTn dur="500" fill="hold" id="36"/>
                                        <p:tgtEl>
                                          <p:spTgt spid="15"/>
                                        </p:tgtEl>
                                        <p:attrNameLst>
                                          <p:attrName>ppt_x</p:attrName>
                                        </p:attrNameLst>
                                      </p:cBhvr>
                                      <p:tavLst>
                                        <p:tav tm="0">
                                          <p:val>
                                            <p:strVal val="0-#ppt_w/2"/>
                                          </p:val>
                                        </p:tav>
                                        <p:tav tm="100000">
                                          <p:val>
                                            <p:strVal val="#ppt_x"/>
                                          </p:val>
                                        </p:tav>
                                      </p:tavLst>
                                    </p:anim>
                                    <p:anim calcmode="lin" valueType="num">
                                      <p:cBhvr additive="base">
                                        <p:cTn dur="500" fill="hold" id="37"/>
                                        <p:tgtEl>
                                          <p:spTgt spid="15"/>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8">
                                  <p:stCondLst>
                                    <p:cond delay="200"/>
                                  </p:stCondLst>
                                  <p:childTnLst>
                                    <p:set>
                                      <p:cBhvr>
                                        <p:cTn dur="1" fill="hold" id="39">
                                          <p:stCondLst>
                                            <p:cond delay="0"/>
                                          </p:stCondLst>
                                        </p:cTn>
                                        <p:tgtEl>
                                          <p:spTgt spid="20"/>
                                        </p:tgtEl>
                                        <p:attrNameLst>
                                          <p:attrName>style.visibility</p:attrName>
                                        </p:attrNameLst>
                                      </p:cBhvr>
                                      <p:to>
                                        <p:strVal val="visible"/>
                                      </p:to>
                                    </p:set>
                                    <p:anim calcmode="lin" valueType="num">
                                      <p:cBhvr additive="base">
                                        <p:cTn dur="500" fill="hold" id="40"/>
                                        <p:tgtEl>
                                          <p:spTgt spid="20"/>
                                        </p:tgtEl>
                                        <p:attrNameLst>
                                          <p:attrName>ppt_x</p:attrName>
                                        </p:attrNameLst>
                                      </p:cBhvr>
                                      <p:tavLst>
                                        <p:tav tm="0">
                                          <p:val>
                                            <p:strVal val="0-#ppt_w/2"/>
                                          </p:val>
                                        </p:tav>
                                        <p:tav tm="100000">
                                          <p:val>
                                            <p:strVal val="#ppt_x"/>
                                          </p:val>
                                        </p:tav>
                                      </p:tavLst>
                                    </p:anim>
                                    <p:anim calcmode="lin" valueType="num">
                                      <p:cBhvr additive="base">
                                        <p:cTn dur="500" fill="hold" id="41"/>
                                        <p:tgtEl>
                                          <p:spTgt spid="20"/>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1400"/>
                            </p:stCondLst>
                            <p:childTnLst>
                              <p:par>
                                <p:cTn fill="hold" grpId="0" id="43" nodeType="afterEffect" presetClass="entr" presetID="22" presetSubtype="8">
                                  <p:stCondLst>
                                    <p:cond delay="0"/>
                                  </p:stCondLst>
                                  <p:childTnLst>
                                    <p:set>
                                      <p:cBhvr>
                                        <p:cTn dur="1" fill="hold" id="44">
                                          <p:stCondLst>
                                            <p:cond delay="0"/>
                                          </p:stCondLst>
                                        </p:cTn>
                                        <p:tgtEl>
                                          <p:spTgt spid="2"/>
                                        </p:tgtEl>
                                        <p:attrNameLst>
                                          <p:attrName>style.visibility</p:attrName>
                                        </p:attrNameLst>
                                      </p:cBhvr>
                                      <p:to>
                                        <p:strVal val="visible"/>
                                      </p:to>
                                    </p:set>
                                    <p:animEffect filter="wipe(left)" transition="in">
                                      <p:cBhvr>
                                        <p:cTn dur="500" id="45"/>
                                        <p:tgtEl>
                                          <p:spTgt spid="2"/>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18"/>
                                        </p:tgtEl>
                                        <p:attrNameLst>
                                          <p:attrName>style.visibility</p:attrName>
                                        </p:attrNameLst>
                                      </p:cBhvr>
                                      <p:to>
                                        <p:strVal val="visible"/>
                                      </p:to>
                                    </p:set>
                                    <p:animEffect filter="wipe(left)" transition="in">
                                      <p:cBhvr>
                                        <p:cTn dur="500" id="48"/>
                                        <p:tgtEl>
                                          <p:spTgt spid="18"/>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13"/>
                                        </p:tgtEl>
                                        <p:attrNameLst>
                                          <p:attrName>style.visibility</p:attrName>
                                        </p:attrNameLst>
                                      </p:cBhvr>
                                      <p:to>
                                        <p:strVal val="visible"/>
                                      </p:to>
                                    </p:set>
                                    <p:animEffect filter="wipe(left)" transition="in">
                                      <p:cBhvr>
                                        <p:cTn dur="500" id="51"/>
                                        <p:tgtEl>
                                          <p:spTgt spid="13"/>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21"/>
                                        </p:tgtEl>
                                        <p:attrNameLst>
                                          <p:attrName>style.visibility</p:attrName>
                                        </p:attrNameLst>
                                      </p:cBhvr>
                                      <p:to>
                                        <p:strVal val="visible"/>
                                      </p:to>
                                    </p:set>
                                    <p:animEffect filter="wipe(left)" transition="in">
                                      <p:cBhvr>
                                        <p:cTn dur="500" id="54"/>
                                        <p:tgtEl>
                                          <p:spTgt spid="21"/>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22"/>
                                        </p:tgtEl>
                                        <p:attrNameLst>
                                          <p:attrName>style.visibility</p:attrName>
                                        </p:attrNameLst>
                                      </p:cBhvr>
                                      <p:to>
                                        <p:strVal val="visible"/>
                                      </p:to>
                                    </p:set>
                                    <p:animEffect filter="wipe(left)" transition="in">
                                      <p:cBhvr>
                                        <p:cTn dur="500" id="57"/>
                                        <p:tgtEl>
                                          <p:spTgt spid="22"/>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24"/>
                                        </p:tgtEl>
                                        <p:attrNameLst>
                                          <p:attrName>style.visibility</p:attrName>
                                        </p:attrNameLst>
                                      </p:cBhvr>
                                      <p:to>
                                        <p:strVal val="visible"/>
                                      </p:to>
                                    </p:set>
                                    <p:animEffect filter="wipe(left)" transition="in">
                                      <p:cBhvr>
                                        <p:cTn dur="500" id="60"/>
                                        <p:tgtEl>
                                          <p:spTgt spid="24"/>
                                        </p:tgtEl>
                                      </p:cBhvr>
                                    </p:animEffect>
                                  </p:childTnLst>
                                </p:cTn>
                              </p:par>
                            </p:childTnLst>
                          </p:cTn>
                        </p:par>
                      </p:childTnLst>
                    </p:cTn>
                  </p:par>
                  <p:par>
                    <p:cTn fill="hold" id="61" nodeType="clickPar">
                      <p:stCondLst>
                        <p:cond delay="indefinite"/>
                        <p:cond delay="0" evt="onBegin">
                          <p:tn val="60"/>
                        </p:cond>
                      </p:stCondLst>
                      <p:childTnLst>
                        <p:par>
                          <p:cTn fill="hold" id="62" nodeType="afterGroup">
                            <p:stCondLst>
                              <p:cond delay="0"/>
                            </p:stCondLst>
                            <p:childTnLst>
                              <p:par>
                                <p:cTn fill="hold" id="63" nodeType="clickEffect" presetClass="entr" presetID="42" presetSubtype="0">
                                  <p:stCondLst>
                                    <p:cond delay="0"/>
                                  </p:stCondLst>
                                  <p:childTnLst>
                                    <p:set>
                                      <p:cBhvr>
                                        <p:cTn dur="1" fill="hold" id="64">
                                          <p:stCondLst>
                                            <p:cond delay="0"/>
                                          </p:stCondLst>
                                        </p:cTn>
                                        <p:tgtEl>
                                          <p:spTgt spid="25"/>
                                        </p:tgtEl>
                                        <p:attrNameLst>
                                          <p:attrName>style.visibility</p:attrName>
                                        </p:attrNameLst>
                                      </p:cBhvr>
                                      <p:to>
                                        <p:strVal val="visible"/>
                                      </p:to>
                                    </p:set>
                                    <p:animEffect filter="fade" transition="in">
                                      <p:cBhvr>
                                        <p:cTn dur="1000" id="65"/>
                                        <p:tgtEl>
                                          <p:spTgt spid="25"/>
                                        </p:tgtEl>
                                      </p:cBhvr>
                                    </p:animEffect>
                                    <p:anim calcmode="lin" valueType="num">
                                      <p:cBhvr>
                                        <p:cTn dur="1000" fill="hold" id="66"/>
                                        <p:tgtEl>
                                          <p:spTgt spid="25"/>
                                        </p:tgtEl>
                                        <p:attrNameLst>
                                          <p:attrName>ppt_x</p:attrName>
                                        </p:attrNameLst>
                                      </p:cBhvr>
                                      <p:tavLst>
                                        <p:tav tm="0">
                                          <p:val>
                                            <p:strVal val="#ppt_x"/>
                                          </p:val>
                                        </p:tav>
                                        <p:tav tm="100000">
                                          <p:val>
                                            <p:strVal val="#ppt_x"/>
                                          </p:val>
                                        </p:tav>
                                      </p:tavLst>
                                    </p:anim>
                                    <p:anim calcmode="lin" valueType="num">
                                      <p:cBhvr>
                                        <p:cTn dur="1000" fill="hold" id="67"/>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3"/>
      <p:bldP grpId="1" spid="3"/>
      <p:bldP grpId="0" spid="13"/>
      <p:bldP grpId="0" spid="2"/>
      <p:bldP grpId="0" spid="16"/>
      <p:bldP grpId="0" spid="18"/>
      <p:bldP grpId="0" spid="21"/>
      <p:bldP grpId="0" spid="22"/>
      <p:bldP grpId="0" spid="23"/>
      <p:bldP grpId="0" spid="24"/>
      <p:bldP grpId="0" spid="15"/>
      <p:bldP grpId="0" spid="2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3" name="内容占位符 31878">
            <a:extLst>
              <a:ext uri="{FF2B5EF4-FFF2-40B4-BE49-F238E27FC236}">
                <a16:creationId xmlns:a16="http://schemas.microsoft.com/office/drawing/2014/main" id="{1A3506B5-BF2A-4D87-A4E6-6D4EB2764C53}"/>
              </a:ext>
            </a:extLst>
          </p:cNvPr>
          <p:cNvGraphicFramePr/>
          <p:nvPr>
            <p:extLst>
              <p:ext uri="{D42A27DB-BD31-4B8C-83A1-F6EECF244321}">
                <p14:modId val="2520940917"/>
              </p:ext>
            </p:extLst>
          </p:nvPr>
        </p:nvGraphicFramePr>
        <p:xfrm>
          <a:off x="913805" y="2303263"/>
          <a:ext cx="10369152" cy="3811560"/>
        </p:xfrm>
        <a:graphic>
          <a:graphicData uri="http://schemas.openxmlformats.org/drawingml/2006/table">
            <a:tbl>
              <a:tblPr/>
              <a:tblGrid>
                <a:gridCol w="1030340">
                  <a:extLst>
                    <a:ext uri="{9D8B030D-6E8A-4147-A177-3AD203B41FA5}">
                      <a16:colId xmlns:a16="http://schemas.microsoft.com/office/drawing/2014/main" val="20000"/>
                    </a:ext>
                  </a:extLst>
                </a:gridCol>
                <a:gridCol w="2281467">
                  <a:extLst>
                    <a:ext uri="{9D8B030D-6E8A-4147-A177-3AD203B41FA5}">
                      <a16:colId xmlns:a16="http://schemas.microsoft.com/office/drawing/2014/main" val="20001"/>
                    </a:ext>
                  </a:extLst>
                </a:gridCol>
                <a:gridCol w="4017377">
                  <a:extLst>
                    <a:ext uri="{9D8B030D-6E8A-4147-A177-3AD203B41FA5}">
                      <a16:colId xmlns:a16="http://schemas.microsoft.com/office/drawing/2014/main" val="20002"/>
                    </a:ext>
                  </a:extLst>
                </a:gridCol>
                <a:gridCol w="3039968">
                  <a:extLst>
                    <a:ext uri="{9D8B030D-6E8A-4147-A177-3AD203B41FA5}">
                      <a16:colId xmlns:a16="http://schemas.microsoft.com/office/drawing/2014/main" val="20003"/>
                    </a:ext>
                  </a:extLst>
                </a:gridCol>
              </a:tblGrid>
              <a:tr h="333950">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1" baseline="0" kern="1200" lang="zh-CN" sz="1800" u="none">
                          <a:solidFill>
                            <a:schemeClr val="accent2"/>
                          </a:solidFill>
                          <a:latin typeface="+mj-ea"/>
                          <a:ea typeface="+mj-ea"/>
                          <a:cs typeface="+mn-cs"/>
                        </a:rPr>
                        <a:t>类型</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rgbClr val="C00000"/>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1" baseline="0" kern="1200" lang="zh-CN" sz="1800" u="none">
                          <a:solidFill>
                            <a:schemeClr val="accent2"/>
                          </a:solidFill>
                          <a:latin typeface="+mj-ea"/>
                          <a:ea typeface="+mj-ea"/>
                          <a:cs typeface="+mn-cs"/>
                        </a:rPr>
                        <a:t>典型特征</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rgbClr val="C00000"/>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1" baseline="0" kern="1200" lang="zh-CN" sz="1800" u="none">
                          <a:solidFill>
                            <a:schemeClr val="accent2"/>
                          </a:solidFill>
                          <a:latin typeface="+mj-ea"/>
                          <a:ea typeface="+mj-ea"/>
                          <a:cs typeface="+mn-cs"/>
                        </a:rPr>
                        <a:t>积极特性</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rgbClr val="C00000"/>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1" baseline="0" kern="1200" lang="zh-CN" sz="1800" u="none">
                          <a:solidFill>
                            <a:schemeClr val="accent2"/>
                          </a:solidFill>
                          <a:latin typeface="+mj-ea"/>
                          <a:ea typeface="+mj-ea"/>
                          <a:cs typeface="+mn-cs"/>
                        </a:rPr>
                        <a:t>相对弱点</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rgbClr val="C00000"/>
                    </a:solidFill>
                  </a:tcPr>
                </a:tc>
                <a:extLst>
                  <a:ext uri="{0D108BD9-81ED-4DB2-BD59-A6C34878D82A}">
                    <a16:rowId xmlns:a16="http://schemas.microsoft.com/office/drawing/2014/main" val="10000"/>
                  </a:ext>
                </a:extLst>
              </a:tr>
              <a:tr h="430725">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1" baseline="0" kern="1200" lang="zh-CN" sz="1400" u="none">
                          <a:solidFill>
                            <a:srgbClr val="C00000"/>
                          </a:solidFill>
                          <a:latin typeface="+mj-ea"/>
                          <a:ea typeface="+mj-ea"/>
                          <a:cs typeface="+mn-cs"/>
                        </a:rPr>
                        <a:t>实干者</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j-ea"/>
                          <a:cs typeface="+mn-cs"/>
                        </a:rPr>
                        <a:t>保守、顺从、务实可靠</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j-ea"/>
                          <a:cs typeface="+mn-cs"/>
                        </a:rPr>
                        <a:t>有组织能力、实践经验、工作勤奋、有自我约束能力</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j-ea"/>
                          <a:cs typeface="+mn-cs"/>
                        </a:rPr>
                        <a:t>缺乏灵活、对没有把握的注意不感兴趣</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extLst>
                  <a:ext uri="{0D108BD9-81ED-4DB2-BD59-A6C34878D82A}">
                    <a16:rowId xmlns:a16="http://schemas.microsoft.com/office/drawing/2014/main" val="10001"/>
                  </a:ext>
                </a:extLst>
              </a:tr>
              <a:tr h="430725">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1" baseline="0" kern="1200" lang="zh-CN" sz="1400" u="none">
                          <a:solidFill>
                            <a:srgbClr val="C00000"/>
                          </a:solidFill>
                          <a:latin typeface="+mj-ea"/>
                          <a:ea typeface="+mj-ea"/>
                          <a:cs typeface="+mn-cs"/>
                        </a:rPr>
                        <a:t>协调者</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j-ea"/>
                          <a:cs typeface="+mn-cs"/>
                        </a:rPr>
                        <a:t>沉着、自信、有抑制力</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j-ea"/>
                          <a:cs typeface="+mn-cs"/>
                        </a:rPr>
                        <a:t>不急躁、客观、对各种意见能兼容并蓄</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j-ea"/>
                          <a:cs typeface="+mn-cs"/>
                        </a:rPr>
                        <a:t>智能和创造力不强</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extLst>
                  <a:ext uri="{0D108BD9-81ED-4DB2-BD59-A6C34878D82A}">
                    <a16:rowId xmlns:a16="http://schemas.microsoft.com/office/drawing/2014/main" val="10002"/>
                  </a:ext>
                </a:extLst>
              </a:tr>
              <a:tr h="430725">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1" baseline="0" kern="1200" lang="zh-CN" sz="1400" u="none">
                          <a:solidFill>
                            <a:srgbClr val="C00000"/>
                          </a:solidFill>
                          <a:latin typeface="+mj-ea"/>
                          <a:ea typeface="+mj-ea"/>
                          <a:cs typeface="+mn-cs"/>
                        </a:rPr>
                        <a:t>推进者</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j-ea"/>
                          <a:cs typeface="+mn-cs"/>
                        </a:rPr>
                        <a:t>思维敏捷、主动探索</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j-ea"/>
                          <a:cs typeface="+mn-cs"/>
                        </a:rPr>
                        <a:t>有干劲、随时准备向传统、低效率、自我满足挑战</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j-ea"/>
                          <a:cs typeface="+mn-cs"/>
                        </a:rPr>
                        <a:t>好激起事端、爱冲突、易急躁</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extLst>
                  <a:ext uri="{0D108BD9-81ED-4DB2-BD59-A6C34878D82A}">
                    <a16:rowId xmlns:a16="http://schemas.microsoft.com/office/drawing/2014/main" val="10003"/>
                  </a:ext>
                </a:extLst>
              </a:tr>
              <a:tr h="430725">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1" baseline="0" kern="1200" lang="zh-CN" sz="1400" u="none">
                          <a:solidFill>
                            <a:srgbClr val="C00000"/>
                          </a:solidFill>
                          <a:latin typeface="+mj-ea"/>
                          <a:ea typeface="+mj-ea"/>
                          <a:cs typeface="+mn-cs"/>
                        </a:rPr>
                        <a:t>创新者</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j-ea"/>
                          <a:cs typeface="+mn-cs"/>
                        </a:rPr>
                        <a:t>个性强、不拘一格</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j-ea"/>
                          <a:cs typeface="+mn-cs"/>
                        </a:rPr>
                        <a:t>才华横溢、智慧、富有想象力</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j-ea"/>
                          <a:cs typeface="+mn-cs"/>
                        </a:rPr>
                        <a:t>高高在上、不重细节、不拘礼仪</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extLst>
                  <a:ext uri="{0D108BD9-81ED-4DB2-BD59-A6C34878D82A}">
                    <a16:rowId xmlns:a16="http://schemas.microsoft.com/office/drawing/2014/main" val="10004"/>
                  </a:ext>
                </a:extLst>
              </a:tr>
              <a:tr h="430725">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1" baseline="0" kern="1200" lang="zh-CN" sz="1400" u="none">
                          <a:solidFill>
                            <a:srgbClr val="C00000"/>
                          </a:solidFill>
                          <a:latin typeface="+mj-ea"/>
                          <a:ea typeface="+mn-ea"/>
                          <a:cs typeface="+mn-cs"/>
                        </a:rPr>
                        <a:t>信息者</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p>
                      <a:pPr algn="l" defTabSz="914400" eaLnBrk="1" fontAlgn="ctr" hangingPunct="1" indent="0" latinLnBrk="0" lvl="0" marL="0" marR="0" rtl="0">
                        <a:lnSpc>
                          <a:spcPct val="100000"/>
                        </a:lnSpc>
                        <a:spcBef>
                          <a:spcPct val="0"/>
                        </a:spcBef>
                        <a:spcAft>
                          <a:spcPct val="0"/>
                        </a:spcAft>
                        <a:buClrTx/>
                        <a:buSzTx/>
                        <a:buFontTx/>
                        <a:buNone/>
                        <a:defRPr/>
                      </a:pPr>
                      <a:r>
                        <a:rPr altLang="en-US" b="0" baseline="0" kern="1200" lang="zh-CN" sz="1200" u="none">
                          <a:solidFill>
                            <a:srgbClr val="000000"/>
                          </a:solidFill>
                          <a:latin typeface="+mj-ea"/>
                          <a:ea typeface="+mn-ea"/>
                          <a:cs typeface="+mn-cs"/>
                        </a:rPr>
                        <a:t>外向、热情、联系广泛</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n-ea"/>
                          <a:cs typeface="+mn-cs"/>
                        </a:rPr>
                        <a:t>广泛联系人的能力、善于接受新事物、勇于迎接新的挑战</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n-ea"/>
                          <a:cs typeface="+mn-cs"/>
                        </a:rPr>
                        <a:t>注意力不够集中、兴趣转移快</a:t>
                      </a:r>
                      <a:endParaRPr altLang="en-US" b="0" baseline="0" kern="1200" lang="zh-CN" sz="1200" u="none">
                        <a:solidFill>
                          <a:srgbClr val="000000"/>
                        </a:solidFill>
                        <a:latin typeface="+mj-ea"/>
                        <a:ea typeface="+mj-ea"/>
                        <a:cs typeface="+mn-cs"/>
                      </a:endParaRP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extLst>
                  <a:ext uri="{0D108BD9-81ED-4DB2-BD59-A6C34878D82A}">
                    <a16:rowId xmlns:a16="http://schemas.microsoft.com/office/drawing/2014/main" val="4001716765"/>
                  </a:ext>
                </a:extLst>
              </a:tr>
              <a:tr h="430725">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1" baseline="0" kern="1200" lang="zh-CN" sz="1400" u="none">
                          <a:solidFill>
                            <a:srgbClr val="C00000"/>
                          </a:solidFill>
                          <a:latin typeface="+mj-ea"/>
                          <a:ea typeface="+mn-ea"/>
                          <a:cs typeface="+mn-cs"/>
                        </a:rPr>
                        <a:t>监督者</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tc>
                  <a:txBody>
                    <a:bodyPr vert="horz" wrap="square"/>
                    <a:lstStyle/>
                    <a:p>
                      <a:pPr algn="l" defTabSz="914400" eaLnBrk="1" fontAlgn="ctr" hangingPunct="1" indent="0" latinLnBrk="0" lvl="0" marL="0" marR="0" rtl="0">
                        <a:lnSpc>
                          <a:spcPct val="100000"/>
                        </a:lnSpc>
                        <a:spcBef>
                          <a:spcPct val="0"/>
                        </a:spcBef>
                        <a:spcAft>
                          <a:spcPct val="0"/>
                        </a:spcAft>
                        <a:buClrTx/>
                        <a:buSzTx/>
                        <a:buFontTx/>
                        <a:buNone/>
                        <a:defRPr/>
                      </a:pPr>
                      <a:r>
                        <a:rPr altLang="en-US" b="0" baseline="0" kern="1200" lang="zh-CN" sz="1200" u="none">
                          <a:solidFill>
                            <a:srgbClr val="000000"/>
                          </a:solidFill>
                          <a:latin typeface="+mj-ea"/>
                          <a:ea typeface="+mn-ea"/>
                          <a:cs typeface="+mn-cs"/>
                        </a:rPr>
                        <a:t>清醒、理智、谨慎</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tc>
                  <a:txBody>
                    <a:bodyPr vert="horz" wrap="square"/>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n-ea"/>
                          <a:cs typeface="+mn-cs"/>
                        </a:rPr>
                        <a:t>判断力强、分辨力强、讲求实际</a:t>
                      </a:r>
                      <a:endParaRPr altLang="en-US" b="0" baseline="0" kern="1200" lang="zh-CN" sz="1200" u="none">
                        <a:solidFill>
                          <a:srgbClr val="000000"/>
                        </a:solidFill>
                        <a:latin typeface="+mj-ea"/>
                        <a:ea typeface="+mj-ea"/>
                        <a:cs typeface="+mn-cs"/>
                      </a:endParaRP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tc>
                  <a:txBody>
                    <a:bodyPr vert="horz" wrap="square"/>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n-ea"/>
                          <a:cs typeface="+mn-cs"/>
                        </a:rPr>
                        <a:t>缺乏鼓动力和激发他人的能力</a:t>
                      </a:r>
                      <a:endParaRPr altLang="en-US" b="0" baseline="0" kern="1200" lang="zh-CN" sz="1200" u="none">
                        <a:solidFill>
                          <a:srgbClr val="000000"/>
                        </a:solidFill>
                        <a:latin typeface="+mj-ea"/>
                        <a:ea typeface="+mj-ea"/>
                        <a:cs typeface="+mn-cs"/>
                      </a:endParaRP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extLst>
                  <a:ext uri="{0D108BD9-81ED-4DB2-BD59-A6C34878D82A}">
                    <a16:rowId xmlns:a16="http://schemas.microsoft.com/office/drawing/2014/main" val="323374700"/>
                  </a:ext>
                </a:extLst>
              </a:tr>
              <a:tr h="430725">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1" baseline="0" kern="1200" lang="zh-CN" sz="1400" u="none">
                          <a:solidFill>
                            <a:srgbClr val="C00000"/>
                          </a:solidFill>
                          <a:latin typeface="+mj-ea"/>
                          <a:ea typeface="+mn-ea"/>
                          <a:cs typeface="+mn-cs"/>
                        </a:rPr>
                        <a:t>凝聚者</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p>
                      <a:pPr algn="l" defTabSz="914400" eaLnBrk="1" fontAlgn="ctr" hangingPunct="1" indent="0" latinLnBrk="0" lvl="0" marL="0" marR="0" rtl="0">
                        <a:lnSpc>
                          <a:spcPct val="100000"/>
                        </a:lnSpc>
                        <a:spcBef>
                          <a:spcPct val="0"/>
                        </a:spcBef>
                        <a:spcAft>
                          <a:spcPct val="0"/>
                        </a:spcAft>
                        <a:buClrTx/>
                        <a:buSzTx/>
                        <a:buFontTx/>
                        <a:buNone/>
                        <a:defRPr/>
                      </a:pPr>
                      <a:r>
                        <a:rPr altLang="en-US" b="0" baseline="0" kern="1200" lang="zh-CN" sz="1200" u="none">
                          <a:solidFill>
                            <a:srgbClr val="000000"/>
                          </a:solidFill>
                          <a:latin typeface="+mj-ea"/>
                          <a:ea typeface="+mn-ea"/>
                          <a:cs typeface="+mn-cs"/>
                        </a:rPr>
                        <a:t>温和、敏感、团结性强</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p>
                      <a:pPr algn="l" defTabSz="914400" eaLnBrk="1" fontAlgn="ctr" hangingPunct="1" indent="0" latinLnBrk="0" lvl="0" marL="0" rtl="0">
                        <a:lnSpc>
                          <a:spcPct val="100000"/>
                        </a:lnSpc>
                        <a:spcBef>
                          <a:spcPct val="0"/>
                        </a:spcBef>
                        <a:spcAft>
                          <a:spcPct val="0"/>
                        </a:spcAft>
                        <a:buNone/>
                      </a:pPr>
                      <a:r>
                        <a:rPr altLang="en-US" b="0" baseline="0" kern="1200" lang="zh-CN" sz="1200" u="none">
                          <a:solidFill>
                            <a:srgbClr val="000000"/>
                          </a:solidFill>
                          <a:latin typeface="+mj-ea"/>
                          <a:ea typeface="+mn-ea"/>
                          <a:cs typeface="+mn-cs"/>
                        </a:rPr>
                        <a:t>能促进团队合作、有适应周围环境及人的能力</a:t>
                      </a:r>
                      <a:endParaRPr altLang="en-US" b="0" baseline="0" kern="1200" lang="zh-CN" sz="1200" u="none">
                        <a:solidFill>
                          <a:srgbClr val="000000"/>
                        </a:solidFill>
                        <a:latin typeface="+mj-ea"/>
                        <a:ea typeface="+mj-ea"/>
                        <a:cs typeface="+mn-cs"/>
                      </a:endParaRP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p>
                      <a:pPr algn="l" defTabSz="914400" eaLnBrk="1" fontAlgn="ctr" hangingPunct="1" indent="0" latinLnBrk="0" lvl="0" marL="0" marR="0" rtl="0">
                        <a:lnSpc>
                          <a:spcPct val="100000"/>
                        </a:lnSpc>
                        <a:spcBef>
                          <a:spcPct val="0"/>
                        </a:spcBef>
                        <a:spcAft>
                          <a:spcPct val="0"/>
                        </a:spcAft>
                        <a:buClrTx/>
                        <a:buSzTx/>
                        <a:buFontTx/>
                        <a:buNone/>
                        <a:defRPr/>
                      </a:pPr>
                      <a:r>
                        <a:rPr altLang="en-US" b="0" baseline="0" kern="1200" lang="zh-CN" sz="1200" u="none">
                          <a:solidFill>
                            <a:srgbClr val="000000"/>
                          </a:solidFill>
                          <a:latin typeface="+mj-ea"/>
                          <a:ea typeface="+mn-ea"/>
                          <a:cs typeface="+mn-cs"/>
                        </a:rPr>
                        <a:t>危机时刻优柔寡断</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extLst>
                  <a:ext uri="{0D108BD9-81ED-4DB2-BD59-A6C34878D82A}">
                    <a16:rowId xmlns:a16="http://schemas.microsoft.com/office/drawing/2014/main" val="2712391978"/>
                  </a:ext>
                </a:extLst>
              </a:tr>
              <a:tr h="430725">
                <a:tc>
                  <a:txBody>
                    <a:bodyPr vert="horz" wrap="square"/>
                    <a:lstStyle/>
                    <a:p>
                      <a:pPr algn="ctr" defTabSz="914400" eaLnBrk="1" fontAlgn="ctr" hangingPunct="1" indent="0" latinLnBrk="0" lvl="0" marL="0" marR="0" rtl="0">
                        <a:lnSpc>
                          <a:spcPct val="100000"/>
                        </a:lnSpc>
                        <a:spcBef>
                          <a:spcPct val="0"/>
                        </a:spcBef>
                        <a:spcAft>
                          <a:spcPct val="0"/>
                        </a:spcAft>
                        <a:buClrTx/>
                        <a:buSzTx/>
                        <a:buFontTx/>
                        <a:buNone/>
                        <a:defRPr/>
                      </a:pPr>
                      <a:r>
                        <a:rPr altLang="en-US" b="1" lang="zh-CN" sz="1400">
                          <a:solidFill>
                            <a:srgbClr val="C00000"/>
                          </a:solidFill>
                          <a:latin charset="-122" panose="02010600030101010101" pitchFamily="2" typeface="宋体"/>
                        </a:rPr>
                        <a:t>完善者</a:t>
                      </a:r>
                      <a:endParaRPr altLang="en-US" b="1" lang="zh-CN" sz="1400">
                        <a:solidFill>
                          <a:srgbClr val="C00000"/>
                        </a:solidFill>
                      </a:endParaRP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tc>
                  <a:txBody>
                    <a:bodyPr vert="horz" wrap="square"/>
                    <a:lstStyle/>
                    <a:p>
                      <a:pPr algn="l" defTabSz="914400" eaLnBrk="1" fontAlgn="ctr" hangingPunct="1" indent="0" latinLnBrk="0" lvl="0" marL="0" marR="0" rtl="0">
                        <a:lnSpc>
                          <a:spcPct val="100000"/>
                        </a:lnSpc>
                        <a:spcBef>
                          <a:spcPct val="0"/>
                        </a:spcBef>
                        <a:spcAft>
                          <a:spcPct val="0"/>
                        </a:spcAft>
                        <a:buClrTx/>
                        <a:buSzTx/>
                        <a:buFontTx/>
                        <a:buNone/>
                        <a:defRPr/>
                      </a:pPr>
                      <a:r>
                        <a:rPr altLang="en-US" b="0" baseline="0" kern="1200" lang="zh-CN" sz="1200" u="none">
                          <a:solidFill>
                            <a:srgbClr val="000000"/>
                          </a:solidFill>
                          <a:latin typeface="+mj-ea"/>
                          <a:ea typeface="+mn-ea"/>
                          <a:cs typeface="+mn-cs"/>
                        </a:rPr>
                        <a:t>勤奋有序、认真、执著</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tc>
                  <a:txBody>
                    <a:bodyPr vert="horz" wrap="square"/>
                    <a:lstStyle/>
                    <a:p>
                      <a:pPr algn="l" defTabSz="914400" eaLnBrk="1" fontAlgn="ctr" hangingPunct="1" indent="0" latinLnBrk="0" lvl="0" marL="0" marR="0" rtl="0">
                        <a:lnSpc>
                          <a:spcPct val="100000"/>
                        </a:lnSpc>
                        <a:spcBef>
                          <a:spcPct val="0"/>
                        </a:spcBef>
                        <a:spcAft>
                          <a:spcPct val="0"/>
                        </a:spcAft>
                        <a:buClrTx/>
                        <a:buSzTx/>
                        <a:buFontTx/>
                        <a:buNone/>
                        <a:defRPr/>
                      </a:pPr>
                      <a:r>
                        <a:rPr altLang="en-US" b="0" baseline="0" kern="1200" lang="zh-CN" sz="1200" u="none">
                          <a:solidFill>
                            <a:srgbClr val="000000"/>
                          </a:solidFill>
                          <a:latin typeface="+mj-ea"/>
                          <a:ea typeface="+mn-ea"/>
                          <a:cs typeface="+mn-cs"/>
                        </a:rPr>
                        <a:t>持之以恒、追求完美</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tc>
                  <a:txBody>
                    <a:bodyPr vert="horz" wrap="square"/>
                    <a:lstStyle/>
                    <a:p>
                      <a:pPr fontAlgn="ctr" lvl="0">
                        <a:spcBef>
                          <a:spcPct val="0"/>
                        </a:spcBef>
                        <a:buNone/>
                      </a:pPr>
                      <a:r>
                        <a:rPr altLang="en-US" b="0" baseline="0" kern="1200" lang="zh-CN" sz="1200" u="none">
                          <a:solidFill>
                            <a:srgbClr val="000000"/>
                          </a:solidFill>
                          <a:latin typeface="+mj-ea"/>
                          <a:ea typeface="+mn-ea"/>
                          <a:cs typeface="+mn-cs"/>
                        </a:rPr>
                        <a:t>常拘泥于细节、过分要求完善度</a:t>
                      </a:r>
                      <a:endParaRPr altLang="en-US" b="0" baseline="0" kern="1200" lang="zh-CN" sz="1200" u="none">
                        <a:solidFill>
                          <a:srgbClr val="000000"/>
                        </a:solidFill>
                        <a:latin typeface="+mj-ea"/>
                        <a:ea typeface="+mj-ea"/>
                        <a:cs typeface="+mn-cs"/>
                      </a:endParaRP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lumMod val="95000"/>
                      </a:schemeClr>
                    </a:solidFill>
                  </a:tcPr>
                </a:tc>
                <a:extLst>
                  <a:ext uri="{0D108BD9-81ED-4DB2-BD59-A6C34878D82A}">
                    <a16:rowId xmlns:a16="http://schemas.microsoft.com/office/drawing/2014/main" val="4183152975"/>
                  </a:ext>
                </a:extLst>
              </a:tr>
            </a:tbl>
          </a:graphicData>
        </a:graphic>
      </p:graphicFrame>
      <p:sp>
        <p:nvSpPr>
          <p:cNvPr id="2" name="矩形 1">
            <a:extLst>
              <a:ext uri="{FF2B5EF4-FFF2-40B4-BE49-F238E27FC236}">
                <a16:creationId xmlns:a16="http://schemas.microsoft.com/office/drawing/2014/main" id="{ABA2ADD7-4672-4FD9-ADAE-08FA1C20B0AF}"/>
              </a:ext>
            </a:extLst>
          </p:cNvPr>
          <p:cNvSpPr/>
          <p:nvPr/>
        </p:nvSpPr>
        <p:spPr>
          <a:xfrm>
            <a:off x="4645876" y="1533983"/>
            <a:ext cx="2905010" cy="457200"/>
          </a:xfrm>
          <a:prstGeom prst="rect">
            <a:avLst/>
          </a:prstGeom>
        </p:spPr>
        <p:txBody>
          <a:bodyPr wrap="square">
            <a:spAutoFit/>
          </a:bodyPr>
          <a:lstStyle/>
          <a:p>
            <a:pPr algn="ctr"/>
            <a:r>
              <a:rPr altLang="en-US" b="1" lang="zh-CN" sz="2400">
                <a:solidFill>
                  <a:srgbClr val="000000"/>
                </a:solidFill>
                <a:latin charset="-122" pitchFamily="34" typeface="微软雅黑"/>
                <a:ea charset="-122" pitchFamily="34" typeface="微软雅黑"/>
              </a:rPr>
              <a:t>团队角色简介</a:t>
            </a:r>
          </a:p>
        </p:txBody>
      </p:sp>
      <p:sp>
        <p:nvSpPr>
          <p:cNvPr id="6" name="TextBox 54">
            <a:extLst>
              <a:ext uri="{FF2B5EF4-FFF2-40B4-BE49-F238E27FC236}">
                <a16:creationId xmlns:a16="http://schemas.microsoft.com/office/drawing/2014/main" id="{4E47E859-FBDE-475B-A16D-B4A7B6ED474F}"/>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2.4 团队成员的选择</a:t>
            </a:r>
          </a:p>
        </p:txBody>
      </p:sp>
      <p:sp>
        <p:nvSpPr>
          <p:cNvPr id="7" name="矩形 6">
            <a:extLst>
              <a:ext uri="{FF2B5EF4-FFF2-40B4-BE49-F238E27FC236}">
                <a16:creationId xmlns:a16="http://schemas.microsoft.com/office/drawing/2014/main" id="{3D6F88AE-7E73-4ADD-AE95-56DC50E12BEF}"/>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2494867267"/>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300" fill="hold" id="7"/>
                                        <p:tgtEl>
                                          <p:spTgt spid="7"/>
                                        </p:tgtEl>
                                        <p:attrNameLst>
                                          <p:attrName>ppt_w</p:attrName>
                                        </p:attrNameLst>
                                      </p:cBhvr>
                                      <p:tavLst>
                                        <p:tav tm="0">
                                          <p:val>
                                            <p:fltVal val="0"/>
                                          </p:val>
                                        </p:tav>
                                        <p:tav tm="100000">
                                          <p:val>
                                            <p:strVal val="#ppt_w"/>
                                          </p:val>
                                        </p:tav>
                                      </p:tavLst>
                                    </p:anim>
                                    <p:anim calcmode="lin" valueType="num">
                                      <p:cBhvr>
                                        <p:cTn dur="300" fill="hold" id="8"/>
                                        <p:tgtEl>
                                          <p:spTgt spid="7"/>
                                        </p:tgtEl>
                                        <p:attrNameLst>
                                          <p:attrName>ppt_h</p:attrName>
                                        </p:attrNameLst>
                                      </p:cBhvr>
                                      <p:tavLst>
                                        <p:tav tm="0">
                                          <p:val>
                                            <p:fltVal val="0"/>
                                          </p:val>
                                        </p:tav>
                                        <p:tav tm="100000">
                                          <p:val>
                                            <p:strVal val="#ppt_h"/>
                                          </p:val>
                                        </p:tav>
                                      </p:tavLst>
                                    </p:anim>
                                    <p:anim calcmode="lin" valueType="num">
                                      <p:cBhvr>
                                        <p:cTn dur="300" fill="hold" id="9"/>
                                        <p:tgtEl>
                                          <p:spTgt spid="7"/>
                                        </p:tgtEl>
                                        <p:attrNameLst>
                                          <p:attrName>style.rotation</p:attrName>
                                        </p:attrNameLst>
                                      </p:cBhvr>
                                      <p:tavLst>
                                        <p:tav tm="0">
                                          <p:val>
                                            <p:fltVal val="90"/>
                                          </p:val>
                                        </p:tav>
                                        <p:tav tm="100000">
                                          <p:val>
                                            <p:fltVal val="0"/>
                                          </p:val>
                                        </p:tav>
                                      </p:tavLst>
                                    </p:anim>
                                    <p:animEffect filter="fade" transition="in">
                                      <p:cBhvr>
                                        <p:cTn dur="300" id="10"/>
                                        <p:tgtEl>
                                          <p:spTgt spid="7"/>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p:cTn dur="300" fill="hold" id="13"/>
                                        <p:tgtEl>
                                          <p:spTgt spid="7"/>
                                        </p:tgtEl>
                                        <p:attrNameLst>
                                          <p:attrName>ppt_w</p:attrName>
                                        </p:attrNameLst>
                                      </p:cBhvr>
                                      <p:tavLst>
                                        <p:tav tm="0">
                                          <p:val>
                                            <p:fltVal val="0"/>
                                          </p:val>
                                        </p:tav>
                                        <p:tav tm="100000">
                                          <p:val>
                                            <p:strVal val="#ppt_w"/>
                                          </p:val>
                                        </p:tav>
                                      </p:tavLst>
                                    </p:anim>
                                    <p:anim calcmode="lin" valueType="num">
                                      <p:cBhvr>
                                        <p:cTn dur="300" fill="hold" id="14"/>
                                        <p:tgtEl>
                                          <p:spTgt spid="7"/>
                                        </p:tgtEl>
                                        <p:attrNameLst>
                                          <p:attrName>ppt_h</p:attrName>
                                        </p:attrNameLst>
                                      </p:cBhvr>
                                      <p:tavLst>
                                        <p:tav tm="0">
                                          <p:val>
                                            <p:fltVal val="0"/>
                                          </p:val>
                                        </p:tav>
                                        <p:tav tm="100000">
                                          <p:val>
                                            <p:strVal val="#ppt_h"/>
                                          </p:val>
                                        </p:tav>
                                      </p:tavLst>
                                    </p:anim>
                                    <p:anim calcmode="lin" valueType="num">
                                      <p:cBhvr>
                                        <p:cTn dur="300" fill="hold" id="15"/>
                                        <p:tgtEl>
                                          <p:spTgt spid="7"/>
                                        </p:tgtEl>
                                        <p:attrNameLst>
                                          <p:attrName>style.rotation</p:attrName>
                                        </p:attrNameLst>
                                      </p:cBhvr>
                                      <p:tavLst>
                                        <p:tav tm="0">
                                          <p:val>
                                            <p:fltVal val="90"/>
                                          </p:val>
                                        </p:tav>
                                        <p:tav tm="100000">
                                          <p:val>
                                            <p:fltVal val="0"/>
                                          </p:val>
                                        </p:tav>
                                      </p:tavLst>
                                    </p:anim>
                                    <p:animEffect filter="fade" transition="in">
                                      <p:cBhvr>
                                        <p:cTn dur="300" id="16"/>
                                        <p:tgtEl>
                                          <p:spTgt spid="7"/>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6"/>
                                        </p:tgtEl>
                                        <p:attrNameLst>
                                          <p:attrName>style.visibility</p:attrName>
                                        </p:attrNameLst>
                                      </p:cBhvr>
                                      <p:to>
                                        <p:strVal val="visible"/>
                                      </p:to>
                                    </p:set>
                                    <p:anim by="(-#ppt_w*2)" calcmode="lin" valueType="num">
                                      <p:cBhvr rctx="PPT">
                                        <p:cTn autoRev="1" dur="200" fill="hold" id="20">
                                          <p:stCondLst>
                                            <p:cond delay="0"/>
                                          </p:stCondLst>
                                        </p:cTn>
                                        <p:tgtEl>
                                          <p:spTgt spid="6"/>
                                        </p:tgtEl>
                                        <p:attrNameLst>
                                          <p:attrName>ppt_w</p:attrName>
                                        </p:attrNameLst>
                                      </p:cBhvr>
                                    </p:anim>
                                    <p:anim by="(#ppt_w*0.50)" calcmode="lin" valueType="num">
                                      <p:cBhvr>
                                        <p:cTn autoRev="1" decel="50000" dur="200" fill="hold" id="21">
                                          <p:stCondLst>
                                            <p:cond delay="0"/>
                                          </p:stCondLst>
                                        </p:cTn>
                                        <p:tgtEl>
                                          <p:spTgt spid="6"/>
                                        </p:tgtEl>
                                        <p:attrNameLst>
                                          <p:attrName>ppt_x</p:attrName>
                                        </p:attrNameLst>
                                      </p:cBhvr>
                                    </p:anim>
                                    <p:anim calcmode="lin" from="(-#ppt_h/2)" to="(#ppt_y)" valueType="num">
                                      <p:cBhvr>
                                        <p:cTn dur="400" fill="hold" id="22">
                                          <p:stCondLst>
                                            <p:cond delay="0"/>
                                          </p:stCondLst>
                                        </p:cTn>
                                        <p:tgtEl>
                                          <p:spTgt spid="6"/>
                                        </p:tgtEl>
                                        <p:attrNameLst>
                                          <p:attrName>ppt_y</p:attrName>
                                        </p:attrNameLst>
                                      </p:cBhvr>
                                    </p:anim>
                                    <p:animRot by="21600000">
                                      <p:cBhvr>
                                        <p:cTn dur="400" fill="hold" id="23">
                                          <p:stCondLst>
                                            <p:cond delay="0"/>
                                          </p:stCondLst>
                                        </p:cTn>
                                        <p:tgtEl>
                                          <p:spTgt spid="6"/>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42" presetSubtype="0">
                                  <p:stCondLst>
                                    <p:cond delay="0"/>
                                  </p:stCondLst>
                                  <p:childTnLst>
                                    <p:set>
                                      <p:cBhvr>
                                        <p:cTn dur="1" fill="hold" id="26">
                                          <p:stCondLst>
                                            <p:cond delay="0"/>
                                          </p:stCondLst>
                                        </p:cTn>
                                        <p:tgtEl>
                                          <p:spTgt spid="2"/>
                                        </p:tgtEl>
                                        <p:attrNameLst>
                                          <p:attrName>style.visibility</p:attrName>
                                        </p:attrNameLst>
                                      </p:cBhvr>
                                      <p:to>
                                        <p:strVal val="visible"/>
                                      </p:to>
                                    </p:set>
                                    <p:animEffect filter="fade" transition="in">
                                      <p:cBhvr>
                                        <p:cTn dur="500" id="27"/>
                                        <p:tgtEl>
                                          <p:spTgt spid="2"/>
                                        </p:tgtEl>
                                      </p:cBhvr>
                                    </p:animEffect>
                                    <p:anim calcmode="lin" valueType="num">
                                      <p:cBhvr>
                                        <p:cTn dur="500" fill="hold" id="28"/>
                                        <p:tgtEl>
                                          <p:spTgt spid="2"/>
                                        </p:tgtEl>
                                        <p:attrNameLst>
                                          <p:attrName>ppt_x</p:attrName>
                                        </p:attrNameLst>
                                      </p:cBhvr>
                                      <p:tavLst>
                                        <p:tav tm="0">
                                          <p:val>
                                            <p:strVal val="#ppt_x"/>
                                          </p:val>
                                        </p:tav>
                                        <p:tav tm="100000">
                                          <p:val>
                                            <p:strVal val="#ppt_x"/>
                                          </p:val>
                                        </p:tav>
                                      </p:tavLst>
                                    </p:anim>
                                    <p:anim calcmode="lin" valueType="num">
                                      <p:cBhvr>
                                        <p:cTn dur="500" fill="hold" id="29"/>
                                        <p:tgtEl>
                                          <p:spTgt spid="2"/>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200"/>
                            </p:stCondLst>
                            <p:childTnLst>
                              <p:par>
                                <p:cTn fill="hold" id="31" nodeType="afterEffect" presetClass="entr" presetID="22" presetSubtype="1">
                                  <p:stCondLst>
                                    <p:cond delay="0"/>
                                  </p:stCondLst>
                                  <p:childTnLst>
                                    <p:set>
                                      <p:cBhvr>
                                        <p:cTn dur="1" fill="hold" id="32">
                                          <p:stCondLst>
                                            <p:cond delay="0"/>
                                          </p:stCondLst>
                                        </p:cTn>
                                        <p:tgtEl>
                                          <p:spTgt spid="13"/>
                                        </p:tgtEl>
                                        <p:attrNameLst>
                                          <p:attrName>style.visibility</p:attrName>
                                        </p:attrNameLst>
                                      </p:cBhvr>
                                      <p:to>
                                        <p:strVal val="visible"/>
                                      </p:to>
                                    </p:set>
                                    <p:animEffect filter="wipe(up)" transition="in">
                                      <p:cBhvr>
                                        <p:cTn dur="500" id="3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7"/>
      <p:bldP grpId="1"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矩形 53">
            <a:extLst>
              <a:ext uri="{FF2B5EF4-FFF2-40B4-BE49-F238E27FC236}">
                <a16:creationId xmlns:a16="http://schemas.microsoft.com/office/drawing/2014/main" id="{7CD2A854-4B1C-4278-A8D2-D4567FE2CDBF}"/>
              </a:ext>
            </a:extLst>
          </p:cNvPr>
          <p:cNvSpPr/>
          <p:nvPr/>
        </p:nvSpPr>
        <p:spPr bwMode="auto">
          <a:xfrm>
            <a:off x="0" y="0"/>
            <a:ext cx="12196763" cy="6858000"/>
          </a:xfrm>
          <a:prstGeom prst="rect">
            <a:avLst/>
          </a:prstGeom>
          <a:blipFill dpi="0" rotWithShape="1">
            <a:blip r:embed="rId3">
              <a:alphaModFix amt="9000"/>
            </a:blip>
            <a:stretch>
              <a:fillRect/>
            </a:stretch>
          </a:blip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23" name="文本框 22">
            <a:extLst>
              <a:ext uri="{FF2B5EF4-FFF2-40B4-BE49-F238E27FC236}">
                <a16:creationId xmlns:a16="http://schemas.microsoft.com/office/drawing/2014/main" id="{6BC59711-83A0-4E6F-B182-072FF01A42F0}"/>
              </a:ext>
            </a:extLst>
          </p:cNvPr>
          <p:cNvSpPr txBox="1"/>
          <p:nvPr/>
        </p:nvSpPr>
        <p:spPr>
          <a:xfrm>
            <a:off x="5152504" y="812015"/>
            <a:ext cx="1886991" cy="914400"/>
          </a:xfrm>
          <a:prstGeom prst="rect">
            <a:avLst/>
          </a:prstGeom>
          <a:noFill/>
        </p:spPr>
        <p:txBody>
          <a:bodyPr rtlCol="0" wrap="square">
            <a:spAutoFit/>
          </a:bodyPr>
          <a:lstStyle/>
          <a:p>
            <a:pPr algn="dist"/>
            <a:r>
              <a:rPr altLang="en-US" b="1" lang="zh-CN" sz="5400">
                <a:solidFill>
                  <a:srgbClr val="C00000"/>
                </a:solidFill>
                <a:latin charset="-122" pitchFamily="50" typeface="造字工房力黑（非商用）常规体"/>
                <a:ea charset="-122" pitchFamily="50" typeface="造字工房力黑（非商用）常规体"/>
              </a:rPr>
              <a:t>目录</a:t>
            </a:r>
          </a:p>
        </p:txBody>
      </p:sp>
      <p:sp>
        <p:nvSpPr>
          <p:cNvPr id="24" name="矩形 23">
            <a:extLst>
              <a:ext uri="{FF2B5EF4-FFF2-40B4-BE49-F238E27FC236}">
                <a16:creationId xmlns:a16="http://schemas.microsoft.com/office/drawing/2014/main" id="{EE83766C-D3C8-4FDB-AF74-3586565FE43F}"/>
              </a:ext>
            </a:extLst>
          </p:cNvPr>
          <p:cNvSpPr/>
          <p:nvPr/>
        </p:nvSpPr>
        <p:spPr>
          <a:xfrm>
            <a:off x="4866639" y="2026998"/>
            <a:ext cx="245872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a:extLst>
              <a:ext uri="{FF2B5EF4-FFF2-40B4-BE49-F238E27FC236}">
                <a16:creationId xmlns:a16="http://schemas.microsoft.com/office/drawing/2014/main" id="{1B31AF9B-65FB-443F-B484-8C628211C036}"/>
              </a:ext>
            </a:extLst>
          </p:cNvPr>
          <p:cNvSpPr txBox="1"/>
          <p:nvPr/>
        </p:nvSpPr>
        <p:spPr>
          <a:xfrm>
            <a:off x="4953436" y="1626888"/>
            <a:ext cx="2285128" cy="396240"/>
          </a:xfrm>
          <a:prstGeom prst="rect">
            <a:avLst/>
          </a:prstGeom>
          <a:noFill/>
        </p:spPr>
        <p:txBody>
          <a:bodyPr rtlCol="0" wrap="square">
            <a:spAutoFit/>
          </a:bodyPr>
          <a:lstStyle/>
          <a:p>
            <a:pPr algn="dist"/>
            <a:r>
              <a:rPr altLang="zh-CN" lang="en-US" sz="2000">
                <a:solidFill>
                  <a:srgbClr val="000000"/>
                </a:solidFill>
                <a:latin charset="-122" panose="020b0600000000000000" pitchFamily="34" typeface="思源黑体 CN Medium"/>
                <a:ea charset="-122" panose="020b0600000000000000" pitchFamily="34" typeface="思源黑体 CN Medium"/>
              </a:rPr>
              <a:t>CONTENTS</a:t>
            </a:r>
          </a:p>
        </p:txBody>
      </p:sp>
      <p:grpSp>
        <p:nvGrpSpPr>
          <p:cNvPr id="3" name="组合 2">
            <a:extLst>
              <a:ext uri="{FF2B5EF4-FFF2-40B4-BE49-F238E27FC236}">
                <a16:creationId xmlns:a16="http://schemas.microsoft.com/office/drawing/2014/main" id="{DD5D6CF9-7553-4360-BE8C-A6EF41322A8A}"/>
              </a:ext>
            </a:extLst>
          </p:cNvPr>
          <p:cNvGrpSpPr/>
          <p:nvPr/>
        </p:nvGrpSpPr>
        <p:grpSpPr>
          <a:xfrm>
            <a:off x="1447257" y="2810910"/>
            <a:ext cx="1277112" cy="985520"/>
            <a:chOff x="1274115" y="3134360"/>
            <a:chExt cx="1277112" cy="985520"/>
          </a:xfrm>
        </p:grpSpPr>
        <p:grpSp>
          <p:nvGrpSpPr>
            <p:cNvPr id="26" name="组合 25">
              <a:extLst>
                <a:ext uri="{FF2B5EF4-FFF2-40B4-BE49-F238E27FC236}">
                  <a16:creationId xmlns:a16="http://schemas.microsoft.com/office/drawing/2014/main" id="{FFE07921-388C-4563-8F2B-39C7B6C1EB14}"/>
                </a:ext>
              </a:extLst>
            </p:cNvPr>
            <p:cNvGrpSpPr/>
            <p:nvPr/>
          </p:nvGrpSpPr>
          <p:grpSpPr>
            <a:xfrm>
              <a:off x="1274115" y="3134360"/>
              <a:ext cx="1277112" cy="985520"/>
              <a:chOff x="1274115" y="3134360"/>
              <a:chExt cx="1277112" cy="985520"/>
            </a:xfrm>
          </p:grpSpPr>
          <p:sp>
            <p:nvSpPr>
              <p:cNvPr id="27" name="平行四边形 26">
                <a:extLst>
                  <a:ext uri="{FF2B5EF4-FFF2-40B4-BE49-F238E27FC236}">
                    <a16:creationId xmlns:a16="http://schemas.microsoft.com/office/drawing/2014/main" id="{B14B963A-B9A6-4AFC-8FFE-6275F7821DAC}"/>
                  </a:ext>
                </a:extLst>
              </p:cNvPr>
              <p:cNvSpPr/>
              <p:nvPr/>
            </p:nvSpPr>
            <p:spPr>
              <a:xfrm>
                <a:off x="1335075" y="3205480"/>
                <a:ext cx="1216152" cy="914400"/>
              </a:xfrm>
              <a:prstGeom prst="parallelogram">
                <a:avLst/>
              </a:prstGeom>
              <a:noFill/>
              <a:ln>
                <a:solidFill>
                  <a:srgbClr val="86868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28" name="平行四边形 27">
                <a:extLst>
                  <a:ext uri="{FF2B5EF4-FFF2-40B4-BE49-F238E27FC236}">
                    <a16:creationId xmlns:a16="http://schemas.microsoft.com/office/drawing/2014/main" id="{5F315811-6857-4C82-9346-B18CC8813542}"/>
                  </a:ext>
                </a:extLst>
              </p:cNvPr>
              <p:cNvSpPr/>
              <p:nvPr/>
            </p:nvSpPr>
            <p:spPr>
              <a:xfrm>
                <a:off x="1274115" y="3134360"/>
                <a:ext cx="1216152" cy="914400"/>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grpSp>
        <p:sp>
          <p:nvSpPr>
            <p:cNvPr id="38" name="文本框 37">
              <a:extLst>
                <a:ext uri="{FF2B5EF4-FFF2-40B4-BE49-F238E27FC236}">
                  <a16:creationId xmlns:a16="http://schemas.microsoft.com/office/drawing/2014/main" id="{A9BB1E71-A135-41CA-B00B-A76B1B1CC800}"/>
                </a:ext>
              </a:extLst>
            </p:cNvPr>
            <p:cNvSpPr txBox="1"/>
            <p:nvPr/>
          </p:nvSpPr>
          <p:spPr>
            <a:xfrm>
              <a:off x="1535031" y="3332520"/>
              <a:ext cx="626476" cy="518160"/>
            </a:xfrm>
            <a:prstGeom prst="rect">
              <a:avLst/>
            </a:prstGeom>
            <a:noFill/>
          </p:spPr>
          <p:txBody>
            <a:bodyPr rtlCol="0" wrap="square">
              <a:spAutoFit/>
            </a:bodyPr>
            <a:lstStyle/>
            <a:p>
              <a:pPr algn="dist"/>
              <a:r>
                <a:rPr altLang="zh-CN" lang="en-US" sz="2800">
                  <a:solidFill>
                    <a:schemeClr val="accent2"/>
                  </a:solidFill>
                  <a:latin charset="-122" pitchFamily="50" typeface="造字工房力黑（非商用）常规体"/>
                  <a:ea charset="-122" pitchFamily="50" typeface="造字工房力黑（非商用）常规体"/>
                </a:rPr>
                <a:t>01</a:t>
              </a:r>
            </a:p>
          </p:txBody>
        </p:sp>
      </p:grpSp>
      <p:grpSp>
        <p:nvGrpSpPr>
          <p:cNvPr id="4" name="组合 3">
            <a:extLst>
              <a:ext uri="{FF2B5EF4-FFF2-40B4-BE49-F238E27FC236}">
                <a16:creationId xmlns:a16="http://schemas.microsoft.com/office/drawing/2014/main" id="{0154BBF3-112F-404B-8E7E-74467081CACD}"/>
              </a:ext>
            </a:extLst>
          </p:cNvPr>
          <p:cNvGrpSpPr/>
          <p:nvPr/>
        </p:nvGrpSpPr>
        <p:grpSpPr>
          <a:xfrm>
            <a:off x="1150480" y="4420752"/>
            <a:ext cx="1277112" cy="985520"/>
            <a:chOff x="3991881" y="3134360"/>
            <a:chExt cx="1277112" cy="985520"/>
          </a:xfrm>
        </p:grpSpPr>
        <p:grpSp>
          <p:nvGrpSpPr>
            <p:cNvPr id="29" name="组合 28">
              <a:extLst>
                <a:ext uri="{FF2B5EF4-FFF2-40B4-BE49-F238E27FC236}">
                  <a16:creationId xmlns:a16="http://schemas.microsoft.com/office/drawing/2014/main" id="{FA835867-13AB-430F-B666-429F6BC26111}"/>
                </a:ext>
              </a:extLst>
            </p:cNvPr>
            <p:cNvGrpSpPr/>
            <p:nvPr/>
          </p:nvGrpSpPr>
          <p:grpSpPr>
            <a:xfrm>
              <a:off x="3991881" y="3134360"/>
              <a:ext cx="1277112" cy="985520"/>
              <a:chOff x="1274115" y="3134360"/>
              <a:chExt cx="1277112" cy="985520"/>
            </a:xfrm>
          </p:grpSpPr>
          <p:sp>
            <p:nvSpPr>
              <p:cNvPr id="30" name="平行四边形 29">
                <a:extLst>
                  <a:ext uri="{FF2B5EF4-FFF2-40B4-BE49-F238E27FC236}">
                    <a16:creationId xmlns:a16="http://schemas.microsoft.com/office/drawing/2014/main" id="{A8243447-B330-4022-AFF1-92060754632F}"/>
                  </a:ext>
                </a:extLst>
              </p:cNvPr>
              <p:cNvSpPr/>
              <p:nvPr/>
            </p:nvSpPr>
            <p:spPr>
              <a:xfrm>
                <a:off x="1335075" y="3205480"/>
                <a:ext cx="1216152" cy="914400"/>
              </a:xfrm>
              <a:prstGeom prst="parallelogram">
                <a:avLst/>
              </a:prstGeom>
              <a:noFill/>
              <a:ln>
                <a:solidFill>
                  <a:srgbClr val="86868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平行四边形 30">
                <a:extLst>
                  <a:ext uri="{FF2B5EF4-FFF2-40B4-BE49-F238E27FC236}">
                    <a16:creationId xmlns:a16="http://schemas.microsoft.com/office/drawing/2014/main" id="{A981D69D-94C6-497F-9750-41FD18AACD01}"/>
                  </a:ext>
                </a:extLst>
              </p:cNvPr>
              <p:cNvSpPr/>
              <p:nvPr/>
            </p:nvSpPr>
            <p:spPr>
              <a:xfrm>
                <a:off x="1274115" y="3134360"/>
                <a:ext cx="1216152" cy="914400"/>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文本框 38">
              <a:extLst>
                <a:ext uri="{FF2B5EF4-FFF2-40B4-BE49-F238E27FC236}">
                  <a16:creationId xmlns:a16="http://schemas.microsoft.com/office/drawing/2014/main" id="{85A506E3-362E-48CA-A5B3-EDAD52FB331E}"/>
                </a:ext>
              </a:extLst>
            </p:cNvPr>
            <p:cNvSpPr txBox="1"/>
            <p:nvPr/>
          </p:nvSpPr>
          <p:spPr>
            <a:xfrm>
              <a:off x="4244621" y="3337620"/>
              <a:ext cx="600829" cy="518160"/>
            </a:xfrm>
            <a:prstGeom prst="rect">
              <a:avLst/>
            </a:prstGeom>
            <a:noFill/>
          </p:spPr>
          <p:txBody>
            <a:bodyPr rtlCol="0" wrap="square">
              <a:spAutoFit/>
            </a:bodyPr>
            <a:lstStyle/>
            <a:p>
              <a:pPr algn="dist"/>
              <a:r>
                <a:rPr altLang="zh-CN" lang="en-US" sz="2800">
                  <a:solidFill>
                    <a:schemeClr val="accent2"/>
                  </a:solidFill>
                  <a:latin charset="-122" pitchFamily="50" typeface="造字工房力黑（非商用）常规体"/>
                  <a:ea charset="-122" pitchFamily="50" typeface="造字工房力黑（非商用）常规体"/>
                </a:rPr>
                <a:t>02</a:t>
              </a:r>
            </a:p>
          </p:txBody>
        </p:sp>
      </p:grpSp>
      <p:grpSp>
        <p:nvGrpSpPr>
          <p:cNvPr id="5" name="组合 4">
            <a:extLst>
              <a:ext uri="{FF2B5EF4-FFF2-40B4-BE49-F238E27FC236}">
                <a16:creationId xmlns:a16="http://schemas.microsoft.com/office/drawing/2014/main" id="{ED50185F-BD53-43F8-A77F-78E9EFF1EE12}"/>
              </a:ext>
            </a:extLst>
          </p:cNvPr>
          <p:cNvGrpSpPr/>
          <p:nvPr/>
        </p:nvGrpSpPr>
        <p:grpSpPr>
          <a:xfrm>
            <a:off x="6526611" y="2810910"/>
            <a:ext cx="1277112" cy="985520"/>
            <a:chOff x="6709647" y="3134360"/>
            <a:chExt cx="1277112" cy="985520"/>
          </a:xfrm>
        </p:grpSpPr>
        <p:grpSp>
          <p:nvGrpSpPr>
            <p:cNvPr id="32" name="组合 31">
              <a:extLst>
                <a:ext uri="{FF2B5EF4-FFF2-40B4-BE49-F238E27FC236}">
                  <a16:creationId xmlns:a16="http://schemas.microsoft.com/office/drawing/2014/main" id="{8192B094-A6D0-48EA-BA70-BBD1670FFC35}"/>
                </a:ext>
              </a:extLst>
            </p:cNvPr>
            <p:cNvGrpSpPr/>
            <p:nvPr/>
          </p:nvGrpSpPr>
          <p:grpSpPr>
            <a:xfrm>
              <a:off x="6709647" y="3134360"/>
              <a:ext cx="1277112" cy="985520"/>
              <a:chOff x="1274115" y="3134360"/>
              <a:chExt cx="1277112" cy="985520"/>
            </a:xfrm>
          </p:grpSpPr>
          <p:sp>
            <p:nvSpPr>
              <p:cNvPr id="33" name="平行四边形 32">
                <a:extLst>
                  <a:ext uri="{FF2B5EF4-FFF2-40B4-BE49-F238E27FC236}">
                    <a16:creationId xmlns:a16="http://schemas.microsoft.com/office/drawing/2014/main" id="{405F5A60-C083-45A3-85E2-72199EF06B4E}"/>
                  </a:ext>
                </a:extLst>
              </p:cNvPr>
              <p:cNvSpPr/>
              <p:nvPr/>
            </p:nvSpPr>
            <p:spPr>
              <a:xfrm>
                <a:off x="1335075" y="3205480"/>
                <a:ext cx="1216152" cy="914400"/>
              </a:xfrm>
              <a:prstGeom prst="parallelogram">
                <a:avLst/>
              </a:prstGeom>
              <a:noFill/>
              <a:ln>
                <a:solidFill>
                  <a:srgbClr val="86868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平行四边形 33">
                <a:extLst>
                  <a:ext uri="{FF2B5EF4-FFF2-40B4-BE49-F238E27FC236}">
                    <a16:creationId xmlns:a16="http://schemas.microsoft.com/office/drawing/2014/main" id="{251FDB0B-67F7-428C-A2EB-D2DDA70F242F}"/>
                  </a:ext>
                </a:extLst>
              </p:cNvPr>
              <p:cNvSpPr/>
              <p:nvPr/>
            </p:nvSpPr>
            <p:spPr>
              <a:xfrm>
                <a:off x="1274115" y="3134360"/>
                <a:ext cx="1216152" cy="914400"/>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0" name="文本框 39">
              <a:extLst>
                <a:ext uri="{FF2B5EF4-FFF2-40B4-BE49-F238E27FC236}">
                  <a16:creationId xmlns:a16="http://schemas.microsoft.com/office/drawing/2014/main" id="{C968DF63-EBD9-4CDE-BEE8-751C954C4B84}"/>
                </a:ext>
              </a:extLst>
            </p:cNvPr>
            <p:cNvSpPr txBox="1"/>
            <p:nvPr/>
          </p:nvSpPr>
          <p:spPr>
            <a:xfrm>
              <a:off x="6992014" y="3329950"/>
              <a:ext cx="666689" cy="518160"/>
            </a:xfrm>
            <a:prstGeom prst="rect">
              <a:avLst/>
            </a:prstGeom>
            <a:noFill/>
          </p:spPr>
          <p:txBody>
            <a:bodyPr rtlCol="0" wrap="square">
              <a:spAutoFit/>
            </a:bodyPr>
            <a:lstStyle/>
            <a:p>
              <a:pPr algn="dist"/>
              <a:r>
                <a:rPr altLang="zh-CN" lang="en-US" sz="2800">
                  <a:solidFill>
                    <a:schemeClr val="accent2"/>
                  </a:solidFill>
                  <a:latin charset="-122" pitchFamily="50" typeface="造字工房力黑（非商用）常规体"/>
                  <a:ea charset="-122" pitchFamily="50" typeface="造字工房力黑（非商用）常规体"/>
                </a:rPr>
                <a:t>03</a:t>
              </a:r>
            </a:p>
          </p:txBody>
        </p:sp>
      </p:grpSp>
      <p:grpSp>
        <p:nvGrpSpPr>
          <p:cNvPr id="6" name="组合 5">
            <a:extLst>
              <a:ext uri="{FF2B5EF4-FFF2-40B4-BE49-F238E27FC236}">
                <a16:creationId xmlns:a16="http://schemas.microsoft.com/office/drawing/2014/main" id="{9C9A140C-2375-480E-9D13-66E0E2B97F37}"/>
              </a:ext>
            </a:extLst>
          </p:cNvPr>
          <p:cNvGrpSpPr/>
          <p:nvPr/>
        </p:nvGrpSpPr>
        <p:grpSpPr>
          <a:xfrm>
            <a:off x="6134594" y="4476047"/>
            <a:ext cx="1277112" cy="985520"/>
            <a:chOff x="9427413" y="3134360"/>
            <a:chExt cx="1277112" cy="985520"/>
          </a:xfrm>
        </p:grpSpPr>
        <p:grpSp>
          <p:nvGrpSpPr>
            <p:cNvPr id="35" name="组合 34">
              <a:extLst>
                <a:ext uri="{FF2B5EF4-FFF2-40B4-BE49-F238E27FC236}">
                  <a16:creationId xmlns:a16="http://schemas.microsoft.com/office/drawing/2014/main" id="{9D5CAF4C-B2B6-4835-80F9-A154380B5023}"/>
                </a:ext>
              </a:extLst>
            </p:cNvPr>
            <p:cNvGrpSpPr/>
            <p:nvPr/>
          </p:nvGrpSpPr>
          <p:grpSpPr>
            <a:xfrm>
              <a:off x="9427413" y="3134360"/>
              <a:ext cx="1277112" cy="985520"/>
              <a:chOff x="1274115" y="3134360"/>
              <a:chExt cx="1277112" cy="985520"/>
            </a:xfrm>
          </p:grpSpPr>
          <p:sp>
            <p:nvSpPr>
              <p:cNvPr id="36" name="平行四边形 35">
                <a:extLst>
                  <a:ext uri="{FF2B5EF4-FFF2-40B4-BE49-F238E27FC236}">
                    <a16:creationId xmlns:a16="http://schemas.microsoft.com/office/drawing/2014/main" id="{9022AA2D-1006-48D3-96AB-790EC0B8AA95}"/>
                  </a:ext>
                </a:extLst>
              </p:cNvPr>
              <p:cNvSpPr/>
              <p:nvPr/>
            </p:nvSpPr>
            <p:spPr>
              <a:xfrm>
                <a:off x="1335075" y="3205480"/>
                <a:ext cx="1216152" cy="914400"/>
              </a:xfrm>
              <a:prstGeom prst="parallelogram">
                <a:avLst/>
              </a:prstGeom>
              <a:noFill/>
              <a:ln>
                <a:solidFill>
                  <a:srgbClr val="86868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平行四边形 36">
                <a:extLst>
                  <a:ext uri="{FF2B5EF4-FFF2-40B4-BE49-F238E27FC236}">
                    <a16:creationId xmlns:a16="http://schemas.microsoft.com/office/drawing/2014/main" id="{FE3EEAF0-3398-457F-A8AA-19A87337918A}"/>
                  </a:ext>
                </a:extLst>
              </p:cNvPr>
              <p:cNvSpPr/>
              <p:nvPr/>
            </p:nvSpPr>
            <p:spPr>
              <a:xfrm>
                <a:off x="1274115" y="3134360"/>
                <a:ext cx="1216152" cy="914400"/>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 name="文本框 40">
              <a:extLst>
                <a:ext uri="{FF2B5EF4-FFF2-40B4-BE49-F238E27FC236}">
                  <a16:creationId xmlns:a16="http://schemas.microsoft.com/office/drawing/2014/main" id="{AF2AE38E-6665-4D84-B86D-0427DA0F1A2D}"/>
                </a:ext>
              </a:extLst>
            </p:cNvPr>
            <p:cNvSpPr txBox="1"/>
            <p:nvPr/>
          </p:nvSpPr>
          <p:spPr>
            <a:xfrm>
              <a:off x="9697391" y="3337620"/>
              <a:ext cx="651103" cy="518160"/>
            </a:xfrm>
            <a:prstGeom prst="rect">
              <a:avLst/>
            </a:prstGeom>
            <a:noFill/>
          </p:spPr>
          <p:txBody>
            <a:bodyPr rtlCol="0" wrap="square">
              <a:spAutoFit/>
            </a:bodyPr>
            <a:lstStyle/>
            <a:p>
              <a:pPr algn="dist"/>
              <a:r>
                <a:rPr altLang="zh-CN" lang="en-US" sz="2800">
                  <a:solidFill>
                    <a:schemeClr val="accent2"/>
                  </a:solidFill>
                  <a:latin charset="-122" pitchFamily="50" typeface="造字工房力黑（非商用）常规体"/>
                  <a:ea charset="-122" pitchFamily="50" typeface="造字工房力黑（非商用）常规体"/>
                </a:rPr>
                <a:t>04</a:t>
              </a:r>
            </a:p>
          </p:txBody>
        </p:sp>
      </p:grpSp>
      <p:sp>
        <p:nvSpPr>
          <p:cNvPr id="47" name="TextBox 47">
            <a:extLst>
              <a:ext uri="{FF2B5EF4-FFF2-40B4-BE49-F238E27FC236}">
                <a16:creationId xmlns:a16="http://schemas.microsoft.com/office/drawing/2014/main" id="{EC252505-51F8-4B5F-BBD1-5C40DA2AEBE9}"/>
              </a:ext>
            </a:extLst>
          </p:cNvPr>
          <p:cNvSpPr txBox="1"/>
          <p:nvPr/>
        </p:nvSpPr>
        <p:spPr>
          <a:xfrm>
            <a:off x="2945776" y="3009070"/>
            <a:ext cx="3015676" cy="585216"/>
          </a:xfrm>
          <a:prstGeom prst="rect">
            <a:avLst/>
          </a:prstGeom>
          <a:noFill/>
        </p:spPr>
        <p:txBody>
          <a:bodyPr rtlCol="0" wrap="square">
            <a:spAutoFit/>
          </a:bodyPr>
          <a:lstStyle>
            <a:defPPr>
              <a:defRPr lang="zh-CN"/>
            </a:defPPr>
            <a:lvl1pPr>
              <a:lnSpc>
                <a:spcPct val="90000"/>
              </a:lnSpc>
              <a:defRPr b="1" sz="3200">
                <a:solidFill>
                  <a:schemeClr val="accent1"/>
                </a:solidFill>
                <a:latin charset="-122" pitchFamily="34" typeface="微软雅黑"/>
                <a:ea charset="-122" pitchFamily="34" typeface="微软雅黑"/>
              </a:defRPr>
            </a:lvl1pPr>
          </a:lstStyle>
          <a:p>
            <a:r>
              <a:rPr altLang="en-US" lang="zh-CN" sz="3600">
                <a:solidFill>
                  <a:srgbClr val="000000"/>
                </a:solidFill>
              </a:rPr>
              <a:t>团队的概念</a:t>
            </a:r>
          </a:p>
        </p:txBody>
      </p:sp>
      <p:sp>
        <p:nvSpPr>
          <p:cNvPr id="48" name="TextBox 47">
            <a:extLst>
              <a:ext uri="{FF2B5EF4-FFF2-40B4-BE49-F238E27FC236}">
                <a16:creationId xmlns:a16="http://schemas.microsoft.com/office/drawing/2014/main" id="{A57FF471-D15C-407F-8415-11AEEFF13693}"/>
              </a:ext>
            </a:extLst>
          </p:cNvPr>
          <p:cNvSpPr txBox="1"/>
          <p:nvPr/>
        </p:nvSpPr>
        <p:spPr>
          <a:xfrm>
            <a:off x="2510159" y="4744220"/>
            <a:ext cx="3015676" cy="585216"/>
          </a:xfrm>
          <a:prstGeom prst="rect">
            <a:avLst/>
          </a:prstGeom>
          <a:noFill/>
        </p:spPr>
        <p:txBody>
          <a:bodyPr rtlCol="0" wrap="square">
            <a:spAutoFit/>
          </a:bodyPr>
          <a:lstStyle>
            <a:defPPr>
              <a:defRPr lang="zh-CN"/>
            </a:defPPr>
            <a:lvl1pPr>
              <a:lnSpc>
                <a:spcPct val="90000"/>
              </a:lnSpc>
              <a:defRPr b="1" sz="3200">
                <a:solidFill>
                  <a:schemeClr val="accent1"/>
                </a:solidFill>
                <a:latin charset="-122" pitchFamily="34" typeface="微软雅黑"/>
                <a:ea charset="-122" pitchFamily="34" typeface="微软雅黑"/>
              </a:defRPr>
            </a:lvl1pPr>
          </a:lstStyle>
          <a:p>
            <a:r>
              <a:rPr altLang="en-US" lang="zh-CN" sz="3600">
                <a:solidFill>
                  <a:srgbClr val="000000"/>
                </a:solidFill>
              </a:rPr>
              <a:t>团队的建设</a:t>
            </a:r>
          </a:p>
        </p:txBody>
      </p:sp>
      <p:sp>
        <p:nvSpPr>
          <p:cNvPr id="49" name="TextBox 47">
            <a:extLst>
              <a:ext uri="{FF2B5EF4-FFF2-40B4-BE49-F238E27FC236}">
                <a16:creationId xmlns:a16="http://schemas.microsoft.com/office/drawing/2014/main" id="{75E4456A-1E36-485E-93BC-98EB31AC2139}"/>
              </a:ext>
            </a:extLst>
          </p:cNvPr>
          <p:cNvSpPr txBox="1"/>
          <p:nvPr/>
        </p:nvSpPr>
        <p:spPr>
          <a:xfrm>
            <a:off x="8028224" y="3138004"/>
            <a:ext cx="3015676" cy="585216"/>
          </a:xfrm>
          <a:prstGeom prst="rect">
            <a:avLst/>
          </a:prstGeom>
          <a:noFill/>
        </p:spPr>
        <p:txBody>
          <a:bodyPr rtlCol="0" wrap="square">
            <a:spAutoFit/>
          </a:bodyPr>
          <a:lstStyle>
            <a:defPPr>
              <a:defRPr lang="zh-CN"/>
            </a:defPPr>
            <a:lvl1pPr>
              <a:lnSpc>
                <a:spcPct val="90000"/>
              </a:lnSpc>
              <a:defRPr b="1" sz="3200">
                <a:solidFill>
                  <a:schemeClr val="accent1"/>
                </a:solidFill>
                <a:latin charset="-122" pitchFamily="34" typeface="微软雅黑"/>
                <a:ea charset="-122" pitchFamily="34" typeface="微软雅黑"/>
              </a:defRPr>
            </a:lvl1pPr>
          </a:lstStyle>
          <a:p>
            <a:r>
              <a:rPr altLang="en-US" lang="zh-CN" sz="3600">
                <a:solidFill>
                  <a:srgbClr val="000000"/>
                </a:solidFill>
              </a:rPr>
              <a:t>团队效能提升</a:t>
            </a:r>
          </a:p>
        </p:txBody>
      </p:sp>
      <p:sp>
        <p:nvSpPr>
          <p:cNvPr id="50" name="TextBox 47">
            <a:extLst>
              <a:ext uri="{FF2B5EF4-FFF2-40B4-BE49-F238E27FC236}">
                <a16:creationId xmlns:a16="http://schemas.microsoft.com/office/drawing/2014/main" id="{B5B81255-F023-4E29-906E-A79304DCC022}"/>
              </a:ext>
            </a:extLst>
          </p:cNvPr>
          <p:cNvSpPr txBox="1"/>
          <p:nvPr/>
        </p:nvSpPr>
        <p:spPr>
          <a:xfrm>
            <a:off x="7559765" y="4773635"/>
            <a:ext cx="3015676" cy="585216"/>
          </a:xfrm>
          <a:prstGeom prst="rect">
            <a:avLst/>
          </a:prstGeom>
          <a:noFill/>
        </p:spPr>
        <p:txBody>
          <a:bodyPr rtlCol="0" wrap="square">
            <a:spAutoFit/>
          </a:bodyPr>
          <a:lstStyle>
            <a:defPPr>
              <a:defRPr lang="zh-CN"/>
            </a:defPPr>
            <a:lvl1pPr>
              <a:lnSpc>
                <a:spcPct val="90000"/>
              </a:lnSpc>
              <a:defRPr b="1" sz="3200">
                <a:solidFill>
                  <a:schemeClr val="accent1"/>
                </a:solidFill>
                <a:latin charset="-122" pitchFamily="34" typeface="微软雅黑"/>
                <a:ea charset="-122" pitchFamily="34" typeface="微软雅黑"/>
              </a:defRPr>
            </a:lvl1pPr>
          </a:lstStyle>
          <a:p>
            <a:r>
              <a:rPr altLang="en-US" lang="zh-CN" sz="3600">
                <a:solidFill>
                  <a:srgbClr val="000000"/>
                </a:solidFill>
              </a:rPr>
              <a:t>打造高效团队</a:t>
            </a:r>
          </a:p>
        </p:txBody>
      </p:sp>
    </p:spTree>
    <p:extLst>
      <p:ext uri="{BB962C8B-B14F-4D97-AF65-F5344CB8AC3E}">
        <p14:creationId val="3697850312"/>
      </p:ext>
    </p:extLst>
  </p:cSld>
  <p:clrMapOvr>
    <a:masterClrMapping/>
  </p:clrMapOvr>
  <mc:AlternateContent>
    <mc:Choice Requires="p14">
      <p:transition advTm="3000" p14:dur="1250" spd="slow">
        <p14:flip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ppt_x"/>
                                          </p:val>
                                        </p:tav>
                                        <p:tav tm="100000">
                                          <p:val>
                                            <p:strVal val="#ppt_x"/>
                                          </p:val>
                                        </p:tav>
                                      </p:tavLst>
                                    </p:anim>
                                    <p:anim calcmode="lin" valueType="num">
                                      <p:cBhvr additive="base">
                                        <p:cTn dur="500" fill="hold" id="8"/>
                                        <p:tgtEl>
                                          <p:spTgt spid="23"/>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500" fill="hold" id="11"/>
                                        <p:tgtEl>
                                          <p:spTgt spid="24"/>
                                        </p:tgtEl>
                                        <p:attrNameLst>
                                          <p:attrName>ppt_x</p:attrName>
                                        </p:attrNameLst>
                                      </p:cBhvr>
                                      <p:tavLst>
                                        <p:tav tm="0">
                                          <p:val>
                                            <p:strVal val="#ppt_x"/>
                                          </p:val>
                                        </p:tav>
                                        <p:tav tm="100000">
                                          <p:val>
                                            <p:strVal val="#ppt_x"/>
                                          </p:val>
                                        </p:tav>
                                      </p:tavLst>
                                    </p:anim>
                                    <p:anim calcmode="lin" valueType="num">
                                      <p:cBhvr additive="base">
                                        <p:cTn dur="500" fill="hold" id="12"/>
                                        <p:tgtEl>
                                          <p:spTgt spid="24"/>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5"/>
                                        </p:tgtEl>
                                        <p:attrNameLst>
                                          <p:attrName>style.visibility</p:attrName>
                                        </p:attrNameLst>
                                      </p:cBhvr>
                                      <p:to>
                                        <p:strVal val="visible"/>
                                      </p:to>
                                    </p:set>
                                    <p:anim calcmode="lin" valueType="num">
                                      <p:cBhvr additive="base">
                                        <p:cTn dur="500" fill="hold" id="15"/>
                                        <p:tgtEl>
                                          <p:spTgt spid="25"/>
                                        </p:tgtEl>
                                        <p:attrNameLst>
                                          <p:attrName>ppt_x</p:attrName>
                                        </p:attrNameLst>
                                      </p:cBhvr>
                                      <p:tavLst>
                                        <p:tav tm="0">
                                          <p:val>
                                            <p:strVal val="#ppt_x"/>
                                          </p:val>
                                        </p:tav>
                                        <p:tav tm="100000">
                                          <p:val>
                                            <p:strVal val="#ppt_x"/>
                                          </p:val>
                                        </p:tav>
                                      </p:tavLst>
                                    </p:anim>
                                    <p:anim calcmode="lin" valueType="num">
                                      <p:cBhvr additive="base">
                                        <p:cTn dur="500" fill="hold" id="16"/>
                                        <p:tgtEl>
                                          <p:spTgt spid="25"/>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31" presetSubtype="0">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p:cTn dur="1000" fill="hold" id="21"/>
                                        <p:tgtEl>
                                          <p:spTgt spid="3"/>
                                        </p:tgtEl>
                                        <p:attrNameLst>
                                          <p:attrName>ppt_w</p:attrName>
                                        </p:attrNameLst>
                                      </p:cBhvr>
                                      <p:tavLst>
                                        <p:tav tm="0">
                                          <p:val>
                                            <p:fltVal val="0"/>
                                          </p:val>
                                        </p:tav>
                                        <p:tav tm="100000">
                                          <p:val>
                                            <p:strVal val="#ppt_w"/>
                                          </p:val>
                                        </p:tav>
                                      </p:tavLst>
                                    </p:anim>
                                    <p:anim calcmode="lin" valueType="num">
                                      <p:cBhvr>
                                        <p:cTn dur="1000" fill="hold" id="22"/>
                                        <p:tgtEl>
                                          <p:spTgt spid="3"/>
                                        </p:tgtEl>
                                        <p:attrNameLst>
                                          <p:attrName>ppt_h</p:attrName>
                                        </p:attrNameLst>
                                      </p:cBhvr>
                                      <p:tavLst>
                                        <p:tav tm="0">
                                          <p:val>
                                            <p:fltVal val="0"/>
                                          </p:val>
                                        </p:tav>
                                        <p:tav tm="100000">
                                          <p:val>
                                            <p:strVal val="#ppt_h"/>
                                          </p:val>
                                        </p:tav>
                                      </p:tavLst>
                                    </p:anim>
                                    <p:anim calcmode="lin" valueType="num">
                                      <p:cBhvr>
                                        <p:cTn dur="1000" fill="hold" id="23"/>
                                        <p:tgtEl>
                                          <p:spTgt spid="3"/>
                                        </p:tgtEl>
                                        <p:attrNameLst>
                                          <p:attrName>style.rotation</p:attrName>
                                        </p:attrNameLst>
                                      </p:cBhvr>
                                      <p:tavLst>
                                        <p:tav tm="0">
                                          <p:val>
                                            <p:fltVal val="90"/>
                                          </p:val>
                                        </p:tav>
                                        <p:tav tm="100000">
                                          <p:val>
                                            <p:fltVal val="0"/>
                                          </p:val>
                                        </p:tav>
                                      </p:tavLst>
                                    </p:anim>
                                    <p:animEffect filter="fade" transition="in">
                                      <p:cBhvr>
                                        <p:cTn dur="1000" id="24"/>
                                        <p:tgtEl>
                                          <p:spTgt spid="3"/>
                                        </p:tgtEl>
                                      </p:cBhvr>
                                    </p:animEffect>
                                  </p:childTnLst>
                                </p:cTn>
                              </p:par>
                              <p:par>
                                <p:cTn fill="hold" id="25" nodeType="withEffect" presetClass="entr" presetID="31" presetSubtype="0">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p:cTn dur="1000" fill="hold" id="27"/>
                                        <p:tgtEl>
                                          <p:spTgt spid="4"/>
                                        </p:tgtEl>
                                        <p:attrNameLst>
                                          <p:attrName>ppt_w</p:attrName>
                                        </p:attrNameLst>
                                      </p:cBhvr>
                                      <p:tavLst>
                                        <p:tav tm="0">
                                          <p:val>
                                            <p:fltVal val="0"/>
                                          </p:val>
                                        </p:tav>
                                        <p:tav tm="100000">
                                          <p:val>
                                            <p:strVal val="#ppt_w"/>
                                          </p:val>
                                        </p:tav>
                                      </p:tavLst>
                                    </p:anim>
                                    <p:anim calcmode="lin" valueType="num">
                                      <p:cBhvr>
                                        <p:cTn dur="1000" fill="hold" id="28"/>
                                        <p:tgtEl>
                                          <p:spTgt spid="4"/>
                                        </p:tgtEl>
                                        <p:attrNameLst>
                                          <p:attrName>ppt_h</p:attrName>
                                        </p:attrNameLst>
                                      </p:cBhvr>
                                      <p:tavLst>
                                        <p:tav tm="0">
                                          <p:val>
                                            <p:fltVal val="0"/>
                                          </p:val>
                                        </p:tav>
                                        <p:tav tm="100000">
                                          <p:val>
                                            <p:strVal val="#ppt_h"/>
                                          </p:val>
                                        </p:tav>
                                      </p:tavLst>
                                    </p:anim>
                                    <p:anim calcmode="lin" valueType="num">
                                      <p:cBhvr>
                                        <p:cTn dur="1000" fill="hold" id="29"/>
                                        <p:tgtEl>
                                          <p:spTgt spid="4"/>
                                        </p:tgtEl>
                                        <p:attrNameLst>
                                          <p:attrName>style.rotation</p:attrName>
                                        </p:attrNameLst>
                                      </p:cBhvr>
                                      <p:tavLst>
                                        <p:tav tm="0">
                                          <p:val>
                                            <p:fltVal val="90"/>
                                          </p:val>
                                        </p:tav>
                                        <p:tav tm="100000">
                                          <p:val>
                                            <p:fltVal val="0"/>
                                          </p:val>
                                        </p:tav>
                                      </p:tavLst>
                                    </p:anim>
                                    <p:animEffect filter="fade" transition="in">
                                      <p:cBhvr>
                                        <p:cTn dur="1000" id="30"/>
                                        <p:tgtEl>
                                          <p:spTgt spid="4"/>
                                        </p:tgtEl>
                                      </p:cBhvr>
                                    </p:animEffect>
                                  </p:childTnLst>
                                </p:cTn>
                              </p:par>
                            </p:childTnLst>
                          </p:cTn>
                        </p:par>
                        <p:par>
                          <p:cTn fill="hold" id="31" nodeType="afterGroup">
                            <p:stCondLst>
                              <p:cond delay="1000"/>
                            </p:stCondLst>
                            <p:childTnLst>
                              <p:par>
                                <p:cTn fill="hold" grpId="0" id="32" nodeType="afterEffect" presetClass="entr" presetID="22" presetSubtype="8">
                                  <p:stCondLst>
                                    <p:cond delay="0"/>
                                  </p:stCondLst>
                                  <p:childTnLst>
                                    <p:set>
                                      <p:cBhvr>
                                        <p:cTn dur="1" fill="hold" id="33">
                                          <p:stCondLst>
                                            <p:cond delay="0"/>
                                          </p:stCondLst>
                                        </p:cTn>
                                        <p:tgtEl>
                                          <p:spTgt spid="47"/>
                                        </p:tgtEl>
                                        <p:attrNameLst>
                                          <p:attrName>style.visibility</p:attrName>
                                        </p:attrNameLst>
                                      </p:cBhvr>
                                      <p:to>
                                        <p:strVal val="visible"/>
                                      </p:to>
                                    </p:set>
                                    <p:animEffect filter="wipe(left)" transition="in">
                                      <p:cBhvr>
                                        <p:cTn dur="500" id="34"/>
                                        <p:tgtEl>
                                          <p:spTgt spid="47"/>
                                        </p:tgtEl>
                                      </p:cBhvr>
                                    </p:animEffect>
                                  </p:childTnLst>
                                </p:cTn>
                              </p:par>
                            </p:childTnLst>
                          </p:cTn>
                        </p:par>
                        <p:par>
                          <p:cTn fill="hold" id="35" nodeType="afterGroup">
                            <p:stCondLst>
                              <p:cond delay="1500"/>
                            </p:stCondLst>
                            <p:childTnLst>
                              <p:par>
                                <p:cTn fill="hold" grpId="0" id="36" nodeType="afterEffect" presetClass="entr" presetID="22" presetSubtype="8">
                                  <p:stCondLst>
                                    <p:cond delay="0"/>
                                  </p:stCondLst>
                                  <p:childTnLst>
                                    <p:set>
                                      <p:cBhvr>
                                        <p:cTn dur="1" fill="hold" id="37">
                                          <p:stCondLst>
                                            <p:cond delay="0"/>
                                          </p:stCondLst>
                                        </p:cTn>
                                        <p:tgtEl>
                                          <p:spTgt spid="48"/>
                                        </p:tgtEl>
                                        <p:attrNameLst>
                                          <p:attrName>style.visibility</p:attrName>
                                        </p:attrNameLst>
                                      </p:cBhvr>
                                      <p:to>
                                        <p:strVal val="visible"/>
                                      </p:to>
                                    </p:set>
                                    <p:animEffect filter="wipe(left)" transition="in">
                                      <p:cBhvr>
                                        <p:cTn dur="500" id="38"/>
                                        <p:tgtEl>
                                          <p:spTgt spid="48"/>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id="41" nodeType="clickEffect" presetClass="entr" presetID="31" presetSubtype="0">
                                  <p:stCondLst>
                                    <p:cond delay="0"/>
                                  </p:stCondLst>
                                  <p:childTnLst>
                                    <p:set>
                                      <p:cBhvr>
                                        <p:cTn dur="1" fill="hold" id="42">
                                          <p:stCondLst>
                                            <p:cond delay="0"/>
                                          </p:stCondLst>
                                        </p:cTn>
                                        <p:tgtEl>
                                          <p:spTgt spid="5"/>
                                        </p:tgtEl>
                                        <p:attrNameLst>
                                          <p:attrName>style.visibility</p:attrName>
                                        </p:attrNameLst>
                                      </p:cBhvr>
                                      <p:to>
                                        <p:strVal val="visible"/>
                                      </p:to>
                                    </p:set>
                                    <p:anim calcmode="lin" valueType="num">
                                      <p:cBhvr>
                                        <p:cTn dur="1000" fill="hold" id="43"/>
                                        <p:tgtEl>
                                          <p:spTgt spid="5"/>
                                        </p:tgtEl>
                                        <p:attrNameLst>
                                          <p:attrName>ppt_w</p:attrName>
                                        </p:attrNameLst>
                                      </p:cBhvr>
                                      <p:tavLst>
                                        <p:tav tm="0">
                                          <p:val>
                                            <p:fltVal val="0"/>
                                          </p:val>
                                        </p:tav>
                                        <p:tav tm="100000">
                                          <p:val>
                                            <p:strVal val="#ppt_w"/>
                                          </p:val>
                                        </p:tav>
                                      </p:tavLst>
                                    </p:anim>
                                    <p:anim calcmode="lin" valueType="num">
                                      <p:cBhvr>
                                        <p:cTn dur="1000" fill="hold" id="44"/>
                                        <p:tgtEl>
                                          <p:spTgt spid="5"/>
                                        </p:tgtEl>
                                        <p:attrNameLst>
                                          <p:attrName>ppt_h</p:attrName>
                                        </p:attrNameLst>
                                      </p:cBhvr>
                                      <p:tavLst>
                                        <p:tav tm="0">
                                          <p:val>
                                            <p:fltVal val="0"/>
                                          </p:val>
                                        </p:tav>
                                        <p:tav tm="100000">
                                          <p:val>
                                            <p:strVal val="#ppt_h"/>
                                          </p:val>
                                        </p:tav>
                                      </p:tavLst>
                                    </p:anim>
                                    <p:anim calcmode="lin" valueType="num">
                                      <p:cBhvr>
                                        <p:cTn dur="1000" fill="hold" id="45"/>
                                        <p:tgtEl>
                                          <p:spTgt spid="5"/>
                                        </p:tgtEl>
                                        <p:attrNameLst>
                                          <p:attrName>style.rotation</p:attrName>
                                        </p:attrNameLst>
                                      </p:cBhvr>
                                      <p:tavLst>
                                        <p:tav tm="0">
                                          <p:val>
                                            <p:fltVal val="90"/>
                                          </p:val>
                                        </p:tav>
                                        <p:tav tm="100000">
                                          <p:val>
                                            <p:fltVal val="0"/>
                                          </p:val>
                                        </p:tav>
                                      </p:tavLst>
                                    </p:anim>
                                    <p:animEffect filter="fade" transition="in">
                                      <p:cBhvr>
                                        <p:cTn dur="1000" id="46"/>
                                        <p:tgtEl>
                                          <p:spTgt spid="5"/>
                                        </p:tgtEl>
                                      </p:cBhvr>
                                    </p:animEffect>
                                  </p:childTnLst>
                                </p:cTn>
                              </p:par>
                              <p:par>
                                <p:cTn fill="hold" id="47" nodeType="withEffect" presetClass="entr" presetID="31" presetSubtype="0">
                                  <p:stCondLst>
                                    <p:cond delay="0"/>
                                  </p:stCondLst>
                                  <p:childTnLst>
                                    <p:set>
                                      <p:cBhvr>
                                        <p:cTn dur="1" fill="hold" id="48">
                                          <p:stCondLst>
                                            <p:cond delay="0"/>
                                          </p:stCondLst>
                                        </p:cTn>
                                        <p:tgtEl>
                                          <p:spTgt spid="6"/>
                                        </p:tgtEl>
                                        <p:attrNameLst>
                                          <p:attrName>style.visibility</p:attrName>
                                        </p:attrNameLst>
                                      </p:cBhvr>
                                      <p:to>
                                        <p:strVal val="visible"/>
                                      </p:to>
                                    </p:set>
                                    <p:anim calcmode="lin" valueType="num">
                                      <p:cBhvr>
                                        <p:cTn dur="1000" fill="hold" id="49"/>
                                        <p:tgtEl>
                                          <p:spTgt spid="6"/>
                                        </p:tgtEl>
                                        <p:attrNameLst>
                                          <p:attrName>ppt_w</p:attrName>
                                        </p:attrNameLst>
                                      </p:cBhvr>
                                      <p:tavLst>
                                        <p:tav tm="0">
                                          <p:val>
                                            <p:fltVal val="0"/>
                                          </p:val>
                                        </p:tav>
                                        <p:tav tm="100000">
                                          <p:val>
                                            <p:strVal val="#ppt_w"/>
                                          </p:val>
                                        </p:tav>
                                      </p:tavLst>
                                    </p:anim>
                                    <p:anim calcmode="lin" valueType="num">
                                      <p:cBhvr>
                                        <p:cTn dur="1000" fill="hold" id="50"/>
                                        <p:tgtEl>
                                          <p:spTgt spid="6"/>
                                        </p:tgtEl>
                                        <p:attrNameLst>
                                          <p:attrName>ppt_h</p:attrName>
                                        </p:attrNameLst>
                                      </p:cBhvr>
                                      <p:tavLst>
                                        <p:tav tm="0">
                                          <p:val>
                                            <p:fltVal val="0"/>
                                          </p:val>
                                        </p:tav>
                                        <p:tav tm="100000">
                                          <p:val>
                                            <p:strVal val="#ppt_h"/>
                                          </p:val>
                                        </p:tav>
                                      </p:tavLst>
                                    </p:anim>
                                    <p:anim calcmode="lin" valueType="num">
                                      <p:cBhvr>
                                        <p:cTn dur="1000" fill="hold" id="51"/>
                                        <p:tgtEl>
                                          <p:spTgt spid="6"/>
                                        </p:tgtEl>
                                        <p:attrNameLst>
                                          <p:attrName>style.rotation</p:attrName>
                                        </p:attrNameLst>
                                      </p:cBhvr>
                                      <p:tavLst>
                                        <p:tav tm="0">
                                          <p:val>
                                            <p:fltVal val="90"/>
                                          </p:val>
                                        </p:tav>
                                        <p:tav tm="100000">
                                          <p:val>
                                            <p:fltVal val="0"/>
                                          </p:val>
                                        </p:tav>
                                      </p:tavLst>
                                    </p:anim>
                                    <p:animEffect filter="fade" transition="in">
                                      <p:cBhvr>
                                        <p:cTn dur="1000" id="52"/>
                                        <p:tgtEl>
                                          <p:spTgt spid="6"/>
                                        </p:tgtEl>
                                      </p:cBhvr>
                                    </p:animEffect>
                                  </p:childTnLst>
                                </p:cTn>
                              </p:par>
                            </p:childTnLst>
                          </p:cTn>
                        </p:par>
                        <p:par>
                          <p:cTn fill="hold" id="53" nodeType="afterGroup">
                            <p:stCondLst>
                              <p:cond delay="1000"/>
                            </p:stCondLst>
                            <p:childTnLst>
                              <p:par>
                                <p:cTn fill="hold" grpId="0" id="54" nodeType="afterEffect" presetClass="entr" presetID="22" presetSubtype="8">
                                  <p:stCondLst>
                                    <p:cond delay="0"/>
                                  </p:stCondLst>
                                  <p:childTnLst>
                                    <p:set>
                                      <p:cBhvr>
                                        <p:cTn dur="1" fill="hold" id="55">
                                          <p:stCondLst>
                                            <p:cond delay="0"/>
                                          </p:stCondLst>
                                        </p:cTn>
                                        <p:tgtEl>
                                          <p:spTgt spid="49"/>
                                        </p:tgtEl>
                                        <p:attrNameLst>
                                          <p:attrName>style.visibility</p:attrName>
                                        </p:attrNameLst>
                                      </p:cBhvr>
                                      <p:to>
                                        <p:strVal val="visible"/>
                                      </p:to>
                                    </p:set>
                                    <p:animEffect filter="wipe(left)" transition="in">
                                      <p:cBhvr>
                                        <p:cTn dur="500" id="56"/>
                                        <p:tgtEl>
                                          <p:spTgt spid="49"/>
                                        </p:tgtEl>
                                      </p:cBhvr>
                                    </p:animEffect>
                                  </p:childTnLst>
                                </p:cTn>
                              </p:par>
                            </p:childTnLst>
                          </p:cTn>
                        </p:par>
                        <p:par>
                          <p:cTn fill="hold" id="57" nodeType="afterGroup">
                            <p:stCondLst>
                              <p:cond delay="1500"/>
                            </p:stCondLst>
                            <p:childTnLst>
                              <p:par>
                                <p:cTn fill="hold" grpId="0" id="58" nodeType="afterEffect" presetClass="entr" presetID="22" presetSubtype="8">
                                  <p:stCondLst>
                                    <p:cond delay="0"/>
                                  </p:stCondLst>
                                  <p:childTnLst>
                                    <p:set>
                                      <p:cBhvr>
                                        <p:cTn dur="1" fill="hold" id="59">
                                          <p:stCondLst>
                                            <p:cond delay="0"/>
                                          </p:stCondLst>
                                        </p:cTn>
                                        <p:tgtEl>
                                          <p:spTgt spid="50"/>
                                        </p:tgtEl>
                                        <p:attrNameLst>
                                          <p:attrName>style.visibility</p:attrName>
                                        </p:attrNameLst>
                                      </p:cBhvr>
                                      <p:to>
                                        <p:strVal val="visible"/>
                                      </p:to>
                                    </p:set>
                                    <p:animEffect filter="wipe(left)" transition="in">
                                      <p:cBhvr>
                                        <p:cTn dur="500" id="60"/>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47"/>
      <p:bldP grpId="0" spid="48"/>
      <p:bldP grpId="0" spid="49"/>
      <p:bldP grpId="0" spid="5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3662C6E7-5B62-4749-B8E6-C1E940E2CB81}"/>
              </a:ext>
            </a:extLst>
          </p:cNvPr>
          <p:cNvSpPr/>
          <p:nvPr/>
        </p:nvSpPr>
        <p:spPr bwMode="auto">
          <a:xfrm>
            <a:off x="1104590" y="1622489"/>
            <a:ext cx="4788569" cy="4444552"/>
          </a:xfrm>
          <a:prstGeom prst="rect">
            <a:avLst/>
          </a:prstGeom>
          <a:solidFill>
            <a:srgbClr val="C00000"/>
          </a:solidFill>
          <a:ln cap="flat" w="9525">
            <a:solidFill>
              <a:srgbClr val="C00000"/>
            </a:solid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 name="矩形 1">
            <a:extLst>
              <a:ext uri="{FF2B5EF4-FFF2-40B4-BE49-F238E27FC236}">
                <a16:creationId xmlns:a16="http://schemas.microsoft.com/office/drawing/2014/main" id="{A0024695-0B7D-4A80-BF7B-A339D29D0436}"/>
              </a:ext>
            </a:extLst>
          </p:cNvPr>
          <p:cNvSpPr/>
          <p:nvPr/>
        </p:nvSpPr>
        <p:spPr>
          <a:xfrm>
            <a:off x="1403424" y="2173075"/>
            <a:ext cx="4128788" cy="365760"/>
          </a:xfrm>
          <a:prstGeom prst="rect">
            <a:avLst/>
          </a:prstGeom>
        </p:spPr>
        <p:txBody>
          <a:bodyPr wrap="square">
            <a:spAutoFit/>
          </a:bodyPr>
          <a:lstStyle/>
          <a:p>
            <a:pPr algn="just" indent="-285750" marL="285750">
              <a:buFont charset="2" panose="05000000000000000000" pitchFamily="2" typeface="Wingdings"/>
              <a:buChar char="n"/>
            </a:pPr>
            <a:r>
              <a:rPr altLang="en-US" lang="zh-CN">
                <a:solidFill>
                  <a:schemeClr val="accent2"/>
                </a:solidFill>
                <a:latin charset="-122" pitchFamily="34" typeface="微软雅黑"/>
                <a:ea charset="-122" pitchFamily="34" typeface="微软雅黑"/>
              </a:rPr>
              <a:t>一个人不可能完美，但团队可以；</a:t>
            </a:r>
          </a:p>
        </p:txBody>
      </p:sp>
      <p:sp>
        <p:nvSpPr>
          <p:cNvPr id="16" name="矩形 15">
            <a:extLst>
              <a:ext uri="{FF2B5EF4-FFF2-40B4-BE49-F238E27FC236}">
                <a16:creationId xmlns:a16="http://schemas.microsoft.com/office/drawing/2014/main" id="{06CE49B5-24E6-4071-88A0-360ADE20ED72}"/>
              </a:ext>
            </a:extLst>
          </p:cNvPr>
          <p:cNvSpPr/>
          <p:nvPr/>
        </p:nvSpPr>
        <p:spPr>
          <a:xfrm>
            <a:off x="1403424" y="4938182"/>
            <a:ext cx="4128788" cy="640080"/>
          </a:xfrm>
          <a:prstGeom prst="rect">
            <a:avLst/>
          </a:prstGeom>
        </p:spPr>
        <p:txBody>
          <a:bodyPr wrap="square">
            <a:spAutoFit/>
          </a:bodyPr>
          <a:lstStyle/>
          <a:p>
            <a:pPr algn="just" indent="-285750" marL="285750">
              <a:buFont charset="2" panose="05000000000000000000" pitchFamily="2" typeface="Wingdings"/>
              <a:buChar char="n"/>
            </a:pPr>
            <a:r>
              <a:rPr altLang="en-US" lang="zh-CN">
                <a:solidFill>
                  <a:schemeClr val="accent2"/>
                </a:solidFill>
                <a:latin charset="-122" pitchFamily="34" typeface="微软雅黑"/>
                <a:ea charset="-122" pitchFamily="34" typeface="微软雅黑"/>
              </a:rPr>
              <a:t>合作能够弥补能力不足，达到个人达不到的目的。</a:t>
            </a:r>
          </a:p>
        </p:txBody>
      </p:sp>
      <p:sp>
        <p:nvSpPr>
          <p:cNvPr id="17" name="矩形 16">
            <a:extLst>
              <a:ext uri="{FF2B5EF4-FFF2-40B4-BE49-F238E27FC236}">
                <a16:creationId xmlns:a16="http://schemas.microsoft.com/office/drawing/2014/main" id="{4412B261-3315-4300-81F1-1584F46B3737}"/>
              </a:ext>
            </a:extLst>
          </p:cNvPr>
          <p:cNvSpPr/>
          <p:nvPr/>
        </p:nvSpPr>
        <p:spPr>
          <a:xfrm>
            <a:off x="1403424" y="2698942"/>
            <a:ext cx="4128788" cy="640080"/>
          </a:xfrm>
          <a:prstGeom prst="rect">
            <a:avLst/>
          </a:prstGeom>
        </p:spPr>
        <p:txBody>
          <a:bodyPr wrap="square">
            <a:spAutoFit/>
          </a:bodyPr>
          <a:lstStyle/>
          <a:p>
            <a:pPr algn="just" indent="-285750" marL="285750">
              <a:buFont charset="2" panose="05000000000000000000" pitchFamily="2" typeface="Wingdings"/>
              <a:buChar char="n"/>
            </a:pPr>
            <a:r>
              <a:rPr altLang="en-US" lang="zh-CN">
                <a:solidFill>
                  <a:schemeClr val="accent2"/>
                </a:solidFill>
                <a:latin charset="-122" pitchFamily="34" typeface="微软雅黑"/>
                <a:ea charset="-122" pitchFamily="34" typeface="微软雅黑"/>
              </a:rPr>
              <a:t>团队成员的角色优点与缺点相伴相生， 领导者要学会用人之长，容人之短；</a:t>
            </a:r>
          </a:p>
        </p:txBody>
      </p:sp>
      <p:sp>
        <p:nvSpPr>
          <p:cNvPr id="18" name="矩形 17">
            <a:extLst>
              <a:ext uri="{FF2B5EF4-FFF2-40B4-BE49-F238E27FC236}">
                <a16:creationId xmlns:a16="http://schemas.microsoft.com/office/drawing/2014/main" id="{90A1B204-7418-4DF9-B1AE-D89506DFFC8F}"/>
              </a:ext>
            </a:extLst>
          </p:cNvPr>
          <p:cNvSpPr/>
          <p:nvPr/>
        </p:nvSpPr>
        <p:spPr>
          <a:xfrm>
            <a:off x="1403424" y="3556447"/>
            <a:ext cx="4128788" cy="1188720"/>
          </a:xfrm>
          <a:prstGeom prst="rect">
            <a:avLst/>
          </a:prstGeom>
        </p:spPr>
        <p:txBody>
          <a:bodyPr wrap="square">
            <a:spAutoFit/>
          </a:bodyPr>
          <a:lstStyle/>
          <a:p>
            <a:pPr algn="just" indent="-285750" marL="285750">
              <a:buFont charset="2" panose="05000000000000000000" pitchFamily="2" typeface="Wingdings"/>
              <a:buChar char="n"/>
            </a:pPr>
            <a:r>
              <a:rPr altLang="en-US" lang="zh-CN">
                <a:solidFill>
                  <a:schemeClr val="accent2"/>
                </a:solidFill>
                <a:latin charset="-122" pitchFamily="34" typeface="微软雅黑"/>
                <a:ea charset="-122" pitchFamily="34" typeface="微软雅黑"/>
              </a:rPr>
              <a:t>个人发展的最大悲剧就是从事与自己特点不符合的工作，让成员的角色特点获得充分发挥，并能够相互取长补短，是团队领导的主要责任；</a:t>
            </a:r>
          </a:p>
        </p:txBody>
      </p:sp>
      <p:pic>
        <p:nvPicPr>
          <p:cNvPr id="11" name="图片 10">
            <a:extLst>
              <a:ext uri="{FF2B5EF4-FFF2-40B4-BE49-F238E27FC236}">
                <a16:creationId xmlns:a16="http://schemas.microsoft.com/office/drawing/2014/main" id="{C7816887-C8ED-42E3-A090-D52FA5A74C71}"/>
              </a:ext>
            </a:extLst>
          </p:cNvPr>
          <p:cNvPicPr>
            <a:picLocks noChangeAspect="1"/>
          </p:cNvPicPr>
          <p:nvPr/>
        </p:nvPicPr>
        <p:blipFill>
          <a:blip r:embed="rId3">
            <a:extLst>
              <a:ext uri="{28A0092B-C50C-407E-A947-70E740481C1C}">
                <a14:useLocalDpi val="0"/>
              </a:ext>
            </a:extLst>
          </a:blip>
          <a:srcRect b="20293" l="10530" r="38757"/>
          <a:stretch>
            <a:fillRect/>
          </a:stretch>
        </p:blipFill>
        <p:spPr>
          <a:xfrm>
            <a:off x="6001134" y="1622489"/>
            <a:ext cx="5173775" cy="4444552"/>
          </a:xfrm>
          <a:prstGeom prst="rect">
            <a:avLst/>
          </a:prstGeom>
        </p:spPr>
      </p:pic>
      <p:sp>
        <p:nvSpPr>
          <p:cNvPr id="12" name="TextBox 54">
            <a:extLst>
              <a:ext uri="{FF2B5EF4-FFF2-40B4-BE49-F238E27FC236}">
                <a16:creationId xmlns:a16="http://schemas.microsoft.com/office/drawing/2014/main" id="{179F913D-75B2-4311-9E09-75C4D2EC9362}"/>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2.4 团队成员的选择</a:t>
            </a:r>
          </a:p>
        </p:txBody>
      </p:sp>
      <p:sp>
        <p:nvSpPr>
          <p:cNvPr id="13" name="矩形 12">
            <a:extLst>
              <a:ext uri="{FF2B5EF4-FFF2-40B4-BE49-F238E27FC236}">
                <a16:creationId xmlns:a16="http://schemas.microsoft.com/office/drawing/2014/main" id="{CB487712-860D-4F5C-8216-33E20DFEAC22}"/>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219148280"/>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300" fill="hold" id="7"/>
                                        <p:tgtEl>
                                          <p:spTgt spid="13"/>
                                        </p:tgtEl>
                                        <p:attrNameLst>
                                          <p:attrName>ppt_w</p:attrName>
                                        </p:attrNameLst>
                                      </p:cBhvr>
                                      <p:tavLst>
                                        <p:tav tm="0">
                                          <p:val>
                                            <p:fltVal val="0"/>
                                          </p:val>
                                        </p:tav>
                                        <p:tav tm="100000">
                                          <p:val>
                                            <p:strVal val="#ppt_w"/>
                                          </p:val>
                                        </p:tav>
                                      </p:tavLst>
                                    </p:anim>
                                    <p:anim calcmode="lin" valueType="num">
                                      <p:cBhvr>
                                        <p:cTn dur="300" fill="hold" id="8"/>
                                        <p:tgtEl>
                                          <p:spTgt spid="13"/>
                                        </p:tgtEl>
                                        <p:attrNameLst>
                                          <p:attrName>ppt_h</p:attrName>
                                        </p:attrNameLst>
                                      </p:cBhvr>
                                      <p:tavLst>
                                        <p:tav tm="0">
                                          <p:val>
                                            <p:fltVal val="0"/>
                                          </p:val>
                                        </p:tav>
                                        <p:tav tm="100000">
                                          <p:val>
                                            <p:strVal val="#ppt_h"/>
                                          </p:val>
                                        </p:tav>
                                      </p:tavLst>
                                    </p:anim>
                                    <p:anim calcmode="lin" valueType="num">
                                      <p:cBhvr>
                                        <p:cTn dur="300" fill="hold" id="9"/>
                                        <p:tgtEl>
                                          <p:spTgt spid="13"/>
                                        </p:tgtEl>
                                        <p:attrNameLst>
                                          <p:attrName>style.rotation</p:attrName>
                                        </p:attrNameLst>
                                      </p:cBhvr>
                                      <p:tavLst>
                                        <p:tav tm="0">
                                          <p:val>
                                            <p:fltVal val="90"/>
                                          </p:val>
                                        </p:tav>
                                        <p:tav tm="100000">
                                          <p:val>
                                            <p:fltVal val="0"/>
                                          </p:val>
                                        </p:tav>
                                      </p:tavLst>
                                    </p:anim>
                                    <p:animEffect filter="fade" transition="in">
                                      <p:cBhvr>
                                        <p:cTn dur="300" id="10"/>
                                        <p:tgtEl>
                                          <p:spTgt spid="1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p:cTn dur="300" fill="hold" id="13"/>
                                        <p:tgtEl>
                                          <p:spTgt spid="13"/>
                                        </p:tgtEl>
                                        <p:attrNameLst>
                                          <p:attrName>ppt_w</p:attrName>
                                        </p:attrNameLst>
                                      </p:cBhvr>
                                      <p:tavLst>
                                        <p:tav tm="0">
                                          <p:val>
                                            <p:fltVal val="0"/>
                                          </p:val>
                                        </p:tav>
                                        <p:tav tm="100000">
                                          <p:val>
                                            <p:strVal val="#ppt_w"/>
                                          </p:val>
                                        </p:tav>
                                      </p:tavLst>
                                    </p:anim>
                                    <p:anim calcmode="lin" valueType="num">
                                      <p:cBhvr>
                                        <p:cTn dur="300" fill="hold" id="14"/>
                                        <p:tgtEl>
                                          <p:spTgt spid="13"/>
                                        </p:tgtEl>
                                        <p:attrNameLst>
                                          <p:attrName>ppt_h</p:attrName>
                                        </p:attrNameLst>
                                      </p:cBhvr>
                                      <p:tavLst>
                                        <p:tav tm="0">
                                          <p:val>
                                            <p:fltVal val="0"/>
                                          </p:val>
                                        </p:tav>
                                        <p:tav tm="100000">
                                          <p:val>
                                            <p:strVal val="#ppt_h"/>
                                          </p:val>
                                        </p:tav>
                                      </p:tavLst>
                                    </p:anim>
                                    <p:anim calcmode="lin" valueType="num">
                                      <p:cBhvr>
                                        <p:cTn dur="300" fill="hold" id="15"/>
                                        <p:tgtEl>
                                          <p:spTgt spid="13"/>
                                        </p:tgtEl>
                                        <p:attrNameLst>
                                          <p:attrName>style.rotation</p:attrName>
                                        </p:attrNameLst>
                                      </p:cBhvr>
                                      <p:tavLst>
                                        <p:tav tm="0">
                                          <p:val>
                                            <p:fltVal val="90"/>
                                          </p:val>
                                        </p:tav>
                                        <p:tav tm="100000">
                                          <p:val>
                                            <p:fltVal val="0"/>
                                          </p:val>
                                        </p:tav>
                                      </p:tavLst>
                                    </p:anim>
                                    <p:animEffect filter="fade" transition="in">
                                      <p:cBhvr>
                                        <p:cTn dur="300" id="16"/>
                                        <p:tgtEl>
                                          <p:spTgt spid="1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12"/>
                                        </p:tgtEl>
                                        <p:attrNameLst>
                                          <p:attrName>style.visibility</p:attrName>
                                        </p:attrNameLst>
                                      </p:cBhvr>
                                      <p:to>
                                        <p:strVal val="visible"/>
                                      </p:to>
                                    </p:set>
                                    <p:anim by="(-#ppt_w*2)" calcmode="lin" valueType="num">
                                      <p:cBhvr rctx="PPT">
                                        <p:cTn autoRev="1" dur="200" fill="hold" id="20">
                                          <p:stCondLst>
                                            <p:cond delay="0"/>
                                          </p:stCondLst>
                                        </p:cTn>
                                        <p:tgtEl>
                                          <p:spTgt spid="12"/>
                                        </p:tgtEl>
                                        <p:attrNameLst>
                                          <p:attrName>ppt_w</p:attrName>
                                        </p:attrNameLst>
                                      </p:cBhvr>
                                    </p:anim>
                                    <p:anim by="(#ppt_w*0.50)" calcmode="lin" valueType="num">
                                      <p:cBhvr>
                                        <p:cTn autoRev="1" decel="50000" dur="200" fill="hold" id="21">
                                          <p:stCondLst>
                                            <p:cond delay="0"/>
                                          </p:stCondLst>
                                        </p:cTn>
                                        <p:tgtEl>
                                          <p:spTgt spid="12"/>
                                        </p:tgtEl>
                                        <p:attrNameLst>
                                          <p:attrName>ppt_x</p:attrName>
                                        </p:attrNameLst>
                                      </p:cBhvr>
                                    </p:anim>
                                    <p:anim calcmode="lin" from="(-#ppt_h/2)" to="(#ppt_y)" valueType="num">
                                      <p:cBhvr>
                                        <p:cTn dur="400" fill="hold" id="22">
                                          <p:stCondLst>
                                            <p:cond delay="0"/>
                                          </p:stCondLst>
                                        </p:cTn>
                                        <p:tgtEl>
                                          <p:spTgt spid="12"/>
                                        </p:tgtEl>
                                        <p:attrNameLst>
                                          <p:attrName>ppt_y</p:attrName>
                                        </p:attrNameLst>
                                      </p:cBhvr>
                                    </p:anim>
                                    <p:animRot by="21600000">
                                      <p:cBhvr>
                                        <p:cTn dur="400" fill="hold" id="23">
                                          <p:stCondLst>
                                            <p:cond delay="0"/>
                                          </p:stCondLst>
                                        </p:cTn>
                                        <p:tgtEl>
                                          <p:spTgt spid="12"/>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12" presetSubtype="2">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additive="base">
                                        <p:cTn dur="500" id="27"/>
                                        <p:tgtEl>
                                          <p:spTgt spid="5"/>
                                        </p:tgtEl>
                                        <p:attrNameLst>
                                          <p:attrName>ppt_x</p:attrName>
                                        </p:attrNameLst>
                                      </p:cBhvr>
                                      <p:tavLst>
                                        <p:tav tm="0">
                                          <p:val>
                                            <p:strVal val="#ppt_x+#ppt_w*1.125000"/>
                                          </p:val>
                                        </p:tav>
                                        <p:tav tm="100000">
                                          <p:val>
                                            <p:strVal val="#ppt_x"/>
                                          </p:val>
                                        </p:tav>
                                      </p:tavLst>
                                    </p:anim>
                                    <p:animEffect filter="wipe(left)" transition="in">
                                      <p:cBhvr>
                                        <p:cTn dur="500" id="28"/>
                                        <p:tgtEl>
                                          <p:spTgt spid="5"/>
                                        </p:tgtEl>
                                      </p:cBhvr>
                                    </p:animEffect>
                                  </p:childTnLst>
                                </p:cTn>
                              </p:par>
                            </p:childTnLst>
                          </p:cTn>
                        </p:par>
                        <p:par>
                          <p:cTn fill="hold" id="29" nodeType="afterGroup">
                            <p:stCondLst>
                              <p:cond delay="1200"/>
                            </p:stCondLst>
                            <p:childTnLst>
                              <p:par>
                                <p:cTn fill="hold" grpId="0" id="30" nodeType="afterEffect" presetClass="entr" presetID="2" presetSubtype="8">
                                  <p:stCondLst>
                                    <p:cond delay="0"/>
                                  </p:stCondLst>
                                  <p:childTnLst>
                                    <p:set>
                                      <p:cBhvr>
                                        <p:cTn dur="1" fill="hold" id="31">
                                          <p:stCondLst>
                                            <p:cond delay="0"/>
                                          </p:stCondLst>
                                        </p:cTn>
                                        <p:tgtEl>
                                          <p:spTgt spid="2"/>
                                        </p:tgtEl>
                                        <p:attrNameLst>
                                          <p:attrName>style.visibility</p:attrName>
                                        </p:attrNameLst>
                                      </p:cBhvr>
                                      <p:to>
                                        <p:strVal val="visible"/>
                                      </p:to>
                                    </p:set>
                                    <p:anim calcmode="lin" valueType="num">
                                      <p:cBhvr additive="base">
                                        <p:cTn dur="500" fill="hold" id="32"/>
                                        <p:tgtEl>
                                          <p:spTgt spid="2"/>
                                        </p:tgtEl>
                                        <p:attrNameLst>
                                          <p:attrName>ppt_x</p:attrName>
                                        </p:attrNameLst>
                                      </p:cBhvr>
                                      <p:tavLst>
                                        <p:tav tm="0">
                                          <p:val>
                                            <p:strVal val="0-#ppt_w/2"/>
                                          </p:val>
                                        </p:tav>
                                        <p:tav tm="100000">
                                          <p:val>
                                            <p:strVal val="#ppt_x"/>
                                          </p:val>
                                        </p:tav>
                                      </p:tavLst>
                                    </p:anim>
                                    <p:anim calcmode="lin" valueType="num">
                                      <p:cBhvr additive="base">
                                        <p:cTn dur="500" fill="hold" id="33"/>
                                        <p:tgtEl>
                                          <p:spTgt spid="2"/>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100"/>
                                  </p:stCondLst>
                                  <p:childTnLst>
                                    <p:set>
                                      <p:cBhvr>
                                        <p:cTn dur="1" fill="hold" id="35">
                                          <p:stCondLst>
                                            <p:cond delay="0"/>
                                          </p:stCondLst>
                                        </p:cTn>
                                        <p:tgtEl>
                                          <p:spTgt spid="17"/>
                                        </p:tgtEl>
                                        <p:attrNameLst>
                                          <p:attrName>style.visibility</p:attrName>
                                        </p:attrNameLst>
                                      </p:cBhvr>
                                      <p:to>
                                        <p:strVal val="visible"/>
                                      </p:to>
                                    </p:set>
                                    <p:anim calcmode="lin" valueType="num">
                                      <p:cBhvr additive="base">
                                        <p:cTn dur="500" fill="hold" id="36"/>
                                        <p:tgtEl>
                                          <p:spTgt spid="17"/>
                                        </p:tgtEl>
                                        <p:attrNameLst>
                                          <p:attrName>ppt_x</p:attrName>
                                        </p:attrNameLst>
                                      </p:cBhvr>
                                      <p:tavLst>
                                        <p:tav tm="0">
                                          <p:val>
                                            <p:strVal val="0-#ppt_w/2"/>
                                          </p:val>
                                        </p:tav>
                                        <p:tav tm="100000">
                                          <p:val>
                                            <p:strVal val="#ppt_x"/>
                                          </p:val>
                                        </p:tav>
                                      </p:tavLst>
                                    </p:anim>
                                    <p:anim calcmode="lin" valueType="num">
                                      <p:cBhvr additive="base">
                                        <p:cTn dur="500" fill="hold" id="37"/>
                                        <p:tgtEl>
                                          <p:spTgt spid="17"/>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8">
                                  <p:stCondLst>
                                    <p:cond delay="200"/>
                                  </p:stCondLst>
                                  <p:childTnLst>
                                    <p:set>
                                      <p:cBhvr>
                                        <p:cTn dur="1" fill="hold" id="39">
                                          <p:stCondLst>
                                            <p:cond delay="0"/>
                                          </p:stCondLst>
                                        </p:cTn>
                                        <p:tgtEl>
                                          <p:spTgt spid="18"/>
                                        </p:tgtEl>
                                        <p:attrNameLst>
                                          <p:attrName>style.visibility</p:attrName>
                                        </p:attrNameLst>
                                      </p:cBhvr>
                                      <p:to>
                                        <p:strVal val="visible"/>
                                      </p:to>
                                    </p:set>
                                    <p:anim calcmode="lin" valueType="num">
                                      <p:cBhvr additive="base">
                                        <p:cTn dur="500" fill="hold" id="40"/>
                                        <p:tgtEl>
                                          <p:spTgt spid="18"/>
                                        </p:tgtEl>
                                        <p:attrNameLst>
                                          <p:attrName>ppt_x</p:attrName>
                                        </p:attrNameLst>
                                      </p:cBhvr>
                                      <p:tavLst>
                                        <p:tav tm="0">
                                          <p:val>
                                            <p:strVal val="0-#ppt_w/2"/>
                                          </p:val>
                                        </p:tav>
                                        <p:tav tm="100000">
                                          <p:val>
                                            <p:strVal val="#ppt_x"/>
                                          </p:val>
                                        </p:tav>
                                      </p:tavLst>
                                    </p:anim>
                                    <p:anim calcmode="lin" valueType="num">
                                      <p:cBhvr additive="base">
                                        <p:cTn dur="500" fill="hold" id="41"/>
                                        <p:tgtEl>
                                          <p:spTgt spid="18"/>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8">
                                  <p:stCondLst>
                                    <p:cond delay="300"/>
                                  </p:stCondLst>
                                  <p:childTnLst>
                                    <p:set>
                                      <p:cBhvr>
                                        <p:cTn dur="1" fill="hold" id="43">
                                          <p:stCondLst>
                                            <p:cond delay="0"/>
                                          </p:stCondLst>
                                        </p:cTn>
                                        <p:tgtEl>
                                          <p:spTgt spid="16"/>
                                        </p:tgtEl>
                                        <p:attrNameLst>
                                          <p:attrName>style.visibility</p:attrName>
                                        </p:attrNameLst>
                                      </p:cBhvr>
                                      <p:to>
                                        <p:strVal val="visible"/>
                                      </p:to>
                                    </p:set>
                                    <p:anim calcmode="lin" valueType="num">
                                      <p:cBhvr additive="base">
                                        <p:cTn dur="500" fill="hold" id="44"/>
                                        <p:tgtEl>
                                          <p:spTgt spid="16"/>
                                        </p:tgtEl>
                                        <p:attrNameLst>
                                          <p:attrName>ppt_x</p:attrName>
                                        </p:attrNameLst>
                                      </p:cBhvr>
                                      <p:tavLst>
                                        <p:tav tm="0">
                                          <p:val>
                                            <p:strVal val="0-#ppt_w/2"/>
                                          </p:val>
                                        </p:tav>
                                        <p:tav tm="100000">
                                          <p:val>
                                            <p:strVal val="#ppt_x"/>
                                          </p:val>
                                        </p:tav>
                                      </p:tavLst>
                                    </p:anim>
                                    <p:anim calcmode="lin" valueType="num">
                                      <p:cBhvr additive="base">
                                        <p:cTn dur="500" fill="hold" id="45"/>
                                        <p:tgtEl>
                                          <p:spTgt spid="16"/>
                                        </p:tgtEl>
                                        <p:attrNameLst>
                                          <p:attrName>ppt_y</p:attrName>
                                        </p:attrNameLst>
                                      </p:cBhvr>
                                      <p:tavLst>
                                        <p:tav tm="0">
                                          <p:val>
                                            <p:strVal val="#ppt_y"/>
                                          </p:val>
                                        </p:tav>
                                        <p:tav tm="100000">
                                          <p:val>
                                            <p:strVal val="#ppt_y"/>
                                          </p:val>
                                        </p:tav>
                                      </p:tavLst>
                                    </p:anim>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id="48" nodeType="clickEffect" presetClass="entr" presetID="42" presetSubtype="0">
                                  <p:stCondLst>
                                    <p:cond delay="0"/>
                                  </p:stCondLst>
                                  <p:childTnLst>
                                    <p:set>
                                      <p:cBhvr>
                                        <p:cTn dur="1" fill="hold" id="49">
                                          <p:stCondLst>
                                            <p:cond delay="0"/>
                                          </p:stCondLst>
                                        </p:cTn>
                                        <p:tgtEl>
                                          <p:spTgt spid="11"/>
                                        </p:tgtEl>
                                        <p:attrNameLst>
                                          <p:attrName>style.visibility</p:attrName>
                                        </p:attrNameLst>
                                      </p:cBhvr>
                                      <p:to>
                                        <p:strVal val="visible"/>
                                      </p:to>
                                    </p:set>
                                    <p:animEffect filter="fade" transition="in">
                                      <p:cBhvr>
                                        <p:cTn dur="1000" id="50"/>
                                        <p:tgtEl>
                                          <p:spTgt spid="11"/>
                                        </p:tgtEl>
                                      </p:cBhvr>
                                    </p:animEffect>
                                    <p:anim calcmode="lin" valueType="num">
                                      <p:cBhvr>
                                        <p:cTn dur="1000" fill="hold" id="51"/>
                                        <p:tgtEl>
                                          <p:spTgt spid="11"/>
                                        </p:tgtEl>
                                        <p:attrNameLst>
                                          <p:attrName>ppt_x</p:attrName>
                                        </p:attrNameLst>
                                      </p:cBhvr>
                                      <p:tavLst>
                                        <p:tav tm="0">
                                          <p:val>
                                            <p:strVal val="#ppt_x"/>
                                          </p:val>
                                        </p:tav>
                                        <p:tav tm="100000">
                                          <p:val>
                                            <p:strVal val="#ppt_x"/>
                                          </p:val>
                                        </p:tav>
                                      </p:tavLst>
                                    </p:anim>
                                    <p:anim calcmode="lin" valueType="num">
                                      <p:cBhvr>
                                        <p:cTn dur="1000" fill="hold" id="52"/>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
      <p:bldP grpId="0" spid="16"/>
      <p:bldP grpId="0" spid="17"/>
      <p:bldP grpId="0" spid="18"/>
      <p:bldP grpId="0" spid="12"/>
      <p:bldP grpId="0" spid="13"/>
      <p:bldP grpId="1" spid="1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1564304" y="893911"/>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2.5 团队决策</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1350098" y="862243"/>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cs"/>
              <a:ea typeface="+mn-ea"/>
              <a:cs typeface="+mn-ea"/>
            </a:endParaRPr>
          </a:p>
        </p:txBody>
      </p:sp>
      <p:sp>
        <p:nvSpPr>
          <p:cNvPr id="2" name="矩形 1">
            <a:extLst>
              <a:ext uri="{FF2B5EF4-FFF2-40B4-BE49-F238E27FC236}">
                <a16:creationId xmlns:a16="http://schemas.microsoft.com/office/drawing/2014/main" id="{B5FC11D1-EEF8-4B56-96BD-B7141063C59E}"/>
              </a:ext>
            </a:extLst>
          </p:cNvPr>
          <p:cNvSpPr/>
          <p:nvPr/>
        </p:nvSpPr>
        <p:spPr>
          <a:xfrm>
            <a:off x="6924447" y="2411033"/>
            <a:ext cx="4680520" cy="335280"/>
          </a:xfrm>
          <a:prstGeom prst="rect">
            <a:avLst/>
          </a:prstGeom>
        </p:spPr>
        <p:txBody>
          <a:bodyPr wrap="square">
            <a:spAutoFit/>
          </a:bodyPr>
          <a:lstStyle/>
          <a:p>
            <a:pPr algn="just"/>
            <a:r>
              <a:rPr altLang="en-US" lang="zh-CN" noProof="1" sz="1600">
                <a:solidFill>
                  <a:srgbClr val="000000"/>
                </a:solidFill>
                <a:latin typeface="+mn-ea"/>
                <a:ea typeface="+mn-ea"/>
              </a:rPr>
              <a:t>不要求快</a:t>
            </a:r>
          </a:p>
        </p:txBody>
      </p:sp>
      <p:sp>
        <p:nvSpPr>
          <p:cNvPr id="15" name="矩形 14">
            <a:extLst>
              <a:ext uri="{FF2B5EF4-FFF2-40B4-BE49-F238E27FC236}">
                <a16:creationId xmlns:a16="http://schemas.microsoft.com/office/drawing/2014/main" id="{18B9F989-CA5E-4337-937E-CCD7FC8E2108}"/>
              </a:ext>
            </a:extLst>
          </p:cNvPr>
          <p:cNvSpPr/>
          <p:nvPr/>
        </p:nvSpPr>
        <p:spPr>
          <a:xfrm>
            <a:off x="1206306" y="4284394"/>
            <a:ext cx="3066202" cy="396240"/>
          </a:xfrm>
          <a:prstGeom prst="rect">
            <a:avLst/>
          </a:prstGeom>
        </p:spPr>
        <p:txBody>
          <a:bodyPr wrap="square">
            <a:spAutoFit/>
          </a:bodyPr>
          <a:lstStyle/>
          <a:p>
            <a:pPr algn="just"/>
            <a:r>
              <a:rPr altLang="en-US" b="1" lang="zh-CN" noProof="1" sz="2000">
                <a:solidFill>
                  <a:srgbClr val="C00000"/>
                </a:solidFill>
                <a:latin typeface="+mj-ea"/>
                <a:ea typeface="+mj-ea"/>
              </a:rPr>
              <a:t>当所有的成员都可以说：</a:t>
            </a:r>
          </a:p>
        </p:txBody>
      </p:sp>
      <p:sp>
        <p:nvSpPr>
          <p:cNvPr id="17" name="矩形 16">
            <a:extLst>
              <a:ext uri="{FF2B5EF4-FFF2-40B4-BE49-F238E27FC236}">
                <a16:creationId xmlns:a16="http://schemas.microsoft.com/office/drawing/2014/main" id="{B9C610C7-FC53-46CA-A842-E7300B8A0D3B}"/>
              </a:ext>
            </a:extLst>
          </p:cNvPr>
          <p:cNvSpPr/>
          <p:nvPr/>
        </p:nvSpPr>
        <p:spPr>
          <a:xfrm>
            <a:off x="6924447" y="2825828"/>
            <a:ext cx="4680520" cy="335280"/>
          </a:xfrm>
          <a:prstGeom prst="rect">
            <a:avLst/>
          </a:prstGeom>
        </p:spPr>
        <p:txBody>
          <a:bodyPr wrap="square">
            <a:spAutoFit/>
          </a:bodyPr>
          <a:lstStyle/>
          <a:p>
            <a:pPr algn="just"/>
            <a:r>
              <a:rPr altLang="en-US" lang="zh-CN" noProof="1" sz="1600">
                <a:solidFill>
                  <a:srgbClr val="000000"/>
                </a:solidFill>
                <a:latin typeface="+mn-ea"/>
                <a:ea typeface="+mn-ea"/>
              </a:rPr>
              <a:t>不要折衷</a:t>
            </a:r>
          </a:p>
        </p:txBody>
      </p:sp>
      <p:sp>
        <p:nvSpPr>
          <p:cNvPr id="18" name="矩形 17">
            <a:extLst>
              <a:ext uri="{FF2B5EF4-FFF2-40B4-BE49-F238E27FC236}">
                <a16:creationId xmlns:a16="http://schemas.microsoft.com/office/drawing/2014/main" id="{F109FFBD-C458-4526-8B7B-4E51B0D83257}"/>
              </a:ext>
            </a:extLst>
          </p:cNvPr>
          <p:cNvSpPr/>
          <p:nvPr/>
        </p:nvSpPr>
        <p:spPr>
          <a:xfrm>
            <a:off x="6924447" y="4070215"/>
            <a:ext cx="4680520" cy="335280"/>
          </a:xfrm>
          <a:prstGeom prst="rect">
            <a:avLst/>
          </a:prstGeom>
        </p:spPr>
        <p:txBody>
          <a:bodyPr wrap="square">
            <a:spAutoFit/>
          </a:bodyPr>
          <a:lstStyle/>
          <a:p>
            <a:pPr algn="just"/>
            <a:r>
              <a:rPr altLang="en-US" lang="zh-CN" noProof="1" sz="1600">
                <a:solidFill>
                  <a:srgbClr val="000000"/>
                </a:solidFill>
                <a:latin typeface="+mn-ea"/>
                <a:ea typeface="+mn-ea"/>
              </a:rPr>
              <a:t>不要为了决定而决定，要经过充分讨论</a:t>
            </a:r>
          </a:p>
        </p:txBody>
      </p:sp>
      <p:sp>
        <p:nvSpPr>
          <p:cNvPr id="19" name="矩形 18">
            <a:extLst>
              <a:ext uri="{FF2B5EF4-FFF2-40B4-BE49-F238E27FC236}">
                <a16:creationId xmlns:a16="http://schemas.microsoft.com/office/drawing/2014/main" id="{06257477-9360-4EFE-8242-4C3834C83322}"/>
              </a:ext>
            </a:extLst>
          </p:cNvPr>
          <p:cNvSpPr/>
          <p:nvPr/>
        </p:nvSpPr>
        <p:spPr>
          <a:xfrm>
            <a:off x="6924447" y="3240623"/>
            <a:ext cx="4680520" cy="335280"/>
          </a:xfrm>
          <a:prstGeom prst="rect">
            <a:avLst/>
          </a:prstGeom>
        </p:spPr>
        <p:txBody>
          <a:bodyPr wrap="square">
            <a:spAutoFit/>
          </a:bodyPr>
          <a:lstStyle/>
          <a:p>
            <a:pPr algn="just"/>
            <a:r>
              <a:rPr altLang="en-US" lang="zh-CN" noProof="1" sz="1600">
                <a:solidFill>
                  <a:srgbClr val="000000"/>
                </a:solidFill>
                <a:latin typeface="+mn-ea"/>
                <a:ea typeface="+mn-ea"/>
              </a:rPr>
              <a:t>不要投票</a:t>
            </a:r>
          </a:p>
        </p:txBody>
      </p:sp>
      <p:sp>
        <p:nvSpPr>
          <p:cNvPr id="20" name="矩形 19">
            <a:extLst>
              <a:ext uri="{FF2B5EF4-FFF2-40B4-BE49-F238E27FC236}">
                <a16:creationId xmlns:a16="http://schemas.microsoft.com/office/drawing/2014/main" id="{1A2EE076-DD1A-4D23-B46C-B46323CD4231}"/>
              </a:ext>
            </a:extLst>
          </p:cNvPr>
          <p:cNvSpPr/>
          <p:nvPr/>
        </p:nvSpPr>
        <p:spPr>
          <a:xfrm>
            <a:off x="6924447" y="3655418"/>
            <a:ext cx="4680520" cy="335280"/>
          </a:xfrm>
          <a:prstGeom prst="rect">
            <a:avLst/>
          </a:prstGeom>
        </p:spPr>
        <p:txBody>
          <a:bodyPr wrap="square">
            <a:spAutoFit/>
          </a:bodyPr>
          <a:lstStyle/>
          <a:p>
            <a:pPr algn="just"/>
            <a:r>
              <a:rPr altLang="en-US" lang="zh-CN" noProof="1" sz="1600">
                <a:solidFill>
                  <a:srgbClr val="000000"/>
                </a:solidFill>
                <a:latin typeface="+mn-ea"/>
                <a:ea typeface="+mn-ea"/>
              </a:rPr>
              <a:t>不要内部竞争</a:t>
            </a:r>
          </a:p>
        </p:txBody>
      </p:sp>
      <p:sp>
        <p:nvSpPr>
          <p:cNvPr id="4" name="椭圆 3">
            <a:extLst>
              <a:ext uri="{FF2B5EF4-FFF2-40B4-BE49-F238E27FC236}">
                <a16:creationId xmlns:a16="http://schemas.microsoft.com/office/drawing/2014/main" id="{19DB55EC-BEC8-452B-9682-6803D36603BC}"/>
              </a:ext>
            </a:extLst>
          </p:cNvPr>
          <p:cNvSpPr/>
          <p:nvPr/>
        </p:nvSpPr>
        <p:spPr bwMode="auto">
          <a:xfrm>
            <a:off x="6605086" y="2490019"/>
            <a:ext cx="242138" cy="242138"/>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2" name="椭圆 21">
            <a:extLst>
              <a:ext uri="{FF2B5EF4-FFF2-40B4-BE49-F238E27FC236}">
                <a16:creationId xmlns:a16="http://schemas.microsoft.com/office/drawing/2014/main" id="{1EBD12B2-F20C-4FFB-9457-525E9508DEC7}"/>
              </a:ext>
            </a:extLst>
          </p:cNvPr>
          <p:cNvSpPr/>
          <p:nvPr/>
        </p:nvSpPr>
        <p:spPr bwMode="auto">
          <a:xfrm>
            <a:off x="6605086" y="2911125"/>
            <a:ext cx="242138" cy="242138"/>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3" name="椭圆 22">
            <a:extLst>
              <a:ext uri="{FF2B5EF4-FFF2-40B4-BE49-F238E27FC236}">
                <a16:creationId xmlns:a16="http://schemas.microsoft.com/office/drawing/2014/main" id="{6C10A52D-BB8E-4289-8809-32ACBFC3FBA7}"/>
              </a:ext>
            </a:extLst>
          </p:cNvPr>
          <p:cNvSpPr/>
          <p:nvPr/>
        </p:nvSpPr>
        <p:spPr bwMode="auto">
          <a:xfrm>
            <a:off x="6605086" y="3296135"/>
            <a:ext cx="242138" cy="242138"/>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4" name="椭圆 23">
            <a:extLst>
              <a:ext uri="{FF2B5EF4-FFF2-40B4-BE49-F238E27FC236}">
                <a16:creationId xmlns:a16="http://schemas.microsoft.com/office/drawing/2014/main" id="{9F5A520B-0FC9-472D-91DB-7F4140430643}"/>
              </a:ext>
            </a:extLst>
          </p:cNvPr>
          <p:cNvSpPr/>
          <p:nvPr/>
        </p:nvSpPr>
        <p:spPr bwMode="auto">
          <a:xfrm>
            <a:off x="6605086" y="3717241"/>
            <a:ext cx="242138" cy="242138"/>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5" name="椭圆 24">
            <a:extLst>
              <a:ext uri="{FF2B5EF4-FFF2-40B4-BE49-F238E27FC236}">
                <a16:creationId xmlns:a16="http://schemas.microsoft.com/office/drawing/2014/main" id="{55AB315B-14A5-4B97-B60A-08E504E6F064}"/>
              </a:ext>
            </a:extLst>
          </p:cNvPr>
          <p:cNvSpPr/>
          <p:nvPr/>
        </p:nvSpPr>
        <p:spPr bwMode="auto">
          <a:xfrm>
            <a:off x="6605086" y="4150378"/>
            <a:ext cx="242138" cy="242138"/>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6" name="TextBox 54">
            <a:extLst>
              <a:ext uri="{FF2B5EF4-FFF2-40B4-BE49-F238E27FC236}">
                <a16:creationId xmlns:a16="http://schemas.microsoft.com/office/drawing/2014/main" id="{8163DEFF-3B0C-4E3A-B13F-F9B1F25ABE85}"/>
              </a:ext>
            </a:extLst>
          </p:cNvPr>
          <p:cNvSpPr txBox="1"/>
          <p:nvPr/>
        </p:nvSpPr>
        <p:spPr>
          <a:xfrm>
            <a:off x="6368304" y="1939487"/>
            <a:ext cx="3378220" cy="396240"/>
          </a:xfrm>
          <a:prstGeom prst="rect">
            <a:avLst/>
          </a:prstGeom>
          <a:noFill/>
        </p:spPr>
        <p:txBody>
          <a:bodyPr rtlCol="0"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pPr lvl="0"/>
            <a:r>
              <a:rPr altLang="en-US" b="1" lang="zh-CN" sz="2000">
                <a:solidFill>
                  <a:srgbClr val="000000"/>
                </a:solidFill>
                <a:latin typeface="+mn-ea"/>
                <a:ea typeface="+mn-ea"/>
              </a:rPr>
              <a:t>团队决策注意：</a:t>
            </a:r>
          </a:p>
        </p:txBody>
      </p:sp>
      <p:sp>
        <p:nvSpPr>
          <p:cNvPr id="30" name="矩形 29">
            <a:extLst>
              <a:ext uri="{FF2B5EF4-FFF2-40B4-BE49-F238E27FC236}">
                <a16:creationId xmlns:a16="http://schemas.microsoft.com/office/drawing/2014/main" id="{CE5461DE-DE5D-447E-9B33-8A3E65153366}"/>
              </a:ext>
            </a:extLst>
          </p:cNvPr>
          <p:cNvSpPr/>
          <p:nvPr/>
        </p:nvSpPr>
        <p:spPr>
          <a:xfrm>
            <a:off x="1206305" y="5488037"/>
            <a:ext cx="10116819" cy="518160"/>
          </a:xfrm>
          <a:prstGeom prst="rect">
            <a:avLst/>
          </a:prstGeom>
        </p:spPr>
        <p:txBody>
          <a:bodyPr wrap="square">
            <a:spAutoFit/>
          </a:bodyPr>
          <a:lstStyle/>
          <a:p>
            <a:pPr algn="just"/>
            <a:r>
              <a:rPr altLang="en-US" lang="zh-CN" noProof="1" sz="1400">
                <a:solidFill>
                  <a:srgbClr val="000000"/>
                </a:solidFill>
                <a:latin typeface="+mj-ea"/>
                <a:ea typeface="+mj-ea"/>
              </a:rPr>
              <a:t>组织成员针对组织目标与任务，彼此之间在不牺牲自己最重要的需要与自我价值观之下形成一种协议，当协议形成后，大家都会全心全意全力支持这个决定，而且承诺并彼此协助。</a:t>
            </a:r>
          </a:p>
        </p:txBody>
      </p:sp>
      <p:sp>
        <p:nvSpPr>
          <p:cNvPr id="31" name="矩形 30">
            <a:extLst>
              <a:ext uri="{FF2B5EF4-FFF2-40B4-BE49-F238E27FC236}">
                <a16:creationId xmlns:a16="http://schemas.microsoft.com/office/drawing/2014/main" id="{10787107-D910-4DCD-BCC5-50AAF1A26B5C}"/>
              </a:ext>
            </a:extLst>
          </p:cNvPr>
          <p:cNvSpPr/>
          <p:nvPr/>
        </p:nvSpPr>
        <p:spPr>
          <a:xfrm>
            <a:off x="1206305" y="4679164"/>
            <a:ext cx="10116819" cy="304800"/>
          </a:xfrm>
          <a:prstGeom prst="rect">
            <a:avLst/>
          </a:prstGeom>
        </p:spPr>
        <p:txBody>
          <a:bodyPr wrap="square">
            <a:spAutoFit/>
          </a:bodyPr>
          <a:lstStyle/>
          <a:p>
            <a:pPr algn="just"/>
            <a:r>
              <a:rPr altLang="en-US" lang="zh-CN" noProof="1" sz="1400">
                <a:solidFill>
                  <a:srgbClr val="000000"/>
                </a:solidFill>
                <a:latin typeface="+mj-ea"/>
                <a:ea typeface="+mj-ea"/>
              </a:rPr>
              <a:t>好，即使这不是我完全想要的决定，但我可以接受这个决定，因为他听起来在逻辑上是最好的，我也将支持这个决定。</a:t>
            </a:r>
          </a:p>
        </p:txBody>
      </p:sp>
      <p:sp>
        <p:nvSpPr>
          <p:cNvPr id="32" name="矩形 31">
            <a:extLst>
              <a:ext uri="{FF2B5EF4-FFF2-40B4-BE49-F238E27FC236}">
                <a16:creationId xmlns:a16="http://schemas.microsoft.com/office/drawing/2014/main" id="{89334780-6059-4FCD-80EC-C6ADCC683BAA}"/>
              </a:ext>
            </a:extLst>
          </p:cNvPr>
          <p:cNvSpPr/>
          <p:nvPr/>
        </p:nvSpPr>
        <p:spPr>
          <a:xfrm>
            <a:off x="1206306" y="5087927"/>
            <a:ext cx="3066202" cy="396240"/>
          </a:xfrm>
          <a:prstGeom prst="rect">
            <a:avLst/>
          </a:prstGeom>
        </p:spPr>
        <p:txBody>
          <a:bodyPr wrap="square">
            <a:spAutoFit/>
          </a:bodyPr>
          <a:lstStyle/>
          <a:p>
            <a:pPr algn="just"/>
            <a:r>
              <a:rPr altLang="en-US" b="1" lang="zh-CN" noProof="1" sz="2000">
                <a:solidFill>
                  <a:srgbClr val="C00000"/>
                </a:solidFill>
                <a:latin typeface="+mj-ea"/>
                <a:ea typeface="+mj-ea"/>
              </a:rPr>
              <a:t>团队共识已达成：</a:t>
            </a:r>
          </a:p>
        </p:txBody>
      </p:sp>
      <p:pic>
        <p:nvPicPr>
          <p:cNvPr id="7" name="图片 6">
            <a:extLst>
              <a:ext uri="{FF2B5EF4-FFF2-40B4-BE49-F238E27FC236}">
                <a16:creationId xmlns:a16="http://schemas.microsoft.com/office/drawing/2014/main" id="{8BEA4ADD-2709-4A81-8367-207E9A75D7DC}"/>
              </a:ext>
            </a:extLst>
          </p:cNvPr>
          <p:cNvPicPr>
            <a:picLocks noChangeAspect="1"/>
          </p:cNvPicPr>
          <p:nvPr/>
        </p:nvPicPr>
        <p:blipFill>
          <a:blip r:embed="rId3">
            <a:extLst>
              <a:ext uri="{28A0092B-C50C-407E-A947-70E740481C1C}">
                <a14:useLocalDpi val="0"/>
              </a:ext>
            </a:extLst>
          </a:blip>
          <a:srcRect l="15085" r="7495"/>
          <a:stretch>
            <a:fillRect/>
          </a:stretch>
        </p:blipFill>
        <p:spPr>
          <a:xfrm>
            <a:off x="1350098" y="1893303"/>
            <a:ext cx="4172219" cy="2140542"/>
          </a:xfrm>
          <a:prstGeom prst="rect">
            <a:avLst/>
          </a:prstGeom>
        </p:spPr>
      </p:pic>
    </p:spTree>
    <p:extLst>
      <p:ext uri="{BB962C8B-B14F-4D97-AF65-F5344CB8AC3E}">
        <p14:creationId val="3031975640"/>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10"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500" id="28"/>
                                        <p:tgtEl>
                                          <p:spTgt spid="7"/>
                                        </p:tgtEl>
                                      </p:cBhvr>
                                    </p:animEffect>
                                  </p:childTnLst>
                                </p:cTn>
                              </p:par>
                            </p:childTnLst>
                          </p:cTn>
                        </p:par>
                        <p:par>
                          <p:cTn fill="hold" id="29" nodeType="afterGroup">
                            <p:stCondLst>
                              <p:cond delay="500"/>
                            </p:stCondLst>
                            <p:childTnLst>
                              <p:par>
                                <p:cTn fill="hold" grpId="0" id="30" nodeType="afterEffect" presetClass="entr" presetID="56" presetSubtype="0">
                                  <p:stCondLst>
                                    <p:cond delay="0"/>
                                  </p:stCondLst>
                                  <p:iterate type="lt">
                                    <p:tmPct val="10000"/>
                                  </p:iterate>
                                  <p:childTnLst>
                                    <p:set>
                                      <p:cBhvr>
                                        <p:cTn dur="1" fill="hold" id="31">
                                          <p:stCondLst>
                                            <p:cond delay="0"/>
                                          </p:stCondLst>
                                        </p:cTn>
                                        <p:tgtEl>
                                          <p:spTgt spid="26"/>
                                        </p:tgtEl>
                                        <p:attrNameLst>
                                          <p:attrName>style.visibility</p:attrName>
                                        </p:attrNameLst>
                                      </p:cBhvr>
                                      <p:to>
                                        <p:strVal val="visible"/>
                                      </p:to>
                                    </p:set>
                                    <p:anim by="(-#ppt_w*2)" calcmode="lin" valueType="num">
                                      <p:cBhvr rctx="PPT">
                                        <p:cTn autoRev="1" dur="200" fill="hold" id="32">
                                          <p:stCondLst>
                                            <p:cond delay="0"/>
                                          </p:stCondLst>
                                        </p:cTn>
                                        <p:tgtEl>
                                          <p:spTgt spid="26"/>
                                        </p:tgtEl>
                                        <p:attrNameLst>
                                          <p:attrName>ppt_w</p:attrName>
                                        </p:attrNameLst>
                                      </p:cBhvr>
                                    </p:anim>
                                    <p:anim by="(#ppt_w*0.50)" calcmode="lin" valueType="num">
                                      <p:cBhvr>
                                        <p:cTn autoRev="1" decel="50000" dur="200" fill="hold" id="33">
                                          <p:stCondLst>
                                            <p:cond delay="0"/>
                                          </p:stCondLst>
                                        </p:cTn>
                                        <p:tgtEl>
                                          <p:spTgt spid="26"/>
                                        </p:tgtEl>
                                        <p:attrNameLst>
                                          <p:attrName>ppt_x</p:attrName>
                                        </p:attrNameLst>
                                      </p:cBhvr>
                                    </p:anim>
                                    <p:anim calcmode="lin" from="(-#ppt_h/2)" to="(#ppt_y)" valueType="num">
                                      <p:cBhvr>
                                        <p:cTn dur="400" fill="hold" id="34">
                                          <p:stCondLst>
                                            <p:cond delay="0"/>
                                          </p:stCondLst>
                                        </p:cTn>
                                        <p:tgtEl>
                                          <p:spTgt spid="26"/>
                                        </p:tgtEl>
                                        <p:attrNameLst>
                                          <p:attrName>ppt_y</p:attrName>
                                        </p:attrNameLst>
                                      </p:cBhvr>
                                    </p:anim>
                                    <p:animRot by="21600000">
                                      <p:cBhvr>
                                        <p:cTn dur="400" fill="hold" id="35">
                                          <p:stCondLst>
                                            <p:cond delay="0"/>
                                          </p:stCondLst>
                                        </p:cTn>
                                        <p:tgtEl>
                                          <p:spTgt spid="26"/>
                                        </p:tgtEl>
                                        <p:attrNameLst>
                                          <p:attrName>r</p:attrName>
                                        </p:attrNameLst>
                                      </p:cBhvr>
                                    </p:animRot>
                                  </p:childTnLst>
                                </p:cTn>
                              </p:par>
                            </p:childTnLst>
                          </p:cTn>
                        </p:par>
                        <p:par>
                          <p:cTn fill="hold" id="36" nodeType="afterGroup">
                            <p:stCondLst>
                              <p:cond delay="900"/>
                            </p:stCondLst>
                            <p:childTnLst>
                              <p:par>
                                <p:cTn fill="hold" grpId="0" id="37" nodeType="afterEffect" presetClass="entr" presetID="53" presetSubtype="0">
                                  <p:stCondLst>
                                    <p:cond delay="0"/>
                                  </p:stCondLst>
                                  <p:childTnLst>
                                    <p:set>
                                      <p:cBhvr>
                                        <p:cTn dur="1" fill="hold" id="38">
                                          <p:stCondLst>
                                            <p:cond delay="0"/>
                                          </p:stCondLst>
                                        </p:cTn>
                                        <p:tgtEl>
                                          <p:spTgt spid="4"/>
                                        </p:tgtEl>
                                        <p:attrNameLst>
                                          <p:attrName>style.visibility</p:attrName>
                                        </p:attrNameLst>
                                      </p:cBhvr>
                                      <p:to>
                                        <p:strVal val="visible"/>
                                      </p:to>
                                    </p:set>
                                    <p:anim calcmode="lin" valueType="num">
                                      <p:cBhvr>
                                        <p:cTn dur="500" fill="hold" id="39"/>
                                        <p:tgtEl>
                                          <p:spTgt spid="4"/>
                                        </p:tgtEl>
                                        <p:attrNameLst>
                                          <p:attrName>ppt_w</p:attrName>
                                        </p:attrNameLst>
                                      </p:cBhvr>
                                      <p:tavLst>
                                        <p:tav tm="0">
                                          <p:val>
                                            <p:fltVal val="0"/>
                                          </p:val>
                                        </p:tav>
                                        <p:tav tm="100000">
                                          <p:val>
                                            <p:strVal val="#ppt_w"/>
                                          </p:val>
                                        </p:tav>
                                      </p:tavLst>
                                    </p:anim>
                                    <p:anim calcmode="lin" valueType="num">
                                      <p:cBhvr>
                                        <p:cTn dur="500" fill="hold" id="40"/>
                                        <p:tgtEl>
                                          <p:spTgt spid="4"/>
                                        </p:tgtEl>
                                        <p:attrNameLst>
                                          <p:attrName>ppt_h</p:attrName>
                                        </p:attrNameLst>
                                      </p:cBhvr>
                                      <p:tavLst>
                                        <p:tav tm="0">
                                          <p:val>
                                            <p:fltVal val="0"/>
                                          </p:val>
                                        </p:tav>
                                        <p:tav tm="100000">
                                          <p:val>
                                            <p:strVal val="#ppt_h"/>
                                          </p:val>
                                        </p:tav>
                                      </p:tavLst>
                                    </p:anim>
                                    <p:animEffect filter="fade" transition="in">
                                      <p:cBhvr>
                                        <p:cTn dur="500" id="41"/>
                                        <p:tgtEl>
                                          <p:spTgt spid="4"/>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22"/>
                                        </p:tgtEl>
                                        <p:attrNameLst>
                                          <p:attrName>style.visibility</p:attrName>
                                        </p:attrNameLst>
                                      </p:cBhvr>
                                      <p:to>
                                        <p:strVal val="visible"/>
                                      </p:to>
                                    </p:set>
                                    <p:anim calcmode="lin" valueType="num">
                                      <p:cBhvr>
                                        <p:cTn dur="500" fill="hold" id="44"/>
                                        <p:tgtEl>
                                          <p:spTgt spid="22"/>
                                        </p:tgtEl>
                                        <p:attrNameLst>
                                          <p:attrName>ppt_w</p:attrName>
                                        </p:attrNameLst>
                                      </p:cBhvr>
                                      <p:tavLst>
                                        <p:tav tm="0">
                                          <p:val>
                                            <p:fltVal val="0"/>
                                          </p:val>
                                        </p:tav>
                                        <p:tav tm="100000">
                                          <p:val>
                                            <p:strVal val="#ppt_w"/>
                                          </p:val>
                                        </p:tav>
                                      </p:tavLst>
                                    </p:anim>
                                    <p:anim calcmode="lin" valueType="num">
                                      <p:cBhvr>
                                        <p:cTn dur="500" fill="hold" id="45"/>
                                        <p:tgtEl>
                                          <p:spTgt spid="22"/>
                                        </p:tgtEl>
                                        <p:attrNameLst>
                                          <p:attrName>ppt_h</p:attrName>
                                        </p:attrNameLst>
                                      </p:cBhvr>
                                      <p:tavLst>
                                        <p:tav tm="0">
                                          <p:val>
                                            <p:fltVal val="0"/>
                                          </p:val>
                                        </p:tav>
                                        <p:tav tm="100000">
                                          <p:val>
                                            <p:strVal val="#ppt_h"/>
                                          </p:val>
                                        </p:tav>
                                      </p:tavLst>
                                    </p:anim>
                                    <p:animEffect filter="fade" transition="in">
                                      <p:cBhvr>
                                        <p:cTn dur="500" id="46"/>
                                        <p:tgtEl>
                                          <p:spTgt spid="22"/>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23"/>
                                        </p:tgtEl>
                                        <p:attrNameLst>
                                          <p:attrName>style.visibility</p:attrName>
                                        </p:attrNameLst>
                                      </p:cBhvr>
                                      <p:to>
                                        <p:strVal val="visible"/>
                                      </p:to>
                                    </p:set>
                                    <p:anim calcmode="lin" valueType="num">
                                      <p:cBhvr>
                                        <p:cTn dur="500" fill="hold" id="49"/>
                                        <p:tgtEl>
                                          <p:spTgt spid="23"/>
                                        </p:tgtEl>
                                        <p:attrNameLst>
                                          <p:attrName>ppt_w</p:attrName>
                                        </p:attrNameLst>
                                      </p:cBhvr>
                                      <p:tavLst>
                                        <p:tav tm="0">
                                          <p:val>
                                            <p:fltVal val="0"/>
                                          </p:val>
                                        </p:tav>
                                        <p:tav tm="100000">
                                          <p:val>
                                            <p:strVal val="#ppt_w"/>
                                          </p:val>
                                        </p:tav>
                                      </p:tavLst>
                                    </p:anim>
                                    <p:anim calcmode="lin" valueType="num">
                                      <p:cBhvr>
                                        <p:cTn dur="500" fill="hold" id="50"/>
                                        <p:tgtEl>
                                          <p:spTgt spid="23"/>
                                        </p:tgtEl>
                                        <p:attrNameLst>
                                          <p:attrName>ppt_h</p:attrName>
                                        </p:attrNameLst>
                                      </p:cBhvr>
                                      <p:tavLst>
                                        <p:tav tm="0">
                                          <p:val>
                                            <p:fltVal val="0"/>
                                          </p:val>
                                        </p:tav>
                                        <p:tav tm="100000">
                                          <p:val>
                                            <p:strVal val="#ppt_h"/>
                                          </p:val>
                                        </p:tav>
                                      </p:tavLst>
                                    </p:anim>
                                    <p:animEffect filter="fade" transition="in">
                                      <p:cBhvr>
                                        <p:cTn dur="500" id="51"/>
                                        <p:tgtEl>
                                          <p:spTgt spid="23"/>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24"/>
                                        </p:tgtEl>
                                        <p:attrNameLst>
                                          <p:attrName>style.visibility</p:attrName>
                                        </p:attrNameLst>
                                      </p:cBhvr>
                                      <p:to>
                                        <p:strVal val="visible"/>
                                      </p:to>
                                    </p:set>
                                    <p:anim calcmode="lin" valueType="num">
                                      <p:cBhvr>
                                        <p:cTn dur="500" fill="hold" id="54"/>
                                        <p:tgtEl>
                                          <p:spTgt spid="24"/>
                                        </p:tgtEl>
                                        <p:attrNameLst>
                                          <p:attrName>ppt_w</p:attrName>
                                        </p:attrNameLst>
                                      </p:cBhvr>
                                      <p:tavLst>
                                        <p:tav tm="0">
                                          <p:val>
                                            <p:fltVal val="0"/>
                                          </p:val>
                                        </p:tav>
                                        <p:tav tm="100000">
                                          <p:val>
                                            <p:strVal val="#ppt_w"/>
                                          </p:val>
                                        </p:tav>
                                      </p:tavLst>
                                    </p:anim>
                                    <p:anim calcmode="lin" valueType="num">
                                      <p:cBhvr>
                                        <p:cTn dur="500" fill="hold" id="55"/>
                                        <p:tgtEl>
                                          <p:spTgt spid="24"/>
                                        </p:tgtEl>
                                        <p:attrNameLst>
                                          <p:attrName>ppt_h</p:attrName>
                                        </p:attrNameLst>
                                      </p:cBhvr>
                                      <p:tavLst>
                                        <p:tav tm="0">
                                          <p:val>
                                            <p:fltVal val="0"/>
                                          </p:val>
                                        </p:tav>
                                        <p:tav tm="100000">
                                          <p:val>
                                            <p:strVal val="#ppt_h"/>
                                          </p:val>
                                        </p:tav>
                                      </p:tavLst>
                                    </p:anim>
                                    <p:animEffect filter="fade" transition="in">
                                      <p:cBhvr>
                                        <p:cTn dur="500" id="56"/>
                                        <p:tgtEl>
                                          <p:spTgt spid="24"/>
                                        </p:tgtEl>
                                      </p:cBhvr>
                                    </p:animEffect>
                                  </p:childTnLst>
                                </p:cTn>
                              </p:par>
                              <p:par>
                                <p:cTn fill="hold" grpId="0" id="57" nodeType="withEffect" presetClass="entr" presetID="53" presetSubtype="0">
                                  <p:stCondLst>
                                    <p:cond delay="0"/>
                                  </p:stCondLst>
                                  <p:childTnLst>
                                    <p:set>
                                      <p:cBhvr>
                                        <p:cTn dur="1" fill="hold" id="58">
                                          <p:stCondLst>
                                            <p:cond delay="0"/>
                                          </p:stCondLst>
                                        </p:cTn>
                                        <p:tgtEl>
                                          <p:spTgt spid="25"/>
                                        </p:tgtEl>
                                        <p:attrNameLst>
                                          <p:attrName>style.visibility</p:attrName>
                                        </p:attrNameLst>
                                      </p:cBhvr>
                                      <p:to>
                                        <p:strVal val="visible"/>
                                      </p:to>
                                    </p:set>
                                    <p:anim calcmode="lin" valueType="num">
                                      <p:cBhvr>
                                        <p:cTn dur="500" fill="hold" id="59"/>
                                        <p:tgtEl>
                                          <p:spTgt spid="25"/>
                                        </p:tgtEl>
                                        <p:attrNameLst>
                                          <p:attrName>ppt_w</p:attrName>
                                        </p:attrNameLst>
                                      </p:cBhvr>
                                      <p:tavLst>
                                        <p:tav tm="0">
                                          <p:val>
                                            <p:fltVal val="0"/>
                                          </p:val>
                                        </p:tav>
                                        <p:tav tm="100000">
                                          <p:val>
                                            <p:strVal val="#ppt_w"/>
                                          </p:val>
                                        </p:tav>
                                      </p:tavLst>
                                    </p:anim>
                                    <p:anim calcmode="lin" valueType="num">
                                      <p:cBhvr>
                                        <p:cTn dur="500" fill="hold" id="60"/>
                                        <p:tgtEl>
                                          <p:spTgt spid="25"/>
                                        </p:tgtEl>
                                        <p:attrNameLst>
                                          <p:attrName>ppt_h</p:attrName>
                                        </p:attrNameLst>
                                      </p:cBhvr>
                                      <p:tavLst>
                                        <p:tav tm="0">
                                          <p:val>
                                            <p:fltVal val="0"/>
                                          </p:val>
                                        </p:tav>
                                        <p:tav tm="100000">
                                          <p:val>
                                            <p:strVal val="#ppt_h"/>
                                          </p:val>
                                        </p:tav>
                                      </p:tavLst>
                                    </p:anim>
                                    <p:animEffect filter="fade" transition="in">
                                      <p:cBhvr>
                                        <p:cTn dur="500" id="61"/>
                                        <p:tgtEl>
                                          <p:spTgt spid="25"/>
                                        </p:tgtEl>
                                      </p:cBhvr>
                                    </p:animEffect>
                                  </p:childTnLst>
                                </p:cTn>
                              </p:par>
                            </p:childTnLst>
                          </p:cTn>
                        </p:par>
                        <p:par>
                          <p:cTn fill="hold" id="62" nodeType="afterGroup">
                            <p:stCondLst>
                              <p:cond delay="1400"/>
                            </p:stCondLst>
                            <p:childTnLst>
                              <p:par>
                                <p:cTn fill="hold" grpId="0" id="63" nodeType="afterEffect" presetClass="entr" presetID="22" presetSubtype="8">
                                  <p:stCondLst>
                                    <p:cond delay="0"/>
                                  </p:stCondLst>
                                  <p:childTnLst>
                                    <p:set>
                                      <p:cBhvr>
                                        <p:cTn dur="1" fill="hold" id="64">
                                          <p:stCondLst>
                                            <p:cond delay="0"/>
                                          </p:stCondLst>
                                        </p:cTn>
                                        <p:tgtEl>
                                          <p:spTgt spid="2"/>
                                        </p:tgtEl>
                                        <p:attrNameLst>
                                          <p:attrName>style.visibility</p:attrName>
                                        </p:attrNameLst>
                                      </p:cBhvr>
                                      <p:to>
                                        <p:strVal val="visible"/>
                                      </p:to>
                                    </p:set>
                                    <p:animEffect filter="wipe(left)" transition="in">
                                      <p:cBhvr>
                                        <p:cTn dur="500" id="65"/>
                                        <p:tgtEl>
                                          <p:spTgt spid="2"/>
                                        </p:tgtEl>
                                      </p:cBhvr>
                                    </p:animEffect>
                                  </p:childTnLst>
                                </p:cTn>
                              </p:par>
                              <p:par>
                                <p:cTn fill="hold" grpId="0" id="66" nodeType="withEffect" presetClass="entr" presetID="22" presetSubtype="8">
                                  <p:stCondLst>
                                    <p:cond delay="0"/>
                                  </p:stCondLst>
                                  <p:childTnLst>
                                    <p:set>
                                      <p:cBhvr>
                                        <p:cTn dur="1" fill="hold" id="67">
                                          <p:stCondLst>
                                            <p:cond delay="0"/>
                                          </p:stCondLst>
                                        </p:cTn>
                                        <p:tgtEl>
                                          <p:spTgt spid="17"/>
                                        </p:tgtEl>
                                        <p:attrNameLst>
                                          <p:attrName>style.visibility</p:attrName>
                                        </p:attrNameLst>
                                      </p:cBhvr>
                                      <p:to>
                                        <p:strVal val="visible"/>
                                      </p:to>
                                    </p:set>
                                    <p:animEffect filter="wipe(left)" transition="in">
                                      <p:cBhvr>
                                        <p:cTn dur="500" id="68"/>
                                        <p:tgtEl>
                                          <p:spTgt spid="17"/>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19"/>
                                        </p:tgtEl>
                                        <p:attrNameLst>
                                          <p:attrName>style.visibility</p:attrName>
                                        </p:attrNameLst>
                                      </p:cBhvr>
                                      <p:to>
                                        <p:strVal val="visible"/>
                                      </p:to>
                                    </p:set>
                                    <p:animEffect filter="wipe(left)" transition="in">
                                      <p:cBhvr>
                                        <p:cTn dur="500" id="71"/>
                                        <p:tgtEl>
                                          <p:spTgt spid="19"/>
                                        </p:tgtEl>
                                      </p:cBhvr>
                                    </p:animEffect>
                                  </p:childTnLst>
                                </p:cTn>
                              </p:par>
                              <p:par>
                                <p:cTn fill="hold" grpId="0" id="72" nodeType="withEffect" presetClass="entr" presetID="22" presetSubtype="8">
                                  <p:stCondLst>
                                    <p:cond delay="0"/>
                                  </p:stCondLst>
                                  <p:childTnLst>
                                    <p:set>
                                      <p:cBhvr>
                                        <p:cTn dur="1" fill="hold" id="73">
                                          <p:stCondLst>
                                            <p:cond delay="0"/>
                                          </p:stCondLst>
                                        </p:cTn>
                                        <p:tgtEl>
                                          <p:spTgt spid="20"/>
                                        </p:tgtEl>
                                        <p:attrNameLst>
                                          <p:attrName>style.visibility</p:attrName>
                                        </p:attrNameLst>
                                      </p:cBhvr>
                                      <p:to>
                                        <p:strVal val="visible"/>
                                      </p:to>
                                    </p:set>
                                    <p:animEffect filter="wipe(left)" transition="in">
                                      <p:cBhvr>
                                        <p:cTn dur="500" id="74"/>
                                        <p:tgtEl>
                                          <p:spTgt spid="20"/>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18"/>
                                        </p:tgtEl>
                                        <p:attrNameLst>
                                          <p:attrName>style.visibility</p:attrName>
                                        </p:attrNameLst>
                                      </p:cBhvr>
                                      <p:to>
                                        <p:strVal val="visible"/>
                                      </p:to>
                                    </p:set>
                                    <p:animEffect filter="wipe(left)" transition="in">
                                      <p:cBhvr>
                                        <p:cTn dur="500" id="77"/>
                                        <p:tgtEl>
                                          <p:spTgt spid="18"/>
                                        </p:tgtEl>
                                      </p:cBhvr>
                                    </p:animEffect>
                                  </p:childTnLst>
                                </p:cTn>
                              </p:par>
                            </p:childTnLst>
                          </p:cTn>
                        </p:par>
                        <p:par>
                          <p:cTn fill="hold" id="78" nodeType="afterGroup">
                            <p:stCondLst>
                              <p:cond delay="1900"/>
                            </p:stCondLst>
                            <p:childTnLst>
                              <p:par>
                                <p:cTn fill="hold" grpId="0" id="79" nodeType="afterEffect" presetClass="entr" presetID="31" presetSubtype="0">
                                  <p:stCondLst>
                                    <p:cond delay="0"/>
                                  </p:stCondLst>
                                  <p:childTnLst>
                                    <p:set>
                                      <p:cBhvr>
                                        <p:cTn dur="1" fill="hold" id="80">
                                          <p:stCondLst>
                                            <p:cond delay="0"/>
                                          </p:stCondLst>
                                        </p:cTn>
                                        <p:tgtEl>
                                          <p:spTgt spid="15"/>
                                        </p:tgtEl>
                                        <p:attrNameLst>
                                          <p:attrName>style.visibility</p:attrName>
                                        </p:attrNameLst>
                                      </p:cBhvr>
                                      <p:to>
                                        <p:strVal val="visible"/>
                                      </p:to>
                                    </p:set>
                                    <p:anim calcmode="lin" valueType="num">
                                      <p:cBhvr>
                                        <p:cTn dur="400" fill="hold" id="81"/>
                                        <p:tgtEl>
                                          <p:spTgt spid="15"/>
                                        </p:tgtEl>
                                        <p:attrNameLst>
                                          <p:attrName>ppt_w</p:attrName>
                                        </p:attrNameLst>
                                      </p:cBhvr>
                                      <p:tavLst>
                                        <p:tav tm="0">
                                          <p:val>
                                            <p:fltVal val="0"/>
                                          </p:val>
                                        </p:tav>
                                        <p:tav tm="100000">
                                          <p:val>
                                            <p:strVal val="#ppt_w"/>
                                          </p:val>
                                        </p:tav>
                                      </p:tavLst>
                                    </p:anim>
                                    <p:anim calcmode="lin" valueType="num">
                                      <p:cBhvr>
                                        <p:cTn dur="400" fill="hold" id="82"/>
                                        <p:tgtEl>
                                          <p:spTgt spid="15"/>
                                        </p:tgtEl>
                                        <p:attrNameLst>
                                          <p:attrName>ppt_h</p:attrName>
                                        </p:attrNameLst>
                                      </p:cBhvr>
                                      <p:tavLst>
                                        <p:tav tm="0">
                                          <p:val>
                                            <p:fltVal val="0"/>
                                          </p:val>
                                        </p:tav>
                                        <p:tav tm="100000">
                                          <p:val>
                                            <p:strVal val="#ppt_h"/>
                                          </p:val>
                                        </p:tav>
                                      </p:tavLst>
                                    </p:anim>
                                    <p:anim calcmode="lin" valueType="num">
                                      <p:cBhvr>
                                        <p:cTn dur="400" fill="hold" id="83"/>
                                        <p:tgtEl>
                                          <p:spTgt spid="15"/>
                                        </p:tgtEl>
                                        <p:attrNameLst>
                                          <p:attrName>style.rotation</p:attrName>
                                        </p:attrNameLst>
                                      </p:cBhvr>
                                      <p:tavLst>
                                        <p:tav tm="0">
                                          <p:val>
                                            <p:fltVal val="90"/>
                                          </p:val>
                                        </p:tav>
                                        <p:tav tm="100000">
                                          <p:val>
                                            <p:fltVal val="0"/>
                                          </p:val>
                                        </p:tav>
                                      </p:tavLst>
                                    </p:anim>
                                    <p:animEffect filter="fade" transition="in">
                                      <p:cBhvr>
                                        <p:cTn dur="400" id="84"/>
                                        <p:tgtEl>
                                          <p:spTgt spid="15"/>
                                        </p:tgtEl>
                                      </p:cBhvr>
                                    </p:animEffect>
                                  </p:childTnLst>
                                </p:cTn>
                              </p:par>
                            </p:childTnLst>
                          </p:cTn>
                        </p:par>
                        <p:par>
                          <p:cTn fill="hold" id="85" nodeType="afterGroup">
                            <p:stCondLst>
                              <p:cond delay="2300"/>
                            </p:stCondLst>
                            <p:childTnLst>
                              <p:par>
                                <p:cTn fill="hold" grpId="0" id="86" nodeType="afterEffect" presetClass="entr" presetID="22" presetSubtype="8">
                                  <p:stCondLst>
                                    <p:cond delay="0"/>
                                  </p:stCondLst>
                                  <p:childTnLst>
                                    <p:set>
                                      <p:cBhvr>
                                        <p:cTn dur="1" fill="hold" id="87">
                                          <p:stCondLst>
                                            <p:cond delay="0"/>
                                          </p:stCondLst>
                                        </p:cTn>
                                        <p:tgtEl>
                                          <p:spTgt spid="31"/>
                                        </p:tgtEl>
                                        <p:attrNameLst>
                                          <p:attrName>style.visibility</p:attrName>
                                        </p:attrNameLst>
                                      </p:cBhvr>
                                      <p:to>
                                        <p:strVal val="visible"/>
                                      </p:to>
                                    </p:set>
                                    <p:animEffect filter="wipe(left)" transition="in">
                                      <p:cBhvr>
                                        <p:cTn dur="500" id="88"/>
                                        <p:tgtEl>
                                          <p:spTgt spid="31"/>
                                        </p:tgtEl>
                                      </p:cBhvr>
                                    </p:animEffect>
                                  </p:childTnLst>
                                </p:cTn>
                              </p:par>
                            </p:childTnLst>
                          </p:cTn>
                        </p:par>
                        <p:par>
                          <p:cTn fill="hold" id="89" nodeType="afterGroup">
                            <p:stCondLst>
                              <p:cond delay="2800"/>
                            </p:stCondLst>
                            <p:childTnLst>
                              <p:par>
                                <p:cTn fill="hold" grpId="0" id="90" nodeType="afterEffect" presetClass="entr" presetID="31" presetSubtype="0">
                                  <p:stCondLst>
                                    <p:cond delay="0"/>
                                  </p:stCondLst>
                                  <p:childTnLst>
                                    <p:set>
                                      <p:cBhvr>
                                        <p:cTn dur="1" fill="hold" id="91">
                                          <p:stCondLst>
                                            <p:cond delay="0"/>
                                          </p:stCondLst>
                                        </p:cTn>
                                        <p:tgtEl>
                                          <p:spTgt spid="32"/>
                                        </p:tgtEl>
                                        <p:attrNameLst>
                                          <p:attrName>style.visibility</p:attrName>
                                        </p:attrNameLst>
                                      </p:cBhvr>
                                      <p:to>
                                        <p:strVal val="visible"/>
                                      </p:to>
                                    </p:set>
                                    <p:anim calcmode="lin" valueType="num">
                                      <p:cBhvr>
                                        <p:cTn dur="400" fill="hold" id="92"/>
                                        <p:tgtEl>
                                          <p:spTgt spid="32"/>
                                        </p:tgtEl>
                                        <p:attrNameLst>
                                          <p:attrName>ppt_w</p:attrName>
                                        </p:attrNameLst>
                                      </p:cBhvr>
                                      <p:tavLst>
                                        <p:tav tm="0">
                                          <p:val>
                                            <p:fltVal val="0"/>
                                          </p:val>
                                        </p:tav>
                                        <p:tav tm="100000">
                                          <p:val>
                                            <p:strVal val="#ppt_w"/>
                                          </p:val>
                                        </p:tav>
                                      </p:tavLst>
                                    </p:anim>
                                    <p:anim calcmode="lin" valueType="num">
                                      <p:cBhvr>
                                        <p:cTn dur="400" fill="hold" id="93"/>
                                        <p:tgtEl>
                                          <p:spTgt spid="32"/>
                                        </p:tgtEl>
                                        <p:attrNameLst>
                                          <p:attrName>ppt_h</p:attrName>
                                        </p:attrNameLst>
                                      </p:cBhvr>
                                      <p:tavLst>
                                        <p:tav tm="0">
                                          <p:val>
                                            <p:fltVal val="0"/>
                                          </p:val>
                                        </p:tav>
                                        <p:tav tm="100000">
                                          <p:val>
                                            <p:strVal val="#ppt_h"/>
                                          </p:val>
                                        </p:tav>
                                      </p:tavLst>
                                    </p:anim>
                                    <p:anim calcmode="lin" valueType="num">
                                      <p:cBhvr>
                                        <p:cTn dur="400" fill="hold" id="94"/>
                                        <p:tgtEl>
                                          <p:spTgt spid="32"/>
                                        </p:tgtEl>
                                        <p:attrNameLst>
                                          <p:attrName>style.rotation</p:attrName>
                                        </p:attrNameLst>
                                      </p:cBhvr>
                                      <p:tavLst>
                                        <p:tav tm="0">
                                          <p:val>
                                            <p:fltVal val="90"/>
                                          </p:val>
                                        </p:tav>
                                        <p:tav tm="100000">
                                          <p:val>
                                            <p:fltVal val="0"/>
                                          </p:val>
                                        </p:tav>
                                      </p:tavLst>
                                    </p:anim>
                                    <p:animEffect filter="fade" transition="in">
                                      <p:cBhvr>
                                        <p:cTn dur="400" id="95"/>
                                        <p:tgtEl>
                                          <p:spTgt spid="32"/>
                                        </p:tgtEl>
                                      </p:cBhvr>
                                    </p:animEffect>
                                  </p:childTnLst>
                                </p:cTn>
                              </p:par>
                            </p:childTnLst>
                          </p:cTn>
                        </p:par>
                        <p:par>
                          <p:cTn fill="hold" id="96" nodeType="afterGroup">
                            <p:stCondLst>
                              <p:cond delay="3200"/>
                            </p:stCondLst>
                            <p:childTnLst>
                              <p:par>
                                <p:cTn fill="hold" grpId="0" id="97" nodeType="afterEffect" presetClass="entr" presetID="22" presetSubtype="8">
                                  <p:stCondLst>
                                    <p:cond delay="0"/>
                                  </p:stCondLst>
                                  <p:childTnLst>
                                    <p:set>
                                      <p:cBhvr>
                                        <p:cTn dur="1" fill="hold" id="98">
                                          <p:stCondLst>
                                            <p:cond delay="0"/>
                                          </p:stCondLst>
                                        </p:cTn>
                                        <p:tgtEl>
                                          <p:spTgt spid="30"/>
                                        </p:tgtEl>
                                        <p:attrNameLst>
                                          <p:attrName>style.visibility</p:attrName>
                                        </p:attrNameLst>
                                      </p:cBhvr>
                                      <p:to>
                                        <p:strVal val="visible"/>
                                      </p:to>
                                    </p:set>
                                    <p:animEffect filter="wipe(left)" transition="in">
                                      <p:cBhvr>
                                        <p:cTn dur="500" id="9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3"/>
      <p:bldP grpId="1" spid="3"/>
      <p:bldP grpId="0" spid="2"/>
      <p:bldP grpId="0" spid="15"/>
      <p:bldP grpId="0" spid="17"/>
      <p:bldP grpId="0" spid="18"/>
      <p:bldP grpId="0" spid="19"/>
      <p:bldP grpId="0" spid="20"/>
      <p:bldP grpId="0" spid="4"/>
      <p:bldP grpId="0" spid="22"/>
      <p:bldP grpId="0" spid="23"/>
      <p:bldP grpId="0" spid="24"/>
      <p:bldP grpId="0" spid="25"/>
      <p:bldP grpId="0" spid="26"/>
      <p:bldP grpId="0" spid="30"/>
      <p:bldP grpId="0" spid="31"/>
      <p:bldP grpId="0" spid="3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2" name="内容占位符 49270">
            <a:extLst>
              <a:ext uri="{FF2B5EF4-FFF2-40B4-BE49-F238E27FC236}">
                <a16:creationId xmlns:a16="http://schemas.microsoft.com/office/drawing/2014/main" id="{F1F18A3C-F63D-4CCB-B3A8-DE942A260857}"/>
              </a:ext>
            </a:extLst>
          </p:cNvPr>
          <p:cNvGraphicFramePr/>
          <p:nvPr>
            <p:extLst>
              <p:ext uri="{D42A27DB-BD31-4B8C-83A1-F6EECF244321}">
                <p14:modId val="134223179"/>
              </p:ext>
            </p:extLst>
          </p:nvPr>
        </p:nvGraphicFramePr>
        <p:xfrm>
          <a:off x="1201837" y="2197495"/>
          <a:ext cx="9937104" cy="3672409"/>
        </p:xfrm>
        <a:graphic>
          <a:graphicData uri="http://schemas.openxmlformats.org/drawingml/2006/table">
            <a:tbl>
              <a:tblPr/>
              <a:tblGrid>
                <a:gridCol w="1578758">
                  <a:extLst>
                    <a:ext uri="{9D8B030D-6E8A-4147-A177-3AD203B41FA5}">
                      <a16:colId xmlns:a16="http://schemas.microsoft.com/office/drawing/2014/main" val="20000"/>
                    </a:ext>
                  </a:extLst>
                </a:gridCol>
                <a:gridCol w="3949549">
                  <a:extLst>
                    <a:ext uri="{9D8B030D-6E8A-4147-A177-3AD203B41FA5}">
                      <a16:colId xmlns:a16="http://schemas.microsoft.com/office/drawing/2014/main" val="20001"/>
                    </a:ext>
                  </a:extLst>
                </a:gridCol>
                <a:gridCol w="4408797">
                  <a:extLst>
                    <a:ext uri="{9D8B030D-6E8A-4147-A177-3AD203B41FA5}">
                      <a16:colId xmlns:a16="http://schemas.microsoft.com/office/drawing/2014/main" val="20002"/>
                    </a:ext>
                  </a:extLst>
                </a:gridCol>
              </a:tblGrid>
              <a:tr h="463242">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fontAlgn="ctr" lvl="0">
                        <a:spcBef>
                          <a:spcPct val="0"/>
                        </a:spcBef>
                        <a:buNone/>
                      </a:pPr>
                      <a:r>
                        <a:rPr altLang="en-US" b="1" baseline="0" kern="1200" lang="zh-CN" sz="1800" u="none">
                          <a:solidFill>
                            <a:schemeClr val="accent2"/>
                          </a:solidFill>
                          <a:latin typeface="+mj-ea"/>
                          <a:ea typeface="+mj-ea"/>
                          <a:cs typeface="+mn-cs"/>
                        </a:rPr>
                        <a:t>方式</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rgbClr val="C00000"/>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fontAlgn="ctr" lvl="0">
                        <a:spcBef>
                          <a:spcPct val="0"/>
                        </a:spcBef>
                        <a:buNone/>
                      </a:pPr>
                      <a:r>
                        <a:rPr altLang="en-US" b="1" baseline="0" kern="1200" lang="zh-CN" sz="1800" u="none">
                          <a:solidFill>
                            <a:schemeClr val="accent2"/>
                          </a:solidFill>
                          <a:latin typeface="+mj-ea"/>
                          <a:ea typeface="+mj-ea"/>
                          <a:cs typeface="+mn-cs"/>
                        </a:rPr>
                        <a:t>个人决策</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rgbClr val="C00000"/>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fontAlgn="ctr" lvl="0">
                        <a:spcBef>
                          <a:spcPct val="0"/>
                        </a:spcBef>
                        <a:buNone/>
                      </a:pPr>
                      <a:r>
                        <a:rPr altLang="en-US" b="1" baseline="0" kern="1200" lang="zh-CN" sz="1800" u="none">
                          <a:solidFill>
                            <a:schemeClr val="accent2"/>
                          </a:solidFill>
                          <a:latin typeface="+mj-ea"/>
                          <a:ea typeface="+mj-ea"/>
                          <a:cs typeface="+mn-cs"/>
                        </a:rPr>
                        <a:t>群体决策</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rgbClr val="C00000"/>
                    </a:solidFill>
                  </a:tcPr>
                </a:tc>
                <a:extLst>
                  <a:ext uri="{0D108BD9-81ED-4DB2-BD59-A6C34878D82A}">
                    <a16:rowId xmlns:a16="http://schemas.microsoft.com/office/drawing/2014/main" val="10000"/>
                  </a:ext>
                </a:extLst>
              </a:tr>
              <a:tr h="564953">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1" baseline="0" kern="1200" lang="zh-CN" sz="1600" u="none">
                          <a:solidFill>
                            <a:srgbClr val="C00000"/>
                          </a:solidFill>
                          <a:latin typeface="+mj-ea"/>
                          <a:ea typeface="+mj-ea"/>
                          <a:cs typeface="+mn-cs"/>
                        </a:rPr>
                        <a:t>速度</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快</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慢</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1"/>
                  </a:ext>
                </a:extLst>
              </a:tr>
              <a:tr h="564953">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1" baseline="0" kern="1200" lang="zh-CN" sz="1600" u="none">
                          <a:solidFill>
                            <a:srgbClr val="C00000"/>
                          </a:solidFill>
                          <a:latin typeface="+mj-ea"/>
                          <a:ea typeface="+mj-ea"/>
                          <a:cs typeface="+mn-cs"/>
                        </a:rPr>
                        <a:t>准确性</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较差</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较好</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2"/>
                  </a:ext>
                </a:extLst>
              </a:tr>
              <a:tr h="693087">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1" baseline="0" kern="1200" lang="zh-CN" sz="1600" u="none">
                          <a:solidFill>
                            <a:srgbClr val="C00000"/>
                          </a:solidFill>
                          <a:latin typeface="+mj-ea"/>
                          <a:ea typeface="+mj-ea"/>
                          <a:cs typeface="+mn-cs"/>
                        </a:rPr>
                        <a:t>创造性</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较高。适于工作不明确，需要创新的工作</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较低。适于工作结构明确，有固定程序的工作</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3"/>
                  </a:ext>
                </a:extLst>
              </a:tr>
              <a:tr h="693087">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1" baseline="0" kern="1200" lang="zh-CN" sz="1600" u="none">
                          <a:solidFill>
                            <a:srgbClr val="C00000"/>
                          </a:solidFill>
                          <a:latin typeface="+mj-ea"/>
                          <a:ea typeface="+mj-ea"/>
                          <a:cs typeface="+mn-cs"/>
                        </a:rPr>
                        <a:t>效率</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有任务复杂程度决定。通常费时少，代价较高</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费时多，但代价低。整体效率高</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4"/>
                  </a:ext>
                </a:extLst>
              </a:tr>
              <a:tr h="693087">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1" baseline="0" kern="1200" lang="zh-CN" sz="1600" u="none">
                          <a:solidFill>
                            <a:srgbClr val="C00000"/>
                          </a:solidFill>
                          <a:latin typeface="+mj-ea"/>
                          <a:ea typeface="+mj-ea"/>
                          <a:cs typeface="+mn-cs"/>
                        </a:rPr>
                        <a:t>风险性</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视个人气质、经历决定</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34290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视群体性格</a:t>
                      </a:r>
                      <a:r>
                        <a:rPr altLang="zh-CN" b="0" baseline="0" kern="1200" lang="en-US" sz="1400" u="none">
                          <a:solidFill>
                            <a:srgbClr val="000000"/>
                          </a:solidFill>
                          <a:latin typeface="+mj-ea"/>
                          <a:ea typeface="+mj-ea"/>
                          <a:cs typeface="+mn-cs"/>
                        </a:rPr>
                        <a:t>(</a:t>
                      </a:r>
                      <a:r>
                        <a:rPr altLang="en-US" b="0" baseline="0" kern="1200" lang="zh-CN" sz="1400" u="none">
                          <a:solidFill>
                            <a:srgbClr val="000000"/>
                          </a:solidFill>
                          <a:latin typeface="+mj-ea"/>
                          <a:ea typeface="+mj-ea"/>
                          <a:cs typeface="+mn-cs"/>
                        </a:rPr>
                        <a:t>尤其是领导风格）</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 name="矩形 12">
            <a:extLst>
              <a:ext uri="{FF2B5EF4-FFF2-40B4-BE49-F238E27FC236}">
                <a16:creationId xmlns:a16="http://schemas.microsoft.com/office/drawing/2014/main" id="{EA239419-B2B6-4B34-9977-8FE66DF37691}"/>
              </a:ext>
            </a:extLst>
          </p:cNvPr>
          <p:cNvSpPr/>
          <p:nvPr/>
        </p:nvSpPr>
        <p:spPr>
          <a:xfrm>
            <a:off x="3866133" y="1574523"/>
            <a:ext cx="4214893" cy="396240"/>
          </a:xfrm>
          <a:prstGeom prst="rect">
            <a:avLst/>
          </a:prstGeom>
        </p:spPr>
        <p:txBody>
          <a:bodyPr wrap="square">
            <a:spAutoFit/>
          </a:bodyPr>
          <a:lstStyle/>
          <a:p>
            <a:pPr algn="ctr"/>
            <a:r>
              <a:rPr altLang="en-US" b="1" lang="zh-CN" noProof="1" sz="2000">
                <a:solidFill>
                  <a:srgbClr val="000000"/>
                </a:solidFill>
                <a:latin typeface="+mj-ea"/>
                <a:ea typeface="+mj-ea"/>
              </a:rPr>
              <a:t>团队决策与个人决策的区别</a:t>
            </a:r>
          </a:p>
        </p:txBody>
      </p:sp>
      <p:sp>
        <p:nvSpPr>
          <p:cNvPr id="9" name="TextBox 54">
            <a:extLst>
              <a:ext uri="{FF2B5EF4-FFF2-40B4-BE49-F238E27FC236}">
                <a16:creationId xmlns:a16="http://schemas.microsoft.com/office/drawing/2014/main" id="{F1B50E03-296D-4B8A-8944-4EB782E5D84F}"/>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2.5 团队决策</a:t>
            </a:r>
          </a:p>
        </p:txBody>
      </p:sp>
      <p:sp>
        <p:nvSpPr>
          <p:cNvPr id="10" name="矩形 9">
            <a:extLst>
              <a:ext uri="{FF2B5EF4-FFF2-40B4-BE49-F238E27FC236}">
                <a16:creationId xmlns:a16="http://schemas.microsoft.com/office/drawing/2014/main" id="{5FE1D275-4A43-40E5-8475-9C1343EC14B8}"/>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620965210"/>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300" fill="hold" id="7"/>
                                        <p:tgtEl>
                                          <p:spTgt spid="10"/>
                                        </p:tgtEl>
                                        <p:attrNameLst>
                                          <p:attrName>ppt_w</p:attrName>
                                        </p:attrNameLst>
                                      </p:cBhvr>
                                      <p:tavLst>
                                        <p:tav tm="0">
                                          <p:val>
                                            <p:fltVal val="0"/>
                                          </p:val>
                                        </p:tav>
                                        <p:tav tm="100000">
                                          <p:val>
                                            <p:strVal val="#ppt_w"/>
                                          </p:val>
                                        </p:tav>
                                      </p:tavLst>
                                    </p:anim>
                                    <p:anim calcmode="lin" valueType="num">
                                      <p:cBhvr>
                                        <p:cTn dur="300" fill="hold" id="8"/>
                                        <p:tgtEl>
                                          <p:spTgt spid="10"/>
                                        </p:tgtEl>
                                        <p:attrNameLst>
                                          <p:attrName>ppt_h</p:attrName>
                                        </p:attrNameLst>
                                      </p:cBhvr>
                                      <p:tavLst>
                                        <p:tav tm="0">
                                          <p:val>
                                            <p:fltVal val="0"/>
                                          </p:val>
                                        </p:tav>
                                        <p:tav tm="100000">
                                          <p:val>
                                            <p:strVal val="#ppt_h"/>
                                          </p:val>
                                        </p:tav>
                                      </p:tavLst>
                                    </p:anim>
                                    <p:anim calcmode="lin" valueType="num">
                                      <p:cBhvr>
                                        <p:cTn dur="300" fill="hold" id="9"/>
                                        <p:tgtEl>
                                          <p:spTgt spid="10"/>
                                        </p:tgtEl>
                                        <p:attrNameLst>
                                          <p:attrName>style.rotation</p:attrName>
                                        </p:attrNameLst>
                                      </p:cBhvr>
                                      <p:tavLst>
                                        <p:tav tm="0">
                                          <p:val>
                                            <p:fltVal val="90"/>
                                          </p:val>
                                        </p:tav>
                                        <p:tav tm="100000">
                                          <p:val>
                                            <p:fltVal val="0"/>
                                          </p:val>
                                        </p:tav>
                                      </p:tavLst>
                                    </p:anim>
                                    <p:animEffect filter="fade" transition="in">
                                      <p:cBhvr>
                                        <p:cTn dur="300" id="10"/>
                                        <p:tgtEl>
                                          <p:spTgt spid="10"/>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p:cTn dur="300" fill="hold" id="13"/>
                                        <p:tgtEl>
                                          <p:spTgt spid="10"/>
                                        </p:tgtEl>
                                        <p:attrNameLst>
                                          <p:attrName>ppt_w</p:attrName>
                                        </p:attrNameLst>
                                      </p:cBhvr>
                                      <p:tavLst>
                                        <p:tav tm="0">
                                          <p:val>
                                            <p:fltVal val="0"/>
                                          </p:val>
                                        </p:tav>
                                        <p:tav tm="100000">
                                          <p:val>
                                            <p:strVal val="#ppt_w"/>
                                          </p:val>
                                        </p:tav>
                                      </p:tavLst>
                                    </p:anim>
                                    <p:anim calcmode="lin" valueType="num">
                                      <p:cBhvr>
                                        <p:cTn dur="300" fill="hold" id="14"/>
                                        <p:tgtEl>
                                          <p:spTgt spid="10"/>
                                        </p:tgtEl>
                                        <p:attrNameLst>
                                          <p:attrName>ppt_h</p:attrName>
                                        </p:attrNameLst>
                                      </p:cBhvr>
                                      <p:tavLst>
                                        <p:tav tm="0">
                                          <p:val>
                                            <p:fltVal val="0"/>
                                          </p:val>
                                        </p:tav>
                                        <p:tav tm="100000">
                                          <p:val>
                                            <p:strVal val="#ppt_h"/>
                                          </p:val>
                                        </p:tav>
                                      </p:tavLst>
                                    </p:anim>
                                    <p:anim calcmode="lin" valueType="num">
                                      <p:cBhvr>
                                        <p:cTn dur="300" fill="hold" id="15"/>
                                        <p:tgtEl>
                                          <p:spTgt spid="10"/>
                                        </p:tgtEl>
                                        <p:attrNameLst>
                                          <p:attrName>style.rotation</p:attrName>
                                        </p:attrNameLst>
                                      </p:cBhvr>
                                      <p:tavLst>
                                        <p:tav tm="0">
                                          <p:val>
                                            <p:fltVal val="90"/>
                                          </p:val>
                                        </p:tav>
                                        <p:tav tm="100000">
                                          <p:val>
                                            <p:fltVal val="0"/>
                                          </p:val>
                                        </p:tav>
                                      </p:tavLst>
                                    </p:anim>
                                    <p:animEffect filter="fade" transition="in">
                                      <p:cBhvr>
                                        <p:cTn dur="300" id="16"/>
                                        <p:tgtEl>
                                          <p:spTgt spid="10"/>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9"/>
                                        </p:tgtEl>
                                        <p:attrNameLst>
                                          <p:attrName>style.visibility</p:attrName>
                                        </p:attrNameLst>
                                      </p:cBhvr>
                                      <p:to>
                                        <p:strVal val="visible"/>
                                      </p:to>
                                    </p:set>
                                    <p:anim by="(-#ppt_w*2)" calcmode="lin" valueType="num">
                                      <p:cBhvr rctx="PPT">
                                        <p:cTn autoRev="1" dur="200" fill="hold" id="20">
                                          <p:stCondLst>
                                            <p:cond delay="0"/>
                                          </p:stCondLst>
                                        </p:cTn>
                                        <p:tgtEl>
                                          <p:spTgt spid="9"/>
                                        </p:tgtEl>
                                        <p:attrNameLst>
                                          <p:attrName>ppt_w</p:attrName>
                                        </p:attrNameLst>
                                      </p:cBhvr>
                                    </p:anim>
                                    <p:anim by="(#ppt_w*0.50)" calcmode="lin" valueType="num">
                                      <p:cBhvr>
                                        <p:cTn autoRev="1" decel="50000" dur="200" fill="hold" id="21">
                                          <p:stCondLst>
                                            <p:cond delay="0"/>
                                          </p:stCondLst>
                                        </p:cTn>
                                        <p:tgtEl>
                                          <p:spTgt spid="9"/>
                                        </p:tgtEl>
                                        <p:attrNameLst>
                                          <p:attrName>ppt_x</p:attrName>
                                        </p:attrNameLst>
                                      </p:cBhvr>
                                    </p:anim>
                                    <p:anim calcmode="lin" from="(-#ppt_h/2)" to="(#ppt_y)" valueType="num">
                                      <p:cBhvr>
                                        <p:cTn dur="400" fill="hold" id="22">
                                          <p:stCondLst>
                                            <p:cond delay="0"/>
                                          </p:stCondLst>
                                        </p:cTn>
                                        <p:tgtEl>
                                          <p:spTgt spid="9"/>
                                        </p:tgtEl>
                                        <p:attrNameLst>
                                          <p:attrName>ppt_y</p:attrName>
                                        </p:attrNameLst>
                                      </p:cBhvr>
                                    </p:anim>
                                    <p:animRot by="21600000">
                                      <p:cBhvr>
                                        <p:cTn dur="400" fill="hold" id="23">
                                          <p:stCondLst>
                                            <p:cond delay="0"/>
                                          </p:stCondLst>
                                        </p:cTn>
                                        <p:tgtEl>
                                          <p:spTgt spid="9"/>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31" presetSubtype="0">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p:cTn dur="500" fill="hold" id="27"/>
                                        <p:tgtEl>
                                          <p:spTgt spid="13"/>
                                        </p:tgtEl>
                                        <p:attrNameLst>
                                          <p:attrName>ppt_w</p:attrName>
                                        </p:attrNameLst>
                                      </p:cBhvr>
                                      <p:tavLst>
                                        <p:tav tm="0">
                                          <p:val>
                                            <p:fltVal val="0"/>
                                          </p:val>
                                        </p:tav>
                                        <p:tav tm="100000">
                                          <p:val>
                                            <p:strVal val="#ppt_w"/>
                                          </p:val>
                                        </p:tav>
                                      </p:tavLst>
                                    </p:anim>
                                    <p:anim calcmode="lin" valueType="num">
                                      <p:cBhvr>
                                        <p:cTn dur="500" fill="hold" id="28"/>
                                        <p:tgtEl>
                                          <p:spTgt spid="13"/>
                                        </p:tgtEl>
                                        <p:attrNameLst>
                                          <p:attrName>ppt_h</p:attrName>
                                        </p:attrNameLst>
                                      </p:cBhvr>
                                      <p:tavLst>
                                        <p:tav tm="0">
                                          <p:val>
                                            <p:fltVal val="0"/>
                                          </p:val>
                                        </p:tav>
                                        <p:tav tm="100000">
                                          <p:val>
                                            <p:strVal val="#ppt_h"/>
                                          </p:val>
                                        </p:tav>
                                      </p:tavLst>
                                    </p:anim>
                                    <p:anim calcmode="lin" valueType="num">
                                      <p:cBhvr>
                                        <p:cTn dur="500" fill="hold" id="29"/>
                                        <p:tgtEl>
                                          <p:spTgt spid="13"/>
                                        </p:tgtEl>
                                        <p:attrNameLst>
                                          <p:attrName>style.rotation</p:attrName>
                                        </p:attrNameLst>
                                      </p:cBhvr>
                                      <p:tavLst>
                                        <p:tav tm="0">
                                          <p:val>
                                            <p:fltVal val="90"/>
                                          </p:val>
                                        </p:tav>
                                        <p:tav tm="100000">
                                          <p:val>
                                            <p:fltVal val="0"/>
                                          </p:val>
                                        </p:tav>
                                      </p:tavLst>
                                    </p:anim>
                                    <p:animEffect filter="fade" transition="in">
                                      <p:cBhvr>
                                        <p:cTn dur="500" id="30"/>
                                        <p:tgtEl>
                                          <p:spTgt spid="13"/>
                                        </p:tgtEl>
                                      </p:cBhvr>
                                    </p:animEffect>
                                  </p:childTnLst>
                                </p:cTn>
                              </p:par>
                            </p:childTnLst>
                          </p:cTn>
                        </p:par>
                        <p:par>
                          <p:cTn fill="hold" id="31" nodeType="afterGroup">
                            <p:stCondLst>
                              <p:cond delay="1200"/>
                            </p:stCondLst>
                            <p:childTnLst>
                              <p:par>
                                <p:cTn fill="hold" id="32" nodeType="afterEffect" presetClass="entr" presetID="22" presetSubtype="1">
                                  <p:stCondLst>
                                    <p:cond delay="0"/>
                                  </p:stCondLst>
                                  <p:childTnLst>
                                    <p:set>
                                      <p:cBhvr>
                                        <p:cTn dur="1" fill="hold" id="33">
                                          <p:stCondLst>
                                            <p:cond delay="0"/>
                                          </p:stCondLst>
                                        </p:cTn>
                                        <p:tgtEl>
                                          <p:spTgt spid="12"/>
                                        </p:tgtEl>
                                        <p:attrNameLst>
                                          <p:attrName>style.visibility</p:attrName>
                                        </p:attrNameLst>
                                      </p:cBhvr>
                                      <p:to>
                                        <p:strVal val="visible"/>
                                      </p:to>
                                    </p:set>
                                    <p:animEffect filter="wipe(up)" transition="in">
                                      <p:cBhvr>
                                        <p:cTn dur="500" id="3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9"/>
      <p:bldP grpId="0" spid="10"/>
      <p:bldP grpId="1" spid="1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矩形 19">
            <a:extLst>
              <a:ext uri="{FF2B5EF4-FFF2-40B4-BE49-F238E27FC236}">
                <a16:creationId xmlns:a16="http://schemas.microsoft.com/office/drawing/2014/main" id="{7200A18D-0C9E-4F8B-AE28-A1C32F46473C}"/>
              </a:ext>
            </a:extLst>
          </p:cNvPr>
          <p:cNvSpPr/>
          <p:nvPr/>
        </p:nvSpPr>
        <p:spPr bwMode="auto">
          <a:xfrm>
            <a:off x="1002514" y="1779928"/>
            <a:ext cx="4536780" cy="4144636"/>
          </a:xfrm>
          <a:prstGeom prst="rect">
            <a:avLst/>
          </a:prstGeom>
          <a:noFill/>
          <a:ln>
            <a:solidFill>
              <a:srgbClr val="C00000"/>
            </a:solid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6">
            <a:extLst>
              <a:ext uri="{FF2B5EF4-FFF2-40B4-BE49-F238E27FC236}">
                <a16:creationId xmlns:a16="http://schemas.microsoft.com/office/drawing/2014/main" id="{093D76CF-8876-4095-AA83-4B641F586E80}"/>
              </a:ext>
            </a:extLst>
          </p:cNvPr>
          <p:cNvSpPr/>
          <p:nvPr/>
        </p:nvSpPr>
        <p:spPr bwMode="auto">
          <a:xfrm>
            <a:off x="1221754" y="1628800"/>
            <a:ext cx="4144278" cy="150812"/>
          </a:xfrm>
          <a:custGeom>
            <a:gdLst>
              <a:gd fmla="*/ 285 w 4236" name="T0"/>
              <a:gd fmla="*/ 0 h 186" name="T1"/>
              <a:gd fmla="*/ 3967 w 4236" name="T2"/>
              <a:gd fmla="*/ 0 h 186" name="T3"/>
              <a:gd fmla="*/ 4236 w 4236" name="T4"/>
              <a:gd fmla="*/ 186 h 186" name="T5"/>
              <a:gd fmla="*/ 0 w 4236" name="T6"/>
              <a:gd fmla="*/ 186 h 186" name="T7"/>
              <a:gd fmla="*/ 285 w 4236" name="T8"/>
              <a:gd fmla="*/ 0 h 186" name="T9"/>
            </a:gdLst>
            <a:cxnLst>
              <a:cxn ang="0">
                <a:pos x="T0" y="T1"/>
              </a:cxn>
              <a:cxn ang="0">
                <a:pos x="T2" y="T3"/>
              </a:cxn>
              <a:cxn ang="0">
                <a:pos x="T4" y="T5"/>
              </a:cxn>
              <a:cxn ang="0">
                <a:pos x="T6" y="T7"/>
              </a:cxn>
              <a:cxn ang="0">
                <a:pos x="T8" y="T9"/>
              </a:cxn>
            </a:cxnLst>
            <a:rect b="b" l="0" r="r" t="0"/>
            <a:pathLst>
              <a:path h="186" w="4236">
                <a:moveTo>
                  <a:pt x="285" y="0"/>
                </a:moveTo>
                <a:lnTo>
                  <a:pt x="3967" y="0"/>
                </a:lnTo>
                <a:lnTo>
                  <a:pt x="4236" y="186"/>
                </a:lnTo>
                <a:lnTo>
                  <a:pt x="0" y="186"/>
                </a:lnTo>
                <a:lnTo>
                  <a:pt x="285" y="0"/>
                </a:lnTo>
                <a:close/>
              </a:path>
            </a:pathLst>
          </a:custGeom>
          <a:solidFill>
            <a:srgbClr val="8E0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7">
            <a:extLst>
              <a:ext uri="{FF2B5EF4-FFF2-40B4-BE49-F238E27FC236}">
                <a16:creationId xmlns:a16="http://schemas.microsoft.com/office/drawing/2014/main" id="{8542E6E9-82E2-4E58-BF7E-28D0E422A2F8}"/>
              </a:ext>
            </a:extLst>
          </p:cNvPr>
          <p:cNvSpPr/>
          <p:nvPr/>
        </p:nvSpPr>
        <p:spPr bwMode="auto">
          <a:xfrm>
            <a:off x="1498634" y="1628800"/>
            <a:ext cx="3603220" cy="764737"/>
          </a:xfrm>
          <a:custGeom>
            <a:gdLst>
              <a:gd fmla="*/ 0 w 3682" name="T0"/>
              <a:gd fmla="*/ 0 h 786" name="T1"/>
              <a:gd fmla="*/ 3682 w 3682" name="T2"/>
              <a:gd fmla="*/ 0 h 786" name="T3"/>
              <a:gd fmla="*/ 3682 w 3682" name="T4"/>
              <a:gd fmla="*/ 637 h 786" name="T5"/>
              <a:gd fmla="*/ 1823 w 3682" name="T6"/>
              <a:gd fmla="*/ 786 h 786" name="T7"/>
              <a:gd fmla="*/ 0 w 3682" name="T8"/>
              <a:gd fmla="*/ 637 h 786" name="T9"/>
              <a:gd fmla="*/ 0 w 3682" name="T10"/>
              <a:gd fmla="*/ 0 h 786" name="T11"/>
            </a:gdLst>
            <a:cxnLst>
              <a:cxn ang="0">
                <a:pos x="T0" y="T1"/>
              </a:cxn>
              <a:cxn ang="0">
                <a:pos x="T2" y="T3"/>
              </a:cxn>
              <a:cxn ang="0">
                <a:pos x="T4" y="T5"/>
              </a:cxn>
              <a:cxn ang="0">
                <a:pos x="T6" y="T7"/>
              </a:cxn>
              <a:cxn ang="0">
                <a:pos x="T8" y="T9"/>
              </a:cxn>
              <a:cxn ang="0">
                <a:pos x="T10" y="T11"/>
              </a:cxn>
            </a:cxnLst>
            <a:rect b="b" l="0" r="r" t="0"/>
            <a:pathLst>
              <a:path h="786" w="3682">
                <a:moveTo>
                  <a:pt x="0" y="0"/>
                </a:moveTo>
                <a:lnTo>
                  <a:pt x="3682" y="0"/>
                </a:lnTo>
                <a:lnTo>
                  <a:pt x="3682" y="637"/>
                </a:lnTo>
                <a:lnTo>
                  <a:pt x="1823" y="786"/>
                </a:lnTo>
                <a:lnTo>
                  <a:pt x="0" y="637"/>
                </a:lnTo>
                <a:lnTo>
                  <a:pt x="0" y="0"/>
                </a:lnTo>
                <a:close/>
              </a:path>
            </a:pathLst>
          </a:cu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4" name="矩形 23">
            <a:extLst>
              <a:ext uri="{FF2B5EF4-FFF2-40B4-BE49-F238E27FC236}">
                <a16:creationId xmlns:a16="http://schemas.microsoft.com/office/drawing/2014/main" id="{64158199-EFFB-42E2-B4FD-D428124A470D}"/>
              </a:ext>
            </a:extLst>
          </p:cNvPr>
          <p:cNvSpPr/>
          <p:nvPr/>
        </p:nvSpPr>
        <p:spPr>
          <a:xfrm>
            <a:off x="1919632" y="1730969"/>
            <a:ext cx="2926080" cy="457200"/>
          </a:xfrm>
          <a:prstGeom prst="rect">
            <a:avLst/>
          </a:prstGeom>
        </p:spPr>
        <p:txBody>
          <a:bodyPr wrap="none">
            <a:spAutoFit/>
          </a:bodyPr>
          <a:lstStyle/>
          <a:p>
            <a:pPr algn="ctr"/>
            <a:r>
              <a:rPr altLang="en-US" b="1" lang="zh-CN" sz="2400">
                <a:solidFill>
                  <a:schemeClr val="accent2"/>
                </a:solidFill>
                <a:latin typeface="+mj-ea"/>
                <a:ea typeface="+mj-ea"/>
              </a:rPr>
              <a:t>团队决策的影响因素</a:t>
            </a:r>
          </a:p>
        </p:txBody>
      </p:sp>
      <p:sp>
        <p:nvSpPr>
          <p:cNvPr id="25" name="矩形 24">
            <a:extLst>
              <a:ext uri="{FF2B5EF4-FFF2-40B4-BE49-F238E27FC236}">
                <a16:creationId xmlns:a16="http://schemas.microsoft.com/office/drawing/2014/main" id="{873227B5-374A-4389-9E52-4FCEF07F3F16}"/>
              </a:ext>
            </a:extLst>
          </p:cNvPr>
          <p:cNvSpPr/>
          <p:nvPr/>
        </p:nvSpPr>
        <p:spPr bwMode="auto">
          <a:xfrm>
            <a:off x="6053980" y="1779928"/>
            <a:ext cx="5490698" cy="4144636"/>
          </a:xfrm>
          <a:prstGeom prst="rect">
            <a:avLst/>
          </a:prstGeom>
          <a:noFill/>
          <a:ln>
            <a:solidFill>
              <a:srgbClr val="C00000"/>
            </a:solid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6">
            <a:extLst>
              <a:ext uri="{FF2B5EF4-FFF2-40B4-BE49-F238E27FC236}">
                <a16:creationId xmlns:a16="http://schemas.microsoft.com/office/drawing/2014/main" id="{7C9B80EA-C605-41FD-92D0-74BE7E103454}"/>
              </a:ext>
            </a:extLst>
          </p:cNvPr>
          <p:cNvSpPr/>
          <p:nvPr/>
        </p:nvSpPr>
        <p:spPr bwMode="auto">
          <a:xfrm>
            <a:off x="6750179" y="1628800"/>
            <a:ext cx="4144278" cy="150812"/>
          </a:xfrm>
          <a:custGeom>
            <a:gdLst>
              <a:gd fmla="*/ 285 w 4236" name="T0"/>
              <a:gd fmla="*/ 0 h 186" name="T1"/>
              <a:gd fmla="*/ 3967 w 4236" name="T2"/>
              <a:gd fmla="*/ 0 h 186" name="T3"/>
              <a:gd fmla="*/ 4236 w 4236" name="T4"/>
              <a:gd fmla="*/ 186 h 186" name="T5"/>
              <a:gd fmla="*/ 0 w 4236" name="T6"/>
              <a:gd fmla="*/ 186 h 186" name="T7"/>
              <a:gd fmla="*/ 285 w 4236" name="T8"/>
              <a:gd fmla="*/ 0 h 186" name="T9"/>
            </a:gdLst>
            <a:cxnLst>
              <a:cxn ang="0">
                <a:pos x="T0" y="T1"/>
              </a:cxn>
              <a:cxn ang="0">
                <a:pos x="T2" y="T3"/>
              </a:cxn>
              <a:cxn ang="0">
                <a:pos x="T4" y="T5"/>
              </a:cxn>
              <a:cxn ang="0">
                <a:pos x="T6" y="T7"/>
              </a:cxn>
              <a:cxn ang="0">
                <a:pos x="T8" y="T9"/>
              </a:cxn>
            </a:cxnLst>
            <a:rect b="b" l="0" r="r" t="0"/>
            <a:pathLst>
              <a:path h="186" w="4236">
                <a:moveTo>
                  <a:pt x="285" y="0"/>
                </a:moveTo>
                <a:lnTo>
                  <a:pt x="3967" y="0"/>
                </a:lnTo>
                <a:lnTo>
                  <a:pt x="4236" y="186"/>
                </a:lnTo>
                <a:lnTo>
                  <a:pt x="0" y="186"/>
                </a:lnTo>
                <a:lnTo>
                  <a:pt x="285" y="0"/>
                </a:lnTo>
                <a:close/>
              </a:path>
            </a:pathLst>
          </a:custGeom>
          <a:solidFill>
            <a:srgbClr val="8E0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7">
            <a:extLst>
              <a:ext uri="{FF2B5EF4-FFF2-40B4-BE49-F238E27FC236}">
                <a16:creationId xmlns:a16="http://schemas.microsoft.com/office/drawing/2014/main" id="{C433B23C-C84A-45EE-BC77-C71DEC6B356C}"/>
              </a:ext>
            </a:extLst>
          </p:cNvPr>
          <p:cNvSpPr/>
          <p:nvPr/>
        </p:nvSpPr>
        <p:spPr bwMode="auto">
          <a:xfrm>
            <a:off x="7027059" y="1628800"/>
            <a:ext cx="3603220" cy="764737"/>
          </a:xfrm>
          <a:custGeom>
            <a:gdLst>
              <a:gd fmla="*/ 0 w 3682" name="T0"/>
              <a:gd fmla="*/ 0 h 786" name="T1"/>
              <a:gd fmla="*/ 3682 w 3682" name="T2"/>
              <a:gd fmla="*/ 0 h 786" name="T3"/>
              <a:gd fmla="*/ 3682 w 3682" name="T4"/>
              <a:gd fmla="*/ 637 h 786" name="T5"/>
              <a:gd fmla="*/ 1823 w 3682" name="T6"/>
              <a:gd fmla="*/ 786 h 786" name="T7"/>
              <a:gd fmla="*/ 0 w 3682" name="T8"/>
              <a:gd fmla="*/ 637 h 786" name="T9"/>
              <a:gd fmla="*/ 0 w 3682" name="T10"/>
              <a:gd fmla="*/ 0 h 786" name="T11"/>
            </a:gdLst>
            <a:cxnLst>
              <a:cxn ang="0">
                <a:pos x="T0" y="T1"/>
              </a:cxn>
              <a:cxn ang="0">
                <a:pos x="T2" y="T3"/>
              </a:cxn>
              <a:cxn ang="0">
                <a:pos x="T4" y="T5"/>
              </a:cxn>
              <a:cxn ang="0">
                <a:pos x="T6" y="T7"/>
              </a:cxn>
              <a:cxn ang="0">
                <a:pos x="T8" y="T9"/>
              </a:cxn>
              <a:cxn ang="0">
                <a:pos x="T10" y="T11"/>
              </a:cxn>
            </a:cxnLst>
            <a:rect b="b" l="0" r="r" t="0"/>
            <a:pathLst>
              <a:path h="786" w="3682">
                <a:moveTo>
                  <a:pt x="0" y="0"/>
                </a:moveTo>
                <a:lnTo>
                  <a:pt x="3682" y="0"/>
                </a:lnTo>
                <a:lnTo>
                  <a:pt x="3682" y="637"/>
                </a:lnTo>
                <a:lnTo>
                  <a:pt x="1823" y="786"/>
                </a:lnTo>
                <a:lnTo>
                  <a:pt x="0" y="637"/>
                </a:lnTo>
                <a:lnTo>
                  <a:pt x="0" y="0"/>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矩形 27">
            <a:extLst>
              <a:ext uri="{FF2B5EF4-FFF2-40B4-BE49-F238E27FC236}">
                <a16:creationId xmlns:a16="http://schemas.microsoft.com/office/drawing/2014/main" id="{12FCCA91-F2CC-4E8A-89F8-74CEF79D45E2}"/>
              </a:ext>
            </a:extLst>
          </p:cNvPr>
          <p:cNvSpPr/>
          <p:nvPr/>
        </p:nvSpPr>
        <p:spPr>
          <a:xfrm>
            <a:off x="7670623" y="1751775"/>
            <a:ext cx="2621280" cy="457200"/>
          </a:xfrm>
          <a:prstGeom prst="rect">
            <a:avLst/>
          </a:prstGeom>
        </p:spPr>
        <p:txBody>
          <a:bodyPr wrap="none">
            <a:spAutoFit/>
          </a:bodyPr>
          <a:lstStyle/>
          <a:p>
            <a:pPr algn="ctr"/>
            <a:r>
              <a:rPr altLang="en-US" b="1" lang="zh-CN" sz="2400">
                <a:solidFill>
                  <a:schemeClr val="accent2"/>
                </a:solidFill>
                <a:latin typeface="+mj-ea"/>
                <a:ea typeface="+mj-ea"/>
              </a:rPr>
              <a:t>团队决策的优缺点</a:t>
            </a:r>
          </a:p>
        </p:txBody>
      </p:sp>
      <p:sp>
        <p:nvSpPr>
          <p:cNvPr id="6" name="矩形 5">
            <a:extLst>
              <a:ext uri="{FF2B5EF4-FFF2-40B4-BE49-F238E27FC236}">
                <a16:creationId xmlns:a16="http://schemas.microsoft.com/office/drawing/2014/main" id="{6F873246-69E9-4464-9937-852523D6109D}"/>
              </a:ext>
            </a:extLst>
          </p:cNvPr>
          <p:cNvSpPr/>
          <p:nvPr/>
        </p:nvSpPr>
        <p:spPr>
          <a:xfrm>
            <a:off x="1394983" y="4285612"/>
            <a:ext cx="4190994" cy="518160"/>
          </a:xfrm>
          <a:prstGeom prst="rect">
            <a:avLst/>
          </a:prstGeom>
        </p:spPr>
        <p:txBody>
          <a:bodyPr wrap="square">
            <a:spAutoFit/>
          </a:bodyPr>
          <a:lstStyle/>
          <a:p>
            <a:pPr algn="just"/>
            <a:r>
              <a:rPr altLang="en-US" lang="zh-CN" sz="1400">
                <a:solidFill>
                  <a:srgbClr val="000000"/>
                </a:solidFill>
                <a:latin typeface="+mj-ea"/>
                <a:ea typeface="+mj-ea"/>
              </a:rPr>
              <a:t>年龄较低者群体决策效率好</a:t>
            </a:r>
          </a:p>
          <a:p>
            <a:pPr algn="just"/>
            <a:r>
              <a:rPr altLang="en-US" lang="zh-CN" sz="1400">
                <a:solidFill>
                  <a:srgbClr val="000000"/>
                </a:solidFill>
                <a:latin typeface="+mj-ea"/>
                <a:ea typeface="+mj-ea"/>
              </a:rPr>
              <a:t>年龄增长并不与效果好成正比</a:t>
            </a:r>
          </a:p>
        </p:txBody>
      </p:sp>
      <p:sp>
        <p:nvSpPr>
          <p:cNvPr id="7" name="矩形 6">
            <a:extLst>
              <a:ext uri="{FF2B5EF4-FFF2-40B4-BE49-F238E27FC236}">
                <a16:creationId xmlns:a16="http://schemas.microsoft.com/office/drawing/2014/main" id="{7B038C67-F674-4201-8295-1AF794B4C550}"/>
              </a:ext>
            </a:extLst>
          </p:cNvPr>
          <p:cNvSpPr/>
          <p:nvPr/>
        </p:nvSpPr>
        <p:spPr>
          <a:xfrm>
            <a:off x="1400341" y="2604838"/>
            <a:ext cx="1097280" cy="365760"/>
          </a:xfrm>
          <a:prstGeom prst="rect">
            <a:avLst/>
          </a:prstGeom>
        </p:spPr>
        <p:txBody>
          <a:bodyPr wrap="none">
            <a:spAutoFit/>
          </a:bodyPr>
          <a:lstStyle/>
          <a:p>
            <a:pPr algn="just"/>
            <a:r>
              <a:rPr altLang="en-US" b="1" lang="zh-CN">
                <a:solidFill>
                  <a:srgbClr val="C00000"/>
                </a:solidFill>
                <a:latin typeface="+mj-ea"/>
                <a:ea typeface="+mj-ea"/>
              </a:rPr>
              <a:t>群体规模</a:t>
            </a:r>
          </a:p>
        </p:txBody>
      </p:sp>
      <p:sp>
        <p:nvSpPr>
          <p:cNvPr id="35" name="矩形 34">
            <a:extLst>
              <a:ext uri="{FF2B5EF4-FFF2-40B4-BE49-F238E27FC236}">
                <a16:creationId xmlns:a16="http://schemas.microsoft.com/office/drawing/2014/main" id="{EFDD689D-818C-4028-A930-2571C5A46087}"/>
              </a:ext>
            </a:extLst>
          </p:cNvPr>
          <p:cNvSpPr/>
          <p:nvPr/>
        </p:nvSpPr>
        <p:spPr>
          <a:xfrm>
            <a:off x="1433244" y="3045002"/>
            <a:ext cx="4190994" cy="518160"/>
          </a:xfrm>
          <a:prstGeom prst="rect">
            <a:avLst/>
          </a:prstGeom>
        </p:spPr>
        <p:txBody>
          <a:bodyPr wrap="square">
            <a:spAutoFit/>
          </a:bodyPr>
          <a:lstStyle/>
          <a:p>
            <a:pPr algn="just"/>
            <a:r>
              <a:rPr altLang="zh-CN" lang="en-US" sz="1400">
                <a:solidFill>
                  <a:srgbClr val="000000"/>
                </a:solidFill>
                <a:latin typeface="+mj-ea"/>
                <a:ea typeface="+mj-ea"/>
              </a:rPr>
              <a:t>5-11人  最有效</a:t>
            </a:r>
          </a:p>
          <a:p>
            <a:pPr algn="just"/>
            <a:r>
              <a:rPr altLang="zh-CN" lang="en-US" sz="1400">
                <a:solidFill>
                  <a:srgbClr val="000000"/>
                </a:solidFill>
                <a:latin typeface="+mj-ea"/>
                <a:ea typeface="+mj-ea"/>
              </a:rPr>
              <a:t>2-5人    意见容易一致，满意度较高</a:t>
            </a:r>
          </a:p>
        </p:txBody>
      </p:sp>
      <p:sp>
        <p:nvSpPr>
          <p:cNvPr id="36" name="矩形 35">
            <a:extLst>
              <a:ext uri="{FF2B5EF4-FFF2-40B4-BE49-F238E27FC236}">
                <a16:creationId xmlns:a16="http://schemas.microsoft.com/office/drawing/2014/main" id="{9582D3C7-DF2F-4DD0-A566-362653F9E032}"/>
              </a:ext>
            </a:extLst>
          </p:cNvPr>
          <p:cNvSpPr/>
          <p:nvPr/>
        </p:nvSpPr>
        <p:spPr>
          <a:xfrm>
            <a:off x="1400341" y="3916280"/>
            <a:ext cx="1097280" cy="365760"/>
          </a:xfrm>
          <a:prstGeom prst="rect">
            <a:avLst/>
          </a:prstGeom>
        </p:spPr>
        <p:txBody>
          <a:bodyPr wrap="none">
            <a:spAutoFit/>
          </a:bodyPr>
          <a:lstStyle/>
          <a:p>
            <a:pPr algn="just"/>
            <a:r>
              <a:rPr altLang="en-US" b="1" lang="zh-CN">
                <a:solidFill>
                  <a:srgbClr val="C00000"/>
                </a:solidFill>
                <a:latin typeface="+mj-ea"/>
                <a:ea typeface="+mj-ea"/>
              </a:rPr>
              <a:t>群体年龄</a:t>
            </a:r>
          </a:p>
        </p:txBody>
      </p:sp>
      <p:sp>
        <p:nvSpPr>
          <p:cNvPr id="37" name="矩形 36">
            <a:extLst>
              <a:ext uri="{FF2B5EF4-FFF2-40B4-BE49-F238E27FC236}">
                <a16:creationId xmlns:a16="http://schemas.microsoft.com/office/drawing/2014/main" id="{C0DC6518-7294-4031-9933-AF4CBECD5F84}"/>
              </a:ext>
            </a:extLst>
          </p:cNvPr>
          <p:cNvSpPr/>
          <p:nvPr/>
        </p:nvSpPr>
        <p:spPr>
          <a:xfrm>
            <a:off x="1394983" y="5419410"/>
            <a:ext cx="4190994" cy="304800"/>
          </a:xfrm>
          <a:prstGeom prst="rect">
            <a:avLst/>
          </a:prstGeom>
        </p:spPr>
        <p:txBody>
          <a:bodyPr wrap="square">
            <a:spAutoFit/>
          </a:bodyPr>
          <a:lstStyle/>
          <a:p>
            <a:pPr algn="just"/>
            <a:r>
              <a:rPr altLang="en-US" lang="zh-CN" sz="1400">
                <a:solidFill>
                  <a:srgbClr val="000000"/>
                </a:solidFill>
                <a:latin typeface="+mj-ea"/>
                <a:ea typeface="+mj-ea"/>
              </a:rPr>
              <a:t>等级差异小，决策效果好</a:t>
            </a:r>
          </a:p>
        </p:txBody>
      </p:sp>
      <p:sp>
        <p:nvSpPr>
          <p:cNvPr id="38" name="矩形 37">
            <a:extLst>
              <a:ext uri="{FF2B5EF4-FFF2-40B4-BE49-F238E27FC236}">
                <a16:creationId xmlns:a16="http://schemas.microsoft.com/office/drawing/2014/main" id="{0E0F2DCF-FA5B-4814-A3C1-3127E9722966}"/>
              </a:ext>
            </a:extLst>
          </p:cNvPr>
          <p:cNvSpPr/>
          <p:nvPr/>
        </p:nvSpPr>
        <p:spPr>
          <a:xfrm>
            <a:off x="1394983" y="5083343"/>
            <a:ext cx="1554480" cy="365760"/>
          </a:xfrm>
          <a:prstGeom prst="rect">
            <a:avLst/>
          </a:prstGeom>
        </p:spPr>
        <p:txBody>
          <a:bodyPr wrap="none">
            <a:spAutoFit/>
          </a:bodyPr>
          <a:lstStyle/>
          <a:p>
            <a:r>
              <a:rPr altLang="en-US" b="1" lang="zh-CN">
                <a:solidFill>
                  <a:srgbClr val="C00000"/>
                </a:solidFill>
                <a:latin typeface="+mj-ea"/>
                <a:ea typeface="+mj-ea"/>
              </a:rPr>
              <a:t>群体等级差异</a:t>
            </a:r>
          </a:p>
        </p:txBody>
      </p:sp>
      <p:sp>
        <p:nvSpPr>
          <p:cNvPr id="39" name="矩形 38">
            <a:extLst>
              <a:ext uri="{FF2B5EF4-FFF2-40B4-BE49-F238E27FC236}">
                <a16:creationId xmlns:a16="http://schemas.microsoft.com/office/drawing/2014/main" id="{5DE9C1EF-58CA-47C8-8577-3E5DA605BA96}"/>
              </a:ext>
            </a:extLst>
          </p:cNvPr>
          <p:cNvSpPr/>
          <p:nvPr/>
        </p:nvSpPr>
        <p:spPr>
          <a:xfrm>
            <a:off x="6483108" y="2592841"/>
            <a:ext cx="640080" cy="365760"/>
          </a:xfrm>
          <a:prstGeom prst="rect">
            <a:avLst/>
          </a:prstGeom>
        </p:spPr>
        <p:txBody>
          <a:bodyPr wrap="none">
            <a:spAutoFit/>
          </a:bodyPr>
          <a:lstStyle/>
          <a:p>
            <a:pPr algn="just"/>
            <a:r>
              <a:rPr altLang="en-US" b="1" lang="zh-CN">
                <a:solidFill>
                  <a:srgbClr val="C00000"/>
                </a:solidFill>
                <a:latin typeface="+mj-ea"/>
                <a:ea typeface="+mj-ea"/>
              </a:rPr>
              <a:t>优点</a:t>
            </a:r>
          </a:p>
        </p:txBody>
      </p:sp>
      <p:sp>
        <p:nvSpPr>
          <p:cNvPr id="40" name="矩形 39">
            <a:extLst>
              <a:ext uri="{FF2B5EF4-FFF2-40B4-BE49-F238E27FC236}">
                <a16:creationId xmlns:a16="http://schemas.microsoft.com/office/drawing/2014/main" id="{892CE4D3-C26D-49A3-A199-206B5DF867A7}"/>
              </a:ext>
            </a:extLst>
          </p:cNvPr>
          <p:cNvSpPr/>
          <p:nvPr/>
        </p:nvSpPr>
        <p:spPr>
          <a:xfrm>
            <a:off x="6462084" y="2962173"/>
            <a:ext cx="5082595" cy="944880"/>
          </a:xfrm>
          <a:prstGeom prst="rect">
            <a:avLst/>
          </a:prstGeom>
        </p:spPr>
        <p:txBody>
          <a:bodyPr wrap="square">
            <a:spAutoFit/>
          </a:bodyPr>
          <a:lstStyle/>
          <a:p>
            <a:pPr algn="just" indent="-285750" marL="285750">
              <a:buFont charset="2" panose="05000000000000000000" pitchFamily="2" typeface="Wingdings"/>
              <a:buChar char="l"/>
            </a:pPr>
            <a:r>
              <a:rPr altLang="en-US" lang="zh-CN" sz="1400">
                <a:solidFill>
                  <a:srgbClr val="000000"/>
                </a:solidFill>
                <a:latin typeface="+mj-ea"/>
                <a:ea typeface="+mj-ea"/>
              </a:rPr>
              <a:t>可综合较多的知识和信息，决策中可集思广益</a:t>
            </a:r>
          </a:p>
          <a:p>
            <a:pPr algn="just" indent="-285750" marL="285750">
              <a:buFont charset="2" panose="05000000000000000000" pitchFamily="2" typeface="Wingdings"/>
              <a:buChar char="l"/>
            </a:pPr>
            <a:r>
              <a:rPr altLang="en-US" lang="zh-CN" sz="1400">
                <a:solidFill>
                  <a:srgbClr val="000000"/>
                </a:solidFill>
                <a:latin typeface="+mj-ea"/>
                <a:ea typeface="+mj-ea"/>
              </a:rPr>
              <a:t>参与性增强，可调动成员的积极性</a:t>
            </a:r>
          </a:p>
          <a:p>
            <a:pPr algn="just" indent="-285750" marL="285750">
              <a:buFont charset="2" panose="05000000000000000000" pitchFamily="2" typeface="Wingdings"/>
              <a:buChar char="l"/>
            </a:pPr>
            <a:r>
              <a:rPr altLang="en-US" lang="zh-CN" sz="1400">
                <a:solidFill>
                  <a:srgbClr val="000000"/>
                </a:solidFill>
                <a:latin typeface="+mj-ea"/>
                <a:ea typeface="+mj-ea"/>
              </a:rPr>
              <a:t>分享责任，可增加成员对决策的认可程度</a:t>
            </a:r>
          </a:p>
          <a:p>
            <a:pPr algn="just" indent="-285750" marL="285750">
              <a:buFont charset="2" panose="05000000000000000000" pitchFamily="2" typeface="Wingdings"/>
              <a:buChar char="l"/>
            </a:pPr>
            <a:r>
              <a:rPr altLang="en-US" lang="zh-CN" sz="1400">
                <a:solidFill>
                  <a:srgbClr val="000000"/>
                </a:solidFill>
                <a:latin typeface="+mj-ea"/>
                <a:ea typeface="+mj-ea"/>
              </a:rPr>
              <a:t>可降低风险，减少失误</a:t>
            </a:r>
          </a:p>
        </p:txBody>
      </p:sp>
      <p:sp>
        <p:nvSpPr>
          <p:cNvPr id="41" name="矩形 40">
            <a:extLst>
              <a:ext uri="{FF2B5EF4-FFF2-40B4-BE49-F238E27FC236}">
                <a16:creationId xmlns:a16="http://schemas.microsoft.com/office/drawing/2014/main" id="{D64913AA-1209-47A8-8D4E-7F738339DB83}"/>
              </a:ext>
            </a:extLst>
          </p:cNvPr>
          <p:cNvSpPr/>
          <p:nvPr/>
        </p:nvSpPr>
        <p:spPr>
          <a:xfrm>
            <a:off x="6465208" y="4236956"/>
            <a:ext cx="640080" cy="365760"/>
          </a:xfrm>
          <a:prstGeom prst="rect">
            <a:avLst/>
          </a:prstGeom>
        </p:spPr>
        <p:txBody>
          <a:bodyPr wrap="none">
            <a:spAutoFit/>
          </a:bodyPr>
          <a:lstStyle/>
          <a:p>
            <a:pPr algn="just"/>
            <a:r>
              <a:rPr altLang="en-US" b="1" lang="zh-CN">
                <a:solidFill>
                  <a:srgbClr val="C00000"/>
                </a:solidFill>
                <a:latin typeface="+mj-ea"/>
                <a:ea typeface="+mj-ea"/>
              </a:rPr>
              <a:t>缺点</a:t>
            </a:r>
          </a:p>
        </p:txBody>
      </p:sp>
      <p:sp>
        <p:nvSpPr>
          <p:cNvPr id="42" name="矩形 41">
            <a:extLst>
              <a:ext uri="{FF2B5EF4-FFF2-40B4-BE49-F238E27FC236}">
                <a16:creationId xmlns:a16="http://schemas.microsoft.com/office/drawing/2014/main" id="{9CDB2469-E449-4CEA-89A6-EC1CD3C39171}"/>
              </a:ext>
            </a:extLst>
          </p:cNvPr>
          <p:cNvSpPr/>
          <p:nvPr/>
        </p:nvSpPr>
        <p:spPr>
          <a:xfrm>
            <a:off x="6444184" y="4606289"/>
            <a:ext cx="5082595" cy="944880"/>
          </a:xfrm>
          <a:prstGeom prst="rect">
            <a:avLst/>
          </a:prstGeom>
        </p:spPr>
        <p:txBody>
          <a:bodyPr wrap="square">
            <a:spAutoFit/>
          </a:bodyPr>
          <a:lstStyle/>
          <a:p>
            <a:pPr algn="just" indent="-285750" marL="285750">
              <a:buFont charset="2" panose="05000000000000000000" pitchFamily="2" typeface="Wingdings"/>
              <a:buChar char="l"/>
            </a:pPr>
            <a:r>
              <a:rPr altLang="en-US" lang="zh-CN" sz="1400">
                <a:solidFill>
                  <a:srgbClr val="000000"/>
                </a:solidFill>
                <a:latin typeface="+mj-ea"/>
                <a:ea typeface="+mj-ea"/>
              </a:rPr>
              <a:t>部分成员不敢当众提出建议和意见</a:t>
            </a:r>
          </a:p>
          <a:p>
            <a:pPr algn="just" indent="-285750" marL="285750">
              <a:buFont charset="2" panose="05000000000000000000" pitchFamily="2" typeface="Wingdings"/>
              <a:buChar char="l"/>
            </a:pPr>
            <a:r>
              <a:rPr altLang="en-US" lang="zh-CN" sz="1400">
                <a:solidFill>
                  <a:srgbClr val="000000"/>
                </a:solidFill>
                <a:latin typeface="+mj-ea"/>
                <a:ea typeface="+mj-ea"/>
              </a:rPr>
              <a:t>部分成员的意见被否定太多，影响团队人际关系</a:t>
            </a:r>
          </a:p>
          <a:p>
            <a:pPr algn="just" indent="-285750" marL="285750">
              <a:buFont charset="2" panose="05000000000000000000" pitchFamily="2" typeface="Wingdings"/>
              <a:buChar char="l"/>
            </a:pPr>
            <a:r>
              <a:rPr altLang="en-US" lang="zh-CN" sz="1400">
                <a:solidFill>
                  <a:srgbClr val="000000"/>
                </a:solidFill>
                <a:latin typeface="+mj-ea"/>
                <a:ea typeface="+mj-ea"/>
              </a:rPr>
              <a:t>强力成员（才干、职位）往往会控制决策</a:t>
            </a:r>
          </a:p>
          <a:p>
            <a:pPr algn="just" indent="-285750" marL="285750">
              <a:buFont charset="2" panose="05000000000000000000" pitchFamily="2" typeface="Wingdings"/>
              <a:buChar char="l"/>
            </a:pPr>
            <a:r>
              <a:rPr altLang="en-US" lang="zh-CN" sz="1400">
                <a:solidFill>
                  <a:srgbClr val="000000"/>
                </a:solidFill>
                <a:latin typeface="+mj-ea"/>
                <a:ea typeface="+mj-ea"/>
              </a:rPr>
              <a:t>容易引起纷争或形成小群体意识</a:t>
            </a:r>
          </a:p>
        </p:txBody>
      </p:sp>
      <p:sp>
        <p:nvSpPr>
          <p:cNvPr id="29" name="TextBox 54">
            <a:extLst>
              <a:ext uri="{FF2B5EF4-FFF2-40B4-BE49-F238E27FC236}">
                <a16:creationId xmlns:a16="http://schemas.microsoft.com/office/drawing/2014/main" id="{8D05B45D-ACDA-410E-9324-B739DB104D5C}"/>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2.5 团队决策</a:t>
            </a:r>
          </a:p>
        </p:txBody>
      </p:sp>
      <p:sp>
        <p:nvSpPr>
          <p:cNvPr id="30" name="矩形 29">
            <a:extLst>
              <a:ext uri="{FF2B5EF4-FFF2-40B4-BE49-F238E27FC236}">
                <a16:creationId xmlns:a16="http://schemas.microsoft.com/office/drawing/2014/main" id="{840E5FA1-30E6-4D67-86E8-907B4F657F4E}"/>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223469684"/>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p:cTn dur="300" fill="hold" id="7"/>
                                        <p:tgtEl>
                                          <p:spTgt spid="30"/>
                                        </p:tgtEl>
                                        <p:attrNameLst>
                                          <p:attrName>ppt_w</p:attrName>
                                        </p:attrNameLst>
                                      </p:cBhvr>
                                      <p:tavLst>
                                        <p:tav tm="0">
                                          <p:val>
                                            <p:fltVal val="0"/>
                                          </p:val>
                                        </p:tav>
                                        <p:tav tm="100000">
                                          <p:val>
                                            <p:strVal val="#ppt_w"/>
                                          </p:val>
                                        </p:tav>
                                      </p:tavLst>
                                    </p:anim>
                                    <p:anim calcmode="lin" valueType="num">
                                      <p:cBhvr>
                                        <p:cTn dur="300" fill="hold" id="8"/>
                                        <p:tgtEl>
                                          <p:spTgt spid="30"/>
                                        </p:tgtEl>
                                        <p:attrNameLst>
                                          <p:attrName>ppt_h</p:attrName>
                                        </p:attrNameLst>
                                      </p:cBhvr>
                                      <p:tavLst>
                                        <p:tav tm="0">
                                          <p:val>
                                            <p:fltVal val="0"/>
                                          </p:val>
                                        </p:tav>
                                        <p:tav tm="100000">
                                          <p:val>
                                            <p:strVal val="#ppt_h"/>
                                          </p:val>
                                        </p:tav>
                                      </p:tavLst>
                                    </p:anim>
                                    <p:anim calcmode="lin" valueType="num">
                                      <p:cBhvr>
                                        <p:cTn dur="300" fill="hold" id="9"/>
                                        <p:tgtEl>
                                          <p:spTgt spid="30"/>
                                        </p:tgtEl>
                                        <p:attrNameLst>
                                          <p:attrName>style.rotation</p:attrName>
                                        </p:attrNameLst>
                                      </p:cBhvr>
                                      <p:tavLst>
                                        <p:tav tm="0">
                                          <p:val>
                                            <p:fltVal val="90"/>
                                          </p:val>
                                        </p:tav>
                                        <p:tav tm="100000">
                                          <p:val>
                                            <p:fltVal val="0"/>
                                          </p:val>
                                        </p:tav>
                                      </p:tavLst>
                                    </p:anim>
                                    <p:animEffect filter="fade" transition="in">
                                      <p:cBhvr>
                                        <p:cTn dur="300" id="10"/>
                                        <p:tgtEl>
                                          <p:spTgt spid="30"/>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0"/>
                                        </p:tgtEl>
                                        <p:attrNameLst>
                                          <p:attrName>style.visibility</p:attrName>
                                        </p:attrNameLst>
                                      </p:cBhvr>
                                      <p:to>
                                        <p:strVal val="visible"/>
                                      </p:to>
                                    </p:set>
                                    <p:anim calcmode="lin" valueType="num">
                                      <p:cBhvr>
                                        <p:cTn dur="300" fill="hold" id="13"/>
                                        <p:tgtEl>
                                          <p:spTgt spid="30"/>
                                        </p:tgtEl>
                                        <p:attrNameLst>
                                          <p:attrName>ppt_w</p:attrName>
                                        </p:attrNameLst>
                                      </p:cBhvr>
                                      <p:tavLst>
                                        <p:tav tm="0">
                                          <p:val>
                                            <p:fltVal val="0"/>
                                          </p:val>
                                        </p:tav>
                                        <p:tav tm="100000">
                                          <p:val>
                                            <p:strVal val="#ppt_w"/>
                                          </p:val>
                                        </p:tav>
                                      </p:tavLst>
                                    </p:anim>
                                    <p:anim calcmode="lin" valueType="num">
                                      <p:cBhvr>
                                        <p:cTn dur="300" fill="hold" id="14"/>
                                        <p:tgtEl>
                                          <p:spTgt spid="30"/>
                                        </p:tgtEl>
                                        <p:attrNameLst>
                                          <p:attrName>ppt_h</p:attrName>
                                        </p:attrNameLst>
                                      </p:cBhvr>
                                      <p:tavLst>
                                        <p:tav tm="0">
                                          <p:val>
                                            <p:fltVal val="0"/>
                                          </p:val>
                                        </p:tav>
                                        <p:tav tm="100000">
                                          <p:val>
                                            <p:strVal val="#ppt_h"/>
                                          </p:val>
                                        </p:tav>
                                      </p:tavLst>
                                    </p:anim>
                                    <p:anim calcmode="lin" valueType="num">
                                      <p:cBhvr>
                                        <p:cTn dur="300" fill="hold" id="15"/>
                                        <p:tgtEl>
                                          <p:spTgt spid="30"/>
                                        </p:tgtEl>
                                        <p:attrNameLst>
                                          <p:attrName>style.rotation</p:attrName>
                                        </p:attrNameLst>
                                      </p:cBhvr>
                                      <p:tavLst>
                                        <p:tav tm="0">
                                          <p:val>
                                            <p:fltVal val="90"/>
                                          </p:val>
                                        </p:tav>
                                        <p:tav tm="100000">
                                          <p:val>
                                            <p:fltVal val="0"/>
                                          </p:val>
                                        </p:tav>
                                      </p:tavLst>
                                    </p:anim>
                                    <p:animEffect filter="fade" transition="in">
                                      <p:cBhvr>
                                        <p:cTn dur="300" id="16"/>
                                        <p:tgtEl>
                                          <p:spTgt spid="30"/>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29"/>
                                        </p:tgtEl>
                                        <p:attrNameLst>
                                          <p:attrName>style.visibility</p:attrName>
                                        </p:attrNameLst>
                                      </p:cBhvr>
                                      <p:to>
                                        <p:strVal val="visible"/>
                                      </p:to>
                                    </p:set>
                                    <p:anim by="(-#ppt_w*2)" calcmode="lin" valueType="num">
                                      <p:cBhvr rctx="PPT">
                                        <p:cTn autoRev="1" dur="200" fill="hold" id="20">
                                          <p:stCondLst>
                                            <p:cond delay="0"/>
                                          </p:stCondLst>
                                        </p:cTn>
                                        <p:tgtEl>
                                          <p:spTgt spid="29"/>
                                        </p:tgtEl>
                                        <p:attrNameLst>
                                          <p:attrName>ppt_w</p:attrName>
                                        </p:attrNameLst>
                                      </p:cBhvr>
                                    </p:anim>
                                    <p:anim by="(#ppt_w*0.50)" calcmode="lin" valueType="num">
                                      <p:cBhvr>
                                        <p:cTn autoRev="1" decel="50000" dur="200" fill="hold" id="21">
                                          <p:stCondLst>
                                            <p:cond delay="0"/>
                                          </p:stCondLst>
                                        </p:cTn>
                                        <p:tgtEl>
                                          <p:spTgt spid="29"/>
                                        </p:tgtEl>
                                        <p:attrNameLst>
                                          <p:attrName>ppt_x</p:attrName>
                                        </p:attrNameLst>
                                      </p:cBhvr>
                                    </p:anim>
                                    <p:anim calcmode="lin" from="(-#ppt_h/2)" to="(#ppt_y)" valueType="num">
                                      <p:cBhvr>
                                        <p:cTn dur="400" fill="hold" id="22">
                                          <p:stCondLst>
                                            <p:cond delay="0"/>
                                          </p:stCondLst>
                                        </p:cTn>
                                        <p:tgtEl>
                                          <p:spTgt spid="29"/>
                                        </p:tgtEl>
                                        <p:attrNameLst>
                                          <p:attrName>ppt_y</p:attrName>
                                        </p:attrNameLst>
                                      </p:cBhvr>
                                    </p:anim>
                                    <p:animRot by="21600000">
                                      <p:cBhvr>
                                        <p:cTn dur="400" fill="hold" id="23">
                                          <p:stCondLst>
                                            <p:cond delay="0"/>
                                          </p:stCondLst>
                                        </p:cTn>
                                        <p:tgtEl>
                                          <p:spTgt spid="29"/>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2" presetSubtype="4">
                                  <p:stCondLst>
                                    <p:cond delay="0"/>
                                  </p:stCondLst>
                                  <p:childTnLst>
                                    <p:set>
                                      <p:cBhvr>
                                        <p:cTn dur="1" fill="hold" id="26">
                                          <p:stCondLst>
                                            <p:cond delay="0"/>
                                          </p:stCondLst>
                                        </p:cTn>
                                        <p:tgtEl>
                                          <p:spTgt spid="20"/>
                                        </p:tgtEl>
                                        <p:attrNameLst>
                                          <p:attrName>style.visibility</p:attrName>
                                        </p:attrNameLst>
                                      </p:cBhvr>
                                      <p:to>
                                        <p:strVal val="visible"/>
                                      </p:to>
                                    </p:set>
                                    <p:anim calcmode="lin" valueType="num">
                                      <p:cBhvr additive="base">
                                        <p:cTn dur="500" fill="hold" id="27"/>
                                        <p:tgtEl>
                                          <p:spTgt spid="20"/>
                                        </p:tgtEl>
                                        <p:attrNameLst>
                                          <p:attrName>ppt_x</p:attrName>
                                        </p:attrNameLst>
                                      </p:cBhvr>
                                      <p:tavLst>
                                        <p:tav tm="0">
                                          <p:val>
                                            <p:strVal val="#ppt_x"/>
                                          </p:val>
                                        </p:tav>
                                        <p:tav tm="100000">
                                          <p:val>
                                            <p:strVal val="#ppt_x"/>
                                          </p:val>
                                        </p:tav>
                                      </p:tavLst>
                                    </p:anim>
                                    <p:anim calcmode="lin" valueType="num">
                                      <p:cBhvr additive="base">
                                        <p:cTn dur="500" fill="hold" id="28"/>
                                        <p:tgtEl>
                                          <p:spTgt spid="20"/>
                                        </p:tgtEl>
                                        <p:attrNameLst>
                                          <p:attrName>ppt_y</p:attrName>
                                        </p:attrNameLst>
                                      </p:cBhvr>
                                      <p:tavLst>
                                        <p:tav tm="0">
                                          <p:val>
                                            <p:strVal val="1+#ppt_h/2"/>
                                          </p:val>
                                        </p:tav>
                                        <p:tav tm="100000">
                                          <p:val>
                                            <p:strVal val="#ppt_y"/>
                                          </p:val>
                                        </p:tav>
                                      </p:tavLst>
                                    </p:anim>
                                  </p:childTnLst>
                                </p:cTn>
                              </p:par>
                              <p:par>
                                <p:cTn fill="hold" grpId="1" id="29" nodeType="withEffect" presetClass="entr" presetID="53" presetSubtype="0">
                                  <p:stCondLst>
                                    <p:cond delay="0"/>
                                  </p:stCondLst>
                                  <p:childTnLst>
                                    <p:set>
                                      <p:cBhvr>
                                        <p:cTn dur="1" fill="hold" id="30">
                                          <p:stCondLst>
                                            <p:cond delay="0"/>
                                          </p:stCondLst>
                                        </p:cTn>
                                        <p:tgtEl>
                                          <p:spTgt spid="20"/>
                                        </p:tgtEl>
                                        <p:attrNameLst>
                                          <p:attrName>style.visibility</p:attrName>
                                        </p:attrNameLst>
                                      </p:cBhvr>
                                      <p:to>
                                        <p:strVal val="visible"/>
                                      </p:to>
                                    </p:set>
                                    <p:anim calcmode="lin" valueType="num">
                                      <p:cBhvr>
                                        <p:cTn dur="500" fill="hold" id="31"/>
                                        <p:tgtEl>
                                          <p:spTgt spid="20"/>
                                        </p:tgtEl>
                                        <p:attrNameLst>
                                          <p:attrName>ppt_w</p:attrName>
                                        </p:attrNameLst>
                                      </p:cBhvr>
                                      <p:tavLst>
                                        <p:tav tm="0">
                                          <p:val>
                                            <p:fltVal val="0"/>
                                          </p:val>
                                        </p:tav>
                                        <p:tav tm="100000">
                                          <p:val>
                                            <p:strVal val="#ppt_w"/>
                                          </p:val>
                                        </p:tav>
                                      </p:tavLst>
                                    </p:anim>
                                    <p:anim calcmode="lin" valueType="num">
                                      <p:cBhvr>
                                        <p:cTn dur="500" fill="hold" id="32"/>
                                        <p:tgtEl>
                                          <p:spTgt spid="20"/>
                                        </p:tgtEl>
                                        <p:attrNameLst>
                                          <p:attrName>ppt_h</p:attrName>
                                        </p:attrNameLst>
                                      </p:cBhvr>
                                      <p:tavLst>
                                        <p:tav tm="0">
                                          <p:val>
                                            <p:fltVal val="0"/>
                                          </p:val>
                                        </p:tav>
                                        <p:tav tm="100000">
                                          <p:val>
                                            <p:strVal val="#ppt_h"/>
                                          </p:val>
                                        </p:tav>
                                      </p:tavLst>
                                    </p:anim>
                                    <p:animEffect filter="fade" transition="in">
                                      <p:cBhvr>
                                        <p:cTn dur="500" id="33"/>
                                        <p:tgtEl>
                                          <p:spTgt spid="20"/>
                                        </p:tgtEl>
                                      </p:cBhvr>
                                    </p:animEffect>
                                  </p:childTnLst>
                                </p:cTn>
                              </p:par>
                            </p:childTnLst>
                          </p:cTn>
                        </p:par>
                        <p:par>
                          <p:cTn fill="hold" id="34" nodeType="afterGroup">
                            <p:stCondLst>
                              <p:cond delay="1200"/>
                            </p:stCondLst>
                            <p:childTnLst>
                              <p:par>
                                <p:cTn fill="hold" grpId="0" id="35" nodeType="afterEffect" presetClass="entr" presetID="22" presetSubtype="4">
                                  <p:stCondLst>
                                    <p:cond delay="0"/>
                                  </p:stCondLst>
                                  <p:childTnLst>
                                    <p:set>
                                      <p:cBhvr>
                                        <p:cTn dur="1" fill="hold" id="36">
                                          <p:stCondLst>
                                            <p:cond delay="0"/>
                                          </p:stCondLst>
                                        </p:cTn>
                                        <p:tgtEl>
                                          <p:spTgt spid="22"/>
                                        </p:tgtEl>
                                        <p:attrNameLst>
                                          <p:attrName>style.visibility</p:attrName>
                                        </p:attrNameLst>
                                      </p:cBhvr>
                                      <p:to>
                                        <p:strVal val="visible"/>
                                      </p:to>
                                    </p:set>
                                    <p:animEffect filter="wipe(down)" transition="in">
                                      <p:cBhvr>
                                        <p:cTn dur="300" id="37"/>
                                        <p:tgtEl>
                                          <p:spTgt spid="22"/>
                                        </p:tgtEl>
                                      </p:cBhvr>
                                    </p:animEffect>
                                  </p:childTnLst>
                                </p:cTn>
                              </p:par>
                            </p:childTnLst>
                          </p:cTn>
                        </p:par>
                        <p:par>
                          <p:cTn fill="hold" id="38" nodeType="afterGroup">
                            <p:stCondLst>
                              <p:cond delay="1500"/>
                            </p:stCondLst>
                            <p:childTnLst>
                              <p:par>
                                <p:cTn fill="hold" grpId="0" id="39" nodeType="afterEffect" presetClass="entr" presetID="22" presetSubtype="1">
                                  <p:stCondLst>
                                    <p:cond delay="0"/>
                                  </p:stCondLst>
                                  <p:childTnLst>
                                    <p:set>
                                      <p:cBhvr>
                                        <p:cTn dur="1" fill="hold" id="40">
                                          <p:stCondLst>
                                            <p:cond delay="0"/>
                                          </p:stCondLst>
                                        </p:cTn>
                                        <p:tgtEl>
                                          <p:spTgt spid="23"/>
                                        </p:tgtEl>
                                        <p:attrNameLst>
                                          <p:attrName>style.visibility</p:attrName>
                                        </p:attrNameLst>
                                      </p:cBhvr>
                                      <p:to>
                                        <p:strVal val="visible"/>
                                      </p:to>
                                    </p:set>
                                    <p:animEffect filter="wipe(up)" transition="in">
                                      <p:cBhvr>
                                        <p:cTn dur="500" id="41"/>
                                        <p:tgtEl>
                                          <p:spTgt spid="23"/>
                                        </p:tgtEl>
                                      </p:cBhvr>
                                    </p:animEffect>
                                  </p:childTnLst>
                                </p:cTn>
                              </p:par>
                            </p:childTnLst>
                          </p:cTn>
                        </p:par>
                        <p:par>
                          <p:cTn fill="hold" id="42" nodeType="afterGroup">
                            <p:stCondLst>
                              <p:cond delay="2000"/>
                            </p:stCondLst>
                            <p:childTnLst>
                              <p:par>
                                <p:cTn fill="hold" grpId="0" id="43" nodeType="afterEffect" presetClass="entr" presetID="56" presetSubtype="0">
                                  <p:stCondLst>
                                    <p:cond delay="0"/>
                                  </p:stCondLst>
                                  <p:iterate type="lt">
                                    <p:tmPct val="10000"/>
                                  </p:iterate>
                                  <p:childTnLst>
                                    <p:set>
                                      <p:cBhvr>
                                        <p:cTn dur="1" fill="hold" id="44">
                                          <p:stCondLst>
                                            <p:cond delay="0"/>
                                          </p:stCondLst>
                                        </p:cTn>
                                        <p:tgtEl>
                                          <p:spTgt spid="24"/>
                                        </p:tgtEl>
                                        <p:attrNameLst>
                                          <p:attrName>style.visibility</p:attrName>
                                        </p:attrNameLst>
                                      </p:cBhvr>
                                      <p:to>
                                        <p:strVal val="visible"/>
                                      </p:to>
                                    </p:set>
                                    <p:anim by="(-#ppt_w*2)" calcmode="lin" valueType="num">
                                      <p:cBhvr rctx="PPT">
                                        <p:cTn autoRev="1" dur="150" fill="hold" id="45">
                                          <p:stCondLst>
                                            <p:cond delay="0"/>
                                          </p:stCondLst>
                                        </p:cTn>
                                        <p:tgtEl>
                                          <p:spTgt spid="24"/>
                                        </p:tgtEl>
                                        <p:attrNameLst>
                                          <p:attrName>ppt_w</p:attrName>
                                        </p:attrNameLst>
                                      </p:cBhvr>
                                    </p:anim>
                                    <p:anim by="(#ppt_w*0.50)" calcmode="lin" valueType="num">
                                      <p:cBhvr>
                                        <p:cTn autoRev="1" decel="50000" dur="150" fill="hold" id="46">
                                          <p:stCondLst>
                                            <p:cond delay="0"/>
                                          </p:stCondLst>
                                        </p:cTn>
                                        <p:tgtEl>
                                          <p:spTgt spid="24"/>
                                        </p:tgtEl>
                                        <p:attrNameLst>
                                          <p:attrName>ppt_x</p:attrName>
                                        </p:attrNameLst>
                                      </p:cBhvr>
                                    </p:anim>
                                    <p:anim calcmode="lin" from="(-#ppt_h/2)" to="(#ppt_y)" valueType="num">
                                      <p:cBhvr>
                                        <p:cTn dur="300" fill="hold" id="47">
                                          <p:stCondLst>
                                            <p:cond delay="0"/>
                                          </p:stCondLst>
                                        </p:cTn>
                                        <p:tgtEl>
                                          <p:spTgt spid="24"/>
                                        </p:tgtEl>
                                        <p:attrNameLst>
                                          <p:attrName>ppt_y</p:attrName>
                                        </p:attrNameLst>
                                      </p:cBhvr>
                                    </p:anim>
                                    <p:animRot by="21600000">
                                      <p:cBhvr>
                                        <p:cTn dur="300" fill="hold" id="48">
                                          <p:stCondLst>
                                            <p:cond delay="0"/>
                                          </p:stCondLst>
                                        </p:cTn>
                                        <p:tgtEl>
                                          <p:spTgt spid="24"/>
                                        </p:tgtEl>
                                        <p:attrNameLst>
                                          <p:attrName>r</p:attrName>
                                        </p:attrNameLst>
                                      </p:cBhvr>
                                    </p:animRot>
                                  </p:childTnLst>
                                </p:cTn>
                              </p:par>
                            </p:childTnLst>
                          </p:cTn>
                        </p:par>
                        <p:par>
                          <p:cTn fill="hold" id="49" nodeType="afterGroup">
                            <p:stCondLst>
                              <p:cond delay="2300"/>
                            </p:stCondLst>
                            <p:childTnLst>
                              <p:par>
                                <p:cTn fill="hold" grpId="0" id="50" nodeType="afterEffect" presetClass="entr" presetID="31" presetSubtype="0">
                                  <p:stCondLst>
                                    <p:cond delay="0"/>
                                  </p:stCondLst>
                                  <p:childTnLst>
                                    <p:set>
                                      <p:cBhvr>
                                        <p:cTn dur="1" fill="hold" id="51">
                                          <p:stCondLst>
                                            <p:cond delay="0"/>
                                          </p:stCondLst>
                                        </p:cTn>
                                        <p:tgtEl>
                                          <p:spTgt spid="7"/>
                                        </p:tgtEl>
                                        <p:attrNameLst>
                                          <p:attrName>style.visibility</p:attrName>
                                        </p:attrNameLst>
                                      </p:cBhvr>
                                      <p:to>
                                        <p:strVal val="visible"/>
                                      </p:to>
                                    </p:set>
                                    <p:anim calcmode="lin" valueType="num">
                                      <p:cBhvr>
                                        <p:cTn dur="400" fill="hold" id="52"/>
                                        <p:tgtEl>
                                          <p:spTgt spid="7"/>
                                        </p:tgtEl>
                                        <p:attrNameLst>
                                          <p:attrName>ppt_w</p:attrName>
                                        </p:attrNameLst>
                                      </p:cBhvr>
                                      <p:tavLst>
                                        <p:tav tm="0">
                                          <p:val>
                                            <p:fltVal val="0"/>
                                          </p:val>
                                        </p:tav>
                                        <p:tav tm="100000">
                                          <p:val>
                                            <p:strVal val="#ppt_w"/>
                                          </p:val>
                                        </p:tav>
                                      </p:tavLst>
                                    </p:anim>
                                    <p:anim calcmode="lin" valueType="num">
                                      <p:cBhvr>
                                        <p:cTn dur="400" fill="hold" id="53"/>
                                        <p:tgtEl>
                                          <p:spTgt spid="7"/>
                                        </p:tgtEl>
                                        <p:attrNameLst>
                                          <p:attrName>ppt_h</p:attrName>
                                        </p:attrNameLst>
                                      </p:cBhvr>
                                      <p:tavLst>
                                        <p:tav tm="0">
                                          <p:val>
                                            <p:fltVal val="0"/>
                                          </p:val>
                                        </p:tav>
                                        <p:tav tm="100000">
                                          <p:val>
                                            <p:strVal val="#ppt_h"/>
                                          </p:val>
                                        </p:tav>
                                      </p:tavLst>
                                    </p:anim>
                                    <p:anim calcmode="lin" valueType="num">
                                      <p:cBhvr>
                                        <p:cTn dur="400" fill="hold" id="54"/>
                                        <p:tgtEl>
                                          <p:spTgt spid="7"/>
                                        </p:tgtEl>
                                        <p:attrNameLst>
                                          <p:attrName>style.rotation</p:attrName>
                                        </p:attrNameLst>
                                      </p:cBhvr>
                                      <p:tavLst>
                                        <p:tav tm="0">
                                          <p:val>
                                            <p:fltVal val="90"/>
                                          </p:val>
                                        </p:tav>
                                        <p:tav tm="100000">
                                          <p:val>
                                            <p:fltVal val="0"/>
                                          </p:val>
                                        </p:tav>
                                      </p:tavLst>
                                    </p:anim>
                                    <p:animEffect filter="fade" transition="in">
                                      <p:cBhvr>
                                        <p:cTn dur="400" id="55"/>
                                        <p:tgtEl>
                                          <p:spTgt spid="7"/>
                                        </p:tgtEl>
                                      </p:cBhvr>
                                    </p:animEffect>
                                  </p:childTnLst>
                                </p:cTn>
                              </p:par>
                            </p:childTnLst>
                          </p:cTn>
                        </p:par>
                        <p:par>
                          <p:cTn fill="hold" id="56" nodeType="afterGroup">
                            <p:stCondLst>
                              <p:cond delay="2700"/>
                            </p:stCondLst>
                            <p:childTnLst>
                              <p:par>
                                <p:cTn fill="hold" grpId="0" id="57" nodeType="afterEffect" presetClass="entr" presetID="22" presetSubtype="8">
                                  <p:stCondLst>
                                    <p:cond delay="0"/>
                                  </p:stCondLst>
                                  <p:childTnLst>
                                    <p:set>
                                      <p:cBhvr>
                                        <p:cTn dur="1" fill="hold" id="58">
                                          <p:stCondLst>
                                            <p:cond delay="0"/>
                                          </p:stCondLst>
                                        </p:cTn>
                                        <p:tgtEl>
                                          <p:spTgt spid="35"/>
                                        </p:tgtEl>
                                        <p:attrNameLst>
                                          <p:attrName>style.visibility</p:attrName>
                                        </p:attrNameLst>
                                      </p:cBhvr>
                                      <p:to>
                                        <p:strVal val="visible"/>
                                      </p:to>
                                    </p:set>
                                    <p:animEffect filter="wipe(left)" transition="in">
                                      <p:cBhvr>
                                        <p:cTn dur="500" id="59"/>
                                        <p:tgtEl>
                                          <p:spTgt spid="35"/>
                                        </p:tgtEl>
                                      </p:cBhvr>
                                    </p:animEffect>
                                  </p:childTnLst>
                                </p:cTn>
                              </p:par>
                            </p:childTnLst>
                          </p:cTn>
                        </p:par>
                        <p:par>
                          <p:cTn fill="hold" id="60" nodeType="afterGroup">
                            <p:stCondLst>
                              <p:cond delay="3200"/>
                            </p:stCondLst>
                            <p:childTnLst>
                              <p:par>
                                <p:cTn fill="hold" grpId="0" id="61" nodeType="afterEffect" presetClass="entr" presetID="31" presetSubtype="0">
                                  <p:stCondLst>
                                    <p:cond delay="0"/>
                                  </p:stCondLst>
                                  <p:childTnLst>
                                    <p:set>
                                      <p:cBhvr>
                                        <p:cTn dur="1" fill="hold" id="62">
                                          <p:stCondLst>
                                            <p:cond delay="0"/>
                                          </p:stCondLst>
                                        </p:cTn>
                                        <p:tgtEl>
                                          <p:spTgt spid="36"/>
                                        </p:tgtEl>
                                        <p:attrNameLst>
                                          <p:attrName>style.visibility</p:attrName>
                                        </p:attrNameLst>
                                      </p:cBhvr>
                                      <p:to>
                                        <p:strVal val="visible"/>
                                      </p:to>
                                    </p:set>
                                    <p:anim calcmode="lin" valueType="num">
                                      <p:cBhvr>
                                        <p:cTn dur="400" fill="hold" id="63"/>
                                        <p:tgtEl>
                                          <p:spTgt spid="36"/>
                                        </p:tgtEl>
                                        <p:attrNameLst>
                                          <p:attrName>ppt_w</p:attrName>
                                        </p:attrNameLst>
                                      </p:cBhvr>
                                      <p:tavLst>
                                        <p:tav tm="0">
                                          <p:val>
                                            <p:fltVal val="0"/>
                                          </p:val>
                                        </p:tav>
                                        <p:tav tm="100000">
                                          <p:val>
                                            <p:strVal val="#ppt_w"/>
                                          </p:val>
                                        </p:tav>
                                      </p:tavLst>
                                    </p:anim>
                                    <p:anim calcmode="lin" valueType="num">
                                      <p:cBhvr>
                                        <p:cTn dur="400" fill="hold" id="64"/>
                                        <p:tgtEl>
                                          <p:spTgt spid="36"/>
                                        </p:tgtEl>
                                        <p:attrNameLst>
                                          <p:attrName>ppt_h</p:attrName>
                                        </p:attrNameLst>
                                      </p:cBhvr>
                                      <p:tavLst>
                                        <p:tav tm="0">
                                          <p:val>
                                            <p:fltVal val="0"/>
                                          </p:val>
                                        </p:tav>
                                        <p:tav tm="100000">
                                          <p:val>
                                            <p:strVal val="#ppt_h"/>
                                          </p:val>
                                        </p:tav>
                                      </p:tavLst>
                                    </p:anim>
                                    <p:anim calcmode="lin" valueType="num">
                                      <p:cBhvr>
                                        <p:cTn dur="400" fill="hold" id="65"/>
                                        <p:tgtEl>
                                          <p:spTgt spid="36"/>
                                        </p:tgtEl>
                                        <p:attrNameLst>
                                          <p:attrName>style.rotation</p:attrName>
                                        </p:attrNameLst>
                                      </p:cBhvr>
                                      <p:tavLst>
                                        <p:tav tm="0">
                                          <p:val>
                                            <p:fltVal val="90"/>
                                          </p:val>
                                        </p:tav>
                                        <p:tav tm="100000">
                                          <p:val>
                                            <p:fltVal val="0"/>
                                          </p:val>
                                        </p:tav>
                                      </p:tavLst>
                                    </p:anim>
                                    <p:animEffect filter="fade" transition="in">
                                      <p:cBhvr>
                                        <p:cTn dur="400" id="66"/>
                                        <p:tgtEl>
                                          <p:spTgt spid="36"/>
                                        </p:tgtEl>
                                      </p:cBhvr>
                                    </p:animEffect>
                                  </p:childTnLst>
                                </p:cTn>
                              </p:par>
                            </p:childTnLst>
                          </p:cTn>
                        </p:par>
                        <p:par>
                          <p:cTn fill="hold" id="67" nodeType="afterGroup">
                            <p:stCondLst>
                              <p:cond delay="3600"/>
                            </p:stCondLst>
                            <p:childTnLst>
                              <p:par>
                                <p:cTn fill="hold" grpId="0" id="68" nodeType="afterEffect" presetClass="entr" presetID="22" presetSubtype="8">
                                  <p:stCondLst>
                                    <p:cond delay="0"/>
                                  </p:stCondLst>
                                  <p:childTnLst>
                                    <p:set>
                                      <p:cBhvr>
                                        <p:cTn dur="1" fill="hold" id="69">
                                          <p:stCondLst>
                                            <p:cond delay="0"/>
                                          </p:stCondLst>
                                        </p:cTn>
                                        <p:tgtEl>
                                          <p:spTgt spid="6"/>
                                        </p:tgtEl>
                                        <p:attrNameLst>
                                          <p:attrName>style.visibility</p:attrName>
                                        </p:attrNameLst>
                                      </p:cBhvr>
                                      <p:to>
                                        <p:strVal val="visible"/>
                                      </p:to>
                                    </p:set>
                                    <p:animEffect filter="wipe(left)" transition="in">
                                      <p:cBhvr>
                                        <p:cTn dur="500" id="70"/>
                                        <p:tgtEl>
                                          <p:spTgt spid="6"/>
                                        </p:tgtEl>
                                      </p:cBhvr>
                                    </p:animEffect>
                                  </p:childTnLst>
                                </p:cTn>
                              </p:par>
                            </p:childTnLst>
                          </p:cTn>
                        </p:par>
                        <p:par>
                          <p:cTn fill="hold" id="71" nodeType="afterGroup">
                            <p:stCondLst>
                              <p:cond delay="4100"/>
                            </p:stCondLst>
                            <p:childTnLst>
                              <p:par>
                                <p:cTn fill="hold" grpId="0" id="72" nodeType="afterEffect" presetClass="entr" presetID="31" presetSubtype="0">
                                  <p:stCondLst>
                                    <p:cond delay="0"/>
                                  </p:stCondLst>
                                  <p:childTnLst>
                                    <p:set>
                                      <p:cBhvr>
                                        <p:cTn dur="1" fill="hold" id="73">
                                          <p:stCondLst>
                                            <p:cond delay="0"/>
                                          </p:stCondLst>
                                        </p:cTn>
                                        <p:tgtEl>
                                          <p:spTgt spid="38"/>
                                        </p:tgtEl>
                                        <p:attrNameLst>
                                          <p:attrName>style.visibility</p:attrName>
                                        </p:attrNameLst>
                                      </p:cBhvr>
                                      <p:to>
                                        <p:strVal val="visible"/>
                                      </p:to>
                                    </p:set>
                                    <p:anim calcmode="lin" valueType="num">
                                      <p:cBhvr>
                                        <p:cTn dur="400" fill="hold" id="74"/>
                                        <p:tgtEl>
                                          <p:spTgt spid="38"/>
                                        </p:tgtEl>
                                        <p:attrNameLst>
                                          <p:attrName>ppt_w</p:attrName>
                                        </p:attrNameLst>
                                      </p:cBhvr>
                                      <p:tavLst>
                                        <p:tav tm="0">
                                          <p:val>
                                            <p:fltVal val="0"/>
                                          </p:val>
                                        </p:tav>
                                        <p:tav tm="100000">
                                          <p:val>
                                            <p:strVal val="#ppt_w"/>
                                          </p:val>
                                        </p:tav>
                                      </p:tavLst>
                                    </p:anim>
                                    <p:anim calcmode="lin" valueType="num">
                                      <p:cBhvr>
                                        <p:cTn dur="400" fill="hold" id="75"/>
                                        <p:tgtEl>
                                          <p:spTgt spid="38"/>
                                        </p:tgtEl>
                                        <p:attrNameLst>
                                          <p:attrName>ppt_h</p:attrName>
                                        </p:attrNameLst>
                                      </p:cBhvr>
                                      <p:tavLst>
                                        <p:tav tm="0">
                                          <p:val>
                                            <p:fltVal val="0"/>
                                          </p:val>
                                        </p:tav>
                                        <p:tav tm="100000">
                                          <p:val>
                                            <p:strVal val="#ppt_h"/>
                                          </p:val>
                                        </p:tav>
                                      </p:tavLst>
                                    </p:anim>
                                    <p:anim calcmode="lin" valueType="num">
                                      <p:cBhvr>
                                        <p:cTn dur="400" fill="hold" id="76"/>
                                        <p:tgtEl>
                                          <p:spTgt spid="38"/>
                                        </p:tgtEl>
                                        <p:attrNameLst>
                                          <p:attrName>style.rotation</p:attrName>
                                        </p:attrNameLst>
                                      </p:cBhvr>
                                      <p:tavLst>
                                        <p:tav tm="0">
                                          <p:val>
                                            <p:fltVal val="90"/>
                                          </p:val>
                                        </p:tav>
                                        <p:tav tm="100000">
                                          <p:val>
                                            <p:fltVal val="0"/>
                                          </p:val>
                                        </p:tav>
                                      </p:tavLst>
                                    </p:anim>
                                    <p:animEffect filter="fade" transition="in">
                                      <p:cBhvr>
                                        <p:cTn dur="400" id="77"/>
                                        <p:tgtEl>
                                          <p:spTgt spid="38"/>
                                        </p:tgtEl>
                                      </p:cBhvr>
                                    </p:animEffect>
                                  </p:childTnLst>
                                </p:cTn>
                              </p:par>
                            </p:childTnLst>
                          </p:cTn>
                        </p:par>
                        <p:par>
                          <p:cTn fill="hold" id="78" nodeType="afterGroup">
                            <p:stCondLst>
                              <p:cond delay="4500"/>
                            </p:stCondLst>
                            <p:childTnLst>
                              <p:par>
                                <p:cTn fill="hold" grpId="0" id="79" nodeType="afterEffect" presetClass="entr" presetID="22" presetSubtype="8">
                                  <p:stCondLst>
                                    <p:cond delay="0"/>
                                  </p:stCondLst>
                                  <p:childTnLst>
                                    <p:set>
                                      <p:cBhvr>
                                        <p:cTn dur="1" fill="hold" id="80">
                                          <p:stCondLst>
                                            <p:cond delay="0"/>
                                          </p:stCondLst>
                                        </p:cTn>
                                        <p:tgtEl>
                                          <p:spTgt spid="37"/>
                                        </p:tgtEl>
                                        <p:attrNameLst>
                                          <p:attrName>style.visibility</p:attrName>
                                        </p:attrNameLst>
                                      </p:cBhvr>
                                      <p:to>
                                        <p:strVal val="visible"/>
                                      </p:to>
                                    </p:set>
                                    <p:animEffect filter="wipe(left)" transition="in">
                                      <p:cBhvr>
                                        <p:cTn dur="500" id="81"/>
                                        <p:tgtEl>
                                          <p:spTgt spid="37"/>
                                        </p:tgtEl>
                                      </p:cBhvr>
                                    </p:animEffect>
                                  </p:childTnLst>
                                </p:cTn>
                              </p:par>
                            </p:childTnLst>
                          </p:cTn>
                        </p:par>
                        <p:par>
                          <p:cTn fill="hold" id="82" nodeType="afterGroup">
                            <p:stCondLst>
                              <p:cond delay="5000"/>
                            </p:stCondLst>
                            <p:childTnLst>
                              <p:par>
                                <p:cTn fill="hold" grpId="0" id="83" nodeType="afterEffect" presetClass="entr" presetID="2" presetSubtype="4">
                                  <p:stCondLst>
                                    <p:cond delay="0"/>
                                  </p:stCondLst>
                                  <p:childTnLst>
                                    <p:set>
                                      <p:cBhvr>
                                        <p:cTn dur="1" fill="hold" id="84">
                                          <p:stCondLst>
                                            <p:cond delay="0"/>
                                          </p:stCondLst>
                                        </p:cTn>
                                        <p:tgtEl>
                                          <p:spTgt spid="25"/>
                                        </p:tgtEl>
                                        <p:attrNameLst>
                                          <p:attrName>style.visibility</p:attrName>
                                        </p:attrNameLst>
                                      </p:cBhvr>
                                      <p:to>
                                        <p:strVal val="visible"/>
                                      </p:to>
                                    </p:set>
                                    <p:anim calcmode="lin" valueType="num">
                                      <p:cBhvr additive="base">
                                        <p:cTn dur="500" fill="hold" id="85"/>
                                        <p:tgtEl>
                                          <p:spTgt spid="25"/>
                                        </p:tgtEl>
                                        <p:attrNameLst>
                                          <p:attrName>ppt_x</p:attrName>
                                        </p:attrNameLst>
                                      </p:cBhvr>
                                      <p:tavLst>
                                        <p:tav tm="0">
                                          <p:val>
                                            <p:strVal val="#ppt_x"/>
                                          </p:val>
                                        </p:tav>
                                        <p:tav tm="100000">
                                          <p:val>
                                            <p:strVal val="#ppt_x"/>
                                          </p:val>
                                        </p:tav>
                                      </p:tavLst>
                                    </p:anim>
                                    <p:anim calcmode="lin" valueType="num">
                                      <p:cBhvr additive="base">
                                        <p:cTn dur="500" fill="hold" id="86"/>
                                        <p:tgtEl>
                                          <p:spTgt spid="25"/>
                                        </p:tgtEl>
                                        <p:attrNameLst>
                                          <p:attrName>ppt_y</p:attrName>
                                        </p:attrNameLst>
                                      </p:cBhvr>
                                      <p:tavLst>
                                        <p:tav tm="0">
                                          <p:val>
                                            <p:strVal val="1+#ppt_h/2"/>
                                          </p:val>
                                        </p:tav>
                                        <p:tav tm="100000">
                                          <p:val>
                                            <p:strVal val="#ppt_y"/>
                                          </p:val>
                                        </p:tav>
                                      </p:tavLst>
                                    </p:anim>
                                  </p:childTnLst>
                                </p:cTn>
                              </p:par>
                              <p:par>
                                <p:cTn fill="hold" grpId="1" id="87" nodeType="withEffect" presetClass="entr" presetID="53" presetSubtype="0">
                                  <p:stCondLst>
                                    <p:cond delay="0"/>
                                  </p:stCondLst>
                                  <p:childTnLst>
                                    <p:set>
                                      <p:cBhvr>
                                        <p:cTn dur="1" fill="hold" id="88">
                                          <p:stCondLst>
                                            <p:cond delay="0"/>
                                          </p:stCondLst>
                                        </p:cTn>
                                        <p:tgtEl>
                                          <p:spTgt spid="25"/>
                                        </p:tgtEl>
                                        <p:attrNameLst>
                                          <p:attrName>style.visibility</p:attrName>
                                        </p:attrNameLst>
                                      </p:cBhvr>
                                      <p:to>
                                        <p:strVal val="visible"/>
                                      </p:to>
                                    </p:set>
                                    <p:anim calcmode="lin" valueType="num">
                                      <p:cBhvr>
                                        <p:cTn dur="500" fill="hold" id="89"/>
                                        <p:tgtEl>
                                          <p:spTgt spid="25"/>
                                        </p:tgtEl>
                                        <p:attrNameLst>
                                          <p:attrName>ppt_w</p:attrName>
                                        </p:attrNameLst>
                                      </p:cBhvr>
                                      <p:tavLst>
                                        <p:tav tm="0">
                                          <p:val>
                                            <p:fltVal val="0"/>
                                          </p:val>
                                        </p:tav>
                                        <p:tav tm="100000">
                                          <p:val>
                                            <p:strVal val="#ppt_w"/>
                                          </p:val>
                                        </p:tav>
                                      </p:tavLst>
                                    </p:anim>
                                    <p:anim calcmode="lin" valueType="num">
                                      <p:cBhvr>
                                        <p:cTn dur="500" fill="hold" id="90"/>
                                        <p:tgtEl>
                                          <p:spTgt spid="25"/>
                                        </p:tgtEl>
                                        <p:attrNameLst>
                                          <p:attrName>ppt_h</p:attrName>
                                        </p:attrNameLst>
                                      </p:cBhvr>
                                      <p:tavLst>
                                        <p:tav tm="0">
                                          <p:val>
                                            <p:fltVal val="0"/>
                                          </p:val>
                                        </p:tav>
                                        <p:tav tm="100000">
                                          <p:val>
                                            <p:strVal val="#ppt_h"/>
                                          </p:val>
                                        </p:tav>
                                      </p:tavLst>
                                    </p:anim>
                                    <p:animEffect filter="fade" transition="in">
                                      <p:cBhvr>
                                        <p:cTn dur="500" id="91"/>
                                        <p:tgtEl>
                                          <p:spTgt spid="25"/>
                                        </p:tgtEl>
                                      </p:cBhvr>
                                    </p:animEffect>
                                  </p:childTnLst>
                                </p:cTn>
                              </p:par>
                            </p:childTnLst>
                          </p:cTn>
                        </p:par>
                        <p:par>
                          <p:cTn fill="hold" id="92" nodeType="afterGroup">
                            <p:stCondLst>
                              <p:cond delay="5500"/>
                            </p:stCondLst>
                            <p:childTnLst>
                              <p:par>
                                <p:cTn fill="hold" grpId="0" id="93" nodeType="afterEffect" presetClass="entr" presetID="22" presetSubtype="4">
                                  <p:stCondLst>
                                    <p:cond delay="0"/>
                                  </p:stCondLst>
                                  <p:childTnLst>
                                    <p:set>
                                      <p:cBhvr>
                                        <p:cTn dur="1" fill="hold" id="94">
                                          <p:stCondLst>
                                            <p:cond delay="0"/>
                                          </p:stCondLst>
                                        </p:cTn>
                                        <p:tgtEl>
                                          <p:spTgt spid="26"/>
                                        </p:tgtEl>
                                        <p:attrNameLst>
                                          <p:attrName>style.visibility</p:attrName>
                                        </p:attrNameLst>
                                      </p:cBhvr>
                                      <p:to>
                                        <p:strVal val="visible"/>
                                      </p:to>
                                    </p:set>
                                    <p:animEffect filter="wipe(down)" transition="in">
                                      <p:cBhvr>
                                        <p:cTn dur="300" id="95"/>
                                        <p:tgtEl>
                                          <p:spTgt spid="26"/>
                                        </p:tgtEl>
                                      </p:cBhvr>
                                    </p:animEffect>
                                  </p:childTnLst>
                                </p:cTn>
                              </p:par>
                            </p:childTnLst>
                          </p:cTn>
                        </p:par>
                        <p:par>
                          <p:cTn fill="hold" id="96" nodeType="afterGroup">
                            <p:stCondLst>
                              <p:cond delay="5800"/>
                            </p:stCondLst>
                            <p:childTnLst>
                              <p:par>
                                <p:cTn fill="hold" grpId="0" id="97" nodeType="afterEffect" presetClass="entr" presetID="22" presetSubtype="1">
                                  <p:stCondLst>
                                    <p:cond delay="0"/>
                                  </p:stCondLst>
                                  <p:childTnLst>
                                    <p:set>
                                      <p:cBhvr>
                                        <p:cTn dur="1" fill="hold" id="98">
                                          <p:stCondLst>
                                            <p:cond delay="0"/>
                                          </p:stCondLst>
                                        </p:cTn>
                                        <p:tgtEl>
                                          <p:spTgt spid="27"/>
                                        </p:tgtEl>
                                        <p:attrNameLst>
                                          <p:attrName>style.visibility</p:attrName>
                                        </p:attrNameLst>
                                      </p:cBhvr>
                                      <p:to>
                                        <p:strVal val="visible"/>
                                      </p:to>
                                    </p:set>
                                    <p:animEffect filter="wipe(up)" transition="in">
                                      <p:cBhvr>
                                        <p:cTn dur="500" id="99"/>
                                        <p:tgtEl>
                                          <p:spTgt spid="27"/>
                                        </p:tgtEl>
                                      </p:cBhvr>
                                    </p:animEffect>
                                  </p:childTnLst>
                                </p:cTn>
                              </p:par>
                            </p:childTnLst>
                          </p:cTn>
                        </p:par>
                        <p:par>
                          <p:cTn fill="hold" id="100" nodeType="afterGroup">
                            <p:stCondLst>
                              <p:cond delay="6300"/>
                            </p:stCondLst>
                            <p:childTnLst>
                              <p:par>
                                <p:cTn fill="hold" grpId="0" id="101" nodeType="afterEffect" presetClass="entr" presetID="56" presetSubtype="0">
                                  <p:stCondLst>
                                    <p:cond delay="0"/>
                                  </p:stCondLst>
                                  <p:iterate type="lt">
                                    <p:tmPct val="10000"/>
                                  </p:iterate>
                                  <p:childTnLst>
                                    <p:set>
                                      <p:cBhvr>
                                        <p:cTn dur="1" fill="hold" id="102">
                                          <p:stCondLst>
                                            <p:cond delay="0"/>
                                          </p:stCondLst>
                                        </p:cTn>
                                        <p:tgtEl>
                                          <p:spTgt spid="28"/>
                                        </p:tgtEl>
                                        <p:attrNameLst>
                                          <p:attrName>style.visibility</p:attrName>
                                        </p:attrNameLst>
                                      </p:cBhvr>
                                      <p:to>
                                        <p:strVal val="visible"/>
                                      </p:to>
                                    </p:set>
                                    <p:anim by="(-#ppt_w*2)" calcmode="lin" valueType="num">
                                      <p:cBhvr rctx="PPT">
                                        <p:cTn autoRev="1" dur="150" fill="hold" id="103">
                                          <p:stCondLst>
                                            <p:cond delay="0"/>
                                          </p:stCondLst>
                                        </p:cTn>
                                        <p:tgtEl>
                                          <p:spTgt spid="28"/>
                                        </p:tgtEl>
                                        <p:attrNameLst>
                                          <p:attrName>ppt_w</p:attrName>
                                        </p:attrNameLst>
                                      </p:cBhvr>
                                    </p:anim>
                                    <p:anim by="(#ppt_w*0.50)" calcmode="lin" valueType="num">
                                      <p:cBhvr>
                                        <p:cTn autoRev="1" decel="50000" dur="150" fill="hold" id="104">
                                          <p:stCondLst>
                                            <p:cond delay="0"/>
                                          </p:stCondLst>
                                        </p:cTn>
                                        <p:tgtEl>
                                          <p:spTgt spid="28"/>
                                        </p:tgtEl>
                                        <p:attrNameLst>
                                          <p:attrName>ppt_x</p:attrName>
                                        </p:attrNameLst>
                                      </p:cBhvr>
                                    </p:anim>
                                    <p:anim calcmode="lin" from="(-#ppt_h/2)" to="(#ppt_y)" valueType="num">
                                      <p:cBhvr>
                                        <p:cTn dur="300" fill="hold" id="105">
                                          <p:stCondLst>
                                            <p:cond delay="0"/>
                                          </p:stCondLst>
                                        </p:cTn>
                                        <p:tgtEl>
                                          <p:spTgt spid="28"/>
                                        </p:tgtEl>
                                        <p:attrNameLst>
                                          <p:attrName>ppt_y</p:attrName>
                                        </p:attrNameLst>
                                      </p:cBhvr>
                                    </p:anim>
                                    <p:animRot by="21600000">
                                      <p:cBhvr>
                                        <p:cTn dur="300" fill="hold" id="106">
                                          <p:stCondLst>
                                            <p:cond delay="0"/>
                                          </p:stCondLst>
                                        </p:cTn>
                                        <p:tgtEl>
                                          <p:spTgt spid="28"/>
                                        </p:tgtEl>
                                        <p:attrNameLst>
                                          <p:attrName>r</p:attrName>
                                        </p:attrNameLst>
                                      </p:cBhvr>
                                    </p:animRot>
                                  </p:childTnLst>
                                </p:cTn>
                              </p:par>
                            </p:childTnLst>
                          </p:cTn>
                        </p:par>
                        <p:par>
                          <p:cTn fill="hold" id="107" nodeType="afterGroup">
                            <p:stCondLst>
                              <p:cond delay="6600"/>
                            </p:stCondLst>
                            <p:childTnLst>
                              <p:par>
                                <p:cTn fill="hold" grpId="0" id="108" nodeType="afterEffect" presetClass="entr" presetID="31" presetSubtype="0">
                                  <p:stCondLst>
                                    <p:cond delay="0"/>
                                  </p:stCondLst>
                                  <p:childTnLst>
                                    <p:set>
                                      <p:cBhvr>
                                        <p:cTn dur="1" fill="hold" id="109">
                                          <p:stCondLst>
                                            <p:cond delay="0"/>
                                          </p:stCondLst>
                                        </p:cTn>
                                        <p:tgtEl>
                                          <p:spTgt spid="39"/>
                                        </p:tgtEl>
                                        <p:attrNameLst>
                                          <p:attrName>style.visibility</p:attrName>
                                        </p:attrNameLst>
                                      </p:cBhvr>
                                      <p:to>
                                        <p:strVal val="visible"/>
                                      </p:to>
                                    </p:set>
                                    <p:anim calcmode="lin" valueType="num">
                                      <p:cBhvr>
                                        <p:cTn dur="400" fill="hold" id="110"/>
                                        <p:tgtEl>
                                          <p:spTgt spid="39"/>
                                        </p:tgtEl>
                                        <p:attrNameLst>
                                          <p:attrName>ppt_w</p:attrName>
                                        </p:attrNameLst>
                                      </p:cBhvr>
                                      <p:tavLst>
                                        <p:tav tm="0">
                                          <p:val>
                                            <p:fltVal val="0"/>
                                          </p:val>
                                        </p:tav>
                                        <p:tav tm="100000">
                                          <p:val>
                                            <p:strVal val="#ppt_w"/>
                                          </p:val>
                                        </p:tav>
                                      </p:tavLst>
                                    </p:anim>
                                    <p:anim calcmode="lin" valueType="num">
                                      <p:cBhvr>
                                        <p:cTn dur="400" fill="hold" id="111"/>
                                        <p:tgtEl>
                                          <p:spTgt spid="39"/>
                                        </p:tgtEl>
                                        <p:attrNameLst>
                                          <p:attrName>ppt_h</p:attrName>
                                        </p:attrNameLst>
                                      </p:cBhvr>
                                      <p:tavLst>
                                        <p:tav tm="0">
                                          <p:val>
                                            <p:fltVal val="0"/>
                                          </p:val>
                                        </p:tav>
                                        <p:tav tm="100000">
                                          <p:val>
                                            <p:strVal val="#ppt_h"/>
                                          </p:val>
                                        </p:tav>
                                      </p:tavLst>
                                    </p:anim>
                                    <p:anim calcmode="lin" valueType="num">
                                      <p:cBhvr>
                                        <p:cTn dur="400" fill="hold" id="112"/>
                                        <p:tgtEl>
                                          <p:spTgt spid="39"/>
                                        </p:tgtEl>
                                        <p:attrNameLst>
                                          <p:attrName>style.rotation</p:attrName>
                                        </p:attrNameLst>
                                      </p:cBhvr>
                                      <p:tavLst>
                                        <p:tav tm="0">
                                          <p:val>
                                            <p:fltVal val="90"/>
                                          </p:val>
                                        </p:tav>
                                        <p:tav tm="100000">
                                          <p:val>
                                            <p:fltVal val="0"/>
                                          </p:val>
                                        </p:tav>
                                      </p:tavLst>
                                    </p:anim>
                                    <p:animEffect filter="fade" transition="in">
                                      <p:cBhvr>
                                        <p:cTn dur="400" id="113"/>
                                        <p:tgtEl>
                                          <p:spTgt spid="39"/>
                                        </p:tgtEl>
                                      </p:cBhvr>
                                    </p:animEffect>
                                  </p:childTnLst>
                                </p:cTn>
                              </p:par>
                            </p:childTnLst>
                          </p:cTn>
                        </p:par>
                        <p:par>
                          <p:cTn fill="hold" id="114" nodeType="afterGroup">
                            <p:stCondLst>
                              <p:cond delay="7000"/>
                            </p:stCondLst>
                            <p:childTnLst>
                              <p:par>
                                <p:cTn fill="hold" grpId="0" id="115" nodeType="afterEffect" presetClass="entr" presetID="22" presetSubtype="8">
                                  <p:stCondLst>
                                    <p:cond delay="0"/>
                                  </p:stCondLst>
                                  <p:childTnLst>
                                    <p:set>
                                      <p:cBhvr>
                                        <p:cTn dur="1" fill="hold" id="116">
                                          <p:stCondLst>
                                            <p:cond delay="0"/>
                                          </p:stCondLst>
                                        </p:cTn>
                                        <p:tgtEl>
                                          <p:spTgt spid="40"/>
                                        </p:tgtEl>
                                        <p:attrNameLst>
                                          <p:attrName>style.visibility</p:attrName>
                                        </p:attrNameLst>
                                      </p:cBhvr>
                                      <p:to>
                                        <p:strVal val="visible"/>
                                      </p:to>
                                    </p:set>
                                    <p:animEffect filter="wipe(left)" transition="in">
                                      <p:cBhvr>
                                        <p:cTn dur="500" id="117"/>
                                        <p:tgtEl>
                                          <p:spTgt spid="40"/>
                                        </p:tgtEl>
                                      </p:cBhvr>
                                    </p:animEffect>
                                  </p:childTnLst>
                                </p:cTn>
                              </p:par>
                            </p:childTnLst>
                          </p:cTn>
                        </p:par>
                        <p:par>
                          <p:cTn fill="hold" id="118" nodeType="afterGroup">
                            <p:stCondLst>
                              <p:cond delay="7500"/>
                            </p:stCondLst>
                            <p:childTnLst>
                              <p:par>
                                <p:cTn fill="hold" grpId="0" id="119" nodeType="afterEffect" presetClass="entr" presetID="31" presetSubtype="0">
                                  <p:stCondLst>
                                    <p:cond delay="0"/>
                                  </p:stCondLst>
                                  <p:childTnLst>
                                    <p:set>
                                      <p:cBhvr>
                                        <p:cTn dur="1" fill="hold" id="120">
                                          <p:stCondLst>
                                            <p:cond delay="0"/>
                                          </p:stCondLst>
                                        </p:cTn>
                                        <p:tgtEl>
                                          <p:spTgt spid="41"/>
                                        </p:tgtEl>
                                        <p:attrNameLst>
                                          <p:attrName>style.visibility</p:attrName>
                                        </p:attrNameLst>
                                      </p:cBhvr>
                                      <p:to>
                                        <p:strVal val="visible"/>
                                      </p:to>
                                    </p:set>
                                    <p:anim calcmode="lin" valueType="num">
                                      <p:cBhvr>
                                        <p:cTn dur="400" fill="hold" id="121"/>
                                        <p:tgtEl>
                                          <p:spTgt spid="41"/>
                                        </p:tgtEl>
                                        <p:attrNameLst>
                                          <p:attrName>ppt_w</p:attrName>
                                        </p:attrNameLst>
                                      </p:cBhvr>
                                      <p:tavLst>
                                        <p:tav tm="0">
                                          <p:val>
                                            <p:fltVal val="0"/>
                                          </p:val>
                                        </p:tav>
                                        <p:tav tm="100000">
                                          <p:val>
                                            <p:strVal val="#ppt_w"/>
                                          </p:val>
                                        </p:tav>
                                      </p:tavLst>
                                    </p:anim>
                                    <p:anim calcmode="lin" valueType="num">
                                      <p:cBhvr>
                                        <p:cTn dur="400" fill="hold" id="122"/>
                                        <p:tgtEl>
                                          <p:spTgt spid="41"/>
                                        </p:tgtEl>
                                        <p:attrNameLst>
                                          <p:attrName>ppt_h</p:attrName>
                                        </p:attrNameLst>
                                      </p:cBhvr>
                                      <p:tavLst>
                                        <p:tav tm="0">
                                          <p:val>
                                            <p:fltVal val="0"/>
                                          </p:val>
                                        </p:tav>
                                        <p:tav tm="100000">
                                          <p:val>
                                            <p:strVal val="#ppt_h"/>
                                          </p:val>
                                        </p:tav>
                                      </p:tavLst>
                                    </p:anim>
                                    <p:anim calcmode="lin" valueType="num">
                                      <p:cBhvr>
                                        <p:cTn dur="400" fill="hold" id="123"/>
                                        <p:tgtEl>
                                          <p:spTgt spid="41"/>
                                        </p:tgtEl>
                                        <p:attrNameLst>
                                          <p:attrName>style.rotation</p:attrName>
                                        </p:attrNameLst>
                                      </p:cBhvr>
                                      <p:tavLst>
                                        <p:tav tm="0">
                                          <p:val>
                                            <p:fltVal val="90"/>
                                          </p:val>
                                        </p:tav>
                                        <p:tav tm="100000">
                                          <p:val>
                                            <p:fltVal val="0"/>
                                          </p:val>
                                        </p:tav>
                                      </p:tavLst>
                                    </p:anim>
                                    <p:animEffect filter="fade" transition="in">
                                      <p:cBhvr>
                                        <p:cTn dur="400" id="124"/>
                                        <p:tgtEl>
                                          <p:spTgt spid="41"/>
                                        </p:tgtEl>
                                      </p:cBhvr>
                                    </p:animEffect>
                                  </p:childTnLst>
                                </p:cTn>
                              </p:par>
                            </p:childTnLst>
                          </p:cTn>
                        </p:par>
                        <p:par>
                          <p:cTn fill="hold" id="125" nodeType="afterGroup">
                            <p:stCondLst>
                              <p:cond delay="7900"/>
                            </p:stCondLst>
                            <p:childTnLst>
                              <p:par>
                                <p:cTn fill="hold" grpId="0" id="126" nodeType="afterEffect" presetClass="entr" presetID="22" presetSubtype="8">
                                  <p:stCondLst>
                                    <p:cond delay="0"/>
                                  </p:stCondLst>
                                  <p:childTnLst>
                                    <p:set>
                                      <p:cBhvr>
                                        <p:cTn dur="1" fill="hold" id="127">
                                          <p:stCondLst>
                                            <p:cond delay="0"/>
                                          </p:stCondLst>
                                        </p:cTn>
                                        <p:tgtEl>
                                          <p:spTgt spid="42"/>
                                        </p:tgtEl>
                                        <p:attrNameLst>
                                          <p:attrName>style.visibility</p:attrName>
                                        </p:attrNameLst>
                                      </p:cBhvr>
                                      <p:to>
                                        <p:strVal val="visible"/>
                                      </p:to>
                                    </p:set>
                                    <p:animEffect filter="wipe(left)" transition="in">
                                      <p:cBhvr>
                                        <p:cTn dur="500" id="128"/>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1" spid="20"/>
      <p:bldP grpId="0" spid="22"/>
      <p:bldP grpId="0" spid="23"/>
      <p:bldP grpId="0" spid="24"/>
      <p:bldP grpId="0" spid="25"/>
      <p:bldP grpId="1" spid="25"/>
      <p:bldP grpId="0" spid="26"/>
      <p:bldP grpId="0" spid="27"/>
      <p:bldP grpId="0" spid="28"/>
      <p:bldP grpId="0" spid="6"/>
      <p:bldP grpId="0" spid="7"/>
      <p:bldP grpId="0" spid="35"/>
      <p:bldP grpId="0" spid="36"/>
      <p:bldP grpId="0" spid="37"/>
      <p:bldP grpId="0" spid="38"/>
      <p:bldP grpId="0" spid="39"/>
      <p:bldP grpId="0" spid="40"/>
      <p:bldP grpId="0" spid="41"/>
      <p:bldP grpId="0" spid="42"/>
      <p:bldP grpId="0" spid="29"/>
      <p:bldP grpId="0" spid="30"/>
      <p:bldP grpId="1" spid="3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占位符 109570">
            <a:extLst>
              <a:ext uri="{FF2B5EF4-FFF2-40B4-BE49-F238E27FC236}">
                <a16:creationId xmlns:a16="http://schemas.microsoft.com/office/drawing/2014/main" id="{0C899170-9837-47EF-8212-69A1C4D3DCA1}"/>
              </a:ext>
            </a:extLst>
          </p:cNvPr>
          <p:cNvSpPr txBox="1"/>
          <p:nvPr/>
        </p:nvSpPr>
        <p:spPr>
          <a:xfrm>
            <a:off x="4401117" y="1591955"/>
            <a:ext cx="7102132" cy="944880"/>
          </a:xfrm>
          <a:prstGeom prst="rect">
            <a:avLst/>
          </a:prstGeom>
        </p:spPr>
        <p:txBody>
          <a:bodyPr wrap="square">
            <a:spAutoFit/>
          </a:bodyPr>
          <a:lstStyle>
            <a:defPPr>
              <a:defRPr lang="zh-CN"/>
            </a:defPPr>
            <a:lvl1pPr algn="just">
              <a:defRPr>
                <a:latin typeface="+mj-ea"/>
                <a:ea typeface="+mj-ea"/>
              </a:defRPr>
            </a:lvl1pPr>
          </a:lstStyle>
          <a:p>
            <a:pPr indent="-285750" marL="285750">
              <a:buFont charset="2" panose="05000000000000000000" pitchFamily="2" typeface="Wingdings"/>
              <a:buChar char="l"/>
            </a:pPr>
            <a:r>
              <a:rPr altLang="en-US" lang="zh-CN" noProof="1" sz="1400">
                <a:solidFill>
                  <a:srgbClr val="000000"/>
                </a:solidFill>
              </a:rPr>
              <a:t>认真倾听所有的意见</a:t>
            </a:r>
          </a:p>
          <a:p>
            <a:pPr indent="-285750" marL="285750">
              <a:buFont charset="2" panose="05000000000000000000" pitchFamily="2" typeface="Wingdings"/>
              <a:buChar char="l"/>
            </a:pPr>
            <a:r>
              <a:rPr altLang="en-US" lang="zh-CN" noProof="1" sz="1400">
                <a:solidFill>
                  <a:srgbClr val="000000"/>
                </a:solidFill>
              </a:rPr>
              <a:t>了解每个观点后面隐藏的假设</a:t>
            </a:r>
          </a:p>
          <a:p>
            <a:pPr indent="-285750" marL="285750">
              <a:buFont charset="2" panose="05000000000000000000" pitchFamily="2" typeface="Wingdings"/>
              <a:buChar char="l"/>
            </a:pPr>
            <a:r>
              <a:rPr altLang="en-US" lang="zh-CN" noProof="1" sz="1400">
                <a:solidFill>
                  <a:srgbClr val="000000"/>
                </a:solidFill>
              </a:rPr>
              <a:t>记住沉默不意味着同意</a:t>
            </a:r>
          </a:p>
          <a:p>
            <a:pPr indent="-285750" marL="285750">
              <a:buFont charset="2" panose="05000000000000000000" pitchFamily="2" typeface="Wingdings"/>
              <a:buChar char="l"/>
            </a:pPr>
            <a:r>
              <a:rPr altLang="en-US" lang="zh-CN" noProof="1" sz="1400">
                <a:solidFill>
                  <a:srgbClr val="000000"/>
                </a:solidFill>
              </a:rPr>
              <a:t>在团队内平衡权势，倾听所有的观点，而不是只听级别高的参与者的观点</a:t>
            </a:r>
          </a:p>
        </p:txBody>
      </p:sp>
      <p:sp>
        <p:nvSpPr>
          <p:cNvPr id="14" name="文本占位符 110594">
            <a:extLst>
              <a:ext uri="{FF2B5EF4-FFF2-40B4-BE49-F238E27FC236}">
                <a16:creationId xmlns:a16="http://schemas.microsoft.com/office/drawing/2014/main" id="{6797092B-E6EE-4C84-8B11-F0E141318905}"/>
              </a:ext>
            </a:extLst>
          </p:cNvPr>
          <p:cNvSpPr txBox="1"/>
          <p:nvPr/>
        </p:nvSpPr>
        <p:spPr>
          <a:xfrm>
            <a:off x="4401117" y="2824841"/>
            <a:ext cx="7835385" cy="518160"/>
          </a:xfrm>
          <a:prstGeom prst="rect">
            <a:avLst/>
          </a:prstGeom>
        </p:spPr>
        <p:txBody>
          <a:bodyPr wrap="square">
            <a:spAutoFit/>
          </a:bodyPr>
          <a:lstStyle>
            <a:defPPr>
              <a:defRPr lang="zh-CN"/>
            </a:defPPr>
            <a:lvl1pPr algn="just">
              <a:defRPr b="1">
                <a:latin typeface="+mj-ea"/>
                <a:ea typeface="+mj-ea"/>
              </a:defRPr>
            </a:lvl1pPr>
          </a:lstStyle>
          <a:p>
            <a:pPr indent="-285750" marL="285750">
              <a:buFont charset="2" panose="05000000000000000000" pitchFamily="2" typeface="Wingdings"/>
              <a:buChar char="l"/>
            </a:pPr>
            <a:r>
              <a:rPr altLang="en-US" b="0" lang="zh-CN" noProof="1" sz="1400">
                <a:solidFill>
                  <a:srgbClr val="000000"/>
                </a:solidFill>
              </a:rPr>
              <a:t>运用不同的意见使多种观点浮出水面，丰富决策过程</a:t>
            </a:r>
          </a:p>
          <a:p>
            <a:pPr indent="-285750" marL="285750">
              <a:buFont charset="2" panose="05000000000000000000" pitchFamily="2" typeface="Wingdings"/>
              <a:buChar char="l"/>
            </a:pPr>
            <a:r>
              <a:rPr altLang="en-US" b="0" lang="zh-CN" noProof="1" sz="1400">
                <a:solidFill>
                  <a:srgbClr val="000000"/>
                </a:solidFill>
              </a:rPr>
              <a:t>寻求新的思路以满足所有成员的目标</a:t>
            </a:r>
          </a:p>
        </p:txBody>
      </p:sp>
      <p:sp>
        <p:nvSpPr>
          <p:cNvPr id="15" name="文本占位符 111618">
            <a:extLst>
              <a:ext uri="{FF2B5EF4-FFF2-40B4-BE49-F238E27FC236}">
                <a16:creationId xmlns:a16="http://schemas.microsoft.com/office/drawing/2014/main" id="{3A30FF8A-B6E2-4679-9F5D-6FA1E897ACD8}"/>
              </a:ext>
            </a:extLst>
          </p:cNvPr>
          <p:cNvSpPr txBox="1"/>
          <p:nvPr/>
        </p:nvSpPr>
        <p:spPr>
          <a:xfrm>
            <a:off x="4401116" y="3493044"/>
            <a:ext cx="7835385" cy="731520"/>
          </a:xfrm>
          <a:prstGeom prst="rect">
            <a:avLst/>
          </a:prstGeom>
        </p:spPr>
        <p:txBody>
          <a:bodyPr wrap="square">
            <a:spAutoFit/>
          </a:bodyPr>
          <a:lstStyle>
            <a:defPPr>
              <a:defRPr lang="zh-CN"/>
            </a:defPPr>
            <a:lvl1pPr algn="just">
              <a:defRPr b="0">
                <a:latin typeface="+mj-ea"/>
                <a:ea typeface="+mj-ea"/>
              </a:defRPr>
            </a:lvl1pPr>
          </a:lstStyle>
          <a:p>
            <a:pPr indent="-285750" marL="285750">
              <a:buFont charset="2" panose="05000000000000000000" pitchFamily="2" typeface="Wingdings"/>
              <a:buChar char="l"/>
            </a:pPr>
            <a:r>
              <a:rPr altLang="en-US" lang="zh-CN" noProof="1" sz="1400">
                <a:solidFill>
                  <a:srgbClr val="000000"/>
                </a:solidFill>
              </a:rPr>
              <a:t>找出不同的意见</a:t>
            </a:r>
          </a:p>
          <a:p>
            <a:pPr indent="-285750" marL="285750">
              <a:buFont charset="2" panose="05000000000000000000" pitchFamily="2" typeface="Wingdings"/>
              <a:buChar char="l"/>
            </a:pPr>
            <a:r>
              <a:rPr altLang="en-US" lang="zh-CN" noProof="1" sz="1400">
                <a:solidFill>
                  <a:srgbClr val="000000"/>
                </a:solidFill>
              </a:rPr>
              <a:t>让成员知道冲突是有益的，倾听所有的意见才能做出好的决定</a:t>
            </a:r>
          </a:p>
          <a:p>
            <a:pPr indent="-285750" marL="285750">
              <a:buFont charset="2" panose="05000000000000000000" pitchFamily="2" typeface="Wingdings"/>
              <a:buChar char="l"/>
            </a:pPr>
            <a:r>
              <a:rPr altLang="en-US" lang="zh-CN" noProof="1" sz="1400">
                <a:solidFill>
                  <a:srgbClr val="000000"/>
                </a:solidFill>
              </a:rPr>
              <a:t>如果冲突产生了，要及时解决，不要把它搁置在一边</a:t>
            </a:r>
          </a:p>
        </p:txBody>
      </p:sp>
      <p:sp>
        <p:nvSpPr>
          <p:cNvPr id="16" name="文本占位符 112642">
            <a:extLst>
              <a:ext uri="{FF2B5EF4-FFF2-40B4-BE49-F238E27FC236}">
                <a16:creationId xmlns:a16="http://schemas.microsoft.com/office/drawing/2014/main" id="{71D15EF6-C62A-4AEE-B818-B6A39451FC09}"/>
              </a:ext>
            </a:extLst>
          </p:cNvPr>
          <p:cNvSpPr txBox="1"/>
          <p:nvPr/>
        </p:nvSpPr>
        <p:spPr>
          <a:xfrm>
            <a:off x="4422506" y="4508020"/>
            <a:ext cx="7758304" cy="731520"/>
          </a:xfrm>
          <a:prstGeom prst="rect">
            <a:avLst/>
          </a:prstGeom>
        </p:spPr>
        <p:txBody>
          <a:bodyPr wrap="square">
            <a:spAutoFit/>
          </a:bodyPr>
          <a:lstStyle>
            <a:defPPr>
              <a:defRPr lang="zh-CN"/>
            </a:defPPr>
            <a:lvl1pPr algn="just">
              <a:defRPr b="0">
                <a:latin typeface="+mj-ea"/>
                <a:ea typeface="+mj-ea"/>
              </a:defRPr>
            </a:lvl1pPr>
          </a:lstStyle>
          <a:p>
            <a:pPr indent="-285750" marL="285750">
              <a:buFont charset="2" panose="05000000000000000000" pitchFamily="2" typeface="Wingdings"/>
              <a:buChar char="l"/>
            </a:pPr>
            <a:r>
              <a:rPr altLang="en-US" lang="zh-CN" noProof="1" sz="1400">
                <a:solidFill>
                  <a:srgbClr val="000000"/>
                </a:solidFill>
              </a:rPr>
              <a:t>虽然团队成员立场不一样，但是在基本的问题原则问题上要努力寻求一致</a:t>
            </a:r>
          </a:p>
          <a:p>
            <a:pPr indent="-285750" marL="285750">
              <a:buFont charset="2" panose="05000000000000000000" pitchFamily="2" typeface="Wingdings"/>
              <a:buChar char="l"/>
            </a:pPr>
            <a:r>
              <a:rPr altLang="en-US" lang="zh-CN" noProof="1" sz="1400">
                <a:solidFill>
                  <a:srgbClr val="000000"/>
                </a:solidFill>
              </a:rPr>
              <a:t>寻求另一种方案以满足那些原则</a:t>
            </a:r>
          </a:p>
          <a:p>
            <a:pPr indent="-285750" marL="285750">
              <a:buFont charset="2" panose="05000000000000000000" pitchFamily="2" typeface="Wingdings"/>
              <a:buChar char="l"/>
            </a:pPr>
            <a:r>
              <a:rPr altLang="en-US" lang="zh-CN" noProof="1" sz="1400">
                <a:solidFill>
                  <a:srgbClr val="000000"/>
                </a:solidFill>
              </a:rPr>
              <a:t>不允许成员在自己的观点上争论不休</a:t>
            </a:r>
          </a:p>
        </p:txBody>
      </p:sp>
      <p:sp>
        <p:nvSpPr>
          <p:cNvPr id="17" name="文本占位符 113666">
            <a:extLst>
              <a:ext uri="{FF2B5EF4-FFF2-40B4-BE49-F238E27FC236}">
                <a16:creationId xmlns:a16="http://schemas.microsoft.com/office/drawing/2014/main" id="{8E4E147E-DD23-4DED-B90E-2003D2C04833}"/>
              </a:ext>
            </a:extLst>
          </p:cNvPr>
          <p:cNvSpPr txBox="1"/>
          <p:nvPr/>
        </p:nvSpPr>
        <p:spPr>
          <a:xfrm>
            <a:off x="4439657" y="5496438"/>
            <a:ext cx="7758304" cy="731520"/>
          </a:xfrm>
          <a:prstGeom prst="rect">
            <a:avLst/>
          </a:prstGeom>
        </p:spPr>
        <p:txBody>
          <a:bodyPr wrap="square">
            <a:spAutoFit/>
          </a:bodyPr>
          <a:lstStyle>
            <a:defPPr>
              <a:defRPr lang="zh-CN"/>
            </a:defPPr>
            <a:lvl1pPr algn="just">
              <a:defRPr b="0">
                <a:latin typeface="+mj-ea"/>
                <a:ea typeface="+mj-ea"/>
              </a:defRPr>
            </a:lvl1pPr>
          </a:lstStyle>
          <a:p>
            <a:pPr indent="-285750" marL="285750">
              <a:buFont charset="2" panose="05000000000000000000" pitchFamily="2" typeface="Wingdings"/>
              <a:buChar char="l"/>
            </a:pPr>
            <a:r>
              <a:rPr altLang="en-US" lang="zh-CN" noProof="1" sz="1400">
                <a:solidFill>
                  <a:srgbClr val="000000"/>
                </a:solidFill>
              </a:rPr>
              <a:t>给会议足够的时间</a:t>
            </a:r>
          </a:p>
          <a:p>
            <a:pPr indent="-285750" marL="285750">
              <a:buFont charset="2" panose="05000000000000000000" pitchFamily="2" typeface="Wingdings"/>
              <a:buChar char="l"/>
            </a:pPr>
            <a:r>
              <a:rPr altLang="en-US" lang="zh-CN" noProof="1" sz="1400">
                <a:solidFill>
                  <a:srgbClr val="000000"/>
                </a:solidFill>
              </a:rPr>
              <a:t>保证所有的成员都了解并能解释为何这是一个最好的决定</a:t>
            </a:r>
          </a:p>
          <a:p>
            <a:pPr indent="-285750" marL="285750">
              <a:buFont charset="2" panose="05000000000000000000" pitchFamily="2" typeface="Wingdings"/>
              <a:buChar char="l"/>
            </a:pPr>
            <a:r>
              <a:rPr altLang="en-US" lang="zh-CN" noProof="1" sz="1400">
                <a:solidFill>
                  <a:srgbClr val="000000"/>
                </a:solidFill>
              </a:rPr>
              <a:t>反复强调这个最终决定是获得大家支持的，虽然这不一定是自己个人的选择</a:t>
            </a:r>
          </a:p>
        </p:txBody>
      </p:sp>
      <p:grpSp>
        <p:nvGrpSpPr>
          <p:cNvPr id="8" name="组合 7">
            <a:extLst>
              <a:ext uri="{FF2B5EF4-FFF2-40B4-BE49-F238E27FC236}">
                <a16:creationId xmlns:a16="http://schemas.microsoft.com/office/drawing/2014/main" id="{9BEA6439-ECCC-4830-8DD6-4E5BF826FCA0}"/>
              </a:ext>
            </a:extLst>
          </p:cNvPr>
          <p:cNvGrpSpPr/>
          <p:nvPr/>
        </p:nvGrpSpPr>
        <p:grpSpPr>
          <a:xfrm>
            <a:off x="2522505" y="1673311"/>
            <a:ext cx="1675390" cy="710225"/>
            <a:chOff x="2297895" y="1058779"/>
            <a:chExt cx="1675390" cy="920206"/>
          </a:xfrm>
        </p:grpSpPr>
        <p:sp>
          <p:nvSpPr>
            <p:cNvPr id="4" name="矩形: 圆角 3">
              <a:extLst>
                <a:ext uri="{FF2B5EF4-FFF2-40B4-BE49-F238E27FC236}">
                  <a16:creationId xmlns:a16="http://schemas.microsoft.com/office/drawing/2014/main" id="{74958692-4A93-4871-9EBA-C8477FBF1C51}"/>
                </a:ext>
              </a:extLst>
            </p:cNvPr>
            <p:cNvSpPr/>
            <p:nvPr/>
          </p:nvSpPr>
          <p:spPr bwMode="auto">
            <a:xfrm>
              <a:off x="2297895" y="1058779"/>
              <a:ext cx="1675390" cy="920206"/>
            </a:xfrm>
            <a:prstGeom prst="roundRect">
              <a:avLst>
                <a:gd fmla="val 7926"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accent2"/>
                </a:solidFill>
                <a:latin typeface="+mn-lt"/>
                <a:ea typeface="+mn-ea"/>
                <a:cs typeface="+mn-ea"/>
              </a:endParaRPr>
            </a:p>
          </p:txBody>
        </p:sp>
        <p:sp>
          <p:nvSpPr>
            <p:cNvPr id="5" name="矩形 4">
              <a:extLst>
                <a:ext uri="{FF2B5EF4-FFF2-40B4-BE49-F238E27FC236}">
                  <a16:creationId xmlns:a16="http://schemas.microsoft.com/office/drawing/2014/main" id="{36CB2694-CCCB-445F-84B5-F8B3E721FD50}"/>
                </a:ext>
              </a:extLst>
            </p:cNvPr>
            <p:cNvSpPr/>
            <p:nvPr/>
          </p:nvSpPr>
          <p:spPr>
            <a:xfrm>
              <a:off x="2501117" y="1208088"/>
              <a:ext cx="1268945" cy="750339"/>
            </a:xfrm>
            <a:prstGeom prst="rect">
              <a:avLst/>
            </a:prstGeom>
          </p:spPr>
          <p:txBody>
            <a:bodyPr wrap="square">
              <a:spAutoFit/>
            </a:bodyPr>
            <a:lstStyle/>
            <a:p>
              <a:pPr algn="ctr"/>
              <a:r>
                <a:rPr altLang="en-US" b="1" lang="zh-CN" noProof="1" sz="1600">
                  <a:solidFill>
                    <a:schemeClr val="accent2"/>
                  </a:solidFill>
                  <a:latin typeface="+mj-ea"/>
                  <a:ea typeface="+mj-ea"/>
                </a:rPr>
                <a:t>鼓励全身心的参与</a:t>
              </a:r>
            </a:p>
          </p:txBody>
        </p:sp>
      </p:grpSp>
      <p:grpSp>
        <p:nvGrpSpPr>
          <p:cNvPr id="10" name="组合 9">
            <a:extLst>
              <a:ext uri="{FF2B5EF4-FFF2-40B4-BE49-F238E27FC236}">
                <a16:creationId xmlns:a16="http://schemas.microsoft.com/office/drawing/2014/main" id="{EC543822-5CBF-40C9-AAF4-8F0A9F4DCC88}"/>
              </a:ext>
            </a:extLst>
          </p:cNvPr>
          <p:cNvGrpSpPr/>
          <p:nvPr/>
        </p:nvGrpSpPr>
        <p:grpSpPr>
          <a:xfrm>
            <a:off x="2522505" y="2736170"/>
            <a:ext cx="1675390" cy="531347"/>
            <a:chOff x="2297895" y="2321641"/>
            <a:chExt cx="1675390" cy="688442"/>
          </a:xfrm>
        </p:grpSpPr>
        <p:sp>
          <p:nvSpPr>
            <p:cNvPr id="21" name="矩形: 圆角 20">
              <a:extLst>
                <a:ext uri="{FF2B5EF4-FFF2-40B4-BE49-F238E27FC236}">
                  <a16:creationId xmlns:a16="http://schemas.microsoft.com/office/drawing/2014/main" id="{5128DDDA-C07F-4922-B33C-4125FF33725A}"/>
                </a:ext>
              </a:extLst>
            </p:cNvPr>
            <p:cNvSpPr/>
            <p:nvPr/>
          </p:nvSpPr>
          <p:spPr bwMode="auto">
            <a:xfrm>
              <a:off x="2297895" y="2321641"/>
              <a:ext cx="1675390" cy="688442"/>
            </a:xfrm>
            <a:prstGeom prst="roundRect">
              <a:avLst>
                <a:gd fmla="val 7926"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a:solidFill>
                  <a:schemeClr val="accent2"/>
                </a:solidFill>
                <a:latin typeface="+mn-lt"/>
                <a:ea typeface="+mn-ea"/>
                <a:cs typeface="+mn-ea"/>
              </a:endParaRPr>
            </a:p>
          </p:txBody>
        </p:sp>
        <p:sp>
          <p:nvSpPr>
            <p:cNvPr id="22" name="矩形 21">
              <a:extLst>
                <a:ext uri="{FF2B5EF4-FFF2-40B4-BE49-F238E27FC236}">
                  <a16:creationId xmlns:a16="http://schemas.microsoft.com/office/drawing/2014/main" id="{6460A712-AD35-49DC-9B79-E3D144E25DE9}"/>
                </a:ext>
              </a:extLst>
            </p:cNvPr>
            <p:cNvSpPr/>
            <p:nvPr/>
          </p:nvSpPr>
          <p:spPr>
            <a:xfrm>
              <a:off x="2421253" y="2490035"/>
              <a:ext cx="1474075" cy="434407"/>
            </a:xfrm>
            <a:prstGeom prst="rect">
              <a:avLst/>
            </a:prstGeom>
          </p:spPr>
          <p:txBody>
            <a:bodyPr wrap="square">
              <a:spAutoFit/>
            </a:bodyPr>
            <a:lstStyle/>
            <a:p>
              <a:pPr algn="ctr"/>
              <a:r>
                <a:rPr altLang="en-US" b="1" lang="zh-CN" noProof="1" sz="1600">
                  <a:solidFill>
                    <a:schemeClr val="accent2"/>
                  </a:solidFill>
                  <a:latin typeface="+mj-ea"/>
                  <a:ea typeface="+mj-ea"/>
                </a:rPr>
                <a:t>集思广益</a:t>
              </a:r>
            </a:p>
          </p:txBody>
        </p:sp>
      </p:grpSp>
      <p:grpSp>
        <p:nvGrpSpPr>
          <p:cNvPr id="11" name="组合 10">
            <a:extLst>
              <a:ext uri="{FF2B5EF4-FFF2-40B4-BE49-F238E27FC236}">
                <a16:creationId xmlns:a16="http://schemas.microsoft.com/office/drawing/2014/main" id="{429965A1-AD74-4410-9458-BDD7A9D05B27}"/>
              </a:ext>
            </a:extLst>
          </p:cNvPr>
          <p:cNvGrpSpPr/>
          <p:nvPr/>
        </p:nvGrpSpPr>
        <p:grpSpPr>
          <a:xfrm>
            <a:off x="2493925" y="3564182"/>
            <a:ext cx="1732547" cy="640760"/>
            <a:chOff x="2288728" y="3298197"/>
            <a:chExt cx="1732547" cy="830203"/>
          </a:xfrm>
        </p:grpSpPr>
        <p:sp>
          <p:nvSpPr>
            <p:cNvPr id="23" name="矩形: 圆角 22">
              <a:extLst>
                <a:ext uri="{FF2B5EF4-FFF2-40B4-BE49-F238E27FC236}">
                  <a16:creationId xmlns:a16="http://schemas.microsoft.com/office/drawing/2014/main" id="{13B48AA2-B84F-49A7-BD15-3C8F57C02E7E}"/>
                </a:ext>
              </a:extLst>
            </p:cNvPr>
            <p:cNvSpPr/>
            <p:nvPr/>
          </p:nvSpPr>
          <p:spPr bwMode="auto">
            <a:xfrm>
              <a:off x="2297895" y="3298197"/>
              <a:ext cx="1675390" cy="780700"/>
            </a:xfrm>
            <a:prstGeom prst="roundRect">
              <a:avLst>
                <a:gd fmla="val 7926"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accent2"/>
                </a:solidFill>
                <a:latin typeface="+mn-lt"/>
                <a:ea typeface="+mn-ea"/>
                <a:cs typeface="+mn-ea"/>
              </a:endParaRPr>
            </a:p>
          </p:txBody>
        </p:sp>
        <p:sp>
          <p:nvSpPr>
            <p:cNvPr id="24" name="矩形 23">
              <a:extLst>
                <a:ext uri="{FF2B5EF4-FFF2-40B4-BE49-F238E27FC236}">
                  <a16:creationId xmlns:a16="http://schemas.microsoft.com/office/drawing/2014/main" id="{BEC636B5-0309-4064-95D7-9F5987967EFA}"/>
                </a:ext>
              </a:extLst>
            </p:cNvPr>
            <p:cNvSpPr/>
            <p:nvPr/>
          </p:nvSpPr>
          <p:spPr>
            <a:xfrm>
              <a:off x="2288728" y="3370735"/>
              <a:ext cx="1732547" cy="750339"/>
            </a:xfrm>
            <a:prstGeom prst="rect">
              <a:avLst/>
            </a:prstGeom>
          </p:spPr>
          <p:txBody>
            <a:bodyPr wrap="square">
              <a:spAutoFit/>
            </a:bodyPr>
            <a:lstStyle/>
            <a:p>
              <a:pPr algn="ctr"/>
              <a:r>
                <a:rPr altLang="en-US" b="1" lang="zh-CN" noProof="1" sz="1600">
                  <a:solidFill>
                    <a:schemeClr val="accent2"/>
                  </a:solidFill>
                  <a:latin typeface="+mj-ea"/>
                  <a:ea typeface="+mj-ea"/>
                </a:rPr>
                <a:t>允许出现有建议性的冲突</a:t>
              </a:r>
            </a:p>
          </p:txBody>
        </p:sp>
      </p:grpSp>
      <p:grpSp>
        <p:nvGrpSpPr>
          <p:cNvPr id="13" name="组合 12">
            <a:extLst>
              <a:ext uri="{FF2B5EF4-FFF2-40B4-BE49-F238E27FC236}">
                <a16:creationId xmlns:a16="http://schemas.microsoft.com/office/drawing/2014/main" id="{59AE483B-7C27-4824-9647-8AC4899BD64C}"/>
              </a:ext>
            </a:extLst>
          </p:cNvPr>
          <p:cNvGrpSpPr/>
          <p:nvPr/>
        </p:nvGrpSpPr>
        <p:grpSpPr>
          <a:xfrm>
            <a:off x="2493925" y="4577518"/>
            <a:ext cx="1675390" cy="641155"/>
            <a:chOff x="2297895" y="4453228"/>
            <a:chExt cx="1675390" cy="830715"/>
          </a:xfrm>
        </p:grpSpPr>
        <p:sp>
          <p:nvSpPr>
            <p:cNvPr id="25" name="矩形: 圆角 24">
              <a:extLst>
                <a:ext uri="{FF2B5EF4-FFF2-40B4-BE49-F238E27FC236}">
                  <a16:creationId xmlns:a16="http://schemas.microsoft.com/office/drawing/2014/main" id="{E3B928AE-FBCC-4974-9803-CF095FE52D1D}"/>
                </a:ext>
              </a:extLst>
            </p:cNvPr>
            <p:cNvSpPr/>
            <p:nvPr/>
          </p:nvSpPr>
          <p:spPr bwMode="auto">
            <a:xfrm>
              <a:off x="2297895" y="4453228"/>
              <a:ext cx="1675390" cy="780700"/>
            </a:xfrm>
            <a:prstGeom prst="roundRect">
              <a:avLst>
                <a:gd fmla="val 7926"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accent2"/>
                </a:solidFill>
                <a:latin typeface="+mn-lt"/>
                <a:ea typeface="+mn-ea"/>
                <a:cs typeface="+mn-ea"/>
              </a:endParaRPr>
            </a:p>
          </p:txBody>
        </p:sp>
        <p:sp>
          <p:nvSpPr>
            <p:cNvPr id="26" name="矩形 25">
              <a:extLst>
                <a:ext uri="{FF2B5EF4-FFF2-40B4-BE49-F238E27FC236}">
                  <a16:creationId xmlns:a16="http://schemas.microsoft.com/office/drawing/2014/main" id="{678694B8-28E0-4153-AD1F-FBADF9F83912}"/>
                </a:ext>
              </a:extLst>
            </p:cNvPr>
            <p:cNvSpPr/>
            <p:nvPr/>
          </p:nvSpPr>
          <p:spPr>
            <a:xfrm>
              <a:off x="2365646" y="4526276"/>
              <a:ext cx="1510522" cy="750339"/>
            </a:xfrm>
            <a:prstGeom prst="rect">
              <a:avLst/>
            </a:prstGeom>
          </p:spPr>
          <p:txBody>
            <a:bodyPr wrap="square">
              <a:spAutoFit/>
            </a:bodyPr>
            <a:lstStyle/>
            <a:p>
              <a:pPr algn="ctr"/>
              <a:r>
                <a:rPr altLang="en-US" b="1" lang="zh-CN" noProof="1" sz="1600">
                  <a:solidFill>
                    <a:schemeClr val="accent2"/>
                  </a:solidFill>
                  <a:latin typeface="+mj-ea"/>
                  <a:ea typeface="+mj-ea"/>
                </a:rPr>
                <a:t>在原则问题上寻求一致</a:t>
              </a:r>
            </a:p>
          </p:txBody>
        </p:sp>
      </p:grpSp>
      <p:grpSp>
        <p:nvGrpSpPr>
          <p:cNvPr id="18" name="组合 17">
            <a:extLst>
              <a:ext uri="{FF2B5EF4-FFF2-40B4-BE49-F238E27FC236}">
                <a16:creationId xmlns:a16="http://schemas.microsoft.com/office/drawing/2014/main" id="{0BB7878B-8F82-4B69-82D8-0DBCEBCE0C3F}"/>
              </a:ext>
            </a:extLst>
          </p:cNvPr>
          <p:cNvGrpSpPr/>
          <p:nvPr/>
        </p:nvGrpSpPr>
        <p:grpSpPr>
          <a:xfrm>
            <a:off x="2469193" y="5542832"/>
            <a:ext cx="1675390" cy="619245"/>
            <a:chOff x="2297895" y="5542603"/>
            <a:chExt cx="1675390" cy="802327"/>
          </a:xfrm>
        </p:grpSpPr>
        <p:sp>
          <p:nvSpPr>
            <p:cNvPr id="27" name="矩形: 圆角 26">
              <a:extLst>
                <a:ext uri="{FF2B5EF4-FFF2-40B4-BE49-F238E27FC236}">
                  <a16:creationId xmlns:a16="http://schemas.microsoft.com/office/drawing/2014/main" id="{4C7F2400-D580-4B0A-8667-DD5DDE92C3FB}"/>
                </a:ext>
              </a:extLst>
            </p:cNvPr>
            <p:cNvSpPr/>
            <p:nvPr/>
          </p:nvSpPr>
          <p:spPr bwMode="auto">
            <a:xfrm>
              <a:off x="2297895" y="5542603"/>
              <a:ext cx="1675390" cy="780700"/>
            </a:xfrm>
            <a:prstGeom prst="roundRect">
              <a:avLst>
                <a:gd fmla="val 7926"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accent2"/>
                </a:solidFill>
                <a:latin typeface="+mn-lt"/>
                <a:ea typeface="+mn-ea"/>
                <a:cs typeface="+mn-ea"/>
              </a:endParaRPr>
            </a:p>
          </p:txBody>
        </p:sp>
        <p:sp>
          <p:nvSpPr>
            <p:cNvPr id="28" name="矩形 27">
              <a:extLst>
                <a:ext uri="{FF2B5EF4-FFF2-40B4-BE49-F238E27FC236}">
                  <a16:creationId xmlns:a16="http://schemas.microsoft.com/office/drawing/2014/main" id="{9CCBC004-AF3C-4EDE-AE88-51B0893B6E8D}"/>
                </a:ext>
              </a:extLst>
            </p:cNvPr>
            <p:cNvSpPr/>
            <p:nvPr/>
          </p:nvSpPr>
          <p:spPr>
            <a:xfrm>
              <a:off x="2342250" y="5587265"/>
              <a:ext cx="1558650" cy="750339"/>
            </a:xfrm>
            <a:prstGeom prst="rect">
              <a:avLst/>
            </a:prstGeom>
          </p:spPr>
          <p:txBody>
            <a:bodyPr wrap="square">
              <a:spAutoFit/>
            </a:bodyPr>
            <a:lstStyle/>
            <a:p>
              <a:pPr algn="ctr"/>
              <a:r>
                <a:rPr altLang="en-US" b="1" lang="zh-CN" noProof="1" sz="1600">
                  <a:solidFill>
                    <a:schemeClr val="accent2"/>
                  </a:solidFill>
                  <a:latin typeface="+mj-ea"/>
                  <a:ea typeface="+mj-ea"/>
                </a:rPr>
                <a:t>作一个大家都能接受的决定</a:t>
              </a:r>
            </a:p>
          </p:txBody>
        </p:sp>
      </p:grpSp>
      <p:grpSp>
        <p:nvGrpSpPr>
          <p:cNvPr id="19" name="组合 18">
            <a:extLst>
              <a:ext uri="{FF2B5EF4-FFF2-40B4-BE49-F238E27FC236}">
                <a16:creationId xmlns:a16="http://schemas.microsoft.com/office/drawing/2014/main" id="{7BBB4E99-628D-4378-A8F5-028FAF679E2A}"/>
              </a:ext>
            </a:extLst>
          </p:cNvPr>
          <p:cNvGrpSpPr/>
          <p:nvPr/>
        </p:nvGrpSpPr>
        <p:grpSpPr>
          <a:xfrm>
            <a:off x="1704494" y="2004671"/>
            <a:ext cx="730065" cy="3865018"/>
            <a:chOff x="1777901" y="1556792"/>
            <a:chExt cx="432048" cy="4355430"/>
          </a:xfrm>
        </p:grpSpPr>
        <p:cxnSp>
          <p:nvCxnSpPr>
            <p:cNvPr id="7" name="直接连接符 6">
              <a:extLst>
                <a:ext uri="{FF2B5EF4-FFF2-40B4-BE49-F238E27FC236}">
                  <a16:creationId xmlns:a16="http://schemas.microsoft.com/office/drawing/2014/main" id="{F3D25DFC-FE46-4742-954B-9ED66A71BE8F}"/>
                </a:ext>
              </a:extLst>
            </p:cNvPr>
            <p:cNvCxnSpPr/>
            <p:nvPr/>
          </p:nvCxnSpPr>
          <p:spPr bwMode="auto">
            <a:xfrm flipH="1">
              <a:off x="1777901" y="1556792"/>
              <a:ext cx="0" cy="4355430"/>
            </a:xfrm>
            <a:prstGeom prst="line">
              <a:avLst/>
            </a:pr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9" name="直接连接符 8">
              <a:extLst>
                <a:ext uri="{FF2B5EF4-FFF2-40B4-BE49-F238E27FC236}">
                  <a16:creationId xmlns:a16="http://schemas.microsoft.com/office/drawing/2014/main" id="{E21C8BD6-9C42-4007-A81E-F1230C05C407}"/>
                </a:ext>
              </a:extLst>
            </p:cNvPr>
            <p:cNvCxnSpPr/>
            <p:nvPr/>
          </p:nvCxnSpPr>
          <p:spPr bwMode="auto">
            <a:xfrm>
              <a:off x="1777901" y="1556792"/>
              <a:ext cx="432048" cy="0"/>
            </a:xfrm>
            <a:prstGeom prst="line">
              <a:avLst/>
            </a:pr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35" name="直接连接符 34">
              <a:extLst>
                <a:ext uri="{FF2B5EF4-FFF2-40B4-BE49-F238E27FC236}">
                  <a16:creationId xmlns:a16="http://schemas.microsoft.com/office/drawing/2014/main" id="{29D7C969-0DDB-4BD6-9C1F-53236365B544}"/>
                </a:ext>
              </a:extLst>
            </p:cNvPr>
            <p:cNvCxnSpPr/>
            <p:nvPr/>
          </p:nvCxnSpPr>
          <p:spPr bwMode="auto">
            <a:xfrm>
              <a:off x="1777901" y="2651665"/>
              <a:ext cx="432048" cy="0"/>
            </a:xfrm>
            <a:prstGeom prst="line">
              <a:avLst/>
            </a:pr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36" name="直接连接符 35">
              <a:extLst>
                <a:ext uri="{FF2B5EF4-FFF2-40B4-BE49-F238E27FC236}">
                  <a16:creationId xmlns:a16="http://schemas.microsoft.com/office/drawing/2014/main" id="{CD78AFEE-8440-4887-B46E-AA8DE072B8F2}"/>
                </a:ext>
              </a:extLst>
            </p:cNvPr>
            <p:cNvCxnSpPr/>
            <p:nvPr/>
          </p:nvCxnSpPr>
          <p:spPr bwMode="auto">
            <a:xfrm>
              <a:off x="1777901" y="3674349"/>
              <a:ext cx="432048" cy="0"/>
            </a:xfrm>
            <a:prstGeom prst="line">
              <a:avLst/>
            </a:pr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37" name="直接连接符 36">
              <a:extLst>
                <a:ext uri="{FF2B5EF4-FFF2-40B4-BE49-F238E27FC236}">
                  <a16:creationId xmlns:a16="http://schemas.microsoft.com/office/drawing/2014/main" id="{2E0F5450-B599-4D72-BD6F-F5786A3FF474}"/>
                </a:ext>
              </a:extLst>
            </p:cNvPr>
            <p:cNvCxnSpPr/>
            <p:nvPr/>
          </p:nvCxnSpPr>
          <p:spPr bwMode="auto">
            <a:xfrm>
              <a:off x="1777901" y="4817349"/>
              <a:ext cx="432048" cy="0"/>
            </a:xfrm>
            <a:prstGeom prst="line">
              <a:avLst/>
            </a:pr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38" name="直接连接符 37">
              <a:extLst>
                <a:ext uri="{FF2B5EF4-FFF2-40B4-BE49-F238E27FC236}">
                  <a16:creationId xmlns:a16="http://schemas.microsoft.com/office/drawing/2014/main" id="{C29D0165-0A69-4907-973A-EB9B9C1A8E61}"/>
                </a:ext>
              </a:extLst>
            </p:cNvPr>
            <p:cNvCxnSpPr/>
            <p:nvPr/>
          </p:nvCxnSpPr>
          <p:spPr bwMode="auto">
            <a:xfrm>
              <a:off x="1777901" y="5912222"/>
              <a:ext cx="432048" cy="0"/>
            </a:xfrm>
            <a:prstGeom prst="line">
              <a:avLst/>
            </a:pr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grpSp>
        <p:nvGrpSpPr>
          <p:cNvPr id="6" name="组合 5">
            <a:extLst>
              <a:ext uri="{FF2B5EF4-FFF2-40B4-BE49-F238E27FC236}">
                <a16:creationId xmlns:a16="http://schemas.microsoft.com/office/drawing/2014/main" id="{F7B814E4-DF50-4F39-A5AD-68B2E2F53BE4}"/>
              </a:ext>
            </a:extLst>
          </p:cNvPr>
          <p:cNvGrpSpPr/>
          <p:nvPr/>
        </p:nvGrpSpPr>
        <p:grpSpPr>
          <a:xfrm>
            <a:off x="1407152" y="2578377"/>
            <a:ext cx="622196" cy="2392466"/>
            <a:chOff x="1182542" y="2490538"/>
            <a:chExt cx="622196" cy="2392466"/>
          </a:xfrm>
        </p:grpSpPr>
        <p:sp>
          <p:nvSpPr>
            <p:cNvPr id="41" name="矩形: 圆角 40">
              <a:extLst>
                <a:ext uri="{FF2B5EF4-FFF2-40B4-BE49-F238E27FC236}">
                  <a16:creationId xmlns:a16="http://schemas.microsoft.com/office/drawing/2014/main" id="{4E09307A-BA50-4F65-B937-6650543D6BD6}"/>
                </a:ext>
              </a:extLst>
            </p:cNvPr>
            <p:cNvSpPr/>
            <p:nvPr/>
          </p:nvSpPr>
          <p:spPr bwMode="auto">
            <a:xfrm>
              <a:off x="1182542" y="2490538"/>
              <a:ext cx="622196" cy="2392466"/>
            </a:xfrm>
            <a:prstGeom prst="roundRect">
              <a:avLst>
                <a:gd fmla="val 7926"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 name="矩形 1">
              <a:extLst>
                <a:ext uri="{FF2B5EF4-FFF2-40B4-BE49-F238E27FC236}">
                  <a16:creationId xmlns:a16="http://schemas.microsoft.com/office/drawing/2014/main" id="{E7A4297F-2EC8-4C74-AD6E-A1998E32E19B}"/>
                </a:ext>
              </a:extLst>
            </p:cNvPr>
            <p:cNvSpPr/>
            <p:nvPr/>
          </p:nvSpPr>
          <p:spPr>
            <a:xfrm>
              <a:off x="1236046" y="2679326"/>
              <a:ext cx="487680" cy="2003116"/>
            </a:xfrm>
            <a:prstGeom prst="rect">
              <a:avLst/>
            </a:prstGeom>
          </p:spPr>
          <p:txBody>
            <a:bodyPr vert="eaVert" wrap="square">
              <a:spAutoFit/>
            </a:bodyPr>
            <a:lstStyle/>
            <a:p>
              <a:pPr algn="ctr"/>
              <a:r>
                <a:rPr altLang="en-US" b="1" lang="zh-CN" noProof="1" sz="2000">
                  <a:solidFill>
                    <a:schemeClr val="accent2"/>
                  </a:solidFill>
                  <a:latin typeface="+mj-ea"/>
                  <a:ea typeface="+mj-ea"/>
                </a:rPr>
                <a:t>达成共识的原则</a:t>
              </a:r>
            </a:p>
          </p:txBody>
        </p:sp>
      </p:grpSp>
      <p:sp>
        <p:nvSpPr>
          <p:cNvPr id="34" name="TextBox 54">
            <a:extLst>
              <a:ext uri="{FF2B5EF4-FFF2-40B4-BE49-F238E27FC236}">
                <a16:creationId xmlns:a16="http://schemas.microsoft.com/office/drawing/2014/main" id="{7B27570D-D754-44B3-B004-28F897BDF059}"/>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2.5 团队决策</a:t>
            </a:r>
          </a:p>
        </p:txBody>
      </p:sp>
      <p:sp>
        <p:nvSpPr>
          <p:cNvPr id="39" name="矩形 38">
            <a:extLst>
              <a:ext uri="{FF2B5EF4-FFF2-40B4-BE49-F238E27FC236}">
                <a16:creationId xmlns:a16="http://schemas.microsoft.com/office/drawing/2014/main" id="{2E2E8290-9599-4BF9-A524-278CA987CC18}"/>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3070002051"/>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p:cTn dur="300" fill="hold" id="7"/>
                                        <p:tgtEl>
                                          <p:spTgt spid="39"/>
                                        </p:tgtEl>
                                        <p:attrNameLst>
                                          <p:attrName>ppt_w</p:attrName>
                                        </p:attrNameLst>
                                      </p:cBhvr>
                                      <p:tavLst>
                                        <p:tav tm="0">
                                          <p:val>
                                            <p:fltVal val="0"/>
                                          </p:val>
                                        </p:tav>
                                        <p:tav tm="100000">
                                          <p:val>
                                            <p:strVal val="#ppt_w"/>
                                          </p:val>
                                        </p:tav>
                                      </p:tavLst>
                                    </p:anim>
                                    <p:anim calcmode="lin" valueType="num">
                                      <p:cBhvr>
                                        <p:cTn dur="300" fill="hold" id="8"/>
                                        <p:tgtEl>
                                          <p:spTgt spid="39"/>
                                        </p:tgtEl>
                                        <p:attrNameLst>
                                          <p:attrName>ppt_h</p:attrName>
                                        </p:attrNameLst>
                                      </p:cBhvr>
                                      <p:tavLst>
                                        <p:tav tm="0">
                                          <p:val>
                                            <p:fltVal val="0"/>
                                          </p:val>
                                        </p:tav>
                                        <p:tav tm="100000">
                                          <p:val>
                                            <p:strVal val="#ppt_h"/>
                                          </p:val>
                                        </p:tav>
                                      </p:tavLst>
                                    </p:anim>
                                    <p:anim calcmode="lin" valueType="num">
                                      <p:cBhvr>
                                        <p:cTn dur="300" fill="hold" id="9"/>
                                        <p:tgtEl>
                                          <p:spTgt spid="39"/>
                                        </p:tgtEl>
                                        <p:attrNameLst>
                                          <p:attrName>style.rotation</p:attrName>
                                        </p:attrNameLst>
                                      </p:cBhvr>
                                      <p:tavLst>
                                        <p:tav tm="0">
                                          <p:val>
                                            <p:fltVal val="90"/>
                                          </p:val>
                                        </p:tav>
                                        <p:tav tm="100000">
                                          <p:val>
                                            <p:fltVal val="0"/>
                                          </p:val>
                                        </p:tav>
                                      </p:tavLst>
                                    </p:anim>
                                    <p:animEffect filter="fade" transition="in">
                                      <p:cBhvr>
                                        <p:cTn dur="300" id="10"/>
                                        <p:tgtEl>
                                          <p:spTgt spid="39"/>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9"/>
                                        </p:tgtEl>
                                        <p:attrNameLst>
                                          <p:attrName>style.visibility</p:attrName>
                                        </p:attrNameLst>
                                      </p:cBhvr>
                                      <p:to>
                                        <p:strVal val="visible"/>
                                      </p:to>
                                    </p:set>
                                    <p:anim calcmode="lin" valueType="num">
                                      <p:cBhvr>
                                        <p:cTn dur="300" fill="hold" id="13"/>
                                        <p:tgtEl>
                                          <p:spTgt spid="39"/>
                                        </p:tgtEl>
                                        <p:attrNameLst>
                                          <p:attrName>ppt_w</p:attrName>
                                        </p:attrNameLst>
                                      </p:cBhvr>
                                      <p:tavLst>
                                        <p:tav tm="0">
                                          <p:val>
                                            <p:fltVal val="0"/>
                                          </p:val>
                                        </p:tav>
                                        <p:tav tm="100000">
                                          <p:val>
                                            <p:strVal val="#ppt_w"/>
                                          </p:val>
                                        </p:tav>
                                      </p:tavLst>
                                    </p:anim>
                                    <p:anim calcmode="lin" valueType="num">
                                      <p:cBhvr>
                                        <p:cTn dur="300" fill="hold" id="14"/>
                                        <p:tgtEl>
                                          <p:spTgt spid="39"/>
                                        </p:tgtEl>
                                        <p:attrNameLst>
                                          <p:attrName>ppt_h</p:attrName>
                                        </p:attrNameLst>
                                      </p:cBhvr>
                                      <p:tavLst>
                                        <p:tav tm="0">
                                          <p:val>
                                            <p:fltVal val="0"/>
                                          </p:val>
                                        </p:tav>
                                        <p:tav tm="100000">
                                          <p:val>
                                            <p:strVal val="#ppt_h"/>
                                          </p:val>
                                        </p:tav>
                                      </p:tavLst>
                                    </p:anim>
                                    <p:anim calcmode="lin" valueType="num">
                                      <p:cBhvr>
                                        <p:cTn dur="300" fill="hold" id="15"/>
                                        <p:tgtEl>
                                          <p:spTgt spid="39"/>
                                        </p:tgtEl>
                                        <p:attrNameLst>
                                          <p:attrName>style.rotation</p:attrName>
                                        </p:attrNameLst>
                                      </p:cBhvr>
                                      <p:tavLst>
                                        <p:tav tm="0">
                                          <p:val>
                                            <p:fltVal val="90"/>
                                          </p:val>
                                        </p:tav>
                                        <p:tav tm="100000">
                                          <p:val>
                                            <p:fltVal val="0"/>
                                          </p:val>
                                        </p:tav>
                                      </p:tavLst>
                                    </p:anim>
                                    <p:animEffect filter="fade" transition="in">
                                      <p:cBhvr>
                                        <p:cTn dur="300" id="16"/>
                                        <p:tgtEl>
                                          <p:spTgt spid="39"/>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34"/>
                                        </p:tgtEl>
                                        <p:attrNameLst>
                                          <p:attrName>style.visibility</p:attrName>
                                        </p:attrNameLst>
                                      </p:cBhvr>
                                      <p:to>
                                        <p:strVal val="visible"/>
                                      </p:to>
                                    </p:set>
                                    <p:anim by="(-#ppt_w*2)" calcmode="lin" valueType="num">
                                      <p:cBhvr rctx="PPT">
                                        <p:cTn autoRev="1" dur="200" fill="hold" id="20">
                                          <p:stCondLst>
                                            <p:cond delay="0"/>
                                          </p:stCondLst>
                                        </p:cTn>
                                        <p:tgtEl>
                                          <p:spTgt spid="34"/>
                                        </p:tgtEl>
                                        <p:attrNameLst>
                                          <p:attrName>ppt_w</p:attrName>
                                        </p:attrNameLst>
                                      </p:cBhvr>
                                    </p:anim>
                                    <p:anim by="(#ppt_w*0.50)" calcmode="lin" valueType="num">
                                      <p:cBhvr>
                                        <p:cTn autoRev="1" decel="50000" dur="200" fill="hold" id="21">
                                          <p:stCondLst>
                                            <p:cond delay="0"/>
                                          </p:stCondLst>
                                        </p:cTn>
                                        <p:tgtEl>
                                          <p:spTgt spid="34"/>
                                        </p:tgtEl>
                                        <p:attrNameLst>
                                          <p:attrName>ppt_x</p:attrName>
                                        </p:attrNameLst>
                                      </p:cBhvr>
                                    </p:anim>
                                    <p:anim calcmode="lin" from="(-#ppt_h/2)" to="(#ppt_y)" valueType="num">
                                      <p:cBhvr>
                                        <p:cTn dur="400" fill="hold" id="22">
                                          <p:stCondLst>
                                            <p:cond delay="0"/>
                                          </p:stCondLst>
                                        </p:cTn>
                                        <p:tgtEl>
                                          <p:spTgt spid="34"/>
                                        </p:tgtEl>
                                        <p:attrNameLst>
                                          <p:attrName>ppt_y</p:attrName>
                                        </p:attrNameLst>
                                      </p:cBhvr>
                                    </p:anim>
                                    <p:animRot by="21600000">
                                      <p:cBhvr>
                                        <p:cTn dur="400" fill="hold" id="23">
                                          <p:stCondLst>
                                            <p:cond delay="0"/>
                                          </p:stCondLst>
                                        </p:cTn>
                                        <p:tgtEl>
                                          <p:spTgt spid="34"/>
                                        </p:tgtEl>
                                        <p:attrNameLst>
                                          <p:attrName>r</p:attrName>
                                        </p:attrNameLst>
                                      </p:cBhvr>
                                    </p:animRot>
                                  </p:childTnLst>
                                </p:cTn>
                              </p:par>
                            </p:childTnLst>
                          </p:cTn>
                        </p:par>
                        <p:par>
                          <p:cTn fill="hold" id="24" nodeType="afterGroup">
                            <p:stCondLst>
                              <p:cond delay="700"/>
                            </p:stCondLst>
                            <p:childTnLst>
                              <p:par>
                                <p:cTn fill="hold" id="25" nodeType="afterEffect" presetClass="entr" presetID="31"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fltVal val="0"/>
                                          </p:val>
                                        </p:tav>
                                        <p:tav tm="100000">
                                          <p:val>
                                            <p:strVal val="#ppt_h"/>
                                          </p:val>
                                        </p:tav>
                                      </p:tavLst>
                                    </p:anim>
                                    <p:anim calcmode="lin" valueType="num">
                                      <p:cBhvr>
                                        <p:cTn dur="500" fill="hold" id="29"/>
                                        <p:tgtEl>
                                          <p:spTgt spid="6"/>
                                        </p:tgtEl>
                                        <p:attrNameLst>
                                          <p:attrName>style.rotation</p:attrName>
                                        </p:attrNameLst>
                                      </p:cBhvr>
                                      <p:tavLst>
                                        <p:tav tm="0">
                                          <p:val>
                                            <p:fltVal val="90"/>
                                          </p:val>
                                        </p:tav>
                                        <p:tav tm="100000">
                                          <p:val>
                                            <p:fltVal val="0"/>
                                          </p:val>
                                        </p:tav>
                                      </p:tavLst>
                                    </p:anim>
                                    <p:animEffect filter="fade" transition="in">
                                      <p:cBhvr>
                                        <p:cTn dur="500" id="30"/>
                                        <p:tgtEl>
                                          <p:spTgt spid="6"/>
                                        </p:tgtEl>
                                      </p:cBhvr>
                                    </p:animEffect>
                                  </p:childTnLst>
                                </p:cTn>
                              </p:par>
                            </p:childTnLst>
                          </p:cTn>
                        </p:par>
                        <p:par>
                          <p:cTn fill="hold" id="31" nodeType="afterGroup">
                            <p:stCondLst>
                              <p:cond delay="1200"/>
                            </p:stCondLst>
                            <p:childTnLst>
                              <p:par>
                                <p:cTn fill="hold" id="32" nodeType="afterEffect" presetClass="entr" presetID="22" presetSubtype="8">
                                  <p:stCondLst>
                                    <p:cond delay="0"/>
                                  </p:stCondLst>
                                  <p:childTnLst>
                                    <p:set>
                                      <p:cBhvr>
                                        <p:cTn dur="1" fill="hold" id="33">
                                          <p:stCondLst>
                                            <p:cond delay="0"/>
                                          </p:stCondLst>
                                        </p:cTn>
                                        <p:tgtEl>
                                          <p:spTgt spid="19"/>
                                        </p:tgtEl>
                                        <p:attrNameLst>
                                          <p:attrName>style.visibility</p:attrName>
                                        </p:attrNameLst>
                                      </p:cBhvr>
                                      <p:to>
                                        <p:strVal val="visible"/>
                                      </p:to>
                                    </p:set>
                                    <p:animEffect filter="wipe(left)" transition="in">
                                      <p:cBhvr>
                                        <p:cTn dur="500" id="34"/>
                                        <p:tgtEl>
                                          <p:spTgt spid="19"/>
                                        </p:tgtEl>
                                      </p:cBhvr>
                                    </p:animEffect>
                                  </p:childTnLst>
                                </p:cTn>
                              </p:par>
                            </p:childTnLst>
                          </p:cTn>
                        </p:par>
                        <p:par>
                          <p:cTn fill="hold" id="35" nodeType="afterGroup">
                            <p:stCondLst>
                              <p:cond delay="1700"/>
                            </p:stCondLst>
                            <p:childTnLst>
                              <p:par>
                                <p:cTn fill="hold" id="36" nodeType="afterEffect" presetClass="entr" presetID="2" presetSubtype="2">
                                  <p:stCondLst>
                                    <p:cond delay="0"/>
                                  </p:stCondLst>
                                  <p:childTnLst>
                                    <p:set>
                                      <p:cBhvr>
                                        <p:cTn dur="1" fill="hold" id="37">
                                          <p:stCondLst>
                                            <p:cond delay="0"/>
                                          </p:stCondLst>
                                        </p:cTn>
                                        <p:tgtEl>
                                          <p:spTgt spid="8"/>
                                        </p:tgtEl>
                                        <p:attrNameLst>
                                          <p:attrName>style.visibility</p:attrName>
                                        </p:attrNameLst>
                                      </p:cBhvr>
                                      <p:to>
                                        <p:strVal val="visible"/>
                                      </p:to>
                                    </p:set>
                                    <p:anim calcmode="lin" valueType="num">
                                      <p:cBhvr additive="base">
                                        <p:cTn dur="500" fill="hold" id="38"/>
                                        <p:tgtEl>
                                          <p:spTgt spid="8"/>
                                        </p:tgtEl>
                                        <p:attrNameLst>
                                          <p:attrName>ppt_x</p:attrName>
                                        </p:attrNameLst>
                                      </p:cBhvr>
                                      <p:tavLst>
                                        <p:tav tm="0">
                                          <p:val>
                                            <p:strVal val="1+#ppt_w/2"/>
                                          </p:val>
                                        </p:tav>
                                        <p:tav tm="100000">
                                          <p:val>
                                            <p:strVal val="#ppt_x"/>
                                          </p:val>
                                        </p:tav>
                                      </p:tavLst>
                                    </p:anim>
                                    <p:anim calcmode="lin" valueType="num">
                                      <p:cBhvr additive="base">
                                        <p:cTn dur="500" fill="hold" id="39"/>
                                        <p:tgtEl>
                                          <p:spTgt spid="8"/>
                                        </p:tgtEl>
                                        <p:attrNameLst>
                                          <p:attrName>ppt_y</p:attrName>
                                        </p:attrNameLst>
                                      </p:cBhvr>
                                      <p:tavLst>
                                        <p:tav tm="0">
                                          <p:val>
                                            <p:strVal val="#ppt_y"/>
                                          </p:val>
                                        </p:tav>
                                        <p:tav tm="100000">
                                          <p:val>
                                            <p:strVal val="#ppt_y"/>
                                          </p:val>
                                        </p:tav>
                                      </p:tavLst>
                                    </p:anim>
                                  </p:childTnLst>
                                </p:cTn>
                              </p:par>
                              <p:par>
                                <p:cTn fill="hold" id="40" nodeType="withEffect" presetClass="entr" presetID="2" presetSubtype="2">
                                  <p:stCondLst>
                                    <p:cond delay="100"/>
                                  </p:stCondLst>
                                  <p:childTnLst>
                                    <p:set>
                                      <p:cBhvr>
                                        <p:cTn dur="1" fill="hold" id="41">
                                          <p:stCondLst>
                                            <p:cond delay="0"/>
                                          </p:stCondLst>
                                        </p:cTn>
                                        <p:tgtEl>
                                          <p:spTgt spid="10"/>
                                        </p:tgtEl>
                                        <p:attrNameLst>
                                          <p:attrName>style.visibility</p:attrName>
                                        </p:attrNameLst>
                                      </p:cBhvr>
                                      <p:to>
                                        <p:strVal val="visible"/>
                                      </p:to>
                                    </p:set>
                                    <p:anim calcmode="lin" valueType="num">
                                      <p:cBhvr additive="base">
                                        <p:cTn dur="500" fill="hold" id="42"/>
                                        <p:tgtEl>
                                          <p:spTgt spid="10"/>
                                        </p:tgtEl>
                                        <p:attrNameLst>
                                          <p:attrName>ppt_x</p:attrName>
                                        </p:attrNameLst>
                                      </p:cBhvr>
                                      <p:tavLst>
                                        <p:tav tm="0">
                                          <p:val>
                                            <p:strVal val="1+#ppt_w/2"/>
                                          </p:val>
                                        </p:tav>
                                        <p:tav tm="100000">
                                          <p:val>
                                            <p:strVal val="#ppt_x"/>
                                          </p:val>
                                        </p:tav>
                                      </p:tavLst>
                                    </p:anim>
                                    <p:anim calcmode="lin" valueType="num">
                                      <p:cBhvr additive="base">
                                        <p:cTn dur="500" fill="hold" id="43"/>
                                        <p:tgtEl>
                                          <p:spTgt spid="10"/>
                                        </p:tgtEl>
                                        <p:attrNameLst>
                                          <p:attrName>ppt_y</p:attrName>
                                        </p:attrNameLst>
                                      </p:cBhvr>
                                      <p:tavLst>
                                        <p:tav tm="0">
                                          <p:val>
                                            <p:strVal val="#ppt_y"/>
                                          </p:val>
                                        </p:tav>
                                        <p:tav tm="100000">
                                          <p:val>
                                            <p:strVal val="#ppt_y"/>
                                          </p:val>
                                        </p:tav>
                                      </p:tavLst>
                                    </p:anim>
                                  </p:childTnLst>
                                </p:cTn>
                              </p:par>
                              <p:par>
                                <p:cTn fill="hold" id="44" nodeType="withEffect" presetClass="entr" presetID="2" presetSubtype="2">
                                  <p:stCondLst>
                                    <p:cond delay="200"/>
                                  </p:stCondLst>
                                  <p:childTnLst>
                                    <p:set>
                                      <p:cBhvr>
                                        <p:cTn dur="1" fill="hold" id="45">
                                          <p:stCondLst>
                                            <p:cond delay="0"/>
                                          </p:stCondLst>
                                        </p:cTn>
                                        <p:tgtEl>
                                          <p:spTgt spid="11"/>
                                        </p:tgtEl>
                                        <p:attrNameLst>
                                          <p:attrName>style.visibility</p:attrName>
                                        </p:attrNameLst>
                                      </p:cBhvr>
                                      <p:to>
                                        <p:strVal val="visible"/>
                                      </p:to>
                                    </p:set>
                                    <p:anim calcmode="lin" valueType="num">
                                      <p:cBhvr additive="base">
                                        <p:cTn dur="500" fill="hold" id="46"/>
                                        <p:tgtEl>
                                          <p:spTgt spid="11"/>
                                        </p:tgtEl>
                                        <p:attrNameLst>
                                          <p:attrName>ppt_x</p:attrName>
                                        </p:attrNameLst>
                                      </p:cBhvr>
                                      <p:tavLst>
                                        <p:tav tm="0">
                                          <p:val>
                                            <p:strVal val="1+#ppt_w/2"/>
                                          </p:val>
                                        </p:tav>
                                        <p:tav tm="100000">
                                          <p:val>
                                            <p:strVal val="#ppt_x"/>
                                          </p:val>
                                        </p:tav>
                                      </p:tavLst>
                                    </p:anim>
                                    <p:anim calcmode="lin" valueType="num">
                                      <p:cBhvr additive="base">
                                        <p:cTn dur="500" fill="hold" id="47"/>
                                        <p:tgtEl>
                                          <p:spTgt spid="11"/>
                                        </p:tgtEl>
                                        <p:attrNameLst>
                                          <p:attrName>ppt_y</p:attrName>
                                        </p:attrNameLst>
                                      </p:cBhvr>
                                      <p:tavLst>
                                        <p:tav tm="0">
                                          <p:val>
                                            <p:strVal val="#ppt_y"/>
                                          </p:val>
                                        </p:tav>
                                        <p:tav tm="100000">
                                          <p:val>
                                            <p:strVal val="#ppt_y"/>
                                          </p:val>
                                        </p:tav>
                                      </p:tavLst>
                                    </p:anim>
                                  </p:childTnLst>
                                </p:cTn>
                              </p:par>
                              <p:par>
                                <p:cTn fill="hold" id="48" nodeType="withEffect" presetClass="entr" presetID="2" presetSubtype="2">
                                  <p:stCondLst>
                                    <p:cond delay="300"/>
                                  </p:stCondLst>
                                  <p:childTnLst>
                                    <p:set>
                                      <p:cBhvr>
                                        <p:cTn dur="1" fill="hold" id="49">
                                          <p:stCondLst>
                                            <p:cond delay="0"/>
                                          </p:stCondLst>
                                        </p:cTn>
                                        <p:tgtEl>
                                          <p:spTgt spid="13"/>
                                        </p:tgtEl>
                                        <p:attrNameLst>
                                          <p:attrName>style.visibility</p:attrName>
                                        </p:attrNameLst>
                                      </p:cBhvr>
                                      <p:to>
                                        <p:strVal val="visible"/>
                                      </p:to>
                                    </p:set>
                                    <p:anim calcmode="lin" valueType="num">
                                      <p:cBhvr additive="base">
                                        <p:cTn dur="500" fill="hold" id="50"/>
                                        <p:tgtEl>
                                          <p:spTgt spid="13"/>
                                        </p:tgtEl>
                                        <p:attrNameLst>
                                          <p:attrName>ppt_x</p:attrName>
                                        </p:attrNameLst>
                                      </p:cBhvr>
                                      <p:tavLst>
                                        <p:tav tm="0">
                                          <p:val>
                                            <p:strVal val="1+#ppt_w/2"/>
                                          </p:val>
                                        </p:tav>
                                        <p:tav tm="100000">
                                          <p:val>
                                            <p:strVal val="#ppt_x"/>
                                          </p:val>
                                        </p:tav>
                                      </p:tavLst>
                                    </p:anim>
                                    <p:anim calcmode="lin" valueType="num">
                                      <p:cBhvr additive="base">
                                        <p:cTn dur="500" fill="hold" id="51"/>
                                        <p:tgtEl>
                                          <p:spTgt spid="13"/>
                                        </p:tgtEl>
                                        <p:attrNameLst>
                                          <p:attrName>ppt_y</p:attrName>
                                        </p:attrNameLst>
                                      </p:cBhvr>
                                      <p:tavLst>
                                        <p:tav tm="0">
                                          <p:val>
                                            <p:strVal val="#ppt_y"/>
                                          </p:val>
                                        </p:tav>
                                        <p:tav tm="100000">
                                          <p:val>
                                            <p:strVal val="#ppt_y"/>
                                          </p:val>
                                        </p:tav>
                                      </p:tavLst>
                                    </p:anim>
                                  </p:childTnLst>
                                </p:cTn>
                              </p:par>
                              <p:par>
                                <p:cTn fill="hold" id="52" nodeType="withEffect" presetClass="entr" presetID="2" presetSubtype="2">
                                  <p:stCondLst>
                                    <p:cond delay="400"/>
                                  </p:stCondLst>
                                  <p:childTnLst>
                                    <p:set>
                                      <p:cBhvr>
                                        <p:cTn dur="1" fill="hold" id="53">
                                          <p:stCondLst>
                                            <p:cond delay="0"/>
                                          </p:stCondLst>
                                        </p:cTn>
                                        <p:tgtEl>
                                          <p:spTgt spid="18"/>
                                        </p:tgtEl>
                                        <p:attrNameLst>
                                          <p:attrName>style.visibility</p:attrName>
                                        </p:attrNameLst>
                                      </p:cBhvr>
                                      <p:to>
                                        <p:strVal val="visible"/>
                                      </p:to>
                                    </p:set>
                                    <p:anim calcmode="lin" valueType="num">
                                      <p:cBhvr additive="base">
                                        <p:cTn dur="500" fill="hold" id="54"/>
                                        <p:tgtEl>
                                          <p:spTgt spid="18"/>
                                        </p:tgtEl>
                                        <p:attrNameLst>
                                          <p:attrName>ppt_x</p:attrName>
                                        </p:attrNameLst>
                                      </p:cBhvr>
                                      <p:tavLst>
                                        <p:tav tm="0">
                                          <p:val>
                                            <p:strVal val="1+#ppt_w/2"/>
                                          </p:val>
                                        </p:tav>
                                        <p:tav tm="100000">
                                          <p:val>
                                            <p:strVal val="#ppt_x"/>
                                          </p:val>
                                        </p:tav>
                                      </p:tavLst>
                                    </p:anim>
                                    <p:anim calcmode="lin" valueType="num">
                                      <p:cBhvr additive="base">
                                        <p:cTn dur="500" fill="hold" id="55"/>
                                        <p:tgtEl>
                                          <p:spTgt spid="18"/>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2600"/>
                            </p:stCondLst>
                            <p:childTnLst>
                              <p:par>
                                <p:cTn fill="hold" grpId="0" id="57" nodeType="afterEffect" presetClass="entr" presetID="22" presetSubtype="8">
                                  <p:stCondLst>
                                    <p:cond delay="0"/>
                                  </p:stCondLst>
                                  <p:childTnLst>
                                    <p:set>
                                      <p:cBhvr>
                                        <p:cTn dur="1" fill="hold" id="58">
                                          <p:stCondLst>
                                            <p:cond delay="0"/>
                                          </p:stCondLst>
                                        </p:cTn>
                                        <p:tgtEl>
                                          <p:spTgt spid="12"/>
                                        </p:tgtEl>
                                        <p:attrNameLst>
                                          <p:attrName>style.visibility</p:attrName>
                                        </p:attrNameLst>
                                      </p:cBhvr>
                                      <p:to>
                                        <p:strVal val="visible"/>
                                      </p:to>
                                    </p:set>
                                    <p:animEffect filter="wipe(left)" transition="in">
                                      <p:cBhvr>
                                        <p:cTn dur="500" id="59"/>
                                        <p:tgtEl>
                                          <p:spTgt spid="12"/>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14"/>
                                        </p:tgtEl>
                                        <p:attrNameLst>
                                          <p:attrName>style.visibility</p:attrName>
                                        </p:attrNameLst>
                                      </p:cBhvr>
                                      <p:to>
                                        <p:strVal val="visible"/>
                                      </p:to>
                                    </p:set>
                                    <p:animEffect filter="wipe(left)" transition="in">
                                      <p:cBhvr>
                                        <p:cTn dur="500" id="62"/>
                                        <p:tgtEl>
                                          <p:spTgt spid="14"/>
                                        </p:tgtEl>
                                      </p:cBhvr>
                                    </p:animEffect>
                                  </p:childTnLst>
                                </p:cTn>
                              </p:par>
                              <p:par>
                                <p:cTn fill="hold" grpId="0" id="63" nodeType="withEffect" presetClass="entr" presetID="22" presetSubtype="8">
                                  <p:stCondLst>
                                    <p:cond delay="0"/>
                                  </p:stCondLst>
                                  <p:childTnLst>
                                    <p:set>
                                      <p:cBhvr>
                                        <p:cTn dur="1" fill="hold" id="64">
                                          <p:stCondLst>
                                            <p:cond delay="0"/>
                                          </p:stCondLst>
                                        </p:cTn>
                                        <p:tgtEl>
                                          <p:spTgt spid="15"/>
                                        </p:tgtEl>
                                        <p:attrNameLst>
                                          <p:attrName>style.visibility</p:attrName>
                                        </p:attrNameLst>
                                      </p:cBhvr>
                                      <p:to>
                                        <p:strVal val="visible"/>
                                      </p:to>
                                    </p:set>
                                    <p:animEffect filter="wipe(left)" transition="in">
                                      <p:cBhvr>
                                        <p:cTn dur="500" id="65"/>
                                        <p:tgtEl>
                                          <p:spTgt spid="15"/>
                                        </p:tgtEl>
                                      </p:cBhvr>
                                    </p:animEffect>
                                  </p:childTnLst>
                                </p:cTn>
                              </p:par>
                              <p:par>
                                <p:cTn fill="hold" grpId="0" id="66" nodeType="withEffect" presetClass="entr" presetID="22" presetSubtype="8">
                                  <p:stCondLst>
                                    <p:cond delay="0"/>
                                  </p:stCondLst>
                                  <p:childTnLst>
                                    <p:set>
                                      <p:cBhvr>
                                        <p:cTn dur="1" fill="hold" id="67">
                                          <p:stCondLst>
                                            <p:cond delay="0"/>
                                          </p:stCondLst>
                                        </p:cTn>
                                        <p:tgtEl>
                                          <p:spTgt spid="16"/>
                                        </p:tgtEl>
                                        <p:attrNameLst>
                                          <p:attrName>style.visibility</p:attrName>
                                        </p:attrNameLst>
                                      </p:cBhvr>
                                      <p:to>
                                        <p:strVal val="visible"/>
                                      </p:to>
                                    </p:set>
                                    <p:animEffect filter="wipe(left)" transition="in">
                                      <p:cBhvr>
                                        <p:cTn dur="500" id="68"/>
                                        <p:tgtEl>
                                          <p:spTgt spid="16"/>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17"/>
                                        </p:tgtEl>
                                        <p:attrNameLst>
                                          <p:attrName>style.visibility</p:attrName>
                                        </p:attrNameLst>
                                      </p:cBhvr>
                                      <p:to>
                                        <p:strVal val="visible"/>
                                      </p:to>
                                    </p:set>
                                    <p:animEffect filter="wipe(left)" transition="in">
                                      <p:cBhvr>
                                        <p:cTn dur="500" id="7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15"/>
      <p:bldP grpId="0" spid="16"/>
      <p:bldP grpId="0" spid="17"/>
      <p:bldP grpId="0" spid="34"/>
      <p:bldP grpId="0" spid="39"/>
      <p:bldP grpId="1" spid="3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1273082" y="735462"/>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2.5 团队决策</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1052882" y="713935"/>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graphicFrame>
        <p:nvGraphicFramePr>
          <p:cNvPr id="14" name="内容占位符 69778">
            <a:extLst>
              <a:ext uri="{FF2B5EF4-FFF2-40B4-BE49-F238E27FC236}">
                <a16:creationId xmlns:a16="http://schemas.microsoft.com/office/drawing/2014/main" id="{08A6A929-F9DE-47E1-A992-EB04459E697E}"/>
              </a:ext>
            </a:extLst>
          </p:cNvPr>
          <p:cNvGraphicFramePr/>
          <p:nvPr>
            <p:extLst>
              <p:ext uri="{D42A27DB-BD31-4B8C-83A1-F6EECF244321}">
                <p14:modId val="3944917413"/>
              </p:ext>
            </p:extLst>
          </p:nvPr>
        </p:nvGraphicFramePr>
        <p:xfrm>
          <a:off x="1141589" y="2420888"/>
          <a:ext cx="10225136" cy="3341845"/>
        </p:xfrm>
        <a:graphic>
          <a:graphicData uri="http://schemas.openxmlformats.org/drawingml/2006/table">
            <a:tbl>
              <a:tblPr/>
              <a:tblGrid>
                <a:gridCol w="1382464">
                  <a:extLst>
                    <a:ext uri="{9D8B030D-6E8A-4147-A177-3AD203B41FA5}">
                      <a16:colId xmlns:a16="http://schemas.microsoft.com/office/drawing/2014/main" val="20000"/>
                    </a:ext>
                  </a:extLst>
                </a:gridCol>
                <a:gridCol w="2100241">
                  <a:extLst>
                    <a:ext uri="{9D8B030D-6E8A-4147-A177-3AD203B41FA5}">
                      <a16:colId xmlns:a16="http://schemas.microsoft.com/office/drawing/2014/main" val="20001"/>
                    </a:ext>
                  </a:extLst>
                </a:gridCol>
                <a:gridCol w="3506064">
                  <a:extLst>
                    <a:ext uri="{9D8B030D-6E8A-4147-A177-3AD203B41FA5}">
                      <a16:colId xmlns:a16="http://schemas.microsoft.com/office/drawing/2014/main" val="20002"/>
                    </a:ext>
                  </a:extLst>
                </a:gridCol>
                <a:gridCol w="3236367">
                  <a:extLst>
                    <a:ext uri="{9D8B030D-6E8A-4147-A177-3AD203B41FA5}">
                      <a16:colId xmlns:a16="http://schemas.microsoft.com/office/drawing/2014/main" val="20003"/>
                    </a:ext>
                  </a:extLst>
                </a:gridCol>
              </a:tblGrid>
              <a:tr h="500090">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0" baseline="0" kern="1200" lang="zh-CN" sz="1800" u="none">
                          <a:solidFill>
                            <a:schemeClr val="accent2"/>
                          </a:solidFill>
                          <a:latin typeface="+mj-ea"/>
                          <a:ea typeface="+mj-ea"/>
                          <a:cs typeface="+mn-cs"/>
                        </a:rPr>
                        <a:t>方法</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rgbClr val="C00000"/>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0" baseline="0" kern="1200" lang="zh-CN" sz="1800" u="none">
                          <a:solidFill>
                            <a:schemeClr val="accent2"/>
                          </a:solidFill>
                          <a:latin typeface="+mj-ea"/>
                          <a:ea typeface="+mj-ea"/>
                          <a:cs typeface="+mn-cs"/>
                        </a:rPr>
                        <a:t>示例</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rgbClr val="C00000"/>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0" baseline="0" kern="1200" lang="zh-CN" sz="1800" u="none">
                          <a:solidFill>
                            <a:schemeClr val="accent2"/>
                          </a:solidFill>
                          <a:latin typeface="+mj-ea"/>
                          <a:ea typeface="+mj-ea"/>
                          <a:cs typeface="+mn-cs"/>
                        </a:rPr>
                        <a:t>优点</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rgbClr val="C00000"/>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0" baseline="0" kern="1200" lang="zh-CN" sz="1800" u="none">
                          <a:solidFill>
                            <a:schemeClr val="accent2"/>
                          </a:solidFill>
                          <a:latin typeface="+mj-ea"/>
                          <a:ea typeface="+mj-ea"/>
                          <a:cs typeface="+mn-cs"/>
                        </a:rPr>
                        <a:t>缺点</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rgbClr val="C00000"/>
                    </a:solidFill>
                  </a:tcPr>
                </a:tc>
                <a:extLst>
                  <a:ext uri="{0D108BD9-81ED-4DB2-BD59-A6C34878D82A}">
                    <a16:rowId xmlns:a16="http://schemas.microsoft.com/office/drawing/2014/main" val="10000"/>
                  </a:ext>
                </a:extLst>
              </a:tr>
              <a:tr h="947252">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1" baseline="0" kern="1200" lang="zh-CN" sz="1600" u="none">
                          <a:solidFill>
                            <a:srgbClr val="C00000"/>
                          </a:solidFill>
                          <a:latin typeface="+mj-ea"/>
                          <a:ea typeface="+mj-ea"/>
                          <a:cs typeface="+mn-cs"/>
                        </a:rPr>
                        <a:t>权威决策</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制定执行小组的工作日程表</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迅速高效，在急需行动时最实用，在权力界限明显的地方最有效</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决策负责度增高时，决策质量会降低，执行决策时抵触力较大</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extLst>
                  <a:ext uri="{0D108BD9-81ED-4DB2-BD59-A6C34878D82A}">
                    <a16:rowId xmlns:a16="http://schemas.microsoft.com/office/drawing/2014/main" val="10001"/>
                  </a:ext>
                </a:extLst>
              </a:tr>
              <a:tr h="947251">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1" baseline="0" kern="1200" lang="zh-CN" sz="1600" u="none">
                          <a:solidFill>
                            <a:srgbClr val="C00000"/>
                          </a:solidFill>
                          <a:latin typeface="+mj-ea"/>
                          <a:ea typeface="+mj-ea"/>
                          <a:cs typeface="+mn-cs"/>
                        </a:rPr>
                        <a:t>投票决策</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选举支部书记</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准许每个人发表意见，保证多数获胜，相对迅速和有效率</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会在内部分派，影响决议的执行</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extLst>
                  <a:ext uri="{0D108BD9-81ED-4DB2-BD59-A6C34878D82A}">
                    <a16:rowId xmlns:a16="http://schemas.microsoft.com/office/drawing/2014/main" val="10002"/>
                  </a:ext>
                </a:extLst>
              </a:tr>
              <a:tr h="947252">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ctr" defTabSz="914400" eaLnBrk="1" fontAlgn="ctr" hangingPunct="1" indent="0" latinLnBrk="0" lvl="0" marL="0" rtl="0">
                        <a:lnSpc>
                          <a:spcPct val="100000"/>
                        </a:lnSpc>
                        <a:spcBef>
                          <a:spcPct val="0"/>
                        </a:spcBef>
                        <a:spcAft>
                          <a:spcPct val="0"/>
                        </a:spcAft>
                        <a:buNone/>
                      </a:pPr>
                      <a:r>
                        <a:rPr altLang="en-US" b="1" baseline="0" kern="1200" lang="zh-CN" sz="1600" u="none">
                          <a:solidFill>
                            <a:srgbClr val="C00000"/>
                          </a:solidFill>
                          <a:latin typeface="+mj-ea"/>
                          <a:ea typeface="+mj-ea"/>
                          <a:cs typeface="+mn-cs"/>
                        </a:rPr>
                        <a:t>共识决策</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工作程序变动</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保证所有问题和意见得到公开辩论，结论经过深思熟虑。成员支持度很高</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algn="l" defTabSz="914400" eaLnBrk="1" fontAlgn="base" hangingPunct="1" indent="-342900" latinLnBrk="0" lvl="0" marL="342900" rtl="0">
                        <a:lnSpc>
                          <a:spcPct val="100000"/>
                        </a:lnSpc>
                        <a:spcBef>
                          <a:spcPct val="20000"/>
                        </a:spcBef>
                        <a:spcAft>
                          <a:spcPct val="0"/>
                        </a:spcAft>
                        <a:buChar char="•"/>
                        <a:defRPr baseline="0" kern="1200" sz="2800" u="none">
                          <a:solidFill>
                            <a:schemeClr val="tx1"/>
                          </a:solidFill>
                          <a:latin charset="0" pitchFamily="34" typeface="Arial"/>
                          <a:ea charset="-122" pitchFamily="2" typeface="宋体"/>
                        </a:defRPr>
                      </a:lvl1pPr>
                      <a:lvl2pPr algn="l" defTabSz="914400" eaLnBrk="1" fontAlgn="base" hangingPunct="1" indent="-285750" latinLnBrk="0" lvl="1" marL="742950" rtl="0">
                        <a:lnSpc>
                          <a:spcPct val="100000"/>
                        </a:lnSpc>
                        <a:spcBef>
                          <a:spcPct val="20000"/>
                        </a:spcBef>
                        <a:spcAft>
                          <a:spcPct val="0"/>
                        </a:spcAft>
                        <a:buChar char="–"/>
                        <a:defRPr b="0" baseline="0" i="0" kern="1200" sz="2400" u="none">
                          <a:solidFill>
                            <a:schemeClr val="tx1"/>
                          </a:solidFill>
                          <a:latin charset="0" pitchFamily="34" typeface="Arial"/>
                          <a:ea charset="-122" pitchFamily="2" typeface="宋体"/>
                        </a:defRPr>
                      </a:lvl2pPr>
                      <a:lvl3pPr algn="l" defTabSz="914400" eaLnBrk="1" fontAlgn="base" hangingPunct="1" indent="-228600" latinLnBrk="0" lvl="2" marL="1143000" rtl="0">
                        <a:lnSpc>
                          <a:spcPct val="100000"/>
                        </a:lnSpc>
                        <a:spcBef>
                          <a:spcPct val="20000"/>
                        </a:spcBef>
                        <a:spcAft>
                          <a:spcPct val="0"/>
                        </a:spcAft>
                        <a:buChar char="•"/>
                        <a:defRPr b="0" baseline="0" i="0" kern="1200" sz="2000" u="none">
                          <a:solidFill>
                            <a:schemeClr val="tx1"/>
                          </a:solidFill>
                          <a:latin charset="0" pitchFamily="34" typeface="Arial"/>
                          <a:ea charset="-122" pitchFamily="2" typeface="宋体"/>
                        </a:defRPr>
                      </a:lvl3pPr>
                      <a:lvl4pPr algn="l" defTabSz="914400" eaLnBrk="1" fontAlgn="base" hangingPunct="1" indent="-228600" latinLnBrk="0" lvl="3" marL="16002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4pPr>
                      <a:lvl5pPr algn="l" defTabSz="914400" eaLnBrk="1" fontAlgn="base" hangingPunct="1" indent="-228600" latinLnBrk="0" lvl="4" marL="2057400" rtl="0">
                        <a:lnSpc>
                          <a:spcPct val="100000"/>
                        </a:lnSpc>
                        <a:spcBef>
                          <a:spcPct val="20000"/>
                        </a:spcBef>
                        <a:spcAft>
                          <a:spcPct val="0"/>
                        </a:spcAft>
                        <a:buChar char="»"/>
                        <a:defRPr b="0" baseline="0" i="0" kern="1200" sz="1800" u="none">
                          <a:solidFill>
                            <a:schemeClr val="tx1"/>
                          </a:solidFill>
                          <a:latin charset="0" pitchFamily="34" typeface="Arial"/>
                          <a:ea charset="-122" pitchFamily="2" typeface="宋体"/>
                        </a:defRPr>
                      </a:lvl5pPr>
                    </a:lstStyle>
                    <a:p>
                      <a:pPr algn="l" defTabSz="914400" eaLnBrk="1" fontAlgn="ctr" hangingPunct="1" indent="0" latinLnBrk="0" lvl="0" marL="0" rtl="0">
                        <a:lnSpc>
                          <a:spcPct val="100000"/>
                        </a:lnSpc>
                        <a:spcBef>
                          <a:spcPct val="0"/>
                        </a:spcBef>
                        <a:spcAft>
                          <a:spcPct val="0"/>
                        </a:spcAft>
                        <a:buNone/>
                      </a:pPr>
                      <a:r>
                        <a:rPr altLang="en-US" b="0" baseline="0" kern="1200" lang="zh-CN" sz="1400" u="none">
                          <a:solidFill>
                            <a:srgbClr val="000000"/>
                          </a:solidFill>
                          <a:latin typeface="+mj-ea"/>
                          <a:ea typeface="+mj-ea"/>
                          <a:cs typeface="+mn-cs"/>
                        </a:rPr>
                        <a:t>需要大量的沟通和相互理解，并可能产生争论</a:t>
                      </a:r>
                    </a:p>
                  </a:txBody>
                  <a:tcPr anchor="ctr">
                    <a:lnL algn="ctr" cap="flat" cmpd="sng" w="9525">
                      <a:solidFill>
                        <a:schemeClr val="tx1"/>
                      </a:solidFill>
                      <a:prstDash val="solid"/>
                      <a:round/>
                      <a:headEnd len="med" type="none" w="med"/>
                      <a:tailEnd len="med" type="none" w="med"/>
                    </a:lnL>
                    <a:lnR algn="ctr" cap="flat" cmpd="sng" w="9525">
                      <a:solidFill>
                        <a:schemeClr val="tx1"/>
                      </a:solidFill>
                      <a:prstDash val="solid"/>
                      <a:round/>
                      <a:headEnd len="med" type="none" w="med"/>
                      <a:tailEnd len="med" type="none" w="med"/>
                    </a:lnR>
                    <a:lnT algn="ctr" cap="flat" cmpd="sng" w="9525">
                      <a:solidFill>
                        <a:schemeClr val="tx1"/>
                      </a:solidFill>
                      <a:prstDash val="solid"/>
                      <a:round/>
                      <a:headEnd len="med" type="none" w="med"/>
                      <a:tailEnd len="med" type="none" w="med"/>
                    </a:lnT>
                    <a:lnB algn="ctr" cap="flat" cmpd="sng" w="9525">
                      <a:solidFill>
                        <a:schemeClr val="tx1"/>
                      </a:solidFill>
                      <a:prstDash val="solid"/>
                      <a:round/>
                      <a:headEnd len="med" type="none" w="med"/>
                      <a:tailEnd len="med" type="none" w="med"/>
                    </a:lnB>
                    <a:lnTlToBr>
                      <a:noFill/>
                    </a:lnTlToBr>
                    <a:lnBlToTr>
                      <a:noFill/>
                    </a:lnBlToTr>
                    <a:solidFill>
                      <a:schemeClr val="accent2"/>
                    </a:solidFill>
                  </a:tcPr>
                </a:tc>
                <a:extLst>
                  <a:ext uri="{0D108BD9-81ED-4DB2-BD59-A6C34878D82A}">
                    <a16:rowId xmlns:a16="http://schemas.microsoft.com/office/drawing/2014/main" val="10003"/>
                  </a:ext>
                </a:extLst>
              </a:tr>
            </a:tbl>
          </a:graphicData>
        </a:graphic>
      </p:graphicFrame>
      <p:sp>
        <p:nvSpPr>
          <p:cNvPr id="2" name="矩形 1">
            <a:extLst>
              <a:ext uri="{FF2B5EF4-FFF2-40B4-BE49-F238E27FC236}">
                <a16:creationId xmlns:a16="http://schemas.microsoft.com/office/drawing/2014/main" id="{2A9FBA07-39C6-4317-AFB2-8CE9A8A2DE8A}"/>
              </a:ext>
            </a:extLst>
          </p:cNvPr>
          <p:cNvSpPr/>
          <p:nvPr/>
        </p:nvSpPr>
        <p:spPr>
          <a:xfrm>
            <a:off x="1417861" y="1759932"/>
            <a:ext cx="10297144" cy="396240"/>
          </a:xfrm>
          <a:prstGeom prst="rect">
            <a:avLst/>
          </a:prstGeom>
        </p:spPr>
        <p:txBody>
          <a:bodyPr wrap="square">
            <a:spAutoFit/>
          </a:bodyPr>
          <a:lstStyle/>
          <a:p>
            <a:r>
              <a:rPr altLang="en-US" b="1" lang="zh-CN" sz="2000">
                <a:solidFill>
                  <a:srgbClr val="C00000"/>
                </a:solidFill>
                <a:latin typeface="+mj-ea"/>
                <a:ea typeface="+mj-ea"/>
              </a:rPr>
              <a:t>团队决策类型：很多时候我们无法完全达到共识决策，我们需要进行权威决策或投票决策。</a:t>
            </a:r>
          </a:p>
        </p:txBody>
      </p:sp>
    </p:spTree>
    <p:extLst>
      <p:ext uri="{BB962C8B-B14F-4D97-AF65-F5344CB8AC3E}">
        <p14:creationId val="2637759711"/>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4"/>
                                        </p:tgtEl>
                                        <p:attrNameLst>
                                          <p:attrName>style.visibility</p:attrName>
                                        </p:attrNameLst>
                                      </p:cBhvr>
                                      <p:to>
                                        <p:strVal val="visible"/>
                                      </p:to>
                                    </p:set>
                                    <p:animEffect filter="wipe(left)" transition="in">
                                      <p:cBhvr>
                                        <p:cTn dur="500" id="13"/>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985813" y="666658"/>
            <a:ext cx="6177197"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2.6 团队发展阶段及领导方式</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768286" y="639453"/>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grpSp>
        <p:nvGrpSpPr>
          <p:cNvPr id="8" name="组合 7">
            <a:extLst>
              <a:ext uri="{FF2B5EF4-FFF2-40B4-BE49-F238E27FC236}">
                <a16:creationId xmlns:a16="http://schemas.microsoft.com/office/drawing/2014/main" id="{C4CE8ECD-7FFB-4081-B6F3-C532A2735396}"/>
              </a:ext>
            </a:extLst>
          </p:cNvPr>
          <p:cNvGrpSpPr/>
          <p:nvPr/>
        </p:nvGrpSpPr>
        <p:grpSpPr>
          <a:xfrm>
            <a:off x="6947975" y="2445075"/>
            <a:ext cx="4608779" cy="3667126"/>
            <a:chOff x="7307151" y="2358650"/>
            <a:chExt cx="4608779" cy="3667126"/>
          </a:xfrm>
        </p:grpSpPr>
        <p:sp>
          <p:nvSpPr>
            <p:cNvPr id="14" name="直接连接符 76835">
              <a:extLst>
                <a:ext uri="{FF2B5EF4-FFF2-40B4-BE49-F238E27FC236}">
                  <a16:creationId xmlns:a16="http://schemas.microsoft.com/office/drawing/2014/main" id="{2B952BFE-0F35-498A-AEA1-0733A14B81BB}"/>
                </a:ext>
              </a:extLst>
            </p:cNvPr>
            <p:cNvSpPr>
              <a:spLocks noChangeShapeType="1"/>
            </p:cNvSpPr>
            <p:nvPr/>
          </p:nvSpPr>
          <p:spPr bwMode="auto">
            <a:xfrm>
              <a:off x="7816740" y="5587625"/>
              <a:ext cx="3671887" cy="0"/>
            </a:xfrm>
            <a:prstGeom prst="line">
              <a:avLst/>
            </a:prstGeom>
            <a:noFill/>
            <a:ln w="9525">
              <a:solidFill>
                <a:schemeClr val="tx1">
                  <a:lumMod val="60000"/>
                  <a:lumOff val="40000"/>
                </a:schemeClr>
              </a:solidFill>
              <a:round/>
              <a:tailEnd len="med" type="triangle" w="med"/>
            </a:ln>
            <a:extLst>
              <a:ext uri="{909E8E84-426E-40DD-AFC4-6F175D3DCCD1}">
                <a14:hiddenFill>
                  <a:noFill/>
                </a14:hiddenFill>
              </a:ext>
            </a:extLst>
          </p:spPr>
          <p:txBody>
            <a:bodyPr/>
            <a:lstStyle/>
            <a:p>
              <a:endParaRPr altLang="en-US" lang="zh-CN">
                <a:solidFill>
                  <a:srgbClr val="000000"/>
                </a:solidFill>
                <a:latin typeface="+mj-ea"/>
                <a:ea typeface="+mj-ea"/>
              </a:endParaRPr>
            </a:p>
          </p:txBody>
        </p:sp>
        <p:sp>
          <p:nvSpPr>
            <p:cNvPr id="15" name="直接连接符 76837">
              <a:extLst>
                <a:ext uri="{FF2B5EF4-FFF2-40B4-BE49-F238E27FC236}">
                  <a16:creationId xmlns:a16="http://schemas.microsoft.com/office/drawing/2014/main" id="{AC7F84E1-6C2A-4AD9-9ACE-9478C4AE094F}"/>
                </a:ext>
              </a:extLst>
            </p:cNvPr>
            <p:cNvSpPr>
              <a:spLocks noChangeShapeType="1"/>
            </p:cNvSpPr>
            <p:nvPr/>
          </p:nvSpPr>
          <p:spPr bwMode="auto">
            <a:xfrm flipH="1" flipV="1">
              <a:off x="7816739" y="2779337"/>
              <a:ext cx="0" cy="2808288"/>
            </a:xfrm>
            <a:prstGeom prst="line">
              <a:avLst/>
            </a:prstGeom>
            <a:noFill/>
            <a:ln w="9525">
              <a:solidFill>
                <a:schemeClr val="tx1">
                  <a:lumMod val="60000"/>
                  <a:lumOff val="40000"/>
                </a:schemeClr>
              </a:solidFill>
              <a:round/>
              <a:tailEnd len="med" type="triangle" w="med"/>
            </a:ln>
            <a:extLst>
              <a:ext uri="{909E8E84-426E-40DD-AFC4-6F175D3DCCD1}">
                <a14:hiddenFill>
                  <a:noFill/>
                </a14:hiddenFill>
              </a:ext>
            </a:extLst>
          </p:spPr>
          <p:txBody>
            <a:bodyPr/>
            <a:lstStyle/>
            <a:p>
              <a:endParaRPr altLang="en-US" lang="zh-CN">
                <a:solidFill>
                  <a:srgbClr val="000000"/>
                </a:solidFill>
                <a:latin typeface="+mj-ea"/>
                <a:ea typeface="+mj-ea"/>
              </a:endParaRPr>
            </a:p>
          </p:txBody>
        </p:sp>
        <p:sp>
          <p:nvSpPr>
            <p:cNvPr id="16" name="文本框 76838">
              <a:extLst>
                <a:ext uri="{FF2B5EF4-FFF2-40B4-BE49-F238E27FC236}">
                  <a16:creationId xmlns:a16="http://schemas.microsoft.com/office/drawing/2014/main" id="{B256B0CA-DC55-4615-B1BF-51323C3E8B37}"/>
                </a:ext>
              </a:extLst>
            </p:cNvPr>
            <p:cNvSpPr txBox="1">
              <a:spLocks noChangeArrowheads="1"/>
            </p:cNvSpPr>
            <p:nvPr/>
          </p:nvSpPr>
          <p:spPr bwMode="auto">
            <a:xfrm>
              <a:off x="7467233" y="5539875"/>
              <a:ext cx="411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itchFamily="34" typeface="Arial"/>
                <a:defRPr>
                  <a:solidFill>
                    <a:schemeClr val="tx1"/>
                  </a:solidFill>
                  <a:latin charset="0" pitchFamily="34" typeface="Arial"/>
                  <a:ea charset="-122" pitchFamily="2" typeface="宋体"/>
                </a:defRPr>
              </a:lvl1pPr>
              <a:lvl2pPr indent="-285750" marL="742950">
                <a:buFont charset="0" pitchFamily="34" typeface="Arial"/>
                <a:defRPr>
                  <a:solidFill>
                    <a:schemeClr val="tx1"/>
                  </a:solidFill>
                  <a:latin charset="0" pitchFamily="34" typeface="Arial"/>
                  <a:ea charset="-122" pitchFamily="2" typeface="宋体"/>
                </a:defRPr>
              </a:lvl2pPr>
              <a:lvl3pPr indent="-228600" marL="1143000">
                <a:buFont charset="0" pitchFamily="34" typeface="Arial"/>
                <a:defRPr>
                  <a:solidFill>
                    <a:schemeClr val="tx1"/>
                  </a:solidFill>
                  <a:latin charset="0" pitchFamily="34" typeface="Arial"/>
                  <a:ea charset="-122" pitchFamily="2" typeface="宋体"/>
                </a:defRPr>
              </a:lvl3pPr>
              <a:lvl4pPr indent="-228600" marL="1600200">
                <a:buFont charset="0" pitchFamily="34" typeface="Arial"/>
                <a:defRPr>
                  <a:solidFill>
                    <a:schemeClr val="tx1"/>
                  </a:solidFill>
                  <a:latin charset="0" pitchFamily="34" typeface="Arial"/>
                  <a:ea charset="-122" pitchFamily="2" typeface="宋体"/>
                </a:defRPr>
              </a:lvl4pPr>
              <a:lvl5pPr indent="-228600" marL="2057400">
                <a:buFont charset="0" pitchFamily="34" typeface="Arial"/>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000000"/>
                  </a:solidFill>
                  <a:latin typeface="+mj-ea"/>
                  <a:ea typeface="+mj-ea"/>
                </a:rPr>
                <a:t>低</a:t>
              </a:r>
            </a:p>
          </p:txBody>
        </p:sp>
        <p:sp>
          <p:nvSpPr>
            <p:cNvPr id="17" name="文本框 76839">
              <a:extLst>
                <a:ext uri="{FF2B5EF4-FFF2-40B4-BE49-F238E27FC236}">
                  <a16:creationId xmlns:a16="http://schemas.microsoft.com/office/drawing/2014/main" id="{EF832EF5-20A3-46AE-8E1A-44877F55E5B6}"/>
                </a:ext>
              </a:extLst>
            </p:cNvPr>
            <p:cNvSpPr txBox="1">
              <a:spLocks noChangeArrowheads="1"/>
            </p:cNvSpPr>
            <p:nvPr/>
          </p:nvSpPr>
          <p:spPr bwMode="auto">
            <a:xfrm>
              <a:off x="11503181" y="5399050"/>
              <a:ext cx="411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itchFamily="34" typeface="Arial"/>
                <a:defRPr>
                  <a:solidFill>
                    <a:schemeClr val="tx1"/>
                  </a:solidFill>
                  <a:latin charset="0" pitchFamily="34" typeface="Arial"/>
                  <a:ea charset="-122" pitchFamily="2" typeface="宋体"/>
                </a:defRPr>
              </a:lvl1pPr>
              <a:lvl2pPr indent="-285750" marL="742950">
                <a:buFont charset="0" pitchFamily="34" typeface="Arial"/>
                <a:defRPr>
                  <a:solidFill>
                    <a:schemeClr val="tx1"/>
                  </a:solidFill>
                  <a:latin charset="0" pitchFamily="34" typeface="Arial"/>
                  <a:ea charset="-122" pitchFamily="2" typeface="宋体"/>
                </a:defRPr>
              </a:lvl2pPr>
              <a:lvl3pPr indent="-228600" marL="1143000">
                <a:buFont charset="0" pitchFamily="34" typeface="Arial"/>
                <a:defRPr>
                  <a:solidFill>
                    <a:schemeClr val="tx1"/>
                  </a:solidFill>
                  <a:latin charset="0" pitchFamily="34" typeface="Arial"/>
                  <a:ea charset="-122" pitchFamily="2" typeface="宋体"/>
                </a:defRPr>
              </a:lvl3pPr>
              <a:lvl4pPr indent="-228600" marL="1600200">
                <a:buFont charset="0" pitchFamily="34" typeface="Arial"/>
                <a:defRPr>
                  <a:solidFill>
                    <a:schemeClr val="tx1"/>
                  </a:solidFill>
                  <a:latin charset="0" pitchFamily="34" typeface="Arial"/>
                  <a:ea charset="-122" pitchFamily="2" typeface="宋体"/>
                </a:defRPr>
              </a:lvl4pPr>
              <a:lvl5pPr indent="-228600" marL="2057400">
                <a:buFont charset="0" pitchFamily="34" typeface="Arial"/>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000000"/>
                  </a:solidFill>
                  <a:latin typeface="+mj-ea"/>
                  <a:ea typeface="+mj-ea"/>
                </a:rPr>
                <a:t>高</a:t>
              </a:r>
            </a:p>
          </p:txBody>
        </p:sp>
        <p:sp>
          <p:nvSpPr>
            <p:cNvPr id="18" name="文本框 76840">
              <a:extLst>
                <a:ext uri="{FF2B5EF4-FFF2-40B4-BE49-F238E27FC236}">
                  <a16:creationId xmlns:a16="http://schemas.microsoft.com/office/drawing/2014/main" id="{327C5F18-875C-44DE-BD34-0F921D2B8CCE}"/>
                </a:ext>
              </a:extLst>
            </p:cNvPr>
            <p:cNvSpPr txBox="1">
              <a:spLocks noChangeArrowheads="1"/>
            </p:cNvSpPr>
            <p:nvPr/>
          </p:nvSpPr>
          <p:spPr bwMode="auto">
            <a:xfrm>
              <a:off x="7610366" y="2358650"/>
              <a:ext cx="411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itchFamily="34" typeface="Arial"/>
                <a:defRPr>
                  <a:solidFill>
                    <a:schemeClr val="tx1"/>
                  </a:solidFill>
                  <a:latin charset="0" pitchFamily="34" typeface="Arial"/>
                  <a:ea charset="-122" pitchFamily="2" typeface="宋体"/>
                </a:defRPr>
              </a:lvl1pPr>
              <a:lvl2pPr indent="-285750" marL="742950">
                <a:buFont charset="0" pitchFamily="34" typeface="Arial"/>
                <a:defRPr>
                  <a:solidFill>
                    <a:schemeClr val="tx1"/>
                  </a:solidFill>
                  <a:latin charset="0" pitchFamily="34" typeface="Arial"/>
                  <a:ea charset="-122" pitchFamily="2" typeface="宋体"/>
                </a:defRPr>
              </a:lvl2pPr>
              <a:lvl3pPr indent="-228600" marL="1143000">
                <a:buFont charset="0" pitchFamily="34" typeface="Arial"/>
                <a:defRPr>
                  <a:solidFill>
                    <a:schemeClr val="tx1"/>
                  </a:solidFill>
                  <a:latin charset="0" pitchFamily="34" typeface="Arial"/>
                  <a:ea charset="-122" pitchFamily="2" typeface="宋体"/>
                </a:defRPr>
              </a:lvl3pPr>
              <a:lvl4pPr indent="-228600" marL="1600200">
                <a:buFont charset="0" pitchFamily="34" typeface="Arial"/>
                <a:defRPr>
                  <a:solidFill>
                    <a:schemeClr val="tx1"/>
                  </a:solidFill>
                  <a:latin charset="0" pitchFamily="34" typeface="Arial"/>
                  <a:ea charset="-122" pitchFamily="2" typeface="宋体"/>
                </a:defRPr>
              </a:lvl4pPr>
              <a:lvl5pPr indent="-228600" marL="2057400">
                <a:buFont charset="0" pitchFamily="34" typeface="Arial"/>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000000"/>
                  </a:solidFill>
                  <a:latin typeface="+mj-ea"/>
                  <a:ea typeface="+mj-ea"/>
                </a:rPr>
                <a:t>高</a:t>
              </a:r>
            </a:p>
          </p:txBody>
        </p:sp>
        <p:sp>
          <p:nvSpPr>
            <p:cNvPr id="19" name="文本框 76841">
              <a:extLst>
                <a:ext uri="{FF2B5EF4-FFF2-40B4-BE49-F238E27FC236}">
                  <a16:creationId xmlns:a16="http://schemas.microsoft.com/office/drawing/2014/main" id="{E0ECD0AA-B430-49D2-83B1-E017038855AE}"/>
                </a:ext>
              </a:extLst>
            </p:cNvPr>
            <p:cNvSpPr txBox="1">
              <a:spLocks noChangeArrowheads="1"/>
            </p:cNvSpPr>
            <p:nvPr/>
          </p:nvSpPr>
          <p:spPr bwMode="auto">
            <a:xfrm>
              <a:off x="7307152" y="3498476"/>
              <a:ext cx="731520" cy="1006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a:buFont charset="0" pitchFamily="34" typeface="Arial"/>
                <a:defRPr>
                  <a:solidFill>
                    <a:schemeClr val="tx1"/>
                  </a:solidFill>
                  <a:latin charset="0" pitchFamily="34" typeface="Arial"/>
                  <a:ea charset="-122" pitchFamily="2" typeface="宋体"/>
                </a:defRPr>
              </a:lvl1pPr>
              <a:lvl2pPr indent="-285750" marL="742950">
                <a:buFont charset="0" pitchFamily="34" typeface="Arial"/>
                <a:defRPr>
                  <a:solidFill>
                    <a:schemeClr val="tx1"/>
                  </a:solidFill>
                  <a:latin charset="0" pitchFamily="34" typeface="Arial"/>
                  <a:ea charset="-122" pitchFamily="2" typeface="宋体"/>
                </a:defRPr>
              </a:lvl2pPr>
              <a:lvl3pPr indent="-228600" marL="1143000">
                <a:buFont charset="0" pitchFamily="34" typeface="Arial"/>
                <a:defRPr>
                  <a:solidFill>
                    <a:schemeClr val="tx1"/>
                  </a:solidFill>
                  <a:latin charset="0" pitchFamily="34" typeface="Arial"/>
                  <a:ea charset="-122" pitchFamily="2" typeface="宋体"/>
                </a:defRPr>
              </a:lvl3pPr>
              <a:lvl4pPr indent="-228600" marL="1600200">
                <a:buFont charset="0" pitchFamily="34" typeface="Arial"/>
                <a:defRPr>
                  <a:solidFill>
                    <a:schemeClr val="tx1"/>
                  </a:solidFill>
                  <a:latin charset="0" pitchFamily="34" typeface="Arial"/>
                  <a:ea charset="-122" pitchFamily="2" typeface="宋体"/>
                </a:defRPr>
              </a:lvl4pPr>
              <a:lvl5pPr indent="-228600" marL="2057400">
                <a:buFont charset="0" pitchFamily="34" typeface="Arial"/>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000000"/>
                  </a:solidFill>
                  <a:latin typeface="+mj-ea"/>
                  <a:ea typeface="+mj-ea"/>
                </a:rPr>
                <a:t>工作意愿</a:t>
              </a:r>
            </a:p>
          </p:txBody>
        </p:sp>
        <p:sp>
          <p:nvSpPr>
            <p:cNvPr id="20" name="文本框 76842">
              <a:extLst>
                <a:ext uri="{FF2B5EF4-FFF2-40B4-BE49-F238E27FC236}">
                  <a16:creationId xmlns:a16="http://schemas.microsoft.com/office/drawing/2014/main" id="{728C0613-390A-4048-84CE-AEE968BC01F4}"/>
                </a:ext>
              </a:extLst>
            </p:cNvPr>
            <p:cNvSpPr txBox="1">
              <a:spLocks noChangeArrowheads="1"/>
            </p:cNvSpPr>
            <p:nvPr/>
          </p:nvSpPr>
          <p:spPr bwMode="auto">
            <a:xfrm>
              <a:off x="9112140" y="5659063"/>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itchFamily="34" typeface="Arial"/>
                <a:defRPr>
                  <a:solidFill>
                    <a:schemeClr val="tx1"/>
                  </a:solidFill>
                  <a:latin charset="0" pitchFamily="34" typeface="Arial"/>
                  <a:ea charset="-122" pitchFamily="2" typeface="宋体"/>
                </a:defRPr>
              </a:lvl1pPr>
              <a:lvl2pPr indent="-285750" marL="742950">
                <a:buFont charset="0" pitchFamily="34" typeface="Arial"/>
                <a:defRPr>
                  <a:solidFill>
                    <a:schemeClr val="tx1"/>
                  </a:solidFill>
                  <a:latin charset="0" pitchFamily="34" typeface="Arial"/>
                  <a:ea charset="-122" pitchFamily="2" typeface="宋体"/>
                </a:defRPr>
              </a:lvl2pPr>
              <a:lvl3pPr indent="-228600" marL="1143000">
                <a:buFont charset="0" pitchFamily="34" typeface="Arial"/>
                <a:defRPr>
                  <a:solidFill>
                    <a:schemeClr val="tx1"/>
                  </a:solidFill>
                  <a:latin charset="0" pitchFamily="34" typeface="Arial"/>
                  <a:ea charset="-122" pitchFamily="2" typeface="宋体"/>
                </a:defRPr>
              </a:lvl3pPr>
              <a:lvl4pPr indent="-228600" marL="1600200">
                <a:buFont charset="0" pitchFamily="34" typeface="Arial"/>
                <a:defRPr>
                  <a:solidFill>
                    <a:schemeClr val="tx1"/>
                  </a:solidFill>
                  <a:latin charset="0" pitchFamily="34" typeface="Arial"/>
                  <a:ea charset="-122" pitchFamily="2" typeface="宋体"/>
                </a:defRPr>
              </a:lvl4pPr>
              <a:lvl5pPr indent="-228600" marL="2057400">
                <a:buFont charset="0" pitchFamily="34" typeface="Arial"/>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000000"/>
                  </a:solidFill>
                  <a:latin typeface="+mj-ea"/>
                  <a:ea typeface="+mj-ea"/>
                </a:rPr>
                <a:t>工作能力</a:t>
              </a:r>
            </a:p>
          </p:txBody>
        </p:sp>
        <p:sp>
          <p:nvSpPr>
            <p:cNvPr id="21" name="直接连接符 76843">
              <a:extLst>
                <a:ext uri="{FF2B5EF4-FFF2-40B4-BE49-F238E27FC236}">
                  <a16:creationId xmlns:a16="http://schemas.microsoft.com/office/drawing/2014/main" id="{507459B0-C4DF-456D-B9EF-6A5AC5E181C3}"/>
                </a:ext>
              </a:extLst>
            </p:cNvPr>
            <p:cNvSpPr>
              <a:spLocks noChangeShapeType="1"/>
            </p:cNvSpPr>
            <p:nvPr/>
          </p:nvSpPr>
          <p:spPr bwMode="auto">
            <a:xfrm>
              <a:off x="7838698" y="4147762"/>
              <a:ext cx="3168650" cy="0"/>
            </a:xfrm>
            <a:prstGeom prst="line">
              <a:avLst/>
            </a:prstGeom>
            <a:noFill/>
            <a:ln w="9525">
              <a:solidFill>
                <a:schemeClr val="tx1">
                  <a:lumMod val="60000"/>
                  <a:lumOff val="40000"/>
                </a:schemeClr>
              </a:solidFill>
              <a:round/>
            </a:ln>
            <a:extLst>
              <a:ext uri="{909E8E84-426E-40DD-AFC4-6F175D3DCCD1}">
                <a14:hiddenFill>
                  <a:noFill/>
                </a14:hiddenFill>
              </a:ext>
            </a:extLst>
          </p:spPr>
          <p:txBody>
            <a:bodyPr/>
            <a:lstStyle/>
            <a:p>
              <a:endParaRPr altLang="en-US" lang="zh-CN">
                <a:solidFill>
                  <a:srgbClr val="000000"/>
                </a:solidFill>
                <a:latin typeface="+mj-ea"/>
                <a:ea typeface="+mj-ea"/>
              </a:endParaRPr>
            </a:p>
          </p:txBody>
        </p:sp>
        <p:sp>
          <p:nvSpPr>
            <p:cNvPr id="22" name="直接连接符 76844">
              <a:extLst>
                <a:ext uri="{FF2B5EF4-FFF2-40B4-BE49-F238E27FC236}">
                  <a16:creationId xmlns:a16="http://schemas.microsoft.com/office/drawing/2014/main" id="{2DA680DE-09B1-48C9-B11F-B069E78F2DAF}"/>
                </a:ext>
              </a:extLst>
            </p:cNvPr>
            <p:cNvSpPr>
              <a:spLocks noChangeShapeType="1"/>
            </p:cNvSpPr>
            <p:nvPr/>
          </p:nvSpPr>
          <p:spPr bwMode="auto">
            <a:xfrm flipH="1">
              <a:off x="9543939" y="2847143"/>
              <a:ext cx="0" cy="2735263"/>
            </a:xfrm>
            <a:prstGeom prst="line">
              <a:avLst/>
            </a:prstGeom>
            <a:noFill/>
            <a:ln w="9525">
              <a:solidFill>
                <a:schemeClr val="tx1">
                  <a:lumMod val="60000"/>
                  <a:lumOff val="40000"/>
                </a:schemeClr>
              </a:solidFill>
              <a:round/>
            </a:ln>
            <a:extLst>
              <a:ext uri="{909E8E84-426E-40DD-AFC4-6F175D3DCCD1}">
                <a14:hiddenFill>
                  <a:noFill/>
                </a14:hiddenFill>
              </a:ext>
            </a:extLst>
          </p:spPr>
          <p:txBody>
            <a:bodyPr/>
            <a:lstStyle/>
            <a:p>
              <a:endParaRPr altLang="en-US" lang="zh-CN">
                <a:solidFill>
                  <a:srgbClr val="000000"/>
                </a:solidFill>
                <a:latin typeface="+mj-ea"/>
                <a:ea typeface="+mj-ea"/>
              </a:endParaRPr>
            </a:p>
          </p:txBody>
        </p:sp>
        <p:sp>
          <p:nvSpPr>
            <p:cNvPr id="23" name="文本框 76845">
              <a:extLst>
                <a:ext uri="{FF2B5EF4-FFF2-40B4-BE49-F238E27FC236}">
                  <a16:creationId xmlns:a16="http://schemas.microsoft.com/office/drawing/2014/main" id="{6625F044-2137-4E54-9812-1C2A453B54CD}"/>
                </a:ext>
              </a:extLst>
            </p:cNvPr>
            <p:cNvSpPr txBox="1">
              <a:spLocks noChangeArrowheads="1"/>
            </p:cNvSpPr>
            <p:nvPr/>
          </p:nvSpPr>
          <p:spPr bwMode="auto">
            <a:xfrm>
              <a:off x="8393002" y="3282574"/>
              <a:ext cx="640080" cy="365760"/>
            </a:xfrm>
            <a:prstGeom prst="rect">
              <a:avLst/>
            </a:prstGeom>
            <a:solidFill>
              <a:srgbClr val="C00000"/>
            </a:solidFill>
            <a:ln>
              <a:noFill/>
            </a:ln>
          </p:spPr>
          <p:txBody>
            <a:bodyPr wrap="none">
              <a:spAutoFit/>
            </a:bodyPr>
            <a:lstStyle>
              <a:lvl1pPr>
                <a:buFont charset="0" pitchFamily="34" typeface="Arial"/>
                <a:defRPr>
                  <a:solidFill>
                    <a:schemeClr val="tx1"/>
                  </a:solidFill>
                  <a:latin charset="0" pitchFamily="34" typeface="Arial"/>
                  <a:ea charset="-122" pitchFamily="2" typeface="宋体"/>
                </a:defRPr>
              </a:lvl1pPr>
              <a:lvl2pPr indent="-285750" marL="742950">
                <a:buFont charset="0" pitchFamily="34" typeface="Arial"/>
                <a:defRPr>
                  <a:solidFill>
                    <a:schemeClr val="tx1"/>
                  </a:solidFill>
                  <a:latin charset="0" pitchFamily="34" typeface="Arial"/>
                  <a:ea charset="-122" pitchFamily="2" typeface="宋体"/>
                </a:defRPr>
              </a:lvl2pPr>
              <a:lvl3pPr indent="-228600" marL="1143000">
                <a:buFont charset="0" pitchFamily="34" typeface="Arial"/>
                <a:defRPr>
                  <a:solidFill>
                    <a:schemeClr val="tx1"/>
                  </a:solidFill>
                  <a:latin charset="0" pitchFamily="34" typeface="Arial"/>
                  <a:ea charset="-122" pitchFamily="2" typeface="宋体"/>
                </a:defRPr>
              </a:lvl3pPr>
              <a:lvl4pPr indent="-228600" marL="1600200">
                <a:buFont charset="0" pitchFamily="34" typeface="Arial"/>
                <a:defRPr>
                  <a:solidFill>
                    <a:schemeClr val="tx1"/>
                  </a:solidFill>
                  <a:latin charset="0" pitchFamily="34" typeface="Arial"/>
                  <a:ea charset="-122" pitchFamily="2" typeface="宋体"/>
                </a:defRPr>
              </a:lvl4pPr>
              <a:lvl5pPr indent="-228600" marL="2057400">
                <a:buFont charset="0" pitchFamily="34" typeface="Arial"/>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2F2F2"/>
                  </a:solidFill>
                  <a:latin typeface="+mj-ea"/>
                  <a:ea typeface="+mj-ea"/>
                </a:rPr>
                <a:t>辅导</a:t>
              </a:r>
            </a:p>
          </p:txBody>
        </p:sp>
        <p:sp>
          <p:nvSpPr>
            <p:cNvPr id="24" name="文本框 76846">
              <a:extLst>
                <a:ext uri="{FF2B5EF4-FFF2-40B4-BE49-F238E27FC236}">
                  <a16:creationId xmlns:a16="http://schemas.microsoft.com/office/drawing/2014/main" id="{095A3183-245D-4230-B50E-25F1E63FFF16}"/>
                </a:ext>
              </a:extLst>
            </p:cNvPr>
            <p:cNvSpPr txBox="1">
              <a:spLocks noChangeArrowheads="1"/>
            </p:cNvSpPr>
            <p:nvPr/>
          </p:nvSpPr>
          <p:spPr bwMode="auto">
            <a:xfrm>
              <a:off x="10064638" y="4568449"/>
              <a:ext cx="714801" cy="365760"/>
            </a:xfrm>
            <a:prstGeom prst="rect">
              <a:avLst/>
            </a:prstGeom>
            <a:solidFill>
              <a:srgbClr val="C00000"/>
            </a:solidFill>
            <a:ln>
              <a:noFill/>
            </a:ln>
          </p:spPr>
          <p:txBody>
            <a:bodyPr wrap="square">
              <a:spAutoFit/>
            </a:bodyPr>
            <a:lstStyle>
              <a:lvl1pPr>
                <a:buFont charset="0" pitchFamily="34" typeface="Arial"/>
                <a:defRPr>
                  <a:solidFill>
                    <a:schemeClr val="tx1"/>
                  </a:solidFill>
                  <a:latin charset="0" pitchFamily="34" typeface="Arial"/>
                  <a:ea charset="-122" pitchFamily="2" typeface="宋体"/>
                </a:defRPr>
              </a:lvl1pPr>
              <a:lvl2pPr indent="-285750" marL="742950">
                <a:buFont charset="0" pitchFamily="34" typeface="Arial"/>
                <a:defRPr>
                  <a:solidFill>
                    <a:schemeClr val="tx1"/>
                  </a:solidFill>
                  <a:latin charset="0" pitchFamily="34" typeface="Arial"/>
                  <a:ea charset="-122" pitchFamily="2" typeface="宋体"/>
                </a:defRPr>
              </a:lvl2pPr>
              <a:lvl3pPr indent="-228600" marL="1143000">
                <a:buFont charset="0" pitchFamily="34" typeface="Arial"/>
                <a:defRPr>
                  <a:solidFill>
                    <a:schemeClr val="tx1"/>
                  </a:solidFill>
                  <a:latin charset="0" pitchFamily="34" typeface="Arial"/>
                  <a:ea charset="-122" pitchFamily="2" typeface="宋体"/>
                </a:defRPr>
              </a:lvl3pPr>
              <a:lvl4pPr indent="-228600" marL="1600200">
                <a:buFont charset="0" pitchFamily="34" typeface="Arial"/>
                <a:defRPr>
                  <a:solidFill>
                    <a:schemeClr val="tx1"/>
                  </a:solidFill>
                  <a:latin charset="0" pitchFamily="34" typeface="Arial"/>
                  <a:ea charset="-122" pitchFamily="2" typeface="宋体"/>
                </a:defRPr>
              </a:lvl4pPr>
              <a:lvl5pPr indent="-228600" marL="2057400">
                <a:buFont charset="0" pitchFamily="34" typeface="Arial"/>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spcBef>
                  <a:spcPct val="50000"/>
                </a:spcBef>
              </a:pPr>
              <a:r>
                <a:rPr altLang="en-US" lang="zh-CN">
                  <a:solidFill>
                    <a:srgbClr val="F2F2F2"/>
                  </a:solidFill>
                  <a:latin typeface="+mj-ea"/>
                  <a:ea typeface="+mj-ea"/>
                </a:rPr>
                <a:t>激励</a:t>
              </a:r>
            </a:p>
          </p:txBody>
        </p:sp>
        <p:sp>
          <p:nvSpPr>
            <p:cNvPr id="26" name="文本框 76848">
              <a:extLst>
                <a:ext uri="{FF2B5EF4-FFF2-40B4-BE49-F238E27FC236}">
                  <a16:creationId xmlns:a16="http://schemas.microsoft.com/office/drawing/2014/main" id="{AF78819F-F955-4702-84F2-A7096CBD3085}"/>
                </a:ext>
              </a:extLst>
            </p:cNvPr>
            <p:cNvSpPr txBox="1">
              <a:spLocks noChangeArrowheads="1"/>
            </p:cNvSpPr>
            <p:nvPr/>
          </p:nvSpPr>
          <p:spPr bwMode="auto">
            <a:xfrm>
              <a:off x="10048763" y="3282574"/>
              <a:ext cx="640080" cy="365760"/>
            </a:xfrm>
            <a:prstGeom prst="rect">
              <a:avLst/>
            </a:prstGeom>
            <a:solidFill>
              <a:srgbClr val="C00000"/>
            </a:solidFill>
            <a:ln>
              <a:noFill/>
            </a:ln>
          </p:spPr>
          <p:txBody>
            <a:bodyPr wrap="none">
              <a:spAutoFit/>
            </a:bodyPr>
            <a:lstStyle>
              <a:lvl1pPr>
                <a:buFont charset="0" pitchFamily="34" typeface="Arial"/>
                <a:defRPr>
                  <a:solidFill>
                    <a:schemeClr val="tx1"/>
                  </a:solidFill>
                  <a:latin charset="0" pitchFamily="34" typeface="Arial"/>
                  <a:ea charset="-122" pitchFamily="2" typeface="宋体"/>
                </a:defRPr>
              </a:lvl1pPr>
              <a:lvl2pPr indent="-285750" marL="742950">
                <a:buFont charset="0" pitchFamily="34" typeface="Arial"/>
                <a:defRPr>
                  <a:solidFill>
                    <a:schemeClr val="tx1"/>
                  </a:solidFill>
                  <a:latin charset="0" pitchFamily="34" typeface="Arial"/>
                  <a:ea charset="-122" pitchFamily="2" typeface="宋体"/>
                </a:defRPr>
              </a:lvl2pPr>
              <a:lvl3pPr indent="-228600" marL="1143000">
                <a:buFont charset="0" pitchFamily="34" typeface="Arial"/>
                <a:defRPr>
                  <a:solidFill>
                    <a:schemeClr val="tx1"/>
                  </a:solidFill>
                  <a:latin charset="0" pitchFamily="34" typeface="Arial"/>
                  <a:ea charset="-122" pitchFamily="2" typeface="宋体"/>
                </a:defRPr>
              </a:lvl3pPr>
              <a:lvl4pPr indent="-228600" marL="1600200">
                <a:buFont charset="0" pitchFamily="34" typeface="Arial"/>
                <a:defRPr>
                  <a:solidFill>
                    <a:schemeClr val="tx1"/>
                  </a:solidFill>
                  <a:latin charset="0" pitchFamily="34" typeface="Arial"/>
                  <a:ea charset="-122" pitchFamily="2" typeface="宋体"/>
                </a:defRPr>
              </a:lvl4pPr>
              <a:lvl5pPr indent="-228600" marL="2057400">
                <a:buFont charset="0" pitchFamily="34" typeface="Arial"/>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2F2F2"/>
                  </a:solidFill>
                  <a:latin typeface="+mj-ea"/>
                  <a:ea typeface="+mj-ea"/>
                </a:rPr>
                <a:t>授权</a:t>
              </a:r>
            </a:p>
          </p:txBody>
        </p:sp>
      </p:grpSp>
      <p:sp>
        <p:nvSpPr>
          <p:cNvPr id="4" name="矩形 3">
            <a:extLst>
              <a:ext uri="{FF2B5EF4-FFF2-40B4-BE49-F238E27FC236}">
                <a16:creationId xmlns:a16="http://schemas.microsoft.com/office/drawing/2014/main" id="{C203CBCD-C1DA-410E-B4C4-62209AF5B0EA}"/>
              </a:ext>
            </a:extLst>
          </p:cNvPr>
          <p:cNvSpPr/>
          <p:nvPr/>
        </p:nvSpPr>
        <p:spPr>
          <a:xfrm>
            <a:off x="1816987" y="1288363"/>
            <a:ext cx="3378210" cy="457200"/>
          </a:xfrm>
          <a:prstGeom prst="rect">
            <a:avLst/>
          </a:prstGeom>
        </p:spPr>
        <p:txBody>
          <a:bodyPr wrap="square">
            <a:spAutoFit/>
          </a:bodyPr>
          <a:lstStyle/>
          <a:p>
            <a:r>
              <a:rPr altLang="en-US" b="1" lang="zh-CN" sz="2400">
                <a:solidFill>
                  <a:srgbClr val="000000"/>
                </a:solidFill>
                <a:latin typeface="+mj-ea"/>
                <a:ea typeface="+mj-ea"/>
              </a:rPr>
              <a:t>团队发展的五个阶段</a:t>
            </a:r>
          </a:p>
        </p:txBody>
      </p:sp>
      <p:sp>
        <p:nvSpPr>
          <p:cNvPr id="33" name="TextBox 14">
            <a:extLst>
              <a:ext uri="{FF2B5EF4-FFF2-40B4-BE49-F238E27FC236}">
                <a16:creationId xmlns:a16="http://schemas.microsoft.com/office/drawing/2014/main" id="{1ED97173-5866-4D4D-82E0-E7076B181C57}"/>
              </a:ext>
            </a:extLst>
          </p:cNvPr>
          <p:cNvSpPr txBox="1"/>
          <p:nvPr/>
        </p:nvSpPr>
        <p:spPr>
          <a:xfrm>
            <a:off x="717987" y="5270605"/>
            <a:ext cx="1205952" cy="369332"/>
          </a:xfrm>
          <a:prstGeom prst="rect">
            <a:avLst/>
          </a:prstGeom>
          <a:solidFill>
            <a:srgbClr val="C00000"/>
          </a:solidFill>
          <a:ln algn="ctr" cap="flat" cmpd="sng" w="19050">
            <a:solidFill>
              <a:srgbClr val="C00000"/>
            </a:solidFill>
            <a:prstDash val="solid"/>
            <a:round/>
            <a:headEnd len="med" type="none" w="med"/>
            <a:tailEnd len="med" type="none" w="med"/>
          </a:ln>
          <a:effectLst>
            <a:outerShdw algn="ctr" blurRad="63500" rotWithShape="0" sx="102000" sy="102000">
              <a:prstClr val="black">
                <a:alpha val="40000"/>
              </a:prstClr>
            </a:outerShdw>
          </a:effectLst>
        </p:spPr>
        <p:txBody>
          <a:bodyPr anchor="t" anchorCtr="0" bIns="45720" compatLnSpc="1" lIns="91440" numCol="1" rIns="91440" rtlCol="0" tIns="45720" vert="horz" wrap="square">
            <a:prstTxWarp prst="textNoShape">
              <a:avLst/>
            </a:prstTxWarp>
          </a:bodyPr>
          <a:lstStyle>
            <a:defPPr>
              <a:defRPr lang="zh-CN"/>
            </a:defPPr>
            <a:lvl1pPr algn="ctr" defTabSz="914400" eaLnBrk="1" hangingPunct="1" indent="0" latinLnBrk="0" marL="0" marR="0">
              <a:lnSpc>
                <a:spcPct val="100000"/>
              </a:lnSpc>
              <a:buClrTx/>
              <a:buSzTx/>
              <a:buNone/>
              <a:defRPr b="0" baseline="0" cap="none" i="0" kumimoji="0" normalizeH="0" strike="noStrike" sz="2000" u="none">
                <a:ln>
                  <a:noFill/>
                </a:ln>
                <a:solidFill>
                  <a:schemeClr val="accent2"/>
                </a:solidFill>
                <a:effectLst/>
                <a:latin typeface="+mj-ea"/>
                <a:ea typeface="+mj-ea"/>
              </a:defRPr>
            </a:lvl1pPr>
          </a:lstStyle>
          <a:p>
            <a:r>
              <a:rPr altLang="en-US" lang="zh-CN" sz="1800"/>
              <a:t>成立期</a:t>
            </a:r>
          </a:p>
        </p:txBody>
      </p:sp>
      <p:sp>
        <p:nvSpPr>
          <p:cNvPr id="34" name="TextBox 15">
            <a:extLst>
              <a:ext uri="{FF2B5EF4-FFF2-40B4-BE49-F238E27FC236}">
                <a16:creationId xmlns:a16="http://schemas.microsoft.com/office/drawing/2014/main" id="{D7103CA6-4B82-4CB6-A6AC-10B1DBC8906A}"/>
              </a:ext>
            </a:extLst>
          </p:cNvPr>
          <p:cNvSpPr txBox="1"/>
          <p:nvPr/>
        </p:nvSpPr>
        <p:spPr>
          <a:xfrm>
            <a:off x="2285102" y="5270605"/>
            <a:ext cx="1220990" cy="335280"/>
          </a:xfrm>
          <a:prstGeom prst="rect">
            <a:avLst/>
          </a:prstGeom>
          <a:noFill/>
        </p:spPr>
        <p:txBody>
          <a:bodyPr rtlCol="0" wrap="square">
            <a:spAutoFit/>
          </a:bodyPr>
          <a:lstStyle/>
          <a:p>
            <a:r>
              <a:rPr altLang="en-US" lang="zh-CN" sz="1600">
                <a:solidFill>
                  <a:srgbClr val="000000"/>
                </a:solidFill>
                <a:latin charset="0" panose="00000400000000000000" pitchFamily="2" typeface="Lifeline JL"/>
                <a:ea typeface="+mn-ea"/>
              </a:rPr>
              <a:t>（组合期）</a:t>
            </a:r>
          </a:p>
        </p:txBody>
      </p:sp>
      <p:sp>
        <p:nvSpPr>
          <p:cNvPr id="35" name="TextBox 14">
            <a:extLst>
              <a:ext uri="{FF2B5EF4-FFF2-40B4-BE49-F238E27FC236}">
                <a16:creationId xmlns:a16="http://schemas.microsoft.com/office/drawing/2014/main" id="{5AE7C11E-28B6-4512-898B-4820E6E5B8F3}"/>
              </a:ext>
            </a:extLst>
          </p:cNvPr>
          <p:cNvSpPr txBox="1"/>
          <p:nvPr/>
        </p:nvSpPr>
        <p:spPr>
          <a:xfrm>
            <a:off x="1417321" y="4693079"/>
            <a:ext cx="1307687" cy="369332"/>
          </a:xfrm>
          <a:prstGeom prst="rect">
            <a:avLst/>
          </a:prstGeom>
          <a:solidFill>
            <a:srgbClr val="C00000"/>
          </a:solidFill>
          <a:ln algn="ctr" cap="flat" cmpd="sng" w="19050">
            <a:solidFill>
              <a:srgbClr val="C00000"/>
            </a:solidFill>
            <a:prstDash val="solid"/>
            <a:round/>
            <a:headEnd len="med" type="none" w="med"/>
            <a:tailEnd len="med" type="none" w="med"/>
          </a:ln>
          <a:effectLst>
            <a:outerShdw algn="ctr" blurRad="63500" rotWithShape="0" sx="102000" sy="102000">
              <a:prstClr val="black">
                <a:alpha val="40000"/>
              </a:prstClr>
            </a:outerShdw>
          </a:effectLst>
        </p:spPr>
        <p:txBody>
          <a:bodyPr anchor="t" anchorCtr="0" bIns="45720" compatLnSpc="1" lIns="91440" numCol="1" rIns="91440" rtlCol="0" tIns="45720" vert="horz" wrap="square">
            <a:prstTxWarp prst="textNoShape">
              <a:avLst/>
            </a:prstTxWarp>
          </a:bodyPr>
          <a:lstStyle>
            <a:defPPr>
              <a:defRPr lang="zh-CN"/>
            </a:defPPr>
            <a:lvl1pPr algn="ctr" defTabSz="914400" eaLnBrk="1" hangingPunct="1" indent="0" latinLnBrk="0" marL="0" marR="0">
              <a:lnSpc>
                <a:spcPct val="100000"/>
              </a:lnSpc>
              <a:buClrTx/>
              <a:buSzTx/>
              <a:buNone/>
              <a:defRPr b="0" baseline="0" cap="none" i="0" kumimoji="0" normalizeH="0" strike="noStrike" sz="2000" u="none">
                <a:ln>
                  <a:noFill/>
                </a:ln>
                <a:solidFill>
                  <a:schemeClr val="accent2"/>
                </a:solidFill>
                <a:effectLst/>
                <a:latin typeface="+mj-ea"/>
                <a:ea typeface="+mj-ea"/>
              </a:defRPr>
            </a:lvl1pPr>
          </a:lstStyle>
          <a:p>
            <a:r>
              <a:rPr altLang="en-US" lang="zh-CN" sz="1800"/>
              <a:t>动荡期</a:t>
            </a:r>
          </a:p>
        </p:txBody>
      </p:sp>
      <p:sp>
        <p:nvSpPr>
          <p:cNvPr id="36" name="TextBox 14">
            <a:extLst>
              <a:ext uri="{FF2B5EF4-FFF2-40B4-BE49-F238E27FC236}">
                <a16:creationId xmlns:a16="http://schemas.microsoft.com/office/drawing/2014/main" id="{4F8C6CFA-5FCE-4C7F-87C7-B1BD65D64BAE}"/>
              </a:ext>
            </a:extLst>
          </p:cNvPr>
          <p:cNvSpPr txBox="1"/>
          <p:nvPr/>
        </p:nvSpPr>
        <p:spPr>
          <a:xfrm>
            <a:off x="2185531" y="4093972"/>
            <a:ext cx="1259118" cy="369332"/>
          </a:xfrm>
          <a:prstGeom prst="rect">
            <a:avLst/>
          </a:prstGeom>
          <a:solidFill>
            <a:srgbClr val="C00000"/>
          </a:solidFill>
          <a:ln algn="ctr" cap="flat" cmpd="sng" w="19050">
            <a:solidFill>
              <a:srgbClr val="C00000"/>
            </a:solidFill>
            <a:prstDash val="solid"/>
            <a:round/>
            <a:headEnd len="med" type="none" w="med"/>
            <a:tailEnd len="med" type="none" w="med"/>
          </a:ln>
          <a:effectLst>
            <a:outerShdw algn="ctr" blurRad="63500" rotWithShape="0" sx="102000" sy="102000">
              <a:prstClr val="black">
                <a:alpha val="40000"/>
              </a:prstClr>
            </a:outerShdw>
          </a:effectLst>
        </p:spPr>
        <p:txBody>
          <a:bodyPr anchor="t" anchorCtr="0" bIns="45720" compatLnSpc="1" lIns="91440" numCol="1" rIns="91440" rtlCol="0" tIns="45720" vert="horz" wrap="square">
            <a:prstTxWarp prst="textNoShape">
              <a:avLst/>
            </a:prstTxWarp>
          </a:bodyPr>
          <a:lstStyle>
            <a:defPPr>
              <a:defRPr lang="zh-CN"/>
            </a:defPPr>
            <a:lvl1pPr algn="ctr" defTabSz="914400" eaLnBrk="1" hangingPunct="1" indent="0" latinLnBrk="0" marL="0" marR="0">
              <a:lnSpc>
                <a:spcPct val="100000"/>
              </a:lnSpc>
              <a:buClrTx/>
              <a:buSzTx/>
              <a:buNone/>
              <a:defRPr b="0" baseline="0" cap="none" i="0" kumimoji="0" normalizeH="0" strike="noStrike" sz="2000" u="none">
                <a:ln>
                  <a:noFill/>
                </a:ln>
                <a:solidFill>
                  <a:schemeClr val="accent2"/>
                </a:solidFill>
                <a:effectLst/>
                <a:latin typeface="+mj-ea"/>
                <a:ea typeface="+mj-ea"/>
              </a:defRPr>
            </a:lvl1pPr>
          </a:lstStyle>
          <a:p>
            <a:r>
              <a:rPr altLang="en-US" lang="zh-CN" sz="1800"/>
              <a:t>稳定期</a:t>
            </a:r>
          </a:p>
        </p:txBody>
      </p:sp>
      <p:sp>
        <p:nvSpPr>
          <p:cNvPr id="37" name="TextBox 14">
            <a:extLst>
              <a:ext uri="{FF2B5EF4-FFF2-40B4-BE49-F238E27FC236}">
                <a16:creationId xmlns:a16="http://schemas.microsoft.com/office/drawing/2014/main" id="{71BAF4BD-6CFD-4DD7-AE5A-461D1AA2C5C0}"/>
              </a:ext>
            </a:extLst>
          </p:cNvPr>
          <p:cNvSpPr txBox="1"/>
          <p:nvPr/>
        </p:nvSpPr>
        <p:spPr>
          <a:xfrm>
            <a:off x="2893380" y="3501059"/>
            <a:ext cx="1238188" cy="369332"/>
          </a:xfrm>
          <a:prstGeom prst="rect">
            <a:avLst/>
          </a:prstGeom>
          <a:solidFill>
            <a:srgbClr val="C00000"/>
          </a:solidFill>
          <a:ln algn="ctr" cap="flat" cmpd="sng" w="19050">
            <a:solidFill>
              <a:srgbClr val="C00000"/>
            </a:solidFill>
            <a:prstDash val="solid"/>
            <a:round/>
            <a:headEnd len="med" type="none" w="med"/>
            <a:tailEnd len="med" type="none" w="med"/>
          </a:ln>
          <a:effectLst>
            <a:outerShdw algn="ctr" blurRad="63500" rotWithShape="0" sx="102000" sy="102000">
              <a:prstClr val="black">
                <a:alpha val="40000"/>
              </a:prstClr>
            </a:outerShdw>
          </a:effectLst>
        </p:spPr>
        <p:txBody>
          <a:bodyPr anchor="t" anchorCtr="0" bIns="45720" compatLnSpc="1" lIns="91440" numCol="1" rIns="91440" rtlCol="0" tIns="45720" vert="horz" wrap="square">
            <a:prstTxWarp prst="textNoShape">
              <a:avLst/>
            </a:prstTxWarp>
          </a:bodyPr>
          <a:lstStyle>
            <a:defPPr>
              <a:defRPr lang="zh-CN"/>
            </a:defPPr>
            <a:lvl1pPr algn="ctr" defTabSz="914400" eaLnBrk="1" hangingPunct="1" indent="0" latinLnBrk="0" marL="0" marR="0">
              <a:lnSpc>
                <a:spcPct val="100000"/>
              </a:lnSpc>
              <a:buClrTx/>
              <a:buSzTx/>
              <a:buNone/>
              <a:defRPr b="0" baseline="0" cap="none" i="0" kumimoji="0" normalizeH="0" strike="noStrike" sz="2000" u="none">
                <a:ln>
                  <a:noFill/>
                </a:ln>
                <a:solidFill>
                  <a:schemeClr val="accent2"/>
                </a:solidFill>
                <a:effectLst/>
                <a:latin typeface="+mj-ea"/>
                <a:ea typeface="+mj-ea"/>
              </a:defRPr>
            </a:lvl1pPr>
          </a:lstStyle>
          <a:p>
            <a:r>
              <a:rPr altLang="en-US" lang="zh-CN" sz="1800"/>
              <a:t>高产期</a:t>
            </a:r>
          </a:p>
        </p:txBody>
      </p:sp>
      <p:sp>
        <p:nvSpPr>
          <p:cNvPr id="38" name="TextBox 14">
            <a:extLst>
              <a:ext uri="{FF2B5EF4-FFF2-40B4-BE49-F238E27FC236}">
                <a16:creationId xmlns:a16="http://schemas.microsoft.com/office/drawing/2014/main" id="{C0BB2D2F-2C73-4495-A316-5FC5DCBC7FE1}"/>
              </a:ext>
            </a:extLst>
          </p:cNvPr>
          <p:cNvSpPr txBox="1"/>
          <p:nvPr/>
        </p:nvSpPr>
        <p:spPr>
          <a:xfrm>
            <a:off x="3596449" y="2847143"/>
            <a:ext cx="1309896" cy="369332"/>
          </a:xfrm>
          <a:prstGeom prst="rect">
            <a:avLst/>
          </a:prstGeom>
          <a:solidFill>
            <a:srgbClr val="C00000"/>
          </a:solidFill>
          <a:ln algn="ctr" cap="flat" cmpd="sng" w="19050">
            <a:solidFill>
              <a:srgbClr val="C00000"/>
            </a:solidFill>
            <a:prstDash val="solid"/>
            <a:round/>
            <a:headEnd len="med" type="none" w="med"/>
            <a:tailEnd len="med" type="none" w="med"/>
          </a:ln>
          <a:effectLst>
            <a:outerShdw algn="ctr" blurRad="63500" rotWithShape="0" sx="102000" sy="102000">
              <a:prstClr val="black">
                <a:alpha val="40000"/>
              </a:prstClr>
            </a:outerShdw>
          </a:effectLst>
        </p:spPr>
        <p:txBody>
          <a:bodyPr anchor="t" anchorCtr="0" bIns="45720" compatLnSpc="1" lIns="91440" numCol="1" rIns="91440" rtlCol="0" tIns="45720" vert="horz" wrap="square">
            <a:prstTxWarp prst="textNoShape">
              <a:avLst/>
            </a:prstTxWarp>
          </a:bodyPr>
          <a:lstStyle>
            <a:defPPr>
              <a:defRPr lang="zh-CN"/>
            </a:defPPr>
            <a:lvl1pPr algn="ctr" defTabSz="914400" eaLnBrk="1" hangingPunct="1" indent="0" latinLnBrk="0" marL="0" marR="0">
              <a:lnSpc>
                <a:spcPct val="100000"/>
              </a:lnSpc>
              <a:buClrTx/>
              <a:buSzTx/>
              <a:buNone/>
              <a:defRPr b="0" baseline="0" cap="none" i="0" kumimoji="0" normalizeH="0" strike="noStrike" sz="2000" u="none">
                <a:ln>
                  <a:noFill/>
                </a:ln>
                <a:solidFill>
                  <a:schemeClr val="accent2"/>
                </a:solidFill>
                <a:effectLst/>
                <a:latin typeface="+mj-ea"/>
                <a:ea typeface="+mj-ea"/>
              </a:defRPr>
            </a:lvl1pPr>
          </a:lstStyle>
          <a:p>
            <a:r>
              <a:rPr altLang="en-US" lang="zh-CN" sz="1800"/>
              <a:t>哀痛期</a:t>
            </a:r>
          </a:p>
        </p:txBody>
      </p:sp>
      <p:sp>
        <p:nvSpPr>
          <p:cNvPr id="39" name="TextBox 15">
            <a:extLst>
              <a:ext uri="{FF2B5EF4-FFF2-40B4-BE49-F238E27FC236}">
                <a16:creationId xmlns:a16="http://schemas.microsoft.com/office/drawing/2014/main" id="{B8966FB7-E9BD-49F1-887D-9816CAA1ED25}"/>
              </a:ext>
            </a:extLst>
          </p:cNvPr>
          <p:cNvSpPr txBox="1"/>
          <p:nvPr/>
        </p:nvSpPr>
        <p:spPr>
          <a:xfrm>
            <a:off x="3079832" y="4700357"/>
            <a:ext cx="1267018" cy="335280"/>
          </a:xfrm>
          <a:prstGeom prst="rect">
            <a:avLst/>
          </a:prstGeom>
          <a:noFill/>
        </p:spPr>
        <p:txBody>
          <a:bodyPr rtlCol="0" wrap="square">
            <a:spAutoFit/>
          </a:bodyPr>
          <a:lstStyle>
            <a:defPPr>
              <a:defRPr lang="zh-CN"/>
            </a:defPPr>
            <a:lvl1pPr algn="ctr">
              <a:defRPr sz="1600">
                <a:solidFill>
                  <a:schemeClr val="accent1"/>
                </a:solidFill>
                <a:latin charset="0" panose="00000400000000000000" pitchFamily="2" typeface="Lifeline JL"/>
                <a:ea typeface="+mn-ea"/>
              </a:defRPr>
            </a:lvl1pPr>
          </a:lstStyle>
          <a:p>
            <a:pPr algn="l"/>
            <a:r>
              <a:rPr altLang="en-US" lang="zh-CN">
                <a:solidFill>
                  <a:srgbClr val="000000"/>
                </a:solidFill>
              </a:rPr>
              <a:t>（摸索期）</a:t>
            </a:r>
          </a:p>
        </p:txBody>
      </p:sp>
      <p:sp>
        <p:nvSpPr>
          <p:cNvPr id="40" name="TextBox 15">
            <a:extLst>
              <a:ext uri="{FF2B5EF4-FFF2-40B4-BE49-F238E27FC236}">
                <a16:creationId xmlns:a16="http://schemas.microsoft.com/office/drawing/2014/main" id="{6FB49B12-9BD3-44D3-8F3E-AFCE53B3C401}"/>
              </a:ext>
            </a:extLst>
          </p:cNvPr>
          <p:cNvSpPr txBox="1"/>
          <p:nvPr/>
        </p:nvSpPr>
        <p:spPr>
          <a:xfrm>
            <a:off x="3834832" y="4113393"/>
            <a:ext cx="1267021" cy="335280"/>
          </a:xfrm>
          <a:prstGeom prst="rect">
            <a:avLst/>
          </a:prstGeom>
          <a:noFill/>
        </p:spPr>
        <p:txBody>
          <a:bodyPr rtlCol="0" wrap="square">
            <a:spAutoFit/>
          </a:bodyPr>
          <a:lstStyle>
            <a:defPPr>
              <a:defRPr lang="zh-CN"/>
            </a:defPPr>
            <a:lvl1pPr algn="ctr">
              <a:defRPr sz="1600">
                <a:solidFill>
                  <a:schemeClr val="accent1"/>
                </a:solidFill>
                <a:latin charset="0" panose="00000400000000000000" pitchFamily="2" typeface="Lifeline JL"/>
                <a:ea typeface="+mn-ea"/>
              </a:defRPr>
            </a:lvl1pPr>
          </a:lstStyle>
          <a:p>
            <a:pPr algn="l"/>
            <a:r>
              <a:rPr altLang="en-US" lang="zh-CN">
                <a:solidFill>
                  <a:srgbClr val="000000"/>
                </a:solidFill>
              </a:rPr>
              <a:t>（共识期）</a:t>
            </a:r>
          </a:p>
        </p:txBody>
      </p:sp>
      <p:sp>
        <p:nvSpPr>
          <p:cNvPr id="41" name="TextBox 15">
            <a:extLst>
              <a:ext uri="{FF2B5EF4-FFF2-40B4-BE49-F238E27FC236}">
                <a16:creationId xmlns:a16="http://schemas.microsoft.com/office/drawing/2014/main" id="{5E7E7403-43B2-4AE4-9674-1B853B7350E1}"/>
              </a:ext>
            </a:extLst>
          </p:cNvPr>
          <p:cNvSpPr txBox="1"/>
          <p:nvPr/>
        </p:nvSpPr>
        <p:spPr>
          <a:xfrm>
            <a:off x="4531622" y="3512891"/>
            <a:ext cx="1265980" cy="335280"/>
          </a:xfrm>
          <a:prstGeom prst="rect">
            <a:avLst/>
          </a:prstGeom>
          <a:noFill/>
        </p:spPr>
        <p:txBody>
          <a:bodyPr rtlCol="0" wrap="square">
            <a:spAutoFit/>
          </a:bodyPr>
          <a:lstStyle>
            <a:defPPr>
              <a:defRPr lang="zh-CN"/>
            </a:defPPr>
            <a:lvl1pPr algn="ctr">
              <a:defRPr sz="1600">
                <a:solidFill>
                  <a:schemeClr val="accent1"/>
                </a:solidFill>
                <a:latin charset="0" panose="00000400000000000000" pitchFamily="2" typeface="Lifeline JL"/>
                <a:ea typeface="+mn-ea"/>
              </a:defRPr>
            </a:lvl1pPr>
          </a:lstStyle>
          <a:p>
            <a:pPr algn="l"/>
            <a:r>
              <a:rPr altLang="en-US" lang="zh-CN">
                <a:solidFill>
                  <a:srgbClr val="000000"/>
                </a:solidFill>
              </a:rPr>
              <a:t>（发挥期）</a:t>
            </a:r>
          </a:p>
        </p:txBody>
      </p:sp>
      <p:sp>
        <p:nvSpPr>
          <p:cNvPr id="42" name="TextBox 15">
            <a:extLst>
              <a:ext uri="{FF2B5EF4-FFF2-40B4-BE49-F238E27FC236}">
                <a16:creationId xmlns:a16="http://schemas.microsoft.com/office/drawing/2014/main" id="{38B537B9-F1F7-4E83-8FE8-2292F60FBE5D}"/>
              </a:ext>
            </a:extLst>
          </p:cNvPr>
          <p:cNvSpPr txBox="1"/>
          <p:nvPr/>
        </p:nvSpPr>
        <p:spPr>
          <a:xfrm>
            <a:off x="5325134" y="2857798"/>
            <a:ext cx="1273397" cy="335280"/>
          </a:xfrm>
          <a:prstGeom prst="rect">
            <a:avLst/>
          </a:prstGeom>
          <a:noFill/>
        </p:spPr>
        <p:txBody>
          <a:bodyPr rtlCol="0" wrap="square">
            <a:spAutoFit/>
          </a:bodyPr>
          <a:lstStyle>
            <a:defPPr>
              <a:defRPr lang="zh-CN"/>
            </a:defPPr>
            <a:lvl1pPr algn="ctr">
              <a:defRPr sz="1600">
                <a:solidFill>
                  <a:schemeClr val="accent1"/>
                </a:solidFill>
                <a:latin charset="0" panose="00000400000000000000" pitchFamily="2" typeface="Lifeline JL"/>
                <a:ea typeface="+mn-ea"/>
              </a:defRPr>
            </a:lvl1pPr>
          </a:lstStyle>
          <a:p>
            <a:pPr algn="l"/>
            <a:r>
              <a:rPr altLang="en-US" lang="zh-CN">
                <a:solidFill>
                  <a:srgbClr val="000000"/>
                </a:solidFill>
              </a:rPr>
              <a:t>（转变期）</a:t>
            </a:r>
          </a:p>
        </p:txBody>
      </p:sp>
      <p:cxnSp>
        <p:nvCxnSpPr>
          <p:cNvPr id="6" name="直接连接符 5">
            <a:extLst>
              <a:ext uri="{FF2B5EF4-FFF2-40B4-BE49-F238E27FC236}">
                <a16:creationId xmlns:a16="http://schemas.microsoft.com/office/drawing/2014/main" id="{E1CC1578-6230-49A8-B502-10C386DBC8A8}"/>
              </a:ext>
            </a:extLst>
          </p:cNvPr>
          <p:cNvCxnSpPr/>
          <p:nvPr/>
        </p:nvCxnSpPr>
        <p:spPr bwMode="auto">
          <a:xfrm flipH="1">
            <a:off x="6595450" y="1412776"/>
            <a:ext cx="0" cy="4990155"/>
          </a:xfrm>
          <a:prstGeom prst="line">
            <a:avLst/>
          </a:prstGeom>
          <a:solidFill>
            <a:schemeClr val="accent1"/>
          </a:solidFill>
          <a:ln algn="ctr" cap="flat" cmpd="sng" w="9525">
            <a:solidFill>
              <a:schemeClr val="tx1">
                <a:lumMod val="60000"/>
                <a:lumOff val="40000"/>
              </a:schemeClr>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53" name="矩形 52">
            <a:extLst>
              <a:ext uri="{FF2B5EF4-FFF2-40B4-BE49-F238E27FC236}">
                <a16:creationId xmlns:a16="http://schemas.microsoft.com/office/drawing/2014/main" id="{DE1C2E07-872B-4A9F-BAC5-B9EEBE1E49CF}"/>
              </a:ext>
            </a:extLst>
          </p:cNvPr>
          <p:cNvSpPr/>
          <p:nvPr/>
        </p:nvSpPr>
        <p:spPr>
          <a:xfrm>
            <a:off x="7530556" y="1380639"/>
            <a:ext cx="3378210" cy="457200"/>
          </a:xfrm>
          <a:prstGeom prst="rect">
            <a:avLst/>
          </a:prstGeom>
        </p:spPr>
        <p:txBody>
          <a:bodyPr wrap="square">
            <a:spAutoFit/>
          </a:bodyPr>
          <a:lstStyle/>
          <a:p>
            <a:pPr algn="ctr"/>
            <a:r>
              <a:rPr altLang="en-US" b="1" lang="zh-CN" sz="2400">
                <a:solidFill>
                  <a:srgbClr val="000000"/>
                </a:solidFill>
                <a:latin typeface="+mj-ea"/>
                <a:ea typeface="+mj-ea"/>
              </a:rPr>
              <a:t>有效领导的三种方式</a:t>
            </a:r>
          </a:p>
        </p:txBody>
      </p:sp>
      <p:sp>
        <p:nvSpPr>
          <p:cNvPr id="7" name="矩形 6">
            <a:extLst>
              <a:ext uri="{FF2B5EF4-FFF2-40B4-BE49-F238E27FC236}">
                <a16:creationId xmlns:a16="http://schemas.microsoft.com/office/drawing/2014/main" id="{13DAA64E-DC9C-4DDD-8925-30DFD8C67193}"/>
              </a:ext>
            </a:extLst>
          </p:cNvPr>
          <p:cNvSpPr/>
          <p:nvPr/>
        </p:nvSpPr>
        <p:spPr>
          <a:xfrm>
            <a:off x="7995704" y="2037703"/>
            <a:ext cx="2913061" cy="365760"/>
          </a:xfrm>
          <a:prstGeom prst="rect">
            <a:avLst/>
          </a:prstGeom>
        </p:spPr>
        <p:txBody>
          <a:bodyPr wrap="square">
            <a:spAutoFit/>
          </a:bodyPr>
          <a:lstStyle/>
          <a:p>
            <a:pPr algn="ctr"/>
            <a:r>
              <a:rPr altLang="en-US" lang="zh-CN">
                <a:solidFill>
                  <a:srgbClr val="000000"/>
                </a:solidFill>
                <a:latin typeface="+mj-ea"/>
                <a:ea typeface="+mj-ea"/>
              </a:rPr>
              <a:t>辅导\授权\激励</a:t>
            </a:r>
          </a:p>
        </p:txBody>
      </p:sp>
      <p:sp>
        <p:nvSpPr>
          <p:cNvPr id="32" name="jogging_92767">
            <a:extLst>
              <a:ext uri="{FF2B5EF4-FFF2-40B4-BE49-F238E27FC236}">
                <a16:creationId xmlns:a16="http://schemas.microsoft.com/office/drawing/2014/main" id="{7DCEE60B-FADE-4F19-8A60-B9E9153B9901}"/>
              </a:ext>
            </a:extLst>
          </p:cNvPr>
          <p:cNvSpPr>
            <a:spLocks noChangeAspect="1"/>
          </p:cNvSpPr>
          <p:nvPr/>
        </p:nvSpPr>
        <p:spPr bwMode="auto">
          <a:xfrm>
            <a:off x="1181774" y="3681452"/>
            <a:ext cx="794856" cy="1006324"/>
          </a:xfrm>
          <a:custGeom>
            <a:gdLst>
              <a:gd fmla="*/ 2911 w 3099" name="T0"/>
              <a:gd fmla="*/ 1857 h 3929" name="T1"/>
              <a:gd fmla="*/ 2751 w 3099" name="T2"/>
              <a:gd fmla="*/ 1866 h 3929" name="T3"/>
              <a:gd fmla="*/ 2021 w 3099" name="T4"/>
              <a:gd fmla="*/ 1654 h 3929" name="T5"/>
              <a:gd fmla="*/ 1854 w 3099" name="T6"/>
              <a:gd fmla="*/ 2321 h 3929" name="T7"/>
              <a:gd fmla="*/ 1834 w 3099" name="T8"/>
              <a:gd fmla="*/ 2377 h 3929" name="T9"/>
              <a:gd fmla="*/ 2646 w 3099" name="T10"/>
              <a:gd fmla="*/ 3691 h 3929" name="T11"/>
              <a:gd fmla="*/ 2487 w 3099" name="T12"/>
              <a:gd fmla="*/ 3925 h 3929" name="T13"/>
              <a:gd fmla="*/ 2450 w 3099" name="T14"/>
              <a:gd fmla="*/ 3929 h 3929" name="T15"/>
              <a:gd fmla="*/ 2253 w 3099" name="T16"/>
              <a:gd fmla="*/ 3766 h 3929" name="T17"/>
              <a:gd fmla="*/ 1579 w 3099" name="T18"/>
              <a:gd fmla="*/ 2685 h 3929" name="T19"/>
              <a:gd fmla="*/ 1578 w 3099" name="T20"/>
              <a:gd fmla="*/ 2687 h 3929" name="T21"/>
              <a:gd fmla="*/ 214 w 3099" name="T22"/>
              <a:gd fmla="*/ 3363 h 3929" name="T23"/>
              <a:gd fmla="*/ 199 w 3099" name="T24"/>
              <a:gd fmla="*/ 3363 h 3929" name="T25"/>
              <a:gd fmla="*/ 1 w 3099" name="T26"/>
              <a:gd fmla="*/ 3158 h 3929" name="T27"/>
              <a:gd fmla="*/ 201 w 3099" name="T28"/>
              <a:gd fmla="*/ 2956 h 3929" name="T29"/>
              <a:gd fmla="*/ 203 w 3099" name="T30"/>
              <a:gd fmla="*/ 2956 h 3929" name="T31"/>
              <a:gd fmla="*/ 214 w 3099" name="T32"/>
              <a:gd fmla="*/ 2959 h 3929" name="T33"/>
              <a:gd fmla="*/ 1259 w 3099" name="T34"/>
              <a:gd fmla="*/ 2443 h 3929" name="T35"/>
              <a:gd fmla="*/ 1300 w 3099" name="T36"/>
              <a:gd fmla="*/ 2391 h 3929" name="T37"/>
              <a:gd fmla="*/ 1272 w 3099" name="T38"/>
              <a:gd fmla="*/ 2175 h 3929" name="T39"/>
              <a:gd fmla="*/ 1444 w 3099" name="T40"/>
              <a:gd fmla="*/ 1490 h 3929" name="T41"/>
              <a:gd fmla="*/ 798 w 3099" name="T42"/>
              <a:gd fmla="*/ 1955 h 3929" name="T43"/>
              <a:gd fmla="*/ 643 w 3099" name="T44"/>
              <a:gd fmla="*/ 2029 h 3929" name="T45"/>
              <a:gd fmla="*/ 517 w 3099" name="T46"/>
              <a:gd fmla="*/ 1985 h 3929" name="T47"/>
              <a:gd fmla="*/ 488 w 3099" name="T48"/>
              <a:gd fmla="*/ 1703 h 3929" name="T49"/>
              <a:gd fmla="*/ 1528 w 3099" name="T50"/>
              <a:gd fmla="*/ 1046 h 3929" name="T51"/>
              <a:gd fmla="*/ 1740 w 3099" name="T52"/>
              <a:gd fmla="*/ 994 h 3929" name="T53"/>
              <a:gd fmla="*/ 1742 w 3099" name="T54"/>
              <a:gd fmla="*/ 994 h 3929" name="T55"/>
              <a:gd fmla="*/ 1754 w 3099" name="T56"/>
              <a:gd fmla="*/ 991 h 3929" name="T57"/>
              <a:gd fmla="*/ 1763 w 3099" name="T58"/>
              <a:gd fmla="*/ 990 h 3929" name="T59"/>
              <a:gd fmla="*/ 1772 w 3099" name="T60"/>
              <a:gd fmla="*/ 989 h 3929" name="T61"/>
              <a:gd fmla="*/ 1783 w 3099" name="T62"/>
              <a:gd fmla="*/ 988 h 3929" name="T63"/>
              <a:gd fmla="*/ 1790 w 3099" name="T64"/>
              <a:gd fmla="*/ 989 h 3929" name="T65"/>
              <a:gd fmla="*/ 1802 w 3099" name="T66"/>
              <a:gd fmla="*/ 989 h 3929" name="T67"/>
              <a:gd fmla="*/ 1808 w 3099" name="T68"/>
              <a:gd fmla="*/ 990 h 3929" name="T69"/>
              <a:gd fmla="*/ 1821 w 3099" name="T70"/>
              <a:gd fmla="*/ 991 h 3929" name="T71"/>
              <a:gd fmla="*/ 1828 w 3099" name="T72"/>
              <a:gd fmla="*/ 993 h 3929" name="T73"/>
              <a:gd fmla="*/ 1840 w 3099" name="T74"/>
              <a:gd fmla="*/ 995 h 3929" name="T75"/>
              <a:gd fmla="*/ 1848 w 3099" name="T76"/>
              <a:gd fmla="*/ 998 h 3929" name="T77"/>
              <a:gd fmla="*/ 1858 w 3099" name="T78"/>
              <a:gd fmla="*/ 1001 h 3929" name="T79"/>
              <a:gd fmla="*/ 1868 w 3099" name="T80"/>
              <a:gd fmla="*/ 1006 h 3929" name="T81"/>
              <a:gd fmla="*/ 1875 w 3099" name="T82"/>
              <a:gd fmla="*/ 1009 h 3929" name="T83"/>
              <a:gd fmla="*/ 1885 w 3099" name="T84"/>
              <a:gd fmla="*/ 1014 h 3929" name="T85"/>
              <a:gd fmla="*/ 1893 w 3099" name="T86"/>
              <a:gd fmla="*/ 1018 h 3929" name="T87"/>
              <a:gd fmla="*/ 1901 w 3099" name="T88"/>
              <a:gd fmla="*/ 1024 h 3929" name="T89"/>
              <a:gd fmla="*/ 1909 w 3099" name="T90"/>
              <a:gd fmla="*/ 1030 h 3929" name="T91"/>
              <a:gd fmla="*/ 1915 w 3099" name="T92"/>
              <a:gd fmla="*/ 1035 h 3929" name="T93"/>
              <a:gd fmla="*/ 1925 w 3099" name="T94"/>
              <a:gd fmla="*/ 1043 h 3929" name="T95"/>
              <a:gd fmla="*/ 1926 w 3099" name="T96"/>
              <a:gd fmla="*/ 1045 h 3929" name="T97"/>
              <a:gd fmla="*/ 2080 w 3099" name="T98"/>
              <a:gd fmla="*/ 1193 h 3929" name="T99"/>
              <a:gd fmla="*/ 2865 w 3099" name="T100"/>
              <a:gd fmla="*/ 1460 h 3929" name="T101"/>
              <a:gd fmla="*/ 3086 w 3099" name="T102"/>
              <a:gd fmla="*/ 1635 h 3929" name="T103"/>
              <a:gd fmla="*/ 2911 w 3099" name="T104"/>
              <a:gd fmla="*/ 1857 h 3929" name="T105"/>
              <a:gd fmla="*/ 1903 w 3099" name="T106"/>
              <a:gd fmla="*/ 873 h 3929" name="T107"/>
              <a:gd fmla="*/ 2340 w 3099" name="T108"/>
              <a:gd fmla="*/ 436 h 3929" name="T109"/>
              <a:gd fmla="*/ 1903 w 3099" name="T110"/>
              <a:gd fmla="*/ 0 h 3929" name="T111"/>
              <a:gd fmla="*/ 1467 w 3099" name="T112"/>
              <a:gd fmla="*/ 436 h 3929" name="T113"/>
              <a:gd fmla="*/ 1903 w 3099" name="T114"/>
              <a:gd fmla="*/ 873 h 392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929" w="3099">
                <a:moveTo>
                  <a:pt x="2911" y="1857"/>
                </a:moveTo>
                <a:cubicBezTo>
                  <a:pt x="2857" y="1863"/>
                  <a:pt x="2804" y="1866"/>
                  <a:pt x="2751" y="1866"/>
                </a:cubicBezTo>
                <a:cubicBezTo>
                  <a:pt x="2491" y="1866"/>
                  <a:pt x="2239" y="1792"/>
                  <a:pt x="2021" y="1654"/>
                </a:cubicBezTo>
                <a:lnTo>
                  <a:pt x="1854" y="2321"/>
                </a:lnTo>
                <a:cubicBezTo>
                  <a:pt x="1849" y="2341"/>
                  <a:pt x="1842" y="2359"/>
                  <a:pt x="1834" y="2377"/>
                </a:cubicBezTo>
                <a:cubicBezTo>
                  <a:pt x="2259" y="2700"/>
                  <a:pt x="2547" y="3166"/>
                  <a:pt x="2646" y="3691"/>
                </a:cubicBezTo>
                <a:cubicBezTo>
                  <a:pt x="2667" y="3800"/>
                  <a:pt x="2596" y="3905"/>
                  <a:pt x="2487" y="3925"/>
                </a:cubicBezTo>
                <a:cubicBezTo>
                  <a:pt x="2475" y="3928"/>
                  <a:pt x="2462" y="3929"/>
                  <a:pt x="2450" y="3929"/>
                </a:cubicBezTo>
                <a:cubicBezTo>
                  <a:pt x="2356" y="3929"/>
                  <a:pt x="2272" y="3862"/>
                  <a:pt x="2253" y="3766"/>
                </a:cubicBezTo>
                <a:cubicBezTo>
                  <a:pt x="2171" y="3333"/>
                  <a:pt x="1932" y="2949"/>
                  <a:pt x="1579" y="2685"/>
                </a:cubicBezTo>
                <a:lnTo>
                  <a:pt x="1578" y="2687"/>
                </a:lnTo>
                <a:cubicBezTo>
                  <a:pt x="1255" y="3111"/>
                  <a:pt x="746" y="3363"/>
                  <a:pt x="214" y="3363"/>
                </a:cubicBezTo>
                <a:cubicBezTo>
                  <a:pt x="209" y="3363"/>
                  <a:pt x="204" y="3363"/>
                  <a:pt x="199" y="3363"/>
                </a:cubicBezTo>
                <a:cubicBezTo>
                  <a:pt x="89" y="3362"/>
                  <a:pt x="0" y="3268"/>
                  <a:pt x="1" y="3158"/>
                </a:cubicBezTo>
                <a:cubicBezTo>
                  <a:pt x="2" y="3048"/>
                  <a:pt x="91" y="2956"/>
                  <a:pt x="201" y="2956"/>
                </a:cubicBezTo>
                <a:lnTo>
                  <a:pt x="203" y="2956"/>
                </a:lnTo>
                <a:cubicBezTo>
                  <a:pt x="206" y="2956"/>
                  <a:pt x="210" y="2959"/>
                  <a:pt x="214" y="2959"/>
                </a:cubicBezTo>
                <a:cubicBezTo>
                  <a:pt x="622" y="2959"/>
                  <a:pt x="1012" y="2768"/>
                  <a:pt x="1259" y="2443"/>
                </a:cubicBezTo>
                <a:lnTo>
                  <a:pt x="1300" y="2391"/>
                </a:lnTo>
                <a:cubicBezTo>
                  <a:pt x="1265" y="2327"/>
                  <a:pt x="1253" y="2251"/>
                  <a:pt x="1272" y="2175"/>
                </a:cubicBezTo>
                <a:lnTo>
                  <a:pt x="1444" y="1490"/>
                </a:lnTo>
                <a:cubicBezTo>
                  <a:pt x="1193" y="1585"/>
                  <a:pt x="968" y="1746"/>
                  <a:pt x="798" y="1955"/>
                </a:cubicBezTo>
                <a:cubicBezTo>
                  <a:pt x="759" y="2004"/>
                  <a:pt x="701" y="2029"/>
                  <a:pt x="643" y="2029"/>
                </a:cubicBezTo>
                <a:cubicBezTo>
                  <a:pt x="599" y="2029"/>
                  <a:pt x="554" y="2015"/>
                  <a:pt x="517" y="1985"/>
                </a:cubicBezTo>
                <a:cubicBezTo>
                  <a:pt x="431" y="1915"/>
                  <a:pt x="418" y="1789"/>
                  <a:pt x="488" y="1703"/>
                </a:cubicBezTo>
                <a:cubicBezTo>
                  <a:pt x="752" y="1378"/>
                  <a:pt x="1121" y="1145"/>
                  <a:pt x="1528" y="1046"/>
                </a:cubicBezTo>
                <a:lnTo>
                  <a:pt x="1740" y="994"/>
                </a:lnTo>
                <a:cubicBezTo>
                  <a:pt x="1741" y="994"/>
                  <a:pt x="1742" y="994"/>
                  <a:pt x="1742" y="994"/>
                </a:cubicBezTo>
                <a:cubicBezTo>
                  <a:pt x="1746" y="993"/>
                  <a:pt x="1750" y="992"/>
                  <a:pt x="1754" y="991"/>
                </a:cubicBezTo>
                <a:cubicBezTo>
                  <a:pt x="1757" y="991"/>
                  <a:pt x="1760" y="990"/>
                  <a:pt x="1763" y="990"/>
                </a:cubicBezTo>
                <a:cubicBezTo>
                  <a:pt x="1766" y="990"/>
                  <a:pt x="1769" y="989"/>
                  <a:pt x="1772" y="989"/>
                </a:cubicBezTo>
                <a:cubicBezTo>
                  <a:pt x="1775" y="989"/>
                  <a:pt x="1779" y="989"/>
                  <a:pt x="1783" y="988"/>
                </a:cubicBezTo>
                <a:cubicBezTo>
                  <a:pt x="1785" y="988"/>
                  <a:pt x="1787" y="989"/>
                  <a:pt x="1790" y="989"/>
                </a:cubicBezTo>
                <a:cubicBezTo>
                  <a:pt x="1794" y="989"/>
                  <a:pt x="1798" y="989"/>
                  <a:pt x="1802" y="989"/>
                </a:cubicBezTo>
                <a:cubicBezTo>
                  <a:pt x="1804" y="989"/>
                  <a:pt x="1806" y="989"/>
                  <a:pt x="1808" y="990"/>
                </a:cubicBezTo>
                <a:cubicBezTo>
                  <a:pt x="1813" y="990"/>
                  <a:pt x="1817" y="991"/>
                  <a:pt x="1821" y="991"/>
                </a:cubicBezTo>
                <a:cubicBezTo>
                  <a:pt x="1824" y="992"/>
                  <a:pt x="1826" y="992"/>
                  <a:pt x="1828" y="993"/>
                </a:cubicBezTo>
                <a:cubicBezTo>
                  <a:pt x="1832" y="994"/>
                  <a:pt x="1836" y="994"/>
                  <a:pt x="1840" y="995"/>
                </a:cubicBezTo>
                <a:cubicBezTo>
                  <a:pt x="1843" y="996"/>
                  <a:pt x="1846" y="997"/>
                  <a:pt x="1848" y="998"/>
                </a:cubicBezTo>
                <a:cubicBezTo>
                  <a:pt x="1852" y="999"/>
                  <a:pt x="1855" y="1000"/>
                  <a:pt x="1858" y="1001"/>
                </a:cubicBezTo>
                <a:cubicBezTo>
                  <a:pt x="1861" y="1003"/>
                  <a:pt x="1864" y="1004"/>
                  <a:pt x="1868" y="1006"/>
                </a:cubicBezTo>
                <a:cubicBezTo>
                  <a:pt x="1870" y="1007"/>
                  <a:pt x="1873" y="1008"/>
                  <a:pt x="1875" y="1009"/>
                </a:cubicBezTo>
                <a:cubicBezTo>
                  <a:pt x="1879" y="1011"/>
                  <a:pt x="1882" y="1012"/>
                  <a:pt x="1885" y="1014"/>
                </a:cubicBezTo>
                <a:cubicBezTo>
                  <a:pt x="1888" y="1016"/>
                  <a:pt x="1890" y="1017"/>
                  <a:pt x="1893" y="1018"/>
                </a:cubicBezTo>
                <a:cubicBezTo>
                  <a:pt x="1895" y="1020"/>
                  <a:pt x="1898" y="1022"/>
                  <a:pt x="1901" y="1024"/>
                </a:cubicBezTo>
                <a:cubicBezTo>
                  <a:pt x="1903" y="1026"/>
                  <a:pt x="1906" y="1028"/>
                  <a:pt x="1909" y="1030"/>
                </a:cubicBezTo>
                <a:cubicBezTo>
                  <a:pt x="1911" y="1032"/>
                  <a:pt x="1913" y="1033"/>
                  <a:pt x="1915" y="1035"/>
                </a:cubicBezTo>
                <a:cubicBezTo>
                  <a:pt x="1918" y="1038"/>
                  <a:pt x="1922" y="1040"/>
                  <a:pt x="1925" y="1043"/>
                </a:cubicBezTo>
                <a:cubicBezTo>
                  <a:pt x="1925" y="1044"/>
                  <a:pt x="1926" y="1044"/>
                  <a:pt x="1926" y="1045"/>
                </a:cubicBezTo>
                <a:lnTo>
                  <a:pt x="2080" y="1193"/>
                </a:lnTo>
                <a:cubicBezTo>
                  <a:pt x="2289" y="1396"/>
                  <a:pt x="2575" y="1493"/>
                  <a:pt x="2865" y="1460"/>
                </a:cubicBezTo>
                <a:cubicBezTo>
                  <a:pt x="2974" y="1447"/>
                  <a:pt x="3074" y="1525"/>
                  <a:pt x="3086" y="1635"/>
                </a:cubicBezTo>
                <a:cubicBezTo>
                  <a:pt x="3099" y="1745"/>
                  <a:pt x="3020" y="1844"/>
                  <a:pt x="2911" y="1857"/>
                </a:cubicBezTo>
                <a:close/>
                <a:moveTo>
                  <a:pt x="1903" y="873"/>
                </a:moveTo>
                <a:cubicBezTo>
                  <a:pt x="2144" y="873"/>
                  <a:pt x="2340" y="677"/>
                  <a:pt x="2340" y="436"/>
                </a:cubicBezTo>
                <a:cubicBezTo>
                  <a:pt x="2340" y="195"/>
                  <a:pt x="2144" y="0"/>
                  <a:pt x="1903" y="0"/>
                </a:cubicBezTo>
                <a:cubicBezTo>
                  <a:pt x="1662" y="0"/>
                  <a:pt x="1467" y="195"/>
                  <a:pt x="1467" y="436"/>
                </a:cubicBezTo>
                <a:cubicBezTo>
                  <a:pt x="1467" y="678"/>
                  <a:pt x="1662" y="873"/>
                  <a:pt x="1903" y="873"/>
                </a:cubicBezTo>
                <a:close/>
              </a:path>
            </a:pathLst>
          </a:custGeom>
          <a:solidFill>
            <a:srgbClr val="C00000"/>
          </a:solidFill>
          <a:ln>
            <a:noFill/>
          </a:ln>
        </p:spPr>
        <p:txBody>
          <a:bodyPr/>
          <a:lstStyle/>
          <a:p/>
        </p:txBody>
      </p:sp>
      <p:sp>
        <p:nvSpPr>
          <p:cNvPr id="43" name="jogging_92767">
            <a:extLst>
              <a:ext uri="{FF2B5EF4-FFF2-40B4-BE49-F238E27FC236}">
                <a16:creationId xmlns:a16="http://schemas.microsoft.com/office/drawing/2014/main" id="{E6C29CA5-9A77-47F1-B33A-0624B5FDAA81}"/>
              </a:ext>
            </a:extLst>
          </p:cNvPr>
          <p:cNvSpPr>
            <a:spLocks noChangeAspect="1"/>
          </p:cNvSpPr>
          <p:nvPr/>
        </p:nvSpPr>
        <p:spPr bwMode="auto">
          <a:xfrm>
            <a:off x="2742810" y="2537520"/>
            <a:ext cx="697069" cy="882522"/>
          </a:xfrm>
          <a:custGeom>
            <a:gdLst>
              <a:gd fmla="*/ 2911 w 3099" name="T0"/>
              <a:gd fmla="*/ 1857 h 3929" name="T1"/>
              <a:gd fmla="*/ 2751 w 3099" name="T2"/>
              <a:gd fmla="*/ 1866 h 3929" name="T3"/>
              <a:gd fmla="*/ 2021 w 3099" name="T4"/>
              <a:gd fmla="*/ 1654 h 3929" name="T5"/>
              <a:gd fmla="*/ 1854 w 3099" name="T6"/>
              <a:gd fmla="*/ 2321 h 3929" name="T7"/>
              <a:gd fmla="*/ 1834 w 3099" name="T8"/>
              <a:gd fmla="*/ 2377 h 3929" name="T9"/>
              <a:gd fmla="*/ 2646 w 3099" name="T10"/>
              <a:gd fmla="*/ 3691 h 3929" name="T11"/>
              <a:gd fmla="*/ 2487 w 3099" name="T12"/>
              <a:gd fmla="*/ 3925 h 3929" name="T13"/>
              <a:gd fmla="*/ 2450 w 3099" name="T14"/>
              <a:gd fmla="*/ 3929 h 3929" name="T15"/>
              <a:gd fmla="*/ 2253 w 3099" name="T16"/>
              <a:gd fmla="*/ 3766 h 3929" name="T17"/>
              <a:gd fmla="*/ 1579 w 3099" name="T18"/>
              <a:gd fmla="*/ 2685 h 3929" name="T19"/>
              <a:gd fmla="*/ 1578 w 3099" name="T20"/>
              <a:gd fmla="*/ 2687 h 3929" name="T21"/>
              <a:gd fmla="*/ 214 w 3099" name="T22"/>
              <a:gd fmla="*/ 3363 h 3929" name="T23"/>
              <a:gd fmla="*/ 199 w 3099" name="T24"/>
              <a:gd fmla="*/ 3363 h 3929" name="T25"/>
              <a:gd fmla="*/ 1 w 3099" name="T26"/>
              <a:gd fmla="*/ 3158 h 3929" name="T27"/>
              <a:gd fmla="*/ 201 w 3099" name="T28"/>
              <a:gd fmla="*/ 2956 h 3929" name="T29"/>
              <a:gd fmla="*/ 203 w 3099" name="T30"/>
              <a:gd fmla="*/ 2956 h 3929" name="T31"/>
              <a:gd fmla="*/ 214 w 3099" name="T32"/>
              <a:gd fmla="*/ 2959 h 3929" name="T33"/>
              <a:gd fmla="*/ 1259 w 3099" name="T34"/>
              <a:gd fmla="*/ 2443 h 3929" name="T35"/>
              <a:gd fmla="*/ 1300 w 3099" name="T36"/>
              <a:gd fmla="*/ 2391 h 3929" name="T37"/>
              <a:gd fmla="*/ 1272 w 3099" name="T38"/>
              <a:gd fmla="*/ 2175 h 3929" name="T39"/>
              <a:gd fmla="*/ 1444 w 3099" name="T40"/>
              <a:gd fmla="*/ 1490 h 3929" name="T41"/>
              <a:gd fmla="*/ 798 w 3099" name="T42"/>
              <a:gd fmla="*/ 1955 h 3929" name="T43"/>
              <a:gd fmla="*/ 643 w 3099" name="T44"/>
              <a:gd fmla="*/ 2029 h 3929" name="T45"/>
              <a:gd fmla="*/ 517 w 3099" name="T46"/>
              <a:gd fmla="*/ 1985 h 3929" name="T47"/>
              <a:gd fmla="*/ 488 w 3099" name="T48"/>
              <a:gd fmla="*/ 1703 h 3929" name="T49"/>
              <a:gd fmla="*/ 1528 w 3099" name="T50"/>
              <a:gd fmla="*/ 1046 h 3929" name="T51"/>
              <a:gd fmla="*/ 1740 w 3099" name="T52"/>
              <a:gd fmla="*/ 994 h 3929" name="T53"/>
              <a:gd fmla="*/ 1742 w 3099" name="T54"/>
              <a:gd fmla="*/ 994 h 3929" name="T55"/>
              <a:gd fmla="*/ 1754 w 3099" name="T56"/>
              <a:gd fmla="*/ 991 h 3929" name="T57"/>
              <a:gd fmla="*/ 1763 w 3099" name="T58"/>
              <a:gd fmla="*/ 990 h 3929" name="T59"/>
              <a:gd fmla="*/ 1772 w 3099" name="T60"/>
              <a:gd fmla="*/ 989 h 3929" name="T61"/>
              <a:gd fmla="*/ 1783 w 3099" name="T62"/>
              <a:gd fmla="*/ 988 h 3929" name="T63"/>
              <a:gd fmla="*/ 1790 w 3099" name="T64"/>
              <a:gd fmla="*/ 989 h 3929" name="T65"/>
              <a:gd fmla="*/ 1802 w 3099" name="T66"/>
              <a:gd fmla="*/ 989 h 3929" name="T67"/>
              <a:gd fmla="*/ 1808 w 3099" name="T68"/>
              <a:gd fmla="*/ 990 h 3929" name="T69"/>
              <a:gd fmla="*/ 1821 w 3099" name="T70"/>
              <a:gd fmla="*/ 991 h 3929" name="T71"/>
              <a:gd fmla="*/ 1828 w 3099" name="T72"/>
              <a:gd fmla="*/ 993 h 3929" name="T73"/>
              <a:gd fmla="*/ 1840 w 3099" name="T74"/>
              <a:gd fmla="*/ 995 h 3929" name="T75"/>
              <a:gd fmla="*/ 1848 w 3099" name="T76"/>
              <a:gd fmla="*/ 998 h 3929" name="T77"/>
              <a:gd fmla="*/ 1858 w 3099" name="T78"/>
              <a:gd fmla="*/ 1001 h 3929" name="T79"/>
              <a:gd fmla="*/ 1868 w 3099" name="T80"/>
              <a:gd fmla="*/ 1006 h 3929" name="T81"/>
              <a:gd fmla="*/ 1875 w 3099" name="T82"/>
              <a:gd fmla="*/ 1009 h 3929" name="T83"/>
              <a:gd fmla="*/ 1885 w 3099" name="T84"/>
              <a:gd fmla="*/ 1014 h 3929" name="T85"/>
              <a:gd fmla="*/ 1893 w 3099" name="T86"/>
              <a:gd fmla="*/ 1018 h 3929" name="T87"/>
              <a:gd fmla="*/ 1901 w 3099" name="T88"/>
              <a:gd fmla="*/ 1024 h 3929" name="T89"/>
              <a:gd fmla="*/ 1909 w 3099" name="T90"/>
              <a:gd fmla="*/ 1030 h 3929" name="T91"/>
              <a:gd fmla="*/ 1915 w 3099" name="T92"/>
              <a:gd fmla="*/ 1035 h 3929" name="T93"/>
              <a:gd fmla="*/ 1925 w 3099" name="T94"/>
              <a:gd fmla="*/ 1043 h 3929" name="T95"/>
              <a:gd fmla="*/ 1926 w 3099" name="T96"/>
              <a:gd fmla="*/ 1045 h 3929" name="T97"/>
              <a:gd fmla="*/ 2080 w 3099" name="T98"/>
              <a:gd fmla="*/ 1193 h 3929" name="T99"/>
              <a:gd fmla="*/ 2865 w 3099" name="T100"/>
              <a:gd fmla="*/ 1460 h 3929" name="T101"/>
              <a:gd fmla="*/ 3086 w 3099" name="T102"/>
              <a:gd fmla="*/ 1635 h 3929" name="T103"/>
              <a:gd fmla="*/ 2911 w 3099" name="T104"/>
              <a:gd fmla="*/ 1857 h 3929" name="T105"/>
              <a:gd fmla="*/ 1903 w 3099" name="T106"/>
              <a:gd fmla="*/ 873 h 3929" name="T107"/>
              <a:gd fmla="*/ 2340 w 3099" name="T108"/>
              <a:gd fmla="*/ 436 h 3929" name="T109"/>
              <a:gd fmla="*/ 1903 w 3099" name="T110"/>
              <a:gd fmla="*/ 0 h 3929" name="T111"/>
              <a:gd fmla="*/ 1467 w 3099" name="T112"/>
              <a:gd fmla="*/ 436 h 3929" name="T113"/>
              <a:gd fmla="*/ 1903 w 3099" name="T114"/>
              <a:gd fmla="*/ 873 h 392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929" w="3099">
                <a:moveTo>
                  <a:pt x="2911" y="1857"/>
                </a:moveTo>
                <a:cubicBezTo>
                  <a:pt x="2857" y="1863"/>
                  <a:pt x="2804" y="1866"/>
                  <a:pt x="2751" y="1866"/>
                </a:cubicBezTo>
                <a:cubicBezTo>
                  <a:pt x="2491" y="1866"/>
                  <a:pt x="2239" y="1792"/>
                  <a:pt x="2021" y="1654"/>
                </a:cubicBezTo>
                <a:lnTo>
                  <a:pt x="1854" y="2321"/>
                </a:lnTo>
                <a:cubicBezTo>
                  <a:pt x="1849" y="2341"/>
                  <a:pt x="1842" y="2359"/>
                  <a:pt x="1834" y="2377"/>
                </a:cubicBezTo>
                <a:cubicBezTo>
                  <a:pt x="2259" y="2700"/>
                  <a:pt x="2547" y="3166"/>
                  <a:pt x="2646" y="3691"/>
                </a:cubicBezTo>
                <a:cubicBezTo>
                  <a:pt x="2667" y="3800"/>
                  <a:pt x="2596" y="3905"/>
                  <a:pt x="2487" y="3925"/>
                </a:cubicBezTo>
                <a:cubicBezTo>
                  <a:pt x="2475" y="3928"/>
                  <a:pt x="2462" y="3929"/>
                  <a:pt x="2450" y="3929"/>
                </a:cubicBezTo>
                <a:cubicBezTo>
                  <a:pt x="2356" y="3929"/>
                  <a:pt x="2272" y="3862"/>
                  <a:pt x="2253" y="3766"/>
                </a:cubicBezTo>
                <a:cubicBezTo>
                  <a:pt x="2171" y="3333"/>
                  <a:pt x="1932" y="2949"/>
                  <a:pt x="1579" y="2685"/>
                </a:cubicBezTo>
                <a:lnTo>
                  <a:pt x="1578" y="2687"/>
                </a:lnTo>
                <a:cubicBezTo>
                  <a:pt x="1255" y="3111"/>
                  <a:pt x="746" y="3363"/>
                  <a:pt x="214" y="3363"/>
                </a:cubicBezTo>
                <a:cubicBezTo>
                  <a:pt x="209" y="3363"/>
                  <a:pt x="204" y="3363"/>
                  <a:pt x="199" y="3363"/>
                </a:cubicBezTo>
                <a:cubicBezTo>
                  <a:pt x="89" y="3362"/>
                  <a:pt x="0" y="3268"/>
                  <a:pt x="1" y="3158"/>
                </a:cubicBezTo>
                <a:cubicBezTo>
                  <a:pt x="2" y="3048"/>
                  <a:pt x="91" y="2956"/>
                  <a:pt x="201" y="2956"/>
                </a:cubicBezTo>
                <a:lnTo>
                  <a:pt x="203" y="2956"/>
                </a:lnTo>
                <a:cubicBezTo>
                  <a:pt x="206" y="2956"/>
                  <a:pt x="210" y="2959"/>
                  <a:pt x="214" y="2959"/>
                </a:cubicBezTo>
                <a:cubicBezTo>
                  <a:pt x="622" y="2959"/>
                  <a:pt x="1012" y="2768"/>
                  <a:pt x="1259" y="2443"/>
                </a:cubicBezTo>
                <a:lnTo>
                  <a:pt x="1300" y="2391"/>
                </a:lnTo>
                <a:cubicBezTo>
                  <a:pt x="1265" y="2327"/>
                  <a:pt x="1253" y="2251"/>
                  <a:pt x="1272" y="2175"/>
                </a:cubicBezTo>
                <a:lnTo>
                  <a:pt x="1444" y="1490"/>
                </a:lnTo>
                <a:cubicBezTo>
                  <a:pt x="1193" y="1585"/>
                  <a:pt x="968" y="1746"/>
                  <a:pt x="798" y="1955"/>
                </a:cubicBezTo>
                <a:cubicBezTo>
                  <a:pt x="759" y="2004"/>
                  <a:pt x="701" y="2029"/>
                  <a:pt x="643" y="2029"/>
                </a:cubicBezTo>
                <a:cubicBezTo>
                  <a:pt x="599" y="2029"/>
                  <a:pt x="554" y="2015"/>
                  <a:pt x="517" y="1985"/>
                </a:cubicBezTo>
                <a:cubicBezTo>
                  <a:pt x="431" y="1915"/>
                  <a:pt x="418" y="1789"/>
                  <a:pt x="488" y="1703"/>
                </a:cubicBezTo>
                <a:cubicBezTo>
                  <a:pt x="752" y="1378"/>
                  <a:pt x="1121" y="1145"/>
                  <a:pt x="1528" y="1046"/>
                </a:cubicBezTo>
                <a:lnTo>
                  <a:pt x="1740" y="994"/>
                </a:lnTo>
                <a:cubicBezTo>
                  <a:pt x="1741" y="994"/>
                  <a:pt x="1742" y="994"/>
                  <a:pt x="1742" y="994"/>
                </a:cubicBezTo>
                <a:cubicBezTo>
                  <a:pt x="1746" y="993"/>
                  <a:pt x="1750" y="992"/>
                  <a:pt x="1754" y="991"/>
                </a:cubicBezTo>
                <a:cubicBezTo>
                  <a:pt x="1757" y="991"/>
                  <a:pt x="1760" y="990"/>
                  <a:pt x="1763" y="990"/>
                </a:cubicBezTo>
                <a:cubicBezTo>
                  <a:pt x="1766" y="990"/>
                  <a:pt x="1769" y="989"/>
                  <a:pt x="1772" y="989"/>
                </a:cubicBezTo>
                <a:cubicBezTo>
                  <a:pt x="1775" y="989"/>
                  <a:pt x="1779" y="989"/>
                  <a:pt x="1783" y="988"/>
                </a:cubicBezTo>
                <a:cubicBezTo>
                  <a:pt x="1785" y="988"/>
                  <a:pt x="1787" y="989"/>
                  <a:pt x="1790" y="989"/>
                </a:cubicBezTo>
                <a:cubicBezTo>
                  <a:pt x="1794" y="989"/>
                  <a:pt x="1798" y="989"/>
                  <a:pt x="1802" y="989"/>
                </a:cubicBezTo>
                <a:cubicBezTo>
                  <a:pt x="1804" y="989"/>
                  <a:pt x="1806" y="989"/>
                  <a:pt x="1808" y="990"/>
                </a:cubicBezTo>
                <a:cubicBezTo>
                  <a:pt x="1813" y="990"/>
                  <a:pt x="1817" y="991"/>
                  <a:pt x="1821" y="991"/>
                </a:cubicBezTo>
                <a:cubicBezTo>
                  <a:pt x="1824" y="992"/>
                  <a:pt x="1826" y="992"/>
                  <a:pt x="1828" y="993"/>
                </a:cubicBezTo>
                <a:cubicBezTo>
                  <a:pt x="1832" y="994"/>
                  <a:pt x="1836" y="994"/>
                  <a:pt x="1840" y="995"/>
                </a:cubicBezTo>
                <a:cubicBezTo>
                  <a:pt x="1843" y="996"/>
                  <a:pt x="1846" y="997"/>
                  <a:pt x="1848" y="998"/>
                </a:cubicBezTo>
                <a:cubicBezTo>
                  <a:pt x="1852" y="999"/>
                  <a:pt x="1855" y="1000"/>
                  <a:pt x="1858" y="1001"/>
                </a:cubicBezTo>
                <a:cubicBezTo>
                  <a:pt x="1861" y="1003"/>
                  <a:pt x="1864" y="1004"/>
                  <a:pt x="1868" y="1006"/>
                </a:cubicBezTo>
                <a:cubicBezTo>
                  <a:pt x="1870" y="1007"/>
                  <a:pt x="1873" y="1008"/>
                  <a:pt x="1875" y="1009"/>
                </a:cubicBezTo>
                <a:cubicBezTo>
                  <a:pt x="1879" y="1011"/>
                  <a:pt x="1882" y="1012"/>
                  <a:pt x="1885" y="1014"/>
                </a:cubicBezTo>
                <a:cubicBezTo>
                  <a:pt x="1888" y="1016"/>
                  <a:pt x="1890" y="1017"/>
                  <a:pt x="1893" y="1018"/>
                </a:cubicBezTo>
                <a:cubicBezTo>
                  <a:pt x="1895" y="1020"/>
                  <a:pt x="1898" y="1022"/>
                  <a:pt x="1901" y="1024"/>
                </a:cubicBezTo>
                <a:cubicBezTo>
                  <a:pt x="1903" y="1026"/>
                  <a:pt x="1906" y="1028"/>
                  <a:pt x="1909" y="1030"/>
                </a:cubicBezTo>
                <a:cubicBezTo>
                  <a:pt x="1911" y="1032"/>
                  <a:pt x="1913" y="1033"/>
                  <a:pt x="1915" y="1035"/>
                </a:cubicBezTo>
                <a:cubicBezTo>
                  <a:pt x="1918" y="1038"/>
                  <a:pt x="1922" y="1040"/>
                  <a:pt x="1925" y="1043"/>
                </a:cubicBezTo>
                <a:cubicBezTo>
                  <a:pt x="1925" y="1044"/>
                  <a:pt x="1926" y="1044"/>
                  <a:pt x="1926" y="1045"/>
                </a:cubicBezTo>
                <a:lnTo>
                  <a:pt x="2080" y="1193"/>
                </a:lnTo>
                <a:cubicBezTo>
                  <a:pt x="2289" y="1396"/>
                  <a:pt x="2575" y="1493"/>
                  <a:pt x="2865" y="1460"/>
                </a:cubicBezTo>
                <a:cubicBezTo>
                  <a:pt x="2974" y="1447"/>
                  <a:pt x="3074" y="1525"/>
                  <a:pt x="3086" y="1635"/>
                </a:cubicBezTo>
                <a:cubicBezTo>
                  <a:pt x="3099" y="1745"/>
                  <a:pt x="3020" y="1844"/>
                  <a:pt x="2911" y="1857"/>
                </a:cubicBezTo>
                <a:close/>
                <a:moveTo>
                  <a:pt x="1903" y="873"/>
                </a:moveTo>
                <a:cubicBezTo>
                  <a:pt x="2144" y="873"/>
                  <a:pt x="2340" y="677"/>
                  <a:pt x="2340" y="436"/>
                </a:cubicBezTo>
                <a:cubicBezTo>
                  <a:pt x="2340" y="195"/>
                  <a:pt x="2144" y="0"/>
                  <a:pt x="1903" y="0"/>
                </a:cubicBezTo>
                <a:cubicBezTo>
                  <a:pt x="1662" y="0"/>
                  <a:pt x="1467" y="195"/>
                  <a:pt x="1467" y="436"/>
                </a:cubicBezTo>
                <a:cubicBezTo>
                  <a:pt x="1467" y="678"/>
                  <a:pt x="1662" y="873"/>
                  <a:pt x="1903" y="873"/>
                </a:cubicBezTo>
                <a:close/>
              </a:path>
            </a:pathLst>
          </a:custGeom>
          <a:solidFill>
            <a:srgbClr val="C00000"/>
          </a:solidFill>
          <a:ln>
            <a:noFill/>
          </a:ln>
        </p:spPr>
        <p:txBody>
          <a:bodyPr/>
          <a:lstStyle/>
          <a:p/>
        </p:txBody>
      </p:sp>
    </p:spTree>
    <p:extLst>
      <p:ext uri="{BB962C8B-B14F-4D97-AF65-F5344CB8AC3E}">
        <p14:creationId val="3322569913"/>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2" presetSubtype="4">
                                  <p:stCondLst>
                                    <p:cond delay="0"/>
                                  </p:stCondLst>
                                  <p:childTnLst>
                                    <p:set>
                                      <p:cBhvr>
                                        <p:cTn dur="1" fill="hold" id="27">
                                          <p:stCondLst>
                                            <p:cond delay="0"/>
                                          </p:stCondLst>
                                        </p:cTn>
                                        <p:tgtEl>
                                          <p:spTgt spid="43"/>
                                        </p:tgtEl>
                                        <p:attrNameLst>
                                          <p:attrName>style.visibility</p:attrName>
                                        </p:attrNameLst>
                                      </p:cBhvr>
                                      <p:to>
                                        <p:strVal val="visible"/>
                                      </p:to>
                                    </p:set>
                                    <p:anim calcmode="lin" valueType="num">
                                      <p:cBhvr additive="base">
                                        <p:cTn dur="500" fill="hold" id="28"/>
                                        <p:tgtEl>
                                          <p:spTgt spid="43"/>
                                        </p:tgtEl>
                                        <p:attrNameLst>
                                          <p:attrName>ppt_x</p:attrName>
                                        </p:attrNameLst>
                                      </p:cBhvr>
                                      <p:tavLst>
                                        <p:tav tm="0">
                                          <p:val>
                                            <p:strVal val="#ppt_x"/>
                                          </p:val>
                                        </p:tav>
                                        <p:tav tm="100000">
                                          <p:val>
                                            <p:strVal val="#ppt_x"/>
                                          </p:val>
                                        </p:tav>
                                      </p:tavLst>
                                    </p:anim>
                                    <p:anim calcmode="lin" valueType="num">
                                      <p:cBhvr additive="base">
                                        <p:cTn dur="500" fill="hold" id="29"/>
                                        <p:tgtEl>
                                          <p:spTgt spid="43"/>
                                        </p:tgtEl>
                                        <p:attrNameLst>
                                          <p:attrName>ppt_y</p:attrName>
                                        </p:attrNameLst>
                                      </p:cBhvr>
                                      <p:tavLst>
                                        <p:tav tm="0">
                                          <p:val>
                                            <p:strVal val="1+#ppt_h/2"/>
                                          </p:val>
                                        </p:tav>
                                        <p:tav tm="100000">
                                          <p:val>
                                            <p:strVal val="#ppt_y"/>
                                          </p:val>
                                        </p:tav>
                                      </p:tavLst>
                                    </p:anim>
                                  </p:childTnLst>
                                </p:cTn>
                              </p:par>
                              <p:par>
                                <p:cTn fill="hold" id="30" nodeType="withEffect" presetClass="entr" presetID="2" presetSubtype="4">
                                  <p:stCondLst>
                                    <p:cond delay="0"/>
                                  </p:stCondLst>
                                  <p:childTnLst>
                                    <p:set>
                                      <p:cBhvr>
                                        <p:cTn dur="1" fill="hold" id="31">
                                          <p:stCondLst>
                                            <p:cond delay="0"/>
                                          </p:stCondLst>
                                        </p:cTn>
                                        <p:tgtEl>
                                          <p:spTgt spid="32"/>
                                        </p:tgtEl>
                                        <p:attrNameLst>
                                          <p:attrName>style.visibility</p:attrName>
                                        </p:attrNameLst>
                                      </p:cBhvr>
                                      <p:to>
                                        <p:strVal val="visible"/>
                                      </p:to>
                                    </p:set>
                                    <p:anim calcmode="lin" valueType="num">
                                      <p:cBhvr additive="base">
                                        <p:cTn dur="500" fill="hold" id="32"/>
                                        <p:tgtEl>
                                          <p:spTgt spid="32"/>
                                        </p:tgtEl>
                                        <p:attrNameLst>
                                          <p:attrName>ppt_x</p:attrName>
                                        </p:attrNameLst>
                                      </p:cBhvr>
                                      <p:tavLst>
                                        <p:tav tm="0">
                                          <p:val>
                                            <p:strVal val="#ppt_x"/>
                                          </p:val>
                                        </p:tav>
                                        <p:tav tm="100000">
                                          <p:val>
                                            <p:strVal val="#ppt_x"/>
                                          </p:val>
                                        </p:tav>
                                      </p:tavLst>
                                    </p:anim>
                                    <p:anim calcmode="lin" valueType="num">
                                      <p:cBhvr additive="base">
                                        <p:cTn dur="500" fill="hold" id="33"/>
                                        <p:tgtEl>
                                          <p:spTgt spid="32"/>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500"/>
                            </p:stCondLst>
                            <p:childTnLst>
                              <p:par>
                                <p:cTn fill="hold" grpId="0" id="35" nodeType="afterEffect" presetClass="entr" presetID="42" presetSubtype="0">
                                  <p:stCondLst>
                                    <p:cond delay="0"/>
                                  </p:stCondLst>
                                  <p:childTnLst>
                                    <p:set>
                                      <p:cBhvr>
                                        <p:cTn dur="1" fill="hold" id="36">
                                          <p:stCondLst>
                                            <p:cond delay="0"/>
                                          </p:stCondLst>
                                        </p:cTn>
                                        <p:tgtEl>
                                          <p:spTgt spid="4"/>
                                        </p:tgtEl>
                                        <p:attrNameLst>
                                          <p:attrName>style.visibility</p:attrName>
                                        </p:attrNameLst>
                                      </p:cBhvr>
                                      <p:to>
                                        <p:strVal val="visible"/>
                                      </p:to>
                                    </p:set>
                                    <p:animEffect filter="fade" transition="in">
                                      <p:cBhvr>
                                        <p:cTn dur="500" id="37"/>
                                        <p:tgtEl>
                                          <p:spTgt spid="4"/>
                                        </p:tgtEl>
                                      </p:cBhvr>
                                    </p:animEffect>
                                    <p:anim calcmode="lin" valueType="num">
                                      <p:cBhvr>
                                        <p:cTn dur="500" fill="hold" id="38"/>
                                        <p:tgtEl>
                                          <p:spTgt spid="4"/>
                                        </p:tgtEl>
                                        <p:attrNameLst>
                                          <p:attrName>ppt_x</p:attrName>
                                        </p:attrNameLst>
                                      </p:cBhvr>
                                      <p:tavLst>
                                        <p:tav tm="0">
                                          <p:val>
                                            <p:strVal val="#ppt_x"/>
                                          </p:val>
                                        </p:tav>
                                        <p:tav tm="100000">
                                          <p:val>
                                            <p:strVal val="#ppt_x"/>
                                          </p:val>
                                        </p:tav>
                                      </p:tavLst>
                                    </p:anim>
                                    <p:anim calcmode="lin" valueType="num">
                                      <p:cBhvr>
                                        <p:cTn dur="500" fill="hold" id="39"/>
                                        <p:tgtEl>
                                          <p:spTgt spid="4"/>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1000"/>
                            </p:stCondLst>
                            <p:childTnLst>
                              <p:par>
                                <p:cTn fill="hold" grpId="0" id="41" nodeType="afterEffect" presetClass="entr" presetID="31" presetSubtype="0">
                                  <p:stCondLst>
                                    <p:cond delay="0"/>
                                  </p:stCondLst>
                                  <p:childTnLst>
                                    <p:set>
                                      <p:cBhvr>
                                        <p:cTn dur="1" fill="hold" id="42">
                                          <p:stCondLst>
                                            <p:cond delay="0"/>
                                          </p:stCondLst>
                                        </p:cTn>
                                        <p:tgtEl>
                                          <p:spTgt spid="33"/>
                                        </p:tgtEl>
                                        <p:attrNameLst>
                                          <p:attrName>style.visibility</p:attrName>
                                        </p:attrNameLst>
                                      </p:cBhvr>
                                      <p:to>
                                        <p:strVal val="visible"/>
                                      </p:to>
                                    </p:set>
                                    <p:anim calcmode="lin" valueType="num">
                                      <p:cBhvr>
                                        <p:cTn dur="300" fill="hold" id="43"/>
                                        <p:tgtEl>
                                          <p:spTgt spid="33"/>
                                        </p:tgtEl>
                                        <p:attrNameLst>
                                          <p:attrName>ppt_w</p:attrName>
                                        </p:attrNameLst>
                                      </p:cBhvr>
                                      <p:tavLst>
                                        <p:tav tm="0">
                                          <p:val>
                                            <p:fltVal val="0"/>
                                          </p:val>
                                        </p:tav>
                                        <p:tav tm="100000">
                                          <p:val>
                                            <p:strVal val="#ppt_w"/>
                                          </p:val>
                                        </p:tav>
                                      </p:tavLst>
                                    </p:anim>
                                    <p:anim calcmode="lin" valueType="num">
                                      <p:cBhvr>
                                        <p:cTn dur="300" fill="hold" id="44"/>
                                        <p:tgtEl>
                                          <p:spTgt spid="33"/>
                                        </p:tgtEl>
                                        <p:attrNameLst>
                                          <p:attrName>ppt_h</p:attrName>
                                        </p:attrNameLst>
                                      </p:cBhvr>
                                      <p:tavLst>
                                        <p:tav tm="0">
                                          <p:val>
                                            <p:fltVal val="0"/>
                                          </p:val>
                                        </p:tav>
                                        <p:tav tm="100000">
                                          <p:val>
                                            <p:strVal val="#ppt_h"/>
                                          </p:val>
                                        </p:tav>
                                      </p:tavLst>
                                    </p:anim>
                                    <p:anim calcmode="lin" valueType="num">
                                      <p:cBhvr>
                                        <p:cTn dur="300" fill="hold" id="45"/>
                                        <p:tgtEl>
                                          <p:spTgt spid="33"/>
                                        </p:tgtEl>
                                        <p:attrNameLst>
                                          <p:attrName>style.rotation</p:attrName>
                                        </p:attrNameLst>
                                      </p:cBhvr>
                                      <p:tavLst>
                                        <p:tav tm="0">
                                          <p:val>
                                            <p:fltVal val="90"/>
                                          </p:val>
                                        </p:tav>
                                        <p:tav tm="100000">
                                          <p:val>
                                            <p:fltVal val="0"/>
                                          </p:val>
                                        </p:tav>
                                      </p:tavLst>
                                    </p:anim>
                                    <p:animEffect filter="fade" transition="in">
                                      <p:cBhvr>
                                        <p:cTn dur="300" id="46"/>
                                        <p:tgtEl>
                                          <p:spTgt spid="33"/>
                                        </p:tgtEl>
                                      </p:cBhvr>
                                    </p:animEffect>
                                  </p:childTnLst>
                                </p:cTn>
                              </p:par>
                            </p:childTnLst>
                          </p:cTn>
                        </p:par>
                        <p:par>
                          <p:cTn fill="hold" id="47" nodeType="afterGroup">
                            <p:stCondLst>
                              <p:cond delay="1300"/>
                            </p:stCondLst>
                            <p:childTnLst>
                              <p:par>
                                <p:cTn fill="hold" grpId="0" id="48" nodeType="afterEffect" presetClass="entr" presetID="22" presetSubtype="1">
                                  <p:stCondLst>
                                    <p:cond delay="0"/>
                                  </p:stCondLst>
                                  <p:childTnLst>
                                    <p:set>
                                      <p:cBhvr>
                                        <p:cTn dur="1" fill="hold" id="49">
                                          <p:stCondLst>
                                            <p:cond delay="0"/>
                                          </p:stCondLst>
                                        </p:cTn>
                                        <p:tgtEl>
                                          <p:spTgt spid="34"/>
                                        </p:tgtEl>
                                        <p:attrNameLst>
                                          <p:attrName>style.visibility</p:attrName>
                                        </p:attrNameLst>
                                      </p:cBhvr>
                                      <p:to>
                                        <p:strVal val="visible"/>
                                      </p:to>
                                    </p:set>
                                    <p:animEffect filter="wipe(up)" transition="in">
                                      <p:cBhvr>
                                        <p:cTn dur="500" id="50"/>
                                        <p:tgtEl>
                                          <p:spTgt spid="34"/>
                                        </p:tgtEl>
                                      </p:cBhvr>
                                    </p:animEffect>
                                  </p:childTnLst>
                                </p:cTn>
                              </p:par>
                            </p:childTnLst>
                          </p:cTn>
                        </p:par>
                        <p:par>
                          <p:cTn fill="hold" id="51" nodeType="afterGroup">
                            <p:stCondLst>
                              <p:cond delay="1800"/>
                            </p:stCondLst>
                            <p:childTnLst>
                              <p:par>
                                <p:cTn fill="hold" grpId="0" id="52" nodeType="afterEffect" presetClass="entr" presetID="31" presetSubtype="0">
                                  <p:stCondLst>
                                    <p:cond delay="0"/>
                                  </p:stCondLst>
                                  <p:childTnLst>
                                    <p:set>
                                      <p:cBhvr>
                                        <p:cTn dur="1" fill="hold" id="53">
                                          <p:stCondLst>
                                            <p:cond delay="0"/>
                                          </p:stCondLst>
                                        </p:cTn>
                                        <p:tgtEl>
                                          <p:spTgt spid="35"/>
                                        </p:tgtEl>
                                        <p:attrNameLst>
                                          <p:attrName>style.visibility</p:attrName>
                                        </p:attrNameLst>
                                      </p:cBhvr>
                                      <p:to>
                                        <p:strVal val="visible"/>
                                      </p:to>
                                    </p:set>
                                    <p:anim calcmode="lin" valueType="num">
                                      <p:cBhvr>
                                        <p:cTn dur="300" fill="hold" id="54"/>
                                        <p:tgtEl>
                                          <p:spTgt spid="35"/>
                                        </p:tgtEl>
                                        <p:attrNameLst>
                                          <p:attrName>ppt_w</p:attrName>
                                        </p:attrNameLst>
                                      </p:cBhvr>
                                      <p:tavLst>
                                        <p:tav tm="0">
                                          <p:val>
                                            <p:fltVal val="0"/>
                                          </p:val>
                                        </p:tav>
                                        <p:tav tm="100000">
                                          <p:val>
                                            <p:strVal val="#ppt_w"/>
                                          </p:val>
                                        </p:tav>
                                      </p:tavLst>
                                    </p:anim>
                                    <p:anim calcmode="lin" valueType="num">
                                      <p:cBhvr>
                                        <p:cTn dur="300" fill="hold" id="55"/>
                                        <p:tgtEl>
                                          <p:spTgt spid="35"/>
                                        </p:tgtEl>
                                        <p:attrNameLst>
                                          <p:attrName>ppt_h</p:attrName>
                                        </p:attrNameLst>
                                      </p:cBhvr>
                                      <p:tavLst>
                                        <p:tav tm="0">
                                          <p:val>
                                            <p:fltVal val="0"/>
                                          </p:val>
                                        </p:tav>
                                        <p:tav tm="100000">
                                          <p:val>
                                            <p:strVal val="#ppt_h"/>
                                          </p:val>
                                        </p:tav>
                                      </p:tavLst>
                                    </p:anim>
                                    <p:anim calcmode="lin" valueType="num">
                                      <p:cBhvr>
                                        <p:cTn dur="300" fill="hold" id="56"/>
                                        <p:tgtEl>
                                          <p:spTgt spid="35"/>
                                        </p:tgtEl>
                                        <p:attrNameLst>
                                          <p:attrName>style.rotation</p:attrName>
                                        </p:attrNameLst>
                                      </p:cBhvr>
                                      <p:tavLst>
                                        <p:tav tm="0">
                                          <p:val>
                                            <p:fltVal val="90"/>
                                          </p:val>
                                        </p:tav>
                                        <p:tav tm="100000">
                                          <p:val>
                                            <p:fltVal val="0"/>
                                          </p:val>
                                        </p:tav>
                                      </p:tavLst>
                                    </p:anim>
                                    <p:animEffect filter="fade" transition="in">
                                      <p:cBhvr>
                                        <p:cTn dur="300" id="57"/>
                                        <p:tgtEl>
                                          <p:spTgt spid="35"/>
                                        </p:tgtEl>
                                      </p:cBhvr>
                                    </p:animEffect>
                                  </p:childTnLst>
                                </p:cTn>
                              </p:par>
                            </p:childTnLst>
                          </p:cTn>
                        </p:par>
                        <p:par>
                          <p:cTn fill="hold" id="58" nodeType="afterGroup">
                            <p:stCondLst>
                              <p:cond delay="2100"/>
                            </p:stCondLst>
                            <p:childTnLst>
                              <p:par>
                                <p:cTn fill="hold" grpId="0" id="59" nodeType="afterEffect" presetClass="entr" presetID="22" presetSubtype="1">
                                  <p:stCondLst>
                                    <p:cond delay="0"/>
                                  </p:stCondLst>
                                  <p:childTnLst>
                                    <p:set>
                                      <p:cBhvr>
                                        <p:cTn dur="1" fill="hold" id="60">
                                          <p:stCondLst>
                                            <p:cond delay="0"/>
                                          </p:stCondLst>
                                        </p:cTn>
                                        <p:tgtEl>
                                          <p:spTgt spid="39"/>
                                        </p:tgtEl>
                                        <p:attrNameLst>
                                          <p:attrName>style.visibility</p:attrName>
                                        </p:attrNameLst>
                                      </p:cBhvr>
                                      <p:to>
                                        <p:strVal val="visible"/>
                                      </p:to>
                                    </p:set>
                                    <p:animEffect filter="wipe(up)" transition="in">
                                      <p:cBhvr>
                                        <p:cTn dur="500" id="61"/>
                                        <p:tgtEl>
                                          <p:spTgt spid="39"/>
                                        </p:tgtEl>
                                      </p:cBhvr>
                                    </p:animEffect>
                                  </p:childTnLst>
                                </p:cTn>
                              </p:par>
                            </p:childTnLst>
                          </p:cTn>
                        </p:par>
                        <p:par>
                          <p:cTn fill="hold" id="62" nodeType="afterGroup">
                            <p:stCondLst>
                              <p:cond delay="2600"/>
                            </p:stCondLst>
                            <p:childTnLst>
                              <p:par>
                                <p:cTn fill="hold" grpId="0" id="63" nodeType="afterEffect" presetClass="entr" presetID="31" presetSubtype="0">
                                  <p:stCondLst>
                                    <p:cond delay="0"/>
                                  </p:stCondLst>
                                  <p:childTnLst>
                                    <p:set>
                                      <p:cBhvr>
                                        <p:cTn dur="1" fill="hold" id="64">
                                          <p:stCondLst>
                                            <p:cond delay="0"/>
                                          </p:stCondLst>
                                        </p:cTn>
                                        <p:tgtEl>
                                          <p:spTgt spid="36"/>
                                        </p:tgtEl>
                                        <p:attrNameLst>
                                          <p:attrName>style.visibility</p:attrName>
                                        </p:attrNameLst>
                                      </p:cBhvr>
                                      <p:to>
                                        <p:strVal val="visible"/>
                                      </p:to>
                                    </p:set>
                                    <p:anim calcmode="lin" valueType="num">
                                      <p:cBhvr>
                                        <p:cTn dur="300" fill="hold" id="65"/>
                                        <p:tgtEl>
                                          <p:spTgt spid="36"/>
                                        </p:tgtEl>
                                        <p:attrNameLst>
                                          <p:attrName>ppt_w</p:attrName>
                                        </p:attrNameLst>
                                      </p:cBhvr>
                                      <p:tavLst>
                                        <p:tav tm="0">
                                          <p:val>
                                            <p:fltVal val="0"/>
                                          </p:val>
                                        </p:tav>
                                        <p:tav tm="100000">
                                          <p:val>
                                            <p:strVal val="#ppt_w"/>
                                          </p:val>
                                        </p:tav>
                                      </p:tavLst>
                                    </p:anim>
                                    <p:anim calcmode="lin" valueType="num">
                                      <p:cBhvr>
                                        <p:cTn dur="300" fill="hold" id="66"/>
                                        <p:tgtEl>
                                          <p:spTgt spid="36"/>
                                        </p:tgtEl>
                                        <p:attrNameLst>
                                          <p:attrName>ppt_h</p:attrName>
                                        </p:attrNameLst>
                                      </p:cBhvr>
                                      <p:tavLst>
                                        <p:tav tm="0">
                                          <p:val>
                                            <p:fltVal val="0"/>
                                          </p:val>
                                        </p:tav>
                                        <p:tav tm="100000">
                                          <p:val>
                                            <p:strVal val="#ppt_h"/>
                                          </p:val>
                                        </p:tav>
                                      </p:tavLst>
                                    </p:anim>
                                    <p:anim calcmode="lin" valueType="num">
                                      <p:cBhvr>
                                        <p:cTn dur="300" fill="hold" id="67"/>
                                        <p:tgtEl>
                                          <p:spTgt spid="36"/>
                                        </p:tgtEl>
                                        <p:attrNameLst>
                                          <p:attrName>style.rotation</p:attrName>
                                        </p:attrNameLst>
                                      </p:cBhvr>
                                      <p:tavLst>
                                        <p:tav tm="0">
                                          <p:val>
                                            <p:fltVal val="90"/>
                                          </p:val>
                                        </p:tav>
                                        <p:tav tm="100000">
                                          <p:val>
                                            <p:fltVal val="0"/>
                                          </p:val>
                                        </p:tav>
                                      </p:tavLst>
                                    </p:anim>
                                    <p:animEffect filter="fade" transition="in">
                                      <p:cBhvr>
                                        <p:cTn dur="300" id="68"/>
                                        <p:tgtEl>
                                          <p:spTgt spid="36"/>
                                        </p:tgtEl>
                                      </p:cBhvr>
                                    </p:animEffect>
                                  </p:childTnLst>
                                </p:cTn>
                              </p:par>
                            </p:childTnLst>
                          </p:cTn>
                        </p:par>
                        <p:par>
                          <p:cTn fill="hold" id="69" nodeType="afterGroup">
                            <p:stCondLst>
                              <p:cond delay="2900"/>
                            </p:stCondLst>
                            <p:childTnLst>
                              <p:par>
                                <p:cTn fill="hold" grpId="0" id="70" nodeType="afterEffect" presetClass="entr" presetID="22" presetSubtype="1">
                                  <p:stCondLst>
                                    <p:cond delay="0"/>
                                  </p:stCondLst>
                                  <p:childTnLst>
                                    <p:set>
                                      <p:cBhvr>
                                        <p:cTn dur="1" fill="hold" id="71">
                                          <p:stCondLst>
                                            <p:cond delay="0"/>
                                          </p:stCondLst>
                                        </p:cTn>
                                        <p:tgtEl>
                                          <p:spTgt spid="40"/>
                                        </p:tgtEl>
                                        <p:attrNameLst>
                                          <p:attrName>style.visibility</p:attrName>
                                        </p:attrNameLst>
                                      </p:cBhvr>
                                      <p:to>
                                        <p:strVal val="visible"/>
                                      </p:to>
                                    </p:set>
                                    <p:animEffect filter="wipe(up)" transition="in">
                                      <p:cBhvr>
                                        <p:cTn dur="500" id="72"/>
                                        <p:tgtEl>
                                          <p:spTgt spid="40"/>
                                        </p:tgtEl>
                                      </p:cBhvr>
                                    </p:animEffect>
                                  </p:childTnLst>
                                </p:cTn>
                              </p:par>
                            </p:childTnLst>
                          </p:cTn>
                        </p:par>
                        <p:par>
                          <p:cTn fill="hold" id="73" nodeType="afterGroup">
                            <p:stCondLst>
                              <p:cond delay="3400"/>
                            </p:stCondLst>
                            <p:childTnLst>
                              <p:par>
                                <p:cTn fill="hold" grpId="0" id="74" nodeType="afterEffect" presetClass="entr" presetID="31" presetSubtype="0">
                                  <p:stCondLst>
                                    <p:cond delay="0"/>
                                  </p:stCondLst>
                                  <p:childTnLst>
                                    <p:set>
                                      <p:cBhvr>
                                        <p:cTn dur="1" fill="hold" id="75">
                                          <p:stCondLst>
                                            <p:cond delay="0"/>
                                          </p:stCondLst>
                                        </p:cTn>
                                        <p:tgtEl>
                                          <p:spTgt spid="37"/>
                                        </p:tgtEl>
                                        <p:attrNameLst>
                                          <p:attrName>style.visibility</p:attrName>
                                        </p:attrNameLst>
                                      </p:cBhvr>
                                      <p:to>
                                        <p:strVal val="visible"/>
                                      </p:to>
                                    </p:set>
                                    <p:anim calcmode="lin" valueType="num">
                                      <p:cBhvr>
                                        <p:cTn dur="300" fill="hold" id="76"/>
                                        <p:tgtEl>
                                          <p:spTgt spid="37"/>
                                        </p:tgtEl>
                                        <p:attrNameLst>
                                          <p:attrName>ppt_w</p:attrName>
                                        </p:attrNameLst>
                                      </p:cBhvr>
                                      <p:tavLst>
                                        <p:tav tm="0">
                                          <p:val>
                                            <p:fltVal val="0"/>
                                          </p:val>
                                        </p:tav>
                                        <p:tav tm="100000">
                                          <p:val>
                                            <p:strVal val="#ppt_w"/>
                                          </p:val>
                                        </p:tav>
                                      </p:tavLst>
                                    </p:anim>
                                    <p:anim calcmode="lin" valueType="num">
                                      <p:cBhvr>
                                        <p:cTn dur="300" fill="hold" id="77"/>
                                        <p:tgtEl>
                                          <p:spTgt spid="37"/>
                                        </p:tgtEl>
                                        <p:attrNameLst>
                                          <p:attrName>ppt_h</p:attrName>
                                        </p:attrNameLst>
                                      </p:cBhvr>
                                      <p:tavLst>
                                        <p:tav tm="0">
                                          <p:val>
                                            <p:fltVal val="0"/>
                                          </p:val>
                                        </p:tav>
                                        <p:tav tm="100000">
                                          <p:val>
                                            <p:strVal val="#ppt_h"/>
                                          </p:val>
                                        </p:tav>
                                      </p:tavLst>
                                    </p:anim>
                                    <p:anim calcmode="lin" valueType="num">
                                      <p:cBhvr>
                                        <p:cTn dur="300" fill="hold" id="78"/>
                                        <p:tgtEl>
                                          <p:spTgt spid="37"/>
                                        </p:tgtEl>
                                        <p:attrNameLst>
                                          <p:attrName>style.rotation</p:attrName>
                                        </p:attrNameLst>
                                      </p:cBhvr>
                                      <p:tavLst>
                                        <p:tav tm="0">
                                          <p:val>
                                            <p:fltVal val="90"/>
                                          </p:val>
                                        </p:tav>
                                        <p:tav tm="100000">
                                          <p:val>
                                            <p:fltVal val="0"/>
                                          </p:val>
                                        </p:tav>
                                      </p:tavLst>
                                    </p:anim>
                                    <p:animEffect filter="fade" transition="in">
                                      <p:cBhvr>
                                        <p:cTn dur="300" id="79"/>
                                        <p:tgtEl>
                                          <p:spTgt spid="37"/>
                                        </p:tgtEl>
                                      </p:cBhvr>
                                    </p:animEffect>
                                  </p:childTnLst>
                                </p:cTn>
                              </p:par>
                            </p:childTnLst>
                          </p:cTn>
                        </p:par>
                        <p:par>
                          <p:cTn fill="hold" id="80" nodeType="afterGroup">
                            <p:stCondLst>
                              <p:cond delay="3700"/>
                            </p:stCondLst>
                            <p:childTnLst>
                              <p:par>
                                <p:cTn fill="hold" grpId="0" id="81" nodeType="afterEffect" presetClass="entr" presetID="22" presetSubtype="1">
                                  <p:stCondLst>
                                    <p:cond delay="0"/>
                                  </p:stCondLst>
                                  <p:childTnLst>
                                    <p:set>
                                      <p:cBhvr>
                                        <p:cTn dur="1" fill="hold" id="82">
                                          <p:stCondLst>
                                            <p:cond delay="0"/>
                                          </p:stCondLst>
                                        </p:cTn>
                                        <p:tgtEl>
                                          <p:spTgt spid="41"/>
                                        </p:tgtEl>
                                        <p:attrNameLst>
                                          <p:attrName>style.visibility</p:attrName>
                                        </p:attrNameLst>
                                      </p:cBhvr>
                                      <p:to>
                                        <p:strVal val="visible"/>
                                      </p:to>
                                    </p:set>
                                    <p:animEffect filter="wipe(up)" transition="in">
                                      <p:cBhvr>
                                        <p:cTn dur="500" id="83"/>
                                        <p:tgtEl>
                                          <p:spTgt spid="41"/>
                                        </p:tgtEl>
                                      </p:cBhvr>
                                    </p:animEffect>
                                  </p:childTnLst>
                                </p:cTn>
                              </p:par>
                            </p:childTnLst>
                          </p:cTn>
                        </p:par>
                        <p:par>
                          <p:cTn fill="hold" id="84" nodeType="afterGroup">
                            <p:stCondLst>
                              <p:cond delay="4200"/>
                            </p:stCondLst>
                            <p:childTnLst>
                              <p:par>
                                <p:cTn fill="hold" grpId="0" id="85" nodeType="afterEffect" presetClass="entr" presetID="31" presetSubtype="0">
                                  <p:stCondLst>
                                    <p:cond delay="0"/>
                                  </p:stCondLst>
                                  <p:childTnLst>
                                    <p:set>
                                      <p:cBhvr>
                                        <p:cTn dur="1" fill="hold" id="86">
                                          <p:stCondLst>
                                            <p:cond delay="0"/>
                                          </p:stCondLst>
                                        </p:cTn>
                                        <p:tgtEl>
                                          <p:spTgt spid="38"/>
                                        </p:tgtEl>
                                        <p:attrNameLst>
                                          <p:attrName>style.visibility</p:attrName>
                                        </p:attrNameLst>
                                      </p:cBhvr>
                                      <p:to>
                                        <p:strVal val="visible"/>
                                      </p:to>
                                    </p:set>
                                    <p:anim calcmode="lin" valueType="num">
                                      <p:cBhvr>
                                        <p:cTn dur="300" fill="hold" id="87"/>
                                        <p:tgtEl>
                                          <p:spTgt spid="38"/>
                                        </p:tgtEl>
                                        <p:attrNameLst>
                                          <p:attrName>ppt_w</p:attrName>
                                        </p:attrNameLst>
                                      </p:cBhvr>
                                      <p:tavLst>
                                        <p:tav tm="0">
                                          <p:val>
                                            <p:fltVal val="0"/>
                                          </p:val>
                                        </p:tav>
                                        <p:tav tm="100000">
                                          <p:val>
                                            <p:strVal val="#ppt_w"/>
                                          </p:val>
                                        </p:tav>
                                      </p:tavLst>
                                    </p:anim>
                                    <p:anim calcmode="lin" valueType="num">
                                      <p:cBhvr>
                                        <p:cTn dur="300" fill="hold" id="88"/>
                                        <p:tgtEl>
                                          <p:spTgt spid="38"/>
                                        </p:tgtEl>
                                        <p:attrNameLst>
                                          <p:attrName>ppt_h</p:attrName>
                                        </p:attrNameLst>
                                      </p:cBhvr>
                                      <p:tavLst>
                                        <p:tav tm="0">
                                          <p:val>
                                            <p:fltVal val="0"/>
                                          </p:val>
                                        </p:tav>
                                        <p:tav tm="100000">
                                          <p:val>
                                            <p:strVal val="#ppt_h"/>
                                          </p:val>
                                        </p:tav>
                                      </p:tavLst>
                                    </p:anim>
                                    <p:anim calcmode="lin" valueType="num">
                                      <p:cBhvr>
                                        <p:cTn dur="300" fill="hold" id="89"/>
                                        <p:tgtEl>
                                          <p:spTgt spid="38"/>
                                        </p:tgtEl>
                                        <p:attrNameLst>
                                          <p:attrName>style.rotation</p:attrName>
                                        </p:attrNameLst>
                                      </p:cBhvr>
                                      <p:tavLst>
                                        <p:tav tm="0">
                                          <p:val>
                                            <p:fltVal val="90"/>
                                          </p:val>
                                        </p:tav>
                                        <p:tav tm="100000">
                                          <p:val>
                                            <p:fltVal val="0"/>
                                          </p:val>
                                        </p:tav>
                                      </p:tavLst>
                                    </p:anim>
                                    <p:animEffect filter="fade" transition="in">
                                      <p:cBhvr>
                                        <p:cTn dur="300" id="90"/>
                                        <p:tgtEl>
                                          <p:spTgt spid="38"/>
                                        </p:tgtEl>
                                      </p:cBhvr>
                                    </p:animEffect>
                                  </p:childTnLst>
                                </p:cTn>
                              </p:par>
                            </p:childTnLst>
                          </p:cTn>
                        </p:par>
                        <p:par>
                          <p:cTn fill="hold" id="91" nodeType="afterGroup">
                            <p:stCondLst>
                              <p:cond delay="4500"/>
                            </p:stCondLst>
                            <p:childTnLst>
                              <p:par>
                                <p:cTn fill="hold" grpId="0" id="92" nodeType="afterEffect" presetClass="entr" presetID="22" presetSubtype="1">
                                  <p:stCondLst>
                                    <p:cond delay="0"/>
                                  </p:stCondLst>
                                  <p:childTnLst>
                                    <p:set>
                                      <p:cBhvr>
                                        <p:cTn dur="1" fill="hold" id="93">
                                          <p:stCondLst>
                                            <p:cond delay="0"/>
                                          </p:stCondLst>
                                        </p:cTn>
                                        <p:tgtEl>
                                          <p:spTgt spid="42"/>
                                        </p:tgtEl>
                                        <p:attrNameLst>
                                          <p:attrName>style.visibility</p:attrName>
                                        </p:attrNameLst>
                                      </p:cBhvr>
                                      <p:to>
                                        <p:strVal val="visible"/>
                                      </p:to>
                                    </p:set>
                                    <p:animEffect filter="wipe(up)" transition="in">
                                      <p:cBhvr>
                                        <p:cTn dur="500" id="94"/>
                                        <p:tgtEl>
                                          <p:spTgt spid="42"/>
                                        </p:tgtEl>
                                      </p:cBhvr>
                                    </p:animEffect>
                                  </p:childTnLst>
                                </p:cTn>
                              </p:par>
                            </p:childTnLst>
                          </p:cTn>
                        </p:par>
                        <p:par>
                          <p:cTn fill="hold" id="95" nodeType="afterGroup">
                            <p:stCondLst>
                              <p:cond delay="5000"/>
                            </p:stCondLst>
                            <p:childTnLst>
                              <p:par>
                                <p:cTn fill="hold" id="96" nodeType="afterEffect" presetClass="entr" presetID="22" presetSubtype="4">
                                  <p:stCondLst>
                                    <p:cond delay="0"/>
                                  </p:stCondLst>
                                  <p:childTnLst>
                                    <p:set>
                                      <p:cBhvr>
                                        <p:cTn dur="1" fill="hold" id="97">
                                          <p:stCondLst>
                                            <p:cond delay="0"/>
                                          </p:stCondLst>
                                        </p:cTn>
                                        <p:tgtEl>
                                          <p:spTgt spid="6"/>
                                        </p:tgtEl>
                                        <p:attrNameLst>
                                          <p:attrName>style.visibility</p:attrName>
                                        </p:attrNameLst>
                                      </p:cBhvr>
                                      <p:to>
                                        <p:strVal val="visible"/>
                                      </p:to>
                                    </p:set>
                                    <p:animEffect filter="wipe(down)" transition="in">
                                      <p:cBhvr>
                                        <p:cTn dur="500" id="98"/>
                                        <p:tgtEl>
                                          <p:spTgt spid="6"/>
                                        </p:tgtEl>
                                      </p:cBhvr>
                                    </p:animEffect>
                                  </p:childTnLst>
                                </p:cTn>
                              </p:par>
                            </p:childTnLst>
                          </p:cTn>
                        </p:par>
                        <p:par>
                          <p:cTn fill="hold" id="99" nodeType="afterGroup">
                            <p:stCondLst>
                              <p:cond delay="5500"/>
                            </p:stCondLst>
                            <p:childTnLst>
                              <p:par>
                                <p:cTn fill="hold" grpId="0" id="100" nodeType="afterEffect" presetClass="entr" presetID="42" presetSubtype="0">
                                  <p:stCondLst>
                                    <p:cond delay="0"/>
                                  </p:stCondLst>
                                  <p:childTnLst>
                                    <p:set>
                                      <p:cBhvr>
                                        <p:cTn dur="1" fill="hold" id="101">
                                          <p:stCondLst>
                                            <p:cond delay="0"/>
                                          </p:stCondLst>
                                        </p:cTn>
                                        <p:tgtEl>
                                          <p:spTgt spid="53"/>
                                        </p:tgtEl>
                                        <p:attrNameLst>
                                          <p:attrName>style.visibility</p:attrName>
                                        </p:attrNameLst>
                                      </p:cBhvr>
                                      <p:to>
                                        <p:strVal val="visible"/>
                                      </p:to>
                                    </p:set>
                                    <p:animEffect filter="fade" transition="in">
                                      <p:cBhvr>
                                        <p:cTn dur="500" id="102"/>
                                        <p:tgtEl>
                                          <p:spTgt spid="53"/>
                                        </p:tgtEl>
                                      </p:cBhvr>
                                    </p:animEffect>
                                    <p:anim calcmode="lin" valueType="num">
                                      <p:cBhvr>
                                        <p:cTn dur="500" fill="hold" id="103"/>
                                        <p:tgtEl>
                                          <p:spTgt spid="53"/>
                                        </p:tgtEl>
                                        <p:attrNameLst>
                                          <p:attrName>ppt_x</p:attrName>
                                        </p:attrNameLst>
                                      </p:cBhvr>
                                      <p:tavLst>
                                        <p:tav tm="0">
                                          <p:val>
                                            <p:strVal val="#ppt_x"/>
                                          </p:val>
                                        </p:tav>
                                        <p:tav tm="100000">
                                          <p:val>
                                            <p:strVal val="#ppt_x"/>
                                          </p:val>
                                        </p:tav>
                                      </p:tavLst>
                                    </p:anim>
                                    <p:anim calcmode="lin" valueType="num">
                                      <p:cBhvr>
                                        <p:cTn dur="500" fill="hold" id="104"/>
                                        <p:tgtEl>
                                          <p:spTgt spid="53"/>
                                        </p:tgtEl>
                                        <p:attrNameLst>
                                          <p:attrName>ppt_y</p:attrName>
                                        </p:attrNameLst>
                                      </p:cBhvr>
                                      <p:tavLst>
                                        <p:tav tm="0">
                                          <p:val>
                                            <p:strVal val="#ppt_y+.1"/>
                                          </p:val>
                                        </p:tav>
                                        <p:tav tm="100000">
                                          <p:val>
                                            <p:strVal val="#ppt_y"/>
                                          </p:val>
                                        </p:tav>
                                      </p:tavLst>
                                    </p:anim>
                                  </p:childTnLst>
                                </p:cTn>
                              </p:par>
                            </p:childTnLst>
                          </p:cTn>
                        </p:par>
                        <p:par>
                          <p:cTn fill="hold" id="105" nodeType="afterGroup">
                            <p:stCondLst>
                              <p:cond delay="6000"/>
                            </p:stCondLst>
                            <p:childTnLst>
                              <p:par>
                                <p:cTn fill="hold" grpId="0" id="106" nodeType="afterEffect" presetClass="entr" presetID="22" presetSubtype="8">
                                  <p:stCondLst>
                                    <p:cond delay="0"/>
                                  </p:stCondLst>
                                  <p:childTnLst>
                                    <p:set>
                                      <p:cBhvr>
                                        <p:cTn dur="1" fill="hold" id="107">
                                          <p:stCondLst>
                                            <p:cond delay="0"/>
                                          </p:stCondLst>
                                        </p:cTn>
                                        <p:tgtEl>
                                          <p:spTgt spid="7"/>
                                        </p:tgtEl>
                                        <p:attrNameLst>
                                          <p:attrName>style.visibility</p:attrName>
                                        </p:attrNameLst>
                                      </p:cBhvr>
                                      <p:to>
                                        <p:strVal val="visible"/>
                                      </p:to>
                                    </p:set>
                                    <p:animEffect filter="wipe(left)" transition="in">
                                      <p:cBhvr>
                                        <p:cTn dur="500" id="108"/>
                                        <p:tgtEl>
                                          <p:spTgt spid="7"/>
                                        </p:tgtEl>
                                      </p:cBhvr>
                                    </p:animEffect>
                                  </p:childTnLst>
                                </p:cTn>
                              </p:par>
                            </p:childTnLst>
                          </p:cTn>
                        </p:par>
                        <p:par>
                          <p:cTn fill="hold" id="109" nodeType="afterGroup">
                            <p:stCondLst>
                              <p:cond delay="6500"/>
                            </p:stCondLst>
                            <p:childTnLst>
                              <p:par>
                                <p:cTn fill="hold" id="110" nodeType="afterEffect" presetClass="entr" presetID="42" presetSubtype="0">
                                  <p:stCondLst>
                                    <p:cond delay="0"/>
                                  </p:stCondLst>
                                  <p:childTnLst>
                                    <p:set>
                                      <p:cBhvr>
                                        <p:cTn dur="1" fill="hold" id="111">
                                          <p:stCondLst>
                                            <p:cond delay="0"/>
                                          </p:stCondLst>
                                        </p:cTn>
                                        <p:tgtEl>
                                          <p:spTgt spid="8"/>
                                        </p:tgtEl>
                                        <p:attrNameLst>
                                          <p:attrName>style.visibility</p:attrName>
                                        </p:attrNameLst>
                                      </p:cBhvr>
                                      <p:to>
                                        <p:strVal val="visible"/>
                                      </p:to>
                                    </p:set>
                                    <p:animEffect filter="fade" transition="in">
                                      <p:cBhvr>
                                        <p:cTn dur="500" id="112"/>
                                        <p:tgtEl>
                                          <p:spTgt spid="8"/>
                                        </p:tgtEl>
                                      </p:cBhvr>
                                    </p:animEffect>
                                    <p:anim calcmode="lin" valueType="num">
                                      <p:cBhvr>
                                        <p:cTn dur="500" fill="hold" id="113"/>
                                        <p:tgtEl>
                                          <p:spTgt spid="8"/>
                                        </p:tgtEl>
                                        <p:attrNameLst>
                                          <p:attrName>ppt_x</p:attrName>
                                        </p:attrNameLst>
                                      </p:cBhvr>
                                      <p:tavLst>
                                        <p:tav tm="0">
                                          <p:val>
                                            <p:strVal val="#ppt_x"/>
                                          </p:val>
                                        </p:tav>
                                        <p:tav tm="100000">
                                          <p:val>
                                            <p:strVal val="#ppt_x"/>
                                          </p:val>
                                        </p:tav>
                                      </p:tavLst>
                                    </p:anim>
                                    <p:anim calcmode="lin" valueType="num">
                                      <p:cBhvr>
                                        <p:cTn dur="500" fill="hold" id="114"/>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3"/>
      <p:bldP grpId="1" spid="3"/>
      <p:bldP grpId="0" spid="4"/>
      <p:bldP grpId="0" spid="33"/>
      <p:bldP grpId="0" spid="34"/>
      <p:bldP grpId="0" spid="35"/>
      <p:bldP grpId="0" spid="36"/>
      <p:bldP grpId="0" spid="37"/>
      <p:bldP grpId="0" spid="38"/>
      <p:bldP grpId="0" spid="39"/>
      <p:bldP grpId="0" spid="40"/>
      <p:bldP grpId="0" spid="41"/>
      <p:bldP grpId="0" spid="42"/>
      <p:bldP grpId="0" spid="53"/>
      <p:bldP grpId="0" spid="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a:extLst>
              <a:ext uri="{FF2B5EF4-FFF2-40B4-BE49-F238E27FC236}">
                <a16:creationId xmlns:a16="http://schemas.microsoft.com/office/drawing/2014/main" id="{CA7DD79C-E0AD-4881-A3EE-0F27C43211C1}"/>
              </a:ext>
            </a:extLst>
          </p:cNvPr>
          <p:cNvSpPr/>
          <p:nvPr/>
        </p:nvSpPr>
        <p:spPr bwMode="auto">
          <a:xfrm>
            <a:off x="6708965" y="1916832"/>
            <a:ext cx="4501984" cy="4032448"/>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6" name="矩形 5">
            <a:extLst>
              <a:ext uri="{FF2B5EF4-FFF2-40B4-BE49-F238E27FC236}">
                <a16:creationId xmlns:a16="http://schemas.microsoft.com/office/drawing/2014/main" id="{E6F4AD3D-8FC8-40D6-BA12-891805184AC3}"/>
              </a:ext>
            </a:extLst>
          </p:cNvPr>
          <p:cNvSpPr/>
          <p:nvPr/>
        </p:nvSpPr>
        <p:spPr bwMode="auto">
          <a:xfrm>
            <a:off x="1186471" y="1916832"/>
            <a:ext cx="4501984" cy="4032448"/>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12" name="矩形 11">
            <a:extLst>
              <a:ext uri="{FF2B5EF4-FFF2-40B4-BE49-F238E27FC236}">
                <a16:creationId xmlns:a16="http://schemas.microsoft.com/office/drawing/2014/main" id="{99393316-4D17-4550-A62F-76CC06423504}"/>
              </a:ext>
            </a:extLst>
          </p:cNvPr>
          <p:cNvSpPr>
            <a:spLocks noChangeArrowheads="1"/>
          </p:cNvSpPr>
          <p:nvPr/>
        </p:nvSpPr>
        <p:spPr bwMode="auto">
          <a:xfrm>
            <a:off x="1381149" y="7029400"/>
            <a:ext cx="5061906"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indent="-342900" marL="342900">
              <a:buFont charset="0" pitchFamily="34" typeface="Arial"/>
              <a:defRPr>
                <a:solidFill>
                  <a:schemeClr val="tx1"/>
                </a:solidFill>
                <a:latin charset="0" pitchFamily="34" typeface="Arial"/>
                <a:ea charset="-122" pitchFamily="2" typeface="宋体"/>
              </a:defRPr>
            </a:lvl1pPr>
            <a:lvl2pPr indent="-285750" marL="742950">
              <a:buFont charset="0" pitchFamily="34" typeface="Arial"/>
              <a:defRPr>
                <a:solidFill>
                  <a:schemeClr val="tx1"/>
                </a:solidFill>
                <a:latin charset="0" pitchFamily="34" typeface="Arial"/>
                <a:ea charset="-122" pitchFamily="2" typeface="宋体"/>
              </a:defRPr>
            </a:lvl2pPr>
            <a:lvl3pPr indent="-228600" marL="1143000">
              <a:buFont charset="0" pitchFamily="34" typeface="Arial"/>
              <a:defRPr>
                <a:solidFill>
                  <a:schemeClr val="tx1"/>
                </a:solidFill>
                <a:latin charset="0" pitchFamily="34" typeface="Arial"/>
                <a:ea charset="-122" pitchFamily="2" typeface="宋体"/>
              </a:defRPr>
            </a:lvl3pPr>
            <a:lvl4pPr indent="-228600" marL="1600200">
              <a:buFont charset="0" pitchFamily="34" typeface="Arial"/>
              <a:defRPr>
                <a:solidFill>
                  <a:schemeClr val="tx1"/>
                </a:solidFill>
                <a:latin charset="0" pitchFamily="34" typeface="Arial"/>
                <a:ea charset="-122" pitchFamily="2" typeface="宋体"/>
              </a:defRPr>
            </a:lvl4pPr>
            <a:lvl5pPr indent="-228600" marL="2057400">
              <a:buFont charset="0" pitchFamily="34" typeface="Arial"/>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indent="0" marL="0"/>
            <a:endParaRPr altLang="en-US" lang="zh-CN">
              <a:latin typeface="+mj-ea"/>
              <a:ea typeface="+mj-ea"/>
            </a:endParaRPr>
          </a:p>
        </p:txBody>
      </p:sp>
      <p:sp>
        <p:nvSpPr>
          <p:cNvPr id="2" name="矩形: 圆角 1">
            <a:extLst>
              <a:ext uri="{FF2B5EF4-FFF2-40B4-BE49-F238E27FC236}">
                <a16:creationId xmlns:a16="http://schemas.microsoft.com/office/drawing/2014/main" id="{7739AB17-DB4E-4E33-BDB0-606F1EC9F166}"/>
              </a:ext>
            </a:extLst>
          </p:cNvPr>
          <p:cNvSpPr/>
          <p:nvPr/>
        </p:nvSpPr>
        <p:spPr bwMode="auto">
          <a:xfrm>
            <a:off x="1186471" y="1789966"/>
            <a:ext cx="4501984" cy="428056"/>
          </a:xfrm>
          <a:prstGeom prst="round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5" name="矩形 4">
            <a:extLst>
              <a:ext uri="{FF2B5EF4-FFF2-40B4-BE49-F238E27FC236}">
                <a16:creationId xmlns:a16="http://schemas.microsoft.com/office/drawing/2014/main" id="{BEFF44F8-CA35-4BE2-A49B-6D609F5FC1A1}"/>
              </a:ext>
            </a:extLst>
          </p:cNvPr>
          <p:cNvSpPr/>
          <p:nvPr/>
        </p:nvSpPr>
        <p:spPr>
          <a:xfrm>
            <a:off x="1928194" y="1817912"/>
            <a:ext cx="2813591" cy="396240"/>
          </a:xfrm>
          <a:prstGeom prst="rect">
            <a:avLst/>
          </a:prstGeom>
        </p:spPr>
        <p:txBody>
          <a:bodyPr wrap="square">
            <a:spAutoFit/>
          </a:bodyPr>
          <a:lstStyle/>
          <a:p>
            <a:r>
              <a:rPr altLang="en-US" b="1" lang="zh-CN" sz="2000">
                <a:solidFill>
                  <a:schemeClr val="accent2"/>
                </a:solidFill>
                <a:latin typeface="+mj-ea"/>
                <a:ea typeface="+mj-ea"/>
              </a:rPr>
              <a:t>团队成立期（组合期） </a:t>
            </a:r>
          </a:p>
        </p:txBody>
      </p:sp>
      <p:sp>
        <p:nvSpPr>
          <p:cNvPr id="16" name="矩形: 圆角 15">
            <a:extLst>
              <a:ext uri="{FF2B5EF4-FFF2-40B4-BE49-F238E27FC236}">
                <a16:creationId xmlns:a16="http://schemas.microsoft.com/office/drawing/2014/main" id="{1E4B6BBF-DB99-4BF0-9ED6-BD64B0D06D5A}"/>
              </a:ext>
            </a:extLst>
          </p:cNvPr>
          <p:cNvSpPr/>
          <p:nvPr/>
        </p:nvSpPr>
        <p:spPr bwMode="auto">
          <a:xfrm>
            <a:off x="6708965" y="1797513"/>
            <a:ext cx="4501984" cy="428056"/>
          </a:xfrm>
          <a:prstGeom prst="round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chemeClr val="accent2"/>
              </a:solidFill>
              <a:latin typeface="+mn-lt"/>
              <a:ea typeface="+mn-ea"/>
              <a:cs typeface="+mn-ea"/>
            </a:endParaRPr>
          </a:p>
        </p:txBody>
      </p:sp>
      <p:sp>
        <p:nvSpPr>
          <p:cNvPr id="18" name="矩形 17">
            <a:extLst>
              <a:ext uri="{FF2B5EF4-FFF2-40B4-BE49-F238E27FC236}">
                <a16:creationId xmlns:a16="http://schemas.microsoft.com/office/drawing/2014/main" id="{78CE6290-D955-461E-AF5E-CF39552D2317}"/>
              </a:ext>
            </a:extLst>
          </p:cNvPr>
          <p:cNvSpPr/>
          <p:nvPr/>
        </p:nvSpPr>
        <p:spPr>
          <a:xfrm>
            <a:off x="7450687" y="1825459"/>
            <a:ext cx="2813591" cy="396240"/>
          </a:xfrm>
          <a:prstGeom prst="rect">
            <a:avLst/>
          </a:prstGeom>
        </p:spPr>
        <p:txBody>
          <a:bodyPr wrap="square">
            <a:spAutoFit/>
          </a:bodyPr>
          <a:lstStyle/>
          <a:p>
            <a:r>
              <a:rPr altLang="en-US" b="1" lang="zh-CN" sz="2000">
                <a:solidFill>
                  <a:schemeClr val="accent2"/>
                </a:solidFill>
                <a:latin typeface="+mj-ea"/>
                <a:ea typeface="+mj-ea"/>
              </a:rPr>
              <a:t>团队动荡期（摸索期） </a:t>
            </a:r>
          </a:p>
        </p:txBody>
      </p:sp>
      <p:sp>
        <p:nvSpPr>
          <p:cNvPr id="7" name="矩形 6">
            <a:extLst>
              <a:ext uri="{FF2B5EF4-FFF2-40B4-BE49-F238E27FC236}">
                <a16:creationId xmlns:a16="http://schemas.microsoft.com/office/drawing/2014/main" id="{5E15538F-4285-48B3-967B-9019C0E1D945}"/>
              </a:ext>
            </a:extLst>
          </p:cNvPr>
          <p:cNvSpPr/>
          <p:nvPr/>
        </p:nvSpPr>
        <p:spPr>
          <a:xfrm>
            <a:off x="1693644" y="2391558"/>
            <a:ext cx="1338828"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b="1" lang="zh-CN">
                <a:solidFill>
                  <a:srgbClr val="000000"/>
                </a:solidFill>
                <a:latin typeface="+mj-ea"/>
                <a:ea typeface="+mj-ea"/>
              </a:rPr>
              <a:t>行为特征：</a:t>
            </a:r>
          </a:p>
        </p:txBody>
      </p:sp>
      <p:sp>
        <p:nvSpPr>
          <p:cNvPr id="8" name="矩形 7">
            <a:extLst>
              <a:ext uri="{FF2B5EF4-FFF2-40B4-BE49-F238E27FC236}">
                <a16:creationId xmlns:a16="http://schemas.microsoft.com/office/drawing/2014/main" id="{6177D162-8E3B-4D5E-9C33-0A5C8A4191D8}"/>
              </a:ext>
            </a:extLst>
          </p:cNvPr>
          <p:cNvSpPr/>
          <p:nvPr/>
        </p:nvSpPr>
        <p:spPr>
          <a:xfrm>
            <a:off x="1693644" y="2891232"/>
            <a:ext cx="1802152" cy="73152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indent="-285750" marL="285750">
              <a:buFont charset="2" panose="05000000000000000000" pitchFamily="2" typeface="Wingdings"/>
              <a:buChar char="l"/>
            </a:pPr>
            <a:r>
              <a:rPr altLang="en-US" lang="zh-CN" sz="1400">
                <a:solidFill>
                  <a:srgbClr val="000000"/>
                </a:solidFill>
                <a:latin typeface="+mj-ea"/>
                <a:ea typeface="+mj-ea"/>
              </a:rPr>
              <a:t>自我定位</a:t>
            </a:r>
          </a:p>
          <a:p>
            <a:pPr algn="just" indent="-285750" marL="285750">
              <a:buFont charset="2" panose="05000000000000000000" pitchFamily="2" typeface="Wingdings"/>
              <a:buChar char="l"/>
            </a:pPr>
            <a:r>
              <a:rPr altLang="en-US" lang="zh-CN" sz="1400">
                <a:solidFill>
                  <a:srgbClr val="000000"/>
                </a:solidFill>
                <a:latin typeface="+mj-ea"/>
                <a:ea typeface="+mj-ea"/>
              </a:rPr>
              <a:t>高期望期</a:t>
            </a:r>
          </a:p>
          <a:p>
            <a:pPr algn="just" indent="-285750" marL="285750">
              <a:buFont charset="2" panose="05000000000000000000" pitchFamily="2" typeface="Wingdings"/>
              <a:buChar char="l"/>
            </a:pPr>
            <a:r>
              <a:rPr altLang="en-US" lang="zh-CN" sz="1400">
                <a:solidFill>
                  <a:srgbClr val="000000"/>
                </a:solidFill>
                <a:latin typeface="+mj-ea"/>
                <a:ea typeface="+mj-ea"/>
              </a:rPr>
              <a:t>些许不安</a:t>
            </a:r>
          </a:p>
        </p:txBody>
      </p:sp>
      <p:sp>
        <p:nvSpPr>
          <p:cNvPr id="24" name="矩形 23">
            <a:extLst>
              <a:ext uri="{FF2B5EF4-FFF2-40B4-BE49-F238E27FC236}">
                <a16:creationId xmlns:a16="http://schemas.microsoft.com/office/drawing/2014/main" id="{3B001434-19B1-4583-AB42-030CC7B87842}"/>
              </a:ext>
            </a:extLst>
          </p:cNvPr>
          <p:cNvSpPr/>
          <p:nvPr/>
        </p:nvSpPr>
        <p:spPr>
          <a:xfrm>
            <a:off x="3788583" y="2891232"/>
            <a:ext cx="1802152" cy="73152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indent="-285750" marL="285750">
              <a:buFont charset="2" panose="05000000000000000000" pitchFamily="2" typeface="Wingdings"/>
              <a:buChar char="l"/>
            </a:pPr>
            <a:r>
              <a:rPr altLang="en-US" lang="zh-CN" sz="1400">
                <a:solidFill>
                  <a:srgbClr val="000000"/>
                </a:solidFill>
                <a:latin typeface="+mj-ea"/>
                <a:ea typeface="+mj-ea"/>
              </a:rPr>
              <a:t>依赖职权</a:t>
            </a:r>
          </a:p>
          <a:p>
            <a:pPr algn="just" indent="-285750" marL="285750">
              <a:buFont charset="2" panose="05000000000000000000" pitchFamily="2" typeface="Wingdings"/>
              <a:buChar char="l"/>
            </a:pPr>
            <a:r>
              <a:rPr altLang="en-US" lang="zh-CN" sz="1400">
                <a:solidFill>
                  <a:srgbClr val="000000"/>
                </a:solidFill>
                <a:latin typeface="+mj-ea"/>
                <a:ea typeface="+mj-ea"/>
              </a:rPr>
              <a:t>热切、投入</a:t>
            </a:r>
          </a:p>
          <a:p>
            <a:pPr algn="just" indent="-285750" marL="285750">
              <a:buFont charset="2" panose="05000000000000000000" pitchFamily="2" typeface="Wingdings"/>
              <a:buChar char="l"/>
            </a:pPr>
            <a:r>
              <a:rPr altLang="en-US" lang="zh-CN" sz="1400">
                <a:solidFill>
                  <a:srgbClr val="000000"/>
                </a:solidFill>
                <a:latin typeface="+mj-ea"/>
                <a:ea typeface="+mj-ea"/>
              </a:rPr>
              <a:t>有礼、亲切</a:t>
            </a:r>
          </a:p>
        </p:txBody>
      </p:sp>
      <p:sp>
        <p:nvSpPr>
          <p:cNvPr id="25" name="矩形 24">
            <a:extLst>
              <a:ext uri="{FF2B5EF4-FFF2-40B4-BE49-F238E27FC236}">
                <a16:creationId xmlns:a16="http://schemas.microsoft.com/office/drawing/2014/main" id="{AD6D0609-D46B-4084-8859-AF977AFCD12B}"/>
              </a:ext>
            </a:extLst>
          </p:cNvPr>
          <p:cNvSpPr/>
          <p:nvPr/>
        </p:nvSpPr>
        <p:spPr>
          <a:xfrm>
            <a:off x="1638453" y="3845404"/>
            <a:ext cx="3693754"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b="1" lang="zh-CN">
                <a:solidFill>
                  <a:srgbClr val="000000"/>
                </a:solidFill>
                <a:latin typeface="+mj-ea"/>
                <a:ea typeface="+mj-ea"/>
              </a:rPr>
              <a:t>团队领导可以采取以下指导方针：</a:t>
            </a:r>
          </a:p>
        </p:txBody>
      </p:sp>
      <p:sp>
        <p:nvSpPr>
          <p:cNvPr id="26" name="矩形 25">
            <a:extLst>
              <a:ext uri="{FF2B5EF4-FFF2-40B4-BE49-F238E27FC236}">
                <a16:creationId xmlns:a16="http://schemas.microsoft.com/office/drawing/2014/main" id="{CDD0E848-5D98-4845-9085-A9F686E64F5C}"/>
              </a:ext>
            </a:extLst>
          </p:cNvPr>
          <p:cNvSpPr/>
          <p:nvPr/>
        </p:nvSpPr>
        <p:spPr>
          <a:xfrm>
            <a:off x="1664368" y="4295592"/>
            <a:ext cx="3341242" cy="137160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indent="-285750" marL="285750">
              <a:buFont charset="2" panose="05000000000000000000" pitchFamily="2" typeface="Wingdings"/>
              <a:buChar char="l"/>
            </a:pPr>
            <a:r>
              <a:rPr altLang="en-US" lang="zh-CN" sz="1400">
                <a:solidFill>
                  <a:srgbClr val="000000"/>
                </a:solidFill>
                <a:latin typeface="+mj-ea"/>
                <a:ea typeface="+mj-ea"/>
              </a:rPr>
              <a:t>协助成员明确任务和角色，为团队提供结构修理</a:t>
            </a:r>
          </a:p>
          <a:p>
            <a:pPr algn="just" indent="-285750" marL="285750">
              <a:buFont charset="2" panose="05000000000000000000" pitchFamily="2" typeface="Wingdings"/>
              <a:buChar char="l"/>
            </a:pPr>
            <a:r>
              <a:rPr altLang="en-US" lang="zh-CN" sz="1400">
                <a:solidFill>
                  <a:srgbClr val="000000"/>
                </a:solidFill>
                <a:latin typeface="+mj-ea"/>
                <a:ea typeface="+mj-ea"/>
              </a:rPr>
              <a:t>鼓励所有成员参与</a:t>
            </a:r>
          </a:p>
          <a:p>
            <a:pPr algn="just" indent="-285750" marL="285750">
              <a:buFont charset="2" panose="05000000000000000000" pitchFamily="2" typeface="Wingdings"/>
              <a:buChar char="l"/>
            </a:pPr>
            <a:r>
              <a:rPr altLang="en-US" lang="zh-CN" sz="1400">
                <a:solidFill>
                  <a:srgbClr val="000000"/>
                </a:solidFill>
                <a:latin typeface="+mj-ea"/>
                <a:ea typeface="+mj-ea"/>
              </a:rPr>
              <a:t>与团队分享有关讯息</a:t>
            </a:r>
          </a:p>
          <a:p>
            <a:pPr algn="just" indent="-285750" marL="285750">
              <a:buFont charset="2" panose="05000000000000000000" pitchFamily="2" typeface="Wingdings"/>
              <a:buChar char="l"/>
            </a:pPr>
            <a:r>
              <a:rPr altLang="en-US" lang="zh-CN" sz="1400">
                <a:solidFill>
                  <a:srgbClr val="000000"/>
                </a:solidFill>
                <a:latin typeface="+mj-ea"/>
                <a:ea typeface="+mj-ea"/>
              </a:rPr>
              <a:t>促进互相了解</a:t>
            </a:r>
          </a:p>
          <a:p>
            <a:pPr algn="just" indent="-285750" marL="285750">
              <a:buFont charset="2" panose="05000000000000000000" pitchFamily="2" typeface="Wingdings"/>
              <a:buChar char="l"/>
            </a:pPr>
            <a:r>
              <a:rPr altLang="en-US" lang="zh-CN" sz="1400">
                <a:solidFill>
                  <a:srgbClr val="000000"/>
                </a:solidFill>
                <a:latin typeface="+mj-ea"/>
                <a:ea typeface="+mj-ea"/>
              </a:rPr>
              <a:t>鼓励成员公开交流</a:t>
            </a:r>
          </a:p>
        </p:txBody>
      </p:sp>
      <p:sp>
        <p:nvSpPr>
          <p:cNvPr id="28" name="矩形 27">
            <a:extLst>
              <a:ext uri="{FF2B5EF4-FFF2-40B4-BE49-F238E27FC236}">
                <a16:creationId xmlns:a16="http://schemas.microsoft.com/office/drawing/2014/main" id="{F10A5755-A514-46BA-B0AA-E1D252366B5B}"/>
              </a:ext>
            </a:extLst>
          </p:cNvPr>
          <p:cNvSpPr/>
          <p:nvPr/>
        </p:nvSpPr>
        <p:spPr>
          <a:xfrm>
            <a:off x="7235143" y="2318426"/>
            <a:ext cx="1338828"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b="1" lang="zh-CN">
                <a:solidFill>
                  <a:srgbClr val="000000"/>
                </a:solidFill>
                <a:latin typeface="+mj-ea"/>
                <a:ea typeface="+mj-ea"/>
              </a:rPr>
              <a:t>行为特征：</a:t>
            </a:r>
          </a:p>
        </p:txBody>
      </p:sp>
      <p:sp>
        <p:nvSpPr>
          <p:cNvPr id="29" name="矩形 28">
            <a:extLst>
              <a:ext uri="{FF2B5EF4-FFF2-40B4-BE49-F238E27FC236}">
                <a16:creationId xmlns:a16="http://schemas.microsoft.com/office/drawing/2014/main" id="{58A951E4-9E67-4822-83CD-CF71B0E2E04D}"/>
              </a:ext>
            </a:extLst>
          </p:cNvPr>
          <p:cNvSpPr/>
          <p:nvPr/>
        </p:nvSpPr>
        <p:spPr>
          <a:xfrm>
            <a:off x="7254536" y="2712963"/>
            <a:ext cx="3795097" cy="1158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indent="-285750" marL="285750">
              <a:buFont charset="2" panose="05000000000000000000" pitchFamily="2" typeface="Wingdings"/>
              <a:buChar char="l"/>
            </a:pPr>
            <a:r>
              <a:rPr altLang="en-US" lang="zh-CN" sz="1400">
                <a:solidFill>
                  <a:srgbClr val="000000"/>
                </a:solidFill>
                <a:latin typeface="+mj-ea"/>
                <a:ea typeface="+mj-ea"/>
              </a:rPr>
              <a:t>对领导权力的不满</a:t>
            </a:r>
          </a:p>
          <a:p>
            <a:pPr algn="just" indent="-285750" marL="285750">
              <a:buFont charset="2" panose="05000000000000000000" pitchFamily="2" typeface="Wingdings"/>
              <a:buChar char="l"/>
            </a:pPr>
            <a:r>
              <a:rPr altLang="en-US" lang="zh-CN" sz="1400">
                <a:solidFill>
                  <a:srgbClr val="000000"/>
                </a:solidFill>
                <a:latin typeface="+mj-ea"/>
                <a:ea typeface="+mj-ea"/>
              </a:rPr>
              <a:t>对目标不满</a:t>
            </a:r>
          </a:p>
          <a:p>
            <a:pPr algn="just" indent="-285750" marL="285750">
              <a:buFont charset="2" panose="05000000000000000000" pitchFamily="2" typeface="Wingdings"/>
              <a:buChar char="l"/>
            </a:pPr>
            <a:r>
              <a:rPr altLang="en-US" lang="zh-CN" sz="1400">
                <a:solidFill>
                  <a:srgbClr val="000000"/>
                </a:solidFill>
                <a:latin typeface="+mj-ea"/>
                <a:ea typeface="+mj-ea"/>
              </a:rPr>
              <a:t>争夺权利和职位</a:t>
            </a:r>
          </a:p>
          <a:p>
            <a:pPr algn="just" indent="-285750" marL="285750">
              <a:buFont charset="2" panose="05000000000000000000" pitchFamily="2" typeface="Wingdings"/>
              <a:buChar char="l"/>
            </a:pPr>
            <a:r>
              <a:rPr altLang="en-US" lang="zh-CN" sz="1400">
                <a:solidFill>
                  <a:srgbClr val="000000"/>
                </a:solidFill>
                <a:latin typeface="+mj-ea"/>
                <a:ea typeface="+mj-ea"/>
              </a:rPr>
              <a:t>感到迷惑和无法胜任</a:t>
            </a:r>
          </a:p>
          <a:p>
            <a:pPr algn="just" indent="-285750" marL="285750">
              <a:buFont charset="2" panose="05000000000000000000" pitchFamily="2" typeface="Wingdings"/>
              <a:buChar char="l"/>
            </a:pPr>
            <a:r>
              <a:rPr altLang="en-US" lang="zh-CN" sz="1400">
                <a:solidFill>
                  <a:srgbClr val="000000"/>
                </a:solidFill>
                <a:latin typeface="+mj-ea"/>
                <a:ea typeface="+mj-ea"/>
              </a:rPr>
              <a:t>期望与现实的差距</a:t>
            </a:r>
          </a:p>
        </p:txBody>
      </p:sp>
      <p:sp>
        <p:nvSpPr>
          <p:cNvPr id="31" name="矩形 30">
            <a:extLst>
              <a:ext uri="{FF2B5EF4-FFF2-40B4-BE49-F238E27FC236}">
                <a16:creationId xmlns:a16="http://schemas.microsoft.com/office/drawing/2014/main" id="{9933A414-DC53-4526-9D1D-4E4B4BB98594}"/>
              </a:ext>
            </a:extLst>
          </p:cNvPr>
          <p:cNvSpPr/>
          <p:nvPr/>
        </p:nvSpPr>
        <p:spPr>
          <a:xfrm>
            <a:off x="7011928" y="3947934"/>
            <a:ext cx="3693754"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b="1" lang="zh-CN">
                <a:solidFill>
                  <a:srgbClr val="000000"/>
                </a:solidFill>
                <a:latin typeface="+mj-ea"/>
                <a:ea typeface="+mj-ea"/>
              </a:rPr>
              <a:t>团队领导可以采取以下指导方针：</a:t>
            </a:r>
          </a:p>
        </p:txBody>
      </p:sp>
      <p:sp>
        <p:nvSpPr>
          <p:cNvPr id="32" name="矩形 31">
            <a:extLst>
              <a:ext uri="{FF2B5EF4-FFF2-40B4-BE49-F238E27FC236}">
                <a16:creationId xmlns:a16="http://schemas.microsoft.com/office/drawing/2014/main" id="{17F61F7F-C843-4511-B966-B81BF8763CD5}"/>
              </a:ext>
            </a:extLst>
          </p:cNvPr>
          <p:cNvSpPr/>
          <p:nvPr/>
        </p:nvSpPr>
        <p:spPr>
          <a:xfrm>
            <a:off x="7031321" y="4339025"/>
            <a:ext cx="3795096" cy="1158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indent="-285750" marL="285750">
              <a:buFont charset="2" panose="05000000000000000000" pitchFamily="2" typeface="Wingdings"/>
              <a:buChar char="l"/>
            </a:pPr>
            <a:r>
              <a:rPr altLang="en-US" lang="zh-CN" sz="1400">
                <a:solidFill>
                  <a:srgbClr val="000000"/>
                </a:solidFill>
                <a:latin typeface="+mj-ea"/>
                <a:ea typeface="+mj-ea"/>
              </a:rPr>
              <a:t>帮助团队成员建立支持不同见解相互交流的规章制度</a:t>
            </a:r>
          </a:p>
          <a:p>
            <a:pPr algn="just" indent="-285750" marL="285750">
              <a:buFont charset="2" panose="05000000000000000000" pitchFamily="2" typeface="Wingdings"/>
              <a:buChar char="l"/>
            </a:pPr>
            <a:r>
              <a:rPr altLang="en-US" lang="zh-CN" sz="1400">
                <a:solidFill>
                  <a:srgbClr val="000000"/>
                </a:solidFill>
                <a:latin typeface="+mj-ea"/>
                <a:ea typeface="+mj-ea"/>
              </a:rPr>
              <a:t>讨论团队将如何决策</a:t>
            </a:r>
          </a:p>
          <a:p>
            <a:pPr algn="just" indent="-285750" marL="285750">
              <a:buFont charset="2" panose="05000000000000000000" pitchFamily="2" typeface="Wingdings"/>
              <a:buChar char="l"/>
            </a:pPr>
            <a:r>
              <a:rPr altLang="en-US" lang="zh-CN" sz="1400">
                <a:solidFill>
                  <a:srgbClr val="000000"/>
                </a:solidFill>
                <a:latin typeface="+mj-ea"/>
                <a:ea typeface="+mj-ea"/>
              </a:rPr>
              <a:t>鼓励成员就有争议的问题发表他们的看法</a:t>
            </a:r>
          </a:p>
          <a:p>
            <a:pPr algn="just" indent="-285750" marL="285750">
              <a:buFont charset="2" panose="05000000000000000000" pitchFamily="2" typeface="Wingdings"/>
              <a:buChar char="l"/>
            </a:pPr>
            <a:r>
              <a:rPr altLang="en-US" lang="zh-CN" sz="1400">
                <a:solidFill>
                  <a:srgbClr val="000000"/>
                </a:solidFill>
                <a:latin typeface="+mj-ea"/>
                <a:ea typeface="+mj-ea"/>
              </a:rPr>
              <a:t>帮助消除冲突</a:t>
            </a:r>
          </a:p>
        </p:txBody>
      </p:sp>
      <p:sp>
        <p:nvSpPr>
          <p:cNvPr id="22" name="TextBox 54">
            <a:extLst>
              <a:ext uri="{FF2B5EF4-FFF2-40B4-BE49-F238E27FC236}">
                <a16:creationId xmlns:a16="http://schemas.microsoft.com/office/drawing/2014/main" id="{4E30A756-000E-4FE8-8BDA-8F6EB55F4837}"/>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2.6 团队发展阶段及领导方式</a:t>
            </a:r>
          </a:p>
        </p:txBody>
      </p:sp>
      <p:sp>
        <p:nvSpPr>
          <p:cNvPr id="23" name="矩形 22">
            <a:extLst>
              <a:ext uri="{FF2B5EF4-FFF2-40B4-BE49-F238E27FC236}">
                <a16:creationId xmlns:a16="http://schemas.microsoft.com/office/drawing/2014/main" id="{5EAD563D-9AAA-4969-B64F-733EB029C129}"/>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1802760394"/>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300" fill="hold" id="7"/>
                                        <p:tgtEl>
                                          <p:spTgt spid="23"/>
                                        </p:tgtEl>
                                        <p:attrNameLst>
                                          <p:attrName>ppt_w</p:attrName>
                                        </p:attrNameLst>
                                      </p:cBhvr>
                                      <p:tavLst>
                                        <p:tav tm="0">
                                          <p:val>
                                            <p:fltVal val="0"/>
                                          </p:val>
                                        </p:tav>
                                        <p:tav tm="100000">
                                          <p:val>
                                            <p:strVal val="#ppt_w"/>
                                          </p:val>
                                        </p:tav>
                                      </p:tavLst>
                                    </p:anim>
                                    <p:anim calcmode="lin" valueType="num">
                                      <p:cBhvr>
                                        <p:cTn dur="300" fill="hold" id="8"/>
                                        <p:tgtEl>
                                          <p:spTgt spid="23"/>
                                        </p:tgtEl>
                                        <p:attrNameLst>
                                          <p:attrName>ppt_h</p:attrName>
                                        </p:attrNameLst>
                                      </p:cBhvr>
                                      <p:tavLst>
                                        <p:tav tm="0">
                                          <p:val>
                                            <p:fltVal val="0"/>
                                          </p:val>
                                        </p:tav>
                                        <p:tav tm="100000">
                                          <p:val>
                                            <p:strVal val="#ppt_h"/>
                                          </p:val>
                                        </p:tav>
                                      </p:tavLst>
                                    </p:anim>
                                    <p:anim calcmode="lin" valueType="num">
                                      <p:cBhvr>
                                        <p:cTn dur="300" fill="hold" id="9"/>
                                        <p:tgtEl>
                                          <p:spTgt spid="23"/>
                                        </p:tgtEl>
                                        <p:attrNameLst>
                                          <p:attrName>style.rotation</p:attrName>
                                        </p:attrNameLst>
                                      </p:cBhvr>
                                      <p:tavLst>
                                        <p:tav tm="0">
                                          <p:val>
                                            <p:fltVal val="90"/>
                                          </p:val>
                                        </p:tav>
                                        <p:tav tm="100000">
                                          <p:val>
                                            <p:fltVal val="0"/>
                                          </p:val>
                                        </p:tav>
                                      </p:tavLst>
                                    </p:anim>
                                    <p:animEffect filter="fade" transition="in">
                                      <p:cBhvr>
                                        <p:cTn dur="300" id="10"/>
                                        <p:tgtEl>
                                          <p:spTgt spid="2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23"/>
                                        </p:tgtEl>
                                        <p:attrNameLst>
                                          <p:attrName>style.visibility</p:attrName>
                                        </p:attrNameLst>
                                      </p:cBhvr>
                                      <p:to>
                                        <p:strVal val="visible"/>
                                      </p:to>
                                    </p:set>
                                    <p:anim calcmode="lin" valueType="num">
                                      <p:cBhvr>
                                        <p:cTn dur="300" fill="hold" id="13"/>
                                        <p:tgtEl>
                                          <p:spTgt spid="23"/>
                                        </p:tgtEl>
                                        <p:attrNameLst>
                                          <p:attrName>ppt_w</p:attrName>
                                        </p:attrNameLst>
                                      </p:cBhvr>
                                      <p:tavLst>
                                        <p:tav tm="0">
                                          <p:val>
                                            <p:fltVal val="0"/>
                                          </p:val>
                                        </p:tav>
                                        <p:tav tm="100000">
                                          <p:val>
                                            <p:strVal val="#ppt_w"/>
                                          </p:val>
                                        </p:tav>
                                      </p:tavLst>
                                    </p:anim>
                                    <p:anim calcmode="lin" valueType="num">
                                      <p:cBhvr>
                                        <p:cTn dur="300" fill="hold" id="14"/>
                                        <p:tgtEl>
                                          <p:spTgt spid="23"/>
                                        </p:tgtEl>
                                        <p:attrNameLst>
                                          <p:attrName>ppt_h</p:attrName>
                                        </p:attrNameLst>
                                      </p:cBhvr>
                                      <p:tavLst>
                                        <p:tav tm="0">
                                          <p:val>
                                            <p:fltVal val="0"/>
                                          </p:val>
                                        </p:tav>
                                        <p:tav tm="100000">
                                          <p:val>
                                            <p:strVal val="#ppt_h"/>
                                          </p:val>
                                        </p:tav>
                                      </p:tavLst>
                                    </p:anim>
                                    <p:anim calcmode="lin" valueType="num">
                                      <p:cBhvr>
                                        <p:cTn dur="300" fill="hold" id="15"/>
                                        <p:tgtEl>
                                          <p:spTgt spid="23"/>
                                        </p:tgtEl>
                                        <p:attrNameLst>
                                          <p:attrName>style.rotation</p:attrName>
                                        </p:attrNameLst>
                                      </p:cBhvr>
                                      <p:tavLst>
                                        <p:tav tm="0">
                                          <p:val>
                                            <p:fltVal val="90"/>
                                          </p:val>
                                        </p:tav>
                                        <p:tav tm="100000">
                                          <p:val>
                                            <p:fltVal val="0"/>
                                          </p:val>
                                        </p:tav>
                                      </p:tavLst>
                                    </p:anim>
                                    <p:animEffect filter="fade" transition="in">
                                      <p:cBhvr>
                                        <p:cTn dur="300" id="16"/>
                                        <p:tgtEl>
                                          <p:spTgt spid="2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22"/>
                                        </p:tgtEl>
                                        <p:attrNameLst>
                                          <p:attrName>style.visibility</p:attrName>
                                        </p:attrNameLst>
                                      </p:cBhvr>
                                      <p:to>
                                        <p:strVal val="visible"/>
                                      </p:to>
                                    </p:set>
                                    <p:anim by="(-#ppt_w*2)" calcmode="lin" valueType="num">
                                      <p:cBhvr rctx="PPT">
                                        <p:cTn autoRev="1" dur="200" fill="hold" id="20">
                                          <p:stCondLst>
                                            <p:cond delay="0"/>
                                          </p:stCondLst>
                                        </p:cTn>
                                        <p:tgtEl>
                                          <p:spTgt spid="22"/>
                                        </p:tgtEl>
                                        <p:attrNameLst>
                                          <p:attrName>ppt_w</p:attrName>
                                        </p:attrNameLst>
                                      </p:cBhvr>
                                    </p:anim>
                                    <p:anim by="(#ppt_w*0.50)" calcmode="lin" valueType="num">
                                      <p:cBhvr>
                                        <p:cTn autoRev="1" decel="50000" dur="200" fill="hold" id="21">
                                          <p:stCondLst>
                                            <p:cond delay="0"/>
                                          </p:stCondLst>
                                        </p:cTn>
                                        <p:tgtEl>
                                          <p:spTgt spid="22"/>
                                        </p:tgtEl>
                                        <p:attrNameLst>
                                          <p:attrName>ppt_x</p:attrName>
                                        </p:attrNameLst>
                                      </p:cBhvr>
                                    </p:anim>
                                    <p:anim calcmode="lin" from="(-#ppt_h/2)" to="(#ppt_y)" valueType="num">
                                      <p:cBhvr>
                                        <p:cTn dur="400" fill="hold" id="22">
                                          <p:stCondLst>
                                            <p:cond delay="0"/>
                                          </p:stCondLst>
                                        </p:cTn>
                                        <p:tgtEl>
                                          <p:spTgt spid="22"/>
                                        </p:tgtEl>
                                        <p:attrNameLst>
                                          <p:attrName>ppt_y</p:attrName>
                                        </p:attrNameLst>
                                      </p:cBhvr>
                                    </p:anim>
                                    <p:animRot by="21600000">
                                      <p:cBhvr>
                                        <p:cTn dur="400" fill="hold" id="23">
                                          <p:stCondLst>
                                            <p:cond delay="0"/>
                                          </p:stCondLst>
                                        </p:cTn>
                                        <p:tgtEl>
                                          <p:spTgt spid="22"/>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2" presetSubtype="4">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500" fill="hold" id="27"/>
                                        <p:tgtEl>
                                          <p:spTgt spid="2"/>
                                        </p:tgtEl>
                                        <p:attrNameLst>
                                          <p:attrName>ppt_x</p:attrName>
                                        </p:attrNameLst>
                                      </p:cBhvr>
                                      <p:tavLst>
                                        <p:tav tm="0">
                                          <p:val>
                                            <p:strVal val="#ppt_x"/>
                                          </p:val>
                                        </p:tav>
                                        <p:tav tm="100000">
                                          <p:val>
                                            <p:strVal val="#ppt_x"/>
                                          </p:val>
                                        </p:tav>
                                      </p:tavLst>
                                    </p:anim>
                                    <p:anim calcmode="lin" valueType="num">
                                      <p:cBhvr additive="base">
                                        <p:cTn dur="500" fill="hold" id="28"/>
                                        <p:tgtEl>
                                          <p:spTgt spid="2"/>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10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500" fill="hold" id="31"/>
                                        <p:tgtEl>
                                          <p:spTgt spid="16"/>
                                        </p:tgtEl>
                                        <p:attrNameLst>
                                          <p:attrName>ppt_x</p:attrName>
                                        </p:attrNameLst>
                                      </p:cBhvr>
                                      <p:tavLst>
                                        <p:tav tm="0">
                                          <p:val>
                                            <p:strVal val="#ppt_x"/>
                                          </p:val>
                                        </p:tav>
                                        <p:tav tm="100000">
                                          <p:val>
                                            <p:strVal val="#ppt_x"/>
                                          </p:val>
                                        </p:tav>
                                      </p:tavLst>
                                    </p:anim>
                                    <p:anim calcmode="lin" valueType="num">
                                      <p:cBhvr additive="base">
                                        <p:cTn dur="500" fill="hold" id="32"/>
                                        <p:tgtEl>
                                          <p:spTgt spid="16"/>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1300"/>
                            </p:stCondLst>
                            <p:childTnLst>
                              <p:par>
                                <p:cTn fill="hold" grpId="0" id="34" nodeType="afterEffect" presetClass="entr" presetID="22" presetSubtype="1">
                                  <p:stCondLst>
                                    <p:cond delay="0"/>
                                  </p:stCondLst>
                                  <p:childTnLst>
                                    <p:set>
                                      <p:cBhvr>
                                        <p:cTn dur="1" fill="hold" id="35">
                                          <p:stCondLst>
                                            <p:cond delay="0"/>
                                          </p:stCondLst>
                                        </p:cTn>
                                        <p:tgtEl>
                                          <p:spTgt spid="6"/>
                                        </p:tgtEl>
                                        <p:attrNameLst>
                                          <p:attrName>style.visibility</p:attrName>
                                        </p:attrNameLst>
                                      </p:cBhvr>
                                      <p:to>
                                        <p:strVal val="visible"/>
                                      </p:to>
                                    </p:set>
                                    <p:animEffect filter="wipe(up)" transition="in">
                                      <p:cBhvr>
                                        <p:cTn dur="500" id="36"/>
                                        <p:tgtEl>
                                          <p:spTgt spid="6"/>
                                        </p:tgtEl>
                                      </p:cBhvr>
                                    </p:animEffect>
                                  </p:childTnLst>
                                </p:cTn>
                              </p:par>
                              <p:par>
                                <p:cTn fill="hold" grpId="0" id="37" nodeType="withEffect" presetClass="entr" presetID="22" presetSubtype="1">
                                  <p:stCondLst>
                                    <p:cond delay="0"/>
                                  </p:stCondLst>
                                  <p:childTnLst>
                                    <p:set>
                                      <p:cBhvr>
                                        <p:cTn dur="1" fill="hold" id="38">
                                          <p:stCondLst>
                                            <p:cond delay="0"/>
                                          </p:stCondLst>
                                        </p:cTn>
                                        <p:tgtEl>
                                          <p:spTgt spid="21"/>
                                        </p:tgtEl>
                                        <p:attrNameLst>
                                          <p:attrName>style.visibility</p:attrName>
                                        </p:attrNameLst>
                                      </p:cBhvr>
                                      <p:to>
                                        <p:strVal val="visible"/>
                                      </p:to>
                                    </p:set>
                                    <p:animEffect filter="wipe(up)" transition="in">
                                      <p:cBhvr>
                                        <p:cTn dur="500" id="39"/>
                                        <p:tgtEl>
                                          <p:spTgt spid="21"/>
                                        </p:tgtEl>
                                      </p:cBhvr>
                                    </p:animEffect>
                                  </p:childTnLst>
                                </p:cTn>
                              </p:par>
                            </p:childTnLst>
                          </p:cTn>
                        </p:par>
                        <p:par>
                          <p:cTn fill="hold" id="40" nodeType="afterGroup">
                            <p:stCondLst>
                              <p:cond delay="1800"/>
                            </p:stCondLst>
                            <p:childTnLst>
                              <p:par>
                                <p:cTn fill="hold" grpId="0" id="41" nodeType="afterEffect" presetClass="entr" presetID="22" presetSubtype="8">
                                  <p:stCondLst>
                                    <p:cond delay="0"/>
                                  </p:stCondLst>
                                  <p:childTnLst>
                                    <p:set>
                                      <p:cBhvr>
                                        <p:cTn dur="1" fill="hold" id="42">
                                          <p:stCondLst>
                                            <p:cond delay="0"/>
                                          </p:stCondLst>
                                        </p:cTn>
                                        <p:tgtEl>
                                          <p:spTgt spid="5"/>
                                        </p:tgtEl>
                                        <p:attrNameLst>
                                          <p:attrName>style.visibility</p:attrName>
                                        </p:attrNameLst>
                                      </p:cBhvr>
                                      <p:to>
                                        <p:strVal val="visible"/>
                                      </p:to>
                                    </p:set>
                                    <p:animEffect filter="wipe(left)" transition="in">
                                      <p:cBhvr>
                                        <p:cTn dur="500" id="43"/>
                                        <p:tgtEl>
                                          <p:spTgt spid="5"/>
                                        </p:tgtEl>
                                      </p:cBhvr>
                                    </p:animEffect>
                                  </p:childTnLst>
                                </p:cTn>
                              </p:par>
                            </p:childTnLst>
                          </p:cTn>
                        </p:par>
                        <p:par>
                          <p:cTn fill="hold" id="44" nodeType="afterGroup">
                            <p:stCondLst>
                              <p:cond delay="2300"/>
                            </p:stCondLst>
                            <p:childTnLst>
                              <p:par>
                                <p:cTn fill="hold" grpId="0" id="45" nodeType="afterEffect" presetClass="entr" presetID="31" presetSubtype="0">
                                  <p:stCondLst>
                                    <p:cond delay="0"/>
                                  </p:stCondLst>
                                  <p:childTnLst>
                                    <p:set>
                                      <p:cBhvr>
                                        <p:cTn dur="1" fill="hold" id="46">
                                          <p:stCondLst>
                                            <p:cond delay="0"/>
                                          </p:stCondLst>
                                        </p:cTn>
                                        <p:tgtEl>
                                          <p:spTgt spid="7"/>
                                        </p:tgtEl>
                                        <p:attrNameLst>
                                          <p:attrName>style.visibility</p:attrName>
                                        </p:attrNameLst>
                                      </p:cBhvr>
                                      <p:to>
                                        <p:strVal val="visible"/>
                                      </p:to>
                                    </p:set>
                                    <p:anim calcmode="lin" valueType="num">
                                      <p:cBhvr>
                                        <p:cTn dur="400" fill="hold" id="47"/>
                                        <p:tgtEl>
                                          <p:spTgt spid="7"/>
                                        </p:tgtEl>
                                        <p:attrNameLst>
                                          <p:attrName>ppt_w</p:attrName>
                                        </p:attrNameLst>
                                      </p:cBhvr>
                                      <p:tavLst>
                                        <p:tav tm="0">
                                          <p:val>
                                            <p:fltVal val="0"/>
                                          </p:val>
                                        </p:tav>
                                        <p:tav tm="100000">
                                          <p:val>
                                            <p:strVal val="#ppt_w"/>
                                          </p:val>
                                        </p:tav>
                                      </p:tavLst>
                                    </p:anim>
                                    <p:anim calcmode="lin" valueType="num">
                                      <p:cBhvr>
                                        <p:cTn dur="400" fill="hold" id="48"/>
                                        <p:tgtEl>
                                          <p:spTgt spid="7"/>
                                        </p:tgtEl>
                                        <p:attrNameLst>
                                          <p:attrName>ppt_h</p:attrName>
                                        </p:attrNameLst>
                                      </p:cBhvr>
                                      <p:tavLst>
                                        <p:tav tm="0">
                                          <p:val>
                                            <p:fltVal val="0"/>
                                          </p:val>
                                        </p:tav>
                                        <p:tav tm="100000">
                                          <p:val>
                                            <p:strVal val="#ppt_h"/>
                                          </p:val>
                                        </p:tav>
                                      </p:tavLst>
                                    </p:anim>
                                    <p:anim calcmode="lin" valueType="num">
                                      <p:cBhvr>
                                        <p:cTn dur="400" fill="hold" id="49"/>
                                        <p:tgtEl>
                                          <p:spTgt spid="7"/>
                                        </p:tgtEl>
                                        <p:attrNameLst>
                                          <p:attrName>style.rotation</p:attrName>
                                        </p:attrNameLst>
                                      </p:cBhvr>
                                      <p:tavLst>
                                        <p:tav tm="0">
                                          <p:val>
                                            <p:fltVal val="90"/>
                                          </p:val>
                                        </p:tav>
                                        <p:tav tm="100000">
                                          <p:val>
                                            <p:fltVal val="0"/>
                                          </p:val>
                                        </p:tav>
                                      </p:tavLst>
                                    </p:anim>
                                    <p:animEffect filter="fade" transition="in">
                                      <p:cBhvr>
                                        <p:cTn dur="400" id="50"/>
                                        <p:tgtEl>
                                          <p:spTgt spid="7"/>
                                        </p:tgtEl>
                                      </p:cBhvr>
                                    </p:animEffect>
                                  </p:childTnLst>
                                </p:cTn>
                              </p:par>
                            </p:childTnLst>
                          </p:cTn>
                        </p:par>
                        <p:par>
                          <p:cTn fill="hold" id="51" nodeType="afterGroup">
                            <p:stCondLst>
                              <p:cond delay="2700"/>
                            </p:stCondLst>
                            <p:childTnLst>
                              <p:par>
                                <p:cTn fill="hold" grpId="0" id="52" nodeType="afterEffect" presetClass="entr" presetID="22" presetSubtype="1">
                                  <p:stCondLst>
                                    <p:cond delay="0"/>
                                  </p:stCondLst>
                                  <p:childTnLst>
                                    <p:set>
                                      <p:cBhvr>
                                        <p:cTn dur="1" fill="hold" id="53">
                                          <p:stCondLst>
                                            <p:cond delay="0"/>
                                          </p:stCondLst>
                                        </p:cTn>
                                        <p:tgtEl>
                                          <p:spTgt spid="8"/>
                                        </p:tgtEl>
                                        <p:attrNameLst>
                                          <p:attrName>style.visibility</p:attrName>
                                        </p:attrNameLst>
                                      </p:cBhvr>
                                      <p:to>
                                        <p:strVal val="visible"/>
                                      </p:to>
                                    </p:set>
                                    <p:animEffect filter="wipe(up)" transition="in">
                                      <p:cBhvr>
                                        <p:cTn dur="300" id="54"/>
                                        <p:tgtEl>
                                          <p:spTgt spid="8"/>
                                        </p:tgtEl>
                                      </p:cBhvr>
                                    </p:animEffect>
                                  </p:childTnLst>
                                </p:cTn>
                              </p:par>
                              <p:par>
                                <p:cTn fill="hold" grpId="0" id="55" nodeType="withEffect" presetClass="entr" presetID="22" presetSubtype="1">
                                  <p:stCondLst>
                                    <p:cond delay="0"/>
                                  </p:stCondLst>
                                  <p:childTnLst>
                                    <p:set>
                                      <p:cBhvr>
                                        <p:cTn dur="1" fill="hold" id="56">
                                          <p:stCondLst>
                                            <p:cond delay="0"/>
                                          </p:stCondLst>
                                        </p:cTn>
                                        <p:tgtEl>
                                          <p:spTgt spid="24"/>
                                        </p:tgtEl>
                                        <p:attrNameLst>
                                          <p:attrName>style.visibility</p:attrName>
                                        </p:attrNameLst>
                                      </p:cBhvr>
                                      <p:to>
                                        <p:strVal val="visible"/>
                                      </p:to>
                                    </p:set>
                                    <p:animEffect filter="wipe(up)" transition="in">
                                      <p:cBhvr>
                                        <p:cTn dur="300" id="57"/>
                                        <p:tgtEl>
                                          <p:spTgt spid="24"/>
                                        </p:tgtEl>
                                      </p:cBhvr>
                                    </p:animEffect>
                                  </p:childTnLst>
                                </p:cTn>
                              </p:par>
                            </p:childTnLst>
                          </p:cTn>
                        </p:par>
                        <p:par>
                          <p:cTn fill="hold" id="58" nodeType="afterGroup">
                            <p:stCondLst>
                              <p:cond delay="3000"/>
                            </p:stCondLst>
                            <p:childTnLst>
                              <p:par>
                                <p:cTn fill="hold" grpId="0" id="59" nodeType="afterEffect" presetClass="entr" presetID="31" presetSubtype="0">
                                  <p:stCondLst>
                                    <p:cond delay="0"/>
                                  </p:stCondLst>
                                  <p:childTnLst>
                                    <p:set>
                                      <p:cBhvr>
                                        <p:cTn dur="1" fill="hold" id="60">
                                          <p:stCondLst>
                                            <p:cond delay="0"/>
                                          </p:stCondLst>
                                        </p:cTn>
                                        <p:tgtEl>
                                          <p:spTgt spid="25"/>
                                        </p:tgtEl>
                                        <p:attrNameLst>
                                          <p:attrName>style.visibility</p:attrName>
                                        </p:attrNameLst>
                                      </p:cBhvr>
                                      <p:to>
                                        <p:strVal val="visible"/>
                                      </p:to>
                                    </p:set>
                                    <p:anim calcmode="lin" valueType="num">
                                      <p:cBhvr>
                                        <p:cTn dur="400" fill="hold" id="61"/>
                                        <p:tgtEl>
                                          <p:spTgt spid="25"/>
                                        </p:tgtEl>
                                        <p:attrNameLst>
                                          <p:attrName>ppt_w</p:attrName>
                                        </p:attrNameLst>
                                      </p:cBhvr>
                                      <p:tavLst>
                                        <p:tav tm="0">
                                          <p:val>
                                            <p:fltVal val="0"/>
                                          </p:val>
                                        </p:tav>
                                        <p:tav tm="100000">
                                          <p:val>
                                            <p:strVal val="#ppt_w"/>
                                          </p:val>
                                        </p:tav>
                                      </p:tavLst>
                                    </p:anim>
                                    <p:anim calcmode="lin" valueType="num">
                                      <p:cBhvr>
                                        <p:cTn dur="400" fill="hold" id="62"/>
                                        <p:tgtEl>
                                          <p:spTgt spid="25"/>
                                        </p:tgtEl>
                                        <p:attrNameLst>
                                          <p:attrName>ppt_h</p:attrName>
                                        </p:attrNameLst>
                                      </p:cBhvr>
                                      <p:tavLst>
                                        <p:tav tm="0">
                                          <p:val>
                                            <p:fltVal val="0"/>
                                          </p:val>
                                        </p:tav>
                                        <p:tav tm="100000">
                                          <p:val>
                                            <p:strVal val="#ppt_h"/>
                                          </p:val>
                                        </p:tav>
                                      </p:tavLst>
                                    </p:anim>
                                    <p:anim calcmode="lin" valueType="num">
                                      <p:cBhvr>
                                        <p:cTn dur="400" fill="hold" id="63"/>
                                        <p:tgtEl>
                                          <p:spTgt spid="25"/>
                                        </p:tgtEl>
                                        <p:attrNameLst>
                                          <p:attrName>style.rotation</p:attrName>
                                        </p:attrNameLst>
                                      </p:cBhvr>
                                      <p:tavLst>
                                        <p:tav tm="0">
                                          <p:val>
                                            <p:fltVal val="90"/>
                                          </p:val>
                                        </p:tav>
                                        <p:tav tm="100000">
                                          <p:val>
                                            <p:fltVal val="0"/>
                                          </p:val>
                                        </p:tav>
                                      </p:tavLst>
                                    </p:anim>
                                    <p:animEffect filter="fade" transition="in">
                                      <p:cBhvr>
                                        <p:cTn dur="400" id="64"/>
                                        <p:tgtEl>
                                          <p:spTgt spid="25"/>
                                        </p:tgtEl>
                                      </p:cBhvr>
                                    </p:animEffect>
                                  </p:childTnLst>
                                </p:cTn>
                              </p:par>
                            </p:childTnLst>
                          </p:cTn>
                        </p:par>
                        <p:par>
                          <p:cTn fill="hold" id="65" nodeType="afterGroup">
                            <p:stCondLst>
                              <p:cond delay="3400"/>
                            </p:stCondLst>
                            <p:childTnLst>
                              <p:par>
                                <p:cTn fill="hold" grpId="0" id="66" nodeType="afterEffect" presetClass="entr" presetID="22" presetSubtype="1">
                                  <p:stCondLst>
                                    <p:cond delay="0"/>
                                  </p:stCondLst>
                                  <p:childTnLst>
                                    <p:set>
                                      <p:cBhvr>
                                        <p:cTn dur="1" fill="hold" id="67">
                                          <p:stCondLst>
                                            <p:cond delay="0"/>
                                          </p:stCondLst>
                                        </p:cTn>
                                        <p:tgtEl>
                                          <p:spTgt spid="26"/>
                                        </p:tgtEl>
                                        <p:attrNameLst>
                                          <p:attrName>style.visibility</p:attrName>
                                        </p:attrNameLst>
                                      </p:cBhvr>
                                      <p:to>
                                        <p:strVal val="visible"/>
                                      </p:to>
                                    </p:set>
                                    <p:animEffect filter="wipe(up)" transition="in">
                                      <p:cBhvr>
                                        <p:cTn dur="300" id="68"/>
                                        <p:tgtEl>
                                          <p:spTgt spid="26"/>
                                        </p:tgtEl>
                                      </p:cBhvr>
                                    </p:animEffect>
                                  </p:childTnLst>
                                </p:cTn>
                              </p:par>
                            </p:childTnLst>
                          </p:cTn>
                        </p:par>
                        <p:par>
                          <p:cTn fill="hold" id="69" nodeType="afterGroup">
                            <p:stCondLst>
                              <p:cond delay="3700"/>
                            </p:stCondLst>
                            <p:childTnLst>
                              <p:par>
                                <p:cTn fill="hold" grpId="0" id="70" nodeType="afterEffect" presetClass="entr" presetID="22" presetSubtype="8">
                                  <p:stCondLst>
                                    <p:cond delay="0"/>
                                  </p:stCondLst>
                                  <p:childTnLst>
                                    <p:set>
                                      <p:cBhvr>
                                        <p:cTn dur="1" fill="hold" id="71">
                                          <p:stCondLst>
                                            <p:cond delay="0"/>
                                          </p:stCondLst>
                                        </p:cTn>
                                        <p:tgtEl>
                                          <p:spTgt spid="18"/>
                                        </p:tgtEl>
                                        <p:attrNameLst>
                                          <p:attrName>style.visibility</p:attrName>
                                        </p:attrNameLst>
                                      </p:cBhvr>
                                      <p:to>
                                        <p:strVal val="visible"/>
                                      </p:to>
                                    </p:set>
                                    <p:animEffect filter="wipe(left)" transition="in">
                                      <p:cBhvr>
                                        <p:cTn dur="500" id="72"/>
                                        <p:tgtEl>
                                          <p:spTgt spid="18"/>
                                        </p:tgtEl>
                                      </p:cBhvr>
                                    </p:animEffect>
                                  </p:childTnLst>
                                </p:cTn>
                              </p:par>
                            </p:childTnLst>
                          </p:cTn>
                        </p:par>
                        <p:par>
                          <p:cTn fill="hold" id="73" nodeType="afterGroup">
                            <p:stCondLst>
                              <p:cond delay="4200"/>
                            </p:stCondLst>
                            <p:childTnLst>
                              <p:par>
                                <p:cTn fill="hold" grpId="0" id="74" nodeType="afterEffect" presetClass="entr" presetID="31" presetSubtype="0">
                                  <p:stCondLst>
                                    <p:cond delay="0"/>
                                  </p:stCondLst>
                                  <p:childTnLst>
                                    <p:set>
                                      <p:cBhvr>
                                        <p:cTn dur="1" fill="hold" id="75">
                                          <p:stCondLst>
                                            <p:cond delay="0"/>
                                          </p:stCondLst>
                                        </p:cTn>
                                        <p:tgtEl>
                                          <p:spTgt spid="28"/>
                                        </p:tgtEl>
                                        <p:attrNameLst>
                                          <p:attrName>style.visibility</p:attrName>
                                        </p:attrNameLst>
                                      </p:cBhvr>
                                      <p:to>
                                        <p:strVal val="visible"/>
                                      </p:to>
                                    </p:set>
                                    <p:anim calcmode="lin" valueType="num">
                                      <p:cBhvr>
                                        <p:cTn dur="400" fill="hold" id="76"/>
                                        <p:tgtEl>
                                          <p:spTgt spid="28"/>
                                        </p:tgtEl>
                                        <p:attrNameLst>
                                          <p:attrName>ppt_w</p:attrName>
                                        </p:attrNameLst>
                                      </p:cBhvr>
                                      <p:tavLst>
                                        <p:tav tm="0">
                                          <p:val>
                                            <p:fltVal val="0"/>
                                          </p:val>
                                        </p:tav>
                                        <p:tav tm="100000">
                                          <p:val>
                                            <p:strVal val="#ppt_w"/>
                                          </p:val>
                                        </p:tav>
                                      </p:tavLst>
                                    </p:anim>
                                    <p:anim calcmode="lin" valueType="num">
                                      <p:cBhvr>
                                        <p:cTn dur="400" fill="hold" id="77"/>
                                        <p:tgtEl>
                                          <p:spTgt spid="28"/>
                                        </p:tgtEl>
                                        <p:attrNameLst>
                                          <p:attrName>ppt_h</p:attrName>
                                        </p:attrNameLst>
                                      </p:cBhvr>
                                      <p:tavLst>
                                        <p:tav tm="0">
                                          <p:val>
                                            <p:fltVal val="0"/>
                                          </p:val>
                                        </p:tav>
                                        <p:tav tm="100000">
                                          <p:val>
                                            <p:strVal val="#ppt_h"/>
                                          </p:val>
                                        </p:tav>
                                      </p:tavLst>
                                    </p:anim>
                                    <p:anim calcmode="lin" valueType="num">
                                      <p:cBhvr>
                                        <p:cTn dur="400" fill="hold" id="78"/>
                                        <p:tgtEl>
                                          <p:spTgt spid="28"/>
                                        </p:tgtEl>
                                        <p:attrNameLst>
                                          <p:attrName>style.rotation</p:attrName>
                                        </p:attrNameLst>
                                      </p:cBhvr>
                                      <p:tavLst>
                                        <p:tav tm="0">
                                          <p:val>
                                            <p:fltVal val="90"/>
                                          </p:val>
                                        </p:tav>
                                        <p:tav tm="100000">
                                          <p:val>
                                            <p:fltVal val="0"/>
                                          </p:val>
                                        </p:tav>
                                      </p:tavLst>
                                    </p:anim>
                                    <p:animEffect filter="fade" transition="in">
                                      <p:cBhvr>
                                        <p:cTn dur="400" id="79"/>
                                        <p:tgtEl>
                                          <p:spTgt spid="28"/>
                                        </p:tgtEl>
                                      </p:cBhvr>
                                    </p:animEffect>
                                  </p:childTnLst>
                                </p:cTn>
                              </p:par>
                            </p:childTnLst>
                          </p:cTn>
                        </p:par>
                        <p:par>
                          <p:cTn fill="hold" id="80" nodeType="afterGroup">
                            <p:stCondLst>
                              <p:cond delay="4600"/>
                            </p:stCondLst>
                            <p:childTnLst>
                              <p:par>
                                <p:cTn fill="hold" grpId="0" id="81" nodeType="afterEffect" presetClass="entr" presetID="22" presetSubtype="1">
                                  <p:stCondLst>
                                    <p:cond delay="0"/>
                                  </p:stCondLst>
                                  <p:childTnLst>
                                    <p:set>
                                      <p:cBhvr>
                                        <p:cTn dur="1" fill="hold" id="82">
                                          <p:stCondLst>
                                            <p:cond delay="0"/>
                                          </p:stCondLst>
                                        </p:cTn>
                                        <p:tgtEl>
                                          <p:spTgt spid="29"/>
                                        </p:tgtEl>
                                        <p:attrNameLst>
                                          <p:attrName>style.visibility</p:attrName>
                                        </p:attrNameLst>
                                      </p:cBhvr>
                                      <p:to>
                                        <p:strVal val="visible"/>
                                      </p:to>
                                    </p:set>
                                    <p:animEffect filter="wipe(up)" transition="in">
                                      <p:cBhvr>
                                        <p:cTn dur="300" id="83"/>
                                        <p:tgtEl>
                                          <p:spTgt spid="29"/>
                                        </p:tgtEl>
                                      </p:cBhvr>
                                    </p:animEffect>
                                  </p:childTnLst>
                                </p:cTn>
                              </p:par>
                            </p:childTnLst>
                          </p:cTn>
                        </p:par>
                        <p:par>
                          <p:cTn fill="hold" id="84" nodeType="afterGroup">
                            <p:stCondLst>
                              <p:cond delay="4900"/>
                            </p:stCondLst>
                            <p:childTnLst>
                              <p:par>
                                <p:cTn fill="hold" grpId="0" id="85" nodeType="afterEffect" presetClass="entr" presetID="31" presetSubtype="0">
                                  <p:stCondLst>
                                    <p:cond delay="0"/>
                                  </p:stCondLst>
                                  <p:childTnLst>
                                    <p:set>
                                      <p:cBhvr>
                                        <p:cTn dur="1" fill="hold" id="86">
                                          <p:stCondLst>
                                            <p:cond delay="0"/>
                                          </p:stCondLst>
                                        </p:cTn>
                                        <p:tgtEl>
                                          <p:spTgt spid="31"/>
                                        </p:tgtEl>
                                        <p:attrNameLst>
                                          <p:attrName>style.visibility</p:attrName>
                                        </p:attrNameLst>
                                      </p:cBhvr>
                                      <p:to>
                                        <p:strVal val="visible"/>
                                      </p:to>
                                    </p:set>
                                    <p:anim calcmode="lin" valueType="num">
                                      <p:cBhvr>
                                        <p:cTn dur="400" fill="hold" id="87"/>
                                        <p:tgtEl>
                                          <p:spTgt spid="31"/>
                                        </p:tgtEl>
                                        <p:attrNameLst>
                                          <p:attrName>ppt_w</p:attrName>
                                        </p:attrNameLst>
                                      </p:cBhvr>
                                      <p:tavLst>
                                        <p:tav tm="0">
                                          <p:val>
                                            <p:fltVal val="0"/>
                                          </p:val>
                                        </p:tav>
                                        <p:tav tm="100000">
                                          <p:val>
                                            <p:strVal val="#ppt_w"/>
                                          </p:val>
                                        </p:tav>
                                      </p:tavLst>
                                    </p:anim>
                                    <p:anim calcmode="lin" valueType="num">
                                      <p:cBhvr>
                                        <p:cTn dur="400" fill="hold" id="88"/>
                                        <p:tgtEl>
                                          <p:spTgt spid="31"/>
                                        </p:tgtEl>
                                        <p:attrNameLst>
                                          <p:attrName>ppt_h</p:attrName>
                                        </p:attrNameLst>
                                      </p:cBhvr>
                                      <p:tavLst>
                                        <p:tav tm="0">
                                          <p:val>
                                            <p:fltVal val="0"/>
                                          </p:val>
                                        </p:tav>
                                        <p:tav tm="100000">
                                          <p:val>
                                            <p:strVal val="#ppt_h"/>
                                          </p:val>
                                        </p:tav>
                                      </p:tavLst>
                                    </p:anim>
                                    <p:anim calcmode="lin" valueType="num">
                                      <p:cBhvr>
                                        <p:cTn dur="400" fill="hold" id="89"/>
                                        <p:tgtEl>
                                          <p:spTgt spid="31"/>
                                        </p:tgtEl>
                                        <p:attrNameLst>
                                          <p:attrName>style.rotation</p:attrName>
                                        </p:attrNameLst>
                                      </p:cBhvr>
                                      <p:tavLst>
                                        <p:tav tm="0">
                                          <p:val>
                                            <p:fltVal val="90"/>
                                          </p:val>
                                        </p:tav>
                                        <p:tav tm="100000">
                                          <p:val>
                                            <p:fltVal val="0"/>
                                          </p:val>
                                        </p:tav>
                                      </p:tavLst>
                                    </p:anim>
                                    <p:animEffect filter="fade" transition="in">
                                      <p:cBhvr>
                                        <p:cTn dur="400" id="90"/>
                                        <p:tgtEl>
                                          <p:spTgt spid="31"/>
                                        </p:tgtEl>
                                      </p:cBhvr>
                                    </p:animEffect>
                                  </p:childTnLst>
                                </p:cTn>
                              </p:par>
                            </p:childTnLst>
                          </p:cTn>
                        </p:par>
                        <p:par>
                          <p:cTn fill="hold" id="91" nodeType="afterGroup">
                            <p:stCondLst>
                              <p:cond delay="5300"/>
                            </p:stCondLst>
                            <p:childTnLst>
                              <p:par>
                                <p:cTn fill="hold" grpId="0" id="92" nodeType="afterEffect" presetClass="entr" presetID="22" presetSubtype="1">
                                  <p:stCondLst>
                                    <p:cond delay="0"/>
                                  </p:stCondLst>
                                  <p:childTnLst>
                                    <p:set>
                                      <p:cBhvr>
                                        <p:cTn dur="1" fill="hold" id="93">
                                          <p:stCondLst>
                                            <p:cond delay="0"/>
                                          </p:stCondLst>
                                        </p:cTn>
                                        <p:tgtEl>
                                          <p:spTgt spid="32"/>
                                        </p:tgtEl>
                                        <p:attrNameLst>
                                          <p:attrName>style.visibility</p:attrName>
                                        </p:attrNameLst>
                                      </p:cBhvr>
                                      <p:to>
                                        <p:strVal val="visible"/>
                                      </p:to>
                                    </p:set>
                                    <p:animEffect filter="wipe(up)" transition="in">
                                      <p:cBhvr>
                                        <p:cTn dur="300" id="94"/>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6"/>
      <p:bldP grpId="0" spid="2"/>
      <p:bldP grpId="0" spid="5"/>
      <p:bldP grpId="0" spid="16"/>
      <p:bldP grpId="0" spid="18"/>
      <p:bldP grpId="0" spid="7"/>
      <p:bldP grpId="0" spid="8"/>
      <p:bldP grpId="0" spid="24"/>
      <p:bldP grpId="0" spid="25"/>
      <p:bldP grpId="0" spid="26"/>
      <p:bldP grpId="0" spid="28"/>
      <p:bldP grpId="0" spid="29"/>
      <p:bldP grpId="0" spid="31"/>
      <p:bldP grpId="0" spid="32"/>
      <p:bldP grpId="0" spid="22"/>
      <p:bldP grpId="0" spid="23"/>
      <p:bldP grpId="1" spid="23"/>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a:extLst>
              <a:ext uri="{FF2B5EF4-FFF2-40B4-BE49-F238E27FC236}">
                <a16:creationId xmlns:a16="http://schemas.microsoft.com/office/drawing/2014/main" id="{F8C6B642-354B-441B-B126-3990DE21BD9F}"/>
              </a:ext>
            </a:extLst>
          </p:cNvPr>
          <p:cNvSpPr/>
          <p:nvPr/>
        </p:nvSpPr>
        <p:spPr bwMode="auto">
          <a:xfrm>
            <a:off x="6627257" y="1970270"/>
            <a:ext cx="4501984" cy="4139480"/>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15" name="矩形 14">
            <a:extLst>
              <a:ext uri="{FF2B5EF4-FFF2-40B4-BE49-F238E27FC236}">
                <a16:creationId xmlns:a16="http://schemas.microsoft.com/office/drawing/2014/main" id="{7D916F45-1D07-42E5-91B4-657BE2FCE203}"/>
              </a:ext>
            </a:extLst>
          </p:cNvPr>
          <p:cNvSpPr/>
          <p:nvPr/>
        </p:nvSpPr>
        <p:spPr bwMode="auto">
          <a:xfrm>
            <a:off x="1104763" y="1970270"/>
            <a:ext cx="4501984" cy="4139480"/>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16" name="矩形: 圆角 15">
            <a:extLst>
              <a:ext uri="{FF2B5EF4-FFF2-40B4-BE49-F238E27FC236}">
                <a16:creationId xmlns:a16="http://schemas.microsoft.com/office/drawing/2014/main" id="{C4793405-2E0F-48A1-BC92-85AE62537E7D}"/>
              </a:ext>
            </a:extLst>
          </p:cNvPr>
          <p:cNvSpPr/>
          <p:nvPr/>
        </p:nvSpPr>
        <p:spPr bwMode="auto">
          <a:xfrm>
            <a:off x="1104763" y="1709584"/>
            <a:ext cx="4501984" cy="428056"/>
          </a:xfrm>
          <a:prstGeom prst="roundRect">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18" name="矩形 17">
            <a:extLst>
              <a:ext uri="{FF2B5EF4-FFF2-40B4-BE49-F238E27FC236}">
                <a16:creationId xmlns:a16="http://schemas.microsoft.com/office/drawing/2014/main" id="{0F215401-A2EC-4440-83C9-893822E6013E}"/>
              </a:ext>
            </a:extLst>
          </p:cNvPr>
          <p:cNvSpPr/>
          <p:nvPr/>
        </p:nvSpPr>
        <p:spPr>
          <a:xfrm>
            <a:off x="1846486" y="1737530"/>
            <a:ext cx="2813591" cy="396240"/>
          </a:xfrm>
          <a:prstGeom prst="rect">
            <a:avLst/>
          </a:prstGeom>
        </p:spPr>
        <p:txBody>
          <a:bodyPr wrap="square">
            <a:spAutoFit/>
          </a:bodyPr>
          <a:lstStyle/>
          <a:p>
            <a:r>
              <a:rPr altLang="en-US" b="1" lang="zh-CN" sz="2000">
                <a:solidFill>
                  <a:schemeClr val="accent2"/>
                </a:solidFill>
                <a:latin typeface="+mj-ea"/>
                <a:ea typeface="+mj-ea"/>
              </a:rPr>
              <a:t>团队稳定期（共识期）</a:t>
            </a:r>
          </a:p>
        </p:txBody>
      </p:sp>
      <p:sp>
        <p:nvSpPr>
          <p:cNvPr id="19" name="矩形: 圆角 18">
            <a:extLst>
              <a:ext uri="{FF2B5EF4-FFF2-40B4-BE49-F238E27FC236}">
                <a16:creationId xmlns:a16="http://schemas.microsoft.com/office/drawing/2014/main" id="{00F25FC2-5162-4D50-912D-39CFBE437458}"/>
              </a:ext>
            </a:extLst>
          </p:cNvPr>
          <p:cNvSpPr/>
          <p:nvPr/>
        </p:nvSpPr>
        <p:spPr bwMode="auto">
          <a:xfrm>
            <a:off x="6627258" y="1709584"/>
            <a:ext cx="4501984" cy="428056"/>
          </a:xfrm>
          <a:prstGeom prst="roundRect">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chemeClr val="accent2"/>
              </a:solidFill>
              <a:latin typeface="+mn-lt"/>
              <a:ea typeface="+mn-ea"/>
              <a:cs typeface="+mn-ea"/>
            </a:endParaRPr>
          </a:p>
        </p:txBody>
      </p:sp>
      <p:sp>
        <p:nvSpPr>
          <p:cNvPr id="21" name="矩形 20">
            <a:extLst>
              <a:ext uri="{FF2B5EF4-FFF2-40B4-BE49-F238E27FC236}">
                <a16:creationId xmlns:a16="http://schemas.microsoft.com/office/drawing/2014/main" id="{53B608DB-46E9-4590-B2FF-8FB2B83E9F57}"/>
              </a:ext>
            </a:extLst>
          </p:cNvPr>
          <p:cNvSpPr/>
          <p:nvPr/>
        </p:nvSpPr>
        <p:spPr>
          <a:xfrm>
            <a:off x="7368980" y="1737530"/>
            <a:ext cx="2813591" cy="396240"/>
          </a:xfrm>
          <a:prstGeom prst="rect">
            <a:avLst/>
          </a:prstGeom>
        </p:spPr>
        <p:txBody>
          <a:bodyPr wrap="square">
            <a:spAutoFit/>
          </a:bodyPr>
          <a:lstStyle/>
          <a:p>
            <a:r>
              <a:rPr altLang="en-US" b="1" lang="zh-CN" sz="2000">
                <a:solidFill>
                  <a:schemeClr val="accent2"/>
                </a:solidFill>
                <a:latin typeface="+mj-ea"/>
                <a:ea typeface="+mj-ea"/>
              </a:rPr>
              <a:t>团队高产期（发挥期）</a:t>
            </a:r>
          </a:p>
        </p:txBody>
      </p:sp>
      <p:sp>
        <p:nvSpPr>
          <p:cNvPr id="22" name="矩形 21">
            <a:extLst>
              <a:ext uri="{FF2B5EF4-FFF2-40B4-BE49-F238E27FC236}">
                <a16:creationId xmlns:a16="http://schemas.microsoft.com/office/drawing/2014/main" id="{F0CFE3DC-D2C0-4F3E-BFF2-23B5EE6CED84}"/>
              </a:ext>
            </a:extLst>
          </p:cNvPr>
          <p:cNvSpPr/>
          <p:nvPr/>
        </p:nvSpPr>
        <p:spPr>
          <a:xfrm>
            <a:off x="1744712" y="2520334"/>
            <a:ext cx="1338828"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b="1" lang="zh-CN">
                <a:solidFill>
                  <a:srgbClr val="000000"/>
                </a:solidFill>
                <a:latin typeface="+mj-ea"/>
                <a:ea typeface="+mj-ea"/>
              </a:rPr>
              <a:t>行为特征：</a:t>
            </a:r>
          </a:p>
        </p:txBody>
      </p:sp>
      <p:sp>
        <p:nvSpPr>
          <p:cNvPr id="23" name="矩形 22">
            <a:extLst>
              <a:ext uri="{FF2B5EF4-FFF2-40B4-BE49-F238E27FC236}">
                <a16:creationId xmlns:a16="http://schemas.microsoft.com/office/drawing/2014/main" id="{FC999FA0-8C67-457B-A308-E39B85CE18AB}"/>
              </a:ext>
            </a:extLst>
          </p:cNvPr>
          <p:cNvSpPr/>
          <p:nvPr/>
        </p:nvSpPr>
        <p:spPr>
          <a:xfrm>
            <a:off x="1764106" y="2914871"/>
            <a:ext cx="4034400" cy="1158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indent="-285750" marL="285750">
              <a:buFont charset="2" panose="05000000000000000000" pitchFamily="2" typeface="Wingdings"/>
              <a:buChar char="l"/>
            </a:pPr>
            <a:r>
              <a:rPr altLang="en-US" lang="zh-CN" sz="1400">
                <a:solidFill>
                  <a:srgbClr val="000000"/>
                </a:solidFill>
                <a:latin typeface="+mj-ea"/>
                <a:ea typeface="+mj-ea"/>
              </a:rPr>
              <a:t>憎恶消除</a:t>
            </a:r>
          </a:p>
          <a:p>
            <a:pPr algn="just" indent="-285750" marL="285750">
              <a:buFont charset="2" panose="05000000000000000000" pitchFamily="2" typeface="Wingdings"/>
              <a:buChar char="l"/>
            </a:pPr>
            <a:r>
              <a:rPr altLang="en-US" lang="zh-CN" sz="1400">
                <a:solidFill>
                  <a:srgbClr val="000000"/>
                </a:solidFill>
                <a:latin typeface="+mj-ea"/>
                <a:ea typeface="+mj-ea"/>
              </a:rPr>
              <a:t>开始有融洽的气氛</a:t>
            </a:r>
          </a:p>
          <a:p>
            <a:pPr algn="just" indent="-285750" marL="285750">
              <a:buFont charset="2" panose="05000000000000000000" pitchFamily="2" typeface="Wingdings"/>
              <a:buChar char="l"/>
            </a:pPr>
            <a:r>
              <a:rPr altLang="en-US" lang="zh-CN" sz="1400">
                <a:solidFill>
                  <a:srgbClr val="000000"/>
                </a:solidFill>
                <a:latin typeface="+mj-ea"/>
                <a:ea typeface="+mj-ea"/>
              </a:rPr>
              <a:t>开始互相信任</a:t>
            </a:r>
          </a:p>
          <a:p>
            <a:pPr algn="just" indent="-285750" marL="285750">
              <a:buFont charset="2" panose="05000000000000000000" pitchFamily="2" typeface="Wingdings"/>
              <a:buChar char="l"/>
            </a:pPr>
            <a:r>
              <a:rPr altLang="en-US" lang="zh-CN" sz="1400">
                <a:solidFill>
                  <a:srgbClr val="000000"/>
                </a:solidFill>
                <a:latin typeface="+mj-ea"/>
                <a:ea typeface="+mj-ea"/>
              </a:rPr>
              <a:t>建立标准</a:t>
            </a:r>
          </a:p>
          <a:p>
            <a:pPr algn="just" indent="-285750" marL="285750">
              <a:buFont charset="2" panose="05000000000000000000" pitchFamily="2" typeface="Wingdings"/>
              <a:buChar char="l"/>
            </a:pPr>
            <a:r>
              <a:rPr altLang="en-US" lang="zh-CN" sz="1400">
                <a:solidFill>
                  <a:srgbClr val="000000"/>
                </a:solidFill>
                <a:latin typeface="+mj-ea"/>
                <a:ea typeface="+mj-ea"/>
              </a:rPr>
              <a:t>分担责任</a:t>
            </a:r>
          </a:p>
        </p:txBody>
      </p:sp>
      <p:sp>
        <p:nvSpPr>
          <p:cNvPr id="25" name="矩形 24">
            <a:extLst>
              <a:ext uri="{FF2B5EF4-FFF2-40B4-BE49-F238E27FC236}">
                <a16:creationId xmlns:a16="http://schemas.microsoft.com/office/drawing/2014/main" id="{A313E111-F532-47CA-BC09-C5A723BECF11}"/>
              </a:ext>
            </a:extLst>
          </p:cNvPr>
          <p:cNvSpPr/>
          <p:nvPr/>
        </p:nvSpPr>
        <p:spPr>
          <a:xfrm>
            <a:off x="1489158" y="4196142"/>
            <a:ext cx="3693754"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b="1" lang="zh-CN">
                <a:solidFill>
                  <a:srgbClr val="000000"/>
                </a:solidFill>
                <a:latin typeface="+mj-ea"/>
                <a:ea typeface="+mj-ea"/>
              </a:rPr>
              <a:t>团队领导可以采取以下指导方针：</a:t>
            </a:r>
          </a:p>
        </p:txBody>
      </p:sp>
      <p:sp>
        <p:nvSpPr>
          <p:cNvPr id="26" name="矩形 25">
            <a:extLst>
              <a:ext uri="{FF2B5EF4-FFF2-40B4-BE49-F238E27FC236}">
                <a16:creationId xmlns:a16="http://schemas.microsoft.com/office/drawing/2014/main" id="{133D41D0-9CFD-4604-BBCE-B00CF101DE71}"/>
              </a:ext>
            </a:extLst>
          </p:cNvPr>
          <p:cNvSpPr/>
          <p:nvPr/>
        </p:nvSpPr>
        <p:spPr>
          <a:xfrm>
            <a:off x="1318835" y="4783745"/>
            <a:ext cx="4394440" cy="94488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indent="-285750" marL="285750">
              <a:buFont charset="2" panose="05000000000000000000" pitchFamily="2" typeface="Wingdings"/>
              <a:buChar char="l"/>
            </a:pPr>
            <a:r>
              <a:rPr altLang="en-US" lang="zh-CN" sz="1400">
                <a:solidFill>
                  <a:srgbClr val="000000"/>
                </a:solidFill>
                <a:latin typeface="+mj-ea"/>
                <a:ea typeface="+mj-ea"/>
              </a:rPr>
              <a:t>就有争议的问题和团队成员所关心的事公开讨论</a:t>
            </a:r>
          </a:p>
          <a:p>
            <a:pPr algn="just" indent="-285750" marL="285750">
              <a:buFont charset="2" panose="05000000000000000000" pitchFamily="2" typeface="Wingdings"/>
              <a:buChar char="l"/>
            </a:pPr>
            <a:r>
              <a:rPr altLang="en-US" lang="zh-CN" sz="1400">
                <a:solidFill>
                  <a:srgbClr val="000000"/>
                </a:solidFill>
                <a:latin typeface="+mj-ea"/>
                <a:ea typeface="+mj-ea"/>
              </a:rPr>
              <a:t>鼓励团队成员给予反馈</a:t>
            </a:r>
          </a:p>
          <a:p>
            <a:pPr algn="just" indent="-285750" marL="285750">
              <a:buFont charset="2" panose="05000000000000000000" pitchFamily="2" typeface="Wingdings"/>
              <a:buChar char="l"/>
            </a:pPr>
            <a:r>
              <a:rPr altLang="en-US" lang="zh-CN" sz="1400">
                <a:solidFill>
                  <a:srgbClr val="000000"/>
                </a:solidFill>
                <a:latin typeface="+mj-ea"/>
                <a:ea typeface="+mj-ea"/>
              </a:rPr>
              <a:t>分配任务</a:t>
            </a:r>
          </a:p>
          <a:p>
            <a:pPr algn="just" indent="-285750" marL="285750">
              <a:buFont charset="2" panose="05000000000000000000" pitchFamily="2" typeface="Wingdings"/>
              <a:buChar char="l"/>
            </a:pPr>
            <a:r>
              <a:rPr altLang="en-US" lang="zh-CN" sz="1400">
                <a:solidFill>
                  <a:srgbClr val="000000"/>
                </a:solidFill>
                <a:latin typeface="+mj-ea"/>
                <a:ea typeface="+mj-ea"/>
              </a:rPr>
              <a:t>尽可能多的授权给团队成员</a:t>
            </a:r>
          </a:p>
        </p:txBody>
      </p:sp>
      <p:sp>
        <p:nvSpPr>
          <p:cNvPr id="27" name="矩形 26">
            <a:extLst>
              <a:ext uri="{FF2B5EF4-FFF2-40B4-BE49-F238E27FC236}">
                <a16:creationId xmlns:a16="http://schemas.microsoft.com/office/drawing/2014/main" id="{01405897-5FBC-4E4B-BC7D-0E73B4A9B6F5}"/>
              </a:ext>
            </a:extLst>
          </p:cNvPr>
          <p:cNvSpPr/>
          <p:nvPr/>
        </p:nvSpPr>
        <p:spPr>
          <a:xfrm>
            <a:off x="7189843" y="2335668"/>
            <a:ext cx="1338828"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b="1" lang="zh-CN">
                <a:solidFill>
                  <a:srgbClr val="000000"/>
                </a:solidFill>
                <a:latin typeface="+mj-ea"/>
                <a:ea typeface="+mj-ea"/>
              </a:rPr>
              <a:t>行为特征：</a:t>
            </a:r>
          </a:p>
        </p:txBody>
      </p:sp>
      <p:sp>
        <p:nvSpPr>
          <p:cNvPr id="28" name="矩形 27">
            <a:extLst>
              <a:ext uri="{FF2B5EF4-FFF2-40B4-BE49-F238E27FC236}">
                <a16:creationId xmlns:a16="http://schemas.microsoft.com/office/drawing/2014/main" id="{7FB9CE0F-2E66-42EE-9855-B3DB03B9ABD5}"/>
              </a:ext>
            </a:extLst>
          </p:cNvPr>
          <p:cNvSpPr/>
          <p:nvPr/>
        </p:nvSpPr>
        <p:spPr>
          <a:xfrm>
            <a:off x="7209236" y="2730205"/>
            <a:ext cx="3795097" cy="1158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indent="-285750" marL="285750">
              <a:buFont charset="2" panose="05000000000000000000" pitchFamily="2" typeface="Wingdings"/>
              <a:buChar char="l"/>
            </a:pPr>
            <a:r>
              <a:rPr altLang="en-US" lang="zh-CN" sz="1400">
                <a:solidFill>
                  <a:srgbClr val="000000"/>
                </a:solidFill>
                <a:latin typeface="+mj-ea"/>
                <a:ea typeface="+mj-ea"/>
              </a:rPr>
              <a:t>合作</a:t>
            </a:r>
          </a:p>
          <a:p>
            <a:pPr algn="just" indent="-285750" marL="285750">
              <a:buFont charset="2" panose="05000000000000000000" pitchFamily="2" typeface="Wingdings"/>
              <a:buChar char="l"/>
            </a:pPr>
            <a:r>
              <a:rPr altLang="en-US" lang="zh-CN" sz="1400">
                <a:solidFill>
                  <a:srgbClr val="000000"/>
                </a:solidFill>
                <a:latin typeface="+mj-ea"/>
                <a:ea typeface="+mj-ea"/>
              </a:rPr>
              <a:t>胜任</a:t>
            </a:r>
          </a:p>
          <a:p>
            <a:pPr algn="just" indent="-285750" marL="285750">
              <a:buFont charset="2" panose="05000000000000000000" pitchFamily="2" typeface="Wingdings"/>
              <a:buChar char="l"/>
            </a:pPr>
            <a:r>
              <a:rPr altLang="en-US" lang="zh-CN" sz="1400">
                <a:solidFill>
                  <a:srgbClr val="000000"/>
                </a:solidFill>
                <a:latin typeface="+mj-ea"/>
                <a:ea typeface="+mj-ea"/>
              </a:rPr>
              <a:t>团队力量</a:t>
            </a:r>
          </a:p>
          <a:p>
            <a:pPr algn="just" indent="-285750" marL="285750">
              <a:buFont charset="2" panose="05000000000000000000" pitchFamily="2" typeface="Wingdings"/>
              <a:buChar char="l"/>
            </a:pPr>
            <a:r>
              <a:rPr altLang="en-US" lang="zh-CN" sz="1400">
                <a:solidFill>
                  <a:srgbClr val="000000"/>
                </a:solidFill>
                <a:latin typeface="+mj-ea"/>
                <a:ea typeface="+mj-ea"/>
              </a:rPr>
              <a:t>分担领导的工作</a:t>
            </a:r>
          </a:p>
          <a:p>
            <a:pPr algn="just" indent="-285750" marL="285750">
              <a:buFont charset="2" panose="05000000000000000000" pitchFamily="2" typeface="Wingdings"/>
              <a:buChar char="l"/>
            </a:pPr>
            <a:r>
              <a:rPr altLang="en-US" lang="zh-CN" sz="1400">
                <a:solidFill>
                  <a:srgbClr val="000000"/>
                </a:solidFill>
                <a:latin typeface="+mj-ea"/>
                <a:ea typeface="+mj-ea"/>
              </a:rPr>
              <a:t>充满自信、独立工作能力高</a:t>
            </a:r>
          </a:p>
        </p:txBody>
      </p:sp>
      <p:sp>
        <p:nvSpPr>
          <p:cNvPr id="29" name="矩形 28">
            <a:extLst>
              <a:ext uri="{FF2B5EF4-FFF2-40B4-BE49-F238E27FC236}">
                <a16:creationId xmlns:a16="http://schemas.microsoft.com/office/drawing/2014/main" id="{3DBBAF6D-0071-4AC6-9FAA-D9D3B0BB0074}"/>
              </a:ext>
            </a:extLst>
          </p:cNvPr>
          <p:cNvSpPr/>
          <p:nvPr/>
        </p:nvSpPr>
        <p:spPr>
          <a:xfrm>
            <a:off x="6930220" y="4324428"/>
            <a:ext cx="3693754"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b="1" lang="zh-CN">
                <a:solidFill>
                  <a:srgbClr val="000000"/>
                </a:solidFill>
                <a:latin typeface="+mj-ea"/>
                <a:ea typeface="+mj-ea"/>
              </a:rPr>
              <a:t>团队领导可以采取以下指导方针：</a:t>
            </a:r>
          </a:p>
        </p:txBody>
      </p:sp>
      <p:sp>
        <p:nvSpPr>
          <p:cNvPr id="30" name="矩形 29">
            <a:extLst>
              <a:ext uri="{FF2B5EF4-FFF2-40B4-BE49-F238E27FC236}">
                <a16:creationId xmlns:a16="http://schemas.microsoft.com/office/drawing/2014/main" id="{FE3A2ADA-DC94-4C05-8503-760B838F74DE}"/>
              </a:ext>
            </a:extLst>
          </p:cNvPr>
          <p:cNvSpPr/>
          <p:nvPr/>
        </p:nvSpPr>
        <p:spPr>
          <a:xfrm>
            <a:off x="6949614" y="4715520"/>
            <a:ext cx="4034400" cy="94488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indent="-285750" marL="285750">
              <a:buFont charset="2" panose="05000000000000000000" pitchFamily="2" typeface="Wingdings"/>
              <a:buChar char="l"/>
            </a:pPr>
            <a:r>
              <a:rPr altLang="en-US" lang="zh-CN" sz="1400">
                <a:solidFill>
                  <a:srgbClr val="000000"/>
                </a:solidFill>
                <a:latin typeface="+mj-ea"/>
                <a:ea typeface="+mj-ea"/>
              </a:rPr>
              <a:t>共同制定对所有队员都有挑战性的目标</a:t>
            </a:r>
          </a:p>
          <a:p>
            <a:pPr algn="just" indent="-285750" marL="285750">
              <a:buFont charset="2" panose="05000000000000000000" pitchFamily="2" typeface="Wingdings"/>
              <a:buChar char="l"/>
            </a:pPr>
            <a:r>
              <a:rPr altLang="en-US" lang="zh-CN" sz="1400">
                <a:solidFill>
                  <a:srgbClr val="000000"/>
                </a:solidFill>
                <a:latin typeface="+mj-ea"/>
                <a:ea typeface="+mj-ea"/>
              </a:rPr>
              <a:t>寻找途经以增加团队表现的机会</a:t>
            </a:r>
          </a:p>
          <a:p>
            <a:pPr algn="just" indent="-285750" marL="285750">
              <a:buFont charset="2" panose="05000000000000000000" pitchFamily="2" typeface="Wingdings"/>
              <a:buChar char="l"/>
            </a:pPr>
            <a:r>
              <a:rPr altLang="en-US" lang="zh-CN" sz="1400">
                <a:solidFill>
                  <a:srgbClr val="000000"/>
                </a:solidFill>
                <a:latin typeface="+mj-ea"/>
                <a:ea typeface="+mj-ea"/>
              </a:rPr>
              <a:t>成人每个人的贡献，并让他们有成就感</a:t>
            </a:r>
          </a:p>
          <a:p>
            <a:pPr algn="just" indent="-285750" marL="285750">
              <a:buFont charset="2" panose="05000000000000000000" pitchFamily="2" typeface="Wingdings"/>
              <a:buChar char="l"/>
            </a:pPr>
            <a:r>
              <a:rPr altLang="en-US" lang="zh-CN" sz="1400">
                <a:solidFill>
                  <a:srgbClr val="000000"/>
                </a:solidFill>
                <a:latin typeface="+mj-ea"/>
                <a:ea typeface="+mj-ea"/>
              </a:rPr>
              <a:t>利用反馈，发挥成员的最大潜力</a:t>
            </a:r>
          </a:p>
        </p:txBody>
      </p:sp>
      <p:sp>
        <p:nvSpPr>
          <p:cNvPr id="24" name="TextBox 54">
            <a:extLst>
              <a:ext uri="{FF2B5EF4-FFF2-40B4-BE49-F238E27FC236}">
                <a16:creationId xmlns:a16="http://schemas.microsoft.com/office/drawing/2014/main" id="{5144E9D9-9B22-426D-A4A4-037491B86861}"/>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2.6 团队发展阶段及领导方式</a:t>
            </a:r>
          </a:p>
        </p:txBody>
      </p:sp>
      <p:sp>
        <p:nvSpPr>
          <p:cNvPr id="31" name="矩形 30">
            <a:extLst>
              <a:ext uri="{FF2B5EF4-FFF2-40B4-BE49-F238E27FC236}">
                <a16:creationId xmlns:a16="http://schemas.microsoft.com/office/drawing/2014/main" id="{B7C866FF-55AF-4019-8CE3-55CD16A65BF2}"/>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986810587"/>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300" fill="hold" id="7"/>
                                        <p:tgtEl>
                                          <p:spTgt spid="31"/>
                                        </p:tgtEl>
                                        <p:attrNameLst>
                                          <p:attrName>ppt_w</p:attrName>
                                        </p:attrNameLst>
                                      </p:cBhvr>
                                      <p:tavLst>
                                        <p:tav tm="0">
                                          <p:val>
                                            <p:fltVal val="0"/>
                                          </p:val>
                                        </p:tav>
                                        <p:tav tm="100000">
                                          <p:val>
                                            <p:strVal val="#ppt_w"/>
                                          </p:val>
                                        </p:tav>
                                      </p:tavLst>
                                    </p:anim>
                                    <p:anim calcmode="lin" valueType="num">
                                      <p:cBhvr>
                                        <p:cTn dur="300" fill="hold" id="8"/>
                                        <p:tgtEl>
                                          <p:spTgt spid="31"/>
                                        </p:tgtEl>
                                        <p:attrNameLst>
                                          <p:attrName>ppt_h</p:attrName>
                                        </p:attrNameLst>
                                      </p:cBhvr>
                                      <p:tavLst>
                                        <p:tav tm="0">
                                          <p:val>
                                            <p:fltVal val="0"/>
                                          </p:val>
                                        </p:tav>
                                        <p:tav tm="100000">
                                          <p:val>
                                            <p:strVal val="#ppt_h"/>
                                          </p:val>
                                        </p:tav>
                                      </p:tavLst>
                                    </p:anim>
                                    <p:anim calcmode="lin" valueType="num">
                                      <p:cBhvr>
                                        <p:cTn dur="300" fill="hold" id="9"/>
                                        <p:tgtEl>
                                          <p:spTgt spid="31"/>
                                        </p:tgtEl>
                                        <p:attrNameLst>
                                          <p:attrName>style.rotation</p:attrName>
                                        </p:attrNameLst>
                                      </p:cBhvr>
                                      <p:tavLst>
                                        <p:tav tm="0">
                                          <p:val>
                                            <p:fltVal val="90"/>
                                          </p:val>
                                        </p:tav>
                                        <p:tav tm="100000">
                                          <p:val>
                                            <p:fltVal val="0"/>
                                          </p:val>
                                        </p:tav>
                                      </p:tavLst>
                                    </p:anim>
                                    <p:animEffect filter="fade" transition="in">
                                      <p:cBhvr>
                                        <p:cTn dur="300" id="10"/>
                                        <p:tgtEl>
                                          <p:spTgt spid="31"/>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1"/>
                                        </p:tgtEl>
                                        <p:attrNameLst>
                                          <p:attrName>style.visibility</p:attrName>
                                        </p:attrNameLst>
                                      </p:cBhvr>
                                      <p:to>
                                        <p:strVal val="visible"/>
                                      </p:to>
                                    </p:set>
                                    <p:anim calcmode="lin" valueType="num">
                                      <p:cBhvr>
                                        <p:cTn dur="300" fill="hold" id="13"/>
                                        <p:tgtEl>
                                          <p:spTgt spid="31"/>
                                        </p:tgtEl>
                                        <p:attrNameLst>
                                          <p:attrName>ppt_w</p:attrName>
                                        </p:attrNameLst>
                                      </p:cBhvr>
                                      <p:tavLst>
                                        <p:tav tm="0">
                                          <p:val>
                                            <p:fltVal val="0"/>
                                          </p:val>
                                        </p:tav>
                                        <p:tav tm="100000">
                                          <p:val>
                                            <p:strVal val="#ppt_w"/>
                                          </p:val>
                                        </p:tav>
                                      </p:tavLst>
                                    </p:anim>
                                    <p:anim calcmode="lin" valueType="num">
                                      <p:cBhvr>
                                        <p:cTn dur="300" fill="hold" id="14"/>
                                        <p:tgtEl>
                                          <p:spTgt spid="31"/>
                                        </p:tgtEl>
                                        <p:attrNameLst>
                                          <p:attrName>ppt_h</p:attrName>
                                        </p:attrNameLst>
                                      </p:cBhvr>
                                      <p:tavLst>
                                        <p:tav tm="0">
                                          <p:val>
                                            <p:fltVal val="0"/>
                                          </p:val>
                                        </p:tav>
                                        <p:tav tm="100000">
                                          <p:val>
                                            <p:strVal val="#ppt_h"/>
                                          </p:val>
                                        </p:tav>
                                      </p:tavLst>
                                    </p:anim>
                                    <p:anim calcmode="lin" valueType="num">
                                      <p:cBhvr>
                                        <p:cTn dur="300" fill="hold" id="15"/>
                                        <p:tgtEl>
                                          <p:spTgt spid="31"/>
                                        </p:tgtEl>
                                        <p:attrNameLst>
                                          <p:attrName>style.rotation</p:attrName>
                                        </p:attrNameLst>
                                      </p:cBhvr>
                                      <p:tavLst>
                                        <p:tav tm="0">
                                          <p:val>
                                            <p:fltVal val="90"/>
                                          </p:val>
                                        </p:tav>
                                        <p:tav tm="100000">
                                          <p:val>
                                            <p:fltVal val="0"/>
                                          </p:val>
                                        </p:tav>
                                      </p:tavLst>
                                    </p:anim>
                                    <p:animEffect filter="fade" transition="in">
                                      <p:cBhvr>
                                        <p:cTn dur="300" id="16"/>
                                        <p:tgtEl>
                                          <p:spTgt spid="31"/>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24"/>
                                        </p:tgtEl>
                                        <p:attrNameLst>
                                          <p:attrName>style.visibility</p:attrName>
                                        </p:attrNameLst>
                                      </p:cBhvr>
                                      <p:to>
                                        <p:strVal val="visible"/>
                                      </p:to>
                                    </p:set>
                                    <p:anim by="(-#ppt_w*2)" calcmode="lin" valueType="num">
                                      <p:cBhvr rctx="PPT">
                                        <p:cTn autoRev="1" dur="200" fill="hold" id="20">
                                          <p:stCondLst>
                                            <p:cond delay="0"/>
                                          </p:stCondLst>
                                        </p:cTn>
                                        <p:tgtEl>
                                          <p:spTgt spid="24"/>
                                        </p:tgtEl>
                                        <p:attrNameLst>
                                          <p:attrName>ppt_w</p:attrName>
                                        </p:attrNameLst>
                                      </p:cBhvr>
                                    </p:anim>
                                    <p:anim by="(#ppt_w*0.50)" calcmode="lin" valueType="num">
                                      <p:cBhvr>
                                        <p:cTn autoRev="1" decel="50000" dur="200" fill="hold" id="21">
                                          <p:stCondLst>
                                            <p:cond delay="0"/>
                                          </p:stCondLst>
                                        </p:cTn>
                                        <p:tgtEl>
                                          <p:spTgt spid="24"/>
                                        </p:tgtEl>
                                        <p:attrNameLst>
                                          <p:attrName>ppt_x</p:attrName>
                                        </p:attrNameLst>
                                      </p:cBhvr>
                                    </p:anim>
                                    <p:anim calcmode="lin" from="(-#ppt_h/2)" to="(#ppt_y)" valueType="num">
                                      <p:cBhvr>
                                        <p:cTn dur="400" fill="hold" id="22">
                                          <p:stCondLst>
                                            <p:cond delay="0"/>
                                          </p:stCondLst>
                                        </p:cTn>
                                        <p:tgtEl>
                                          <p:spTgt spid="24"/>
                                        </p:tgtEl>
                                        <p:attrNameLst>
                                          <p:attrName>ppt_y</p:attrName>
                                        </p:attrNameLst>
                                      </p:cBhvr>
                                    </p:anim>
                                    <p:animRot by="21600000">
                                      <p:cBhvr>
                                        <p:cTn dur="400" fill="hold" id="23">
                                          <p:stCondLst>
                                            <p:cond delay="0"/>
                                          </p:stCondLst>
                                        </p:cTn>
                                        <p:tgtEl>
                                          <p:spTgt spid="24"/>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47"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500" id="27"/>
                                        <p:tgtEl>
                                          <p:spTgt spid="16"/>
                                        </p:tgtEl>
                                      </p:cBhvr>
                                    </p:animEffect>
                                    <p:anim calcmode="lin" valueType="num">
                                      <p:cBhvr>
                                        <p:cTn dur="500" fill="hold" id="28"/>
                                        <p:tgtEl>
                                          <p:spTgt spid="16"/>
                                        </p:tgtEl>
                                        <p:attrNameLst>
                                          <p:attrName>ppt_x</p:attrName>
                                        </p:attrNameLst>
                                      </p:cBhvr>
                                      <p:tavLst>
                                        <p:tav tm="0">
                                          <p:val>
                                            <p:strVal val="#ppt_x"/>
                                          </p:val>
                                        </p:tav>
                                        <p:tav tm="100000">
                                          <p:val>
                                            <p:strVal val="#ppt_x"/>
                                          </p:val>
                                        </p:tav>
                                      </p:tavLst>
                                    </p:anim>
                                    <p:anim calcmode="lin" valueType="num">
                                      <p:cBhvr>
                                        <p:cTn dur="500" fill="hold" id="29"/>
                                        <p:tgtEl>
                                          <p:spTgt spid="16"/>
                                        </p:tgtEl>
                                        <p:attrNameLst>
                                          <p:attrName>ppt_y</p:attrName>
                                        </p:attrNameLst>
                                      </p:cBhvr>
                                      <p:tavLst>
                                        <p:tav tm="0">
                                          <p:val>
                                            <p:strVal val="#ppt_y-.1"/>
                                          </p:val>
                                        </p:tav>
                                        <p:tav tm="100000">
                                          <p:val>
                                            <p:strVal val="#ppt_y"/>
                                          </p:val>
                                        </p:tav>
                                      </p:tavLst>
                                    </p:anim>
                                  </p:childTnLst>
                                </p:cTn>
                              </p:par>
                              <p:par>
                                <p:cTn fill="hold" grpId="0" id="30" nodeType="withEffect" presetClass="entr" presetID="47" presetSubtype="0">
                                  <p:stCondLst>
                                    <p:cond delay="0"/>
                                  </p:stCondLst>
                                  <p:childTnLst>
                                    <p:set>
                                      <p:cBhvr>
                                        <p:cTn dur="1" fill="hold" id="31">
                                          <p:stCondLst>
                                            <p:cond delay="0"/>
                                          </p:stCondLst>
                                        </p:cTn>
                                        <p:tgtEl>
                                          <p:spTgt spid="19"/>
                                        </p:tgtEl>
                                        <p:attrNameLst>
                                          <p:attrName>style.visibility</p:attrName>
                                        </p:attrNameLst>
                                      </p:cBhvr>
                                      <p:to>
                                        <p:strVal val="visible"/>
                                      </p:to>
                                    </p:set>
                                    <p:animEffect filter="fade" transition="in">
                                      <p:cBhvr>
                                        <p:cTn dur="500" id="32"/>
                                        <p:tgtEl>
                                          <p:spTgt spid="19"/>
                                        </p:tgtEl>
                                      </p:cBhvr>
                                    </p:animEffect>
                                    <p:anim calcmode="lin" valueType="num">
                                      <p:cBhvr>
                                        <p:cTn dur="500" fill="hold" id="33"/>
                                        <p:tgtEl>
                                          <p:spTgt spid="19"/>
                                        </p:tgtEl>
                                        <p:attrNameLst>
                                          <p:attrName>ppt_x</p:attrName>
                                        </p:attrNameLst>
                                      </p:cBhvr>
                                      <p:tavLst>
                                        <p:tav tm="0">
                                          <p:val>
                                            <p:strVal val="#ppt_x"/>
                                          </p:val>
                                        </p:tav>
                                        <p:tav tm="100000">
                                          <p:val>
                                            <p:strVal val="#ppt_x"/>
                                          </p:val>
                                        </p:tav>
                                      </p:tavLst>
                                    </p:anim>
                                    <p:anim calcmode="lin" valueType="num">
                                      <p:cBhvr>
                                        <p:cTn dur="500" fill="hold" id="34"/>
                                        <p:tgtEl>
                                          <p:spTgt spid="19"/>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1200"/>
                            </p:stCondLst>
                            <p:childTnLst>
                              <p:par>
                                <p:cTn fill="hold" grpId="0" id="36" nodeType="afterEffect" presetClass="entr" presetID="22" presetSubtype="1">
                                  <p:stCondLst>
                                    <p:cond delay="0"/>
                                  </p:stCondLst>
                                  <p:childTnLst>
                                    <p:set>
                                      <p:cBhvr>
                                        <p:cTn dur="1" fill="hold" id="37">
                                          <p:stCondLst>
                                            <p:cond delay="0"/>
                                          </p:stCondLst>
                                        </p:cTn>
                                        <p:tgtEl>
                                          <p:spTgt spid="15"/>
                                        </p:tgtEl>
                                        <p:attrNameLst>
                                          <p:attrName>style.visibility</p:attrName>
                                        </p:attrNameLst>
                                      </p:cBhvr>
                                      <p:to>
                                        <p:strVal val="visible"/>
                                      </p:to>
                                    </p:set>
                                    <p:animEffect filter="wipe(up)" transition="in">
                                      <p:cBhvr>
                                        <p:cTn dur="500" id="38"/>
                                        <p:tgtEl>
                                          <p:spTgt spid="15"/>
                                        </p:tgtEl>
                                      </p:cBhvr>
                                    </p:animEffect>
                                  </p:childTnLst>
                                </p:cTn>
                              </p:par>
                              <p:par>
                                <p:cTn fill="hold" grpId="0" id="39" nodeType="withEffect" presetClass="entr" presetID="22" presetSubtype="1">
                                  <p:stCondLst>
                                    <p:cond delay="0"/>
                                  </p:stCondLst>
                                  <p:childTnLst>
                                    <p:set>
                                      <p:cBhvr>
                                        <p:cTn dur="1" fill="hold" id="40">
                                          <p:stCondLst>
                                            <p:cond delay="0"/>
                                          </p:stCondLst>
                                        </p:cTn>
                                        <p:tgtEl>
                                          <p:spTgt spid="14"/>
                                        </p:tgtEl>
                                        <p:attrNameLst>
                                          <p:attrName>style.visibility</p:attrName>
                                        </p:attrNameLst>
                                      </p:cBhvr>
                                      <p:to>
                                        <p:strVal val="visible"/>
                                      </p:to>
                                    </p:set>
                                    <p:animEffect filter="wipe(up)" transition="in">
                                      <p:cBhvr>
                                        <p:cTn dur="500" id="41"/>
                                        <p:tgtEl>
                                          <p:spTgt spid="14"/>
                                        </p:tgtEl>
                                      </p:cBhvr>
                                    </p:animEffect>
                                  </p:childTnLst>
                                </p:cTn>
                              </p:par>
                            </p:childTnLst>
                          </p:cTn>
                        </p:par>
                        <p:par>
                          <p:cTn fill="hold" id="42" nodeType="afterGroup">
                            <p:stCondLst>
                              <p:cond delay="1700"/>
                            </p:stCondLst>
                            <p:childTnLst>
                              <p:par>
                                <p:cTn fill="hold" grpId="0" id="43" nodeType="afterEffect" presetClass="entr" presetID="22" presetSubtype="8">
                                  <p:stCondLst>
                                    <p:cond delay="0"/>
                                  </p:stCondLst>
                                  <p:childTnLst>
                                    <p:set>
                                      <p:cBhvr>
                                        <p:cTn dur="1" fill="hold" id="44">
                                          <p:stCondLst>
                                            <p:cond delay="0"/>
                                          </p:stCondLst>
                                        </p:cTn>
                                        <p:tgtEl>
                                          <p:spTgt spid="18"/>
                                        </p:tgtEl>
                                        <p:attrNameLst>
                                          <p:attrName>style.visibility</p:attrName>
                                        </p:attrNameLst>
                                      </p:cBhvr>
                                      <p:to>
                                        <p:strVal val="visible"/>
                                      </p:to>
                                    </p:set>
                                    <p:animEffect filter="wipe(left)" transition="in">
                                      <p:cBhvr>
                                        <p:cTn dur="500" id="45"/>
                                        <p:tgtEl>
                                          <p:spTgt spid="18"/>
                                        </p:tgtEl>
                                      </p:cBhvr>
                                    </p:animEffect>
                                  </p:childTnLst>
                                </p:cTn>
                              </p:par>
                            </p:childTnLst>
                          </p:cTn>
                        </p:par>
                        <p:par>
                          <p:cTn fill="hold" id="46" nodeType="afterGroup">
                            <p:stCondLst>
                              <p:cond delay="2200"/>
                            </p:stCondLst>
                            <p:childTnLst>
                              <p:par>
                                <p:cTn fill="hold" grpId="0" id="47" nodeType="afterEffect" presetClass="entr" presetID="2" presetSubtype="4">
                                  <p:stCondLst>
                                    <p:cond delay="0"/>
                                  </p:stCondLst>
                                  <p:childTnLst>
                                    <p:set>
                                      <p:cBhvr>
                                        <p:cTn dur="1" fill="hold" id="48">
                                          <p:stCondLst>
                                            <p:cond delay="0"/>
                                          </p:stCondLst>
                                        </p:cTn>
                                        <p:tgtEl>
                                          <p:spTgt spid="22"/>
                                        </p:tgtEl>
                                        <p:attrNameLst>
                                          <p:attrName>style.visibility</p:attrName>
                                        </p:attrNameLst>
                                      </p:cBhvr>
                                      <p:to>
                                        <p:strVal val="visible"/>
                                      </p:to>
                                    </p:set>
                                    <p:anim calcmode="lin" valueType="num">
                                      <p:cBhvr additive="base">
                                        <p:cTn dur="500" fill="hold" id="49"/>
                                        <p:tgtEl>
                                          <p:spTgt spid="22"/>
                                        </p:tgtEl>
                                        <p:attrNameLst>
                                          <p:attrName>ppt_x</p:attrName>
                                        </p:attrNameLst>
                                      </p:cBhvr>
                                      <p:tavLst>
                                        <p:tav tm="0">
                                          <p:val>
                                            <p:strVal val="#ppt_x"/>
                                          </p:val>
                                        </p:tav>
                                        <p:tav tm="100000">
                                          <p:val>
                                            <p:strVal val="#ppt_x"/>
                                          </p:val>
                                        </p:tav>
                                      </p:tavLst>
                                    </p:anim>
                                    <p:anim calcmode="lin" valueType="num">
                                      <p:cBhvr additive="base">
                                        <p:cTn dur="500" fill="hold" id="50"/>
                                        <p:tgtEl>
                                          <p:spTgt spid="22"/>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0"/>
                                  </p:stCondLst>
                                  <p:childTnLst>
                                    <p:set>
                                      <p:cBhvr>
                                        <p:cTn dur="1" fill="hold" id="52">
                                          <p:stCondLst>
                                            <p:cond delay="0"/>
                                          </p:stCondLst>
                                        </p:cTn>
                                        <p:tgtEl>
                                          <p:spTgt spid="23"/>
                                        </p:tgtEl>
                                        <p:attrNameLst>
                                          <p:attrName>style.visibility</p:attrName>
                                        </p:attrNameLst>
                                      </p:cBhvr>
                                      <p:to>
                                        <p:strVal val="visible"/>
                                      </p:to>
                                    </p:set>
                                    <p:anim calcmode="lin" valueType="num">
                                      <p:cBhvr additive="base">
                                        <p:cTn dur="500" fill="hold" id="53"/>
                                        <p:tgtEl>
                                          <p:spTgt spid="23"/>
                                        </p:tgtEl>
                                        <p:attrNameLst>
                                          <p:attrName>ppt_x</p:attrName>
                                        </p:attrNameLst>
                                      </p:cBhvr>
                                      <p:tavLst>
                                        <p:tav tm="0">
                                          <p:val>
                                            <p:strVal val="#ppt_x"/>
                                          </p:val>
                                        </p:tav>
                                        <p:tav tm="100000">
                                          <p:val>
                                            <p:strVal val="#ppt_x"/>
                                          </p:val>
                                        </p:tav>
                                      </p:tavLst>
                                    </p:anim>
                                    <p:anim calcmode="lin" valueType="num">
                                      <p:cBhvr additive="base">
                                        <p:cTn dur="500" fill="hold" id="54"/>
                                        <p:tgtEl>
                                          <p:spTgt spid="23"/>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0"/>
                                  </p:stCondLst>
                                  <p:childTnLst>
                                    <p:set>
                                      <p:cBhvr>
                                        <p:cTn dur="1" fill="hold" id="56">
                                          <p:stCondLst>
                                            <p:cond delay="0"/>
                                          </p:stCondLst>
                                        </p:cTn>
                                        <p:tgtEl>
                                          <p:spTgt spid="25"/>
                                        </p:tgtEl>
                                        <p:attrNameLst>
                                          <p:attrName>style.visibility</p:attrName>
                                        </p:attrNameLst>
                                      </p:cBhvr>
                                      <p:to>
                                        <p:strVal val="visible"/>
                                      </p:to>
                                    </p:set>
                                    <p:anim calcmode="lin" valueType="num">
                                      <p:cBhvr additive="base">
                                        <p:cTn dur="500" fill="hold" id="57"/>
                                        <p:tgtEl>
                                          <p:spTgt spid="25"/>
                                        </p:tgtEl>
                                        <p:attrNameLst>
                                          <p:attrName>ppt_x</p:attrName>
                                        </p:attrNameLst>
                                      </p:cBhvr>
                                      <p:tavLst>
                                        <p:tav tm="0">
                                          <p:val>
                                            <p:strVal val="#ppt_x"/>
                                          </p:val>
                                        </p:tav>
                                        <p:tav tm="100000">
                                          <p:val>
                                            <p:strVal val="#ppt_x"/>
                                          </p:val>
                                        </p:tav>
                                      </p:tavLst>
                                    </p:anim>
                                    <p:anim calcmode="lin" valueType="num">
                                      <p:cBhvr additive="base">
                                        <p:cTn dur="500" fill="hold" id="58"/>
                                        <p:tgtEl>
                                          <p:spTgt spid="25"/>
                                        </p:tgtEl>
                                        <p:attrNameLst>
                                          <p:attrName>ppt_y</p:attrName>
                                        </p:attrNameLst>
                                      </p:cBhvr>
                                      <p:tavLst>
                                        <p:tav tm="0">
                                          <p:val>
                                            <p:strVal val="1+#ppt_h/2"/>
                                          </p:val>
                                        </p:tav>
                                        <p:tav tm="100000">
                                          <p:val>
                                            <p:strVal val="#ppt_y"/>
                                          </p:val>
                                        </p:tav>
                                      </p:tavLst>
                                    </p:anim>
                                  </p:childTnLst>
                                </p:cTn>
                              </p:par>
                              <p:par>
                                <p:cTn fill="hold" grpId="0" id="59" nodeType="withEffect" presetClass="entr" presetID="2" presetSubtype="4">
                                  <p:stCondLst>
                                    <p:cond delay="0"/>
                                  </p:stCondLst>
                                  <p:childTnLst>
                                    <p:set>
                                      <p:cBhvr>
                                        <p:cTn dur="1" fill="hold" id="60">
                                          <p:stCondLst>
                                            <p:cond delay="0"/>
                                          </p:stCondLst>
                                        </p:cTn>
                                        <p:tgtEl>
                                          <p:spTgt spid="26"/>
                                        </p:tgtEl>
                                        <p:attrNameLst>
                                          <p:attrName>style.visibility</p:attrName>
                                        </p:attrNameLst>
                                      </p:cBhvr>
                                      <p:to>
                                        <p:strVal val="visible"/>
                                      </p:to>
                                    </p:set>
                                    <p:anim calcmode="lin" valueType="num">
                                      <p:cBhvr additive="base">
                                        <p:cTn dur="500" fill="hold" id="61"/>
                                        <p:tgtEl>
                                          <p:spTgt spid="26"/>
                                        </p:tgtEl>
                                        <p:attrNameLst>
                                          <p:attrName>ppt_x</p:attrName>
                                        </p:attrNameLst>
                                      </p:cBhvr>
                                      <p:tavLst>
                                        <p:tav tm="0">
                                          <p:val>
                                            <p:strVal val="#ppt_x"/>
                                          </p:val>
                                        </p:tav>
                                        <p:tav tm="100000">
                                          <p:val>
                                            <p:strVal val="#ppt_x"/>
                                          </p:val>
                                        </p:tav>
                                      </p:tavLst>
                                    </p:anim>
                                    <p:anim calcmode="lin" valueType="num">
                                      <p:cBhvr additive="base">
                                        <p:cTn dur="500" fill="hold" id="62"/>
                                        <p:tgtEl>
                                          <p:spTgt spid="26"/>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2700"/>
                            </p:stCondLst>
                            <p:childTnLst>
                              <p:par>
                                <p:cTn fill="hold" grpId="0" id="64" nodeType="afterEffect" presetClass="entr" presetID="22" presetSubtype="8">
                                  <p:stCondLst>
                                    <p:cond delay="0"/>
                                  </p:stCondLst>
                                  <p:childTnLst>
                                    <p:set>
                                      <p:cBhvr>
                                        <p:cTn dur="1" fill="hold" id="65">
                                          <p:stCondLst>
                                            <p:cond delay="0"/>
                                          </p:stCondLst>
                                        </p:cTn>
                                        <p:tgtEl>
                                          <p:spTgt spid="21"/>
                                        </p:tgtEl>
                                        <p:attrNameLst>
                                          <p:attrName>style.visibility</p:attrName>
                                        </p:attrNameLst>
                                      </p:cBhvr>
                                      <p:to>
                                        <p:strVal val="visible"/>
                                      </p:to>
                                    </p:set>
                                    <p:animEffect filter="wipe(left)" transition="in">
                                      <p:cBhvr>
                                        <p:cTn dur="500" id="66"/>
                                        <p:tgtEl>
                                          <p:spTgt spid="21"/>
                                        </p:tgtEl>
                                      </p:cBhvr>
                                    </p:animEffect>
                                  </p:childTnLst>
                                </p:cTn>
                              </p:par>
                            </p:childTnLst>
                          </p:cTn>
                        </p:par>
                        <p:par>
                          <p:cTn fill="hold" id="67" nodeType="afterGroup">
                            <p:stCondLst>
                              <p:cond delay="3200"/>
                            </p:stCondLst>
                            <p:childTnLst>
                              <p:par>
                                <p:cTn fill="hold" grpId="0" id="68" nodeType="afterEffect" presetClass="entr" presetID="2" presetSubtype="4">
                                  <p:stCondLst>
                                    <p:cond delay="0"/>
                                  </p:stCondLst>
                                  <p:childTnLst>
                                    <p:set>
                                      <p:cBhvr>
                                        <p:cTn dur="1" fill="hold" id="69">
                                          <p:stCondLst>
                                            <p:cond delay="0"/>
                                          </p:stCondLst>
                                        </p:cTn>
                                        <p:tgtEl>
                                          <p:spTgt spid="27"/>
                                        </p:tgtEl>
                                        <p:attrNameLst>
                                          <p:attrName>style.visibility</p:attrName>
                                        </p:attrNameLst>
                                      </p:cBhvr>
                                      <p:to>
                                        <p:strVal val="visible"/>
                                      </p:to>
                                    </p:set>
                                    <p:anim calcmode="lin" valueType="num">
                                      <p:cBhvr additive="base">
                                        <p:cTn dur="500" fill="hold" id="70"/>
                                        <p:tgtEl>
                                          <p:spTgt spid="27"/>
                                        </p:tgtEl>
                                        <p:attrNameLst>
                                          <p:attrName>ppt_x</p:attrName>
                                        </p:attrNameLst>
                                      </p:cBhvr>
                                      <p:tavLst>
                                        <p:tav tm="0">
                                          <p:val>
                                            <p:strVal val="#ppt_x"/>
                                          </p:val>
                                        </p:tav>
                                        <p:tav tm="100000">
                                          <p:val>
                                            <p:strVal val="#ppt_x"/>
                                          </p:val>
                                        </p:tav>
                                      </p:tavLst>
                                    </p:anim>
                                    <p:anim calcmode="lin" valueType="num">
                                      <p:cBhvr additive="base">
                                        <p:cTn dur="500" fill="hold" id="71"/>
                                        <p:tgtEl>
                                          <p:spTgt spid="27"/>
                                        </p:tgtEl>
                                        <p:attrNameLst>
                                          <p:attrName>ppt_y</p:attrName>
                                        </p:attrNameLst>
                                      </p:cBhvr>
                                      <p:tavLst>
                                        <p:tav tm="0">
                                          <p:val>
                                            <p:strVal val="1+#ppt_h/2"/>
                                          </p:val>
                                        </p:tav>
                                        <p:tav tm="100000">
                                          <p:val>
                                            <p:strVal val="#ppt_y"/>
                                          </p:val>
                                        </p:tav>
                                      </p:tavLst>
                                    </p:anim>
                                  </p:childTnLst>
                                </p:cTn>
                              </p:par>
                              <p:par>
                                <p:cTn fill="hold" grpId="0" id="72" nodeType="withEffect" presetClass="entr" presetID="2" presetSubtype="4">
                                  <p:stCondLst>
                                    <p:cond delay="0"/>
                                  </p:stCondLst>
                                  <p:childTnLst>
                                    <p:set>
                                      <p:cBhvr>
                                        <p:cTn dur="1" fill="hold" id="73">
                                          <p:stCondLst>
                                            <p:cond delay="0"/>
                                          </p:stCondLst>
                                        </p:cTn>
                                        <p:tgtEl>
                                          <p:spTgt spid="28"/>
                                        </p:tgtEl>
                                        <p:attrNameLst>
                                          <p:attrName>style.visibility</p:attrName>
                                        </p:attrNameLst>
                                      </p:cBhvr>
                                      <p:to>
                                        <p:strVal val="visible"/>
                                      </p:to>
                                    </p:set>
                                    <p:anim calcmode="lin" valueType="num">
                                      <p:cBhvr additive="base">
                                        <p:cTn dur="500" fill="hold" id="74"/>
                                        <p:tgtEl>
                                          <p:spTgt spid="28"/>
                                        </p:tgtEl>
                                        <p:attrNameLst>
                                          <p:attrName>ppt_x</p:attrName>
                                        </p:attrNameLst>
                                      </p:cBhvr>
                                      <p:tavLst>
                                        <p:tav tm="0">
                                          <p:val>
                                            <p:strVal val="#ppt_x"/>
                                          </p:val>
                                        </p:tav>
                                        <p:tav tm="100000">
                                          <p:val>
                                            <p:strVal val="#ppt_x"/>
                                          </p:val>
                                        </p:tav>
                                      </p:tavLst>
                                    </p:anim>
                                    <p:anim calcmode="lin" valueType="num">
                                      <p:cBhvr additive="base">
                                        <p:cTn dur="500" fill="hold" id="75"/>
                                        <p:tgtEl>
                                          <p:spTgt spid="28"/>
                                        </p:tgtEl>
                                        <p:attrNameLst>
                                          <p:attrName>ppt_y</p:attrName>
                                        </p:attrNameLst>
                                      </p:cBhvr>
                                      <p:tavLst>
                                        <p:tav tm="0">
                                          <p:val>
                                            <p:strVal val="1+#ppt_h/2"/>
                                          </p:val>
                                        </p:tav>
                                        <p:tav tm="100000">
                                          <p:val>
                                            <p:strVal val="#ppt_y"/>
                                          </p:val>
                                        </p:tav>
                                      </p:tavLst>
                                    </p:anim>
                                  </p:childTnLst>
                                </p:cTn>
                              </p:par>
                              <p:par>
                                <p:cTn fill="hold" grpId="0" id="76" nodeType="withEffect" presetClass="entr" presetID="2" presetSubtype="4">
                                  <p:stCondLst>
                                    <p:cond delay="0"/>
                                  </p:stCondLst>
                                  <p:childTnLst>
                                    <p:set>
                                      <p:cBhvr>
                                        <p:cTn dur="1" fill="hold" id="77">
                                          <p:stCondLst>
                                            <p:cond delay="0"/>
                                          </p:stCondLst>
                                        </p:cTn>
                                        <p:tgtEl>
                                          <p:spTgt spid="29"/>
                                        </p:tgtEl>
                                        <p:attrNameLst>
                                          <p:attrName>style.visibility</p:attrName>
                                        </p:attrNameLst>
                                      </p:cBhvr>
                                      <p:to>
                                        <p:strVal val="visible"/>
                                      </p:to>
                                    </p:set>
                                    <p:anim calcmode="lin" valueType="num">
                                      <p:cBhvr additive="base">
                                        <p:cTn dur="500" fill="hold" id="78"/>
                                        <p:tgtEl>
                                          <p:spTgt spid="29"/>
                                        </p:tgtEl>
                                        <p:attrNameLst>
                                          <p:attrName>ppt_x</p:attrName>
                                        </p:attrNameLst>
                                      </p:cBhvr>
                                      <p:tavLst>
                                        <p:tav tm="0">
                                          <p:val>
                                            <p:strVal val="#ppt_x"/>
                                          </p:val>
                                        </p:tav>
                                        <p:tav tm="100000">
                                          <p:val>
                                            <p:strVal val="#ppt_x"/>
                                          </p:val>
                                        </p:tav>
                                      </p:tavLst>
                                    </p:anim>
                                    <p:anim calcmode="lin" valueType="num">
                                      <p:cBhvr additive="base">
                                        <p:cTn dur="500" fill="hold" id="79"/>
                                        <p:tgtEl>
                                          <p:spTgt spid="29"/>
                                        </p:tgtEl>
                                        <p:attrNameLst>
                                          <p:attrName>ppt_y</p:attrName>
                                        </p:attrNameLst>
                                      </p:cBhvr>
                                      <p:tavLst>
                                        <p:tav tm="0">
                                          <p:val>
                                            <p:strVal val="1+#ppt_h/2"/>
                                          </p:val>
                                        </p:tav>
                                        <p:tav tm="100000">
                                          <p:val>
                                            <p:strVal val="#ppt_y"/>
                                          </p:val>
                                        </p:tav>
                                      </p:tavLst>
                                    </p:anim>
                                  </p:childTnLst>
                                </p:cTn>
                              </p:par>
                              <p:par>
                                <p:cTn fill="hold" grpId="0" id="80" nodeType="withEffect" presetClass="entr" presetID="2" presetSubtype="4">
                                  <p:stCondLst>
                                    <p:cond delay="0"/>
                                  </p:stCondLst>
                                  <p:childTnLst>
                                    <p:set>
                                      <p:cBhvr>
                                        <p:cTn dur="1" fill="hold" id="81">
                                          <p:stCondLst>
                                            <p:cond delay="0"/>
                                          </p:stCondLst>
                                        </p:cTn>
                                        <p:tgtEl>
                                          <p:spTgt spid="30"/>
                                        </p:tgtEl>
                                        <p:attrNameLst>
                                          <p:attrName>style.visibility</p:attrName>
                                        </p:attrNameLst>
                                      </p:cBhvr>
                                      <p:to>
                                        <p:strVal val="visible"/>
                                      </p:to>
                                    </p:set>
                                    <p:anim calcmode="lin" valueType="num">
                                      <p:cBhvr additive="base">
                                        <p:cTn dur="500" fill="hold" id="82"/>
                                        <p:tgtEl>
                                          <p:spTgt spid="30"/>
                                        </p:tgtEl>
                                        <p:attrNameLst>
                                          <p:attrName>ppt_x</p:attrName>
                                        </p:attrNameLst>
                                      </p:cBhvr>
                                      <p:tavLst>
                                        <p:tav tm="0">
                                          <p:val>
                                            <p:strVal val="#ppt_x"/>
                                          </p:val>
                                        </p:tav>
                                        <p:tav tm="100000">
                                          <p:val>
                                            <p:strVal val="#ppt_x"/>
                                          </p:val>
                                        </p:tav>
                                      </p:tavLst>
                                    </p:anim>
                                    <p:anim calcmode="lin" valueType="num">
                                      <p:cBhvr additive="base">
                                        <p:cTn dur="500" fill="hold" id="83"/>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8"/>
      <p:bldP grpId="0" spid="19"/>
      <p:bldP grpId="0" spid="21"/>
      <p:bldP grpId="0" spid="22"/>
      <p:bldP grpId="0" spid="23"/>
      <p:bldP grpId="0" spid="25"/>
      <p:bldP grpId="0" spid="26"/>
      <p:bldP grpId="0" spid="27"/>
      <p:bldP grpId="0" spid="28"/>
      <p:bldP grpId="0" spid="29"/>
      <p:bldP grpId="0" spid="30"/>
      <p:bldP grpId="0" spid="24"/>
      <p:bldP grpId="0" spid="31"/>
      <p:bldP grpId="1" spid="31"/>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a:extLst>
              <a:ext uri="{FF2B5EF4-FFF2-40B4-BE49-F238E27FC236}">
                <a16:creationId xmlns:a16="http://schemas.microsoft.com/office/drawing/2014/main" id="{C361F128-6F8D-4E15-A76B-C4C6F02A95D6}"/>
              </a:ext>
            </a:extLst>
          </p:cNvPr>
          <p:cNvSpPr/>
          <p:nvPr/>
        </p:nvSpPr>
        <p:spPr bwMode="auto">
          <a:xfrm>
            <a:off x="1273845" y="2040147"/>
            <a:ext cx="4501984" cy="4067472"/>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14" name="矩形: 圆角 13">
            <a:extLst>
              <a:ext uri="{FF2B5EF4-FFF2-40B4-BE49-F238E27FC236}">
                <a16:creationId xmlns:a16="http://schemas.microsoft.com/office/drawing/2014/main" id="{AA4E2B33-C535-4D24-9419-6E39CCAB552D}"/>
              </a:ext>
            </a:extLst>
          </p:cNvPr>
          <p:cNvSpPr/>
          <p:nvPr/>
        </p:nvSpPr>
        <p:spPr bwMode="auto">
          <a:xfrm>
            <a:off x="1273845" y="1779461"/>
            <a:ext cx="4501984" cy="428056"/>
          </a:xfrm>
          <a:prstGeom prst="round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16" name="矩形 15">
            <a:extLst>
              <a:ext uri="{FF2B5EF4-FFF2-40B4-BE49-F238E27FC236}">
                <a16:creationId xmlns:a16="http://schemas.microsoft.com/office/drawing/2014/main" id="{2B2B55B0-486C-46AD-9649-33C1259D3AA0}"/>
              </a:ext>
            </a:extLst>
          </p:cNvPr>
          <p:cNvSpPr/>
          <p:nvPr/>
        </p:nvSpPr>
        <p:spPr>
          <a:xfrm>
            <a:off x="2204191" y="1801461"/>
            <a:ext cx="2813591" cy="396240"/>
          </a:xfrm>
          <a:prstGeom prst="rect">
            <a:avLst/>
          </a:prstGeom>
        </p:spPr>
        <p:txBody>
          <a:bodyPr wrap="square">
            <a:spAutoFit/>
          </a:bodyPr>
          <a:lstStyle/>
          <a:p>
            <a:r>
              <a:rPr altLang="en-US" b="1" lang="zh-CN" sz="2000">
                <a:solidFill>
                  <a:schemeClr val="accent2"/>
                </a:solidFill>
                <a:latin typeface="+mj-ea"/>
                <a:ea typeface="+mj-ea"/>
              </a:rPr>
              <a:t>团队哀痛期（转变期）</a:t>
            </a:r>
          </a:p>
        </p:txBody>
      </p:sp>
      <p:sp>
        <p:nvSpPr>
          <p:cNvPr id="17" name="矩形 16">
            <a:extLst>
              <a:ext uri="{FF2B5EF4-FFF2-40B4-BE49-F238E27FC236}">
                <a16:creationId xmlns:a16="http://schemas.microsoft.com/office/drawing/2014/main" id="{4F2C1FEB-08CC-4EA5-93B3-26E61A12FC27}"/>
              </a:ext>
            </a:extLst>
          </p:cNvPr>
          <p:cNvSpPr/>
          <p:nvPr/>
        </p:nvSpPr>
        <p:spPr>
          <a:xfrm>
            <a:off x="1764110" y="2454278"/>
            <a:ext cx="1338828"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b="1" lang="zh-CN">
                <a:solidFill>
                  <a:srgbClr val="000000"/>
                </a:solidFill>
                <a:latin typeface="+mj-ea"/>
                <a:ea typeface="+mj-ea"/>
              </a:rPr>
              <a:t>行为特征：</a:t>
            </a:r>
          </a:p>
        </p:txBody>
      </p:sp>
      <p:sp>
        <p:nvSpPr>
          <p:cNvPr id="18" name="矩形 17">
            <a:extLst>
              <a:ext uri="{FF2B5EF4-FFF2-40B4-BE49-F238E27FC236}">
                <a16:creationId xmlns:a16="http://schemas.microsoft.com/office/drawing/2014/main" id="{75B3EEA3-DF8E-4E25-B3A5-CA8BF45F1E7D}"/>
              </a:ext>
            </a:extLst>
          </p:cNvPr>
          <p:cNvSpPr/>
          <p:nvPr/>
        </p:nvSpPr>
        <p:spPr>
          <a:xfrm>
            <a:off x="1783504" y="2848815"/>
            <a:ext cx="4034400" cy="155448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indent="-285750" marL="285750">
              <a:lnSpc>
                <a:spcPct val="150000"/>
              </a:lnSpc>
              <a:buFont charset="2" panose="05000000000000000000" pitchFamily="2" typeface="Wingdings"/>
              <a:buChar char="l"/>
            </a:pPr>
            <a:r>
              <a:rPr altLang="en-US" lang="zh-CN" sz="1600">
                <a:solidFill>
                  <a:srgbClr val="000000"/>
                </a:solidFill>
                <a:latin typeface="+mj-ea"/>
                <a:ea typeface="+mj-ea"/>
              </a:rPr>
              <a:t>关心逼近的解散</a:t>
            </a:r>
          </a:p>
          <a:p>
            <a:pPr algn="just" indent="-285750" marL="285750">
              <a:lnSpc>
                <a:spcPct val="150000"/>
              </a:lnSpc>
              <a:buFont charset="2" panose="05000000000000000000" pitchFamily="2" typeface="Wingdings"/>
              <a:buChar char="l"/>
            </a:pPr>
            <a:r>
              <a:rPr altLang="en-US" lang="zh-CN" sz="1600">
                <a:solidFill>
                  <a:srgbClr val="000000"/>
                </a:solidFill>
                <a:latin typeface="+mj-ea"/>
                <a:ea typeface="+mj-ea"/>
              </a:rPr>
              <a:t>减少或增加工作活动</a:t>
            </a:r>
          </a:p>
          <a:p>
            <a:pPr algn="just" indent="-285750" marL="285750">
              <a:lnSpc>
                <a:spcPct val="150000"/>
              </a:lnSpc>
              <a:buFont charset="2" panose="05000000000000000000" pitchFamily="2" typeface="Wingdings"/>
              <a:buChar char="l"/>
            </a:pPr>
            <a:r>
              <a:rPr altLang="en-US" lang="zh-CN" sz="1600">
                <a:solidFill>
                  <a:srgbClr val="000000"/>
                </a:solidFill>
                <a:latin typeface="+mj-ea"/>
                <a:ea typeface="+mj-ea"/>
              </a:rPr>
              <a:t>时期降低或提高</a:t>
            </a:r>
          </a:p>
          <a:p>
            <a:pPr algn="just" indent="-285750" marL="285750">
              <a:lnSpc>
                <a:spcPct val="150000"/>
              </a:lnSpc>
              <a:buFont charset="2" panose="05000000000000000000" pitchFamily="2" typeface="Wingdings"/>
              <a:buChar char="l"/>
            </a:pPr>
            <a:r>
              <a:rPr altLang="en-US" lang="zh-CN" sz="1600">
                <a:solidFill>
                  <a:srgbClr val="000000"/>
                </a:solidFill>
                <a:latin typeface="+mj-ea"/>
                <a:ea typeface="+mj-ea"/>
              </a:rPr>
              <a:t>悲伤</a:t>
            </a:r>
          </a:p>
        </p:txBody>
      </p:sp>
      <p:sp>
        <p:nvSpPr>
          <p:cNvPr id="19" name="矩形 18">
            <a:extLst>
              <a:ext uri="{FF2B5EF4-FFF2-40B4-BE49-F238E27FC236}">
                <a16:creationId xmlns:a16="http://schemas.microsoft.com/office/drawing/2014/main" id="{86FE5B3F-56F7-40D8-A02B-07BD3343631C}"/>
              </a:ext>
            </a:extLst>
          </p:cNvPr>
          <p:cNvSpPr/>
          <p:nvPr/>
        </p:nvSpPr>
        <p:spPr>
          <a:xfrm>
            <a:off x="1764110" y="4484289"/>
            <a:ext cx="3693754"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b="1" lang="zh-CN">
                <a:solidFill>
                  <a:srgbClr val="000000"/>
                </a:solidFill>
                <a:latin typeface="+mj-ea"/>
                <a:ea typeface="+mj-ea"/>
              </a:rPr>
              <a:t>团队领导可以采取以下指导方针：</a:t>
            </a:r>
          </a:p>
        </p:txBody>
      </p:sp>
      <p:sp>
        <p:nvSpPr>
          <p:cNvPr id="20" name="矩形 19">
            <a:extLst>
              <a:ext uri="{FF2B5EF4-FFF2-40B4-BE49-F238E27FC236}">
                <a16:creationId xmlns:a16="http://schemas.microsoft.com/office/drawing/2014/main" id="{C2D422FB-A681-42A0-9B83-4F4359E48D1F}"/>
              </a:ext>
            </a:extLst>
          </p:cNvPr>
          <p:cNvSpPr/>
          <p:nvPr/>
        </p:nvSpPr>
        <p:spPr>
          <a:xfrm>
            <a:off x="1741429" y="4981129"/>
            <a:ext cx="4034400" cy="8229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indent="-285750" marL="285750">
              <a:lnSpc>
                <a:spcPct val="150000"/>
              </a:lnSpc>
              <a:buFont charset="2" panose="05000000000000000000" pitchFamily="2" typeface="Wingdings"/>
              <a:buChar char="l"/>
            </a:pPr>
            <a:r>
              <a:rPr altLang="en-US" lang="zh-CN" sz="1600">
                <a:solidFill>
                  <a:srgbClr val="000000"/>
                </a:solidFill>
                <a:latin typeface="+mj-ea"/>
                <a:ea typeface="+mj-ea"/>
              </a:rPr>
              <a:t>重新界定目标或制定一个新目标</a:t>
            </a:r>
          </a:p>
          <a:p>
            <a:pPr algn="just" indent="-285750" marL="285750">
              <a:lnSpc>
                <a:spcPct val="150000"/>
              </a:lnSpc>
              <a:buFont charset="2" panose="05000000000000000000" pitchFamily="2" typeface="Wingdings"/>
              <a:buChar char="l"/>
            </a:pPr>
            <a:r>
              <a:rPr altLang="en-US" lang="zh-CN" sz="1600">
                <a:solidFill>
                  <a:srgbClr val="000000"/>
                </a:solidFill>
                <a:latin typeface="+mj-ea"/>
                <a:ea typeface="+mj-ea"/>
              </a:rPr>
              <a:t>结束团队</a:t>
            </a:r>
          </a:p>
        </p:txBody>
      </p:sp>
      <p:pic>
        <p:nvPicPr>
          <p:cNvPr id="6" name="图片 5">
            <a:extLst>
              <a:ext uri="{FF2B5EF4-FFF2-40B4-BE49-F238E27FC236}">
                <a16:creationId xmlns:a16="http://schemas.microsoft.com/office/drawing/2014/main" id="{52F1DC04-D81C-4DA7-811F-B1118DB8546D}"/>
              </a:ext>
            </a:extLst>
          </p:cNvPr>
          <p:cNvPicPr>
            <a:picLocks noChangeAspect="1"/>
          </p:cNvPicPr>
          <p:nvPr/>
        </p:nvPicPr>
        <p:blipFill>
          <a:blip r:embed="rId3">
            <a:extLst>
              <a:ext uri="{28A0092B-C50C-407E-A947-70E740481C1C}">
                <a14:useLocalDpi val="0"/>
              </a:ext>
            </a:extLst>
          </a:blip>
          <a:srcRect r="54052"/>
          <a:stretch>
            <a:fillRect/>
          </a:stretch>
        </p:blipFill>
        <p:spPr>
          <a:xfrm>
            <a:off x="6420935" y="1801462"/>
            <a:ext cx="4359058" cy="4306158"/>
          </a:xfrm>
          <a:prstGeom prst="rect">
            <a:avLst/>
          </a:prstGeom>
        </p:spPr>
      </p:pic>
      <p:sp>
        <p:nvSpPr>
          <p:cNvPr id="22" name="TextBox 54">
            <a:extLst>
              <a:ext uri="{FF2B5EF4-FFF2-40B4-BE49-F238E27FC236}">
                <a16:creationId xmlns:a16="http://schemas.microsoft.com/office/drawing/2014/main" id="{14AA20A3-12F2-4EEB-B023-15CD963A87F6}"/>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2.6 团队发展阶段及领导方式</a:t>
            </a:r>
          </a:p>
        </p:txBody>
      </p:sp>
      <p:sp>
        <p:nvSpPr>
          <p:cNvPr id="23" name="矩形 22">
            <a:extLst>
              <a:ext uri="{FF2B5EF4-FFF2-40B4-BE49-F238E27FC236}">
                <a16:creationId xmlns:a16="http://schemas.microsoft.com/office/drawing/2014/main" id="{54E9E6A3-0394-40CE-B9A6-0BCA945C5E40}"/>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2568558108"/>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300" fill="hold" id="7"/>
                                        <p:tgtEl>
                                          <p:spTgt spid="23"/>
                                        </p:tgtEl>
                                        <p:attrNameLst>
                                          <p:attrName>ppt_w</p:attrName>
                                        </p:attrNameLst>
                                      </p:cBhvr>
                                      <p:tavLst>
                                        <p:tav tm="0">
                                          <p:val>
                                            <p:fltVal val="0"/>
                                          </p:val>
                                        </p:tav>
                                        <p:tav tm="100000">
                                          <p:val>
                                            <p:strVal val="#ppt_w"/>
                                          </p:val>
                                        </p:tav>
                                      </p:tavLst>
                                    </p:anim>
                                    <p:anim calcmode="lin" valueType="num">
                                      <p:cBhvr>
                                        <p:cTn dur="300" fill="hold" id="8"/>
                                        <p:tgtEl>
                                          <p:spTgt spid="23"/>
                                        </p:tgtEl>
                                        <p:attrNameLst>
                                          <p:attrName>ppt_h</p:attrName>
                                        </p:attrNameLst>
                                      </p:cBhvr>
                                      <p:tavLst>
                                        <p:tav tm="0">
                                          <p:val>
                                            <p:fltVal val="0"/>
                                          </p:val>
                                        </p:tav>
                                        <p:tav tm="100000">
                                          <p:val>
                                            <p:strVal val="#ppt_h"/>
                                          </p:val>
                                        </p:tav>
                                      </p:tavLst>
                                    </p:anim>
                                    <p:anim calcmode="lin" valueType="num">
                                      <p:cBhvr>
                                        <p:cTn dur="300" fill="hold" id="9"/>
                                        <p:tgtEl>
                                          <p:spTgt spid="23"/>
                                        </p:tgtEl>
                                        <p:attrNameLst>
                                          <p:attrName>style.rotation</p:attrName>
                                        </p:attrNameLst>
                                      </p:cBhvr>
                                      <p:tavLst>
                                        <p:tav tm="0">
                                          <p:val>
                                            <p:fltVal val="90"/>
                                          </p:val>
                                        </p:tav>
                                        <p:tav tm="100000">
                                          <p:val>
                                            <p:fltVal val="0"/>
                                          </p:val>
                                        </p:tav>
                                      </p:tavLst>
                                    </p:anim>
                                    <p:animEffect filter="fade" transition="in">
                                      <p:cBhvr>
                                        <p:cTn dur="300" id="10"/>
                                        <p:tgtEl>
                                          <p:spTgt spid="2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23"/>
                                        </p:tgtEl>
                                        <p:attrNameLst>
                                          <p:attrName>style.visibility</p:attrName>
                                        </p:attrNameLst>
                                      </p:cBhvr>
                                      <p:to>
                                        <p:strVal val="visible"/>
                                      </p:to>
                                    </p:set>
                                    <p:anim calcmode="lin" valueType="num">
                                      <p:cBhvr>
                                        <p:cTn dur="300" fill="hold" id="13"/>
                                        <p:tgtEl>
                                          <p:spTgt spid="23"/>
                                        </p:tgtEl>
                                        <p:attrNameLst>
                                          <p:attrName>ppt_w</p:attrName>
                                        </p:attrNameLst>
                                      </p:cBhvr>
                                      <p:tavLst>
                                        <p:tav tm="0">
                                          <p:val>
                                            <p:fltVal val="0"/>
                                          </p:val>
                                        </p:tav>
                                        <p:tav tm="100000">
                                          <p:val>
                                            <p:strVal val="#ppt_w"/>
                                          </p:val>
                                        </p:tav>
                                      </p:tavLst>
                                    </p:anim>
                                    <p:anim calcmode="lin" valueType="num">
                                      <p:cBhvr>
                                        <p:cTn dur="300" fill="hold" id="14"/>
                                        <p:tgtEl>
                                          <p:spTgt spid="23"/>
                                        </p:tgtEl>
                                        <p:attrNameLst>
                                          <p:attrName>ppt_h</p:attrName>
                                        </p:attrNameLst>
                                      </p:cBhvr>
                                      <p:tavLst>
                                        <p:tav tm="0">
                                          <p:val>
                                            <p:fltVal val="0"/>
                                          </p:val>
                                        </p:tav>
                                        <p:tav tm="100000">
                                          <p:val>
                                            <p:strVal val="#ppt_h"/>
                                          </p:val>
                                        </p:tav>
                                      </p:tavLst>
                                    </p:anim>
                                    <p:anim calcmode="lin" valueType="num">
                                      <p:cBhvr>
                                        <p:cTn dur="300" fill="hold" id="15"/>
                                        <p:tgtEl>
                                          <p:spTgt spid="23"/>
                                        </p:tgtEl>
                                        <p:attrNameLst>
                                          <p:attrName>style.rotation</p:attrName>
                                        </p:attrNameLst>
                                      </p:cBhvr>
                                      <p:tavLst>
                                        <p:tav tm="0">
                                          <p:val>
                                            <p:fltVal val="90"/>
                                          </p:val>
                                        </p:tav>
                                        <p:tav tm="100000">
                                          <p:val>
                                            <p:fltVal val="0"/>
                                          </p:val>
                                        </p:tav>
                                      </p:tavLst>
                                    </p:anim>
                                    <p:animEffect filter="fade" transition="in">
                                      <p:cBhvr>
                                        <p:cTn dur="300" id="16"/>
                                        <p:tgtEl>
                                          <p:spTgt spid="2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22"/>
                                        </p:tgtEl>
                                        <p:attrNameLst>
                                          <p:attrName>style.visibility</p:attrName>
                                        </p:attrNameLst>
                                      </p:cBhvr>
                                      <p:to>
                                        <p:strVal val="visible"/>
                                      </p:to>
                                    </p:set>
                                    <p:anim by="(-#ppt_w*2)" calcmode="lin" valueType="num">
                                      <p:cBhvr rctx="PPT">
                                        <p:cTn autoRev="1" dur="200" fill="hold" id="20">
                                          <p:stCondLst>
                                            <p:cond delay="0"/>
                                          </p:stCondLst>
                                        </p:cTn>
                                        <p:tgtEl>
                                          <p:spTgt spid="22"/>
                                        </p:tgtEl>
                                        <p:attrNameLst>
                                          <p:attrName>ppt_w</p:attrName>
                                        </p:attrNameLst>
                                      </p:cBhvr>
                                    </p:anim>
                                    <p:anim by="(#ppt_w*0.50)" calcmode="lin" valueType="num">
                                      <p:cBhvr>
                                        <p:cTn autoRev="1" decel="50000" dur="200" fill="hold" id="21">
                                          <p:stCondLst>
                                            <p:cond delay="0"/>
                                          </p:stCondLst>
                                        </p:cTn>
                                        <p:tgtEl>
                                          <p:spTgt spid="22"/>
                                        </p:tgtEl>
                                        <p:attrNameLst>
                                          <p:attrName>ppt_x</p:attrName>
                                        </p:attrNameLst>
                                      </p:cBhvr>
                                    </p:anim>
                                    <p:anim calcmode="lin" from="(-#ppt_h/2)" to="(#ppt_y)" valueType="num">
                                      <p:cBhvr>
                                        <p:cTn dur="400" fill="hold" id="22">
                                          <p:stCondLst>
                                            <p:cond delay="0"/>
                                          </p:stCondLst>
                                        </p:cTn>
                                        <p:tgtEl>
                                          <p:spTgt spid="22"/>
                                        </p:tgtEl>
                                        <p:attrNameLst>
                                          <p:attrName>ppt_y</p:attrName>
                                        </p:attrNameLst>
                                      </p:cBhvr>
                                    </p:anim>
                                    <p:animRot by="21600000">
                                      <p:cBhvr>
                                        <p:cTn dur="400" fill="hold" id="23">
                                          <p:stCondLst>
                                            <p:cond delay="0"/>
                                          </p:stCondLst>
                                        </p:cTn>
                                        <p:tgtEl>
                                          <p:spTgt spid="22"/>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2" presetSubtype="8">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fill="hold" id="27"/>
                                        <p:tgtEl>
                                          <p:spTgt spid="14"/>
                                        </p:tgtEl>
                                        <p:attrNameLst>
                                          <p:attrName>ppt_x</p:attrName>
                                        </p:attrNameLst>
                                      </p:cBhvr>
                                      <p:tavLst>
                                        <p:tav tm="0">
                                          <p:val>
                                            <p:strVal val="0-#ppt_w/2"/>
                                          </p:val>
                                        </p:tav>
                                        <p:tav tm="100000">
                                          <p:val>
                                            <p:strVal val="#ppt_x"/>
                                          </p:val>
                                        </p:tav>
                                      </p:tavLst>
                                    </p:anim>
                                    <p:anim calcmode="lin" valueType="num">
                                      <p:cBhvr additive="base">
                                        <p:cTn dur="500" fill="hold" id="28"/>
                                        <p:tgtEl>
                                          <p:spTgt spid="14"/>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200"/>
                            </p:stCondLst>
                            <p:childTnLst>
                              <p:par>
                                <p:cTn fill="hold" grpId="0" id="30" nodeType="afterEffect" presetClass="entr" presetID="22" presetSubtype="1">
                                  <p:stCondLst>
                                    <p:cond delay="0"/>
                                  </p:stCondLst>
                                  <p:childTnLst>
                                    <p:set>
                                      <p:cBhvr>
                                        <p:cTn dur="1" fill="hold" id="31">
                                          <p:stCondLst>
                                            <p:cond delay="0"/>
                                          </p:stCondLst>
                                        </p:cTn>
                                        <p:tgtEl>
                                          <p:spTgt spid="13"/>
                                        </p:tgtEl>
                                        <p:attrNameLst>
                                          <p:attrName>style.visibility</p:attrName>
                                        </p:attrNameLst>
                                      </p:cBhvr>
                                      <p:to>
                                        <p:strVal val="visible"/>
                                      </p:to>
                                    </p:set>
                                    <p:animEffect filter="wipe(up)" transition="in">
                                      <p:cBhvr>
                                        <p:cTn dur="500" id="32"/>
                                        <p:tgtEl>
                                          <p:spTgt spid="13"/>
                                        </p:tgtEl>
                                      </p:cBhvr>
                                    </p:animEffect>
                                  </p:childTnLst>
                                </p:cTn>
                              </p:par>
                            </p:childTnLst>
                          </p:cTn>
                        </p:par>
                        <p:par>
                          <p:cTn fill="hold" id="33" nodeType="afterGroup">
                            <p:stCondLst>
                              <p:cond delay="1700"/>
                            </p:stCondLst>
                            <p:childTnLst>
                              <p:par>
                                <p:cTn fill="hold" grpId="0" id="34" nodeType="afterEffect" presetClass="entr" presetID="22" presetSubtype="8">
                                  <p:stCondLst>
                                    <p:cond delay="0"/>
                                  </p:stCondLst>
                                  <p:childTnLst>
                                    <p:set>
                                      <p:cBhvr>
                                        <p:cTn dur="1" fill="hold" id="35">
                                          <p:stCondLst>
                                            <p:cond delay="0"/>
                                          </p:stCondLst>
                                        </p:cTn>
                                        <p:tgtEl>
                                          <p:spTgt spid="16"/>
                                        </p:tgtEl>
                                        <p:attrNameLst>
                                          <p:attrName>style.visibility</p:attrName>
                                        </p:attrNameLst>
                                      </p:cBhvr>
                                      <p:to>
                                        <p:strVal val="visible"/>
                                      </p:to>
                                    </p:set>
                                    <p:animEffect filter="wipe(left)" transition="in">
                                      <p:cBhvr>
                                        <p:cTn dur="500" id="36"/>
                                        <p:tgtEl>
                                          <p:spTgt spid="16"/>
                                        </p:tgtEl>
                                      </p:cBhvr>
                                    </p:animEffect>
                                  </p:childTnLst>
                                </p:cTn>
                              </p:par>
                            </p:childTnLst>
                          </p:cTn>
                        </p:par>
                        <p:par>
                          <p:cTn fill="hold" id="37" nodeType="afterGroup">
                            <p:stCondLst>
                              <p:cond delay="2200"/>
                            </p:stCondLst>
                            <p:childTnLst>
                              <p:par>
                                <p:cTn fill="hold" grpId="0" id="38" nodeType="afterEffect" presetClass="entr" presetID="42" presetSubtype="0">
                                  <p:stCondLst>
                                    <p:cond delay="0"/>
                                  </p:stCondLst>
                                  <p:childTnLst>
                                    <p:set>
                                      <p:cBhvr>
                                        <p:cTn dur="1" fill="hold" id="39">
                                          <p:stCondLst>
                                            <p:cond delay="0"/>
                                          </p:stCondLst>
                                        </p:cTn>
                                        <p:tgtEl>
                                          <p:spTgt spid="17"/>
                                        </p:tgtEl>
                                        <p:attrNameLst>
                                          <p:attrName>style.visibility</p:attrName>
                                        </p:attrNameLst>
                                      </p:cBhvr>
                                      <p:to>
                                        <p:strVal val="visible"/>
                                      </p:to>
                                    </p:set>
                                    <p:animEffect filter="fade" transition="in">
                                      <p:cBhvr>
                                        <p:cTn dur="500" id="40"/>
                                        <p:tgtEl>
                                          <p:spTgt spid="17"/>
                                        </p:tgtEl>
                                      </p:cBhvr>
                                    </p:animEffect>
                                    <p:anim calcmode="lin" valueType="num">
                                      <p:cBhvr>
                                        <p:cTn dur="500" fill="hold" id="41"/>
                                        <p:tgtEl>
                                          <p:spTgt spid="17"/>
                                        </p:tgtEl>
                                        <p:attrNameLst>
                                          <p:attrName>ppt_x</p:attrName>
                                        </p:attrNameLst>
                                      </p:cBhvr>
                                      <p:tavLst>
                                        <p:tav tm="0">
                                          <p:val>
                                            <p:strVal val="#ppt_x"/>
                                          </p:val>
                                        </p:tav>
                                        <p:tav tm="100000">
                                          <p:val>
                                            <p:strVal val="#ppt_x"/>
                                          </p:val>
                                        </p:tav>
                                      </p:tavLst>
                                    </p:anim>
                                    <p:anim calcmode="lin" valueType="num">
                                      <p:cBhvr>
                                        <p:cTn dur="500" fill="hold" id="42"/>
                                        <p:tgtEl>
                                          <p:spTgt spid="17"/>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18"/>
                                        </p:tgtEl>
                                        <p:attrNameLst>
                                          <p:attrName>style.visibility</p:attrName>
                                        </p:attrNameLst>
                                      </p:cBhvr>
                                      <p:to>
                                        <p:strVal val="visible"/>
                                      </p:to>
                                    </p:set>
                                    <p:animEffect filter="fade" transition="in">
                                      <p:cBhvr>
                                        <p:cTn dur="500" id="45"/>
                                        <p:tgtEl>
                                          <p:spTgt spid="18"/>
                                        </p:tgtEl>
                                      </p:cBhvr>
                                    </p:animEffect>
                                    <p:anim calcmode="lin" valueType="num">
                                      <p:cBhvr>
                                        <p:cTn dur="500" fill="hold" id="46"/>
                                        <p:tgtEl>
                                          <p:spTgt spid="18"/>
                                        </p:tgtEl>
                                        <p:attrNameLst>
                                          <p:attrName>ppt_x</p:attrName>
                                        </p:attrNameLst>
                                      </p:cBhvr>
                                      <p:tavLst>
                                        <p:tav tm="0">
                                          <p:val>
                                            <p:strVal val="#ppt_x"/>
                                          </p:val>
                                        </p:tav>
                                        <p:tav tm="100000">
                                          <p:val>
                                            <p:strVal val="#ppt_x"/>
                                          </p:val>
                                        </p:tav>
                                      </p:tavLst>
                                    </p:anim>
                                    <p:anim calcmode="lin" valueType="num">
                                      <p:cBhvr>
                                        <p:cTn dur="500" fill="hold" id="47"/>
                                        <p:tgtEl>
                                          <p:spTgt spid="18"/>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19"/>
                                        </p:tgtEl>
                                        <p:attrNameLst>
                                          <p:attrName>style.visibility</p:attrName>
                                        </p:attrNameLst>
                                      </p:cBhvr>
                                      <p:to>
                                        <p:strVal val="visible"/>
                                      </p:to>
                                    </p:set>
                                    <p:animEffect filter="fade" transition="in">
                                      <p:cBhvr>
                                        <p:cTn dur="500" id="50"/>
                                        <p:tgtEl>
                                          <p:spTgt spid="19"/>
                                        </p:tgtEl>
                                      </p:cBhvr>
                                    </p:animEffect>
                                    <p:anim calcmode="lin" valueType="num">
                                      <p:cBhvr>
                                        <p:cTn dur="500" fill="hold" id="51"/>
                                        <p:tgtEl>
                                          <p:spTgt spid="19"/>
                                        </p:tgtEl>
                                        <p:attrNameLst>
                                          <p:attrName>ppt_x</p:attrName>
                                        </p:attrNameLst>
                                      </p:cBhvr>
                                      <p:tavLst>
                                        <p:tav tm="0">
                                          <p:val>
                                            <p:strVal val="#ppt_x"/>
                                          </p:val>
                                        </p:tav>
                                        <p:tav tm="100000">
                                          <p:val>
                                            <p:strVal val="#ppt_x"/>
                                          </p:val>
                                        </p:tav>
                                      </p:tavLst>
                                    </p:anim>
                                    <p:anim calcmode="lin" valueType="num">
                                      <p:cBhvr>
                                        <p:cTn dur="500" fill="hold" id="52"/>
                                        <p:tgtEl>
                                          <p:spTgt spid="19"/>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20"/>
                                        </p:tgtEl>
                                        <p:attrNameLst>
                                          <p:attrName>style.visibility</p:attrName>
                                        </p:attrNameLst>
                                      </p:cBhvr>
                                      <p:to>
                                        <p:strVal val="visible"/>
                                      </p:to>
                                    </p:set>
                                    <p:animEffect filter="fade" transition="in">
                                      <p:cBhvr>
                                        <p:cTn dur="500" id="55"/>
                                        <p:tgtEl>
                                          <p:spTgt spid="20"/>
                                        </p:tgtEl>
                                      </p:cBhvr>
                                    </p:animEffect>
                                    <p:anim calcmode="lin" valueType="num">
                                      <p:cBhvr>
                                        <p:cTn dur="500" fill="hold" id="56"/>
                                        <p:tgtEl>
                                          <p:spTgt spid="20"/>
                                        </p:tgtEl>
                                        <p:attrNameLst>
                                          <p:attrName>ppt_x</p:attrName>
                                        </p:attrNameLst>
                                      </p:cBhvr>
                                      <p:tavLst>
                                        <p:tav tm="0">
                                          <p:val>
                                            <p:strVal val="#ppt_x"/>
                                          </p:val>
                                        </p:tav>
                                        <p:tav tm="100000">
                                          <p:val>
                                            <p:strVal val="#ppt_x"/>
                                          </p:val>
                                        </p:tav>
                                      </p:tavLst>
                                    </p:anim>
                                    <p:anim calcmode="lin" valueType="num">
                                      <p:cBhvr>
                                        <p:cTn dur="500" fill="hold" id="57"/>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fill="hold" id="60" nodeType="clickEffect" presetClass="entr" presetID="42" presetSubtype="0">
                                  <p:stCondLst>
                                    <p:cond delay="0"/>
                                  </p:stCondLst>
                                  <p:childTnLst>
                                    <p:set>
                                      <p:cBhvr>
                                        <p:cTn dur="1" fill="hold" id="61">
                                          <p:stCondLst>
                                            <p:cond delay="0"/>
                                          </p:stCondLst>
                                        </p:cTn>
                                        <p:tgtEl>
                                          <p:spTgt spid="6"/>
                                        </p:tgtEl>
                                        <p:attrNameLst>
                                          <p:attrName>style.visibility</p:attrName>
                                        </p:attrNameLst>
                                      </p:cBhvr>
                                      <p:to>
                                        <p:strVal val="visible"/>
                                      </p:to>
                                    </p:set>
                                    <p:animEffect filter="fade" transition="in">
                                      <p:cBhvr>
                                        <p:cTn dur="1000" id="62"/>
                                        <p:tgtEl>
                                          <p:spTgt spid="6"/>
                                        </p:tgtEl>
                                      </p:cBhvr>
                                    </p:animEffect>
                                    <p:anim calcmode="lin" valueType="num">
                                      <p:cBhvr>
                                        <p:cTn dur="1000" fill="hold" id="63"/>
                                        <p:tgtEl>
                                          <p:spTgt spid="6"/>
                                        </p:tgtEl>
                                        <p:attrNameLst>
                                          <p:attrName>ppt_x</p:attrName>
                                        </p:attrNameLst>
                                      </p:cBhvr>
                                      <p:tavLst>
                                        <p:tav tm="0">
                                          <p:val>
                                            <p:strVal val="#ppt_x"/>
                                          </p:val>
                                        </p:tav>
                                        <p:tav tm="100000">
                                          <p:val>
                                            <p:strVal val="#ppt_x"/>
                                          </p:val>
                                        </p:tav>
                                      </p:tavLst>
                                    </p:anim>
                                    <p:anim calcmode="lin" valueType="num">
                                      <p:cBhvr>
                                        <p:cTn dur="1000" fill="hold" id="64"/>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6"/>
      <p:bldP grpId="0" spid="17"/>
      <p:bldP grpId="0" spid="18"/>
      <p:bldP grpId="0" spid="19"/>
      <p:bldP grpId="0" spid="20"/>
      <p:bldP grpId="0" spid="22"/>
      <p:bldP grpId="0" spid="23"/>
      <p:bldP grpId="1" spid="2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a:extLst>
              <a:ext uri="{FF2B5EF4-FFF2-40B4-BE49-F238E27FC236}">
                <a16:creationId xmlns:a16="http://schemas.microsoft.com/office/drawing/2014/main" id="{E410893A-2AED-4770-9C3E-BD9AC5A9D3AF}"/>
              </a:ext>
            </a:extLst>
          </p:cNvPr>
          <p:cNvSpPr/>
          <p:nvPr/>
        </p:nvSpPr>
        <p:spPr bwMode="auto">
          <a:xfrm>
            <a:off x="0" y="0"/>
            <a:ext cx="12196763" cy="6858000"/>
          </a:xfrm>
          <a:prstGeom prst="rect">
            <a:avLst/>
          </a:prstGeom>
          <a:blipFill dpi="0" rotWithShape="1">
            <a:blip r:embed="rId3">
              <a:alphaModFix amt="9000"/>
            </a:blip>
            <a:stretch>
              <a:fillRect/>
            </a:stretch>
          </a:blip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grpSp>
        <p:nvGrpSpPr>
          <p:cNvPr id="4" name="组合 3">
            <a:extLst>
              <a:ext uri="{FF2B5EF4-FFF2-40B4-BE49-F238E27FC236}">
                <a16:creationId xmlns:a16="http://schemas.microsoft.com/office/drawing/2014/main" id="{EF4012A7-E7A9-42A3-9F0A-4A889A6EC1C7}"/>
              </a:ext>
            </a:extLst>
          </p:cNvPr>
          <p:cNvGrpSpPr/>
          <p:nvPr/>
        </p:nvGrpSpPr>
        <p:grpSpPr>
          <a:xfrm>
            <a:off x="-960911" y="-1398550"/>
            <a:ext cx="7779399" cy="9304563"/>
            <a:chOff x="-960911" y="-1398550"/>
            <a:chExt cx="7779399" cy="9304563"/>
          </a:xfrm>
        </p:grpSpPr>
        <p:sp>
          <p:nvSpPr>
            <p:cNvPr id="18" name="等腰三角形 15">
              <a:extLst>
                <a:ext uri="{FF2B5EF4-FFF2-40B4-BE49-F238E27FC236}">
                  <a16:creationId xmlns:a16="http://schemas.microsoft.com/office/drawing/2014/main" id="{3A75ACBB-0B94-4FC4-9347-A161E0E6320F}"/>
                </a:ext>
              </a:extLst>
            </p:cNvPr>
            <p:cNvSpPr/>
            <p:nvPr/>
          </p:nvSpPr>
          <p:spPr>
            <a:xfrm rot="10800000">
              <a:off x="0" y="0"/>
              <a:ext cx="5857579" cy="6096000"/>
            </a:xfrm>
            <a:custGeom>
              <a:gdLst>
                <a:gd fmla="*/ 0 w 6644640" name="connsiteX0"/>
                <a:gd fmla="*/ 6096000 h 6096000" name="connsiteY0"/>
                <a:gd fmla="*/ 6644640 w 6644640" name="connsiteX1"/>
                <a:gd fmla="*/ 0 h 6096000" name="connsiteY1"/>
                <a:gd fmla="*/ 6644640 w 6644640" name="connsiteX2"/>
                <a:gd fmla="*/ 6096000 h 6096000" name="connsiteY2"/>
                <a:gd fmla="*/ 0 w 6644640" name="connsiteX3"/>
                <a:gd fmla="*/ 6096000 h 6096000" name="connsiteY3"/>
              </a:gdLst>
              <a:cxnLst>
                <a:cxn ang="0">
                  <a:pos x="connsiteX0" y="connsiteY0"/>
                </a:cxn>
                <a:cxn ang="0">
                  <a:pos x="connsiteX1" y="connsiteY1"/>
                </a:cxn>
                <a:cxn ang="0">
                  <a:pos x="connsiteX2" y="connsiteY2"/>
                </a:cxn>
                <a:cxn ang="0">
                  <a:pos x="connsiteX3" y="connsiteY3"/>
                </a:cxn>
              </a:cxnLst>
              <a:rect b="b" l="l" r="r" t="t"/>
              <a:pathLst>
                <a:path h="6096000" w="6644640">
                  <a:moveTo>
                    <a:pt x="0" y="6096000"/>
                  </a:moveTo>
                  <a:lnTo>
                    <a:pt x="6644640" y="0"/>
                  </a:lnTo>
                  <a:lnTo>
                    <a:pt x="6644640" y="6096000"/>
                  </a:lnTo>
                  <a:lnTo>
                    <a:pt x="0" y="6096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a:extLst>
                <a:ext uri="{FF2B5EF4-FFF2-40B4-BE49-F238E27FC236}">
                  <a16:creationId xmlns:a16="http://schemas.microsoft.com/office/drawing/2014/main" id="{AF302448-244A-4C86-99C1-3E41370D9121}"/>
                </a:ext>
              </a:extLst>
            </p:cNvPr>
            <p:cNvGrpSpPr/>
            <p:nvPr/>
          </p:nvGrpSpPr>
          <p:grpSpPr>
            <a:xfrm>
              <a:off x="-960911" y="-1398550"/>
              <a:ext cx="7779399" cy="9304563"/>
              <a:chOff x="-960911" y="-1398550"/>
              <a:chExt cx="7779399" cy="9304563"/>
            </a:xfrm>
          </p:grpSpPr>
          <p:pic>
            <p:nvPicPr>
              <p:cNvPr id="19" name="图片 18">
                <a:extLst>
                  <a:ext uri="{FF2B5EF4-FFF2-40B4-BE49-F238E27FC236}">
                    <a16:creationId xmlns:a16="http://schemas.microsoft.com/office/drawing/2014/main" id="{8D0EEBB1-948A-40D5-822A-DEF40F2BCC34}"/>
                  </a:ext>
                </a:extLst>
              </p:cNvPr>
              <p:cNvPicPr>
                <a:picLocks noChangeAspect="1"/>
              </p:cNvPicPr>
              <p:nvPr/>
            </p:nvPicPr>
            <p:blipFill>
              <a:blip r:embed="rId4">
                <a:duotone>
                  <a:prstClr val="black"/>
                  <a:schemeClr val="accent2">
                    <a:tint val="45000"/>
                    <a:satMod val="400000"/>
                  </a:schemeClr>
                </a:duotone>
                <a:extLst>
                  <a:ext uri="{28A0092B-C50C-407E-A947-70E740481C1C}">
                    <a14:useLocalDpi val="0"/>
                  </a:ext>
                </a:extLst>
              </a:blip>
              <a:stretch>
                <a:fillRect/>
              </a:stretch>
            </p:blipFill>
            <p:spPr>
              <a:xfrm rot="18799378">
                <a:off x="-1068601" y="2127389"/>
                <a:ext cx="8893099" cy="1841221"/>
              </a:xfrm>
              <a:prstGeom prst="rect">
                <a:avLst/>
              </a:prstGeom>
            </p:spPr>
          </p:pic>
          <p:sp>
            <p:nvSpPr>
              <p:cNvPr id="20" name="平行四边形 19">
                <a:extLst>
                  <a:ext uri="{FF2B5EF4-FFF2-40B4-BE49-F238E27FC236}">
                    <a16:creationId xmlns:a16="http://schemas.microsoft.com/office/drawing/2014/main" id="{BE30A512-EFD5-48D9-90EE-971C3806B6E3}"/>
                  </a:ext>
                </a:extLst>
              </p:cNvPr>
              <p:cNvSpPr/>
              <p:nvPr/>
            </p:nvSpPr>
            <p:spPr>
              <a:xfrm>
                <a:off x="-130848" y="0"/>
                <a:ext cx="5718847" cy="6858000"/>
              </a:xfrm>
              <a:prstGeom prst="parallelogram">
                <a:avLst>
                  <a:gd fmla="val 76803"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13">
                <a:extLst>
                  <a:ext uri="{FF2B5EF4-FFF2-40B4-BE49-F238E27FC236}">
                    <a16:creationId xmlns:a16="http://schemas.microsoft.com/office/drawing/2014/main" id="{CCC1FECD-F9F0-410C-AFC7-38EFFB6BE297}"/>
                  </a:ext>
                </a:extLst>
              </p:cNvPr>
              <p:cNvSpPr/>
              <p:nvPr/>
            </p:nvSpPr>
            <p:spPr>
              <a:xfrm>
                <a:off x="-1" y="1480207"/>
                <a:ext cx="5445759" cy="5377793"/>
              </a:xfrm>
              <a:custGeom>
                <a:gdLst>
                  <a:gd fmla="*/ 0 w 4124960" name="connsiteX0"/>
                  <a:gd fmla="*/ 5377794 h 5377794" name="connsiteY0"/>
                  <a:gd fmla="*/ 0 w 4124960" name="connsiteX1"/>
                  <a:gd fmla="*/ 0 h 5377794" name="connsiteY1"/>
                  <a:gd fmla="*/ 4124960 w 4124960" name="connsiteX2"/>
                  <a:gd fmla="*/ 5377794 h 5377794" name="connsiteY2"/>
                  <a:gd fmla="*/ 0 w 4124960" name="connsiteX3"/>
                  <a:gd fmla="*/ 5377794 h 5377794" name="connsiteY3"/>
                </a:gdLst>
                <a:cxnLst>
                  <a:cxn ang="0">
                    <a:pos x="connsiteX0" y="connsiteY0"/>
                  </a:cxn>
                  <a:cxn ang="0">
                    <a:pos x="connsiteX1" y="connsiteY1"/>
                  </a:cxn>
                  <a:cxn ang="0">
                    <a:pos x="connsiteX2" y="connsiteY2"/>
                  </a:cxn>
                  <a:cxn ang="0">
                    <a:pos x="connsiteX3" y="connsiteY3"/>
                  </a:cxn>
                </a:cxnLst>
                <a:rect b="b" l="l" r="r" t="t"/>
                <a:pathLst>
                  <a:path h="5377794" w="4124960">
                    <a:moveTo>
                      <a:pt x="0" y="5377794"/>
                    </a:moveTo>
                    <a:lnTo>
                      <a:pt x="0" y="0"/>
                    </a:lnTo>
                    <a:lnTo>
                      <a:pt x="4124960" y="5377794"/>
                    </a:lnTo>
                    <a:lnTo>
                      <a:pt x="0" y="537779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形状 22">
                <a:extLst>
                  <a:ext uri="{FF2B5EF4-FFF2-40B4-BE49-F238E27FC236}">
                    <a16:creationId xmlns:a16="http://schemas.microsoft.com/office/drawing/2014/main" id="{5D8D4DEC-F07C-4A74-AA9D-7D99E481B07B}"/>
                  </a:ext>
                </a:extLst>
              </p:cNvPr>
              <p:cNvSpPr/>
              <p:nvPr/>
            </p:nvSpPr>
            <p:spPr>
              <a:xfrm rot="18936600">
                <a:off x="1906748" y="1508274"/>
                <a:ext cx="386080" cy="6397739"/>
              </a:xfrm>
              <a:custGeom>
                <a:gdLst>
                  <a:gd fmla="*/ 386080 w 386080" name="connsiteX0"/>
                  <a:gd fmla="*/ 0 h 6397739" name="connsiteY0"/>
                  <a:gd fmla="*/ 386080 w 386080" name="connsiteX1"/>
                  <a:gd fmla="*/ 6397739 h 6397739" name="connsiteY1"/>
                  <a:gd fmla="*/ 0 w 386080" name="connsiteX2"/>
                  <a:gd fmla="*/ 6019794 h 6397739" name="connsiteY2"/>
                  <a:gd fmla="*/ 0 w 386080" name="connsiteX3"/>
                  <a:gd fmla="*/ 394390 h 6397739" name="connsiteY3"/>
                </a:gdLst>
                <a:cxnLst>
                  <a:cxn ang="0">
                    <a:pos x="connsiteX0" y="connsiteY0"/>
                  </a:cxn>
                  <a:cxn ang="0">
                    <a:pos x="connsiteX1" y="connsiteY1"/>
                  </a:cxn>
                  <a:cxn ang="0">
                    <a:pos x="connsiteX2" y="connsiteY2"/>
                  </a:cxn>
                  <a:cxn ang="0">
                    <a:pos x="connsiteX3" y="connsiteY3"/>
                  </a:cxn>
                </a:cxnLst>
                <a:rect b="b" l="l" r="r" t="t"/>
                <a:pathLst>
                  <a:path h="6397739" w="386080">
                    <a:moveTo>
                      <a:pt x="386080" y="0"/>
                    </a:moveTo>
                    <a:lnTo>
                      <a:pt x="386080" y="6397739"/>
                    </a:lnTo>
                    <a:lnTo>
                      <a:pt x="0" y="6019794"/>
                    </a:lnTo>
                    <a:lnTo>
                      <a:pt x="0" y="39439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a:extLst>
                  <a:ext uri="{FF2B5EF4-FFF2-40B4-BE49-F238E27FC236}">
                    <a16:creationId xmlns:a16="http://schemas.microsoft.com/office/drawing/2014/main" id="{1C457593-3B9D-4C77-8359-78275B90231F}"/>
                  </a:ext>
                </a:extLst>
              </p:cNvPr>
              <p:cNvPicPr>
                <a:picLocks noChangeAspect="1"/>
              </p:cNvPicPr>
              <p:nvPr/>
            </p:nvPicPr>
            <p:blipFill>
              <a:blip r:embed="rId5">
                <a:extLst>
                  <a:ext uri="{28A0092B-C50C-407E-A947-70E740481C1C}">
                    <a14:useLocalDpi val="0"/>
                  </a:ext>
                </a:extLst>
              </a:blip>
              <a:stretch>
                <a:fillRect/>
              </a:stretch>
            </p:blipFill>
            <p:spPr>
              <a:xfrm rot="13484093">
                <a:off x="-960911" y="3261500"/>
                <a:ext cx="7779399" cy="1644693"/>
              </a:xfrm>
              <a:prstGeom prst="rect">
                <a:avLst/>
              </a:prstGeom>
            </p:spPr>
          </p:pic>
        </p:grpSp>
      </p:grpSp>
      <p:sp>
        <p:nvSpPr>
          <p:cNvPr id="27" name="TextBox 31">
            <a:extLst>
              <a:ext uri="{FF2B5EF4-FFF2-40B4-BE49-F238E27FC236}">
                <a16:creationId xmlns:a16="http://schemas.microsoft.com/office/drawing/2014/main" id="{951F09F9-7D77-4306-A984-3312D57054D3}"/>
              </a:ext>
            </a:extLst>
          </p:cNvPr>
          <p:cNvSpPr txBox="1"/>
          <p:nvPr/>
        </p:nvSpPr>
        <p:spPr>
          <a:xfrm>
            <a:off x="6421622" y="2299431"/>
            <a:ext cx="4009419" cy="914400"/>
          </a:xfrm>
          <a:prstGeom prst="rect">
            <a:avLst/>
          </a:prstGeom>
          <a:noFill/>
        </p:spPr>
        <p:txBody>
          <a:bodyPr rtlCol="0" wrap="square">
            <a:spAutoFit/>
          </a:bodyPr>
          <a:lstStyle/>
          <a:p>
            <a:pPr algn="ctr"/>
            <a:r>
              <a:rPr altLang="en-US" b="1" lang="zh-CN" sz="5400">
                <a:solidFill>
                  <a:srgbClr val="C00000"/>
                </a:solidFill>
                <a:latin typeface="微软雅黑"/>
                <a:ea typeface="微软雅黑"/>
              </a:rPr>
              <a:t>团队的概念</a:t>
            </a:r>
          </a:p>
        </p:txBody>
      </p:sp>
      <p:sp>
        <p:nvSpPr>
          <p:cNvPr id="30" name="TextBox 65">
            <a:extLst>
              <a:ext uri="{FF2B5EF4-FFF2-40B4-BE49-F238E27FC236}">
                <a16:creationId xmlns:a16="http://schemas.microsoft.com/office/drawing/2014/main" id="{6B15669F-316B-4DDD-A6A4-6B251A5F230D}"/>
              </a:ext>
            </a:extLst>
          </p:cNvPr>
          <p:cNvSpPr txBox="1"/>
          <p:nvPr/>
        </p:nvSpPr>
        <p:spPr>
          <a:xfrm>
            <a:off x="5108054" y="3606185"/>
            <a:ext cx="2186747" cy="396240"/>
          </a:xfrm>
          <a:prstGeom prst="rect">
            <a:avLst/>
          </a:prstGeom>
          <a:noFill/>
        </p:spPr>
        <p:txBody>
          <a:bodyPr rtlCol="0" wrap="square">
            <a:spAutoFit/>
          </a:bodyPr>
          <a:lstStyle>
            <a:defPPr>
              <a:defRPr lang="zh-CN"/>
            </a:defPPr>
            <a:lvl1pPr algn="just">
              <a:defRPr sz="1800">
                <a:solidFill>
                  <a:schemeClr val="tx2"/>
                </a:solidFill>
                <a:latin typeface="+mj-ea"/>
                <a:ea typeface="+mn-ea"/>
              </a:defRPr>
            </a:lvl1pPr>
          </a:lstStyle>
          <a:p>
            <a:pPr indent="-285750" marL="285750">
              <a:buFont charset="2" panose="05000000000000000000" pitchFamily="2" typeface="Wingdings"/>
              <a:buChar char="u"/>
            </a:pPr>
            <a:r>
              <a:rPr altLang="en-US" lang="zh-CN" sz="2000">
                <a:solidFill>
                  <a:srgbClr val="000000"/>
                </a:solidFill>
              </a:rPr>
              <a:t>团队是什么？</a:t>
            </a:r>
          </a:p>
        </p:txBody>
      </p:sp>
      <p:sp>
        <p:nvSpPr>
          <p:cNvPr id="31" name="TextBox 66">
            <a:extLst>
              <a:ext uri="{FF2B5EF4-FFF2-40B4-BE49-F238E27FC236}">
                <a16:creationId xmlns:a16="http://schemas.microsoft.com/office/drawing/2014/main" id="{FD265CA4-D033-426F-9319-F22DD5D27B0F}"/>
              </a:ext>
            </a:extLst>
          </p:cNvPr>
          <p:cNvSpPr txBox="1"/>
          <p:nvPr/>
        </p:nvSpPr>
        <p:spPr>
          <a:xfrm>
            <a:off x="7782902" y="3606185"/>
            <a:ext cx="2547005" cy="396240"/>
          </a:xfrm>
          <a:prstGeom prst="rect">
            <a:avLst/>
          </a:prstGeom>
          <a:noFill/>
        </p:spPr>
        <p:txBody>
          <a:bodyPr rtlCol="0" wrap="square">
            <a:spAutoFit/>
          </a:bodyPr>
          <a:lstStyle>
            <a:defPPr>
              <a:defRPr lang="zh-CN"/>
            </a:defPPr>
            <a:lvl1pPr>
              <a:defRPr sz="2000">
                <a:solidFill>
                  <a:srgbClr val="F8F8F8"/>
                </a:solidFill>
                <a:latin typeface="+mn-ea"/>
                <a:ea typeface="+mn-ea"/>
              </a:defRPr>
            </a:lvl1pPr>
          </a:lstStyle>
          <a:p>
            <a:pPr indent="-285750" marL="285750">
              <a:buFont charset="2" panose="05000000000000000000" pitchFamily="2" typeface="Wingdings"/>
              <a:buChar char="u"/>
            </a:pPr>
            <a:r>
              <a:rPr altLang="en-US" lang="zh-CN">
                <a:solidFill>
                  <a:srgbClr val="000000"/>
                </a:solidFill>
              </a:rPr>
              <a:t>团队和群体的差异</a:t>
            </a:r>
          </a:p>
        </p:txBody>
      </p:sp>
      <p:sp>
        <p:nvSpPr>
          <p:cNvPr id="37" name="TextBox 65">
            <a:extLst>
              <a:ext uri="{FF2B5EF4-FFF2-40B4-BE49-F238E27FC236}">
                <a16:creationId xmlns:a16="http://schemas.microsoft.com/office/drawing/2014/main" id="{42FE0CE4-88B1-4559-880B-11BBC4F0ED96}"/>
              </a:ext>
            </a:extLst>
          </p:cNvPr>
          <p:cNvSpPr txBox="1"/>
          <p:nvPr/>
        </p:nvSpPr>
        <p:spPr>
          <a:xfrm>
            <a:off x="5108054" y="4091760"/>
            <a:ext cx="2186747" cy="396240"/>
          </a:xfrm>
          <a:prstGeom prst="rect">
            <a:avLst/>
          </a:prstGeom>
          <a:noFill/>
        </p:spPr>
        <p:txBody>
          <a:bodyPr rtlCol="0" wrap="square">
            <a:spAutoFit/>
          </a:bodyPr>
          <a:lstStyle>
            <a:defPPr>
              <a:defRPr lang="zh-CN"/>
            </a:defPPr>
            <a:lvl1pPr algn="just">
              <a:defRPr sz="1800">
                <a:solidFill>
                  <a:schemeClr val="tx2"/>
                </a:solidFill>
                <a:latin typeface="+mj-ea"/>
                <a:ea typeface="+mn-ea"/>
              </a:defRPr>
            </a:lvl1pPr>
          </a:lstStyle>
          <a:p>
            <a:pPr indent="-285750" marL="285750">
              <a:buFont charset="2" panose="05000000000000000000" pitchFamily="2" typeface="Wingdings"/>
              <a:buChar char="u"/>
            </a:pPr>
            <a:r>
              <a:rPr altLang="en-US" lang="zh-CN" sz="2000">
                <a:solidFill>
                  <a:srgbClr val="000000"/>
                </a:solidFill>
              </a:rPr>
              <a:t>团队的类型</a:t>
            </a:r>
          </a:p>
        </p:txBody>
      </p:sp>
      <p:sp>
        <p:nvSpPr>
          <p:cNvPr id="38" name="TextBox 66">
            <a:extLst>
              <a:ext uri="{FF2B5EF4-FFF2-40B4-BE49-F238E27FC236}">
                <a16:creationId xmlns:a16="http://schemas.microsoft.com/office/drawing/2014/main" id="{3AC13180-0923-4122-A407-4AE637AD605B}"/>
              </a:ext>
            </a:extLst>
          </p:cNvPr>
          <p:cNvSpPr txBox="1"/>
          <p:nvPr/>
        </p:nvSpPr>
        <p:spPr>
          <a:xfrm>
            <a:off x="7782902" y="4091760"/>
            <a:ext cx="2547005" cy="396240"/>
          </a:xfrm>
          <a:prstGeom prst="rect">
            <a:avLst/>
          </a:prstGeom>
          <a:noFill/>
        </p:spPr>
        <p:txBody>
          <a:bodyPr rtlCol="0" wrap="square">
            <a:spAutoFit/>
          </a:bodyPr>
          <a:lstStyle>
            <a:defPPr>
              <a:defRPr lang="zh-CN"/>
            </a:defPPr>
            <a:lvl1pPr>
              <a:defRPr sz="2000">
                <a:solidFill>
                  <a:srgbClr val="F8F8F8"/>
                </a:solidFill>
                <a:latin typeface="+mn-ea"/>
                <a:ea typeface="+mn-ea"/>
              </a:defRPr>
            </a:lvl1pPr>
          </a:lstStyle>
          <a:p>
            <a:pPr indent="-285750" marL="285750">
              <a:buFont charset="2" panose="05000000000000000000" pitchFamily="2" typeface="Wingdings"/>
              <a:buChar char="u"/>
            </a:pPr>
            <a:r>
              <a:rPr altLang="en-US" lang="zh-CN">
                <a:solidFill>
                  <a:srgbClr val="000000"/>
                </a:solidFill>
              </a:rPr>
              <a:t>团队的益处</a:t>
            </a:r>
          </a:p>
        </p:txBody>
      </p:sp>
      <p:sp>
        <p:nvSpPr>
          <p:cNvPr id="43" name="任意多边形: 形状 42">
            <a:extLst>
              <a:ext uri="{FF2B5EF4-FFF2-40B4-BE49-F238E27FC236}">
                <a16:creationId xmlns:a16="http://schemas.microsoft.com/office/drawing/2014/main" id="{30EB783E-469D-447E-B31C-7AF186BF9A81}"/>
              </a:ext>
            </a:extLst>
          </p:cNvPr>
          <p:cNvSpPr/>
          <p:nvPr/>
        </p:nvSpPr>
        <p:spPr>
          <a:xfrm>
            <a:off x="4167039" y="2807263"/>
            <a:ext cx="6971902" cy="2134743"/>
          </a:xfrm>
          <a:custGeom>
            <a:gdLst>
              <a:gd fmla="*/ 548640 w 5100320" name="connsiteX0"/>
              <a:gd fmla="*/ 0 h 1320800" name="connsiteY0"/>
              <a:gd fmla="*/ 0 w 5100320" name="connsiteX1"/>
              <a:gd fmla="*/ 0 h 1320800" name="connsiteY1"/>
              <a:gd fmla="*/ 0 w 5100320" name="connsiteX2"/>
              <a:gd fmla="*/ 1300480 h 1320800" name="connsiteY2"/>
              <a:gd fmla="*/ 5100320 w 5100320" name="connsiteX3"/>
              <a:gd fmla="*/ 1320800 h 1320800" name="connsiteY3"/>
              <a:gd fmla="*/ 5080000 w 5100320" name="connsiteX4"/>
              <a:gd fmla="*/ 0 h 1320800" name="connsiteY4"/>
              <a:gd fmla="*/ 4592320 w 5100320" name="connsiteX5"/>
              <a:gd fmla="*/ 0 h 13208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20800" w="5100320">
                <a:moveTo>
                  <a:pt x="548640" y="0"/>
                </a:moveTo>
                <a:lnTo>
                  <a:pt x="0" y="0"/>
                </a:lnTo>
                <a:lnTo>
                  <a:pt x="0" y="1300480"/>
                </a:lnTo>
                <a:lnTo>
                  <a:pt x="5100320" y="1320800"/>
                </a:lnTo>
                <a:lnTo>
                  <a:pt x="5080000" y="0"/>
                </a:lnTo>
                <a:lnTo>
                  <a:pt x="4592320" y="0"/>
                </a:lnTo>
              </a:path>
            </a:pathLst>
          </a:custGeom>
          <a:noFill/>
          <a:ln w="31750">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a:extLst>
              <a:ext uri="{FF2B5EF4-FFF2-40B4-BE49-F238E27FC236}">
                <a16:creationId xmlns:a16="http://schemas.microsoft.com/office/drawing/2014/main" id="{203C4817-7033-4F33-A55E-9F69E6D26487}"/>
              </a:ext>
            </a:extLst>
          </p:cNvPr>
          <p:cNvGrpSpPr/>
          <p:nvPr/>
        </p:nvGrpSpPr>
        <p:grpSpPr>
          <a:xfrm>
            <a:off x="5157050" y="2230265"/>
            <a:ext cx="1414021" cy="1153995"/>
            <a:chOff x="1296940" y="2228851"/>
            <a:chExt cx="3133725" cy="2557462"/>
          </a:xfrm>
        </p:grpSpPr>
        <p:sp>
          <p:nvSpPr>
            <p:cNvPr id="45" name="Freeform 5">
              <a:extLst>
                <a:ext uri="{FF2B5EF4-FFF2-40B4-BE49-F238E27FC236}">
                  <a16:creationId xmlns:a16="http://schemas.microsoft.com/office/drawing/2014/main" id="{E20CE3D1-484B-47E1-9D1C-821433D1E3F7}"/>
                </a:ext>
              </a:extLst>
            </p:cNvPr>
            <p:cNvSpPr/>
            <p:nvPr/>
          </p:nvSpPr>
          <p:spPr bwMode="auto">
            <a:xfrm>
              <a:off x="2336752" y="2449513"/>
              <a:ext cx="2093913" cy="2116137"/>
            </a:xfrm>
            <a:custGeom>
              <a:gdLst>
                <a:gd fmla="*/ 35 w 2213" name="T0"/>
                <a:gd fmla="*/ 1043 h 2214" name="T1"/>
                <a:gd fmla="*/ 1043 w 2213" name="T2"/>
                <a:gd fmla="*/ 35 h 2214" name="T3"/>
                <a:gd fmla="*/ 1170 w 2213" name="T4"/>
                <a:gd fmla="*/ 35 h 2214" name="T5"/>
                <a:gd fmla="*/ 2178 w 2213" name="T6"/>
                <a:gd fmla="*/ 1043 h 2214" name="T7"/>
                <a:gd fmla="*/ 2178 w 2213" name="T8"/>
                <a:gd fmla="*/ 1171 h 2214" name="T9"/>
                <a:gd fmla="*/ 1170 w 2213" name="T10"/>
                <a:gd fmla="*/ 2179 h 2214" name="T11"/>
                <a:gd fmla="*/ 1043 w 2213" name="T12"/>
                <a:gd fmla="*/ 2179 h 2214" name="T13"/>
                <a:gd fmla="*/ 35 w 2213" name="T14"/>
                <a:gd fmla="*/ 1171 h 2214" name="T15"/>
                <a:gd fmla="*/ 35 w 2213" name="T16"/>
                <a:gd fmla="*/ 1043 h 22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14" w="2213">
                  <a:moveTo>
                    <a:pt x="35" y="1043"/>
                  </a:moveTo>
                  <a:lnTo>
                    <a:pt x="1043" y="35"/>
                  </a:lnTo>
                  <a:cubicBezTo>
                    <a:pt x="1078" y="0"/>
                    <a:pt x="1135" y="0"/>
                    <a:pt x="1170" y="35"/>
                  </a:cubicBezTo>
                  <a:lnTo>
                    <a:pt x="2178" y="1043"/>
                  </a:lnTo>
                  <a:cubicBezTo>
                    <a:pt x="2213" y="1078"/>
                    <a:pt x="2213" y="1135"/>
                    <a:pt x="2178" y="1171"/>
                  </a:cubicBezTo>
                  <a:lnTo>
                    <a:pt x="1170" y="2179"/>
                  </a:lnTo>
                  <a:cubicBezTo>
                    <a:pt x="1135" y="2214"/>
                    <a:pt x="1078" y="2214"/>
                    <a:pt x="1043" y="2179"/>
                  </a:cubicBezTo>
                  <a:lnTo>
                    <a:pt x="35" y="1171"/>
                  </a:lnTo>
                  <a:cubicBezTo>
                    <a:pt x="0" y="1135"/>
                    <a:pt x="0" y="1078"/>
                    <a:pt x="35" y="1043"/>
                  </a:cubicBezTo>
                  <a:close/>
                </a:path>
              </a:pathLst>
            </a:custGeom>
            <a:noFill/>
            <a:ln cap="flat" w="4">
              <a:solidFill>
                <a:schemeClr val="accent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sz="1000">
                <a:solidFill>
                  <a:srgbClr val="C7A34E"/>
                </a:solidFill>
                <a:latin typeface="+mn-ea"/>
                <a:ea typeface="+mn-ea"/>
              </a:endParaRPr>
            </a:p>
          </p:txBody>
        </p:sp>
        <p:sp>
          <p:nvSpPr>
            <p:cNvPr id="46" name="Freeform 6">
              <a:extLst>
                <a:ext uri="{FF2B5EF4-FFF2-40B4-BE49-F238E27FC236}">
                  <a16:creationId xmlns:a16="http://schemas.microsoft.com/office/drawing/2014/main" id="{10E39736-09CE-4DB9-B804-E469FEF3A8D3}"/>
                </a:ext>
              </a:extLst>
            </p:cNvPr>
            <p:cNvSpPr/>
            <p:nvPr/>
          </p:nvSpPr>
          <p:spPr bwMode="auto">
            <a:xfrm>
              <a:off x="1296940" y="2449513"/>
              <a:ext cx="2093913" cy="2116137"/>
            </a:xfrm>
            <a:custGeom>
              <a:gdLst>
                <a:gd fmla="*/ 35 w 2214" name="T0"/>
                <a:gd fmla="*/ 1043 h 2214" name="T1"/>
                <a:gd fmla="*/ 1043 w 2214" name="T2"/>
                <a:gd fmla="*/ 35 h 2214" name="T3"/>
                <a:gd fmla="*/ 1171 w 2214" name="T4"/>
                <a:gd fmla="*/ 35 h 2214" name="T5"/>
                <a:gd fmla="*/ 2179 w 2214" name="T6"/>
                <a:gd fmla="*/ 1043 h 2214" name="T7"/>
                <a:gd fmla="*/ 2179 w 2214" name="T8"/>
                <a:gd fmla="*/ 1171 h 2214" name="T9"/>
                <a:gd fmla="*/ 1171 w 2214" name="T10"/>
                <a:gd fmla="*/ 2179 h 2214" name="T11"/>
                <a:gd fmla="*/ 1043 w 2214" name="T12"/>
                <a:gd fmla="*/ 2179 h 2214" name="T13"/>
                <a:gd fmla="*/ 35 w 2214" name="T14"/>
                <a:gd fmla="*/ 1171 h 2214" name="T15"/>
                <a:gd fmla="*/ 35 w 2214" name="T16"/>
                <a:gd fmla="*/ 1043 h 22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14" w="2214">
                  <a:moveTo>
                    <a:pt x="35" y="1043"/>
                  </a:moveTo>
                  <a:lnTo>
                    <a:pt x="1043" y="35"/>
                  </a:lnTo>
                  <a:cubicBezTo>
                    <a:pt x="1078" y="0"/>
                    <a:pt x="1136" y="0"/>
                    <a:pt x="1171" y="35"/>
                  </a:cubicBezTo>
                  <a:lnTo>
                    <a:pt x="2179" y="1043"/>
                  </a:lnTo>
                  <a:cubicBezTo>
                    <a:pt x="2214" y="1078"/>
                    <a:pt x="2214" y="1135"/>
                    <a:pt x="2179" y="1171"/>
                  </a:cubicBezTo>
                  <a:lnTo>
                    <a:pt x="1171" y="2179"/>
                  </a:lnTo>
                  <a:cubicBezTo>
                    <a:pt x="1136" y="2214"/>
                    <a:pt x="1078" y="2214"/>
                    <a:pt x="1043" y="2179"/>
                  </a:cubicBezTo>
                  <a:lnTo>
                    <a:pt x="35" y="1171"/>
                  </a:lnTo>
                  <a:cubicBezTo>
                    <a:pt x="0" y="1135"/>
                    <a:pt x="0" y="1078"/>
                    <a:pt x="35" y="1043"/>
                  </a:cubicBezTo>
                  <a:close/>
                </a:path>
              </a:pathLst>
            </a:custGeom>
            <a:solidFill>
              <a:srgbClr val="868686"/>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1050">
                <a:solidFill>
                  <a:schemeClr val="accent2"/>
                </a:solidFill>
                <a:latin typeface="+mn-ea"/>
                <a:ea typeface="+mn-ea"/>
                <a:cs typeface="+mn-ea"/>
              </a:endParaRPr>
            </a:p>
          </p:txBody>
        </p:sp>
        <p:sp>
          <p:nvSpPr>
            <p:cNvPr id="47" name="Freeform 7">
              <a:extLst>
                <a:ext uri="{FF2B5EF4-FFF2-40B4-BE49-F238E27FC236}">
                  <a16:creationId xmlns:a16="http://schemas.microsoft.com/office/drawing/2014/main" id="{7F931B97-5F19-486C-B14C-8CE1EFD94238}"/>
                </a:ext>
              </a:extLst>
            </p:cNvPr>
            <p:cNvSpPr/>
            <p:nvPr/>
          </p:nvSpPr>
          <p:spPr bwMode="auto">
            <a:xfrm>
              <a:off x="1671590" y="2228851"/>
              <a:ext cx="2532063" cy="2557462"/>
            </a:xfrm>
            <a:custGeom>
              <a:gdLst>
                <a:gd fmla="*/ 42 w 2675" name="T0"/>
                <a:gd fmla="*/ 1261 h 2675" name="T1"/>
                <a:gd fmla="*/ 1260 w 2675" name="T2"/>
                <a:gd fmla="*/ 43 h 2675" name="T3"/>
                <a:gd fmla="*/ 1414 w 2675" name="T4"/>
                <a:gd fmla="*/ 43 h 2675" name="T5"/>
                <a:gd fmla="*/ 2632 w 2675" name="T6"/>
                <a:gd fmla="*/ 1261 h 2675" name="T7"/>
                <a:gd fmla="*/ 2632 w 2675" name="T8"/>
                <a:gd fmla="*/ 1415 h 2675" name="T9"/>
                <a:gd fmla="*/ 1414 w 2675" name="T10"/>
                <a:gd fmla="*/ 2633 h 2675" name="T11"/>
                <a:gd fmla="*/ 1260 w 2675" name="T12"/>
                <a:gd fmla="*/ 2633 h 2675" name="T13"/>
                <a:gd fmla="*/ 42 w 2675" name="T14"/>
                <a:gd fmla="*/ 1415 h 2675" name="T15"/>
                <a:gd fmla="*/ 42 w 2675" name="T16"/>
                <a:gd fmla="*/ 1261 h 26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75" w="2675">
                  <a:moveTo>
                    <a:pt x="42" y="1261"/>
                  </a:moveTo>
                  <a:lnTo>
                    <a:pt x="1260" y="43"/>
                  </a:lnTo>
                  <a:cubicBezTo>
                    <a:pt x="1303" y="0"/>
                    <a:pt x="1372" y="0"/>
                    <a:pt x="1414" y="43"/>
                  </a:cubicBezTo>
                  <a:lnTo>
                    <a:pt x="2632" y="1261"/>
                  </a:lnTo>
                  <a:cubicBezTo>
                    <a:pt x="2675" y="1303"/>
                    <a:pt x="2675" y="1372"/>
                    <a:pt x="2632" y="1415"/>
                  </a:cubicBezTo>
                  <a:lnTo>
                    <a:pt x="1414" y="2633"/>
                  </a:lnTo>
                  <a:cubicBezTo>
                    <a:pt x="1372" y="2675"/>
                    <a:pt x="1303" y="2675"/>
                    <a:pt x="1260" y="2633"/>
                  </a:cubicBezTo>
                  <a:lnTo>
                    <a:pt x="42" y="1415"/>
                  </a:lnTo>
                  <a:cubicBezTo>
                    <a:pt x="0" y="1372"/>
                    <a:pt x="0" y="1303"/>
                    <a:pt x="42" y="1261"/>
                  </a:cubicBezTo>
                  <a:close/>
                </a:path>
              </a:pathLst>
            </a:custGeom>
            <a:solidFill>
              <a:srgbClr val="C00000"/>
            </a:solidFill>
            <a:ln cap="flat" w="9525">
              <a:solidFill>
                <a:schemeClr val="accent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1050">
                <a:solidFill>
                  <a:schemeClr val="accent2"/>
                </a:solidFill>
                <a:latin typeface="+mn-ea"/>
                <a:ea typeface="+mn-ea"/>
                <a:cs typeface="+mn-ea"/>
              </a:endParaRPr>
            </a:p>
          </p:txBody>
        </p:sp>
        <p:sp>
          <p:nvSpPr>
            <p:cNvPr id="48" name="TextBox 33">
              <a:extLst>
                <a:ext uri="{FF2B5EF4-FFF2-40B4-BE49-F238E27FC236}">
                  <a16:creationId xmlns:a16="http://schemas.microsoft.com/office/drawing/2014/main" id="{CC2D0534-CE71-470E-8590-D49F2D7B4064}"/>
                </a:ext>
              </a:extLst>
            </p:cNvPr>
            <p:cNvSpPr txBox="1"/>
            <p:nvPr/>
          </p:nvSpPr>
          <p:spPr>
            <a:xfrm>
              <a:off x="2324945" y="2602999"/>
              <a:ext cx="1168741" cy="1688730"/>
            </a:xfrm>
            <a:prstGeom prst="rect">
              <a:avLst/>
            </a:prstGeom>
            <a:noFill/>
          </p:spPr>
          <p:txBody>
            <a:bodyPr rtlCol="0" wrap="none">
              <a:spAutoFit/>
            </a:bodyPr>
            <a:lstStyle/>
            <a:p>
              <a:r>
                <a:rPr altLang="zh-CN" b="1" lang="en-US" sz="4400">
                  <a:solidFill>
                    <a:schemeClr val="accent2"/>
                  </a:solidFill>
                  <a:latin typeface="+mn-ea"/>
                  <a:ea typeface="+mn-ea"/>
                </a:rPr>
                <a:t>1</a:t>
              </a:r>
            </a:p>
          </p:txBody>
        </p:sp>
      </p:grpSp>
    </p:spTree>
    <p:extLst>
      <p:ext uri="{BB962C8B-B14F-4D97-AF65-F5344CB8AC3E}">
        <p14:creationId val="3022551329"/>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43"/>
                                        </p:tgtEl>
                                        <p:attrNameLst>
                                          <p:attrName>style.visibility</p:attrName>
                                        </p:attrNameLst>
                                      </p:cBhvr>
                                      <p:to>
                                        <p:strVal val="visible"/>
                                      </p:to>
                                    </p:set>
                                    <p:animEffect filter="wipe(down)" transition="in">
                                      <p:cBhvr>
                                        <p:cTn dur="500" id="12"/>
                                        <p:tgtEl>
                                          <p:spTgt spid="4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31" presetSubtype="0">
                                  <p:stCondLst>
                                    <p:cond delay="0"/>
                                  </p:stCondLst>
                                  <p:childTnLst>
                                    <p:set>
                                      <p:cBhvr>
                                        <p:cTn dur="1" fill="hold" id="16">
                                          <p:stCondLst>
                                            <p:cond delay="0"/>
                                          </p:stCondLst>
                                        </p:cTn>
                                        <p:tgtEl>
                                          <p:spTgt spid="44"/>
                                        </p:tgtEl>
                                        <p:attrNameLst>
                                          <p:attrName>style.visibility</p:attrName>
                                        </p:attrNameLst>
                                      </p:cBhvr>
                                      <p:to>
                                        <p:strVal val="visible"/>
                                      </p:to>
                                    </p:set>
                                    <p:anim calcmode="lin" valueType="num">
                                      <p:cBhvr>
                                        <p:cTn dur="1000" fill="hold" id="17"/>
                                        <p:tgtEl>
                                          <p:spTgt spid="44"/>
                                        </p:tgtEl>
                                        <p:attrNameLst>
                                          <p:attrName>ppt_w</p:attrName>
                                        </p:attrNameLst>
                                      </p:cBhvr>
                                      <p:tavLst>
                                        <p:tav tm="0">
                                          <p:val>
                                            <p:fltVal val="0"/>
                                          </p:val>
                                        </p:tav>
                                        <p:tav tm="100000">
                                          <p:val>
                                            <p:strVal val="#ppt_w"/>
                                          </p:val>
                                        </p:tav>
                                      </p:tavLst>
                                    </p:anim>
                                    <p:anim calcmode="lin" valueType="num">
                                      <p:cBhvr>
                                        <p:cTn dur="1000" fill="hold" id="18"/>
                                        <p:tgtEl>
                                          <p:spTgt spid="44"/>
                                        </p:tgtEl>
                                        <p:attrNameLst>
                                          <p:attrName>ppt_h</p:attrName>
                                        </p:attrNameLst>
                                      </p:cBhvr>
                                      <p:tavLst>
                                        <p:tav tm="0">
                                          <p:val>
                                            <p:fltVal val="0"/>
                                          </p:val>
                                        </p:tav>
                                        <p:tav tm="100000">
                                          <p:val>
                                            <p:strVal val="#ppt_h"/>
                                          </p:val>
                                        </p:tav>
                                      </p:tavLst>
                                    </p:anim>
                                    <p:anim calcmode="lin" valueType="num">
                                      <p:cBhvr>
                                        <p:cTn dur="1000" fill="hold" id="19"/>
                                        <p:tgtEl>
                                          <p:spTgt spid="44"/>
                                        </p:tgtEl>
                                        <p:attrNameLst>
                                          <p:attrName>style.rotation</p:attrName>
                                        </p:attrNameLst>
                                      </p:cBhvr>
                                      <p:tavLst>
                                        <p:tav tm="0">
                                          <p:val>
                                            <p:fltVal val="90"/>
                                          </p:val>
                                        </p:tav>
                                        <p:tav tm="100000">
                                          <p:val>
                                            <p:fltVal val="0"/>
                                          </p:val>
                                        </p:tav>
                                      </p:tavLst>
                                    </p:anim>
                                    <p:animEffect filter="fade" transition="in">
                                      <p:cBhvr>
                                        <p:cTn dur="1000" id="20"/>
                                        <p:tgtEl>
                                          <p:spTgt spid="44"/>
                                        </p:tgtEl>
                                      </p:cBhvr>
                                    </p:animEffect>
                                  </p:childTnLst>
                                </p:cTn>
                              </p:par>
                            </p:childTnLst>
                          </p:cTn>
                        </p:par>
                        <p:par>
                          <p:cTn fill="hold" id="21" nodeType="afterGroup">
                            <p:stCondLst>
                              <p:cond delay="1000"/>
                            </p:stCondLst>
                            <p:childTnLst>
                              <p:par>
                                <p:cTn fill="hold" grpId="0" id="22" nodeType="afterEffect" presetClass="entr" presetID="56" presetSubtype="0">
                                  <p:stCondLst>
                                    <p:cond delay="0"/>
                                  </p:stCondLst>
                                  <p:iterate type="lt">
                                    <p:tmPct val="10000"/>
                                  </p:iterate>
                                  <p:childTnLst>
                                    <p:set>
                                      <p:cBhvr>
                                        <p:cTn dur="1" fill="hold" id="23">
                                          <p:stCondLst>
                                            <p:cond delay="0"/>
                                          </p:stCondLst>
                                        </p:cTn>
                                        <p:tgtEl>
                                          <p:spTgt spid="27"/>
                                        </p:tgtEl>
                                        <p:attrNameLst>
                                          <p:attrName>style.visibility</p:attrName>
                                        </p:attrNameLst>
                                      </p:cBhvr>
                                      <p:to>
                                        <p:strVal val="visible"/>
                                      </p:to>
                                    </p:set>
                                    <p:anim by="(-#ppt_w*2)" calcmode="lin" valueType="num">
                                      <p:cBhvr rctx="PPT">
                                        <p:cTn autoRev="1" dur="250" fill="hold" id="24">
                                          <p:stCondLst>
                                            <p:cond delay="0"/>
                                          </p:stCondLst>
                                        </p:cTn>
                                        <p:tgtEl>
                                          <p:spTgt spid="27"/>
                                        </p:tgtEl>
                                        <p:attrNameLst>
                                          <p:attrName>ppt_w</p:attrName>
                                        </p:attrNameLst>
                                      </p:cBhvr>
                                    </p:anim>
                                    <p:anim by="(#ppt_w*0.50)" calcmode="lin" valueType="num">
                                      <p:cBhvr>
                                        <p:cTn autoRev="1" decel="50000" dur="250" fill="hold" id="25">
                                          <p:stCondLst>
                                            <p:cond delay="0"/>
                                          </p:stCondLst>
                                        </p:cTn>
                                        <p:tgtEl>
                                          <p:spTgt spid="27"/>
                                        </p:tgtEl>
                                        <p:attrNameLst>
                                          <p:attrName>ppt_x</p:attrName>
                                        </p:attrNameLst>
                                      </p:cBhvr>
                                    </p:anim>
                                    <p:anim calcmode="lin" from="(-#ppt_h/2)" to="(#ppt_y)" valueType="num">
                                      <p:cBhvr>
                                        <p:cTn dur="500" fill="hold" id="26">
                                          <p:stCondLst>
                                            <p:cond delay="0"/>
                                          </p:stCondLst>
                                        </p:cTn>
                                        <p:tgtEl>
                                          <p:spTgt spid="27"/>
                                        </p:tgtEl>
                                        <p:attrNameLst>
                                          <p:attrName>ppt_y</p:attrName>
                                        </p:attrNameLst>
                                      </p:cBhvr>
                                    </p:anim>
                                    <p:animRot by="21600000">
                                      <p:cBhvr>
                                        <p:cTn dur="500" fill="hold" id="27">
                                          <p:stCondLst>
                                            <p:cond delay="0"/>
                                          </p:stCondLst>
                                        </p:cTn>
                                        <p:tgtEl>
                                          <p:spTgt spid="27"/>
                                        </p:tgtEl>
                                        <p:attrNameLst>
                                          <p:attrName>r</p:attrName>
                                        </p:attrNameLst>
                                      </p:cBhvr>
                                    </p:animRot>
                                  </p:childTnLst>
                                </p:cTn>
                              </p:par>
                            </p:childTnLst>
                          </p:cTn>
                        </p:par>
                        <p:par>
                          <p:cTn fill="hold" id="28" nodeType="afterGroup">
                            <p:stCondLst>
                              <p:cond delay="1500"/>
                            </p:stCondLst>
                            <p:childTnLst>
                              <p:par>
                                <p:cTn fill="hold" grpId="0" id="29" nodeType="afterEffect" presetClass="entr" presetID="22" presetSubtype="8">
                                  <p:stCondLst>
                                    <p:cond delay="0"/>
                                  </p:stCondLst>
                                  <p:childTnLst>
                                    <p:set>
                                      <p:cBhvr>
                                        <p:cTn dur="1" fill="hold" id="30">
                                          <p:stCondLst>
                                            <p:cond delay="0"/>
                                          </p:stCondLst>
                                        </p:cTn>
                                        <p:tgtEl>
                                          <p:spTgt spid="30"/>
                                        </p:tgtEl>
                                        <p:attrNameLst>
                                          <p:attrName>style.visibility</p:attrName>
                                        </p:attrNameLst>
                                      </p:cBhvr>
                                      <p:to>
                                        <p:strVal val="visible"/>
                                      </p:to>
                                    </p:set>
                                    <p:animEffect filter="wipe(left)" transition="in">
                                      <p:cBhvr>
                                        <p:cTn dur="500" id="31"/>
                                        <p:tgtEl>
                                          <p:spTgt spid="30"/>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37"/>
                                        </p:tgtEl>
                                        <p:attrNameLst>
                                          <p:attrName>style.visibility</p:attrName>
                                        </p:attrNameLst>
                                      </p:cBhvr>
                                      <p:to>
                                        <p:strVal val="visible"/>
                                      </p:to>
                                    </p:set>
                                    <p:animEffect filter="wipe(left)" transition="in">
                                      <p:cBhvr>
                                        <p:cTn dur="500" id="34"/>
                                        <p:tgtEl>
                                          <p:spTgt spid="37"/>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31"/>
                                        </p:tgtEl>
                                        <p:attrNameLst>
                                          <p:attrName>style.visibility</p:attrName>
                                        </p:attrNameLst>
                                      </p:cBhvr>
                                      <p:to>
                                        <p:strVal val="visible"/>
                                      </p:to>
                                    </p:set>
                                    <p:animEffect filter="wipe(left)" transition="in">
                                      <p:cBhvr>
                                        <p:cTn dur="500" id="37"/>
                                        <p:tgtEl>
                                          <p:spTgt spid="31"/>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38"/>
                                        </p:tgtEl>
                                        <p:attrNameLst>
                                          <p:attrName>style.visibility</p:attrName>
                                        </p:attrNameLst>
                                      </p:cBhvr>
                                      <p:to>
                                        <p:strVal val="visible"/>
                                      </p:to>
                                    </p:set>
                                    <p:animEffect filter="wipe(left)" transition="in">
                                      <p:cBhvr>
                                        <p:cTn dur="500" id="40"/>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0"/>
      <p:bldP grpId="0" spid="31"/>
      <p:bldP grpId="0" spid="37"/>
      <p:bldP grpId="0" spid="38"/>
      <p:bldP grpId="0" spid="43"/>
    </p:bldLst>
  </p:timing>
  <p:extLst mod="1">
    <p:ext uri="{E180D4A7-C9FB-4DFB-919C-405C955672EB}">
      <p14:showEvtLst>
        <p14:playEvt objId="7" time="4216"/>
      </p14:showEvtLst>
    </p:ext>
  </p:extLst>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a:extLst>
              <a:ext uri="{FF2B5EF4-FFF2-40B4-BE49-F238E27FC236}">
                <a16:creationId xmlns:a16="http://schemas.microsoft.com/office/drawing/2014/main" id="{E410893A-2AED-4770-9C3E-BD9AC5A9D3AF}"/>
              </a:ext>
            </a:extLst>
          </p:cNvPr>
          <p:cNvSpPr/>
          <p:nvPr/>
        </p:nvSpPr>
        <p:spPr bwMode="auto">
          <a:xfrm>
            <a:off x="0" y="0"/>
            <a:ext cx="12196763" cy="6858000"/>
          </a:xfrm>
          <a:prstGeom prst="rect">
            <a:avLst/>
          </a:prstGeom>
          <a:blipFill dpi="0" rotWithShape="1">
            <a:blip r:embed="rId3">
              <a:alphaModFix amt="9000"/>
            </a:blip>
            <a:stretch>
              <a:fillRect/>
            </a:stretch>
          </a:blip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grpSp>
        <p:nvGrpSpPr>
          <p:cNvPr id="4" name="组合 3">
            <a:extLst>
              <a:ext uri="{FF2B5EF4-FFF2-40B4-BE49-F238E27FC236}">
                <a16:creationId xmlns:a16="http://schemas.microsoft.com/office/drawing/2014/main" id="{EF4012A7-E7A9-42A3-9F0A-4A889A6EC1C7}"/>
              </a:ext>
            </a:extLst>
          </p:cNvPr>
          <p:cNvGrpSpPr/>
          <p:nvPr/>
        </p:nvGrpSpPr>
        <p:grpSpPr>
          <a:xfrm>
            <a:off x="-960911" y="-1398550"/>
            <a:ext cx="7779399" cy="9304563"/>
            <a:chOff x="-960911" y="-1398550"/>
            <a:chExt cx="7779399" cy="9304563"/>
          </a:xfrm>
        </p:grpSpPr>
        <p:sp>
          <p:nvSpPr>
            <p:cNvPr id="18" name="等腰三角形 15">
              <a:extLst>
                <a:ext uri="{FF2B5EF4-FFF2-40B4-BE49-F238E27FC236}">
                  <a16:creationId xmlns:a16="http://schemas.microsoft.com/office/drawing/2014/main" id="{3A75ACBB-0B94-4FC4-9347-A161E0E6320F}"/>
                </a:ext>
              </a:extLst>
            </p:cNvPr>
            <p:cNvSpPr/>
            <p:nvPr/>
          </p:nvSpPr>
          <p:spPr>
            <a:xfrm rot="10800000">
              <a:off x="0" y="0"/>
              <a:ext cx="5857579" cy="6096000"/>
            </a:xfrm>
            <a:custGeom>
              <a:gdLst>
                <a:gd fmla="*/ 0 w 6644640" name="connsiteX0"/>
                <a:gd fmla="*/ 6096000 h 6096000" name="connsiteY0"/>
                <a:gd fmla="*/ 6644640 w 6644640" name="connsiteX1"/>
                <a:gd fmla="*/ 0 h 6096000" name="connsiteY1"/>
                <a:gd fmla="*/ 6644640 w 6644640" name="connsiteX2"/>
                <a:gd fmla="*/ 6096000 h 6096000" name="connsiteY2"/>
                <a:gd fmla="*/ 0 w 6644640" name="connsiteX3"/>
                <a:gd fmla="*/ 6096000 h 6096000" name="connsiteY3"/>
              </a:gdLst>
              <a:cxnLst>
                <a:cxn ang="0">
                  <a:pos x="connsiteX0" y="connsiteY0"/>
                </a:cxn>
                <a:cxn ang="0">
                  <a:pos x="connsiteX1" y="connsiteY1"/>
                </a:cxn>
                <a:cxn ang="0">
                  <a:pos x="connsiteX2" y="connsiteY2"/>
                </a:cxn>
                <a:cxn ang="0">
                  <a:pos x="connsiteX3" y="connsiteY3"/>
                </a:cxn>
              </a:cxnLst>
              <a:rect b="b" l="l" r="r" t="t"/>
              <a:pathLst>
                <a:path h="6096000" w="6644640">
                  <a:moveTo>
                    <a:pt x="0" y="6096000"/>
                  </a:moveTo>
                  <a:lnTo>
                    <a:pt x="6644640" y="0"/>
                  </a:lnTo>
                  <a:lnTo>
                    <a:pt x="6644640" y="6096000"/>
                  </a:lnTo>
                  <a:lnTo>
                    <a:pt x="0" y="6096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a:extLst>
                <a:ext uri="{FF2B5EF4-FFF2-40B4-BE49-F238E27FC236}">
                  <a16:creationId xmlns:a16="http://schemas.microsoft.com/office/drawing/2014/main" id="{AF302448-244A-4C86-99C1-3E41370D9121}"/>
                </a:ext>
              </a:extLst>
            </p:cNvPr>
            <p:cNvGrpSpPr/>
            <p:nvPr/>
          </p:nvGrpSpPr>
          <p:grpSpPr>
            <a:xfrm>
              <a:off x="-960911" y="-1398550"/>
              <a:ext cx="7779399" cy="9304563"/>
              <a:chOff x="-960911" y="-1398550"/>
              <a:chExt cx="7779399" cy="9304563"/>
            </a:xfrm>
          </p:grpSpPr>
          <p:pic>
            <p:nvPicPr>
              <p:cNvPr id="19" name="图片 18">
                <a:extLst>
                  <a:ext uri="{FF2B5EF4-FFF2-40B4-BE49-F238E27FC236}">
                    <a16:creationId xmlns:a16="http://schemas.microsoft.com/office/drawing/2014/main" id="{8D0EEBB1-948A-40D5-822A-DEF40F2BCC34}"/>
                  </a:ext>
                </a:extLst>
              </p:cNvPr>
              <p:cNvPicPr>
                <a:picLocks noChangeAspect="1"/>
              </p:cNvPicPr>
              <p:nvPr/>
            </p:nvPicPr>
            <p:blipFill>
              <a:blip r:embed="rId4">
                <a:duotone>
                  <a:prstClr val="black"/>
                  <a:schemeClr val="accent2">
                    <a:tint val="45000"/>
                    <a:satMod val="400000"/>
                  </a:schemeClr>
                </a:duotone>
                <a:extLst>
                  <a:ext uri="{28A0092B-C50C-407E-A947-70E740481C1C}">
                    <a14:useLocalDpi val="0"/>
                  </a:ext>
                </a:extLst>
              </a:blip>
              <a:stretch>
                <a:fillRect/>
              </a:stretch>
            </p:blipFill>
            <p:spPr>
              <a:xfrm rot="18799378">
                <a:off x="-1068601" y="2127389"/>
                <a:ext cx="8893099" cy="1841221"/>
              </a:xfrm>
              <a:prstGeom prst="rect">
                <a:avLst/>
              </a:prstGeom>
            </p:spPr>
          </p:pic>
          <p:sp>
            <p:nvSpPr>
              <p:cNvPr id="20" name="平行四边形 19">
                <a:extLst>
                  <a:ext uri="{FF2B5EF4-FFF2-40B4-BE49-F238E27FC236}">
                    <a16:creationId xmlns:a16="http://schemas.microsoft.com/office/drawing/2014/main" id="{BE30A512-EFD5-48D9-90EE-971C3806B6E3}"/>
                  </a:ext>
                </a:extLst>
              </p:cNvPr>
              <p:cNvSpPr/>
              <p:nvPr/>
            </p:nvSpPr>
            <p:spPr>
              <a:xfrm>
                <a:off x="-130848" y="0"/>
                <a:ext cx="5718847" cy="6858000"/>
              </a:xfrm>
              <a:prstGeom prst="parallelogram">
                <a:avLst>
                  <a:gd fmla="val 76803"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13">
                <a:extLst>
                  <a:ext uri="{FF2B5EF4-FFF2-40B4-BE49-F238E27FC236}">
                    <a16:creationId xmlns:a16="http://schemas.microsoft.com/office/drawing/2014/main" id="{CCC1FECD-F9F0-410C-AFC7-38EFFB6BE297}"/>
                  </a:ext>
                </a:extLst>
              </p:cNvPr>
              <p:cNvSpPr/>
              <p:nvPr/>
            </p:nvSpPr>
            <p:spPr>
              <a:xfrm>
                <a:off x="-1" y="1480207"/>
                <a:ext cx="5445759" cy="5377793"/>
              </a:xfrm>
              <a:custGeom>
                <a:gdLst>
                  <a:gd fmla="*/ 0 w 4124960" name="connsiteX0"/>
                  <a:gd fmla="*/ 5377794 h 5377794" name="connsiteY0"/>
                  <a:gd fmla="*/ 0 w 4124960" name="connsiteX1"/>
                  <a:gd fmla="*/ 0 h 5377794" name="connsiteY1"/>
                  <a:gd fmla="*/ 4124960 w 4124960" name="connsiteX2"/>
                  <a:gd fmla="*/ 5377794 h 5377794" name="connsiteY2"/>
                  <a:gd fmla="*/ 0 w 4124960" name="connsiteX3"/>
                  <a:gd fmla="*/ 5377794 h 5377794" name="connsiteY3"/>
                </a:gdLst>
                <a:cxnLst>
                  <a:cxn ang="0">
                    <a:pos x="connsiteX0" y="connsiteY0"/>
                  </a:cxn>
                  <a:cxn ang="0">
                    <a:pos x="connsiteX1" y="connsiteY1"/>
                  </a:cxn>
                  <a:cxn ang="0">
                    <a:pos x="connsiteX2" y="connsiteY2"/>
                  </a:cxn>
                  <a:cxn ang="0">
                    <a:pos x="connsiteX3" y="connsiteY3"/>
                  </a:cxn>
                </a:cxnLst>
                <a:rect b="b" l="l" r="r" t="t"/>
                <a:pathLst>
                  <a:path h="5377794" w="4124960">
                    <a:moveTo>
                      <a:pt x="0" y="5377794"/>
                    </a:moveTo>
                    <a:lnTo>
                      <a:pt x="0" y="0"/>
                    </a:lnTo>
                    <a:lnTo>
                      <a:pt x="4124960" y="5377794"/>
                    </a:lnTo>
                    <a:lnTo>
                      <a:pt x="0" y="537779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形状 22">
                <a:extLst>
                  <a:ext uri="{FF2B5EF4-FFF2-40B4-BE49-F238E27FC236}">
                    <a16:creationId xmlns:a16="http://schemas.microsoft.com/office/drawing/2014/main" id="{5D8D4DEC-F07C-4A74-AA9D-7D99E481B07B}"/>
                  </a:ext>
                </a:extLst>
              </p:cNvPr>
              <p:cNvSpPr/>
              <p:nvPr/>
            </p:nvSpPr>
            <p:spPr>
              <a:xfrm rot="18936600">
                <a:off x="1906748" y="1508274"/>
                <a:ext cx="386080" cy="6397739"/>
              </a:xfrm>
              <a:custGeom>
                <a:gdLst>
                  <a:gd fmla="*/ 386080 w 386080" name="connsiteX0"/>
                  <a:gd fmla="*/ 0 h 6397739" name="connsiteY0"/>
                  <a:gd fmla="*/ 386080 w 386080" name="connsiteX1"/>
                  <a:gd fmla="*/ 6397739 h 6397739" name="connsiteY1"/>
                  <a:gd fmla="*/ 0 w 386080" name="connsiteX2"/>
                  <a:gd fmla="*/ 6019794 h 6397739" name="connsiteY2"/>
                  <a:gd fmla="*/ 0 w 386080" name="connsiteX3"/>
                  <a:gd fmla="*/ 394390 h 6397739" name="connsiteY3"/>
                </a:gdLst>
                <a:cxnLst>
                  <a:cxn ang="0">
                    <a:pos x="connsiteX0" y="connsiteY0"/>
                  </a:cxn>
                  <a:cxn ang="0">
                    <a:pos x="connsiteX1" y="connsiteY1"/>
                  </a:cxn>
                  <a:cxn ang="0">
                    <a:pos x="connsiteX2" y="connsiteY2"/>
                  </a:cxn>
                  <a:cxn ang="0">
                    <a:pos x="connsiteX3" y="connsiteY3"/>
                  </a:cxn>
                </a:cxnLst>
                <a:rect b="b" l="l" r="r" t="t"/>
                <a:pathLst>
                  <a:path h="6397739" w="386080">
                    <a:moveTo>
                      <a:pt x="386080" y="0"/>
                    </a:moveTo>
                    <a:lnTo>
                      <a:pt x="386080" y="6397739"/>
                    </a:lnTo>
                    <a:lnTo>
                      <a:pt x="0" y="6019794"/>
                    </a:lnTo>
                    <a:lnTo>
                      <a:pt x="0" y="39439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a:extLst>
                  <a:ext uri="{FF2B5EF4-FFF2-40B4-BE49-F238E27FC236}">
                    <a16:creationId xmlns:a16="http://schemas.microsoft.com/office/drawing/2014/main" id="{1C457593-3B9D-4C77-8359-78275B90231F}"/>
                  </a:ext>
                </a:extLst>
              </p:cNvPr>
              <p:cNvPicPr>
                <a:picLocks noChangeAspect="1"/>
              </p:cNvPicPr>
              <p:nvPr/>
            </p:nvPicPr>
            <p:blipFill>
              <a:blip r:embed="rId5">
                <a:extLst>
                  <a:ext uri="{28A0092B-C50C-407E-A947-70E740481C1C}">
                    <a14:useLocalDpi val="0"/>
                  </a:ext>
                </a:extLst>
              </a:blip>
              <a:stretch>
                <a:fillRect/>
              </a:stretch>
            </p:blipFill>
            <p:spPr>
              <a:xfrm rot="13484093">
                <a:off x="-960911" y="3261500"/>
                <a:ext cx="7779399" cy="1644693"/>
              </a:xfrm>
              <a:prstGeom prst="rect">
                <a:avLst/>
              </a:prstGeom>
            </p:spPr>
          </p:pic>
        </p:grpSp>
      </p:grpSp>
      <p:sp>
        <p:nvSpPr>
          <p:cNvPr id="27" name="TextBox 31">
            <a:extLst>
              <a:ext uri="{FF2B5EF4-FFF2-40B4-BE49-F238E27FC236}">
                <a16:creationId xmlns:a16="http://schemas.microsoft.com/office/drawing/2014/main" id="{951F09F9-7D77-4306-A984-3312D57054D3}"/>
              </a:ext>
            </a:extLst>
          </p:cNvPr>
          <p:cNvSpPr txBox="1"/>
          <p:nvPr/>
        </p:nvSpPr>
        <p:spPr>
          <a:xfrm>
            <a:off x="6539164" y="2391763"/>
            <a:ext cx="4009419" cy="822960"/>
          </a:xfrm>
          <a:prstGeom prst="rect">
            <a:avLst/>
          </a:prstGeom>
          <a:noFill/>
        </p:spPr>
        <p:txBody>
          <a:bodyPr rtlCol="0" wrap="square">
            <a:spAutoFit/>
          </a:bodyPr>
          <a:lstStyle/>
          <a:p>
            <a:pPr lvl="0"/>
            <a:r>
              <a:rPr altLang="en-US" b="1" lang="zh-CN" sz="4800">
                <a:solidFill>
                  <a:srgbClr val="C00000"/>
                </a:solidFill>
                <a:latin typeface="微软雅黑"/>
                <a:ea typeface="微软雅黑"/>
              </a:rPr>
              <a:t>团队效能提升</a:t>
            </a:r>
          </a:p>
        </p:txBody>
      </p:sp>
      <p:sp>
        <p:nvSpPr>
          <p:cNvPr id="43" name="任意多边形: 形状 42">
            <a:extLst>
              <a:ext uri="{FF2B5EF4-FFF2-40B4-BE49-F238E27FC236}">
                <a16:creationId xmlns:a16="http://schemas.microsoft.com/office/drawing/2014/main" id="{30EB783E-469D-447E-B31C-7AF186BF9A81}"/>
              </a:ext>
            </a:extLst>
          </p:cNvPr>
          <p:cNvSpPr/>
          <p:nvPr/>
        </p:nvSpPr>
        <p:spPr>
          <a:xfrm>
            <a:off x="4167039" y="2807263"/>
            <a:ext cx="6971902" cy="2134743"/>
          </a:xfrm>
          <a:custGeom>
            <a:gdLst>
              <a:gd fmla="*/ 548640 w 5100320" name="connsiteX0"/>
              <a:gd fmla="*/ 0 h 1320800" name="connsiteY0"/>
              <a:gd fmla="*/ 0 w 5100320" name="connsiteX1"/>
              <a:gd fmla="*/ 0 h 1320800" name="connsiteY1"/>
              <a:gd fmla="*/ 0 w 5100320" name="connsiteX2"/>
              <a:gd fmla="*/ 1300480 h 1320800" name="connsiteY2"/>
              <a:gd fmla="*/ 5100320 w 5100320" name="connsiteX3"/>
              <a:gd fmla="*/ 1320800 h 1320800" name="connsiteY3"/>
              <a:gd fmla="*/ 5080000 w 5100320" name="connsiteX4"/>
              <a:gd fmla="*/ 0 h 1320800" name="connsiteY4"/>
              <a:gd fmla="*/ 4592320 w 5100320" name="connsiteX5"/>
              <a:gd fmla="*/ 0 h 13208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20800" w="5100320">
                <a:moveTo>
                  <a:pt x="548640" y="0"/>
                </a:moveTo>
                <a:lnTo>
                  <a:pt x="0" y="0"/>
                </a:lnTo>
                <a:lnTo>
                  <a:pt x="0" y="1300480"/>
                </a:lnTo>
                <a:lnTo>
                  <a:pt x="5100320" y="1320800"/>
                </a:lnTo>
                <a:lnTo>
                  <a:pt x="5080000" y="0"/>
                </a:lnTo>
                <a:lnTo>
                  <a:pt x="4592320" y="0"/>
                </a:lnTo>
              </a:path>
            </a:pathLst>
          </a:custGeom>
          <a:noFill/>
          <a:ln w="31750">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a:extLst>
              <a:ext uri="{FF2B5EF4-FFF2-40B4-BE49-F238E27FC236}">
                <a16:creationId xmlns:a16="http://schemas.microsoft.com/office/drawing/2014/main" id="{203C4817-7033-4F33-A55E-9F69E6D26487}"/>
              </a:ext>
            </a:extLst>
          </p:cNvPr>
          <p:cNvGrpSpPr/>
          <p:nvPr/>
        </p:nvGrpSpPr>
        <p:grpSpPr>
          <a:xfrm>
            <a:off x="5157050" y="2230265"/>
            <a:ext cx="1414021" cy="1153995"/>
            <a:chOff x="1296940" y="2228851"/>
            <a:chExt cx="3133725" cy="2557462"/>
          </a:xfrm>
        </p:grpSpPr>
        <p:sp>
          <p:nvSpPr>
            <p:cNvPr id="45" name="Freeform 5">
              <a:extLst>
                <a:ext uri="{FF2B5EF4-FFF2-40B4-BE49-F238E27FC236}">
                  <a16:creationId xmlns:a16="http://schemas.microsoft.com/office/drawing/2014/main" id="{E20CE3D1-484B-47E1-9D1C-821433D1E3F7}"/>
                </a:ext>
              </a:extLst>
            </p:cNvPr>
            <p:cNvSpPr/>
            <p:nvPr/>
          </p:nvSpPr>
          <p:spPr bwMode="auto">
            <a:xfrm>
              <a:off x="2336752" y="2449513"/>
              <a:ext cx="2093913" cy="2116137"/>
            </a:xfrm>
            <a:custGeom>
              <a:gdLst>
                <a:gd fmla="*/ 35 w 2213" name="T0"/>
                <a:gd fmla="*/ 1043 h 2214" name="T1"/>
                <a:gd fmla="*/ 1043 w 2213" name="T2"/>
                <a:gd fmla="*/ 35 h 2214" name="T3"/>
                <a:gd fmla="*/ 1170 w 2213" name="T4"/>
                <a:gd fmla="*/ 35 h 2214" name="T5"/>
                <a:gd fmla="*/ 2178 w 2213" name="T6"/>
                <a:gd fmla="*/ 1043 h 2214" name="T7"/>
                <a:gd fmla="*/ 2178 w 2213" name="T8"/>
                <a:gd fmla="*/ 1171 h 2214" name="T9"/>
                <a:gd fmla="*/ 1170 w 2213" name="T10"/>
                <a:gd fmla="*/ 2179 h 2214" name="T11"/>
                <a:gd fmla="*/ 1043 w 2213" name="T12"/>
                <a:gd fmla="*/ 2179 h 2214" name="T13"/>
                <a:gd fmla="*/ 35 w 2213" name="T14"/>
                <a:gd fmla="*/ 1171 h 2214" name="T15"/>
                <a:gd fmla="*/ 35 w 2213" name="T16"/>
                <a:gd fmla="*/ 1043 h 22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14" w="2213">
                  <a:moveTo>
                    <a:pt x="35" y="1043"/>
                  </a:moveTo>
                  <a:lnTo>
                    <a:pt x="1043" y="35"/>
                  </a:lnTo>
                  <a:cubicBezTo>
                    <a:pt x="1078" y="0"/>
                    <a:pt x="1135" y="0"/>
                    <a:pt x="1170" y="35"/>
                  </a:cubicBezTo>
                  <a:lnTo>
                    <a:pt x="2178" y="1043"/>
                  </a:lnTo>
                  <a:cubicBezTo>
                    <a:pt x="2213" y="1078"/>
                    <a:pt x="2213" y="1135"/>
                    <a:pt x="2178" y="1171"/>
                  </a:cubicBezTo>
                  <a:lnTo>
                    <a:pt x="1170" y="2179"/>
                  </a:lnTo>
                  <a:cubicBezTo>
                    <a:pt x="1135" y="2214"/>
                    <a:pt x="1078" y="2214"/>
                    <a:pt x="1043" y="2179"/>
                  </a:cubicBezTo>
                  <a:lnTo>
                    <a:pt x="35" y="1171"/>
                  </a:lnTo>
                  <a:cubicBezTo>
                    <a:pt x="0" y="1135"/>
                    <a:pt x="0" y="1078"/>
                    <a:pt x="35" y="1043"/>
                  </a:cubicBezTo>
                  <a:close/>
                </a:path>
              </a:pathLst>
            </a:custGeom>
            <a:noFill/>
            <a:ln cap="flat" w="4">
              <a:solidFill>
                <a:schemeClr val="accent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sz="1000">
                <a:solidFill>
                  <a:srgbClr val="C7A34E"/>
                </a:solidFill>
                <a:latin typeface="+mn-ea"/>
                <a:ea typeface="+mn-ea"/>
              </a:endParaRPr>
            </a:p>
          </p:txBody>
        </p:sp>
        <p:sp>
          <p:nvSpPr>
            <p:cNvPr id="46" name="Freeform 6">
              <a:extLst>
                <a:ext uri="{FF2B5EF4-FFF2-40B4-BE49-F238E27FC236}">
                  <a16:creationId xmlns:a16="http://schemas.microsoft.com/office/drawing/2014/main" id="{10E39736-09CE-4DB9-B804-E469FEF3A8D3}"/>
                </a:ext>
              </a:extLst>
            </p:cNvPr>
            <p:cNvSpPr/>
            <p:nvPr/>
          </p:nvSpPr>
          <p:spPr bwMode="auto">
            <a:xfrm>
              <a:off x="1296940" y="2449513"/>
              <a:ext cx="2093913" cy="2116137"/>
            </a:xfrm>
            <a:custGeom>
              <a:gdLst>
                <a:gd fmla="*/ 35 w 2214" name="T0"/>
                <a:gd fmla="*/ 1043 h 2214" name="T1"/>
                <a:gd fmla="*/ 1043 w 2214" name="T2"/>
                <a:gd fmla="*/ 35 h 2214" name="T3"/>
                <a:gd fmla="*/ 1171 w 2214" name="T4"/>
                <a:gd fmla="*/ 35 h 2214" name="T5"/>
                <a:gd fmla="*/ 2179 w 2214" name="T6"/>
                <a:gd fmla="*/ 1043 h 2214" name="T7"/>
                <a:gd fmla="*/ 2179 w 2214" name="T8"/>
                <a:gd fmla="*/ 1171 h 2214" name="T9"/>
                <a:gd fmla="*/ 1171 w 2214" name="T10"/>
                <a:gd fmla="*/ 2179 h 2214" name="T11"/>
                <a:gd fmla="*/ 1043 w 2214" name="T12"/>
                <a:gd fmla="*/ 2179 h 2214" name="T13"/>
                <a:gd fmla="*/ 35 w 2214" name="T14"/>
                <a:gd fmla="*/ 1171 h 2214" name="T15"/>
                <a:gd fmla="*/ 35 w 2214" name="T16"/>
                <a:gd fmla="*/ 1043 h 22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14" w="2214">
                  <a:moveTo>
                    <a:pt x="35" y="1043"/>
                  </a:moveTo>
                  <a:lnTo>
                    <a:pt x="1043" y="35"/>
                  </a:lnTo>
                  <a:cubicBezTo>
                    <a:pt x="1078" y="0"/>
                    <a:pt x="1136" y="0"/>
                    <a:pt x="1171" y="35"/>
                  </a:cubicBezTo>
                  <a:lnTo>
                    <a:pt x="2179" y="1043"/>
                  </a:lnTo>
                  <a:cubicBezTo>
                    <a:pt x="2214" y="1078"/>
                    <a:pt x="2214" y="1135"/>
                    <a:pt x="2179" y="1171"/>
                  </a:cubicBezTo>
                  <a:lnTo>
                    <a:pt x="1171" y="2179"/>
                  </a:lnTo>
                  <a:cubicBezTo>
                    <a:pt x="1136" y="2214"/>
                    <a:pt x="1078" y="2214"/>
                    <a:pt x="1043" y="2179"/>
                  </a:cubicBezTo>
                  <a:lnTo>
                    <a:pt x="35" y="1171"/>
                  </a:lnTo>
                  <a:cubicBezTo>
                    <a:pt x="0" y="1135"/>
                    <a:pt x="0" y="1078"/>
                    <a:pt x="35" y="1043"/>
                  </a:cubicBezTo>
                  <a:close/>
                </a:path>
              </a:pathLst>
            </a:custGeom>
            <a:solidFill>
              <a:srgbClr val="868686"/>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1050">
                <a:solidFill>
                  <a:schemeClr val="accent2"/>
                </a:solidFill>
                <a:latin typeface="+mn-ea"/>
                <a:ea typeface="+mn-ea"/>
                <a:cs typeface="+mn-ea"/>
              </a:endParaRPr>
            </a:p>
          </p:txBody>
        </p:sp>
        <p:sp>
          <p:nvSpPr>
            <p:cNvPr id="47" name="Freeform 7">
              <a:extLst>
                <a:ext uri="{FF2B5EF4-FFF2-40B4-BE49-F238E27FC236}">
                  <a16:creationId xmlns:a16="http://schemas.microsoft.com/office/drawing/2014/main" id="{7F931B97-5F19-486C-B14C-8CE1EFD94238}"/>
                </a:ext>
              </a:extLst>
            </p:cNvPr>
            <p:cNvSpPr/>
            <p:nvPr/>
          </p:nvSpPr>
          <p:spPr bwMode="auto">
            <a:xfrm>
              <a:off x="1671590" y="2228851"/>
              <a:ext cx="2532063" cy="2557462"/>
            </a:xfrm>
            <a:custGeom>
              <a:gdLst>
                <a:gd fmla="*/ 42 w 2675" name="T0"/>
                <a:gd fmla="*/ 1261 h 2675" name="T1"/>
                <a:gd fmla="*/ 1260 w 2675" name="T2"/>
                <a:gd fmla="*/ 43 h 2675" name="T3"/>
                <a:gd fmla="*/ 1414 w 2675" name="T4"/>
                <a:gd fmla="*/ 43 h 2675" name="T5"/>
                <a:gd fmla="*/ 2632 w 2675" name="T6"/>
                <a:gd fmla="*/ 1261 h 2675" name="T7"/>
                <a:gd fmla="*/ 2632 w 2675" name="T8"/>
                <a:gd fmla="*/ 1415 h 2675" name="T9"/>
                <a:gd fmla="*/ 1414 w 2675" name="T10"/>
                <a:gd fmla="*/ 2633 h 2675" name="T11"/>
                <a:gd fmla="*/ 1260 w 2675" name="T12"/>
                <a:gd fmla="*/ 2633 h 2675" name="T13"/>
                <a:gd fmla="*/ 42 w 2675" name="T14"/>
                <a:gd fmla="*/ 1415 h 2675" name="T15"/>
                <a:gd fmla="*/ 42 w 2675" name="T16"/>
                <a:gd fmla="*/ 1261 h 26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75" w="2675">
                  <a:moveTo>
                    <a:pt x="42" y="1261"/>
                  </a:moveTo>
                  <a:lnTo>
                    <a:pt x="1260" y="43"/>
                  </a:lnTo>
                  <a:cubicBezTo>
                    <a:pt x="1303" y="0"/>
                    <a:pt x="1372" y="0"/>
                    <a:pt x="1414" y="43"/>
                  </a:cubicBezTo>
                  <a:lnTo>
                    <a:pt x="2632" y="1261"/>
                  </a:lnTo>
                  <a:cubicBezTo>
                    <a:pt x="2675" y="1303"/>
                    <a:pt x="2675" y="1372"/>
                    <a:pt x="2632" y="1415"/>
                  </a:cubicBezTo>
                  <a:lnTo>
                    <a:pt x="1414" y="2633"/>
                  </a:lnTo>
                  <a:cubicBezTo>
                    <a:pt x="1372" y="2675"/>
                    <a:pt x="1303" y="2675"/>
                    <a:pt x="1260" y="2633"/>
                  </a:cubicBezTo>
                  <a:lnTo>
                    <a:pt x="42" y="1415"/>
                  </a:lnTo>
                  <a:cubicBezTo>
                    <a:pt x="0" y="1372"/>
                    <a:pt x="0" y="1303"/>
                    <a:pt x="42" y="1261"/>
                  </a:cubicBezTo>
                  <a:close/>
                </a:path>
              </a:pathLst>
            </a:custGeom>
            <a:solidFill>
              <a:srgbClr val="C00000"/>
            </a:solidFill>
            <a:ln cap="flat" w="9525">
              <a:solidFill>
                <a:schemeClr val="accent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1050">
                <a:solidFill>
                  <a:schemeClr val="accent2"/>
                </a:solidFill>
                <a:latin typeface="+mn-ea"/>
                <a:ea typeface="+mn-ea"/>
                <a:cs typeface="+mn-ea"/>
              </a:endParaRPr>
            </a:p>
          </p:txBody>
        </p:sp>
        <p:sp>
          <p:nvSpPr>
            <p:cNvPr id="48" name="TextBox 33">
              <a:extLst>
                <a:ext uri="{FF2B5EF4-FFF2-40B4-BE49-F238E27FC236}">
                  <a16:creationId xmlns:a16="http://schemas.microsoft.com/office/drawing/2014/main" id="{CC2D0534-CE71-470E-8590-D49F2D7B4064}"/>
                </a:ext>
              </a:extLst>
            </p:cNvPr>
            <p:cNvSpPr txBox="1"/>
            <p:nvPr/>
          </p:nvSpPr>
          <p:spPr>
            <a:xfrm>
              <a:off x="2324946" y="2603000"/>
              <a:ext cx="1168741" cy="1688730"/>
            </a:xfrm>
            <a:prstGeom prst="rect">
              <a:avLst/>
            </a:prstGeom>
            <a:noFill/>
          </p:spPr>
          <p:txBody>
            <a:bodyPr rtlCol="0" wrap="none">
              <a:spAutoFit/>
            </a:bodyPr>
            <a:lstStyle/>
            <a:p>
              <a:r>
                <a:rPr altLang="zh-CN" b="1" lang="en-US" sz="4400">
                  <a:solidFill>
                    <a:schemeClr val="accent2"/>
                  </a:solidFill>
                  <a:latin typeface="+mn-ea"/>
                  <a:ea typeface="+mn-ea"/>
                </a:rPr>
                <a:t>3</a:t>
              </a:r>
            </a:p>
          </p:txBody>
        </p:sp>
      </p:grpSp>
      <p:sp>
        <p:nvSpPr>
          <p:cNvPr id="30" name="TextBox 65">
            <a:extLst>
              <a:ext uri="{FF2B5EF4-FFF2-40B4-BE49-F238E27FC236}">
                <a16:creationId xmlns:a16="http://schemas.microsoft.com/office/drawing/2014/main" id="{AD46C819-871A-4E2D-9E03-F299E0B1679D}"/>
              </a:ext>
            </a:extLst>
          </p:cNvPr>
          <p:cNvSpPr txBox="1"/>
          <p:nvPr/>
        </p:nvSpPr>
        <p:spPr>
          <a:xfrm>
            <a:off x="5036373" y="3689587"/>
            <a:ext cx="2950335" cy="335280"/>
          </a:xfrm>
          <a:prstGeom prst="rect">
            <a:avLst/>
          </a:prstGeom>
          <a:noFill/>
        </p:spPr>
        <p:txBody>
          <a:bodyPr rtlCol="0" wrap="square">
            <a:spAutoFit/>
          </a:bodyPr>
          <a:lstStyle>
            <a:defPPr>
              <a:defRPr lang="zh-CN"/>
            </a:defPPr>
            <a:lvl1pPr algn="just">
              <a:defRPr sz="1800">
                <a:solidFill>
                  <a:schemeClr val="tx2"/>
                </a:solidFill>
                <a:latin typeface="+mj-ea"/>
                <a:ea typeface="+mn-ea"/>
              </a:defRPr>
            </a:lvl1pPr>
          </a:lstStyle>
          <a:p>
            <a:pPr indent="-285750" lvl="0" marL="285750">
              <a:buFont charset="2" panose="05000000000000000000" pitchFamily="2" typeface="Wingdings"/>
              <a:buChar char="u"/>
            </a:pPr>
            <a:r>
              <a:rPr altLang="en-US" lang="zh-CN" sz="1600">
                <a:solidFill>
                  <a:srgbClr val="000000"/>
                </a:solidFill>
              </a:rPr>
              <a:t>团队精神的三个层面</a:t>
            </a:r>
          </a:p>
        </p:txBody>
      </p:sp>
      <p:sp>
        <p:nvSpPr>
          <p:cNvPr id="31" name="TextBox 66">
            <a:extLst>
              <a:ext uri="{FF2B5EF4-FFF2-40B4-BE49-F238E27FC236}">
                <a16:creationId xmlns:a16="http://schemas.microsoft.com/office/drawing/2014/main" id="{9EAF13AC-F853-4119-8353-3C65AEB1B3EC}"/>
              </a:ext>
            </a:extLst>
          </p:cNvPr>
          <p:cNvSpPr txBox="1"/>
          <p:nvPr/>
        </p:nvSpPr>
        <p:spPr>
          <a:xfrm>
            <a:off x="8258621" y="3689587"/>
            <a:ext cx="2547005" cy="335280"/>
          </a:xfrm>
          <a:prstGeom prst="rect">
            <a:avLst/>
          </a:prstGeom>
          <a:noFill/>
        </p:spPr>
        <p:txBody>
          <a:bodyPr rtlCol="0" wrap="square">
            <a:spAutoFit/>
          </a:bodyPr>
          <a:lstStyle>
            <a:defPPr>
              <a:defRPr lang="zh-CN"/>
            </a:defPPr>
            <a:lvl1pPr>
              <a:defRPr sz="2000">
                <a:solidFill>
                  <a:srgbClr val="F8F8F8"/>
                </a:solidFill>
                <a:latin typeface="+mn-ea"/>
                <a:ea typeface="+mn-ea"/>
              </a:defRPr>
            </a:lvl1pPr>
          </a:lstStyle>
          <a:p>
            <a:pPr indent="-285750" lvl="0" marL="285750">
              <a:buFont charset="2" panose="05000000000000000000" pitchFamily="2" typeface="Wingdings"/>
              <a:buChar char="u"/>
            </a:pPr>
            <a:r>
              <a:rPr altLang="en-US" lang="zh-CN" sz="1600">
                <a:solidFill>
                  <a:srgbClr val="000000"/>
                </a:solidFill>
              </a:rPr>
              <a:t>团队中的人际关系</a:t>
            </a:r>
          </a:p>
        </p:txBody>
      </p:sp>
      <p:sp>
        <p:nvSpPr>
          <p:cNvPr id="34" name="TextBox 65">
            <a:extLst>
              <a:ext uri="{FF2B5EF4-FFF2-40B4-BE49-F238E27FC236}">
                <a16:creationId xmlns:a16="http://schemas.microsoft.com/office/drawing/2014/main" id="{E9B37FD1-C3DF-460F-8214-7F931AA5A948}"/>
              </a:ext>
            </a:extLst>
          </p:cNvPr>
          <p:cNvSpPr txBox="1"/>
          <p:nvPr/>
        </p:nvSpPr>
        <p:spPr>
          <a:xfrm>
            <a:off x="5036373" y="4005885"/>
            <a:ext cx="2186747" cy="335280"/>
          </a:xfrm>
          <a:prstGeom prst="rect">
            <a:avLst/>
          </a:prstGeom>
          <a:noFill/>
        </p:spPr>
        <p:txBody>
          <a:bodyPr rtlCol="0" wrap="square">
            <a:spAutoFit/>
          </a:bodyPr>
          <a:lstStyle>
            <a:defPPr>
              <a:defRPr lang="zh-CN"/>
            </a:defPPr>
            <a:lvl1pPr algn="just">
              <a:defRPr sz="1800">
                <a:solidFill>
                  <a:schemeClr val="tx2"/>
                </a:solidFill>
                <a:latin typeface="+mj-ea"/>
                <a:ea typeface="+mn-ea"/>
              </a:defRPr>
            </a:lvl1pPr>
          </a:lstStyle>
          <a:p>
            <a:pPr indent="-285750" lvl="0" marL="285750">
              <a:buFont charset="2" panose="05000000000000000000" pitchFamily="2" typeface="Wingdings"/>
              <a:buChar char="u"/>
            </a:pPr>
            <a:r>
              <a:rPr altLang="en-US" lang="zh-CN" sz="1600">
                <a:solidFill>
                  <a:srgbClr val="000000"/>
                </a:solidFill>
              </a:rPr>
              <a:t>有效的团队沟通</a:t>
            </a:r>
          </a:p>
        </p:txBody>
      </p:sp>
    </p:spTree>
    <p:extLst>
      <p:ext uri="{BB962C8B-B14F-4D97-AF65-F5344CB8AC3E}">
        <p14:creationId val="17348444"/>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43"/>
                                        </p:tgtEl>
                                        <p:attrNameLst>
                                          <p:attrName>style.visibility</p:attrName>
                                        </p:attrNameLst>
                                      </p:cBhvr>
                                      <p:to>
                                        <p:strVal val="visible"/>
                                      </p:to>
                                    </p:set>
                                    <p:animEffect filter="wipe(down)" transition="in">
                                      <p:cBhvr>
                                        <p:cTn dur="500" id="12"/>
                                        <p:tgtEl>
                                          <p:spTgt spid="4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31" presetSubtype="0">
                                  <p:stCondLst>
                                    <p:cond delay="0"/>
                                  </p:stCondLst>
                                  <p:childTnLst>
                                    <p:set>
                                      <p:cBhvr>
                                        <p:cTn dur="1" fill="hold" id="16">
                                          <p:stCondLst>
                                            <p:cond delay="0"/>
                                          </p:stCondLst>
                                        </p:cTn>
                                        <p:tgtEl>
                                          <p:spTgt spid="44"/>
                                        </p:tgtEl>
                                        <p:attrNameLst>
                                          <p:attrName>style.visibility</p:attrName>
                                        </p:attrNameLst>
                                      </p:cBhvr>
                                      <p:to>
                                        <p:strVal val="visible"/>
                                      </p:to>
                                    </p:set>
                                    <p:anim calcmode="lin" valueType="num">
                                      <p:cBhvr>
                                        <p:cTn dur="1000" fill="hold" id="17"/>
                                        <p:tgtEl>
                                          <p:spTgt spid="44"/>
                                        </p:tgtEl>
                                        <p:attrNameLst>
                                          <p:attrName>ppt_w</p:attrName>
                                        </p:attrNameLst>
                                      </p:cBhvr>
                                      <p:tavLst>
                                        <p:tav tm="0">
                                          <p:val>
                                            <p:fltVal val="0"/>
                                          </p:val>
                                        </p:tav>
                                        <p:tav tm="100000">
                                          <p:val>
                                            <p:strVal val="#ppt_w"/>
                                          </p:val>
                                        </p:tav>
                                      </p:tavLst>
                                    </p:anim>
                                    <p:anim calcmode="lin" valueType="num">
                                      <p:cBhvr>
                                        <p:cTn dur="1000" fill="hold" id="18"/>
                                        <p:tgtEl>
                                          <p:spTgt spid="44"/>
                                        </p:tgtEl>
                                        <p:attrNameLst>
                                          <p:attrName>ppt_h</p:attrName>
                                        </p:attrNameLst>
                                      </p:cBhvr>
                                      <p:tavLst>
                                        <p:tav tm="0">
                                          <p:val>
                                            <p:fltVal val="0"/>
                                          </p:val>
                                        </p:tav>
                                        <p:tav tm="100000">
                                          <p:val>
                                            <p:strVal val="#ppt_h"/>
                                          </p:val>
                                        </p:tav>
                                      </p:tavLst>
                                    </p:anim>
                                    <p:anim calcmode="lin" valueType="num">
                                      <p:cBhvr>
                                        <p:cTn dur="1000" fill="hold" id="19"/>
                                        <p:tgtEl>
                                          <p:spTgt spid="44"/>
                                        </p:tgtEl>
                                        <p:attrNameLst>
                                          <p:attrName>style.rotation</p:attrName>
                                        </p:attrNameLst>
                                      </p:cBhvr>
                                      <p:tavLst>
                                        <p:tav tm="0">
                                          <p:val>
                                            <p:fltVal val="90"/>
                                          </p:val>
                                        </p:tav>
                                        <p:tav tm="100000">
                                          <p:val>
                                            <p:fltVal val="0"/>
                                          </p:val>
                                        </p:tav>
                                      </p:tavLst>
                                    </p:anim>
                                    <p:animEffect filter="fade" transition="in">
                                      <p:cBhvr>
                                        <p:cTn dur="1000" id="20"/>
                                        <p:tgtEl>
                                          <p:spTgt spid="44"/>
                                        </p:tgtEl>
                                      </p:cBhvr>
                                    </p:animEffect>
                                  </p:childTnLst>
                                </p:cTn>
                              </p:par>
                            </p:childTnLst>
                          </p:cTn>
                        </p:par>
                        <p:par>
                          <p:cTn fill="hold" id="21" nodeType="afterGroup">
                            <p:stCondLst>
                              <p:cond delay="1000"/>
                            </p:stCondLst>
                            <p:childTnLst>
                              <p:par>
                                <p:cTn fill="hold" grpId="0" id="22" nodeType="afterEffect" presetClass="entr" presetID="56" presetSubtype="0">
                                  <p:stCondLst>
                                    <p:cond delay="0"/>
                                  </p:stCondLst>
                                  <p:iterate type="lt">
                                    <p:tmPct val="10000"/>
                                  </p:iterate>
                                  <p:childTnLst>
                                    <p:set>
                                      <p:cBhvr>
                                        <p:cTn dur="1" fill="hold" id="23">
                                          <p:stCondLst>
                                            <p:cond delay="0"/>
                                          </p:stCondLst>
                                        </p:cTn>
                                        <p:tgtEl>
                                          <p:spTgt spid="27"/>
                                        </p:tgtEl>
                                        <p:attrNameLst>
                                          <p:attrName>style.visibility</p:attrName>
                                        </p:attrNameLst>
                                      </p:cBhvr>
                                      <p:to>
                                        <p:strVal val="visible"/>
                                      </p:to>
                                    </p:set>
                                    <p:anim by="(-#ppt_w*2)" calcmode="lin" valueType="num">
                                      <p:cBhvr rctx="PPT">
                                        <p:cTn autoRev="1" dur="250" fill="hold" id="24">
                                          <p:stCondLst>
                                            <p:cond delay="0"/>
                                          </p:stCondLst>
                                        </p:cTn>
                                        <p:tgtEl>
                                          <p:spTgt spid="27"/>
                                        </p:tgtEl>
                                        <p:attrNameLst>
                                          <p:attrName>ppt_w</p:attrName>
                                        </p:attrNameLst>
                                      </p:cBhvr>
                                    </p:anim>
                                    <p:anim by="(#ppt_w*0.50)" calcmode="lin" valueType="num">
                                      <p:cBhvr>
                                        <p:cTn autoRev="1" decel="50000" dur="250" fill="hold" id="25">
                                          <p:stCondLst>
                                            <p:cond delay="0"/>
                                          </p:stCondLst>
                                        </p:cTn>
                                        <p:tgtEl>
                                          <p:spTgt spid="27"/>
                                        </p:tgtEl>
                                        <p:attrNameLst>
                                          <p:attrName>ppt_x</p:attrName>
                                        </p:attrNameLst>
                                      </p:cBhvr>
                                    </p:anim>
                                    <p:anim calcmode="lin" from="(-#ppt_h/2)" to="(#ppt_y)" valueType="num">
                                      <p:cBhvr>
                                        <p:cTn dur="500" fill="hold" id="26">
                                          <p:stCondLst>
                                            <p:cond delay="0"/>
                                          </p:stCondLst>
                                        </p:cTn>
                                        <p:tgtEl>
                                          <p:spTgt spid="27"/>
                                        </p:tgtEl>
                                        <p:attrNameLst>
                                          <p:attrName>ppt_y</p:attrName>
                                        </p:attrNameLst>
                                      </p:cBhvr>
                                    </p:anim>
                                    <p:animRot by="21600000">
                                      <p:cBhvr>
                                        <p:cTn dur="500" fill="hold" id="27">
                                          <p:stCondLst>
                                            <p:cond delay="0"/>
                                          </p:stCondLst>
                                        </p:cTn>
                                        <p:tgtEl>
                                          <p:spTgt spid="27"/>
                                        </p:tgtEl>
                                        <p:attrNameLst>
                                          <p:attrName>r</p:attrName>
                                        </p:attrNameLst>
                                      </p:cBhvr>
                                    </p:animRot>
                                  </p:childTnLst>
                                </p:cTn>
                              </p:par>
                            </p:childTnLst>
                          </p:cTn>
                        </p:par>
                        <p:par>
                          <p:cTn fill="hold" id="28" nodeType="afterGroup">
                            <p:stCondLst>
                              <p:cond delay="1500"/>
                            </p:stCondLst>
                            <p:childTnLst>
                              <p:par>
                                <p:cTn fill="hold" grpId="0" id="29" nodeType="afterEffect" presetClass="entr" presetID="22" presetSubtype="8">
                                  <p:stCondLst>
                                    <p:cond delay="0"/>
                                  </p:stCondLst>
                                  <p:childTnLst>
                                    <p:set>
                                      <p:cBhvr>
                                        <p:cTn dur="1" fill="hold" id="30">
                                          <p:stCondLst>
                                            <p:cond delay="0"/>
                                          </p:stCondLst>
                                        </p:cTn>
                                        <p:tgtEl>
                                          <p:spTgt spid="30"/>
                                        </p:tgtEl>
                                        <p:attrNameLst>
                                          <p:attrName>style.visibility</p:attrName>
                                        </p:attrNameLst>
                                      </p:cBhvr>
                                      <p:to>
                                        <p:strVal val="visible"/>
                                      </p:to>
                                    </p:set>
                                    <p:animEffect filter="wipe(left)" transition="in">
                                      <p:cBhvr>
                                        <p:cTn dur="500" id="31"/>
                                        <p:tgtEl>
                                          <p:spTgt spid="30"/>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34"/>
                                        </p:tgtEl>
                                        <p:attrNameLst>
                                          <p:attrName>style.visibility</p:attrName>
                                        </p:attrNameLst>
                                      </p:cBhvr>
                                      <p:to>
                                        <p:strVal val="visible"/>
                                      </p:to>
                                    </p:set>
                                    <p:animEffect filter="wipe(left)" transition="in">
                                      <p:cBhvr>
                                        <p:cTn dur="500" id="34"/>
                                        <p:tgtEl>
                                          <p:spTgt spid="34"/>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31"/>
                                        </p:tgtEl>
                                        <p:attrNameLst>
                                          <p:attrName>style.visibility</p:attrName>
                                        </p:attrNameLst>
                                      </p:cBhvr>
                                      <p:to>
                                        <p:strVal val="visible"/>
                                      </p:to>
                                    </p:set>
                                    <p:animEffect filter="wipe(left)" transition="in">
                                      <p:cBhvr>
                                        <p:cTn dur="500" id="37"/>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43"/>
      <p:bldP grpId="0" spid="30"/>
      <p:bldP grpId="0" spid="31"/>
      <p:bldP grpId="0" spid="34"/>
    </p:bldLst>
  </p:timing>
  <p:extLst mod="1">
    <p:ext uri="{E180D4A7-C9FB-4DFB-919C-405C955672EB}">
      <p14:showEvtLst>
        <p14:playEvt objId="7" time="4216"/>
      </p14:showEvtLst>
    </p:ext>
  </p:extLst>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矩形 24">
            <a:extLst>
              <a:ext uri="{FF2B5EF4-FFF2-40B4-BE49-F238E27FC236}">
                <a16:creationId xmlns:a16="http://schemas.microsoft.com/office/drawing/2014/main" id="{3C3D9F35-A5AD-403C-8768-AA33ECA12BBC}"/>
              </a:ext>
            </a:extLst>
          </p:cNvPr>
          <p:cNvSpPr/>
          <p:nvPr/>
        </p:nvSpPr>
        <p:spPr bwMode="auto">
          <a:xfrm>
            <a:off x="4569935" y="2829847"/>
            <a:ext cx="3055604" cy="3308685"/>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26" name="矩形 25">
            <a:extLst>
              <a:ext uri="{FF2B5EF4-FFF2-40B4-BE49-F238E27FC236}">
                <a16:creationId xmlns:a16="http://schemas.microsoft.com/office/drawing/2014/main" id="{53546378-51DE-4BBE-94A8-243077ECB6F3}"/>
              </a:ext>
            </a:extLst>
          </p:cNvPr>
          <p:cNvSpPr/>
          <p:nvPr/>
        </p:nvSpPr>
        <p:spPr bwMode="auto">
          <a:xfrm>
            <a:off x="8155346" y="2829847"/>
            <a:ext cx="3055604" cy="3308685"/>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8" name="矩形 7">
            <a:extLst>
              <a:ext uri="{FF2B5EF4-FFF2-40B4-BE49-F238E27FC236}">
                <a16:creationId xmlns:a16="http://schemas.microsoft.com/office/drawing/2014/main" id="{5C162181-D658-4A63-B89B-B796754DB234}"/>
              </a:ext>
            </a:extLst>
          </p:cNvPr>
          <p:cNvSpPr/>
          <p:nvPr/>
        </p:nvSpPr>
        <p:spPr bwMode="auto">
          <a:xfrm>
            <a:off x="1056714" y="2829847"/>
            <a:ext cx="3055604" cy="3308685"/>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rgbClr val="000000"/>
              </a:solidFill>
              <a:effectLst/>
              <a:latin charset="0" pitchFamily="34" typeface="Arial"/>
              <a:ea charset="-122" pitchFamily="2" typeface="宋体"/>
            </a:endParaRPr>
          </a:p>
        </p:txBody>
      </p:sp>
      <p:sp>
        <p:nvSpPr>
          <p:cNvPr id="55" name="TextBox 54"/>
          <p:cNvSpPr txBox="1"/>
          <p:nvPr/>
        </p:nvSpPr>
        <p:spPr>
          <a:xfrm>
            <a:off x="1170947" y="789323"/>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3.1 团队精神的三个层面</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953449" y="765664"/>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6" name="矩形 5">
            <a:extLst>
              <a:ext uri="{FF2B5EF4-FFF2-40B4-BE49-F238E27FC236}">
                <a16:creationId xmlns:a16="http://schemas.microsoft.com/office/drawing/2014/main" id="{22DD155A-C710-4D02-ADC5-8A05735C8655}"/>
              </a:ext>
            </a:extLst>
          </p:cNvPr>
          <p:cNvSpPr/>
          <p:nvPr/>
        </p:nvSpPr>
        <p:spPr>
          <a:xfrm>
            <a:off x="1087504" y="3473042"/>
            <a:ext cx="3046480" cy="396240"/>
          </a:xfrm>
          <a:prstGeom prst="rect">
            <a:avLst/>
          </a:prstGeom>
          <a:solidFill>
            <a:srgbClr val="C00000"/>
          </a:solidFill>
        </p:spPr>
        <p:txBody>
          <a:bodyPr wrap="square">
            <a:spAutoFit/>
          </a:bodyPr>
          <a:lstStyle/>
          <a:p>
            <a:pPr algn="ctr"/>
            <a:r>
              <a:rPr altLang="en-US" b="1" kern="0" lang="zh-CN" sz="2000">
                <a:solidFill>
                  <a:schemeClr val="accent2"/>
                </a:solidFill>
                <a:latin charset="-122" pitchFamily="34" typeface="微软雅黑"/>
                <a:ea charset="-122" pitchFamily="34" typeface="微软雅黑"/>
              </a:rPr>
              <a:t>团队的凝聚力</a:t>
            </a:r>
          </a:p>
        </p:txBody>
      </p:sp>
      <p:sp>
        <p:nvSpPr>
          <p:cNvPr id="17" name="矩形 16">
            <a:extLst>
              <a:ext uri="{FF2B5EF4-FFF2-40B4-BE49-F238E27FC236}">
                <a16:creationId xmlns:a16="http://schemas.microsoft.com/office/drawing/2014/main" id="{013F7596-49FC-48EE-BEBE-B774F47E61F8}"/>
              </a:ext>
            </a:extLst>
          </p:cNvPr>
          <p:cNvSpPr/>
          <p:nvPr/>
        </p:nvSpPr>
        <p:spPr>
          <a:xfrm>
            <a:off x="4604733" y="3473042"/>
            <a:ext cx="3046478" cy="396240"/>
          </a:xfrm>
          <a:prstGeom prst="rect">
            <a:avLst/>
          </a:prstGeom>
          <a:solidFill>
            <a:srgbClr val="C00000"/>
          </a:solidFill>
        </p:spPr>
        <p:txBody>
          <a:bodyPr wrap="square">
            <a:spAutoFit/>
          </a:bodyPr>
          <a:lstStyle/>
          <a:p>
            <a:pPr algn="ctr"/>
            <a:r>
              <a:rPr altLang="en-US" b="1" kern="0" lang="zh-CN" sz="2000">
                <a:solidFill>
                  <a:schemeClr val="accent2"/>
                </a:solidFill>
                <a:latin charset="-122" pitchFamily="34" typeface="微软雅黑"/>
                <a:ea charset="-122" pitchFamily="34" typeface="微软雅黑"/>
              </a:rPr>
              <a:t>团队合作的意识</a:t>
            </a:r>
          </a:p>
        </p:txBody>
      </p:sp>
      <p:sp>
        <p:nvSpPr>
          <p:cNvPr id="18" name="矩形 17">
            <a:extLst>
              <a:ext uri="{FF2B5EF4-FFF2-40B4-BE49-F238E27FC236}">
                <a16:creationId xmlns:a16="http://schemas.microsoft.com/office/drawing/2014/main" id="{AFAEA144-C6D7-401F-8B9A-417457B6BEE1}"/>
              </a:ext>
            </a:extLst>
          </p:cNvPr>
          <p:cNvSpPr/>
          <p:nvPr/>
        </p:nvSpPr>
        <p:spPr>
          <a:xfrm>
            <a:off x="8185028" y="3473042"/>
            <a:ext cx="3046480" cy="396240"/>
          </a:xfrm>
          <a:prstGeom prst="rect">
            <a:avLst/>
          </a:prstGeom>
          <a:solidFill>
            <a:srgbClr val="C00000"/>
          </a:solidFill>
        </p:spPr>
        <p:txBody>
          <a:bodyPr wrap="square">
            <a:spAutoFit/>
          </a:bodyPr>
          <a:lstStyle/>
          <a:p>
            <a:pPr algn="ctr"/>
            <a:r>
              <a:rPr altLang="en-US" b="1" kern="0" lang="zh-CN" sz="2000">
                <a:solidFill>
                  <a:schemeClr val="accent2"/>
                </a:solidFill>
                <a:latin charset="-122" pitchFamily="34" typeface="微软雅黑"/>
                <a:ea charset="-122" pitchFamily="34" typeface="微软雅黑"/>
              </a:rPr>
              <a:t>团队士气的高昂</a:t>
            </a:r>
          </a:p>
        </p:txBody>
      </p:sp>
      <p:sp>
        <p:nvSpPr>
          <p:cNvPr id="19" name="内容占位符 2">
            <a:extLst>
              <a:ext uri="{FF2B5EF4-FFF2-40B4-BE49-F238E27FC236}">
                <a16:creationId xmlns:a16="http://schemas.microsoft.com/office/drawing/2014/main" id="{83DC1042-A4E7-4637-86D4-1E7015812BFB}"/>
              </a:ext>
            </a:extLst>
          </p:cNvPr>
          <p:cNvSpPr txBox="1">
            <a:spLocks noChangeArrowheads="1"/>
          </p:cNvSpPr>
          <p:nvPr/>
        </p:nvSpPr>
        <p:spPr bwMode="auto">
          <a:xfrm>
            <a:off x="1170947" y="4139717"/>
            <a:ext cx="2808313"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just" indent="-285750" marL="285750">
              <a:buFont charset="2" panose="05000000000000000000" pitchFamily="2" typeface="Wingdings"/>
              <a:buChar char="l"/>
              <a:defRPr>
                <a:latin typeface="+mj-ea"/>
                <a:ea typeface="+mj-ea"/>
              </a:defRPr>
            </a:lvl1pPr>
            <a:lvl2pPr algn="l" eaLnBrk="1" fontAlgn="base" hangingPunct="1" indent="-285750" marL="742950" rtl="0">
              <a:spcBef>
                <a:spcPct val="20000"/>
              </a:spcBef>
              <a:spcAft>
                <a:spcPct val="0"/>
              </a:spcAft>
              <a:buChar char="–"/>
              <a:defRPr sz="2000">
                <a:solidFill>
                  <a:schemeClr val="accent1"/>
                </a:solidFill>
                <a:latin typeface="+mn-lt"/>
                <a:ea charset="-122" pitchFamily="49" typeface="仿宋_GB2312"/>
              </a:defRPr>
            </a:lvl2pPr>
            <a:lvl3pPr algn="l" eaLnBrk="1" fontAlgn="base" hangingPunct="1" indent="-228600" marL="1143000" rtl="0">
              <a:spcBef>
                <a:spcPct val="20000"/>
              </a:spcBef>
              <a:spcAft>
                <a:spcPct val="0"/>
              </a:spcAft>
              <a:buChar char="•"/>
              <a:defRPr sz="2400">
                <a:solidFill>
                  <a:schemeClr val="tx1"/>
                </a:solidFill>
                <a:latin typeface="+mn-lt"/>
                <a:ea charset="-122" pitchFamily="2" typeface="宋体"/>
              </a:defRPr>
            </a:lvl3pPr>
            <a:lvl4pPr algn="l" eaLnBrk="1" fontAlgn="base" hangingPunct="1" indent="-228600" marL="1600200" rtl="0">
              <a:spcBef>
                <a:spcPct val="20000"/>
              </a:spcBef>
              <a:spcAft>
                <a:spcPct val="0"/>
              </a:spcAft>
              <a:buChar char="–"/>
              <a:defRPr sz="2000">
                <a:solidFill>
                  <a:schemeClr val="tx1"/>
                </a:solidFill>
                <a:latin typeface="+mn-lt"/>
                <a:ea charset="-122" pitchFamily="2" typeface="宋体"/>
              </a:defRPr>
            </a:lvl4pPr>
            <a:lvl5pPr algn="l" eaLnBrk="1" fontAlgn="base" hangingPunct="1" indent="-228600" marL="2057400" rtl="0">
              <a:spcBef>
                <a:spcPct val="20000"/>
              </a:spcBef>
              <a:spcAft>
                <a:spcPct val="0"/>
              </a:spcAft>
              <a:buChar char="»"/>
              <a:defRPr sz="2000">
                <a:solidFill>
                  <a:schemeClr val="tx1"/>
                </a:solidFill>
                <a:latin typeface="+mn-lt"/>
                <a:ea charset="-122" pitchFamily="2" typeface="宋体"/>
              </a:defRPr>
            </a:lvl5pPr>
            <a:lvl6pPr algn="l" eaLnBrk="1" fontAlgn="base" hangingPunct="1" indent="-228600" marL="2514600" rtl="0">
              <a:spcBef>
                <a:spcPct val="20000"/>
              </a:spcBef>
              <a:spcAft>
                <a:spcPct val="0"/>
              </a:spcAft>
              <a:buChar char="»"/>
              <a:defRPr sz="2000">
                <a:solidFill>
                  <a:schemeClr val="tx1"/>
                </a:solidFill>
                <a:latin typeface="+mn-lt"/>
                <a:ea charset="-122" pitchFamily="2" typeface="宋体"/>
              </a:defRPr>
            </a:lvl6pPr>
            <a:lvl7pPr algn="l" eaLnBrk="1" fontAlgn="base" hangingPunct="1" indent="-228600" marL="2971800" rtl="0">
              <a:spcBef>
                <a:spcPct val="20000"/>
              </a:spcBef>
              <a:spcAft>
                <a:spcPct val="0"/>
              </a:spcAft>
              <a:buChar char="»"/>
              <a:defRPr sz="2000">
                <a:solidFill>
                  <a:schemeClr val="tx1"/>
                </a:solidFill>
                <a:latin typeface="+mn-lt"/>
                <a:ea charset="-122" pitchFamily="2" typeface="宋体"/>
              </a:defRPr>
            </a:lvl7pPr>
            <a:lvl8pPr algn="l" eaLnBrk="1" fontAlgn="base" hangingPunct="1" indent="-228600" marL="3429000" rtl="0">
              <a:spcBef>
                <a:spcPct val="20000"/>
              </a:spcBef>
              <a:spcAft>
                <a:spcPct val="0"/>
              </a:spcAft>
              <a:buChar char="»"/>
              <a:defRPr sz="2000">
                <a:solidFill>
                  <a:schemeClr val="tx1"/>
                </a:solidFill>
                <a:latin typeface="+mn-lt"/>
                <a:ea charset="-122" pitchFamily="2" typeface="宋体"/>
              </a:defRPr>
            </a:lvl8pPr>
            <a:lvl9pPr algn="l" eaLnBrk="1" fontAlgn="base" hangingPunct="1" indent="-228600" marL="3886200" rtl="0">
              <a:spcBef>
                <a:spcPct val="20000"/>
              </a:spcBef>
              <a:spcAft>
                <a:spcPct val="0"/>
              </a:spcAft>
              <a:buChar char="»"/>
              <a:defRPr sz="2000">
                <a:solidFill>
                  <a:schemeClr val="tx1"/>
                </a:solidFill>
                <a:latin typeface="+mn-lt"/>
                <a:ea charset="-122" pitchFamily="2" typeface="宋体"/>
              </a:defRPr>
            </a:lvl9pPr>
          </a:lstStyle>
          <a:p>
            <a:pPr indent="0" marL="0">
              <a:buNone/>
            </a:pPr>
            <a:r>
              <a:rPr altLang="en-US" b="1" lang="zh-CN">
                <a:solidFill>
                  <a:srgbClr val="000000"/>
                </a:solidFill>
              </a:rPr>
              <a:t>团队凝聚力的影响因素：</a:t>
            </a:r>
          </a:p>
        </p:txBody>
      </p:sp>
      <p:sp>
        <p:nvSpPr>
          <p:cNvPr id="20" name="内容占位符 2">
            <a:extLst>
              <a:ext uri="{FF2B5EF4-FFF2-40B4-BE49-F238E27FC236}">
                <a16:creationId xmlns:a16="http://schemas.microsoft.com/office/drawing/2014/main" id="{AF64D245-0802-45B5-9D5B-ADC53665174E}"/>
              </a:ext>
            </a:extLst>
          </p:cNvPr>
          <p:cNvSpPr txBox="1">
            <a:spLocks noChangeArrowheads="1"/>
          </p:cNvSpPr>
          <p:nvPr/>
        </p:nvSpPr>
        <p:spPr bwMode="auto">
          <a:xfrm>
            <a:off x="1202793" y="4516346"/>
            <a:ext cx="2808312" cy="155448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just" indent="-285750" marL="285750">
              <a:buFont charset="2" panose="05000000000000000000" pitchFamily="2" typeface="Wingdings"/>
              <a:buChar char="l"/>
              <a:defRPr>
                <a:latin typeface="+mj-ea"/>
                <a:ea typeface="+mj-ea"/>
              </a:defRPr>
            </a:lvl1pPr>
            <a:lvl2pPr algn="l" eaLnBrk="1" fontAlgn="base" hangingPunct="1" indent="-285750" marL="742950" rtl="0">
              <a:spcBef>
                <a:spcPct val="20000"/>
              </a:spcBef>
              <a:spcAft>
                <a:spcPct val="0"/>
              </a:spcAft>
              <a:buChar char="–"/>
              <a:defRPr sz="2000">
                <a:solidFill>
                  <a:schemeClr val="accent1"/>
                </a:solidFill>
                <a:latin typeface="+mn-lt"/>
                <a:ea charset="-122" pitchFamily="49" typeface="仿宋_GB2312"/>
              </a:defRPr>
            </a:lvl2pPr>
            <a:lvl3pPr algn="l" eaLnBrk="1" fontAlgn="base" hangingPunct="1" indent="-228600" marL="1143000" rtl="0">
              <a:spcBef>
                <a:spcPct val="20000"/>
              </a:spcBef>
              <a:spcAft>
                <a:spcPct val="0"/>
              </a:spcAft>
              <a:buChar char="•"/>
              <a:defRPr sz="2400">
                <a:solidFill>
                  <a:schemeClr val="tx1"/>
                </a:solidFill>
                <a:latin typeface="+mn-lt"/>
                <a:ea charset="-122" pitchFamily="2" typeface="宋体"/>
              </a:defRPr>
            </a:lvl3pPr>
            <a:lvl4pPr algn="l" eaLnBrk="1" fontAlgn="base" hangingPunct="1" indent="-228600" marL="1600200" rtl="0">
              <a:spcBef>
                <a:spcPct val="20000"/>
              </a:spcBef>
              <a:spcAft>
                <a:spcPct val="0"/>
              </a:spcAft>
              <a:buChar char="–"/>
              <a:defRPr sz="2000">
                <a:solidFill>
                  <a:schemeClr val="tx1"/>
                </a:solidFill>
                <a:latin typeface="+mn-lt"/>
                <a:ea charset="-122" pitchFamily="2" typeface="宋体"/>
              </a:defRPr>
            </a:lvl4pPr>
            <a:lvl5pPr algn="l" eaLnBrk="1" fontAlgn="base" hangingPunct="1" indent="-228600" marL="2057400" rtl="0">
              <a:spcBef>
                <a:spcPct val="20000"/>
              </a:spcBef>
              <a:spcAft>
                <a:spcPct val="0"/>
              </a:spcAft>
              <a:buChar char="»"/>
              <a:defRPr sz="2000">
                <a:solidFill>
                  <a:schemeClr val="tx1"/>
                </a:solidFill>
                <a:latin typeface="+mn-lt"/>
                <a:ea charset="-122" pitchFamily="2" typeface="宋体"/>
              </a:defRPr>
            </a:lvl5pPr>
            <a:lvl6pPr algn="l" eaLnBrk="1" fontAlgn="base" hangingPunct="1" indent="-228600" marL="2514600" rtl="0">
              <a:spcBef>
                <a:spcPct val="20000"/>
              </a:spcBef>
              <a:spcAft>
                <a:spcPct val="0"/>
              </a:spcAft>
              <a:buChar char="»"/>
              <a:defRPr sz="2000">
                <a:solidFill>
                  <a:schemeClr val="tx1"/>
                </a:solidFill>
                <a:latin typeface="+mn-lt"/>
                <a:ea charset="-122" pitchFamily="2" typeface="宋体"/>
              </a:defRPr>
            </a:lvl6pPr>
            <a:lvl7pPr algn="l" eaLnBrk="1" fontAlgn="base" hangingPunct="1" indent="-228600" marL="2971800" rtl="0">
              <a:spcBef>
                <a:spcPct val="20000"/>
              </a:spcBef>
              <a:spcAft>
                <a:spcPct val="0"/>
              </a:spcAft>
              <a:buChar char="»"/>
              <a:defRPr sz="2000">
                <a:solidFill>
                  <a:schemeClr val="tx1"/>
                </a:solidFill>
                <a:latin typeface="+mn-lt"/>
                <a:ea charset="-122" pitchFamily="2" typeface="宋体"/>
              </a:defRPr>
            </a:lvl7pPr>
            <a:lvl8pPr algn="l" eaLnBrk="1" fontAlgn="base" hangingPunct="1" indent="-228600" marL="3429000" rtl="0">
              <a:spcBef>
                <a:spcPct val="20000"/>
              </a:spcBef>
              <a:spcAft>
                <a:spcPct val="0"/>
              </a:spcAft>
              <a:buChar char="»"/>
              <a:defRPr sz="2000">
                <a:solidFill>
                  <a:schemeClr val="tx1"/>
                </a:solidFill>
                <a:latin typeface="+mn-lt"/>
                <a:ea charset="-122" pitchFamily="2" typeface="宋体"/>
              </a:defRPr>
            </a:lvl8pPr>
            <a:lvl9pPr algn="l" eaLnBrk="1" fontAlgn="base" hangingPunct="1" indent="-228600" marL="3886200" rtl="0">
              <a:spcBef>
                <a:spcPct val="20000"/>
              </a:spcBef>
              <a:spcAft>
                <a:spcPct val="0"/>
              </a:spcAft>
              <a:buChar char="»"/>
              <a:defRPr sz="2000">
                <a:solidFill>
                  <a:schemeClr val="tx1"/>
                </a:solidFill>
                <a:latin typeface="+mn-lt"/>
                <a:ea charset="-122" pitchFamily="2" typeface="宋体"/>
              </a:defRPr>
            </a:lvl9pPr>
          </a:lstStyle>
          <a:p>
            <a:pPr indent="0" marL="0">
              <a:buNone/>
            </a:pPr>
            <a:r>
              <a:rPr altLang="en-US" b="1" lang="zh-CN" sz="1200">
                <a:solidFill>
                  <a:srgbClr val="000000"/>
                </a:solidFill>
              </a:rPr>
              <a:t>外部：</a:t>
            </a:r>
          </a:p>
          <a:p>
            <a:pPr indent="0" marL="0">
              <a:buNone/>
            </a:pPr>
            <a:r>
              <a:rPr altLang="en-US" b="1" lang="zh-CN" sz="1200">
                <a:solidFill>
                  <a:srgbClr val="000000"/>
                </a:solidFill>
              </a:rPr>
              <a:t>同仇敌忾</a:t>
            </a:r>
          </a:p>
          <a:p>
            <a:pPr indent="0" marL="0">
              <a:buNone/>
            </a:pPr>
            <a:r>
              <a:rPr altLang="en-US" b="1" lang="zh-CN" sz="1200">
                <a:solidFill>
                  <a:srgbClr val="000000"/>
                </a:solidFill>
              </a:rPr>
              <a:t>内部：</a:t>
            </a:r>
          </a:p>
          <a:p>
            <a:pPr indent="0" marL="0">
              <a:buNone/>
            </a:pPr>
            <a:r>
              <a:rPr altLang="en-US" b="1" lang="zh-CN" sz="1200">
                <a:solidFill>
                  <a:srgbClr val="000000"/>
                </a:solidFill>
              </a:rPr>
              <a:t>①团队领导的风格类型。</a:t>
            </a:r>
          </a:p>
          <a:p>
            <a:pPr indent="0" marL="0">
              <a:buNone/>
            </a:pPr>
            <a:r>
              <a:rPr altLang="en-US" b="1" lang="zh-CN" sz="1200">
                <a:solidFill>
                  <a:srgbClr val="000000"/>
                </a:solidFill>
              </a:rPr>
              <a:t>②团队的规模。</a:t>
            </a:r>
          </a:p>
          <a:p>
            <a:pPr indent="0" marL="0">
              <a:buNone/>
            </a:pPr>
            <a:r>
              <a:rPr altLang="en-US" b="1" lang="zh-CN" sz="1200">
                <a:solidFill>
                  <a:srgbClr val="000000"/>
                </a:solidFill>
              </a:rPr>
              <a:t>③团队的目标。</a:t>
            </a:r>
          </a:p>
          <a:p>
            <a:pPr indent="0" marL="0">
              <a:buNone/>
            </a:pPr>
            <a:r>
              <a:rPr altLang="en-US" b="1" lang="zh-CN" sz="1200">
                <a:solidFill>
                  <a:srgbClr val="000000"/>
                </a:solidFill>
              </a:rPr>
              <a:t>④奖励方式或激励机制。</a:t>
            </a:r>
          </a:p>
          <a:p>
            <a:pPr indent="0" marL="0">
              <a:buNone/>
            </a:pPr>
            <a:r>
              <a:rPr altLang="en-US" b="1" lang="zh-CN" sz="1200">
                <a:solidFill>
                  <a:srgbClr val="000000"/>
                </a:solidFill>
              </a:rPr>
              <a:t>⑤以往达成目标的状况。</a:t>
            </a:r>
          </a:p>
        </p:txBody>
      </p:sp>
      <p:sp>
        <p:nvSpPr>
          <p:cNvPr id="22" name="内容占位符 2">
            <a:extLst>
              <a:ext uri="{FF2B5EF4-FFF2-40B4-BE49-F238E27FC236}">
                <a16:creationId xmlns:a16="http://schemas.microsoft.com/office/drawing/2014/main" id="{1B957840-35E4-4AFF-8ED0-1428FC3DC7EF}"/>
              </a:ext>
            </a:extLst>
          </p:cNvPr>
          <p:cNvSpPr txBox="1">
            <a:spLocks noChangeArrowheads="1"/>
          </p:cNvSpPr>
          <p:nvPr/>
        </p:nvSpPr>
        <p:spPr bwMode="auto">
          <a:xfrm>
            <a:off x="4736764" y="4535017"/>
            <a:ext cx="2782415" cy="14630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just" indent="0" marL="0">
              <a:buFont charset="2" panose="05000000000000000000" pitchFamily="2" typeface="Wingdings"/>
              <a:buNone/>
              <a:defRPr>
                <a:latin typeface="+mj-ea"/>
                <a:ea typeface="+mj-ea"/>
              </a:defRPr>
            </a:lvl1pPr>
            <a:lvl2pPr eaLnBrk="1" hangingPunct="1" indent="-285750" marL="742950">
              <a:spcBef>
                <a:spcPct val="20000"/>
              </a:spcBef>
              <a:buChar char="–"/>
              <a:defRPr sz="2000">
                <a:solidFill>
                  <a:schemeClr val="accent1"/>
                </a:solidFill>
                <a:latin typeface="+mn-lt"/>
                <a:ea charset="-122" pitchFamily="49" typeface="仿宋_GB2312"/>
              </a:defRPr>
            </a:lvl2pPr>
            <a:lvl3pPr eaLnBrk="1" hangingPunct="1" indent="-228600" marL="1143000">
              <a:spcBef>
                <a:spcPct val="20000"/>
              </a:spcBef>
              <a:buChar char="•"/>
              <a:defRPr sz="2400">
                <a:latin typeface="+mn-lt"/>
              </a:defRPr>
            </a:lvl3pPr>
            <a:lvl4pPr eaLnBrk="1" hangingPunct="1" indent="-228600" marL="1600200">
              <a:spcBef>
                <a:spcPct val="20000"/>
              </a:spcBef>
              <a:buChar char="–"/>
              <a:defRPr sz="2000">
                <a:latin typeface="+mn-lt"/>
              </a:defRPr>
            </a:lvl4pPr>
            <a:lvl5pPr eaLnBrk="1" hangingPunct="1" indent="-228600" marL="2057400">
              <a:spcBef>
                <a:spcPct val="20000"/>
              </a:spcBef>
              <a:buChar char="»"/>
              <a:defRPr sz="2000">
                <a:latin typeface="+mn-lt"/>
              </a:defRPr>
            </a:lvl5pPr>
            <a:lvl6pPr fontAlgn="base" indent="-228600" marL="2514600">
              <a:spcBef>
                <a:spcPct val="20000"/>
              </a:spcBef>
              <a:spcAft>
                <a:spcPct val="0"/>
              </a:spcAft>
              <a:buChar char="»"/>
              <a:defRPr sz="2000">
                <a:latin typeface="+mn-lt"/>
              </a:defRPr>
            </a:lvl6pPr>
            <a:lvl7pPr fontAlgn="base" indent="-228600" marL="2971800">
              <a:spcBef>
                <a:spcPct val="20000"/>
              </a:spcBef>
              <a:spcAft>
                <a:spcPct val="0"/>
              </a:spcAft>
              <a:buChar char="»"/>
              <a:defRPr sz="2000">
                <a:latin typeface="+mn-lt"/>
              </a:defRPr>
            </a:lvl7pPr>
            <a:lvl8pPr fontAlgn="base" indent="-228600" marL="3429000">
              <a:spcBef>
                <a:spcPct val="20000"/>
              </a:spcBef>
              <a:spcAft>
                <a:spcPct val="0"/>
              </a:spcAft>
              <a:buChar char="»"/>
              <a:defRPr sz="2000">
                <a:latin typeface="+mn-lt"/>
              </a:defRPr>
            </a:lvl8pPr>
            <a:lvl9pPr fontAlgn="base" indent="-228600" marL="3886200">
              <a:spcBef>
                <a:spcPct val="20000"/>
              </a:spcBef>
              <a:spcAft>
                <a:spcPct val="0"/>
              </a:spcAft>
              <a:buChar char="»"/>
              <a:defRPr sz="2000">
                <a:latin typeface="+mn-lt"/>
              </a:defRPr>
            </a:lvl9pPr>
          </a:lstStyle>
          <a:p>
            <a:pPr>
              <a:lnSpc>
                <a:spcPct val="150000"/>
              </a:lnSpc>
            </a:pPr>
            <a:r>
              <a:rPr altLang="zh-CN" lang="en-US" sz="1200">
                <a:solidFill>
                  <a:srgbClr val="000000"/>
                </a:solidFill>
              </a:rPr>
              <a:t>(1)团队领导者首先要带头鼓励合作而不是竞争。</a:t>
            </a:r>
          </a:p>
          <a:p>
            <a:pPr>
              <a:lnSpc>
                <a:spcPct val="150000"/>
              </a:lnSpc>
            </a:pPr>
            <a:r>
              <a:rPr altLang="zh-CN" lang="en-US" sz="1200">
                <a:solidFill>
                  <a:srgbClr val="000000"/>
                </a:solidFill>
              </a:rPr>
              <a:t>(2)要定规则、定合作的规范。</a:t>
            </a:r>
          </a:p>
          <a:p>
            <a:pPr>
              <a:lnSpc>
                <a:spcPct val="150000"/>
              </a:lnSpc>
            </a:pPr>
            <a:r>
              <a:rPr altLang="zh-CN" lang="en-US" sz="1200">
                <a:solidFill>
                  <a:srgbClr val="000000"/>
                </a:solidFill>
              </a:rPr>
              <a:t>(3)建立长久的互动关系。</a:t>
            </a:r>
          </a:p>
          <a:p>
            <a:pPr>
              <a:lnSpc>
                <a:spcPct val="150000"/>
              </a:lnSpc>
            </a:pPr>
            <a:r>
              <a:rPr altLang="zh-CN" lang="en-US" sz="1200">
                <a:solidFill>
                  <a:srgbClr val="000000"/>
                </a:solidFill>
              </a:rPr>
              <a:t>(4)要强调长远的利益。</a:t>
            </a:r>
          </a:p>
        </p:txBody>
      </p:sp>
      <p:sp>
        <p:nvSpPr>
          <p:cNvPr id="7" name="矩形 6">
            <a:extLst>
              <a:ext uri="{FF2B5EF4-FFF2-40B4-BE49-F238E27FC236}">
                <a16:creationId xmlns:a16="http://schemas.microsoft.com/office/drawing/2014/main" id="{D639B1B9-EA29-407A-B090-CD7F001BA282}"/>
              </a:ext>
            </a:extLst>
          </p:cNvPr>
          <p:cNvSpPr/>
          <p:nvPr/>
        </p:nvSpPr>
        <p:spPr>
          <a:xfrm>
            <a:off x="5029039" y="4005397"/>
            <a:ext cx="2262158"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a:solidFill>
                  <a:srgbClr val="000000"/>
                </a:solidFill>
                <a:latin typeface="+mj-ea"/>
                <a:ea typeface="+mj-ea"/>
              </a:rPr>
              <a:t>营造互信的合作氛围</a:t>
            </a:r>
          </a:p>
        </p:txBody>
      </p:sp>
      <p:sp>
        <p:nvSpPr>
          <p:cNvPr id="28" name="内容占位符 2">
            <a:extLst>
              <a:ext uri="{FF2B5EF4-FFF2-40B4-BE49-F238E27FC236}">
                <a16:creationId xmlns:a16="http://schemas.microsoft.com/office/drawing/2014/main" id="{C956EECF-CF25-4425-AF60-59412E765A15}"/>
              </a:ext>
            </a:extLst>
          </p:cNvPr>
          <p:cNvSpPr txBox="1">
            <a:spLocks noChangeArrowheads="1"/>
          </p:cNvSpPr>
          <p:nvPr/>
        </p:nvSpPr>
        <p:spPr bwMode="auto">
          <a:xfrm>
            <a:off x="8408805" y="4742681"/>
            <a:ext cx="2802146" cy="118872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just" indent="0" marL="0">
              <a:buFont charset="2" panose="05000000000000000000" pitchFamily="2" typeface="Wingdings"/>
              <a:buNone/>
              <a:defRPr>
                <a:latin typeface="+mj-ea"/>
                <a:ea typeface="+mj-ea"/>
              </a:defRPr>
            </a:lvl1pPr>
            <a:lvl2pPr eaLnBrk="1" hangingPunct="1" indent="-285750" marL="742950">
              <a:spcBef>
                <a:spcPct val="20000"/>
              </a:spcBef>
              <a:buChar char="–"/>
              <a:defRPr sz="2000">
                <a:solidFill>
                  <a:schemeClr val="accent1"/>
                </a:solidFill>
                <a:latin typeface="+mn-lt"/>
                <a:ea charset="-122" pitchFamily="49" typeface="仿宋_GB2312"/>
              </a:defRPr>
            </a:lvl2pPr>
            <a:lvl3pPr eaLnBrk="1" hangingPunct="1" indent="-228600" marL="1143000">
              <a:spcBef>
                <a:spcPct val="20000"/>
              </a:spcBef>
              <a:buChar char="•"/>
              <a:defRPr sz="2400">
                <a:latin typeface="+mn-lt"/>
              </a:defRPr>
            </a:lvl3pPr>
            <a:lvl4pPr eaLnBrk="1" hangingPunct="1" indent="-228600" marL="1600200">
              <a:spcBef>
                <a:spcPct val="20000"/>
              </a:spcBef>
              <a:buChar char="–"/>
              <a:defRPr sz="2000">
                <a:latin typeface="+mn-lt"/>
              </a:defRPr>
            </a:lvl4pPr>
            <a:lvl5pPr eaLnBrk="1" hangingPunct="1" indent="-228600" marL="2057400">
              <a:spcBef>
                <a:spcPct val="20000"/>
              </a:spcBef>
              <a:buChar char="»"/>
              <a:defRPr sz="2000">
                <a:latin typeface="+mn-lt"/>
              </a:defRPr>
            </a:lvl5pPr>
            <a:lvl6pPr fontAlgn="base" indent="-228600" marL="2514600">
              <a:spcBef>
                <a:spcPct val="20000"/>
              </a:spcBef>
              <a:spcAft>
                <a:spcPct val="0"/>
              </a:spcAft>
              <a:buChar char="»"/>
              <a:defRPr sz="2000">
                <a:latin typeface="+mn-lt"/>
              </a:defRPr>
            </a:lvl6pPr>
            <a:lvl7pPr fontAlgn="base" indent="-228600" marL="2971800">
              <a:spcBef>
                <a:spcPct val="20000"/>
              </a:spcBef>
              <a:spcAft>
                <a:spcPct val="0"/>
              </a:spcAft>
              <a:buChar char="»"/>
              <a:defRPr sz="2000">
                <a:latin typeface="+mn-lt"/>
              </a:defRPr>
            </a:lvl7pPr>
            <a:lvl8pPr fontAlgn="base" indent="-228600" marL="3429000">
              <a:spcBef>
                <a:spcPct val="20000"/>
              </a:spcBef>
              <a:spcAft>
                <a:spcPct val="0"/>
              </a:spcAft>
              <a:buChar char="»"/>
              <a:defRPr sz="2000">
                <a:latin typeface="+mn-lt"/>
              </a:defRPr>
            </a:lvl8pPr>
            <a:lvl9pPr fontAlgn="base" indent="-228600" marL="3886200">
              <a:spcBef>
                <a:spcPct val="20000"/>
              </a:spcBef>
              <a:spcAft>
                <a:spcPct val="0"/>
              </a:spcAft>
              <a:buChar char="»"/>
              <a:defRPr sz="2000">
                <a:latin typeface="+mn-lt"/>
              </a:defRPr>
            </a:lvl9pPr>
          </a:lstStyle>
          <a:p>
            <a:r>
              <a:rPr altLang="zh-CN" lang="en-US" sz="1200">
                <a:solidFill>
                  <a:srgbClr val="000000"/>
                </a:solidFill>
              </a:rPr>
              <a:t>(1)对团队目标的认同与否。</a:t>
            </a:r>
          </a:p>
          <a:p>
            <a:r>
              <a:rPr altLang="zh-CN" lang="en-US" sz="1200">
                <a:solidFill>
                  <a:srgbClr val="000000"/>
                </a:solidFill>
              </a:rPr>
              <a:t>(2)利益分配是否合理。</a:t>
            </a:r>
          </a:p>
          <a:p>
            <a:r>
              <a:rPr altLang="zh-CN" lang="en-US" sz="1200">
                <a:solidFill>
                  <a:srgbClr val="000000"/>
                </a:solidFill>
              </a:rPr>
              <a:t>(3)团队成员对工作所产生的满足感。</a:t>
            </a:r>
          </a:p>
          <a:p>
            <a:r>
              <a:rPr altLang="zh-CN" lang="en-US" sz="1200">
                <a:solidFill>
                  <a:srgbClr val="000000"/>
                </a:solidFill>
              </a:rPr>
              <a:t>(4) 优秀的领导者。</a:t>
            </a:r>
          </a:p>
          <a:p>
            <a:r>
              <a:rPr altLang="zh-CN" lang="en-US" sz="1200">
                <a:solidFill>
                  <a:srgbClr val="000000"/>
                </a:solidFill>
              </a:rPr>
              <a:t>(5)团队内部的和谐程度。</a:t>
            </a:r>
          </a:p>
          <a:p>
            <a:r>
              <a:rPr altLang="zh-CN" lang="en-US" sz="1200">
                <a:solidFill>
                  <a:srgbClr val="000000"/>
                </a:solidFill>
              </a:rPr>
              <a:t>(6)良好的信息沟通。</a:t>
            </a:r>
          </a:p>
        </p:txBody>
      </p:sp>
      <p:sp>
        <p:nvSpPr>
          <p:cNvPr id="29" name="矩形 28">
            <a:extLst>
              <a:ext uri="{FF2B5EF4-FFF2-40B4-BE49-F238E27FC236}">
                <a16:creationId xmlns:a16="http://schemas.microsoft.com/office/drawing/2014/main" id="{8F469DC5-7A7D-4720-9CAE-252F3B26D2DB}"/>
              </a:ext>
            </a:extLst>
          </p:cNvPr>
          <p:cNvSpPr/>
          <p:nvPr/>
        </p:nvSpPr>
        <p:spPr>
          <a:xfrm>
            <a:off x="8542268" y="4072028"/>
            <a:ext cx="2262158"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b="1" lang="zh-CN">
                <a:solidFill>
                  <a:srgbClr val="000000"/>
                </a:solidFill>
                <a:latin typeface="+mj-ea"/>
                <a:ea typeface="+mj-ea"/>
              </a:rPr>
              <a:t>营造高昂的团队士气</a:t>
            </a:r>
          </a:p>
        </p:txBody>
      </p:sp>
      <p:pic>
        <p:nvPicPr>
          <p:cNvPr id="27" name="图片 26">
            <a:extLst>
              <a:ext uri="{FF2B5EF4-FFF2-40B4-BE49-F238E27FC236}">
                <a16:creationId xmlns:a16="http://schemas.microsoft.com/office/drawing/2014/main" id="{F6CE61A1-2BE6-4526-8FCC-98F1A7C09695}"/>
              </a:ext>
            </a:extLst>
          </p:cNvPr>
          <p:cNvPicPr>
            <a:picLocks noChangeAspect="1"/>
          </p:cNvPicPr>
          <p:nvPr/>
        </p:nvPicPr>
        <p:blipFill>
          <a:blip r:embed="rId3">
            <a:extLst>
              <a:ext uri="{28A0092B-C50C-407E-A947-70E740481C1C}">
                <a14:useLocalDpi val="0"/>
              </a:ext>
            </a:extLst>
          </a:blip>
          <a:srcRect l="20002" r="18460"/>
          <a:stretch>
            <a:fillRect/>
          </a:stretch>
        </p:blipFill>
        <p:spPr>
          <a:xfrm>
            <a:off x="1078380" y="1628800"/>
            <a:ext cx="3063620" cy="1869805"/>
          </a:xfrm>
          <a:prstGeom prst="rect">
            <a:avLst/>
          </a:prstGeom>
        </p:spPr>
      </p:pic>
      <p:pic>
        <p:nvPicPr>
          <p:cNvPr id="30" name="图片 29">
            <a:extLst>
              <a:ext uri="{FF2B5EF4-FFF2-40B4-BE49-F238E27FC236}">
                <a16:creationId xmlns:a16="http://schemas.microsoft.com/office/drawing/2014/main" id="{ED637261-441A-4013-BDEB-6045C0694016}"/>
              </a:ext>
            </a:extLst>
          </p:cNvPr>
          <p:cNvPicPr>
            <a:picLocks noChangeAspect="1"/>
          </p:cNvPicPr>
          <p:nvPr/>
        </p:nvPicPr>
        <p:blipFill>
          <a:blip r:embed="rId3">
            <a:extLst>
              <a:ext uri="{28A0092B-C50C-407E-A947-70E740481C1C}">
                <a14:useLocalDpi val="0"/>
              </a:ext>
            </a:extLst>
          </a:blip>
          <a:srcRect l="20002" r="18460"/>
          <a:stretch>
            <a:fillRect/>
          </a:stretch>
        </p:blipFill>
        <p:spPr>
          <a:xfrm>
            <a:off x="4587591" y="1628800"/>
            <a:ext cx="3063620" cy="1869805"/>
          </a:xfrm>
          <a:prstGeom prst="rect">
            <a:avLst/>
          </a:prstGeom>
        </p:spPr>
      </p:pic>
      <p:pic>
        <p:nvPicPr>
          <p:cNvPr id="31" name="图片 30">
            <a:extLst>
              <a:ext uri="{FF2B5EF4-FFF2-40B4-BE49-F238E27FC236}">
                <a16:creationId xmlns:a16="http://schemas.microsoft.com/office/drawing/2014/main" id="{C6D7BEA9-0921-4096-9015-F952E09EC1AD}"/>
              </a:ext>
            </a:extLst>
          </p:cNvPr>
          <p:cNvPicPr>
            <a:picLocks noChangeAspect="1"/>
          </p:cNvPicPr>
          <p:nvPr/>
        </p:nvPicPr>
        <p:blipFill>
          <a:blip r:embed="rId3">
            <a:extLst>
              <a:ext uri="{28A0092B-C50C-407E-A947-70E740481C1C}">
                <a14:useLocalDpi val="0"/>
              </a:ext>
            </a:extLst>
          </a:blip>
          <a:srcRect l="20002" r="18460"/>
          <a:stretch>
            <a:fillRect/>
          </a:stretch>
        </p:blipFill>
        <p:spPr>
          <a:xfrm>
            <a:off x="8173006" y="1628800"/>
            <a:ext cx="3063620" cy="1869805"/>
          </a:xfrm>
          <a:prstGeom prst="rect">
            <a:avLst/>
          </a:prstGeom>
        </p:spPr>
      </p:pic>
    </p:spTree>
    <p:extLst>
      <p:ext uri="{BB962C8B-B14F-4D97-AF65-F5344CB8AC3E}">
        <p14:creationId val="1698698455"/>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42" presetSubtype="0">
                                  <p:stCondLst>
                                    <p:cond delay="0"/>
                                  </p:stCondLst>
                                  <p:childTnLst>
                                    <p:set>
                                      <p:cBhvr>
                                        <p:cTn dur="1" fill="hold" id="27">
                                          <p:stCondLst>
                                            <p:cond delay="0"/>
                                          </p:stCondLst>
                                        </p:cTn>
                                        <p:tgtEl>
                                          <p:spTgt spid="27"/>
                                        </p:tgtEl>
                                        <p:attrNameLst>
                                          <p:attrName>style.visibility</p:attrName>
                                        </p:attrNameLst>
                                      </p:cBhvr>
                                      <p:to>
                                        <p:strVal val="visible"/>
                                      </p:to>
                                    </p:set>
                                    <p:animEffect filter="fade" transition="in">
                                      <p:cBhvr>
                                        <p:cTn dur="1000" id="28"/>
                                        <p:tgtEl>
                                          <p:spTgt spid="27"/>
                                        </p:tgtEl>
                                      </p:cBhvr>
                                    </p:animEffect>
                                    <p:anim calcmode="lin" valueType="num">
                                      <p:cBhvr>
                                        <p:cTn dur="1000" fill="hold" id="29"/>
                                        <p:tgtEl>
                                          <p:spTgt spid="27"/>
                                        </p:tgtEl>
                                        <p:attrNameLst>
                                          <p:attrName>ppt_x</p:attrName>
                                        </p:attrNameLst>
                                      </p:cBhvr>
                                      <p:tavLst>
                                        <p:tav tm="0">
                                          <p:val>
                                            <p:strVal val="#ppt_x"/>
                                          </p:val>
                                        </p:tav>
                                        <p:tav tm="100000">
                                          <p:val>
                                            <p:strVal val="#ppt_x"/>
                                          </p:val>
                                        </p:tav>
                                      </p:tavLst>
                                    </p:anim>
                                    <p:anim calcmode="lin" valueType="num">
                                      <p:cBhvr>
                                        <p:cTn dur="1000" fill="hold" id="30"/>
                                        <p:tgtEl>
                                          <p:spTgt spid="27"/>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30"/>
                                        </p:tgtEl>
                                        <p:attrNameLst>
                                          <p:attrName>style.visibility</p:attrName>
                                        </p:attrNameLst>
                                      </p:cBhvr>
                                      <p:to>
                                        <p:strVal val="visible"/>
                                      </p:to>
                                    </p:set>
                                    <p:animEffect filter="fade" transition="in">
                                      <p:cBhvr>
                                        <p:cTn dur="1000" id="33"/>
                                        <p:tgtEl>
                                          <p:spTgt spid="30"/>
                                        </p:tgtEl>
                                      </p:cBhvr>
                                    </p:animEffect>
                                    <p:anim calcmode="lin" valueType="num">
                                      <p:cBhvr>
                                        <p:cTn dur="1000" fill="hold" id="34"/>
                                        <p:tgtEl>
                                          <p:spTgt spid="30"/>
                                        </p:tgtEl>
                                        <p:attrNameLst>
                                          <p:attrName>ppt_x</p:attrName>
                                        </p:attrNameLst>
                                      </p:cBhvr>
                                      <p:tavLst>
                                        <p:tav tm="0">
                                          <p:val>
                                            <p:strVal val="#ppt_x"/>
                                          </p:val>
                                        </p:tav>
                                        <p:tav tm="100000">
                                          <p:val>
                                            <p:strVal val="#ppt_x"/>
                                          </p:val>
                                        </p:tav>
                                      </p:tavLst>
                                    </p:anim>
                                    <p:anim calcmode="lin" valueType="num">
                                      <p:cBhvr>
                                        <p:cTn dur="1000" fill="hold" id="35"/>
                                        <p:tgtEl>
                                          <p:spTgt spid="30"/>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0"/>
                                  </p:stCondLst>
                                  <p:childTnLst>
                                    <p:set>
                                      <p:cBhvr>
                                        <p:cTn dur="1" fill="hold" id="37">
                                          <p:stCondLst>
                                            <p:cond delay="0"/>
                                          </p:stCondLst>
                                        </p:cTn>
                                        <p:tgtEl>
                                          <p:spTgt spid="31"/>
                                        </p:tgtEl>
                                        <p:attrNameLst>
                                          <p:attrName>style.visibility</p:attrName>
                                        </p:attrNameLst>
                                      </p:cBhvr>
                                      <p:to>
                                        <p:strVal val="visible"/>
                                      </p:to>
                                    </p:set>
                                    <p:animEffect filter="fade" transition="in">
                                      <p:cBhvr>
                                        <p:cTn dur="1000" id="38"/>
                                        <p:tgtEl>
                                          <p:spTgt spid="31"/>
                                        </p:tgtEl>
                                      </p:cBhvr>
                                    </p:animEffect>
                                    <p:anim calcmode="lin" valueType="num">
                                      <p:cBhvr>
                                        <p:cTn dur="1000" fill="hold" id="39"/>
                                        <p:tgtEl>
                                          <p:spTgt spid="31"/>
                                        </p:tgtEl>
                                        <p:attrNameLst>
                                          <p:attrName>ppt_x</p:attrName>
                                        </p:attrNameLst>
                                      </p:cBhvr>
                                      <p:tavLst>
                                        <p:tav tm="0">
                                          <p:val>
                                            <p:strVal val="#ppt_x"/>
                                          </p:val>
                                        </p:tav>
                                        <p:tav tm="100000">
                                          <p:val>
                                            <p:strVal val="#ppt_x"/>
                                          </p:val>
                                        </p:tav>
                                      </p:tavLst>
                                    </p:anim>
                                    <p:anim calcmode="lin" valueType="num">
                                      <p:cBhvr>
                                        <p:cTn dur="1000" fill="hold" id="40"/>
                                        <p:tgtEl>
                                          <p:spTgt spid="31"/>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1000"/>
                            </p:stCondLst>
                            <p:childTnLst>
                              <p:par>
                                <p:cTn fill="hold" grpId="0" id="42" nodeType="afterEffect" presetClass="entr" presetID="31" presetSubtype="0">
                                  <p:stCondLst>
                                    <p:cond delay="0"/>
                                  </p:stCondLst>
                                  <p:childTnLst>
                                    <p:set>
                                      <p:cBhvr>
                                        <p:cTn dur="1" fill="hold" id="43">
                                          <p:stCondLst>
                                            <p:cond delay="0"/>
                                          </p:stCondLst>
                                        </p:cTn>
                                        <p:tgtEl>
                                          <p:spTgt spid="6"/>
                                        </p:tgtEl>
                                        <p:attrNameLst>
                                          <p:attrName>style.visibility</p:attrName>
                                        </p:attrNameLst>
                                      </p:cBhvr>
                                      <p:to>
                                        <p:strVal val="visible"/>
                                      </p:to>
                                    </p:set>
                                    <p:anim calcmode="lin" valueType="num">
                                      <p:cBhvr>
                                        <p:cTn dur="500" fill="hold" id="44"/>
                                        <p:tgtEl>
                                          <p:spTgt spid="6"/>
                                        </p:tgtEl>
                                        <p:attrNameLst>
                                          <p:attrName>ppt_w</p:attrName>
                                        </p:attrNameLst>
                                      </p:cBhvr>
                                      <p:tavLst>
                                        <p:tav tm="0">
                                          <p:val>
                                            <p:fltVal val="0"/>
                                          </p:val>
                                        </p:tav>
                                        <p:tav tm="100000">
                                          <p:val>
                                            <p:strVal val="#ppt_w"/>
                                          </p:val>
                                        </p:tav>
                                      </p:tavLst>
                                    </p:anim>
                                    <p:anim calcmode="lin" valueType="num">
                                      <p:cBhvr>
                                        <p:cTn dur="500" fill="hold" id="45"/>
                                        <p:tgtEl>
                                          <p:spTgt spid="6"/>
                                        </p:tgtEl>
                                        <p:attrNameLst>
                                          <p:attrName>ppt_h</p:attrName>
                                        </p:attrNameLst>
                                      </p:cBhvr>
                                      <p:tavLst>
                                        <p:tav tm="0">
                                          <p:val>
                                            <p:fltVal val="0"/>
                                          </p:val>
                                        </p:tav>
                                        <p:tav tm="100000">
                                          <p:val>
                                            <p:strVal val="#ppt_h"/>
                                          </p:val>
                                        </p:tav>
                                      </p:tavLst>
                                    </p:anim>
                                    <p:anim calcmode="lin" valueType="num">
                                      <p:cBhvr>
                                        <p:cTn dur="500" fill="hold" id="46"/>
                                        <p:tgtEl>
                                          <p:spTgt spid="6"/>
                                        </p:tgtEl>
                                        <p:attrNameLst>
                                          <p:attrName>style.rotation</p:attrName>
                                        </p:attrNameLst>
                                      </p:cBhvr>
                                      <p:tavLst>
                                        <p:tav tm="0">
                                          <p:val>
                                            <p:fltVal val="90"/>
                                          </p:val>
                                        </p:tav>
                                        <p:tav tm="100000">
                                          <p:val>
                                            <p:fltVal val="0"/>
                                          </p:val>
                                        </p:tav>
                                      </p:tavLst>
                                    </p:anim>
                                    <p:animEffect filter="fade" transition="in">
                                      <p:cBhvr>
                                        <p:cTn dur="500" id="47"/>
                                        <p:tgtEl>
                                          <p:spTgt spid="6"/>
                                        </p:tgtEl>
                                      </p:cBhvr>
                                    </p:animEffect>
                                  </p:childTnLst>
                                </p:cTn>
                              </p:par>
                            </p:childTnLst>
                          </p:cTn>
                        </p:par>
                        <p:par>
                          <p:cTn fill="hold" id="48" nodeType="afterGroup">
                            <p:stCondLst>
                              <p:cond delay="1500"/>
                            </p:stCondLst>
                            <p:childTnLst>
                              <p:par>
                                <p:cTn fill="hold" grpId="0" id="49" nodeType="afterEffect" presetClass="entr" presetID="22" presetSubtype="1">
                                  <p:stCondLst>
                                    <p:cond delay="0"/>
                                  </p:stCondLst>
                                  <p:childTnLst>
                                    <p:set>
                                      <p:cBhvr>
                                        <p:cTn dur="1" fill="hold" id="50">
                                          <p:stCondLst>
                                            <p:cond delay="0"/>
                                          </p:stCondLst>
                                        </p:cTn>
                                        <p:tgtEl>
                                          <p:spTgt spid="8"/>
                                        </p:tgtEl>
                                        <p:attrNameLst>
                                          <p:attrName>style.visibility</p:attrName>
                                        </p:attrNameLst>
                                      </p:cBhvr>
                                      <p:to>
                                        <p:strVal val="visible"/>
                                      </p:to>
                                    </p:set>
                                    <p:animEffect filter="wipe(up)" transition="in">
                                      <p:cBhvr>
                                        <p:cTn dur="500" id="51"/>
                                        <p:tgtEl>
                                          <p:spTgt spid="8"/>
                                        </p:tgtEl>
                                      </p:cBhvr>
                                    </p:animEffect>
                                  </p:childTnLst>
                                </p:cTn>
                              </p:par>
                            </p:childTnLst>
                          </p:cTn>
                        </p:par>
                        <p:par>
                          <p:cTn fill="hold" id="52" nodeType="afterGroup">
                            <p:stCondLst>
                              <p:cond delay="2000"/>
                            </p:stCondLst>
                            <p:childTnLst>
                              <p:par>
                                <p:cTn fill="hold" grpId="0" id="53" nodeType="afterEffect" presetClass="entr" presetID="22" presetSubtype="8">
                                  <p:stCondLst>
                                    <p:cond delay="0"/>
                                  </p:stCondLst>
                                  <p:childTnLst>
                                    <p:set>
                                      <p:cBhvr>
                                        <p:cTn dur="1" fill="hold" id="54">
                                          <p:stCondLst>
                                            <p:cond delay="0"/>
                                          </p:stCondLst>
                                        </p:cTn>
                                        <p:tgtEl>
                                          <p:spTgt spid="19"/>
                                        </p:tgtEl>
                                        <p:attrNameLst>
                                          <p:attrName>style.visibility</p:attrName>
                                        </p:attrNameLst>
                                      </p:cBhvr>
                                      <p:to>
                                        <p:strVal val="visible"/>
                                      </p:to>
                                    </p:set>
                                    <p:animEffect filter="wipe(left)" transition="in">
                                      <p:cBhvr>
                                        <p:cTn dur="500" id="55"/>
                                        <p:tgtEl>
                                          <p:spTgt spid="19"/>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20"/>
                                        </p:tgtEl>
                                        <p:attrNameLst>
                                          <p:attrName>style.visibility</p:attrName>
                                        </p:attrNameLst>
                                      </p:cBhvr>
                                      <p:to>
                                        <p:strVal val="visible"/>
                                      </p:to>
                                    </p:set>
                                    <p:animEffect filter="wipe(left)" transition="in">
                                      <p:cBhvr>
                                        <p:cTn dur="500" id="58"/>
                                        <p:tgtEl>
                                          <p:spTgt spid="20"/>
                                        </p:tgtEl>
                                      </p:cBhvr>
                                    </p:animEffect>
                                  </p:childTnLst>
                                </p:cTn>
                              </p:par>
                            </p:childTnLst>
                          </p:cTn>
                        </p:par>
                        <p:par>
                          <p:cTn fill="hold" id="59" nodeType="afterGroup">
                            <p:stCondLst>
                              <p:cond delay="2500"/>
                            </p:stCondLst>
                            <p:childTnLst>
                              <p:par>
                                <p:cTn fill="hold" grpId="0" id="60" nodeType="afterEffect" presetClass="entr" presetID="31" presetSubtype="0">
                                  <p:stCondLst>
                                    <p:cond delay="0"/>
                                  </p:stCondLst>
                                  <p:childTnLst>
                                    <p:set>
                                      <p:cBhvr>
                                        <p:cTn dur="1" fill="hold" id="61">
                                          <p:stCondLst>
                                            <p:cond delay="0"/>
                                          </p:stCondLst>
                                        </p:cTn>
                                        <p:tgtEl>
                                          <p:spTgt spid="17"/>
                                        </p:tgtEl>
                                        <p:attrNameLst>
                                          <p:attrName>style.visibility</p:attrName>
                                        </p:attrNameLst>
                                      </p:cBhvr>
                                      <p:to>
                                        <p:strVal val="visible"/>
                                      </p:to>
                                    </p:set>
                                    <p:anim calcmode="lin" valueType="num">
                                      <p:cBhvr>
                                        <p:cTn dur="500" fill="hold" id="62"/>
                                        <p:tgtEl>
                                          <p:spTgt spid="17"/>
                                        </p:tgtEl>
                                        <p:attrNameLst>
                                          <p:attrName>ppt_w</p:attrName>
                                        </p:attrNameLst>
                                      </p:cBhvr>
                                      <p:tavLst>
                                        <p:tav tm="0">
                                          <p:val>
                                            <p:fltVal val="0"/>
                                          </p:val>
                                        </p:tav>
                                        <p:tav tm="100000">
                                          <p:val>
                                            <p:strVal val="#ppt_w"/>
                                          </p:val>
                                        </p:tav>
                                      </p:tavLst>
                                    </p:anim>
                                    <p:anim calcmode="lin" valueType="num">
                                      <p:cBhvr>
                                        <p:cTn dur="500" fill="hold" id="63"/>
                                        <p:tgtEl>
                                          <p:spTgt spid="17"/>
                                        </p:tgtEl>
                                        <p:attrNameLst>
                                          <p:attrName>ppt_h</p:attrName>
                                        </p:attrNameLst>
                                      </p:cBhvr>
                                      <p:tavLst>
                                        <p:tav tm="0">
                                          <p:val>
                                            <p:fltVal val="0"/>
                                          </p:val>
                                        </p:tav>
                                        <p:tav tm="100000">
                                          <p:val>
                                            <p:strVal val="#ppt_h"/>
                                          </p:val>
                                        </p:tav>
                                      </p:tavLst>
                                    </p:anim>
                                    <p:anim calcmode="lin" valueType="num">
                                      <p:cBhvr>
                                        <p:cTn dur="500" fill="hold" id="64"/>
                                        <p:tgtEl>
                                          <p:spTgt spid="17"/>
                                        </p:tgtEl>
                                        <p:attrNameLst>
                                          <p:attrName>style.rotation</p:attrName>
                                        </p:attrNameLst>
                                      </p:cBhvr>
                                      <p:tavLst>
                                        <p:tav tm="0">
                                          <p:val>
                                            <p:fltVal val="90"/>
                                          </p:val>
                                        </p:tav>
                                        <p:tav tm="100000">
                                          <p:val>
                                            <p:fltVal val="0"/>
                                          </p:val>
                                        </p:tav>
                                      </p:tavLst>
                                    </p:anim>
                                    <p:animEffect filter="fade" transition="in">
                                      <p:cBhvr>
                                        <p:cTn dur="500" id="65"/>
                                        <p:tgtEl>
                                          <p:spTgt spid="17"/>
                                        </p:tgtEl>
                                      </p:cBhvr>
                                    </p:animEffect>
                                  </p:childTnLst>
                                </p:cTn>
                              </p:par>
                            </p:childTnLst>
                          </p:cTn>
                        </p:par>
                        <p:par>
                          <p:cTn fill="hold" id="66" nodeType="afterGroup">
                            <p:stCondLst>
                              <p:cond delay="3000"/>
                            </p:stCondLst>
                            <p:childTnLst>
                              <p:par>
                                <p:cTn fill="hold" grpId="0" id="67" nodeType="afterEffect" presetClass="entr" presetID="22" presetSubtype="1">
                                  <p:stCondLst>
                                    <p:cond delay="0"/>
                                  </p:stCondLst>
                                  <p:childTnLst>
                                    <p:set>
                                      <p:cBhvr>
                                        <p:cTn dur="1" fill="hold" id="68">
                                          <p:stCondLst>
                                            <p:cond delay="0"/>
                                          </p:stCondLst>
                                        </p:cTn>
                                        <p:tgtEl>
                                          <p:spTgt spid="25"/>
                                        </p:tgtEl>
                                        <p:attrNameLst>
                                          <p:attrName>style.visibility</p:attrName>
                                        </p:attrNameLst>
                                      </p:cBhvr>
                                      <p:to>
                                        <p:strVal val="visible"/>
                                      </p:to>
                                    </p:set>
                                    <p:animEffect filter="wipe(up)" transition="in">
                                      <p:cBhvr>
                                        <p:cTn dur="500" id="69"/>
                                        <p:tgtEl>
                                          <p:spTgt spid="25"/>
                                        </p:tgtEl>
                                      </p:cBhvr>
                                    </p:animEffect>
                                  </p:childTnLst>
                                </p:cTn>
                              </p:par>
                            </p:childTnLst>
                          </p:cTn>
                        </p:par>
                        <p:par>
                          <p:cTn fill="hold" id="70" nodeType="afterGroup">
                            <p:stCondLst>
                              <p:cond delay="3500"/>
                            </p:stCondLst>
                            <p:childTnLst>
                              <p:par>
                                <p:cTn fill="hold" grpId="0" id="71" nodeType="afterEffect" presetClass="entr" presetID="42" presetSubtype="0">
                                  <p:stCondLst>
                                    <p:cond delay="0"/>
                                  </p:stCondLst>
                                  <p:childTnLst>
                                    <p:set>
                                      <p:cBhvr>
                                        <p:cTn dur="1" fill="hold" id="72">
                                          <p:stCondLst>
                                            <p:cond delay="0"/>
                                          </p:stCondLst>
                                        </p:cTn>
                                        <p:tgtEl>
                                          <p:spTgt spid="7"/>
                                        </p:tgtEl>
                                        <p:attrNameLst>
                                          <p:attrName>style.visibility</p:attrName>
                                        </p:attrNameLst>
                                      </p:cBhvr>
                                      <p:to>
                                        <p:strVal val="visible"/>
                                      </p:to>
                                    </p:set>
                                    <p:animEffect filter="fade" transition="in">
                                      <p:cBhvr>
                                        <p:cTn dur="500" id="73"/>
                                        <p:tgtEl>
                                          <p:spTgt spid="7"/>
                                        </p:tgtEl>
                                      </p:cBhvr>
                                    </p:animEffect>
                                    <p:anim calcmode="lin" valueType="num">
                                      <p:cBhvr>
                                        <p:cTn dur="500" fill="hold" id="74"/>
                                        <p:tgtEl>
                                          <p:spTgt spid="7"/>
                                        </p:tgtEl>
                                        <p:attrNameLst>
                                          <p:attrName>ppt_x</p:attrName>
                                        </p:attrNameLst>
                                      </p:cBhvr>
                                      <p:tavLst>
                                        <p:tav tm="0">
                                          <p:val>
                                            <p:strVal val="#ppt_x"/>
                                          </p:val>
                                        </p:tav>
                                        <p:tav tm="100000">
                                          <p:val>
                                            <p:strVal val="#ppt_x"/>
                                          </p:val>
                                        </p:tav>
                                      </p:tavLst>
                                    </p:anim>
                                    <p:anim calcmode="lin" valueType="num">
                                      <p:cBhvr>
                                        <p:cTn dur="500" fill="hold" id="75"/>
                                        <p:tgtEl>
                                          <p:spTgt spid="7"/>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22"/>
                                        </p:tgtEl>
                                        <p:attrNameLst>
                                          <p:attrName>style.visibility</p:attrName>
                                        </p:attrNameLst>
                                      </p:cBhvr>
                                      <p:to>
                                        <p:strVal val="visible"/>
                                      </p:to>
                                    </p:set>
                                    <p:animEffect filter="fade" transition="in">
                                      <p:cBhvr>
                                        <p:cTn dur="500" id="78"/>
                                        <p:tgtEl>
                                          <p:spTgt spid="22"/>
                                        </p:tgtEl>
                                      </p:cBhvr>
                                    </p:animEffect>
                                    <p:anim calcmode="lin" valueType="num">
                                      <p:cBhvr>
                                        <p:cTn dur="500" fill="hold" id="79"/>
                                        <p:tgtEl>
                                          <p:spTgt spid="22"/>
                                        </p:tgtEl>
                                        <p:attrNameLst>
                                          <p:attrName>ppt_x</p:attrName>
                                        </p:attrNameLst>
                                      </p:cBhvr>
                                      <p:tavLst>
                                        <p:tav tm="0">
                                          <p:val>
                                            <p:strVal val="#ppt_x"/>
                                          </p:val>
                                        </p:tav>
                                        <p:tav tm="100000">
                                          <p:val>
                                            <p:strVal val="#ppt_x"/>
                                          </p:val>
                                        </p:tav>
                                      </p:tavLst>
                                    </p:anim>
                                    <p:anim calcmode="lin" valueType="num">
                                      <p:cBhvr>
                                        <p:cTn dur="500" fill="hold" id="80"/>
                                        <p:tgtEl>
                                          <p:spTgt spid="22"/>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4000"/>
                            </p:stCondLst>
                            <p:childTnLst>
                              <p:par>
                                <p:cTn fill="hold" grpId="0" id="82" nodeType="afterEffect" presetClass="entr" presetID="31" presetSubtype="0">
                                  <p:stCondLst>
                                    <p:cond delay="0"/>
                                  </p:stCondLst>
                                  <p:childTnLst>
                                    <p:set>
                                      <p:cBhvr>
                                        <p:cTn dur="1" fill="hold" id="83">
                                          <p:stCondLst>
                                            <p:cond delay="0"/>
                                          </p:stCondLst>
                                        </p:cTn>
                                        <p:tgtEl>
                                          <p:spTgt spid="18"/>
                                        </p:tgtEl>
                                        <p:attrNameLst>
                                          <p:attrName>style.visibility</p:attrName>
                                        </p:attrNameLst>
                                      </p:cBhvr>
                                      <p:to>
                                        <p:strVal val="visible"/>
                                      </p:to>
                                    </p:set>
                                    <p:anim calcmode="lin" valueType="num">
                                      <p:cBhvr>
                                        <p:cTn dur="500" fill="hold" id="84"/>
                                        <p:tgtEl>
                                          <p:spTgt spid="18"/>
                                        </p:tgtEl>
                                        <p:attrNameLst>
                                          <p:attrName>ppt_w</p:attrName>
                                        </p:attrNameLst>
                                      </p:cBhvr>
                                      <p:tavLst>
                                        <p:tav tm="0">
                                          <p:val>
                                            <p:fltVal val="0"/>
                                          </p:val>
                                        </p:tav>
                                        <p:tav tm="100000">
                                          <p:val>
                                            <p:strVal val="#ppt_w"/>
                                          </p:val>
                                        </p:tav>
                                      </p:tavLst>
                                    </p:anim>
                                    <p:anim calcmode="lin" valueType="num">
                                      <p:cBhvr>
                                        <p:cTn dur="500" fill="hold" id="85"/>
                                        <p:tgtEl>
                                          <p:spTgt spid="18"/>
                                        </p:tgtEl>
                                        <p:attrNameLst>
                                          <p:attrName>ppt_h</p:attrName>
                                        </p:attrNameLst>
                                      </p:cBhvr>
                                      <p:tavLst>
                                        <p:tav tm="0">
                                          <p:val>
                                            <p:fltVal val="0"/>
                                          </p:val>
                                        </p:tav>
                                        <p:tav tm="100000">
                                          <p:val>
                                            <p:strVal val="#ppt_h"/>
                                          </p:val>
                                        </p:tav>
                                      </p:tavLst>
                                    </p:anim>
                                    <p:anim calcmode="lin" valueType="num">
                                      <p:cBhvr>
                                        <p:cTn dur="500" fill="hold" id="86"/>
                                        <p:tgtEl>
                                          <p:spTgt spid="18"/>
                                        </p:tgtEl>
                                        <p:attrNameLst>
                                          <p:attrName>style.rotation</p:attrName>
                                        </p:attrNameLst>
                                      </p:cBhvr>
                                      <p:tavLst>
                                        <p:tav tm="0">
                                          <p:val>
                                            <p:fltVal val="90"/>
                                          </p:val>
                                        </p:tav>
                                        <p:tav tm="100000">
                                          <p:val>
                                            <p:fltVal val="0"/>
                                          </p:val>
                                        </p:tav>
                                      </p:tavLst>
                                    </p:anim>
                                    <p:animEffect filter="fade" transition="in">
                                      <p:cBhvr>
                                        <p:cTn dur="500" id="87"/>
                                        <p:tgtEl>
                                          <p:spTgt spid="18"/>
                                        </p:tgtEl>
                                      </p:cBhvr>
                                    </p:animEffect>
                                  </p:childTnLst>
                                </p:cTn>
                              </p:par>
                            </p:childTnLst>
                          </p:cTn>
                        </p:par>
                        <p:par>
                          <p:cTn fill="hold" id="88" nodeType="afterGroup">
                            <p:stCondLst>
                              <p:cond delay="4500"/>
                            </p:stCondLst>
                            <p:childTnLst>
                              <p:par>
                                <p:cTn fill="hold" grpId="0" id="89" nodeType="afterEffect" presetClass="entr" presetID="22" presetSubtype="1">
                                  <p:stCondLst>
                                    <p:cond delay="0"/>
                                  </p:stCondLst>
                                  <p:childTnLst>
                                    <p:set>
                                      <p:cBhvr>
                                        <p:cTn dur="1" fill="hold" id="90">
                                          <p:stCondLst>
                                            <p:cond delay="0"/>
                                          </p:stCondLst>
                                        </p:cTn>
                                        <p:tgtEl>
                                          <p:spTgt spid="26"/>
                                        </p:tgtEl>
                                        <p:attrNameLst>
                                          <p:attrName>style.visibility</p:attrName>
                                        </p:attrNameLst>
                                      </p:cBhvr>
                                      <p:to>
                                        <p:strVal val="visible"/>
                                      </p:to>
                                    </p:set>
                                    <p:animEffect filter="wipe(up)" transition="in">
                                      <p:cBhvr>
                                        <p:cTn dur="500" id="91"/>
                                        <p:tgtEl>
                                          <p:spTgt spid="26"/>
                                        </p:tgtEl>
                                      </p:cBhvr>
                                    </p:animEffect>
                                  </p:childTnLst>
                                </p:cTn>
                              </p:par>
                            </p:childTnLst>
                          </p:cTn>
                        </p:par>
                        <p:par>
                          <p:cTn fill="hold" id="92" nodeType="afterGroup">
                            <p:stCondLst>
                              <p:cond delay="5000"/>
                            </p:stCondLst>
                            <p:childTnLst>
                              <p:par>
                                <p:cTn fill="hold" grpId="0" id="93" nodeType="afterEffect" presetClass="entr" presetID="2" presetSubtype="4">
                                  <p:stCondLst>
                                    <p:cond delay="0"/>
                                  </p:stCondLst>
                                  <p:childTnLst>
                                    <p:set>
                                      <p:cBhvr>
                                        <p:cTn dur="1" fill="hold" id="94">
                                          <p:stCondLst>
                                            <p:cond delay="0"/>
                                          </p:stCondLst>
                                        </p:cTn>
                                        <p:tgtEl>
                                          <p:spTgt spid="29"/>
                                        </p:tgtEl>
                                        <p:attrNameLst>
                                          <p:attrName>style.visibility</p:attrName>
                                        </p:attrNameLst>
                                      </p:cBhvr>
                                      <p:to>
                                        <p:strVal val="visible"/>
                                      </p:to>
                                    </p:set>
                                    <p:anim calcmode="lin" valueType="num">
                                      <p:cBhvr additive="base">
                                        <p:cTn dur="500" fill="hold" id="95"/>
                                        <p:tgtEl>
                                          <p:spTgt spid="29"/>
                                        </p:tgtEl>
                                        <p:attrNameLst>
                                          <p:attrName>ppt_x</p:attrName>
                                        </p:attrNameLst>
                                      </p:cBhvr>
                                      <p:tavLst>
                                        <p:tav tm="0">
                                          <p:val>
                                            <p:strVal val="#ppt_x"/>
                                          </p:val>
                                        </p:tav>
                                        <p:tav tm="100000">
                                          <p:val>
                                            <p:strVal val="#ppt_x"/>
                                          </p:val>
                                        </p:tav>
                                      </p:tavLst>
                                    </p:anim>
                                    <p:anim calcmode="lin" valueType="num">
                                      <p:cBhvr additive="base">
                                        <p:cTn dur="500" fill="hold" id="96"/>
                                        <p:tgtEl>
                                          <p:spTgt spid="29"/>
                                        </p:tgtEl>
                                        <p:attrNameLst>
                                          <p:attrName>ppt_y</p:attrName>
                                        </p:attrNameLst>
                                      </p:cBhvr>
                                      <p:tavLst>
                                        <p:tav tm="0">
                                          <p:val>
                                            <p:strVal val="1+#ppt_h/2"/>
                                          </p:val>
                                        </p:tav>
                                        <p:tav tm="100000">
                                          <p:val>
                                            <p:strVal val="#ppt_y"/>
                                          </p:val>
                                        </p:tav>
                                      </p:tavLst>
                                    </p:anim>
                                  </p:childTnLst>
                                </p:cTn>
                              </p:par>
                              <p:par>
                                <p:cTn fill="hold" grpId="0" id="97" nodeType="withEffect" presetClass="entr" presetID="2" presetSubtype="4">
                                  <p:stCondLst>
                                    <p:cond delay="0"/>
                                  </p:stCondLst>
                                  <p:childTnLst>
                                    <p:set>
                                      <p:cBhvr>
                                        <p:cTn dur="1" fill="hold" id="98">
                                          <p:stCondLst>
                                            <p:cond delay="0"/>
                                          </p:stCondLst>
                                        </p:cTn>
                                        <p:tgtEl>
                                          <p:spTgt spid="28"/>
                                        </p:tgtEl>
                                        <p:attrNameLst>
                                          <p:attrName>style.visibility</p:attrName>
                                        </p:attrNameLst>
                                      </p:cBhvr>
                                      <p:to>
                                        <p:strVal val="visible"/>
                                      </p:to>
                                    </p:set>
                                    <p:anim calcmode="lin" valueType="num">
                                      <p:cBhvr additive="base">
                                        <p:cTn dur="500" fill="hold" id="99"/>
                                        <p:tgtEl>
                                          <p:spTgt spid="28"/>
                                        </p:tgtEl>
                                        <p:attrNameLst>
                                          <p:attrName>ppt_x</p:attrName>
                                        </p:attrNameLst>
                                      </p:cBhvr>
                                      <p:tavLst>
                                        <p:tav tm="0">
                                          <p:val>
                                            <p:strVal val="#ppt_x"/>
                                          </p:val>
                                        </p:tav>
                                        <p:tav tm="100000">
                                          <p:val>
                                            <p:strVal val="#ppt_x"/>
                                          </p:val>
                                        </p:tav>
                                      </p:tavLst>
                                    </p:anim>
                                    <p:anim calcmode="lin" valueType="num">
                                      <p:cBhvr additive="base">
                                        <p:cTn dur="500" fill="hold" id="100"/>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8"/>
      <p:bldP grpId="0" spid="55"/>
      <p:bldP grpId="0" spid="3"/>
      <p:bldP grpId="1" spid="3"/>
      <p:bldP grpId="0" spid="6"/>
      <p:bldP grpId="0" spid="17"/>
      <p:bldP grpId="0" spid="18"/>
      <p:bldP grpId="0" spid="19"/>
      <p:bldP grpId="0" spid="20"/>
      <p:bldP grpId="0" spid="22"/>
      <p:bldP grpId="0" spid="7"/>
      <p:bldP grpId="0" spid="28"/>
      <p:bldP grpId="0" spid="29"/>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1431438" y="897873"/>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3.2 团队中的人际关系</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1218787" y="897873"/>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 name="矩形 1">
            <a:extLst>
              <a:ext uri="{FF2B5EF4-FFF2-40B4-BE49-F238E27FC236}">
                <a16:creationId xmlns:a16="http://schemas.microsoft.com/office/drawing/2014/main" id="{D6AA4AA1-838B-46C9-A705-55A27FF47801}"/>
              </a:ext>
            </a:extLst>
          </p:cNvPr>
          <p:cNvSpPr/>
          <p:nvPr/>
        </p:nvSpPr>
        <p:spPr>
          <a:xfrm>
            <a:off x="1561877" y="1794836"/>
            <a:ext cx="9759840" cy="57912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lang="zh-CN" sz="1600">
                <a:solidFill>
                  <a:srgbClr val="000000"/>
                </a:solidFill>
                <a:latin typeface="+mj-ea"/>
                <a:ea typeface="+mj-ea"/>
              </a:rPr>
              <a:t>团队中的人际关系包括上下级间的关系、成员间的关系、甚至包括团队成员与外界团队成员的关系。不良的人际关系会耗费团队大量的精力，如果坐视不管，随着时间的推移，非但不见好转，反而会雪上加霜。</a:t>
            </a:r>
          </a:p>
        </p:txBody>
      </p:sp>
      <p:sp>
        <p:nvSpPr>
          <p:cNvPr id="5" name="矩形: 圆角 4">
            <a:extLst>
              <a:ext uri="{FF2B5EF4-FFF2-40B4-BE49-F238E27FC236}">
                <a16:creationId xmlns:a16="http://schemas.microsoft.com/office/drawing/2014/main" id="{E413C3D9-49F9-4B50-9E35-BF1195CFB3E2}"/>
              </a:ext>
            </a:extLst>
          </p:cNvPr>
          <p:cNvSpPr/>
          <p:nvPr/>
        </p:nvSpPr>
        <p:spPr bwMode="auto">
          <a:xfrm>
            <a:off x="6296962" y="3373837"/>
            <a:ext cx="461373" cy="458702"/>
          </a:xfrm>
          <a:prstGeom prst="roundRect">
            <a:avLst>
              <a:gd fmla="val 8505"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r>
              <a:rPr altLang="zh-CN" b="1" lang="en-US" sz="2400">
                <a:solidFill>
                  <a:schemeClr val="accent2"/>
                </a:solidFill>
                <a:latin typeface="+mn-ea"/>
                <a:ea typeface="+mn-ea"/>
                <a:cs typeface="+mn-ea"/>
              </a:rPr>
              <a:t>1</a:t>
            </a:r>
          </a:p>
        </p:txBody>
      </p:sp>
      <p:sp>
        <p:nvSpPr>
          <p:cNvPr id="18" name="矩形: 圆角 17">
            <a:extLst>
              <a:ext uri="{FF2B5EF4-FFF2-40B4-BE49-F238E27FC236}">
                <a16:creationId xmlns:a16="http://schemas.microsoft.com/office/drawing/2014/main" id="{FF6BB02E-7E6A-4F1A-AAA4-FEAAB3312C58}"/>
              </a:ext>
            </a:extLst>
          </p:cNvPr>
          <p:cNvSpPr/>
          <p:nvPr/>
        </p:nvSpPr>
        <p:spPr bwMode="auto">
          <a:xfrm>
            <a:off x="6296962" y="4164146"/>
            <a:ext cx="461373" cy="458702"/>
          </a:xfrm>
          <a:prstGeom prst="roundRect">
            <a:avLst>
              <a:gd fmla="val 8505"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b="1" lang="en-US" sz="2400">
                <a:solidFill>
                  <a:schemeClr val="accent2"/>
                </a:solidFill>
                <a:latin typeface="+mn-ea"/>
                <a:ea typeface="+mn-ea"/>
                <a:cs typeface="+mn-ea"/>
              </a:rPr>
              <a:t>2</a:t>
            </a:r>
          </a:p>
        </p:txBody>
      </p:sp>
      <p:sp>
        <p:nvSpPr>
          <p:cNvPr id="19" name="矩形: 圆角 18">
            <a:extLst>
              <a:ext uri="{FF2B5EF4-FFF2-40B4-BE49-F238E27FC236}">
                <a16:creationId xmlns:a16="http://schemas.microsoft.com/office/drawing/2014/main" id="{53C742A9-BAAD-41A7-A55A-18B010D5F563}"/>
              </a:ext>
            </a:extLst>
          </p:cNvPr>
          <p:cNvSpPr/>
          <p:nvPr/>
        </p:nvSpPr>
        <p:spPr bwMode="auto">
          <a:xfrm>
            <a:off x="6296962" y="4978486"/>
            <a:ext cx="461373" cy="458702"/>
          </a:xfrm>
          <a:prstGeom prst="roundRect">
            <a:avLst>
              <a:gd fmla="val 8505"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b="1" lang="en-US" sz="2400">
                <a:solidFill>
                  <a:schemeClr val="accent2"/>
                </a:solidFill>
                <a:latin typeface="+mn-ea"/>
                <a:ea typeface="+mn-ea"/>
                <a:cs typeface="+mn-ea"/>
              </a:rPr>
              <a:t>3</a:t>
            </a:r>
          </a:p>
        </p:txBody>
      </p:sp>
      <p:sp>
        <p:nvSpPr>
          <p:cNvPr id="7" name="矩形 6">
            <a:extLst>
              <a:ext uri="{FF2B5EF4-FFF2-40B4-BE49-F238E27FC236}">
                <a16:creationId xmlns:a16="http://schemas.microsoft.com/office/drawing/2014/main" id="{1CC27807-FEEC-4453-8210-98D4EB7B1B1B}"/>
              </a:ext>
            </a:extLst>
          </p:cNvPr>
          <p:cNvSpPr/>
          <p:nvPr/>
        </p:nvSpPr>
        <p:spPr>
          <a:xfrm>
            <a:off x="5662089" y="2607172"/>
            <a:ext cx="3154986" cy="396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000">
                <a:solidFill>
                  <a:srgbClr val="C00000"/>
                </a:solidFill>
                <a:latin typeface="+mj-ea"/>
                <a:ea typeface="+mj-ea"/>
              </a:rPr>
              <a:t>人际关系的团队意义</a:t>
            </a:r>
          </a:p>
        </p:txBody>
      </p:sp>
      <p:sp>
        <p:nvSpPr>
          <p:cNvPr id="8" name="矩形 7">
            <a:extLst>
              <a:ext uri="{FF2B5EF4-FFF2-40B4-BE49-F238E27FC236}">
                <a16:creationId xmlns:a16="http://schemas.microsoft.com/office/drawing/2014/main" id="{0825EF43-6736-45E7-8B6A-6D04CC37CD67}"/>
              </a:ext>
            </a:extLst>
          </p:cNvPr>
          <p:cNvSpPr/>
          <p:nvPr/>
        </p:nvSpPr>
        <p:spPr>
          <a:xfrm>
            <a:off x="6772899" y="3405372"/>
            <a:ext cx="4088347" cy="33528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600">
                <a:solidFill>
                  <a:srgbClr val="000000"/>
                </a:solidFill>
                <a:latin typeface="+mj-ea"/>
                <a:ea typeface="+mj-ea"/>
              </a:rPr>
              <a:t>良好的人际关系会增进团队成员的身心健康</a:t>
            </a:r>
          </a:p>
        </p:txBody>
      </p:sp>
      <p:sp>
        <p:nvSpPr>
          <p:cNvPr id="25" name="矩形 24">
            <a:extLst>
              <a:ext uri="{FF2B5EF4-FFF2-40B4-BE49-F238E27FC236}">
                <a16:creationId xmlns:a16="http://schemas.microsoft.com/office/drawing/2014/main" id="{0621DC57-7624-4D73-BC67-86C176B47308}"/>
              </a:ext>
            </a:extLst>
          </p:cNvPr>
          <p:cNvSpPr/>
          <p:nvPr/>
        </p:nvSpPr>
        <p:spPr>
          <a:xfrm>
            <a:off x="6758334" y="4237234"/>
            <a:ext cx="4088347" cy="33528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600">
                <a:solidFill>
                  <a:srgbClr val="000000"/>
                </a:solidFill>
                <a:latin typeface="+mj-ea"/>
                <a:ea typeface="+mj-ea"/>
              </a:rPr>
              <a:t>良好的人际关系有助于团队合作</a:t>
            </a:r>
          </a:p>
        </p:txBody>
      </p:sp>
      <p:sp>
        <p:nvSpPr>
          <p:cNvPr id="26" name="矩形 25">
            <a:extLst>
              <a:ext uri="{FF2B5EF4-FFF2-40B4-BE49-F238E27FC236}">
                <a16:creationId xmlns:a16="http://schemas.microsoft.com/office/drawing/2014/main" id="{E75E2F76-5F12-4393-87AD-3ED925EAB1E6}"/>
              </a:ext>
            </a:extLst>
          </p:cNvPr>
          <p:cNvSpPr/>
          <p:nvPr/>
        </p:nvSpPr>
        <p:spPr>
          <a:xfrm>
            <a:off x="6772899" y="5034519"/>
            <a:ext cx="4088347" cy="33528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600">
                <a:solidFill>
                  <a:srgbClr val="000000"/>
                </a:solidFill>
                <a:latin typeface="+mj-ea"/>
                <a:ea typeface="+mj-ea"/>
              </a:rPr>
              <a:t>良好的人际关系有助于提高团队的工作效率</a:t>
            </a:r>
          </a:p>
        </p:txBody>
      </p:sp>
      <p:pic>
        <p:nvPicPr>
          <p:cNvPr id="14" name="图片 13">
            <a:extLst>
              <a:ext uri="{FF2B5EF4-FFF2-40B4-BE49-F238E27FC236}">
                <a16:creationId xmlns:a16="http://schemas.microsoft.com/office/drawing/2014/main" id="{CA16C41D-59AF-472F-B51E-A1109395C3B9}"/>
              </a:ext>
            </a:extLst>
          </p:cNvPr>
          <p:cNvPicPr>
            <a:picLocks noChangeAspect="1"/>
          </p:cNvPicPr>
          <p:nvPr/>
        </p:nvPicPr>
        <p:blipFill>
          <a:blip r:embed="rId3">
            <a:extLst>
              <a:ext uri="{28A0092B-C50C-407E-A947-70E740481C1C}">
                <a14:useLocalDpi val="0"/>
              </a:ext>
            </a:extLst>
          </a:blip>
          <a:srcRect l="15085" r="7495"/>
          <a:stretch>
            <a:fillRect/>
          </a:stretch>
        </p:blipFill>
        <p:spPr>
          <a:xfrm>
            <a:off x="1633885" y="2953374"/>
            <a:ext cx="4028203" cy="2645011"/>
          </a:xfrm>
          <a:prstGeom prst="rect">
            <a:avLst/>
          </a:prstGeom>
        </p:spPr>
      </p:pic>
    </p:spTree>
    <p:extLst>
      <p:ext uri="{BB962C8B-B14F-4D97-AF65-F5344CB8AC3E}">
        <p14:creationId val="331193316"/>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42" presetSubtype="0">
                                  <p:stCondLst>
                                    <p:cond delay="0"/>
                                  </p:stCondLst>
                                  <p:childTnLst>
                                    <p:set>
                                      <p:cBhvr>
                                        <p:cTn dur="1" fill="hold" id="26">
                                          <p:stCondLst>
                                            <p:cond delay="0"/>
                                          </p:stCondLst>
                                        </p:cTn>
                                        <p:tgtEl>
                                          <p:spTgt spid="2"/>
                                        </p:tgtEl>
                                        <p:attrNameLst>
                                          <p:attrName>style.visibility</p:attrName>
                                        </p:attrNameLst>
                                      </p:cBhvr>
                                      <p:to>
                                        <p:strVal val="visible"/>
                                      </p:to>
                                    </p:set>
                                    <p:animEffect filter="fade" transition="in">
                                      <p:cBhvr>
                                        <p:cTn dur="500" id="27"/>
                                        <p:tgtEl>
                                          <p:spTgt spid="2"/>
                                        </p:tgtEl>
                                      </p:cBhvr>
                                    </p:animEffect>
                                    <p:anim calcmode="lin" valueType="num">
                                      <p:cBhvr>
                                        <p:cTn dur="500" fill="hold" id="28"/>
                                        <p:tgtEl>
                                          <p:spTgt spid="2"/>
                                        </p:tgtEl>
                                        <p:attrNameLst>
                                          <p:attrName>ppt_x</p:attrName>
                                        </p:attrNameLst>
                                      </p:cBhvr>
                                      <p:tavLst>
                                        <p:tav tm="0">
                                          <p:val>
                                            <p:strVal val="#ppt_x"/>
                                          </p:val>
                                        </p:tav>
                                        <p:tav tm="100000">
                                          <p:val>
                                            <p:strVal val="#ppt_x"/>
                                          </p:val>
                                        </p:tav>
                                      </p:tavLst>
                                    </p:anim>
                                    <p:anim calcmode="lin" valueType="num">
                                      <p:cBhvr>
                                        <p:cTn dur="500" fill="hold" id="29"/>
                                        <p:tgtEl>
                                          <p:spTgt spid="2"/>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200"/>
                            </p:stCondLst>
                            <p:childTnLst>
                              <p:par>
                                <p:cTn fill="hold" grpId="0" id="31" nodeType="afterEffect" presetClass="entr" presetID="31" presetSubtype="0">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p:cTn dur="500" fill="hold" id="33"/>
                                        <p:tgtEl>
                                          <p:spTgt spid="7"/>
                                        </p:tgtEl>
                                        <p:attrNameLst>
                                          <p:attrName>ppt_w</p:attrName>
                                        </p:attrNameLst>
                                      </p:cBhvr>
                                      <p:tavLst>
                                        <p:tav tm="0">
                                          <p:val>
                                            <p:fltVal val="0"/>
                                          </p:val>
                                        </p:tav>
                                        <p:tav tm="100000">
                                          <p:val>
                                            <p:strVal val="#ppt_w"/>
                                          </p:val>
                                        </p:tav>
                                      </p:tavLst>
                                    </p:anim>
                                    <p:anim calcmode="lin" valueType="num">
                                      <p:cBhvr>
                                        <p:cTn dur="500" fill="hold" id="34"/>
                                        <p:tgtEl>
                                          <p:spTgt spid="7"/>
                                        </p:tgtEl>
                                        <p:attrNameLst>
                                          <p:attrName>ppt_h</p:attrName>
                                        </p:attrNameLst>
                                      </p:cBhvr>
                                      <p:tavLst>
                                        <p:tav tm="0">
                                          <p:val>
                                            <p:fltVal val="0"/>
                                          </p:val>
                                        </p:tav>
                                        <p:tav tm="100000">
                                          <p:val>
                                            <p:strVal val="#ppt_h"/>
                                          </p:val>
                                        </p:tav>
                                      </p:tavLst>
                                    </p:anim>
                                    <p:anim calcmode="lin" valueType="num">
                                      <p:cBhvr>
                                        <p:cTn dur="500" fill="hold" id="35"/>
                                        <p:tgtEl>
                                          <p:spTgt spid="7"/>
                                        </p:tgtEl>
                                        <p:attrNameLst>
                                          <p:attrName>style.rotation</p:attrName>
                                        </p:attrNameLst>
                                      </p:cBhvr>
                                      <p:tavLst>
                                        <p:tav tm="0">
                                          <p:val>
                                            <p:fltVal val="90"/>
                                          </p:val>
                                        </p:tav>
                                        <p:tav tm="100000">
                                          <p:val>
                                            <p:fltVal val="0"/>
                                          </p:val>
                                        </p:tav>
                                      </p:tavLst>
                                    </p:anim>
                                    <p:animEffect filter="fade" transition="in">
                                      <p:cBhvr>
                                        <p:cTn dur="500" id="36"/>
                                        <p:tgtEl>
                                          <p:spTgt spid="7"/>
                                        </p:tgtEl>
                                      </p:cBhvr>
                                    </p:animEffect>
                                  </p:childTnLst>
                                </p:cTn>
                              </p:par>
                            </p:childTnLst>
                          </p:cTn>
                        </p:par>
                        <p:par>
                          <p:cTn fill="hold" id="37" nodeType="afterGroup">
                            <p:stCondLst>
                              <p:cond delay="1700"/>
                            </p:stCondLst>
                            <p:childTnLst>
                              <p:par>
                                <p:cTn fill="hold" grpId="0" id="38" nodeType="afterEffect" presetClass="entr" presetID="53" presetSubtype="0">
                                  <p:stCondLst>
                                    <p:cond delay="0"/>
                                  </p:stCondLst>
                                  <p:childTnLst>
                                    <p:set>
                                      <p:cBhvr>
                                        <p:cTn dur="1" fill="hold" id="39">
                                          <p:stCondLst>
                                            <p:cond delay="0"/>
                                          </p:stCondLst>
                                        </p:cTn>
                                        <p:tgtEl>
                                          <p:spTgt spid="5"/>
                                        </p:tgtEl>
                                        <p:attrNameLst>
                                          <p:attrName>style.visibility</p:attrName>
                                        </p:attrNameLst>
                                      </p:cBhvr>
                                      <p:to>
                                        <p:strVal val="visible"/>
                                      </p:to>
                                    </p:set>
                                    <p:anim calcmode="lin" valueType="num">
                                      <p:cBhvr>
                                        <p:cTn dur="300" fill="hold" id="40"/>
                                        <p:tgtEl>
                                          <p:spTgt spid="5"/>
                                        </p:tgtEl>
                                        <p:attrNameLst>
                                          <p:attrName>ppt_w</p:attrName>
                                        </p:attrNameLst>
                                      </p:cBhvr>
                                      <p:tavLst>
                                        <p:tav tm="0">
                                          <p:val>
                                            <p:fltVal val="0"/>
                                          </p:val>
                                        </p:tav>
                                        <p:tav tm="100000">
                                          <p:val>
                                            <p:strVal val="#ppt_w"/>
                                          </p:val>
                                        </p:tav>
                                      </p:tavLst>
                                    </p:anim>
                                    <p:anim calcmode="lin" valueType="num">
                                      <p:cBhvr>
                                        <p:cTn dur="300" fill="hold" id="41"/>
                                        <p:tgtEl>
                                          <p:spTgt spid="5"/>
                                        </p:tgtEl>
                                        <p:attrNameLst>
                                          <p:attrName>ppt_h</p:attrName>
                                        </p:attrNameLst>
                                      </p:cBhvr>
                                      <p:tavLst>
                                        <p:tav tm="0">
                                          <p:val>
                                            <p:fltVal val="0"/>
                                          </p:val>
                                        </p:tav>
                                        <p:tav tm="100000">
                                          <p:val>
                                            <p:strVal val="#ppt_h"/>
                                          </p:val>
                                        </p:tav>
                                      </p:tavLst>
                                    </p:anim>
                                    <p:animEffect filter="fade" transition="in">
                                      <p:cBhvr>
                                        <p:cTn dur="300" id="42"/>
                                        <p:tgtEl>
                                          <p:spTgt spid="5"/>
                                        </p:tgtEl>
                                      </p:cBhvr>
                                    </p:animEffect>
                                  </p:childTnLst>
                                </p:cTn>
                              </p:par>
                            </p:childTnLst>
                          </p:cTn>
                        </p:par>
                        <p:par>
                          <p:cTn fill="hold" id="43" nodeType="afterGroup">
                            <p:stCondLst>
                              <p:cond delay="2000"/>
                            </p:stCondLst>
                            <p:childTnLst>
                              <p:par>
                                <p:cTn fill="hold" grpId="0" id="44" nodeType="afterEffect" presetClass="entr" presetID="22" presetSubtype="8">
                                  <p:stCondLst>
                                    <p:cond delay="0"/>
                                  </p:stCondLst>
                                  <p:childTnLst>
                                    <p:set>
                                      <p:cBhvr>
                                        <p:cTn dur="1" fill="hold" id="45">
                                          <p:stCondLst>
                                            <p:cond delay="0"/>
                                          </p:stCondLst>
                                        </p:cTn>
                                        <p:tgtEl>
                                          <p:spTgt spid="8"/>
                                        </p:tgtEl>
                                        <p:attrNameLst>
                                          <p:attrName>style.visibility</p:attrName>
                                        </p:attrNameLst>
                                      </p:cBhvr>
                                      <p:to>
                                        <p:strVal val="visible"/>
                                      </p:to>
                                    </p:set>
                                    <p:animEffect filter="wipe(left)" transition="in">
                                      <p:cBhvr>
                                        <p:cTn dur="300" id="46"/>
                                        <p:tgtEl>
                                          <p:spTgt spid="8"/>
                                        </p:tgtEl>
                                      </p:cBhvr>
                                    </p:animEffect>
                                  </p:childTnLst>
                                </p:cTn>
                              </p:par>
                            </p:childTnLst>
                          </p:cTn>
                        </p:par>
                        <p:par>
                          <p:cTn fill="hold" id="47" nodeType="afterGroup">
                            <p:stCondLst>
                              <p:cond delay="2300"/>
                            </p:stCondLst>
                            <p:childTnLst>
                              <p:par>
                                <p:cTn fill="hold" grpId="0" id="48" nodeType="afterEffect" presetClass="entr" presetID="53" presetSubtype="0">
                                  <p:stCondLst>
                                    <p:cond delay="0"/>
                                  </p:stCondLst>
                                  <p:childTnLst>
                                    <p:set>
                                      <p:cBhvr>
                                        <p:cTn dur="1" fill="hold" id="49">
                                          <p:stCondLst>
                                            <p:cond delay="0"/>
                                          </p:stCondLst>
                                        </p:cTn>
                                        <p:tgtEl>
                                          <p:spTgt spid="18"/>
                                        </p:tgtEl>
                                        <p:attrNameLst>
                                          <p:attrName>style.visibility</p:attrName>
                                        </p:attrNameLst>
                                      </p:cBhvr>
                                      <p:to>
                                        <p:strVal val="visible"/>
                                      </p:to>
                                    </p:set>
                                    <p:anim calcmode="lin" valueType="num">
                                      <p:cBhvr>
                                        <p:cTn dur="300" fill="hold" id="50"/>
                                        <p:tgtEl>
                                          <p:spTgt spid="18"/>
                                        </p:tgtEl>
                                        <p:attrNameLst>
                                          <p:attrName>ppt_w</p:attrName>
                                        </p:attrNameLst>
                                      </p:cBhvr>
                                      <p:tavLst>
                                        <p:tav tm="0">
                                          <p:val>
                                            <p:fltVal val="0"/>
                                          </p:val>
                                        </p:tav>
                                        <p:tav tm="100000">
                                          <p:val>
                                            <p:strVal val="#ppt_w"/>
                                          </p:val>
                                        </p:tav>
                                      </p:tavLst>
                                    </p:anim>
                                    <p:anim calcmode="lin" valueType="num">
                                      <p:cBhvr>
                                        <p:cTn dur="300" fill="hold" id="51"/>
                                        <p:tgtEl>
                                          <p:spTgt spid="18"/>
                                        </p:tgtEl>
                                        <p:attrNameLst>
                                          <p:attrName>ppt_h</p:attrName>
                                        </p:attrNameLst>
                                      </p:cBhvr>
                                      <p:tavLst>
                                        <p:tav tm="0">
                                          <p:val>
                                            <p:fltVal val="0"/>
                                          </p:val>
                                        </p:tav>
                                        <p:tav tm="100000">
                                          <p:val>
                                            <p:strVal val="#ppt_h"/>
                                          </p:val>
                                        </p:tav>
                                      </p:tavLst>
                                    </p:anim>
                                    <p:animEffect filter="fade" transition="in">
                                      <p:cBhvr>
                                        <p:cTn dur="300" id="52"/>
                                        <p:tgtEl>
                                          <p:spTgt spid="18"/>
                                        </p:tgtEl>
                                      </p:cBhvr>
                                    </p:animEffect>
                                  </p:childTnLst>
                                </p:cTn>
                              </p:par>
                            </p:childTnLst>
                          </p:cTn>
                        </p:par>
                        <p:par>
                          <p:cTn fill="hold" id="53" nodeType="afterGroup">
                            <p:stCondLst>
                              <p:cond delay="2600"/>
                            </p:stCondLst>
                            <p:childTnLst>
                              <p:par>
                                <p:cTn fill="hold" grpId="0" id="54" nodeType="afterEffect" presetClass="entr" presetID="22" presetSubtype="8">
                                  <p:stCondLst>
                                    <p:cond delay="0"/>
                                  </p:stCondLst>
                                  <p:childTnLst>
                                    <p:set>
                                      <p:cBhvr>
                                        <p:cTn dur="1" fill="hold" id="55">
                                          <p:stCondLst>
                                            <p:cond delay="0"/>
                                          </p:stCondLst>
                                        </p:cTn>
                                        <p:tgtEl>
                                          <p:spTgt spid="25"/>
                                        </p:tgtEl>
                                        <p:attrNameLst>
                                          <p:attrName>style.visibility</p:attrName>
                                        </p:attrNameLst>
                                      </p:cBhvr>
                                      <p:to>
                                        <p:strVal val="visible"/>
                                      </p:to>
                                    </p:set>
                                    <p:animEffect filter="wipe(left)" transition="in">
                                      <p:cBhvr>
                                        <p:cTn dur="300" id="56"/>
                                        <p:tgtEl>
                                          <p:spTgt spid="25"/>
                                        </p:tgtEl>
                                      </p:cBhvr>
                                    </p:animEffect>
                                  </p:childTnLst>
                                </p:cTn>
                              </p:par>
                            </p:childTnLst>
                          </p:cTn>
                        </p:par>
                        <p:par>
                          <p:cTn fill="hold" id="57" nodeType="afterGroup">
                            <p:stCondLst>
                              <p:cond delay="2900"/>
                            </p:stCondLst>
                            <p:childTnLst>
                              <p:par>
                                <p:cTn fill="hold" grpId="0" id="58" nodeType="afterEffect" presetClass="entr" presetID="53" presetSubtype="0">
                                  <p:stCondLst>
                                    <p:cond delay="0"/>
                                  </p:stCondLst>
                                  <p:childTnLst>
                                    <p:set>
                                      <p:cBhvr>
                                        <p:cTn dur="1" fill="hold" id="59">
                                          <p:stCondLst>
                                            <p:cond delay="0"/>
                                          </p:stCondLst>
                                        </p:cTn>
                                        <p:tgtEl>
                                          <p:spTgt spid="19"/>
                                        </p:tgtEl>
                                        <p:attrNameLst>
                                          <p:attrName>style.visibility</p:attrName>
                                        </p:attrNameLst>
                                      </p:cBhvr>
                                      <p:to>
                                        <p:strVal val="visible"/>
                                      </p:to>
                                    </p:set>
                                    <p:anim calcmode="lin" valueType="num">
                                      <p:cBhvr>
                                        <p:cTn dur="300" fill="hold" id="60"/>
                                        <p:tgtEl>
                                          <p:spTgt spid="19"/>
                                        </p:tgtEl>
                                        <p:attrNameLst>
                                          <p:attrName>ppt_w</p:attrName>
                                        </p:attrNameLst>
                                      </p:cBhvr>
                                      <p:tavLst>
                                        <p:tav tm="0">
                                          <p:val>
                                            <p:fltVal val="0"/>
                                          </p:val>
                                        </p:tav>
                                        <p:tav tm="100000">
                                          <p:val>
                                            <p:strVal val="#ppt_w"/>
                                          </p:val>
                                        </p:tav>
                                      </p:tavLst>
                                    </p:anim>
                                    <p:anim calcmode="lin" valueType="num">
                                      <p:cBhvr>
                                        <p:cTn dur="300" fill="hold" id="61"/>
                                        <p:tgtEl>
                                          <p:spTgt spid="19"/>
                                        </p:tgtEl>
                                        <p:attrNameLst>
                                          <p:attrName>ppt_h</p:attrName>
                                        </p:attrNameLst>
                                      </p:cBhvr>
                                      <p:tavLst>
                                        <p:tav tm="0">
                                          <p:val>
                                            <p:fltVal val="0"/>
                                          </p:val>
                                        </p:tav>
                                        <p:tav tm="100000">
                                          <p:val>
                                            <p:strVal val="#ppt_h"/>
                                          </p:val>
                                        </p:tav>
                                      </p:tavLst>
                                    </p:anim>
                                    <p:animEffect filter="fade" transition="in">
                                      <p:cBhvr>
                                        <p:cTn dur="300" id="62"/>
                                        <p:tgtEl>
                                          <p:spTgt spid="19"/>
                                        </p:tgtEl>
                                      </p:cBhvr>
                                    </p:animEffect>
                                  </p:childTnLst>
                                </p:cTn>
                              </p:par>
                            </p:childTnLst>
                          </p:cTn>
                        </p:par>
                        <p:par>
                          <p:cTn fill="hold" id="63" nodeType="afterGroup">
                            <p:stCondLst>
                              <p:cond delay="3200"/>
                            </p:stCondLst>
                            <p:childTnLst>
                              <p:par>
                                <p:cTn fill="hold" grpId="0" id="64" nodeType="afterEffect" presetClass="entr" presetID="22" presetSubtype="8">
                                  <p:stCondLst>
                                    <p:cond delay="0"/>
                                  </p:stCondLst>
                                  <p:childTnLst>
                                    <p:set>
                                      <p:cBhvr>
                                        <p:cTn dur="1" fill="hold" id="65">
                                          <p:stCondLst>
                                            <p:cond delay="0"/>
                                          </p:stCondLst>
                                        </p:cTn>
                                        <p:tgtEl>
                                          <p:spTgt spid="26"/>
                                        </p:tgtEl>
                                        <p:attrNameLst>
                                          <p:attrName>style.visibility</p:attrName>
                                        </p:attrNameLst>
                                      </p:cBhvr>
                                      <p:to>
                                        <p:strVal val="visible"/>
                                      </p:to>
                                    </p:set>
                                    <p:animEffect filter="wipe(left)" transition="in">
                                      <p:cBhvr>
                                        <p:cTn dur="300" id="66"/>
                                        <p:tgtEl>
                                          <p:spTgt spid="26"/>
                                        </p:tgtEl>
                                      </p:cBhvr>
                                    </p:animEffect>
                                  </p:childTnLst>
                                </p:cTn>
                              </p:par>
                            </p:childTnLst>
                          </p:cTn>
                        </p:par>
                      </p:childTnLst>
                    </p:cTn>
                  </p:par>
                  <p:par>
                    <p:cTn fill="hold" id="67" nodeType="clickPar">
                      <p:stCondLst>
                        <p:cond delay="indefinite"/>
                        <p:cond delay="0" evt="onBegin">
                          <p:tn val="66"/>
                        </p:cond>
                      </p:stCondLst>
                      <p:childTnLst>
                        <p:par>
                          <p:cTn fill="hold" id="68" nodeType="afterGroup">
                            <p:stCondLst>
                              <p:cond delay="0"/>
                            </p:stCondLst>
                            <p:childTnLst>
                              <p:par>
                                <p:cTn fill="hold" id="69" nodeType="clickEffect" presetClass="entr" presetID="42" presetSubtype="0">
                                  <p:stCondLst>
                                    <p:cond delay="0"/>
                                  </p:stCondLst>
                                  <p:childTnLst>
                                    <p:set>
                                      <p:cBhvr>
                                        <p:cTn dur="1" fill="hold" id="70">
                                          <p:stCondLst>
                                            <p:cond delay="0"/>
                                          </p:stCondLst>
                                        </p:cTn>
                                        <p:tgtEl>
                                          <p:spTgt spid="14"/>
                                        </p:tgtEl>
                                        <p:attrNameLst>
                                          <p:attrName>style.visibility</p:attrName>
                                        </p:attrNameLst>
                                      </p:cBhvr>
                                      <p:to>
                                        <p:strVal val="visible"/>
                                      </p:to>
                                    </p:set>
                                    <p:animEffect filter="fade" transition="in">
                                      <p:cBhvr>
                                        <p:cTn dur="1000" id="71"/>
                                        <p:tgtEl>
                                          <p:spTgt spid="14"/>
                                        </p:tgtEl>
                                      </p:cBhvr>
                                    </p:animEffect>
                                    <p:anim calcmode="lin" valueType="num">
                                      <p:cBhvr>
                                        <p:cTn dur="1000" fill="hold" id="72"/>
                                        <p:tgtEl>
                                          <p:spTgt spid="14"/>
                                        </p:tgtEl>
                                        <p:attrNameLst>
                                          <p:attrName>ppt_x</p:attrName>
                                        </p:attrNameLst>
                                      </p:cBhvr>
                                      <p:tavLst>
                                        <p:tav tm="0">
                                          <p:val>
                                            <p:strVal val="#ppt_x"/>
                                          </p:val>
                                        </p:tav>
                                        <p:tav tm="100000">
                                          <p:val>
                                            <p:strVal val="#ppt_x"/>
                                          </p:val>
                                        </p:tav>
                                      </p:tavLst>
                                    </p:anim>
                                    <p:anim calcmode="lin" valueType="num">
                                      <p:cBhvr>
                                        <p:cTn dur="1000" fill="hold" id="73"/>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3"/>
      <p:bldP grpId="1" spid="3"/>
      <p:bldP grpId="0" spid="2"/>
      <p:bldP grpId="0" spid="5"/>
      <p:bldP grpId="0" spid="18"/>
      <p:bldP grpId="0" spid="19"/>
      <p:bldP grpId="0" spid="7"/>
      <p:bldP grpId="0" spid="8"/>
      <p:bldP grpId="0" spid="25"/>
      <p:bldP grpId="0" spid="26"/>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a:extLst>
              <a:ext uri="{FF2B5EF4-FFF2-40B4-BE49-F238E27FC236}">
                <a16:creationId xmlns:a16="http://schemas.microsoft.com/office/drawing/2014/main" id="{36BA947A-AF77-4A6C-A0BE-B4689420280F}"/>
              </a:ext>
            </a:extLst>
          </p:cNvPr>
          <p:cNvSpPr/>
          <p:nvPr/>
        </p:nvSpPr>
        <p:spPr bwMode="auto">
          <a:xfrm>
            <a:off x="1181373" y="2284007"/>
            <a:ext cx="4464496" cy="3600400"/>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24" name="矩形 23">
            <a:extLst>
              <a:ext uri="{FF2B5EF4-FFF2-40B4-BE49-F238E27FC236}">
                <a16:creationId xmlns:a16="http://schemas.microsoft.com/office/drawing/2014/main" id="{D13C0797-870E-4DBC-8F63-9E29FC1C0FD0}"/>
              </a:ext>
            </a:extLst>
          </p:cNvPr>
          <p:cNvSpPr/>
          <p:nvPr/>
        </p:nvSpPr>
        <p:spPr bwMode="auto">
          <a:xfrm>
            <a:off x="6415110" y="2284007"/>
            <a:ext cx="4464496" cy="3600400"/>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4" name="矩形 3">
            <a:extLst>
              <a:ext uri="{FF2B5EF4-FFF2-40B4-BE49-F238E27FC236}">
                <a16:creationId xmlns:a16="http://schemas.microsoft.com/office/drawing/2014/main" id="{B0E3739A-BB6E-4C16-8F4E-7A27982F4C9B}"/>
              </a:ext>
            </a:extLst>
          </p:cNvPr>
          <p:cNvSpPr/>
          <p:nvPr/>
        </p:nvSpPr>
        <p:spPr>
          <a:xfrm>
            <a:off x="1833726" y="2976440"/>
            <a:ext cx="3754043" cy="2651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50000"/>
              </a:lnSpc>
            </a:pPr>
            <a:r>
              <a:rPr altLang="en-US" b="1" lang="zh-CN" sz="1600">
                <a:solidFill>
                  <a:srgbClr val="000000"/>
                </a:solidFill>
                <a:latin typeface="+mj-ea"/>
                <a:ea typeface="+mj-ea"/>
              </a:rPr>
              <a:t>包容关系：</a:t>
            </a:r>
          </a:p>
          <a:p>
            <a:pPr algn="just">
              <a:lnSpc>
                <a:spcPct val="150000"/>
              </a:lnSpc>
            </a:pPr>
            <a:r>
              <a:rPr altLang="en-US" b="1" lang="zh-CN" sz="1600">
                <a:solidFill>
                  <a:srgbClr val="000000"/>
                </a:solidFill>
                <a:latin typeface="+mj-ea"/>
                <a:ea typeface="+mj-ea"/>
              </a:rPr>
              <a:t>基本行为特征是沟通、融合、协调</a:t>
            </a:r>
          </a:p>
          <a:p>
            <a:pPr algn="just">
              <a:lnSpc>
                <a:spcPct val="150000"/>
              </a:lnSpc>
            </a:pPr>
            <a:r>
              <a:rPr altLang="en-US" b="1" lang="zh-CN" sz="1600">
                <a:solidFill>
                  <a:srgbClr val="000000"/>
                </a:solidFill>
                <a:latin typeface="+mj-ea"/>
                <a:ea typeface="+mj-ea"/>
              </a:rPr>
              <a:t>控制关系：</a:t>
            </a:r>
          </a:p>
          <a:p>
            <a:pPr algn="just">
              <a:lnSpc>
                <a:spcPct val="150000"/>
              </a:lnSpc>
            </a:pPr>
            <a:r>
              <a:rPr altLang="en-US" b="1" lang="zh-CN" sz="1600">
                <a:solidFill>
                  <a:srgbClr val="000000"/>
                </a:solidFill>
                <a:latin typeface="+mj-ea"/>
                <a:ea typeface="+mj-ea"/>
              </a:rPr>
              <a:t>基本行为特征是支配和依赖</a:t>
            </a:r>
          </a:p>
          <a:p>
            <a:pPr algn="just">
              <a:lnSpc>
                <a:spcPct val="150000"/>
              </a:lnSpc>
            </a:pPr>
            <a:r>
              <a:rPr altLang="en-US" b="1" lang="zh-CN" sz="1600">
                <a:solidFill>
                  <a:srgbClr val="000000"/>
                </a:solidFill>
                <a:latin typeface="+mj-ea"/>
                <a:ea typeface="+mj-ea"/>
              </a:rPr>
              <a:t>情感关系：</a:t>
            </a:r>
          </a:p>
          <a:p>
            <a:pPr algn="just">
              <a:lnSpc>
                <a:spcPct val="150000"/>
              </a:lnSpc>
            </a:pPr>
            <a:r>
              <a:rPr altLang="en-US" b="1" lang="zh-CN" sz="1600">
                <a:solidFill>
                  <a:srgbClr val="000000"/>
                </a:solidFill>
                <a:latin typeface="+mj-ea"/>
                <a:ea typeface="+mj-ea"/>
              </a:rPr>
              <a:t>基本行为特征是同情、喜爱、亲密、热心和照顾别人</a:t>
            </a:r>
          </a:p>
        </p:txBody>
      </p:sp>
      <p:sp>
        <p:nvSpPr>
          <p:cNvPr id="6" name="矩形 5">
            <a:extLst>
              <a:ext uri="{FF2B5EF4-FFF2-40B4-BE49-F238E27FC236}">
                <a16:creationId xmlns:a16="http://schemas.microsoft.com/office/drawing/2014/main" id="{34380C09-D5AF-4EBC-99BD-770B42E8F7B5}"/>
              </a:ext>
            </a:extLst>
          </p:cNvPr>
          <p:cNvSpPr/>
          <p:nvPr/>
        </p:nvSpPr>
        <p:spPr>
          <a:xfrm>
            <a:off x="7556194" y="3120390"/>
            <a:ext cx="2874397" cy="2560321"/>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50000"/>
              </a:lnSpc>
            </a:pPr>
            <a:r>
              <a:rPr altLang="zh-CN" lang="en-US">
                <a:solidFill>
                  <a:srgbClr val="000000"/>
                </a:solidFill>
                <a:latin typeface="+mj-ea"/>
                <a:ea typeface="+mj-ea"/>
              </a:rPr>
              <a:t>●空间距离的远近</a:t>
            </a:r>
          </a:p>
          <a:p>
            <a:pPr algn="just">
              <a:lnSpc>
                <a:spcPct val="150000"/>
              </a:lnSpc>
            </a:pPr>
            <a:r>
              <a:rPr altLang="zh-CN" lang="en-US">
                <a:solidFill>
                  <a:srgbClr val="000000"/>
                </a:solidFill>
                <a:latin typeface="+mj-ea"/>
                <a:ea typeface="+mj-ea"/>
              </a:rPr>
              <a:t>●需要的互补性</a:t>
            </a:r>
          </a:p>
          <a:p>
            <a:pPr algn="just">
              <a:lnSpc>
                <a:spcPct val="150000"/>
              </a:lnSpc>
            </a:pPr>
            <a:r>
              <a:rPr altLang="zh-CN" lang="en-US">
                <a:solidFill>
                  <a:srgbClr val="000000"/>
                </a:solidFill>
                <a:latin typeface="+mj-ea"/>
                <a:ea typeface="+mj-ea"/>
              </a:rPr>
              <a:t>●交往的频率 </a:t>
            </a:r>
          </a:p>
          <a:p>
            <a:pPr algn="just">
              <a:lnSpc>
                <a:spcPct val="150000"/>
              </a:lnSpc>
            </a:pPr>
            <a:r>
              <a:rPr altLang="zh-CN" lang="en-US">
                <a:solidFill>
                  <a:srgbClr val="000000"/>
                </a:solidFill>
                <a:latin typeface="+mj-ea"/>
                <a:ea typeface="+mj-ea"/>
              </a:rPr>
              <a:t>●人的个性</a:t>
            </a:r>
          </a:p>
          <a:p>
            <a:pPr algn="just">
              <a:lnSpc>
                <a:spcPct val="150000"/>
              </a:lnSpc>
            </a:pPr>
            <a:r>
              <a:rPr altLang="zh-CN" lang="en-US">
                <a:solidFill>
                  <a:srgbClr val="000000"/>
                </a:solidFill>
                <a:latin typeface="+mj-ea"/>
                <a:ea typeface="+mj-ea"/>
              </a:rPr>
              <a:t>●态度的相似性</a:t>
            </a:r>
          </a:p>
          <a:p>
            <a:pPr algn="just">
              <a:lnSpc>
                <a:spcPct val="150000"/>
              </a:lnSpc>
            </a:pPr>
            <a:r>
              <a:rPr altLang="zh-CN" lang="en-US">
                <a:solidFill>
                  <a:srgbClr val="000000"/>
                </a:solidFill>
                <a:latin typeface="+mj-ea"/>
                <a:ea typeface="+mj-ea"/>
              </a:rPr>
              <a:t>……</a:t>
            </a:r>
          </a:p>
        </p:txBody>
      </p:sp>
      <p:grpSp>
        <p:nvGrpSpPr>
          <p:cNvPr id="5" name="组合 4">
            <a:extLst>
              <a:ext uri="{FF2B5EF4-FFF2-40B4-BE49-F238E27FC236}">
                <a16:creationId xmlns:a16="http://schemas.microsoft.com/office/drawing/2014/main" id="{436A674A-15A4-4D6B-89EA-13C5D1BA0549}"/>
              </a:ext>
            </a:extLst>
          </p:cNvPr>
          <p:cNvGrpSpPr/>
          <p:nvPr/>
        </p:nvGrpSpPr>
        <p:grpSpPr>
          <a:xfrm>
            <a:off x="1760924" y="1842855"/>
            <a:ext cx="3305392" cy="1068408"/>
            <a:chOff x="2288933" y="969016"/>
            <a:chExt cx="2232248" cy="2232248"/>
          </a:xfrm>
        </p:grpSpPr>
        <p:sp>
          <p:nvSpPr>
            <p:cNvPr id="7" name="矩形 6">
              <a:extLst>
                <a:ext uri="{FF2B5EF4-FFF2-40B4-BE49-F238E27FC236}">
                  <a16:creationId xmlns:a16="http://schemas.microsoft.com/office/drawing/2014/main" id="{61E8733B-2789-4102-AE2D-1BE8C80C7B56}"/>
                </a:ext>
              </a:extLst>
            </p:cNvPr>
            <p:cNvSpPr/>
            <p:nvPr/>
          </p:nvSpPr>
          <p:spPr bwMode="auto">
            <a:xfrm>
              <a:off x="2288933" y="969016"/>
              <a:ext cx="2232248" cy="2232248"/>
            </a:xfrm>
            <a:prstGeom prst="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 name="矩形 1">
              <a:extLst>
                <a:ext uri="{FF2B5EF4-FFF2-40B4-BE49-F238E27FC236}">
                  <a16:creationId xmlns:a16="http://schemas.microsoft.com/office/drawing/2014/main" id="{38F73D5A-9239-4A02-B884-59000E16DA03}"/>
                </a:ext>
              </a:extLst>
            </p:cNvPr>
            <p:cNvSpPr/>
            <p:nvPr/>
          </p:nvSpPr>
          <p:spPr>
            <a:xfrm>
              <a:off x="2502735" y="1375531"/>
              <a:ext cx="1748232" cy="1719428"/>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400">
                  <a:solidFill>
                    <a:schemeClr val="accent2"/>
                  </a:solidFill>
                  <a:latin typeface="+mj-ea"/>
                  <a:ea typeface="+mj-ea"/>
                </a:rPr>
                <a:t>人际需求关系有三种</a:t>
              </a:r>
            </a:p>
          </p:txBody>
        </p:sp>
      </p:grpSp>
      <p:grpSp>
        <p:nvGrpSpPr>
          <p:cNvPr id="9" name="组合 8">
            <a:extLst>
              <a:ext uri="{FF2B5EF4-FFF2-40B4-BE49-F238E27FC236}">
                <a16:creationId xmlns:a16="http://schemas.microsoft.com/office/drawing/2014/main" id="{BD453E8C-D037-429B-92F7-52442B10B0D3}"/>
              </a:ext>
            </a:extLst>
          </p:cNvPr>
          <p:cNvGrpSpPr/>
          <p:nvPr/>
        </p:nvGrpSpPr>
        <p:grpSpPr>
          <a:xfrm>
            <a:off x="6827025" y="1842855"/>
            <a:ext cx="3625942" cy="1068408"/>
            <a:chOff x="6818461" y="1691704"/>
            <a:chExt cx="3625942" cy="1068408"/>
          </a:xfrm>
        </p:grpSpPr>
        <p:sp>
          <p:nvSpPr>
            <p:cNvPr id="21" name="矩形 20">
              <a:extLst>
                <a:ext uri="{FF2B5EF4-FFF2-40B4-BE49-F238E27FC236}">
                  <a16:creationId xmlns:a16="http://schemas.microsoft.com/office/drawing/2014/main" id="{100089D2-992A-4018-9481-A5EA26F51AF8}"/>
                </a:ext>
              </a:extLst>
            </p:cNvPr>
            <p:cNvSpPr/>
            <p:nvPr/>
          </p:nvSpPr>
          <p:spPr bwMode="auto">
            <a:xfrm>
              <a:off x="6818461" y="1691704"/>
              <a:ext cx="3625942" cy="1068408"/>
            </a:xfrm>
            <a:prstGeom prst="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2" name="矩形 21">
              <a:extLst>
                <a:ext uri="{FF2B5EF4-FFF2-40B4-BE49-F238E27FC236}">
                  <a16:creationId xmlns:a16="http://schemas.microsoft.com/office/drawing/2014/main" id="{56AAFBBC-276B-40C5-B5BE-8EB837CFF291}"/>
                </a:ext>
              </a:extLst>
            </p:cNvPr>
            <p:cNvSpPr/>
            <p:nvPr/>
          </p:nvSpPr>
          <p:spPr>
            <a:xfrm>
              <a:off x="7600807" y="1810409"/>
              <a:ext cx="2322370" cy="8229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400">
                  <a:solidFill>
                    <a:schemeClr val="accent2"/>
                  </a:solidFill>
                  <a:latin typeface="+mj-ea"/>
                  <a:ea typeface="+mj-ea"/>
                </a:rPr>
                <a:t>影响人际关系的因素</a:t>
              </a:r>
            </a:p>
          </p:txBody>
        </p:sp>
      </p:grpSp>
      <p:sp>
        <p:nvSpPr>
          <p:cNvPr id="14" name="TextBox 54">
            <a:extLst>
              <a:ext uri="{FF2B5EF4-FFF2-40B4-BE49-F238E27FC236}">
                <a16:creationId xmlns:a16="http://schemas.microsoft.com/office/drawing/2014/main" id="{11675E6D-98B9-487A-BA11-16C526A4828C}"/>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3.2 团队中的人际关系</a:t>
            </a:r>
          </a:p>
        </p:txBody>
      </p:sp>
      <p:sp>
        <p:nvSpPr>
          <p:cNvPr id="15" name="矩形 14">
            <a:extLst>
              <a:ext uri="{FF2B5EF4-FFF2-40B4-BE49-F238E27FC236}">
                <a16:creationId xmlns:a16="http://schemas.microsoft.com/office/drawing/2014/main" id="{775BF4D8-A9A3-4CD9-9CE0-DB3D1915B77E}"/>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2332320704"/>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300" fill="hold" id="7"/>
                                        <p:tgtEl>
                                          <p:spTgt spid="15"/>
                                        </p:tgtEl>
                                        <p:attrNameLst>
                                          <p:attrName>ppt_w</p:attrName>
                                        </p:attrNameLst>
                                      </p:cBhvr>
                                      <p:tavLst>
                                        <p:tav tm="0">
                                          <p:val>
                                            <p:fltVal val="0"/>
                                          </p:val>
                                        </p:tav>
                                        <p:tav tm="100000">
                                          <p:val>
                                            <p:strVal val="#ppt_w"/>
                                          </p:val>
                                        </p:tav>
                                      </p:tavLst>
                                    </p:anim>
                                    <p:anim calcmode="lin" valueType="num">
                                      <p:cBhvr>
                                        <p:cTn dur="300" fill="hold" id="8"/>
                                        <p:tgtEl>
                                          <p:spTgt spid="15"/>
                                        </p:tgtEl>
                                        <p:attrNameLst>
                                          <p:attrName>ppt_h</p:attrName>
                                        </p:attrNameLst>
                                      </p:cBhvr>
                                      <p:tavLst>
                                        <p:tav tm="0">
                                          <p:val>
                                            <p:fltVal val="0"/>
                                          </p:val>
                                        </p:tav>
                                        <p:tav tm="100000">
                                          <p:val>
                                            <p:strVal val="#ppt_h"/>
                                          </p:val>
                                        </p:tav>
                                      </p:tavLst>
                                    </p:anim>
                                    <p:anim calcmode="lin" valueType="num">
                                      <p:cBhvr>
                                        <p:cTn dur="300" fill="hold" id="9"/>
                                        <p:tgtEl>
                                          <p:spTgt spid="15"/>
                                        </p:tgtEl>
                                        <p:attrNameLst>
                                          <p:attrName>style.rotation</p:attrName>
                                        </p:attrNameLst>
                                      </p:cBhvr>
                                      <p:tavLst>
                                        <p:tav tm="0">
                                          <p:val>
                                            <p:fltVal val="90"/>
                                          </p:val>
                                        </p:tav>
                                        <p:tav tm="100000">
                                          <p:val>
                                            <p:fltVal val="0"/>
                                          </p:val>
                                        </p:tav>
                                      </p:tavLst>
                                    </p:anim>
                                    <p:animEffect filter="fade" transition="in">
                                      <p:cBhvr>
                                        <p:cTn dur="300" id="10"/>
                                        <p:tgtEl>
                                          <p:spTgt spid="15"/>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15"/>
                                        </p:tgtEl>
                                        <p:attrNameLst>
                                          <p:attrName>style.visibility</p:attrName>
                                        </p:attrNameLst>
                                      </p:cBhvr>
                                      <p:to>
                                        <p:strVal val="visible"/>
                                      </p:to>
                                    </p:set>
                                    <p:anim calcmode="lin" valueType="num">
                                      <p:cBhvr>
                                        <p:cTn dur="300" fill="hold" id="13"/>
                                        <p:tgtEl>
                                          <p:spTgt spid="15"/>
                                        </p:tgtEl>
                                        <p:attrNameLst>
                                          <p:attrName>ppt_w</p:attrName>
                                        </p:attrNameLst>
                                      </p:cBhvr>
                                      <p:tavLst>
                                        <p:tav tm="0">
                                          <p:val>
                                            <p:fltVal val="0"/>
                                          </p:val>
                                        </p:tav>
                                        <p:tav tm="100000">
                                          <p:val>
                                            <p:strVal val="#ppt_w"/>
                                          </p:val>
                                        </p:tav>
                                      </p:tavLst>
                                    </p:anim>
                                    <p:anim calcmode="lin" valueType="num">
                                      <p:cBhvr>
                                        <p:cTn dur="300" fill="hold" id="14"/>
                                        <p:tgtEl>
                                          <p:spTgt spid="15"/>
                                        </p:tgtEl>
                                        <p:attrNameLst>
                                          <p:attrName>ppt_h</p:attrName>
                                        </p:attrNameLst>
                                      </p:cBhvr>
                                      <p:tavLst>
                                        <p:tav tm="0">
                                          <p:val>
                                            <p:fltVal val="0"/>
                                          </p:val>
                                        </p:tav>
                                        <p:tav tm="100000">
                                          <p:val>
                                            <p:strVal val="#ppt_h"/>
                                          </p:val>
                                        </p:tav>
                                      </p:tavLst>
                                    </p:anim>
                                    <p:anim calcmode="lin" valueType="num">
                                      <p:cBhvr>
                                        <p:cTn dur="300" fill="hold" id="15"/>
                                        <p:tgtEl>
                                          <p:spTgt spid="15"/>
                                        </p:tgtEl>
                                        <p:attrNameLst>
                                          <p:attrName>style.rotation</p:attrName>
                                        </p:attrNameLst>
                                      </p:cBhvr>
                                      <p:tavLst>
                                        <p:tav tm="0">
                                          <p:val>
                                            <p:fltVal val="90"/>
                                          </p:val>
                                        </p:tav>
                                        <p:tav tm="100000">
                                          <p:val>
                                            <p:fltVal val="0"/>
                                          </p:val>
                                        </p:tav>
                                      </p:tavLst>
                                    </p:anim>
                                    <p:animEffect filter="fade" transition="in">
                                      <p:cBhvr>
                                        <p:cTn dur="300" id="16"/>
                                        <p:tgtEl>
                                          <p:spTgt spid="15"/>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14"/>
                                        </p:tgtEl>
                                        <p:attrNameLst>
                                          <p:attrName>style.visibility</p:attrName>
                                        </p:attrNameLst>
                                      </p:cBhvr>
                                      <p:to>
                                        <p:strVal val="visible"/>
                                      </p:to>
                                    </p:set>
                                    <p:anim by="(-#ppt_w*2)" calcmode="lin" valueType="num">
                                      <p:cBhvr rctx="PPT">
                                        <p:cTn autoRev="1" dur="200" fill="hold" id="20">
                                          <p:stCondLst>
                                            <p:cond delay="0"/>
                                          </p:stCondLst>
                                        </p:cTn>
                                        <p:tgtEl>
                                          <p:spTgt spid="14"/>
                                        </p:tgtEl>
                                        <p:attrNameLst>
                                          <p:attrName>ppt_w</p:attrName>
                                        </p:attrNameLst>
                                      </p:cBhvr>
                                    </p:anim>
                                    <p:anim by="(#ppt_w*0.50)" calcmode="lin" valueType="num">
                                      <p:cBhvr>
                                        <p:cTn autoRev="1" decel="50000" dur="200" fill="hold" id="21">
                                          <p:stCondLst>
                                            <p:cond delay="0"/>
                                          </p:stCondLst>
                                        </p:cTn>
                                        <p:tgtEl>
                                          <p:spTgt spid="14"/>
                                        </p:tgtEl>
                                        <p:attrNameLst>
                                          <p:attrName>ppt_x</p:attrName>
                                        </p:attrNameLst>
                                      </p:cBhvr>
                                    </p:anim>
                                    <p:anim calcmode="lin" from="(-#ppt_h/2)" to="(#ppt_y)" valueType="num">
                                      <p:cBhvr>
                                        <p:cTn dur="400" fill="hold" id="22">
                                          <p:stCondLst>
                                            <p:cond delay="0"/>
                                          </p:stCondLst>
                                        </p:cTn>
                                        <p:tgtEl>
                                          <p:spTgt spid="14"/>
                                        </p:tgtEl>
                                        <p:attrNameLst>
                                          <p:attrName>ppt_y</p:attrName>
                                        </p:attrNameLst>
                                      </p:cBhvr>
                                    </p:anim>
                                    <p:animRot by="21600000">
                                      <p:cBhvr>
                                        <p:cTn dur="400" fill="hold" id="23">
                                          <p:stCondLst>
                                            <p:cond delay="0"/>
                                          </p:stCondLst>
                                        </p:cTn>
                                        <p:tgtEl>
                                          <p:spTgt spid="14"/>
                                        </p:tgtEl>
                                        <p:attrNameLst>
                                          <p:attrName>r</p:attrName>
                                        </p:attrNameLst>
                                      </p:cBhvr>
                                    </p:animRot>
                                  </p:childTnLst>
                                </p:cTn>
                              </p:par>
                            </p:childTnLst>
                          </p:cTn>
                        </p:par>
                        <p:par>
                          <p:cTn fill="hold" id="24" nodeType="afterGroup">
                            <p:stCondLst>
                              <p:cond delay="700"/>
                            </p:stCondLst>
                            <p:childTnLst>
                              <p:par>
                                <p:cTn fill="hold" id="25" nodeType="afterEffect" presetClass="entr" presetID="53" presetSubtype="0">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Effect filter="fade" transition="in">
                                      <p:cBhvr>
                                        <p:cTn dur="500" id="29"/>
                                        <p:tgtEl>
                                          <p:spTgt spid="5"/>
                                        </p:tgtEl>
                                      </p:cBhvr>
                                    </p:animEffect>
                                  </p:childTnLst>
                                </p:cTn>
                              </p:par>
                            </p:childTnLst>
                          </p:cTn>
                        </p:par>
                        <p:par>
                          <p:cTn fill="hold" id="30" nodeType="afterGroup">
                            <p:stCondLst>
                              <p:cond delay="1200"/>
                            </p:stCondLst>
                            <p:childTnLst>
                              <p:par>
                                <p:cTn fill="hold" grpId="0" id="31" nodeType="afterEffect" presetClass="entr" presetID="22" presetSubtype="1">
                                  <p:stCondLst>
                                    <p:cond delay="0"/>
                                  </p:stCondLst>
                                  <p:childTnLst>
                                    <p:set>
                                      <p:cBhvr>
                                        <p:cTn dur="1" fill="hold" id="32">
                                          <p:stCondLst>
                                            <p:cond delay="0"/>
                                          </p:stCondLst>
                                        </p:cTn>
                                        <p:tgtEl>
                                          <p:spTgt spid="8"/>
                                        </p:tgtEl>
                                        <p:attrNameLst>
                                          <p:attrName>style.visibility</p:attrName>
                                        </p:attrNameLst>
                                      </p:cBhvr>
                                      <p:to>
                                        <p:strVal val="visible"/>
                                      </p:to>
                                    </p:set>
                                    <p:animEffect filter="wipe(up)" transition="in">
                                      <p:cBhvr>
                                        <p:cTn dur="500" id="33"/>
                                        <p:tgtEl>
                                          <p:spTgt spid="8"/>
                                        </p:tgtEl>
                                      </p:cBhvr>
                                    </p:animEffect>
                                  </p:childTnLst>
                                </p:cTn>
                              </p:par>
                            </p:childTnLst>
                          </p:cTn>
                        </p:par>
                        <p:par>
                          <p:cTn fill="hold" id="34" nodeType="afterGroup">
                            <p:stCondLst>
                              <p:cond delay="1700"/>
                            </p:stCondLst>
                            <p:childTnLst>
                              <p:par>
                                <p:cTn fill="hold" grpId="0" id="35" nodeType="afterEffect" presetClass="entr" presetID="42" presetSubtype="0">
                                  <p:stCondLst>
                                    <p:cond delay="0"/>
                                  </p:stCondLst>
                                  <p:childTnLst>
                                    <p:set>
                                      <p:cBhvr>
                                        <p:cTn dur="1" fill="hold" id="36">
                                          <p:stCondLst>
                                            <p:cond delay="0"/>
                                          </p:stCondLst>
                                        </p:cTn>
                                        <p:tgtEl>
                                          <p:spTgt spid="4"/>
                                        </p:tgtEl>
                                        <p:attrNameLst>
                                          <p:attrName>style.visibility</p:attrName>
                                        </p:attrNameLst>
                                      </p:cBhvr>
                                      <p:to>
                                        <p:strVal val="visible"/>
                                      </p:to>
                                    </p:set>
                                    <p:animEffect filter="fade" transition="in">
                                      <p:cBhvr>
                                        <p:cTn dur="500" id="37"/>
                                        <p:tgtEl>
                                          <p:spTgt spid="4"/>
                                        </p:tgtEl>
                                      </p:cBhvr>
                                    </p:animEffect>
                                    <p:anim calcmode="lin" valueType="num">
                                      <p:cBhvr>
                                        <p:cTn dur="500" fill="hold" id="38"/>
                                        <p:tgtEl>
                                          <p:spTgt spid="4"/>
                                        </p:tgtEl>
                                        <p:attrNameLst>
                                          <p:attrName>ppt_x</p:attrName>
                                        </p:attrNameLst>
                                      </p:cBhvr>
                                      <p:tavLst>
                                        <p:tav tm="0">
                                          <p:val>
                                            <p:strVal val="#ppt_x"/>
                                          </p:val>
                                        </p:tav>
                                        <p:tav tm="100000">
                                          <p:val>
                                            <p:strVal val="#ppt_x"/>
                                          </p:val>
                                        </p:tav>
                                      </p:tavLst>
                                    </p:anim>
                                    <p:anim calcmode="lin" valueType="num">
                                      <p:cBhvr>
                                        <p:cTn dur="500" fill="hold" id="39"/>
                                        <p:tgtEl>
                                          <p:spTgt spid="4"/>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2200"/>
                            </p:stCondLst>
                            <p:childTnLst>
                              <p:par>
                                <p:cTn fill="hold" id="41" nodeType="afterEffect" presetClass="entr" presetID="53" presetSubtype="0">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p:cTn dur="500" fill="hold" id="43"/>
                                        <p:tgtEl>
                                          <p:spTgt spid="9"/>
                                        </p:tgtEl>
                                        <p:attrNameLst>
                                          <p:attrName>ppt_w</p:attrName>
                                        </p:attrNameLst>
                                      </p:cBhvr>
                                      <p:tavLst>
                                        <p:tav tm="0">
                                          <p:val>
                                            <p:fltVal val="0"/>
                                          </p:val>
                                        </p:tav>
                                        <p:tav tm="100000">
                                          <p:val>
                                            <p:strVal val="#ppt_w"/>
                                          </p:val>
                                        </p:tav>
                                      </p:tavLst>
                                    </p:anim>
                                    <p:anim calcmode="lin" valueType="num">
                                      <p:cBhvr>
                                        <p:cTn dur="500" fill="hold" id="44"/>
                                        <p:tgtEl>
                                          <p:spTgt spid="9"/>
                                        </p:tgtEl>
                                        <p:attrNameLst>
                                          <p:attrName>ppt_h</p:attrName>
                                        </p:attrNameLst>
                                      </p:cBhvr>
                                      <p:tavLst>
                                        <p:tav tm="0">
                                          <p:val>
                                            <p:fltVal val="0"/>
                                          </p:val>
                                        </p:tav>
                                        <p:tav tm="100000">
                                          <p:val>
                                            <p:strVal val="#ppt_h"/>
                                          </p:val>
                                        </p:tav>
                                      </p:tavLst>
                                    </p:anim>
                                    <p:animEffect filter="fade" transition="in">
                                      <p:cBhvr>
                                        <p:cTn dur="500" id="45"/>
                                        <p:tgtEl>
                                          <p:spTgt spid="9"/>
                                        </p:tgtEl>
                                      </p:cBhvr>
                                    </p:animEffect>
                                  </p:childTnLst>
                                </p:cTn>
                              </p:par>
                            </p:childTnLst>
                          </p:cTn>
                        </p:par>
                        <p:par>
                          <p:cTn fill="hold" id="46" nodeType="afterGroup">
                            <p:stCondLst>
                              <p:cond delay="2700"/>
                            </p:stCondLst>
                            <p:childTnLst>
                              <p:par>
                                <p:cTn fill="hold" grpId="0" id="47" nodeType="afterEffect" presetClass="entr" presetID="22" presetSubtype="1">
                                  <p:stCondLst>
                                    <p:cond delay="0"/>
                                  </p:stCondLst>
                                  <p:childTnLst>
                                    <p:set>
                                      <p:cBhvr>
                                        <p:cTn dur="1" fill="hold" id="48">
                                          <p:stCondLst>
                                            <p:cond delay="0"/>
                                          </p:stCondLst>
                                        </p:cTn>
                                        <p:tgtEl>
                                          <p:spTgt spid="24"/>
                                        </p:tgtEl>
                                        <p:attrNameLst>
                                          <p:attrName>style.visibility</p:attrName>
                                        </p:attrNameLst>
                                      </p:cBhvr>
                                      <p:to>
                                        <p:strVal val="visible"/>
                                      </p:to>
                                    </p:set>
                                    <p:animEffect filter="wipe(up)" transition="in">
                                      <p:cBhvr>
                                        <p:cTn dur="500" id="49"/>
                                        <p:tgtEl>
                                          <p:spTgt spid="24"/>
                                        </p:tgtEl>
                                      </p:cBhvr>
                                    </p:animEffect>
                                  </p:childTnLst>
                                </p:cTn>
                              </p:par>
                            </p:childTnLst>
                          </p:cTn>
                        </p:par>
                        <p:par>
                          <p:cTn fill="hold" id="50" nodeType="afterGroup">
                            <p:stCondLst>
                              <p:cond delay="3200"/>
                            </p:stCondLst>
                            <p:childTnLst>
                              <p:par>
                                <p:cTn fill="hold" grpId="0" id="51" nodeType="afterEffect" presetClass="entr" presetID="42" presetSubtype="0">
                                  <p:stCondLst>
                                    <p:cond delay="0"/>
                                  </p:stCondLst>
                                  <p:childTnLst>
                                    <p:set>
                                      <p:cBhvr>
                                        <p:cTn dur="1" fill="hold" id="52">
                                          <p:stCondLst>
                                            <p:cond delay="0"/>
                                          </p:stCondLst>
                                        </p:cTn>
                                        <p:tgtEl>
                                          <p:spTgt spid="6"/>
                                        </p:tgtEl>
                                        <p:attrNameLst>
                                          <p:attrName>style.visibility</p:attrName>
                                        </p:attrNameLst>
                                      </p:cBhvr>
                                      <p:to>
                                        <p:strVal val="visible"/>
                                      </p:to>
                                    </p:set>
                                    <p:animEffect filter="fade" transition="in">
                                      <p:cBhvr>
                                        <p:cTn dur="500" id="53"/>
                                        <p:tgtEl>
                                          <p:spTgt spid="6"/>
                                        </p:tgtEl>
                                      </p:cBhvr>
                                    </p:animEffect>
                                    <p:anim calcmode="lin" valueType="num">
                                      <p:cBhvr>
                                        <p:cTn dur="500" fill="hold" id="54"/>
                                        <p:tgtEl>
                                          <p:spTgt spid="6"/>
                                        </p:tgtEl>
                                        <p:attrNameLst>
                                          <p:attrName>ppt_x</p:attrName>
                                        </p:attrNameLst>
                                      </p:cBhvr>
                                      <p:tavLst>
                                        <p:tav tm="0">
                                          <p:val>
                                            <p:strVal val="#ppt_x"/>
                                          </p:val>
                                        </p:tav>
                                        <p:tav tm="100000">
                                          <p:val>
                                            <p:strVal val="#ppt_x"/>
                                          </p:val>
                                        </p:tav>
                                      </p:tavLst>
                                    </p:anim>
                                    <p:anim calcmode="lin" valueType="num">
                                      <p:cBhvr>
                                        <p:cTn dur="500" fill="hold" id="55"/>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4"/>
      <p:bldP grpId="0" spid="4"/>
      <p:bldP grpId="0" spid="6"/>
      <p:bldP grpId="0" spid="14"/>
      <p:bldP grpId="0" spid="15"/>
      <p:bldP grpId="1" spid="15"/>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1BA79121-4833-4A29-B07A-BF82D7D2F441}"/>
              </a:ext>
            </a:extLst>
          </p:cNvPr>
          <p:cNvSpPr/>
          <p:nvPr/>
        </p:nvSpPr>
        <p:spPr>
          <a:xfrm>
            <a:off x="1184810" y="1613691"/>
            <a:ext cx="2830910" cy="45720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2400">
                <a:solidFill>
                  <a:srgbClr val="000000"/>
                </a:solidFill>
                <a:latin typeface="+mj-ea"/>
                <a:ea typeface="+mj-ea"/>
              </a:rPr>
              <a:t>人际关系六貌</a:t>
            </a:r>
          </a:p>
        </p:txBody>
      </p:sp>
      <p:sp>
        <p:nvSpPr>
          <p:cNvPr id="9" name="矩形 8">
            <a:extLst>
              <a:ext uri="{FF2B5EF4-FFF2-40B4-BE49-F238E27FC236}">
                <a16:creationId xmlns:a16="http://schemas.microsoft.com/office/drawing/2014/main" id="{FAF22E5A-CBA7-43B2-935E-CA51514E3EF1}"/>
              </a:ext>
            </a:extLst>
          </p:cNvPr>
          <p:cNvSpPr/>
          <p:nvPr/>
        </p:nvSpPr>
        <p:spPr>
          <a:xfrm>
            <a:off x="1173014" y="2396855"/>
            <a:ext cx="9826556" cy="36576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lang="zh-CN">
                <a:solidFill>
                  <a:srgbClr val="000000"/>
                </a:solidFill>
                <a:latin typeface="+mj-ea"/>
                <a:ea typeface="+mj-ea"/>
              </a:rPr>
              <a:t>通过人际关系的几个要素，我们可以把人际关系分成几种面貌，称为人际关系六貌具体内容如下：</a:t>
            </a:r>
          </a:p>
        </p:txBody>
      </p:sp>
      <p:grpSp>
        <p:nvGrpSpPr>
          <p:cNvPr id="13" name="组合 12">
            <a:extLst>
              <a:ext uri="{FF2B5EF4-FFF2-40B4-BE49-F238E27FC236}">
                <a16:creationId xmlns:a16="http://schemas.microsoft.com/office/drawing/2014/main" id="{1C39E310-386A-4BAF-82C7-DA0FFC1418F4}"/>
              </a:ext>
            </a:extLst>
          </p:cNvPr>
          <p:cNvGrpSpPr/>
          <p:nvPr/>
        </p:nvGrpSpPr>
        <p:grpSpPr>
          <a:xfrm>
            <a:off x="5256966" y="3090615"/>
            <a:ext cx="2351559" cy="515886"/>
            <a:chOff x="4946253" y="2606723"/>
            <a:chExt cx="2778380" cy="515886"/>
          </a:xfrm>
        </p:grpSpPr>
        <p:sp>
          <p:nvSpPr>
            <p:cNvPr id="11" name="矩形: 圆角 10">
              <a:extLst>
                <a:ext uri="{FF2B5EF4-FFF2-40B4-BE49-F238E27FC236}">
                  <a16:creationId xmlns:a16="http://schemas.microsoft.com/office/drawing/2014/main" id="{2ACDBB39-A848-49BA-B80B-C3CB02EE6162}"/>
                </a:ext>
              </a:extLst>
            </p:cNvPr>
            <p:cNvSpPr/>
            <p:nvPr/>
          </p:nvSpPr>
          <p:spPr bwMode="auto">
            <a:xfrm>
              <a:off x="4946253" y="2606723"/>
              <a:ext cx="2778380" cy="515886"/>
            </a:xfrm>
            <a:prstGeom prst="roundRect">
              <a:avLst>
                <a:gd fmla="val 7895" name="adj"/>
              </a:avLst>
            </a:prstGeom>
            <a:gradFill>
              <a:gsLst>
                <a:gs pos="61000">
                  <a:srgbClr val="F2F2F2"/>
                </a:gs>
                <a:gs pos="0">
                  <a:schemeClr val="accent2"/>
                </a:gs>
                <a:gs pos="100000">
                  <a:srgbClr val="E8E8E8"/>
                </a:gs>
              </a:gsLst>
              <a:lin ang="5400000" scaled="1"/>
            </a:gradFill>
            <a:ln cap="flat" w="9525">
              <a:solidFill>
                <a:srgbClr val="C00000"/>
              </a:solid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b="1" lang="zh-CN">
                <a:solidFill>
                  <a:srgbClr val="C00000"/>
                </a:solidFill>
                <a:latin typeface="+mn-ea"/>
                <a:ea typeface="+mn-ea"/>
                <a:cs typeface="+mn-ea"/>
              </a:endParaRPr>
            </a:p>
          </p:txBody>
        </p:sp>
        <p:sp>
          <p:nvSpPr>
            <p:cNvPr id="12" name="矩形 11">
              <a:extLst>
                <a:ext uri="{FF2B5EF4-FFF2-40B4-BE49-F238E27FC236}">
                  <a16:creationId xmlns:a16="http://schemas.microsoft.com/office/drawing/2014/main" id="{E5EFFA24-6759-4A27-9DD5-FE2CFA5545F5}"/>
                </a:ext>
              </a:extLst>
            </p:cNvPr>
            <p:cNvSpPr/>
            <p:nvPr/>
          </p:nvSpPr>
          <p:spPr>
            <a:xfrm>
              <a:off x="5302267" y="2631289"/>
              <a:ext cx="2066349" cy="396240"/>
            </a:xfrm>
            <a:prstGeom prst="rect">
              <a:avLst/>
            </a:prstGeom>
            <a:ln w="9525">
              <a:noFill/>
              <a:miter lim="800000"/>
            </a:ln>
            <a:extLst>
              <a:ext uri="{909E8E84-426E-40DD-AFC4-6F175D3DCCD1}">
                <a14:hiddenFill>
                  <a:solidFill>
                    <a:srgbClr val="FFFFFF"/>
                  </a:solidFill>
                </a14:hiddenFill>
              </a:ext>
            </a:extLst>
          </p:spPr>
          <p:txBody>
            <a:bodyPr wrap="square">
              <a:spAutoFit/>
            </a:bodyPr>
            <a:lstStyle/>
            <a:p>
              <a:pPr algn="ctr"/>
              <a:r>
                <a:rPr altLang="en-US" b="1" lang="zh-CN" sz="2000">
                  <a:solidFill>
                    <a:srgbClr val="C00000"/>
                  </a:solidFill>
                  <a:latin typeface="+mn-ea"/>
                  <a:ea typeface="+mn-ea"/>
                </a:rPr>
                <a:t>损人利己</a:t>
              </a:r>
            </a:p>
          </p:txBody>
        </p:sp>
      </p:grpSp>
      <p:grpSp>
        <p:nvGrpSpPr>
          <p:cNvPr id="34" name="组合 33">
            <a:extLst>
              <a:ext uri="{FF2B5EF4-FFF2-40B4-BE49-F238E27FC236}">
                <a16:creationId xmlns:a16="http://schemas.microsoft.com/office/drawing/2014/main" id="{E3C5CD27-A814-47F8-8B22-0B2BA9168436}"/>
              </a:ext>
            </a:extLst>
          </p:cNvPr>
          <p:cNvGrpSpPr/>
          <p:nvPr/>
        </p:nvGrpSpPr>
        <p:grpSpPr>
          <a:xfrm>
            <a:off x="5256966" y="3736305"/>
            <a:ext cx="2351559" cy="515886"/>
            <a:chOff x="4946253" y="2606723"/>
            <a:chExt cx="2778380" cy="515886"/>
          </a:xfrm>
        </p:grpSpPr>
        <p:sp>
          <p:nvSpPr>
            <p:cNvPr id="35" name="矩形: 圆角 34">
              <a:extLst>
                <a:ext uri="{FF2B5EF4-FFF2-40B4-BE49-F238E27FC236}">
                  <a16:creationId xmlns:a16="http://schemas.microsoft.com/office/drawing/2014/main" id="{A79DCAC9-3AE2-4E38-988D-EBDF40FFAE96}"/>
                </a:ext>
              </a:extLst>
            </p:cNvPr>
            <p:cNvSpPr/>
            <p:nvPr/>
          </p:nvSpPr>
          <p:spPr bwMode="auto">
            <a:xfrm>
              <a:off x="4946253" y="2606723"/>
              <a:ext cx="2778380" cy="515886"/>
            </a:xfrm>
            <a:prstGeom prst="roundRect">
              <a:avLst>
                <a:gd fmla="val 7895" name="adj"/>
              </a:avLst>
            </a:prstGeom>
            <a:noFill/>
            <a:ln cap="flat" w="9525">
              <a:solidFill>
                <a:srgbClr val="C00000"/>
              </a:solid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b="1" lang="zh-CN">
                <a:solidFill>
                  <a:srgbClr val="C00000"/>
                </a:solidFill>
                <a:latin typeface="+mn-ea"/>
                <a:ea typeface="+mn-ea"/>
                <a:cs typeface="+mn-ea"/>
              </a:endParaRPr>
            </a:p>
          </p:txBody>
        </p:sp>
        <p:sp>
          <p:nvSpPr>
            <p:cNvPr id="36" name="矩形 35">
              <a:extLst>
                <a:ext uri="{FF2B5EF4-FFF2-40B4-BE49-F238E27FC236}">
                  <a16:creationId xmlns:a16="http://schemas.microsoft.com/office/drawing/2014/main" id="{76C94D5C-4917-4FC2-97B0-B77A0274486E}"/>
                </a:ext>
              </a:extLst>
            </p:cNvPr>
            <p:cNvSpPr/>
            <p:nvPr/>
          </p:nvSpPr>
          <p:spPr>
            <a:xfrm>
              <a:off x="5302267" y="2631289"/>
              <a:ext cx="2066349" cy="396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000">
                  <a:solidFill>
                    <a:srgbClr val="C00000"/>
                  </a:solidFill>
                  <a:latin typeface="+mn-ea"/>
                  <a:ea typeface="+mn-ea"/>
                </a:rPr>
                <a:t>损己利人</a:t>
              </a:r>
            </a:p>
          </p:txBody>
        </p:sp>
      </p:grpSp>
      <p:grpSp>
        <p:nvGrpSpPr>
          <p:cNvPr id="37" name="组合 36">
            <a:extLst>
              <a:ext uri="{FF2B5EF4-FFF2-40B4-BE49-F238E27FC236}">
                <a16:creationId xmlns:a16="http://schemas.microsoft.com/office/drawing/2014/main" id="{E16AED77-8577-4C10-A1EA-B1DDAF54E507}"/>
              </a:ext>
            </a:extLst>
          </p:cNvPr>
          <p:cNvGrpSpPr/>
          <p:nvPr/>
        </p:nvGrpSpPr>
        <p:grpSpPr>
          <a:xfrm>
            <a:off x="5256966" y="4359856"/>
            <a:ext cx="2351559" cy="515886"/>
            <a:chOff x="4946253" y="2606723"/>
            <a:chExt cx="2778380" cy="515886"/>
          </a:xfrm>
        </p:grpSpPr>
        <p:sp>
          <p:nvSpPr>
            <p:cNvPr id="38" name="矩形: 圆角 37">
              <a:extLst>
                <a:ext uri="{FF2B5EF4-FFF2-40B4-BE49-F238E27FC236}">
                  <a16:creationId xmlns:a16="http://schemas.microsoft.com/office/drawing/2014/main" id="{FAD26BDE-F48C-4854-890B-03D657F6A6E9}"/>
                </a:ext>
              </a:extLst>
            </p:cNvPr>
            <p:cNvSpPr/>
            <p:nvPr/>
          </p:nvSpPr>
          <p:spPr bwMode="auto">
            <a:xfrm>
              <a:off x="4946253" y="2606723"/>
              <a:ext cx="2778380" cy="515886"/>
            </a:xfrm>
            <a:prstGeom prst="roundRect">
              <a:avLst>
                <a:gd fmla="val 7895" name="adj"/>
              </a:avLst>
            </a:prstGeom>
            <a:gradFill>
              <a:gsLst>
                <a:gs pos="61000">
                  <a:srgbClr val="F2F2F2"/>
                </a:gs>
                <a:gs pos="0">
                  <a:schemeClr val="accent2"/>
                </a:gs>
                <a:gs pos="100000">
                  <a:srgbClr val="E8E8E8"/>
                </a:gs>
              </a:gsLst>
              <a:lin ang="5400000" scaled="1"/>
            </a:gradFill>
            <a:ln cap="flat" w="9525">
              <a:solidFill>
                <a:srgbClr val="C00000"/>
              </a:solid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b="1" lang="zh-CN">
                <a:solidFill>
                  <a:srgbClr val="C00000"/>
                </a:solidFill>
                <a:latin typeface="+mn-ea"/>
                <a:ea typeface="+mn-ea"/>
                <a:cs typeface="+mn-ea"/>
              </a:endParaRPr>
            </a:p>
          </p:txBody>
        </p:sp>
        <p:sp>
          <p:nvSpPr>
            <p:cNvPr id="39" name="矩形 38">
              <a:extLst>
                <a:ext uri="{FF2B5EF4-FFF2-40B4-BE49-F238E27FC236}">
                  <a16:creationId xmlns:a16="http://schemas.microsoft.com/office/drawing/2014/main" id="{A0995056-DEF6-432C-9644-DEA971B57231}"/>
                </a:ext>
              </a:extLst>
            </p:cNvPr>
            <p:cNvSpPr/>
            <p:nvPr/>
          </p:nvSpPr>
          <p:spPr>
            <a:xfrm>
              <a:off x="5302267" y="2631289"/>
              <a:ext cx="2066349" cy="396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000">
                  <a:solidFill>
                    <a:srgbClr val="C00000"/>
                  </a:solidFill>
                  <a:latin typeface="+mn-ea"/>
                  <a:ea typeface="+mn-ea"/>
                </a:rPr>
                <a:t>两败俱伤</a:t>
              </a:r>
            </a:p>
          </p:txBody>
        </p:sp>
      </p:grpSp>
      <p:grpSp>
        <p:nvGrpSpPr>
          <p:cNvPr id="40" name="组合 39">
            <a:extLst>
              <a:ext uri="{FF2B5EF4-FFF2-40B4-BE49-F238E27FC236}">
                <a16:creationId xmlns:a16="http://schemas.microsoft.com/office/drawing/2014/main" id="{80E2E004-DFBD-49D9-BF85-D1A396EE903F}"/>
              </a:ext>
            </a:extLst>
          </p:cNvPr>
          <p:cNvGrpSpPr/>
          <p:nvPr/>
        </p:nvGrpSpPr>
        <p:grpSpPr>
          <a:xfrm>
            <a:off x="8158031" y="3090615"/>
            <a:ext cx="2351559" cy="515886"/>
            <a:chOff x="4946253" y="2606723"/>
            <a:chExt cx="2778380" cy="515886"/>
          </a:xfrm>
        </p:grpSpPr>
        <p:sp>
          <p:nvSpPr>
            <p:cNvPr id="41" name="矩形: 圆角 40">
              <a:extLst>
                <a:ext uri="{FF2B5EF4-FFF2-40B4-BE49-F238E27FC236}">
                  <a16:creationId xmlns:a16="http://schemas.microsoft.com/office/drawing/2014/main" id="{69A337B7-D350-4E7F-A4BE-271F4359BF55}"/>
                </a:ext>
              </a:extLst>
            </p:cNvPr>
            <p:cNvSpPr/>
            <p:nvPr/>
          </p:nvSpPr>
          <p:spPr bwMode="auto">
            <a:xfrm>
              <a:off x="4946253" y="2606723"/>
              <a:ext cx="2778380" cy="515886"/>
            </a:xfrm>
            <a:prstGeom prst="roundRect">
              <a:avLst>
                <a:gd fmla="val 7895" name="adj"/>
              </a:avLst>
            </a:prstGeom>
            <a:gradFill>
              <a:gsLst>
                <a:gs pos="61000">
                  <a:srgbClr val="F2F2F2"/>
                </a:gs>
                <a:gs pos="0">
                  <a:schemeClr val="accent2"/>
                </a:gs>
                <a:gs pos="100000">
                  <a:srgbClr val="E8E8E8"/>
                </a:gs>
              </a:gsLst>
              <a:lin ang="5400000" scaled="1"/>
            </a:gradFill>
            <a:ln cap="flat" w="9525">
              <a:solidFill>
                <a:srgbClr val="C00000"/>
              </a:solid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b="1" lang="zh-CN">
                <a:solidFill>
                  <a:srgbClr val="C00000"/>
                </a:solidFill>
                <a:latin typeface="+mn-ea"/>
                <a:ea typeface="+mn-ea"/>
                <a:cs typeface="+mn-ea"/>
              </a:endParaRPr>
            </a:p>
          </p:txBody>
        </p:sp>
        <p:sp>
          <p:nvSpPr>
            <p:cNvPr id="42" name="矩形 41">
              <a:extLst>
                <a:ext uri="{FF2B5EF4-FFF2-40B4-BE49-F238E27FC236}">
                  <a16:creationId xmlns:a16="http://schemas.microsoft.com/office/drawing/2014/main" id="{8629DD40-2926-46C6-8F31-39E7E6E11B82}"/>
                </a:ext>
              </a:extLst>
            </p:cNvPr>
            <p:cNvSpPr/>
            <p:nvPr/>
          </p:nvSpPr>
          <p:spPr>
            <a:xfrm>
              <a:off x="5302268" y="2631289"/>
              <a:ext cx="2066349" cy="396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000">
                  <a:solidFill>
                    <a:srgbClr val="C00000"/>
                  </a:solidFill>
                  <a:latin typeface="+mn-ea"/>
                  <a:ea typeface="+mn-ea"/>
                </a:rPr>
                <a:t>独善其身</a:t>
              </a:r>
            </a:p>
          </p:txBody>
        </p:sp>
      </p:grpSp>
      <p:grpSp>
        <p:nvGrpSpPr>
          <p:cNvPr id="43" name="组合 42">
            <a:extLst>
              <a:ext uri="{FF2B5EF4-FFF2-40B4-BE49-F238E27FC236}">
                <a16:creationId xmlns:a16="http://schemas.microsoft.com/office/drawing/2014/main" id="{931EBF20-AD9F-4600-A71C-6870AB58AEEC}"/>
              </a:ext>
            </a:extLst>
          </p:cNvPr>
          <p:cNvGrpSpPr/>
          <p:nvPr/>
        </p:nvGrpSpPr>
        <p:grpSpPr>
          <a:xfrm>
            <a:off x="8158031" y="3727815"/>
            <a:ext cx="2351559" cy="515886"/>
            <a:chOff x="4946253" y="2606723"/>
            <a:chExt cx="2778380" cy="515886"/>
          </a:xfrm>
        </p:grpSpPr>
        <p:sp>
          <p:nvSpPr>
            <p:cNvPr id="52" name="矩形: 圆角 51">
              <a:extLst>
                <a:ext uri="{FF2B5EF4-FFF2-40B4-BE49-F238E27FC236}">
                  <a16:creationId xmlns:a16="http://schemas.microsoft.com/office/drawing/2014/main" id="{BECF2759-ECC8-49D6-8CDD-2ADB75807F57}"/>
                </a:ext>
              </a:extLst>
            </p:cNvPr>
            <p:cNvSpPr/>
            <p:nvPr/>
          </p:nvSpPr>
          <p:spPr bwMode="auto">
            <a:xfrm>
              <a:off x="4946253" y="2606723"/>
              <a:ext cx="2778380" cy="515886"/>
            </a:xfrm>
            <a:prstGeom prst="roundRect">
              <a:avLst>
                <a:gd fmla="val 7895" name="adj"/>
              </a:avLst>
            </a:prstGeom>
            <a:gradFill>
              <a:gsLst>
                <a:gs pos="61000">
                  <a:srgbClr val="F2F2F2"/>
                </a:gs>
                <a:gs pos="0">
                  <a:schemeClr val="accent2"/>
                </a:gs>
                <a:gs pos="100000">
                  <a:srgbClr val="E8E8E8"/>
                </a:gs>
              </a:gsLst>
              <a:lin ang="5400000" scaled="1"/>
            </a:gradFill>
            <a:ln cap="flat" w="9525">
              <a:solidFill>
                <a:srgbClr val="C00000"/>
              </a:solid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b="1" lang="zh-CN">
                <a:solidFill>
                  <a:srgbClr val="C00000"/>
                </a:solidFill>
                <a:latin typeface="+mn-ea"/>
                <a:ea typeface="+mn-ea"/>
                <a:cs typeface="+mn-ea"/>
              </a:endParaRPr>
            </a:p>
          </p:txBody>
        </p:sp>
        <p:sp>
          <p:nvSpPr>
            <p:cNvPr id="53" name="矩形 52">
              <a:extLst>
                <a:ext uri="{FF2B5EF4-FFF2-40B4-BE49-F238E27FC236}">
                  <a16:creationId xmlns:a16="http://schemas.microsoft.com/office/drawing/2014/main" id="{11722F3E-1C4D-419F-8116-85E774F3DEE5}"/>
                </a:ext>
              </a:extLst>
            </p:cNvPr>
            <p:cNvSpPr/>
            <p:nvPr/>
          </p:nvSpPr>
          <p:spPr>
            <a:xfrm>
              <a:off x="5302268" y="2631289"/>
              <a:ext cx="2066349" cy="396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000">
                  <a:solidFill>
                    <a:srgbClr val="C00000"/>
                  </a:solidFill>
                  <a:latin typeface="+mn-ea"/>
                  <a:ea typeface="+mn-ea"/>
                </a:rPr>
                <a:t>好聚好散</a:t>
              </a:r>
            </a:p>
          </p:txBody>
        </p:sp>
      </p:grpSp>
      <p:grpSp>
        <p:nvGrpSpPr>
          <p:cNvPr id="54" name="组合 53">
            <a:extLst>
              <a:ext uri="{FF2B5EF4-FFF2-40B4-BE49-F238E27FC236}">
                <a16:creationId xmlns:a16="http://schemas.microsoft.com/office/drawing/2014/main" id="{2AEF9F1D-8DA7-4D3A-8768-253E3C293E7F}"/>
              </a:ext>
            </a:extLst>
          </p:cNvPr>
          <p:cNvGrpSpPr/>
          <p:nvPr/>
        </p:nvGrpSpPr>
        <p:grpSpPr>
          <a:xfrm>
            <a:off x="8158031" y="4373505"/>
            <a:ext cx="2351559" cy="515886"/>
            <a:chOff x="4946253" y="2606723"/>
            <a:chExt cx="2778380" cy="515886"/>
          </a:xfrm>
        </p:grpSpPr>
        <p:sp>
          <p:nvSpPr>
            <p:cNvPr id="56" name="矩形: 圆角 55">
              <a:extLst>
                <a:ext uri="{FF2B5EF4-FFF2-40B4-BE49-F238E27FC236}">
                  <a16:creationId xmlns:a16="http://schemas.microsoft.com/office/drawing/2014/main" id="{4A2E56E0-3D83-4CEE-B12E-BF069AD13638}"/>
                </a:ext>
              </a:extLst>
            </p:cNvPr>
            <p:cNvSpPr/>
            <p:nvPr/>
          </p:nvSpPr>
          <p:spPr bwMode="auto">
            <a:xfrm>
              <a:off x="4946253" y="2606723"/>
              <a:ext cx="2778380" cy="515886"/>
            </a:xfrm>
            <a:prstGeom prst="roundRect">
              <a:avLst>
                <a:gd fmla="val 7895" name="adj"/>
              </a:avLst>
            </a:prstGeom>
            <a:gradFill>
              <a:gsLst>
                <a:gs pos="61000">
                  <a:srgbClr val="F2F2F2"/>
                </a:gs>
                <a:gs pos="0">
                  <a:schemeClr val="accent2"/>
                </a:gs>
                <a:gs pos="100000">
                  <a:srgbClr val="E8E8E8"/>
                </a:gs>
              </a:gsLst>
              <a:lin ang="5400000" scaled="1"/>
            </a:gradFill>
            <a:ln cap="flat" w="9525">
              <a:solidFill>
                <a:srgbClr val="C00000"/>
              </a:solid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b="1" lang="zh-CN">
                <a:solidFill>
                  <a:srgbClr val="C00000"/>
                </a:solidFill>
                <a:latin typeface="+mn-ea"/>
                <a:ea typeface="+mn-ea"/>
                <a:cs typeface="+mn-ea"/>
              </a:endParaRPr>
            </a:p>
          </p:txBody>
        </p:sp>
        <p:sp>
          <p:nvSpPr>
            <p:cNvPr id="57" name="矩形 56">
              <a:extLst>
                <a:ext uri="{FF2B5EF4-FFF2-40B4-BE49-F238E27FC236}">
                  <a16:creationId xmlns:a16="http://schemas.microsoft.com/office/drawing/2014/main" id="{926C0B8E-B641-4B97-BD51-C137C8014457}"/>
                </a:ext>
              </a:extLst>
            </p:cNvPr>
            <p:cNvSpPr/>
            <p:nvPr/>
          </p:nvSpPr>
          <p:spPr>
            <a:xfrm>
              <a:off x="5302268" y="2631289"/>
              <a:ext cx="2066349" cy="396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000">
                  <a:solidFill>
                    <a:srgbClr val="C00000"/>
                  </a:solidFill>
                  <a:latin typeface="+mn-ea"/>
                  <a:ea typeface="+mn-ea"/>
                </a:rPr>
                <a:t>利人利己</a:t>
              </a:r>
            </a:p>
          </p:txBody>
        </p:sp>
      </p:grpSp>
      <p:sp>
        <p:nvSpPr>
          <p:cNvPr id="31" name="矩形: 圆角 30">
            <a:extLst>
              <a:ext uri="{FF2B5EF4-FFF2-40B4-BE49-F238E27FC236}">
                <a16:creationId xmlns:a16="http://schemas.microsoft.com/office/drawing/2014/main" id="{23C894BE-8AA2-4EA2-9C32-EDB110EF5F0F}"/>
              </a:ext>
            </a:extLst>
          </p:cNvPr>
          <p:cNvSpPr/>
          <p:nvPr/>
        </p:nvSpPr>
        <p:spPr bwMode="auto">
          <a:xfrm>
            <a:off x="4918184" y="5097320"/>
            <a:ext cx="6078649" cy="610475"/>
          </a:xfrm>
          <a:prstGeom prst="round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rgbClr val="000000"/>
              </a:solidFill>
              <a:latin typeface="+mn-lt"/>
              <a:ea typeface="+mn-ea"/>
              <a:cs typeface="+mn-ea"/>
            </a:endParaRPr>
          </a:p>
        </p:txBody>
      </p:sp>
      <p:sp>
        <p:nvSpPr>
          <p:cNvPr id="17" name="文本框 16">
            <a:extLst>
              <a:ext uri="{FF2B5EF4-FFF2-40B4-BE49-F238E27FC236}">
                <a16:creationId xmlns:a16="http://schemas.microsoft.com/office/drawing/2014/main" id="{3C872296-E562-46CC-A0B1-4115F29EE6E6}"/>
              </a:ext>
            </a:extLst>
          </p:cNvPr>
          <p:cNvSpPr txBox="1"/>
          <p:nvPr/>
        </p:nvSpPr>
        <p:spPr>
          <a:xfrm>
            <a:off x="5256970" y="5201488"/>
            <a:ext cx="5243662" cy="45720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just">
              <a:defRPr sz="2000">
                <a:latin typeface="+mj-ea"/>
                <a:ea typeface="+mj-ea"/>
              </a:defRPr>
            </a:lvl1pPr>
          </a:lstStyle>
          <a:p>
            <a:r>
              <a:rPr altLang="en-US" lang="zh-CN" sz="2400">
                <a:solidFill>
                  <a:srgbClr val="F2F2F2"/>
                </a:solidFill>
              </a:rPr>
              <a:t>这种双赢局面，是最佳的人际关系。</a:t>
            </a:r>
          </a:p>
        </p:txBody>
      </p:sp>
      <p:cxnSp>
        <p:nvCxnSpPr>
          <p:cNvPr id="58" name="直接连接符 57">
            <a:extLst>
              <a:ext uri="{FF2B5EF4-FFF2-40B4-BE49-F238E27FC236}">
                <a16:creationId xmlns:a16="http://schemas.microsoft.com/office/drawing/2014/main" id="{BAB3440A-B7EF-47C6-9C4F-72E68CC6CD29}"/>
              </a:ext>
            </a:extLst>
          </p:cNvPr>
          <p:cNvCxnSpPr/>
          <p:nvPr/>
        </p:nvCxnSpPr>
        <p:spPr bwMode="auto">
          <a:xfrm>
            <a:off x="1237340" y="2211834"/>
            <a:ext cx="6325311" cy="0"/>
          </a:xfrm>
          <a:prstGeom prst="line">
            <a:avLst/>
          </a:prstGeom>
          <a:solidFill>
            <a:schemeClr val="accent1"/>
          </a:solidFill>
          <a:ln algn="ctr" cap="flat" cmpd="sng" w="9525">
            <a:solidFill>
              <a:schemeClr val="tx1">
                <a:lumMod val="60000"/>
                <a:lumOff val="40000"/>
              </a:schemeClr>
            </a:solidFill>
            <a:prstDash val="dash"/>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id="29" name="图片 28">
            <a:extLst>
              <a:ext uri="{FF2B5EF4-FFF2-40B4-BE49-F238E27FC236}">
                <a16:creationId xmlns:a16="http://schemas.microsoft.com/office/drawing/2014/main" id="{87852360-4641-4D25-A11A-A5AEF48794F4}"/>
              </a:ext>
            </a:extLst>
          </p:cNvPr>
          <p:cNvPicPr>
            <a:picLocks noChangeAspect="1"/>
          </p:cNvPicPr>
          <p:nvPr/>
        </p:nvPicPr>
        <p:blipFill>
          <a:blip r:embed="rId3">
            <a:extLst>
              <a:ext uri="{28A0092B-C50C-407E-A947-70E740481C1C}">
                <a14:useLocalDpi val="0"/>
              </a:ext>
            </a:extLst>
          </a:blip>
          <a:srcRect l="20002" r="18460"/>
          <a:stretch>
            <a:fillRect/>
          </a:stretch>
        </p:blipFill>
        <p:spPr>
          <a:xfrm>
            <a:off x="1234210" y="3087236"/>
            <a:ext cx="3478939" cy="2572538"/>
          </a:xfrm>
          <a:prstGeom prst="rect">
            <a:avLst/>
          </a:prstGeom>
        </p:spPr>
      </p:pic>
      <p:sp>
        <p:nvSpPr>
          <p:cNvPr id="30" name="TextBox 54">
            <a:extLst>
              <a:ext uri="{FF2B5EF4-FFF2-40B4-BE49-F238E27FC236}">
                <a16:creationId xmlns:a16="http://schemas.microsoft.com/office/drawing/2014/main" id="{FEB01E43-E5EA-4EF2-AE70-AECF9874789B}"/>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3.2 团队中的人际关系</a:t>
            </a:r>
          </a:p>
        </p:txBody>
      </p:sp>
      <p:sp>
        <p:nvSpPr>
          <p:cNvPr id="33" name="矩形 32">
            <a:extLst>
              <a:ext uri="{FF2B5EF4-FFF2-40B4-BE49-F238E27FC236}">
                <a16:creationId xmlns:a16="http://schemas.microsoft.com/office/drawing/2014/main" id="{38D156B5-40B2-43F3-B8FA-203554559D69}"/>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2750168490"/>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p:cTn dur="300" fill="hold" id="7"/>
                                        <p:tgtEl>
                                          <p:spTgt spid="33"/>
                                        </p:tgtEl>
                                        <p:attrNameLst>
                                          <p:attrName>ppt_w</p:attrName>
                                        </p:attrNameLst>
                                      </p:cBhvr>
                                      <p:tavLst>
                                        <p:tav tm="0">
                                          <p:val>
                                            <p:fltVal val="0"/>
                                          </p:val>
                                        </p:tav>
                                        <p:tav tm="100000">
                                          <p:val>
                                            <p:strVal val="#ppt_w"/>
                                          </p:val>
                                        </p:tav>
                                      </p:tavLst>
                                    </p:anim>
                                    <p:anim calcmode="lin" valueType="num">
                                      <p:cBhvr>
                                        <p:cTn dur="300" fill="hold" id="8"/>
                                        <p:tgtEl>
                                          <p:spTgt spid="33"/>
                                        </p:tgtEl>
                                        <p:attrNameLst>
                                          <p:attrName>ppt_h</p:attrName>
                                        </p:attrNameLst>
                                      </p:cBhvr>
                                      <p:tavLst>
                                        <p:tav tm="0">
                                          <p:val>
                                            <p:fltVal val="0"/>
                                          </p:val>
                                        </p:tav>
                                        <p:tav tm="100000">
                                          <p:val>
                                            <p:strVal val="#ppt_h"/>
                                          </p:val>
                                        </p:tav>
                                      </p:tavLst>
                                    </p:anim>
                                    <p:anim calcmode="lin" valueType="num">
                                      <p:cBhvr>
                                        <p:cTn dur="300" fill="hold" id="9"/>
                                        <p:tgtEl>
                                          <p:spTgt spid="33"/>
                                        </p:tgtEl>
                                        <p:attrNameLst>
                                          <p:attrName>style.rotation</p:attrName>
                                        </p:attrNameLst>
                                      </p:cBhvr>
                                      <p:tavLst>
                                        <p:tav tm="0">
                                          <p:val>
                                            <p:fltVal val="90"/>
                                          </p:val>
                                        </p:tav>
                                        <p:tav tm="100000">
                                          <p:val>
                                            <p:fltVal val="0"/>
                                          </p:val>
                                        </p:tav>
                                      </p:tavLst>
                                    </p:anim>
                                    <p:animEffect filter="fade" transition="in">
                                      <p:cBhvr>
                                        <p:cTn dur="300" id="10"/>
                                        <p:tgtEl>
                                          <p:spTgt spid="3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3"/>
                                        </p:tgtEl>
                                        <p:attrNameLst>
                                          <p:attrName>style.visibility</p:attrName>
                                        </p:attrNameLst>
                                      </p:cBhvr>
                                      <p:to>
                                        <p:strVal val="visible"/>
                                      </p:to>
                                    </p:set>
                                    <p:anim calcmode="lin" valueType="num">
                                      <p:cBhvr>
                                        <p:cTn dur="300" fill="hold" id="13"/>
                                        <p:tgtEl>
                                          <p:spTgt spid="33"/>
                                        </p:tgtEl>
                                        <p:attrNameLst>
                                          <p:attrName>ppt_w</p:attrName>
                                        </p:attrNameLst>
                                      </p:cBhvr>
                                      <p:tavLst>
                                        <p:tav tm="0">
                                          <p:val>
                                            <p:fltVal val="0"/>
                                          </p:val>
                                        </p:tav>
                                        <p:tav tm="100000">
                                          <p:val>
                                            <p:strVal val="#ppt_w"/>
                                          </p:val>
                                        </p:tav>
                                      </p:tavLst>
                                    </p:anim>
                                    <p:anim calcmode="lin" valueType="num">
                                      <p:cBhvr>
                                        <p:cTn dur="300" fill="hold" id="14"/>
                                        <p:tgtEl>
                                          <p:spTgt spid="33"/>
                                        </p:tgtEl>
                                        <p:attrNameLst>
                                          <p:attrName>ppt_h</p:attrName>
                                        </p:attrNameLst>
                                      </p:cBhvr>
                                      <p:tavLst>
                                        <p:tav tm="0">
                                          <p:val>
                                            <p:fltVal val="0"/>
                                          </p:val>
                                        </p:tav>
                                        <p:tav tm="100000">
                                          <p:val>
                                            <p:strVal val="#ppt_h"/>
                                          </p:val>
                                        </p:tav>
                                      </p:tavLst>
                                    </p:anim>
                                    <p:anim calcmode="lin" valueType="num">
                                      <p:cBhvr>
                                        <p:cTn dur="300" fill="hold" id="15"/>
                                        <p:tgtEl>
                                          <p:spTgt spid="33"/>
                                        </p:tgtEl>
                                        <p:attrNameLst>
                                          <p:attrName>style.rotation</p:attrName>
                                        </p:attrNameLst>
                                      </p:cBhvr>
                                      <p:tavLst>
                                        <p:tav tm="0">
                                          <p:val>
                                            <p:fltVal val="90"/>
                                          </p:val>
                                        </p:tav>
                                        <p:tav tm="100000">
                                          <p:val>
                                            <p:fltVal val="0"/>
                                          </p:val>
                                        </p:tav>
                                      </p:tavLst>
                                    </p:anim>
                                    <p:animEffect filter="fade" transition="in">
                                      <p:cBhvr>
                                        <p:cTn dur="300" id="16"/>
                                        <p:tgtEl>
                                          <p:spTgt spid="3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30"/>
                                        </p:tgtEl>
                                        <p:attrNameLst>
                                          <p:attrName>style.visibility</p:attrName>
                                        </p:attrNameLst>
                                      </p:cBhvr>
                                      <p:to>
                                        <p:strVal val="visible"/>
                                      </p:to>
                                    </p:set>
                                    <p:anim by="(-#ppt_w*2)" calcmode="lin" valueType="num">
                                      <p:cBhvr rctx="PPT">
                                        <p:cTn autoRev="1" dur="200" fill="hold" id="20">
                                          <p:stCondLst>
                                            <p:cond delay="0"/>
                                          </p:stCondLst>
                                        </p:cTn>
                                        <p:tgtEl>
                                          <p:spTgt spid="30"/>
                                        </p:tgtEl>
                                        <p:attrNameLst>
                                          <p:attrName>ppt_w</p:attrName>
                                        </p:attrNameLst>
                                      </p:cBhvr>
                                    </p:anim>
                                    <p:anim by="(#ppt_w*0.50)" calcmode="lin" valueType="num">
                                      <p:cBhvr>
                                        <p:cTn autoRev="1" decel="50000" dur="200" fill="hold" id="21">
                                          <p:stCondLst>
                                            <p:cond delay="0"/>
                                          </p:stCondLst>
                                        </p:cTn>
                                        <p:tgtEl>
                                          <p:spTgt spid="30"/>
                                        </p:tgtEl>
                                        <p:attrNameLst>
                                          <p:attrName>ppt_x</p:attrName>
                                        </p:attrNameLst>
                                      </p:cBhvr>
                                    </p:anim>
                                    <p:anim calcmode="lin" from="(-#ppt_h/2)" to="(#ppt_y)" valueType="num">
                                      <p:cBhvr>
                                        <p:cTn dur="400" fill="hold" id="22">
                                          <p:stCondLst>
                                            <p:cond delay="0"/>
                                          </p:stCondLst>
                                        </p:cTn>
                                        <p:tgtEl>
                                          <p:spTgt spid="30"/>
                                        </p:tgtEl>
                                        <p:attrNameLst>
                                          <p:attrName>ppt_y</p:attrName>
                                        </p:attrNameLst>
                                      </p:cBhvr>
                                    </p:anim>
                                    <p:animRot by="21600000">
                                      <p:cBhvr>
                                        <p:cTn dur="400" fill="hold" id="23">
                                          <p:stCondLst>
                                            <p:cond delay="0"/>
                                          </p:stCondLst>
                                        </p:cTn>
                                        <p:tgtEl>
                                          <p:spTgt spid="30"/>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31" presetSubtype="0">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 calcmode="lin" valueType="num">
                                      <p:cBhvr>
                                        <p:cTn dur="500" fill="hold" id="29"/>
                                        <p:tgtEl>
                                          <p:spTgt spid="5"/>
                                        </p:tgtEl>
                                        <p:attrNameLst>
                                          <p:attrName>style.rotation</p:attrName>
                                        </p:attrNameLst>
                                      </p:cBhvr>
                                      <p:tavLst>
                                        <p:tav tm="0">
                                          <p:val>
                                            <p:fltVal val="90"/>
                                          </p:val>
                                        </p:tav>
                                        <p:tav tm="100000">
                                          <p:val>
                                            <p:fltVal val="0"/>
                                          </p:val>
                                        </p:tav>
                                      </p:tavLst>
                                    </p:anim>
                                    <p:animEffect filter="fade" transition="in">
                                      <p:cBhvr>
                                        <p:cTn dur="500" id="30"/>
                                        <p:tgtEl>
                                          <p:spTgt spid="5"/>
                                        </p:tgtEl>
                                      </p:cBhvr>
                                    </p:animEffect>
                                  </p:childTnLst>
                                </p:cTn>
                              </p:par>
                            </p:childTnLst>
                          </p:cTn>
                        </p:par>
                        <p:par>
                          <p:cTn fill="hold" id="31" nodeType="afterGroup">
                            <p:stCondLst>
                              <p:cond delay="1200"/>
                            </p:stCondLst>
                            <p:childTnLst>
                              <p:par>
                                <p:cTn fill="hold" id="32" nodeType="afterEffect" presetClass="entr" presetID="22" presetSubtype="8">
                                  <p:stCondLst>
                                    <p:cond delay="0"/>
                                  </p:stCondLst>
                                  <p:childTnLst>
                                    <p:set>
                                      <p:cBhvr>
                                        <p:cTn dur="1" fill="hold" id="33">
                                          <p:stCondLst>
                                            <p:cond delay="0"/>
                                          </p:stCondLst>
                                        </p:cTn>
                                        <p:tgtEl>
                                          <p:spTgt spid="58"/>
                                        </p:tgtEl>
                                        <p:attrNameLst>
                                          <p:attrName>style.visibility</p:attrName>
                                        </p:attrNameLst>
                                      </p:cBhvr>
                                      <p:to>
                                        <p:strVal val="visible"/>
                                      </p:to>
                                    </p:set>
                                    <p:animEffect filter="wipe(left)" transition="in">
                                      <p:cBhvr>
                                        <p:cTn dur="500" id="34"/>
                                        <p:tgtEl>
                                          <p:spTgt spid="58"/>
                                        </p:tgtEl>
                                      </p:cBhvr>
                                    </p:animEffect>
                                  </p:childTnLst>
                                </p:cTn>
                              </p:par>
                            </p:childTnLst>
                          </p:cTn>
                        </p:par>
                        <p:par>
                          <p:cTn fill="hold" id="35" nodeType="afterGroup">
                            <p:stCondLst>
                              <p:cond delay="1700"/>
                            </p:stCondLst>
                            <p:childTnLst>
                              <p:par>
                                <p:cTn fill="hold" grpId="0" id="36" nodeType="afterEffect" presetClass="entr" presetID="22" presetSubtype="8">
                                  <p:stCondLst>
                                    <p:cond delay="0"/>
                                  </p:stCondLst>
                                  <p:childTnLst>
                                    <p:set>
                                      <p:cBhvr>
                                        <p:cTn dur="1" fill="hold" id="37">
                                          <p:stCondLst>
                                            <p:cond delay="0"/>
                                          </p:stCondLst>
                                        </p:cTn>
                                        <p:tgtEl>
                                          <p:spTgt spid="9"/>
                                        </p:tgtEl>
                                        <p:attrNameLst>
                                          <p:attrName>style.visibility</p:attrName>
                                        </p:attrNameLst>
                                      </p:cBhvr>
                                      <p:to>
                                        <p:strVal val="visible"/>
                                      </p:to>
                                    </p:set>
                                    <p:animEffect filter="wipe(left)" transition="in">
                                      <p:cBhvr>
                                        <p:cTn dur="500" id="38"/>
                                        <p:tgtEl>
                                          <p:spTgt spid="9"/>
                                        </p:tgtEl>
                                      </p:cBhvr>
                                    </p:animEffect>
                                  </p:childTnLst>
                                </p:cTn>
                              </p:par>
                            </p:childTnLst>
                          </p:cTn>
                        </p:par>
                        <p:par>
                          <p:cTn fill="hold" id="39" nodeType="afterGroup">
                            <p:stCondLst>
                              <p:cond delay="2200"/>
                            </p:stCondLst>
                            <p:childTnLst>
                              <p:par>
                                <p:cTn fill="hold" id="40" nodeType="afterEffect" presetClass="entr" presetID="2" presetSubtype="6">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500" fill="hold" id="42"/>
                                        <p:tgtEl>
                                          <p:spTgt spid="13"/>
                                        </p:tgtEl>
                                        <p:attrNameLst>
                                          <p:attrName>ppt_x</p:attrName>
                                        </p:attrNameLst>
                                      </p:cBhvr>
                                      <p:tavLst>
                                        <p:tav tm="0">
                                          <p:val>
                                            <p:strVal val="1+#ppt_w/2"/>
                                          </p:val>
                                        </p:tav>
                                        <p:tav tm="100000">
                                          <p:val>
                                            <p:strVal val="#ppt_x"/>
                                          </p:val>
                                        </p:tav>
                                      </p:tavLst>
                                    </p:anim>
                                    <p:anim calcmode="lin" valueType="num">
                                      <p:cBhvr additive="base">
                                        <p:cTn dur="500" fill="hold" id="43"/>
                                        <p:tgtEl>
                                          <p:spTgt spid="13"/>
                                        </p:tgtEl>
                                        <p:attrNameLst>
                                          <p:attrName>ppt_y</p:attrName>
                                        </p:attrNameLst>
                                      </p:cBhvr>
                                      <p:tavLst>
                                        <p:tav tm="0">
                                          <p:val>
                                            <p:strVal val="1+#ppt_h/2"/>
                                          </p:val>
                                        </p:tav>
                                        <p:tav tm="100000">
                                          <p:val>
                                            <p:strVal val="#ppt_y"/>
                                          </p:val>
                                        </p:tav>
                                      </p:tavLst>
                                    </p:anim>
                                  </p:childTnLst>
                                </p:cTn>
                              </p:par>
                              <p:par>
                                <p:cTn fill="hold" id="44" nodeType="withEffect" presetClass="entr" presetID="2" presetSubtype="6">
                                  <p:stCondLst>
                                    <p:cond delay="100"/>
                                  </p:stCondLst>
                                  <p:childTnLst>
                                    <p:set>
                                      <p:cBhvr>
                                        <p:cTn dur="1" fill="hold" id="45">
                                          <p:stCondLst>
                                            <p:cond delay="0"/>
                                          </p:stCondLst>
                                        </p:cTn>
                                        <p:tgtEl>
                                          <p:spTgt spid="40"/>
                                        </p:tgtEl>
                                        <p:attrNameLst>
                                          <p:attrName>style.visibility</p:attrName>
                                        </p:attrNameLst>
                                      </p:cBhvr>
                                      <p:to>
                                        <p:strVal val="visible"/>
                                      </p:to>
                                    </p:set>
                                    <p:anim calcmode="lin" valueType="num">
                                      <p:cBhvr additive="base">
                                        <p:cTn dur="500" fill="hold" id="46"/>
                                        <p:tgtEl>
                                          <p:spTgt spid="40"/>
                                        </p:tgtEl>
                                        <p:attrNameLst>
                                          <p:attrName>ppt_x</p:attrName>
                                        </p:attrNameLst>
                                      </p:cBhvr>
                                      <p:tavLst>
                                        <p:tav tm="0">
                                          <p:val>
                                            <p:strVal val="1+#ppt_w/2"/>
                                          </p:val>
                                        </p:tav>
                                        <p:tav tm="100000">
                                          <p:val>
                                            <p:strVal val="#ppt_x"/>
                                          </p:val>
                                        </p:tav>
                                      </p:tavLst>
                                    </p:anim>
                                    <p:anim calcmode="lin" valueType="num">
                                      <p:cBhvr additive="base">
                                        <p:cTn dur="500" fill="hold" id="47"/>
                                        <p:tgtEl>
                                          <p:spTgt spid="40"/>
                                        </p:tgtEl>
                                        <p:attrNameLst>
                                          <p:attrName>ppt_y</p:attrName>
                                        </p:attrNameLst>
                                      </p:cBhvr>
                                      <p:tavLst>
                                        <p:tav tm="0">
                                          <p:val>
                                            <p:strVal val="1+#ppt_h/2"/>
                                          </p:val>
                                        </p:tav>
                                        <p:tav tm="100000">
                                          <p:val>
                                            <p:strVal val="#ppt_y"/>
                                          </p:val>
                                        </p:tav>
                                      </p:tavLst>
                                    </p:anim>
                                  </p:childTnLst>
                                </p:cTn>
                              </p:par>
                              <p:par>
                                <p:cTn fill="hold" id="48" nodeType="withEffect" presetClass="entr" presetID="2" presetSubtype="6">
                                  <p:stCondLst>
                                    <p:cond delay="200"/>
                                  </p:stCondLst>
                                  <p:childTnLst>
                                    <p:set>
                                      <p:cBhvr>
                                        <p:cTn dur="1" fill="hold" id="49">
                                          <p:stCondLst>
                                            <p:cond delay="0"/>
                                          </p:stCondLst>
                                        </p:cTn>
                                        <p:tgtEl>
                                          <p:spTgt spid="34"/>
                                        </p:tgtEl>
                                        <p:attrNameLst>
                                          <p:attrName>style.visibility</p:attrName>
                                        </p:attrNameLst>
                                      </p:cBhvr>
                                      <p:to>
                                        <p:strVal val="visible"/>
                                      </p:to>
                                    </p:set>
                                    <p:anim calcmode="lin" valueType="num">
                                      <p:cBhvr additive="base">
                                        <p:cTn dur="500" fill="hold" id="50"/>
                                        <p:tgtEl>
                                          <p:spTgt spid="34"/>
                                        </p:tgtEl>
                                        <p:attrNameLst>
                                          <p:attrName>ppt_x</p:attrName>
                                        </p:attrNameLst>
                                      </p:cBhvr>
                                      <p:tavLst>
                                        <p:tav tm="0">
                                          <p:val>
                                            <p:strVal val="1+#ppt_w/2"/>
                                          </p:val>
                                        </p:tav>
                                        <p:tav tm="100000">
                                          <p:val>
                                            <p:strVal val="#ppt_x"/>
                                          </p:val>
                                        </p:tav>
                                      </p:tavLst>
                                    </p:anim>
                                    <p:anim calcmode="lin" valueType="num">
                                      <p:cBhvr additive="base">
                                        <p:cTn dur="500" fill="hold" id="51"/>
                                        <p:tgtEl>
                                          <p:spTgt spid="34"/>
                                        </p:tgtEl>
                                        <p:attrNameLst>
                                          <p:attrName>ppt_y</p:attrName>
                                        </p:attrNameLst>
                                      </p:cBhvr>
                                      <p:tavLst>
                                        <p:tav tm="0">
                                          <p:val>
                                            <p:strVal val="1+#ppt_h/2"/>
                                          </p:val>
                                        </p:tav>
                                        <p:tav tm="100000">
                                          <p:val>
                                            <p:strVal val="#ppt_y"/>
                                          </p:val>
                                        </p:tav>
                                      </p:tavLst>
                                    </p:anim>
                                  </p:childTnLst>
                                </p:cTn>
                              </p:par>
                              <p:par>
                                <p:cTn fill="hold" id="52" nodeType="withEffect" presetClass="entr" presetID="2" presetSubtype="6">
                                  <p:stCondLst>
                                    <p:cond delay="300"/>
                                  </p:stCondLst>
                                  <p:childTnLst>
                                    <p:set>
                                      <p:cBhvr>
                                        <p:cTn dur="1" fill="hold" id="53">
                                          <p:stCondLst>
                                            <p:cond delay="0"/>
                                          </p:stCondLst>
                                        </p:cTn>
                                        <p:tgtEl>
                                          <p:spTgt spid="43"/>
                                        </p:tgtEl>
                                        <p:attrNameLst>
                                          <p:attrName>style.visibility</p:attrName>
                                        </p:attrNameLst>
                                      </p:cBhvr>
                                      <p:to>
                                        <p:strVal val="visible"/>
                                      </p:to>
                                    </p:set>
                                    <p:anim calcmode="lin" valueType="num">
                                      <p:cBhvr additive="base">
                                        <p:cTn dur="500" fill="hold" id="54"/>
                                        <p:tgtEl>
                                          <p:spTgt spid="43"/>
                                        </p:tgtEl>
                                        <p:attrNameLst>
                                          <p:attrName>ppt_x</p:attrName>
                                        </p:attrNameLst>
                                      </p:cBhvr>
                                      <p:tavLst>
                                        <p:tav tm="0">
                                          <p:val>
                                            <p:strVal val="1+#ppt_w/2"/>
                                          </p:val>
                                        </p:tav>
                                        <p:tav tm="100000">
                                          <p:val>
                                            <p:strVal val="#ppt_x"/>
                                          </p:val>
                                        </p:tav>
                                      </p:tavLst>
                                    </p:anim>
                                    <p:anim calcmode="lin" valueType="num">
                                      <p:cBhvr additive="base">
                                        <p:cTn dur="500" fill="hold" id="55"/>
                                        <p:tgtEl>
                                          <p:spTgt spid="43"/>
                                        </p:tgtEl>
                                        <p:attrNameLst>
                                          <p:attrName>ppt_y</p:attrName>
                                        </p:attrNameLst>
                                      </p:cBhvr>
                                      <p:tavLst>
                                        <p:tav tm="0">
                                          <p:val>
                                            <p:strVal val="1+#ppt_h/2"/>
                                          </p:val>
                                        </p:tav>
                                        <p:tav tm="100000">
                                          <p:val>
                                            <p:strVal val="#ppt_y"/>
                                          </p:val>
                                        </p:tav>
                                      </p:tavLst>
                                    </p:anim>
                                  </p:childTnLst>
                                </p:cTn>
                              </p:par>
                              <p:par>
                                <p:cTn fill="hold" id="56" nodeType="withEffect" presetClass="entr" presetID="2" presetSubtype="6">
                                  <p:stCondLst>
                                    <p:cond delay="400"/>
                                  </p:stCondLst>
                                  <p:childTnLst>
                                    <p:set>
                                      <p:cBhvr>
                                        <p:cTn dur="1" fill="hold" id="57">
                                          <p:stCondLst>
                                            <p:cond delay="0"/>
                                          </p:stCondLst>
                                        </p:cTn>
                                        <p:tgtEl>
                                          <p:spTgt spid="37"/>
                                        </p:tgtEl>
                                        <p:attrNameLst>
                                          <p:attrName>style.visibility</p:attrName>
                                        </p:attrNameLst>
                                      </p:cBhvr>
                                      <p:to>
                                        <p:strVal val="visible"/>
                                      </p:to>
                                    </p:set>
                                    <p:anim calcmode="lin" valueType="num">
                                      <p:cBhvr additive="base">
                                        <p:cTn dur="500" fill="hold" id="58"/>
                                        <p:tgtEl>
                                          <p:spTgt spid="37"/>
                                        </p:tgtEl>
                                        <p:attrNameLst>
                                          <p:attrName>ppt_x</p:attrName>
                                        </p:attrNameLst>
                                      </p:cBhvr>
                                      <p:tavLst>
                                        <p:tav tm="0">
                                          <p:val>
                                            <p:strVal val="1+#ppt_w/2"/>
                                          </p:val>
                                        </p:tav>
                                        <p:tav tm="100000">
                                          <p:val>
                                            <p:strVal val="#ppt_x"/>
                                          </p:val>
                                        </p:tav>
                                      </p:tavLst>
                                    </p:anim>
                                    <p:anim calcmode="lin" valueType="num">
                                      <p:cBhvr additive="base">
                                        <p:cTn dur="500" fill="hold" id="59"/>
                                        <p:tgtEl>
                                          <p:spTgt spid="37"/>
                                        </p:tgtEl>
                                        <p:attrNameLst>
                                          <p:attrName>ppt_y</p:attrName>
                                        </p:attrNameLst>
                                      </p:cBhvr>
                                      <p:tavLst>
                                        <p:tav tm="0">
                                          <p:val>
                                            <p:strVal val="1+#ppt_h/2"/>
                                          </p:val>
                                        </p:tav>
                                        <p:tav tm="100000">
                                          <p:val>
                                            <p:strVal val="#ppt_y"/>
                                          </p:val>
                                        </p:tav>
                                      </p:tavLst>
                                    </p:anim>
                                  </p:childTnLst>
                                </p:cTn>
                              </p:par>
                              <p:par>
                                <p:cTn fill="hold" id="60" nodeType="withEffect" presetClass="entr" presetID="2" presetSubtype="6">
                                  <p:stCondLst>
                                    <p:cond delay="500"/>
                                  </p:stCondLst>
                                  <p:childTnLst>
                                    <p:set>
                                      <p:cBhvr>
                                        <p:cTn dur="1" fill="hold" id="61">
                                          <p:stCondLst>
                                            <p:cond delay="0"/>
                                          </p:stCondLst>
                                        </p:cTn>
                                        <p:tgtEl>
                                          <p:spTgt spid="54"/>
                                        </p:tgtEl>
                                        <p:attrNameLst>
                                          <p:attrName>style.visibility</p:attrName>
                                        </p:attrNameLst>
                                      </p:cBhvr>
                                      <p:to>
                                        <p:strVal val="visible"/>
                                      </p:to>
                                    </p:set>
                                    <p:anim calcmode="lin" valueType="num">
                                      <p:cBhvr additive="base">
                                        <p:cTn dur="500" fill="hold" id="62"/>
                                        <p:tgtEl>
                                          <p:spTgt spid="54"/>
                                        </p:tgtEl>
                                        <p:attrNameLst>
                                          <p:attrName>ppt_x</p:attrName>
                                        </p:attrNameLst>
                                      </p:cBhvr>
                                      <p:tavLst>
                                        <p:tav tm="0">
                                          <p:val>
                                            <p:strVal val="1+#ppt_w/2"/>
                                          </p:val>
                                        </p:tav>
                                        <p:tav tm="100000">
                                          <p:val>
                                            <p:strVal val="#ppt_x"/>
                                          </p:val>
                                        </p:tav>
                                      </p:tavLst>
                                    </p:anim>
                                    <p:anim calcmode="lin" valueType="num">
                                      <p:cBhvr additive="base">
                                        <p:cTn dur="500" fill="hold" id="63"/>
                                        <p:tgtEl>
                                          <p:spTgt spid="54"/>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3200"/>
                            </p:stCondLst>
                            <p:childTnLst>
                              <p:par>
                                <p:cTn fill="hold" grpId="0" id="65" nodeType="afterEffect" presetClass="entr" presetID="42" presetSubtype="0">
                                  <p:stCondLst>
                                    <p:cond delay="0"/>
                                  </p:stCondLst>
                                  <p:childTnLst>
                                    <p:set>
                                      <p:cBhvr>
                                        <p:cTn dur="1" fill="hold" id="66">
                                          <p:stCondLst>
                                            <p:cond delay="0"/>
                                          </p:stCondLst>
                                        </p:cTn>
                                        <p:tgtEl>
                                          <p:spTgt spid="31"/>
                                        </p:tgtEl>
                                        <p:attrNameLst>
                                          <p:attrName>style.visibility</p:attrName>
                                        </p:attrNameLst>
                                      </p:cBhvr>
                                      <p:to>
                                        <p:strVal val="visible"/>
                                      </p:to>
                                    </p:set>
                                    <p:animEffect filter="fade" transition="in">
                                      <p:cBhvr>
                                        <p:cTn dur="500" id="67"/>
                                        <p:tgtEl>
                                          <p:spTgt spid="31"/>
                                        </p:tgtEl>
                                      </p:cBhvr>
                                    </p:animEffect>
                                    <p:anim calcmode="lin" valueType="num">
                                      <p:cBhvr>
                                        <p:cTn dur="500" fill="hold" id="68"/>
                                        <p:tgtEl>
                                          <p:spTgt spid="31"/>
                                        </p:tgtEl>
                                        <p:attrNameLst>
                                          <p:attrName>ppt_x</p:attrName>
                                        </p:attrNameLst>
                                      </p:cBhvr>
                                      <p:tavLst>
                                        <p:tav tm="0">
                                          <p:val>
                                            <p:strVal val="#ppt_x"/>
                                          </p:val>
                                        </p:tav>
                                        <p:tav tm="100000">
                                          <p:val>
                                            <p:strVal val="#ppt_x"/>
                                          </p:val>
                                        </p:tav>
                                      </p:tavLst>
                                    </p:anim>
                                    <p:anim calcmode="lin" valueType="num">
                                      <p:cBhvr>
                                        <p:cTn dur="500" fill="hold" id="69"/>
                                        <p:tgtEl>
                                          <p:spTgt spid="31"/>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17"/>
                                        </p:tgtEl>
                                        <p:attrNameLst>
                                          <p:attrName>style.visibility</p:attrName>
                                        </p:attrNameLst>
                                      </p:cBhvr>
                                      <p:to>
                                        <p:strVal val="visible"/>
                                      </p:to>
                                    </p:set>
                                    <p:animEffect filter="fade" transition="in">
                                      <p:cBhvr>
                                        <p:cTn dur="500" id="72"/>
                                        <p:tgtEl>
                                          <p:spTgt spid="17"/>
                                        </p:tgtEl>
                                      </p:cBhvr>
                                    </p:animEffect>
                                    <p:anim calcmode="lin" valueType="num">
                                      <p:cBhvr>
                                        <p:cTn dur="500" fill="hold" id="73"/>
                                        <p:tgtEl>
                                          <p:spTgt spid="17"/>
                                        </p:tgtEl>
                                        <p:attrNameLst>
                                          <p:attrName>ppt_x</p:attrName>
                                        </p:attrNameLst>
                                      </p:cBhvr>
                                      <p:tavLst>
                                        <p:tav tm="0">
                                          <p:val>
                                            <p:strVal val="#ppt_x"/>
                                          </p:val>
                                        </p:tav>
                                        <p:tav tm="100000">
                                          <p:val>
                                            <p:strVal val="#ppt_x"/>
                                          </p:val>
                                        </p:tav>
                                      </p:tavLst>
                                    </p:anim>
                                    <p:anim calcmode="lin" valueType="num">
                                      <p:cBhvr>
                                        <p:cTn dur="500" fill="hold" id="74"/>
                                        <p:tgtEl>
                                          <p:spTgt spid="17"/>
                                        </p:tgtEl>
                                        <p:attrNameLst>
                                          <p:attrName>ppt_y</p:attrName>
                                        </p:attrNameLst>
                                      </p:cBhvr>
                                      <p:tavLst>
                                        <p:tav tm="0">
                                          <p:val>
                                            <p:strVal val="#ppt_y+.1"/>
                                          </p:val>
                                        </p:tav>
                                        <p:tav tm="100000">
                                          <p:val>
                                            <p:strVal val="#ppt_y"/>
                                          </p:val>
                                        </p:tav>
                                      </p:tavLst>
                                    </p:anim>
                                  </p:childTnLst>
                                </p:cTn>
                              </p:par>
                              <p:par>
                                <p:cTn fill="hold" id="75" nodeType="withEffect" presetClass="entr" presetID="10" presetSubtype="0">
                                  <p:stCondLst>
                                    <p:cond delay="0"/>
                                  </p:stCondLst>
                                  <p:childTnLst>
                                    <p:set>
                                      <p:cBhvr>
                                        <p:cTn dur="1" fill="hold" id="76">
                                          <p:stCondLst>
                                            <p:cond delay="0"/>
                                          </p:stCondLst>
                                        </p:cTn>
                                        <p:tgtEl>
                                          <p:spTgt spid="29"/>
                                        </p:tgtEl>
                                        <p:attrNameLst>
                                          <p:attrName>style.visibility</p:attrName>
                                        </p:attrNameLst>
                                      </p:cBhvr>
                                      <p:to>
                                        <p:strVal val="visible"/>
                                      </p:to>
                                    </p:set>
                                    <p:animEffect filter="fade" transition="in">
                                      <p:cBhvr>
                                        <p:cTn dur="500" id="77"/>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31"/>
      <p:bldP grpId="0" spid="17"/>
      <p:bldP grpId="0" spid="30"/>
      <p:bldP grpId="0" spid="33"/>
      <p:bldP grpId="1" spid="33"/>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A1B575F6-C320-4FB4-BC12-D9E225105442}"/>
              </a:ext>
            </a:extLst>
          </p:cNvPr>
          <p:cNvSpPr/>
          <p:nvPr/>
        </p:nvSpPr>
        <p:spPr>
          <a:xfrm>
            <a:off x="3748158" y="1799356"/>
            <a:ext cx="6856745" cy="1920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indent="-342900" marL="342900">
              <a:lnSpc>
                <a:spcPct val="150000"/>
              </a:lnSpc>
              <a:buFont charset="2" panose="05000000000000000000" pitchFamily="2" typeface="Wingdings"/>
              <a:buChar char="n"/>
            </a:pPr>
            <a:r>
              <a:rPr altLang="en-US" lang="zh-CN" sz="1600">
                <a:solidFill>
                  <a:srgbClr val="000000"/>
                </a:solidFill>
                <a:latin typeface="+mj-ea"/>
                <a:ea typeface="+mj-ea"/>
              </a:rPr>
              <a:t>利人利己的基础：诚信、成熟和豁达</a:t>
            </a:r>
          </a:p>
          <a:p>
            <a:pPr algn="just" indent="-342900" marL="342900">
              <a:lnSpc>
                <a:spcPct val="150000"/>
              </a:lnSpc>
              <a:buFont charset="2" panose="05000000000000000000" pitchFamily="2" typeface="Wingdings"/>
              <a:buChar char="n"/>
            </a:pPr>
            <a:r>
              <a:rPr altLang="en-US" lang="zh-CN" sz="1600">
                <a:solidFill>
                  <a:srgbClr val="000000"/>
                </a:solidFill>
                <a:latin typeface="+mj-ea"/>
                <a:ea typeface="+mj-ea"/>
              </a:rPr>
              <a:t>关系：拥有相互依赖的人际关系可以集中精力解决问题</a:t>
            </a:r>
          </a:p>
          <a:p>
            <a:pPr algn="just" indent="-342900" marL="342900">
              <a:lnSpc>
                <a:spcPct val="150000"/>
              </a:lnSpc>
              <a:buFont charset="2" panose="05000000000000000000" pitchFamily="2" typeface="Wingdings"/>
              <a:buChar char="n"/>
            </a:pPr>
            <a:r>
              <a:rPr altLang="en-US" lang="zh-CN" sz="1600">
                <a:solidFill>
                  <a:srgbClr val="000000"/>
                </a:solidFill>
                <a:latin typeface="+mj-ea"/>
                <a:ea typeface="+mj-ea"/>
              </a:rPr>
              <a:t>协议：根据双方都认可的结果而达成的一种书面共识</a:t>
            </a:r>
          </a:p>
          <a:p>
            <a:pPr algn="just" indent="-342900" marL="342900">
              <a:lnSpc>
                <a:spcPct val="150000"/>
              </a:lnSpc>
              <a:buFont charset="2" panose="05000000000000000000" pitchFamily="2" typeface="Wingdings"/>
              <a:buChar char="n"/>
            </a:pPr>
            <a:r>
              <a:rPr altLang="en-US" lang="zh-CN" sz="1600">
                <a:solidFill>
                  <a:srgbClr val="000000"/>
                </a:solidFill>
                <a:latin typeface="+mj-ea"/>
                <a:ea typeface="+mj-ea"/>
              </a:rPr>
              <a:t>制度：合理的制度，全体员工或全体的团队成员共同制定</a:t>
            </a:r>
          </a:p>
          <a:p>
            <a:pPr algn="just" indent="-342900" marL="342900">
              <a:lnSpc>
                <a:spcPct val="150000"/>
              </a:lnSpc>
              <a:buFont charset="2" panose="05000000000000000000" pitchFamily="2" typeface="Wingdings"/>
              <a:buChar char="n"/>
            </a:pPr>
            <a:r>
              <a:rPr altLang="en-US" lang="zh-CN" sz="1600">
                <a:solidFill>
                  <a:srgbClr val="000000"/>
                </a:solidFill>
                <a:latin typeface="+mj-ea"/>
                <a:ea typeface="+mj-ea"/>
              </a:rPr>
              <a:t>过程：以原则为中心，坚持原则</a:t>
            </a:r>
          </a:p>
        </p:txBody>
      </p:sp>
      <p:sp>
        <p:nvSpPr>
          <p:cNvPr id="6" name="矩形 5">
            <a:extLst>
              <a:ext uri="{FF2B5EF4-FFF2-40B4-BE49-F238E27FC236}">
                <a16:creationId xmlns:a16="http://schemas.microsoft.com/office/drawing/2014/main" id="{8B7003E8-E786-405E-A57D-76B569B02FB1}"/>
              </a:ext>
            </a:extLst>
          </p:cNvPr>
          <p:cNvSpPr/>
          <p:nvPr/>
        </p:nvSpPr>
        <p:spPr>
          <a:xfrm>
            <a:off x="3748158" y="4149080"/>
            <a:ext cx="6856745" cy="155448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indent="-342900" marL="342900">
              <a:lnSpc>
                <a:spcPct val="150000"/>
              </a:lnSpc>
              <a:buFont charset="2" panose="05000000000000000000" pitchFamily="2" typeface="Wingdings"/>
              <a:buChar char="n"/>
            </a:pPr>
            <a:r>
              <a:rPr altLang="en-US" lang="zh-CN" sz="1600">
                <a:solidFill>
                  <a:srgbClr val="000000"/>
                </a:solidFill>
                <a:latin typeface="+mj-ea"/>
                <a:ea typeface="+mj-ea"/>
              </a:rPr>
              <a:t>列出你的团队中与其他人关系相对紧张的团队成员的名单。</a:t>
            </a:r>
          </a:p>
          <a:p>
            <a:pPr algn="just" indent="-342900" marL="342900">
              <a:lnSpc>
                <a:spcPct val="150000"/>
              </a:lnSpc>
              <a:buFont charset="2" panose="05000000000000000000" pitchFamily="2" typeface="Wingdings"/>
              <a:buChar char="n"/>
            </a:pPr>
            <a:r>
              <a:rPr altLang="en-US" lang="zh-CN" sz="1600">
                <a:solidFill>
                  <a:srgbClr val="000000"/>
                </a:solidFill>
                <a:latin typeface="+mj-ea"/>
                <a:ea typeface="+mj-ea"/>
              </a:rPr>
              <a:t>具体与谁的关系紧张？</a:t>
            </a:r>
          </a:p>
          <a:p>
            <a:pPr algn="just" indent="-342900" marL="342900">
              <a:lnSpc>
                <a:spcPct val="150000"/>
              </a:lnSpc>
              <a:buFont charset="2" panose="05000000000000000000" pitchFamily="2" typeface="Wingdings"/>
              <a:buChar char="n"/>
            </a:pPr>
            <a:r>
              <a:rPr altLang="en-US" lang="zh-CN" sz="1600">
                <a:solidFill>
                  <a:srgbClr val="000000"/>
                </a:solidFill>
                <a:latin typeface="+mj-ea"/>
                <a:ea typeface="+mj-ea"/>
              </a:rPr>
              <a:t>从利人利己的观念出发，找出存在的障碍。</a:t>
            </a:r>
          </a:p>
          <a:p>
            <a:pPr algn="just" indent="-342900" marL="342900">
              <a:lnSpc>
                <a:spcPct val="150000"/>
              </a:lnSpc>
              <a:buFont charset="2" panose="05000000000000000000" pitchFamily="2" typeface="Wingdings"/>
              <a:buChar char="n"/>
            </a:pPr>
            <a:r>
              <a:rPr altLang="en-US" lang="zh-CN" sz="1600">
                <a:solidFill>
                  <a:srgbClr val="000000"/>
                </a:solidFill>
                <a:latin typeface="+mj-ea"/>
                <a:ea typeface="+mj-ea"/>
              </a:rPr>
              <a:t>对于个人可以解决的问题，要在自己的范围内设法解决。</a:t>
            </a:r>
          </a:p>
        </p:txBody>
      </p:sp>
      <p:grpSp>
        <p:nvGrpSpPr>
          <p:cNvPr id="8" name="组合 7">
            <a:extLst>
              <a:ext uri="{FF2B5EF4-FFF2-40B4-BE49-F238E27FC236}">
                <a16:creationId xmlns:a16="http://schemas.microsoft.com/office/drawing/2014/main" id="{1E93A524-389E-4B69-A9A1-7F32432B3CD1}"/>
              </a:ext>
            </a:extLst>
          </p:cNvPr>
          <p:cNvGrpSpPr/>
          <p:nvPr/>
        </p:nvGrpSpPr>
        <p:grpSpPr>
          <a:xfrm>
            <a:off x="1432417" y="4004427"/>
            <a:ext cx="2060878" cy="1792118"/>
            <a:chOff x="1405653" y="4235298"/>
            <a:chExt cx="2060878" cy="1792118"/>
          </a:xfrm>
        </p:grpSpPr>
        <p:sp>
          <p:nvSpPr>
            <p:cNvPr id="30" name="矩形: 圆角 29">
              <a:extLst>
                <a:ext uri="{FF2B5EF4-FFF2-40B4-BE49-F238E27FC236}">
                  <a16:creationId xmlns:a16="http://schemas.microsoft.com/office/drawing/2014/main" id="{76393F7D-56C0-4DC6-9E5B-EBC9E33FCA28}"/>
                </a:ext>
              </a:extLst>
            </p:cNvPr>
            <p:cNvSpPr/>
            <p:nvPr/>
          </p:nvSpPr>
          <p:spPr bwMode="auto">
            <a:xfrm>
              <a:off x="1405653" y="4235298"/>
              <a:ext cx="2060878" cy="1792118"/>
            </a:xfrm>
            <a:prstGeom prst="roundRect">
              <a:avLst>
                <a:gd fmla="val 6005"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5" name="矩形 4">
              <a:extLst>
                <a:ext uri="{FF2B5EF4-FFF2-40B4-BE49-F238E27FC236}">
                  <a16:creationId xmlns:a16="http://schemas.microsoft.com/office/drawing/2014/main" id="{0FD236A8-3EAA-4E57-A283-673F35220764}"/>
                </a:ext>
              </a:extLst>
            </p:cNvPr>
            <p:cNvSpPr/>
            <p:nvPr/>
          </p:nvSpPr>
          <p:spPr>
            <a:xfrm>
              <a:off x="1480131" y="4784855"/>
              <a:ext cx="1881946" cy="7010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000">
                  <a:solidFill>
                    <a:schemeClr val="accent2"/>
                  </a:solidFill>
                  <a:latin typeface="+mj-ea"/>
                  <a:ea typeface="+mj-ea"/>
                </a:rPr>
                <a:t>改善人际关系的行动方案</a:t>
              </a:r>
            </a:p>
          </p:txBody>
        </p:sp>
      </p:grpSp>
      <p:grpSp>
        <p:nvGrpSpPr>
          <p:cNvPr id="7" name="组合 6">
            <a:extLst>
              <a:ext uri="{FF2B5EF4-FFF2-40B4-BE49-F238E27FC236}">
                <a16:creationId xmlns:a16="http://schemas.microsoft.com/office/drawing/2014/main" id="{D7D631CA-CB67-4B99-9D67-40A7423175EA}"/>
              </a:ext>
            </a:extLst>
          </p:cNvPr>
          <p:cNvGrpSpPr/>
          <p:nvPr/>
        </p:nvGrpSpPr>
        <p:grpSpPr>
          <a:xfrm>
            <a:off x="1432417" y="1799356"/>
            <a:ext cx="2060878" cy="1792118"/>
            <a:chOff x="1405653" y="1400885"/>
            <a:chExt cx="2060878" cy="1792118"/>
          </a:xfrm>
        </p:grpSpPr>
        <p:sp>
          <p:nvSpPr>
            <p:cNvPr id="9" name="矩形: 圆角 8">
              <a:extLst>
                <a:ext uri="{FF2B5EF4-FFF2-40B4-BE49-F238E27FC236}">
                  <a16:creationId xmlns:a16="http://schemas.microsoft.com/office/drawing/2014/main" id="{DA78E347-1EE7-4D7A-967E-B23C7BBBAA7F}"/>
                </a:ext>
              </a:extLst>
            </p:cNvPr>
            <p:cNvSpPr/>
            <p:nvPr/>
          </p:nvSpPr>
          <p:spPr bwMode="auto">
            <a:xfrm>
              <a:off x="1405653" y="1400885"/>
              <a:ext cx="2060878" cy="1792118"/>
            </a:xfrm>
            <a:prstGeom prst="roundRect">
              <a:avLst>
                <a:gd fmla="val 6005"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 name="矩形 1">
              <a:extLst>
                <a:ext uri="{FF2B5EF4-FFF2-40B4-BE49-F238E27FC236}">
                  <a16:creationId xmlns:a16="http://schemas.microsoft.com/office/drawing/2014/main" id="{95544630-9664-48E7-A467-B804AA5EF78B}"/>
                </a:ext>
              </a:extLst>
            </p:cNvPr>
            <p:cNvSpPr/>
            <p:nvPr/>
          </p:nvSpPr>
          <p:spPr>
            <a:xfrm>
              <a:off x="1705893" y="1916832"/>
              <a:ext cx="1496520" cy="7010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000">
                  <a:solidFill>
                    <a:schemeClr val="accent2"/>
                  </a:solidFill>
                  <a:latin typeface="+mj-ea"/>
                  <a:ea typeface="+mj-ea"/>
                </a:rPr>
                <a:t>利人利己的要领</a:t>
              </a:r>
            </a:p>
          </p:txBody>
        </p:sp>
      </p:grpSp>
      <p:sp>
        <p:nvSpPr>
          <p:cNvPr id="12" name="TextBox 54">
            <a:extLst>
              <a:ext uri="{FF2B5EF4-FFF2-40B4-BE49-F238E27FC236}">
                <a16:creationId xmlns:a16="http://schemas.microsoft.com/office/drawing/2014/main" id="{1333F585-3A21-443C-851A-A3B85168805D}"/>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3.2 团队中的人际关系</a:t>
            </a:r>
          </a:p>
        </p:txBody>
      </p:sp>
      <p:sp>
        <p:nvSpPr>
          <p:cNvPr id="13" name="矩形 12">
            <a:extLst>
              <a:ext uri="{FF2B5EF4-FFF2-40B4-BE49-F238E27FC236}">
                <a16:creationId xmlns:a16="http://schemas.microsoft.com/office/drawing/2014/main" id="{6CCEFF4E-A0B3-4B80-95C6-D577B484103E}"/>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1430106682"/>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300" fill="hold" id="7"/>
                                        <p:tgtEl>
                                          <p:spTgt spid="13"/>
                                        </p:tgtEl>
                                        <p:attrNameLst>
                                          <p:attrName>ppt_w</p:attrName>
                                        </p:attrNameLst>
                                      </p:cBhvr>
                                      <p:tavLst>
                                        <p:tav tm="0">
                                          <p:val>
                                            <p:fltVal val="0"/>
                                          </p:val>
                                        </p:tav>
                                        <p:tav tm="100000">
                                          <p:val>
                                            <p:strVal val="#ppt_w"/>
                                          </p:val>
                                        </p:tav>
                                      </p:tavLst>
                                    </p:anim>
                                    <p:anim calcmode="lin" valueType="num">
                                      <p:cBhvr>
                                        <p:cTn dur="300" fill="hold" id="8"/>
                                        <p:tgtEl>
                                          <p:spTgt spid="13"/>
                                        </p:tgtEl>
                                        <p:attrNameLst>
                                          <p:attrName>ppt_h</p:attrName>
                                        </p:attrNameLst>
                                      </p:cBhvr>
                                      <p:tavLst>
                                        <p:tav tm="0">
                                          <p:val>
                                            <p:fltVal val="0"/>
                                          </p:val>
                                        </p:tav>
                                        <p:tav tm="100000">
                                          <p:val>
                                            <p:strVal val="#ppt_h"/>
                                          </p:val>
                                        </p:tav>
                                      </p:tavLst>
                                    </p:anim>
                                    <p:anim calcmode="lin" valueType="num">
                                      <p:cBhvr>
                                        <p:cTn dur="300" fill="hold" id="9"/>
                                        <p:tgtEl>
                                          <p:spTgt spid="13"/>
                                        </p:tgtEl>
                                        <p:attrNameLst>
                                          <p:attrName>style.rotation</p:attrName>
                                        </p:attrNameLst>
                                      </p:cBhvr>
                                      <p:tavLst>
                                        <p:tav tm="0">
                                          <p:val>
                                            <p:fltVal val="90"/>
                                          </p:val>
                                        </p:tav>
                                        <p:tav tm="100000">
                                          <p:val>
                                            <p:fltVal val="0"/>
                                          </p:val>
                                        </p:tav>
                                      </p:tavLst>
                                    </p:anim>
                                    <p:animEffect filter="fade" transition="in">
                                      <p:cBhvr>
                                        <p:cTn dur="300" id="10"/>
                                        <p:tgtEl>
                                          <p:spTgt spid="1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p:cTn dur="300" fill="hold" id="13"/>
                                        <p:tgtEl>
                                          <p:spTgt spid="13"/>
                                        </p:tgtEl>
                                        <p:attrNameLst>
                                          <p:attrName>ppt_w</p:attrName>
                                        </p:attrNameLst>
                                      </p:cBhvr>
                                      <p:tavLst>
                                        <p:tav tm="0">
                                          <p:val>
                                            <p:fltVal val="0"/>
                                          </p:val>
                                        </p:tav>
                                        <p:tav tm="100000">
                                          <p:val>
                                            <p:strVal val="#ppt_w"/>
                                          </p:val>
                                        </p:tav>
                                      </p:tavLst>
                                    </p:anim>
                                    <p:anim calcmode="lin" valueType="num">
                                      <p:cBhvr>
                                        <p:cTn dur="300" fill="hold" id="14"/>
                                        <p:tgtEl>
                                          <p:spTgt spid="13"/>
                                        </p:tgtEl>
                                        <p:attrNameLst>
                                          <p:attrName>ppt_h</p:attrName>
                                        </p:attrNameLst>
                                      </p:cBhvr>
                                      <p:tavLst>
                                        <p:tav tm="0">
                                          <p:val>
                                            <p:fltVal val="0"/>
                                          </p:val>
                                        </p:tav>
                                        <p:tav tm="100000">
                                          <p:val>
                                            <p:strVal val="#ppt_h"/>
                                          </p:val>
                                        </p:tav>
                                      </p:tavLst>
                                    </p:anim>
                                    <p:anim calcmode="lin" valueType="num">
                                      <p:cBhvr>
                                        <p:cTn dur="300" fill="hold" id="15"/>
                                        <p:tgtEl>
                                          <p:spTgt spid="13"/>
                                        </p:tgtEl>
                                        <p:attrNameLst>
                                          <p:attrName>style.rotation</p:attrName>
                                        </p:attrNameLst>
                                      </p:cBhvr>
                                      <p:tavLst>
                                        <p:tav tm="0">
                                          <p:val>
                                            <p:fltVal val="90"/>
                                          </p:val>
                                        </p:tav>
                                        <p:tav tm="100000">
                                          <p:val>
                                            <p:fltVal val="0"/>
                                          </p:val>
                                        </p:tav>
                                      </p:tavLst>
                                    </p:anim>
                                    <p:animEffect filter="fade" transition="in">
                                      <p:cBhvr>
                                        <p:cTn dur="300" id="16"/>
                                        <p:tgtEl>
                                          <p:spTgt spid="1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12"/>
                                        </p:tgtEl>
                                        <p:attrNameLst>
                                          <p:attrName>style.visibility</p:attrName>
                                        </p:attrNameLst>
                                      </p:cBhvr>
                                      <p:to>
                                        <p:strVal val="visible"/>
                                      </p:to>
                                    </p:set>
                                    <p:anim by="(-#ppt_w*2)" calcmode="lin" valueType="num">
                                      <p:cBhvr rctx="PPT">
                                        <p:cTn autoRev="1" dur="200" fill="hold" id="20">
                                          <p:stCondLst>
                                            <p:cond delay="0"/>
                                          </p:stCondLst>
                                        </p:cTn>
                                        <p:tgtEl>
                                          <p:spTgt spid="12"/>
                                        </p:tgtEl>
                                        <p:attrNameLst>
                                          <p:attrName>ppt_w</p:attrName>
                                        </p:attrNameLst>
                                      </p:cBhvr>
                                    </p:anim>
                                    <p:anim by="(#ppt_w*0.50)" calcmode="lin" valueType="num">
                                      <p:cBhvr>
                                        <p:cTn autoRev="1" decel="50000" dur="200" fill="hold" id="21">
                                          <p:stCondLst>
                                            <p:cond delay="0"/>
                                          </p:stCondLst>
                                        </p:cTn>
                                        <p:tgtEl>
                                          <p:spTgt spid="12"/>
                                        </p:tgtEl>
                                        <p:attrNameLst>
                                          <p:attrName>ppt_x</p:attrName>
                                        </p:attrNameLst>
                                      </p:cBhvr>
                                    </p:anim>
                                    <p:anim calcmode="lin" from="(-#ppt_h/2)" to="(#ppt_y)" valueType="num">
                                      <p:cBhvr>
                                        <p:cTn dur="400" fill="hold" id="22">
                                          <p:stCondLst>
                                            <p:cond delay="0"/>
                                          </p:stCondLst>
                                        </p:cTn>
                                        <p:tgtEl>
                                          <p:spTgt spid="12"/>
                                        </p:tgtEl>
                                        <p:attrNameLst>
                                          <p:attrName>ppt_y</p:attrName>
                                        </p:attrNameLst>
                                      </p:cBhvr>
                                    </p:anim>
                                    <p:animRot by="21600000">
                                      <p:cBhvr>
                                        <p:cTn dur="400" fill="hold" id="23">
                                          <p:stCondLst>
                                            <p:cond delay="0"/>
                                          </p:stCondLst>
                                        </p:cTn>
                                        <p:tgtEl>
                                          <p:spTgt spid="12"/>
                                        </p:tgtEl>
                                        <p:attrNameLst>
                                          <p:attrName>r</p:attrName>
                                        </p:attrNameLst>
                                      </p:cBhvr>
                                    </p:animRot>
                                  </p:childTnLst>
                                </p:cTn>
                              </p:par>
                            </p:childTnLst>
                          </p:cTn>
                        </p:par>
                        <p:par>
                          <p:cTn fill="hold" id="24" nodeType="afterGroup">
                            <p:stCondLst>
                              <p:cond delay="700"/>
                            </p:stCondLst>
                            <p:childTnLst>
                              <p:par>
                                <p:cTn fill="hold" id="25" nodeType="afterEffect" presetClass="entr" presetID="53" presetSubtype="0">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fltVal val="0"/>
                                          </p:val>
                                        </p:tav>
                                        <p:tav tm="100000">
                                          <p:val>
                                            <p:strVal val="#ppt_w"/>
                                          </p:val>
                                        </p:tav>
                                      </p:tavLst>
                                    </p:anim>
                                    <p:anim calcmode="lin" valueType="num">
                                      <p:cBhvr>
                                        <p:cTn dur="500" fill="hold" id="28"/>
                                        <p:tgtEl>
                                          <p:spTgt spid="7"/>
                                        </p:tgtEl>
                                        <p:attrNameLst>
                                          <p:attrName>ppt_h</p:attrName>
                                        </p:attrNameLst>
                                      </p:cBhvr>
                                      <p:tavLst>
                                        <p:tav tm="0">
                                          <p:val>
                                            <p:fltVal val="0"/>
                                          </p:val>
                                        </p:tav>
                                        <p:tav tm="100000">
                                          <p:val>
                                            <p:strVal val="#ppt_h"/>
                                          </p:val>
                                        </p:tav>
                                      </p:tavLst>
                                    </p:anim>
                                    <p:animEffect filter="fade" transition="in">
                                      <p:cBhvr>
                                        <p:cTn dur="500" id="29"/>
                                        <p:tgtEl>
                                          <p:spTgt spid="7"/>
                                        </p:tgtEl>
                                      </p:cBhvr>
                                    </p:animEffect>
                                  </p:childTnLst>
                                </p:cTn>
                              </p:par>
                            </p:childTnLst>
                          </p:cTn>
                        </p:par>
                        <p:par>
                          <p:cTn fill="hold" id="30" nodeType="afterGroup">
                            <p:stCondLst>
                              <p:cond delay="1200"/>
                            </p:stCondLst>
                            <p:childTnLst>
                              <p:par>
                                <p:cTn fill="hold" grpId="0" id="31" nodeType="afterEffect" presetClass="entr" presetID="22" presetSubtype="8">
                                  <p:stCondLst>
                                    <p:cond delay="0"/>
                                  </p:stCondLst>
                                  <p:childTnLst>
                                    <p:set>
                                      <p:cBhvr>
                                        <p:cTn dur="1" fill="hold" id="32">
                                          <p:stCondLst>
                                            <p:cond delay="0"/>
                                          </p:stCondLst>
                                        </p:cTn>
                                        <p:tgtEl>
                                          <p:spTgt spid="4"/>
                                        </p:tgtEl>
                                        <p:attrNameLst>
                                          <p:attrName>style.visibility</p:attrName>
                                        </p:attrNameLst>
                                      </p:cBhvr>
                                      <p:to>
                                        <p:strVal val="visible"/>
                                      </p:to>
                                    </p:set>
                                    <p:animEffect filter="wipe(left)" transition="in">
                                      <p:cBhvr>
                                        <p:cTn dur="500" id="33"/>
                                        <p:tgtEl>
                                          <p:spTgt spid="4"/>
                                        </p:tgtEl>
                                      </p:cBhvr>
                                    </p:animEffect>
                                  </p:childTnLst>
                                </p:cTn>
                              </p:par>
                            </p:childTnLst>
                          </p:cTn>
                        </p:par>
                        <p:par>
                          <p:cTn fill="hold" id="34" nodeType="afterGroup">
                            <p:stCondLst>
                              <p:cond delay="1700"/>
                            </p:stCondLst>
                            <p:childTnLst>
                              <p:par>
                                <p:cTn fill="hold" id="35" nodeType="afterEffect" presetClass="entr" presetID="53" presetSubtype="0">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p:cTn dur="500" fill="hold" id="37"/>
                                        <p:tgtEl>
                                          <p:spTgt spid="8"/>
                                        </p:tgtEl>
                                        <p:attrNameLst>
                                          <p:attrName>ppt_w</p:attrName>
                                        </p:attrNameLst>
                                      </p:cBhvr>
                                      <p:tavLst>
                                        <p:tav tm="0">
                                          <p:val>
                                            <p:fltVal val="0"/>
                                          </p:val>
                                        </p:tav>
                                        <p:tav tm="100000">
                                          <p:val>
                                            <p:strVal val="#ppt_w"/>
                                          </p:val>
                                        </p:tav>
                                      </p:tavLst>
                                    </p:anim>
                                    <p:anim calcmode="lin" valueType="num">
                                      <p:cBhvr>
                                        <p:cTn dur="500" fill="hold" id="38"/>
                                        <p:tgtEl>
                                          <p:spTgt spid="8"/>
                                        </p:tgtEl>
                                        <p:attrNameLst>
                                          <p:attrName>ppt_h</p:attrName>
                                        </p:attrNameLst>
                                      </p:cBhvr>
                                      <p:tavLst>
                                        <p:tav tm="0">
                                          <p:val>
                                            <p:fltVal val="0"/>
                                          </p:val>
                                        </p:tav>
                                        <p:tav tm="100000">
                                          <p:val>
                                            <p:strVal val="#ppt_h"/>
                                          </p:val>
                                        </p:tav>
                                      </p:tavLst>
                                    </p:anim>
                                    <p:animEffect filter="fade" transition="in">
                                      <p:cBhvr>
                                        <p:cTn dur="500" id="39"/>
                                        <p:tgtEl>
                                          <p:spTgt spid="8"/>
                                        </p:tgtEl>
                                      </p:cBhvr>
                                    </p:animEffect>
                                  </p:childTnLst>
                                </p:cTn>
                              </p:par>
                            </p:childTnLst>
                          </p:cTn>
                        </p:par>
                        <p:par>
                          <p:cTn fill="hold" id="40" nodeType="afterGroup">
                            <p:stCondLst>
                              <p:cond delay="2200"/>
                            </p:stCondLst>
                            <p:childTnLst>
                              <p:par>
                                <p:cTn fill="hold" grpId="0" id="41" nodeType="afterEffect" presetClass="entr" presetID="22" presetSubtype="8">
                                  <p:stCondLst>
                                    <p:cond delay="0"/>
                                  </p:stCondLst>
                                  <p:childTnLst>
                                    <p:set>
                                      <p:cBhvr>
                                        <p:cTn dur="1" fill="hold" id="42">
                                          <p:stCondLst>
                                            <p:cond delay="0"/>
                                          </p:stCondLst>
                                        </p:cTn>
                                        <p:tgtEl>
                                          <p:spTgt spid="6"/>
                                        </p:tgtEl>
                                        <p:attrNameLst>
                                          <p:attrName>style.visibility</p:attrName>
                                        </p:attrNameLst>
                                      </p:cBhvr>
                                      <p:to>
                                        <p:strVal val="visible"/>
                                      </p:to>
                                    </p:set>
                                    <p:animEffect filter="wipe(left)" transition="in">
                                      <p:cBhvr>
                                        <p:cTn dur="500" id="43"/>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12"/>
      <p:bldP grpId="0" spid="13"/>
      <p:bldP grpId="1" spid="13"/>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1672697" y="952009"/>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3.3 有效的团队沟通</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1451405" y="904681"/>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 name="矩形 1">
            <a:extLst>
              <a:ext uri="{FF2B5EF4-FFF2-40B4-BE49-F238E27FC236}">
                <a16:creationId xmlns:a16="http://schemas.microsoft.com/office/drawing/2014/main" id="{A33FBE65-BA25-422E-86E3-8984807BB731}"/>
              </a:ext>
            </a:extLst>
          </p:cNvPr>
          <p:cNvSpPr/>
          <p:nvPr/>
        </p:nvSpPr>
        <p:spPr>
          <a:xfrm>
            <a:off x="2063056" y="2607155"/>
            <a:ext cx="2250438" cy="94488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zh-CN" lang="en-US" sz="1400">
                <a:solidFill>
                  <a:srgbClr val="000000"/>
                </a:solidFill>
                <a:latin typeface="+mj-ea"/>
                <a:ea typeface="+mj-ea"/>
              </a:rPr>
              <a:t>(1)问开放式的问题</a:t>
            </a:r>
          </a:p>
          <a:p>
            <a:pPr algn="just"/>
            <a:r>
              <a:rPr altLang="zh-CN" lang="en-US" sz="1400">
                <a:solidFill>
                  <a:srgbClr val="000000"/>
                </a:solidFill>
                <a:latin typeface="+mj-ea"/>
                <a:ea typeface="+mj-ea"/>
              </a:rPr>
              <a:t>(2)重复对方的话</a:t>
            </a:r>
          </a:p>
          <a:p>
            <a:pPr algn="just"/>
            <a:r>
              <a:rPr altLang="zh-CN" lang="en-US" sz="1400">
                <a:solidFill>
                  <a:srgbClr val="000000"/>
                </a:solidFill>
                <a:latin typeface="+mj-ea"/>
                <a:ea typeface="+mj-ea"/>
              </a:rPr>
              <a:t>(3)说出我的理解</a:t>
            </a:r>
          </a:p>
          <a:p>
            <a:pPr algn="just"/>
            <a:r>
              <a:rPr altLang="zh-CN" lang="en-US" sz="1400">
                <a:solidFill>
                  <a:srgbClr val="000000"/>
                </a:solidFill>
                <a:latin typeface="+mj-ea"/>
                <a:ea typeface="+mj-ea"/>
              </a:rPr>
              <a:t>(4)保持沉默</a:t>
            </a:r>
          </a:p>
        </p:txBody>
      </p:sp>
      <p:sp>
        <p:nvSpPr>
          <p:cNvPr id="4" name="矩形 3">
            <a:extLst>
              <a:ext uri="{FF2B5EF4-FFF2-40B4-BE49-F238E27FC236}">
                <a16:creationId xmlns:a16="http://schemas.microsoft.com/office/drawing/2014/main" id="{308122F0-6EBC-4AF7-9C29-22CAEDA08EFA}"/>
              </a:ext>
            </a:extLst>
          </p:cNvPr>
          <p:cNvSpPr/>
          <p:nvPr/>
        </p:nvSpPr>
        <p:spPr>
          <a:xfrm>
            <a:off x="2063056" y="4574892"/>
            <a:ext cx="2760313" cy="1158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zh-CN" lang="en-US" sz="1400">
                <a:solidFill>
                  <a:srgbClr val="000000"/>
                </a:solidFill>
                <a:latin typeface="+mj-ea"/>
                <a:ea typeface="+mj-ea"/>
              </a:rPr>
              <a:t>(1)对事不对人</a:t>
            </a:r>
          </a:p>
          <a:p>
            <a:pPr algn="just"/>
            <a:r>
              <a:rPr altLang="zh-CN" lang="en-US" sz="1400">
                <a:solidFill>
                  <a:srgbClr val="000000"/>
                </a:solidFill>
                <a:latin typeface="+mj-ea"/>
                <a:ea typeface="+mj-ea"/>
              </a:rPr>
              <a:t>(2)坦诚自己的真实感受</a:t>
            </a:r>
          </a:p>
          <a:p>
            <a:pPr algn="just"/>
            <a:r>
              <a:rPr altLang="zh-CN" lang="en-US" sz="1400">
                <a:solidFill>
                  <a:srgbClr val="000000"/>
                </a:solidFill>
                <a:latin typeface="+mj-ea"/>
                <a:ea typeface="+mj-ea"/>
              </a:rPr>
              <a:t>(3)多提建议少提主张</a:t>
            </a:r>
          </a:p>
          <a:p>
            <a:pPr algn="just"/>
            <a:r>
              <a:rPr altLang="zh-CN" lang="en-US" sz="1400">
                <a:solidFill>
                  <a:srgbClr val="000000"/>
                </a:solidFill>
                <a:latin typeface="+mj-ea"/>
                <a:ea typeface="+mj-ea"/>
              </a:rPr>
              <a:t>(4)充分发挥语言的魅力</a:t>
            </a:r>
          </a:p>
          <a:p>
            <a:pPr algn="just"/>
            <a:r>
              <a:rPr altLang="zh-CN" lang="en-US" sz="1400">
                <a:solidFill>
                  <a:srgbClr val="000000"/>
                </a:solidFill>
                <a:latin typeface="+mj-ea"/>
                <a:ea typeface="+mj-ea"/>
              </a:rPr>
              <a:t>(5)让对方理解自己的意思</a:t>
            </a:r>
          </a:p>
        </p:txBody>
      </p:sp>
      <p:sp>
        <p:nvSpPr>
          <p:cNvPr id="17" name="内容占位符 4">
            <a:extLst>
              <a:ext uri="{FF2B5EF4-FFF2-40B4-BE49-F238E27FC236}">
                <a16:creationId xmlns:a16="http://schemas.microsoft.com/office/drawing/2014/main" id="{26CCEE70-3F3D-48E7-A390-C819D9F8C9C9}"/>
              </a:ext>
            </a:extLst>
          </p:cNvPr>
          <p:cNvSpPr txBox="1">
            <a:spLocks noChangeArrowheads="1"/>
          </p:cNvSpPr>
          <p:nvPr/>
        </p:nvSpPr>
        <p:spPr bwMode="auto">
          <a:xfrm>
            <a:off x="6626693" y="2545553"/>
            <a:ext cx="2667586" cy="94488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just">
              <a:defRPr>
                <a:latin typeface="+mj-ea"/>
                <a:ea typeface="+mj-ea"/>
              </a:defRPr>
            </a:lvl1pPr>
            <a:lvl2pPr algn="l" eaLnBrk="1" fontAlgn="base" hangingPunct="1" indent="-285750" marL="742950" rtl="0">
              <a:spcBef>
                <a:spcPct val="20000"/>
              </a:spcBef>
              <a:spcAft>
                <a:spcPct val="0"/>
              </a:spcAft>
              <a:buChar char="–"/>
              <a:defRPr sz="2000">
                <a:solidFill>
                  <a:schemeClr val="accent1"/>
                </a:solidFill>
                <a:latin typeface="+mn-lt"/>
                <a:ea charset="-122" pitchFamily="49" typeface="仿宋_GB2312"/>
              </a:defRPr>
            </a:lvl2pPr>
            <a:lvl3pPr algn="l" eaLnBrk="1" fontAlgn="base" hangingPunct="1" indent="-228600" marL="1143000" rtl="0">
              <a:spcBef>
                <a:spcPct val="20000"/>
              </a:spcBef>
              <a:spcAft>
                <a:spcPct val="0"/>
              </a:spcAft>
              <a:buChar char="•"/>
              <a:defRPr sz="2400">
                <a:solidFill>
                  <a:schemeClr val="tx1"/>
                </a:solidFill>
                <a:latin typeface="+mn-lt"/>
                <a:ea charset="-122" pitchFamily="2" typeface="宋体"/>
              </a:defRPr>
            </a:lvl3pPr>
            <a:lvl4pPr algn="l" eaLnBrk="1" fontAlgn="base" hangingPunct="1" indent="-228600" marL="1600200" rtl="0">
              <a:spcBef>
                <a:spcPct val="20000"/>
              </a:spcBef>
              <a:spcAft>
                <a:spcPct val="0"/>
              </a:spcAft>
              <a:buChar char="–"/>
              <a:defRPr sz="2000">
                <a:solidFill>
                  <a:schemeClr val="tx1"/>
                </a:solidFill>
                <a:latin typeface="+mn-lt"/>
                <a:ea charset="-122" pitchFamily="2" typeface="宋体"/>
              </a:defRPr>
            </a:lvl4pPr>
            <a:lvl5pPr algn="l" eaLnBrk="1" fontAlgn="base" hangingPunct="1" indent="-228600" marL="2057400" rtl="0">
              <a:spcBef>
                <a:spcPct val="20000"/>
              </a:spcBef>
              <a:spcAft>
                <a:spcPct val="0"/>
              </a:spcAft>
              <a:buChar char="»"/>
              <a:defRPr sz="2000">
                <a:solidFill>
                  <a:schemeClr val="tx1"/>
                </a:solidFill>
                <a:latin typeface="+mn-lt"/>
                <a:ea charset="-122" pitchFamily="2" typeface="宋体"/>
              </a:defRPr>
            </a:lvl5pPr>
            <a:lvl6pPr algn="l" eaLnBrk="1" fontAlgn="base" hangingPunct="1" indent="-228600" marL="2514600" rtl="0">
              <a:spcBef>
                <a:spcPct val="20000"/>
              </a:spcBef>
              <a:spcAft>
                <a:spcPct val="0"/>
              </a:spcAft>
              <a:buChar char="»"/>
              <a:defRPr sz="2000">
                <a:solidFill>
                  <a:schemeClr val="tx1"/>
                </a:solidFill>
                <a:latin typeface="+mn-lt"/>
                <a:ea charset="-122" pitchFamily="2" typeface="宋体"/>
              </a:defRPr>
            </a:lvl6pPr>
            <a:lvl7pPr algn="l" eaLnBrk="1" fontAlgn="base" hangingPunct="1" indent="-228600" marL="2971800" rtl="0">
              <a:spcBef>
                <a:spcPct val="20000"/>
              </a:spcBef>
              <a:spcAft>
                <a:spcPct val="0"/>
              </a:spcAft>
              <a:buChar char="»"/>
              <a:defRPr sz="2000">
                <a:solidFill>
                  <a:schemeClr val="tx1"/>
                </a:solidFill>
                <a:latin typeface="+mn-lt"/>
                <a:ea charset="-122" pitchFamily="2" typeface="宋体"/>
              </a:defRPr>
            </a:lvl7pPr>
            <a:lvl8pPr algn="l" eaLnBrk="1" fontAlgn="base" hangingPunct="1" indent="-228600" marL="3429000" rtl="0">
              <a:spcBef>
                <a:spcPct val="20000"/>
              </a:spcBef>
              <a:spcAft>
                <a:spcPct val="0"/>
              </a:spcAft>
              <a:buChar char="»"/>
              <a:defRPr sz="2000">
                <a:solidFill>
                  <a:schemeClr val="tx1"/>
                </a:solidFill>
                <a:latin typeface="+mn-lt"/>
                <a:ea charset="-122" pitchFamily="2" typeface="宋体"/>
              </a:defRPr>
            </a:lvl8pPr>
            <a:lvl9pPr algn="l" eaLnBrk="1" fontAlgn="base" hangingPunct="1" indent="-228600" marL="3886200" rtl="0">
              <a:spcBef>
                <a:spcPct val="20000"/>
              </a:spcBef>
              <a:spcAft>
                <a:spcPct val="0"/>
              </a:spcAft>
              <a:buChar char="»"/>
              <a:defRPr sz="2000">
                <a:solidFill>
                  <a:schemeClr val="tx1"/>
                </a:solidFill>
                <a:latin typeface="+mn-lt"/>
                <a:ea charset="-122" pitchFamily="2" typeface="宋体"/>
              </a:defRPr>
            </a:lvl9pPr>
          </a:lstStyle>
          <a:p>
            <a:r>
              <a:rPr altLang="zh-CN" lang="en-US" sz="1400">
                <a:solidFill>
                  <a:srgbClr val="000000"/>
                </a:solidFill>
              </a:rPr>
              <a:t>(1)正面认知</a:t>
            </a:r>
          </a:p>
          <a:p>
            <a:r>
              <a:rPr altLang="zh-CN" lang="en-US" sz="1400">
                <a:solidFill>
                  <a:srgbClr val="000000"/>
                </a:solidFill>
              </a:rPr>
              <a:t>(2)修正性反馈</a:t>
            </a:r>
          </a:p>
          <a:p>
            <a:r>
              <a:rPr altLang="zh-CN" lang="en-US" sz="1400">
                <a:solidFill>
                  <a:srgbClr val="000000"/>
                </a:solidFill>
              </a:rPr>
              <a:t>(3)负面的反馈</a:t>
            </a:r>
          </a:p>
          <a:p>
            <a:r>
              <a:rPr altLang="zh-CN" lang="en-US" sz="1400">
                <a:solidFill>
                  <a:srgbClr val="000000"/>
                </a:solidFill>
              </a:rPr>
              <a:t>(4)没有反馈</a:t>
            </a:r>
          </a:p>
        </p:txBody>
      </p:sp>
      <p:grpSp>
        <p:nvGrpSpPr>
          <p:cNvPr id="5" name="组合 4">
            <a:extLst>
              <a:ext uri="{FF2B5EF4-FFF2-40B4-BE49-F238E27FC236}">
                <a16:creationId xmlns:a16="http://schemas.microsoft.com/office/drawing/2014/main" id="{7D6E8134-7B38-4600-9796-E339AA385961}"/>
              </a:ext>
            </a:extLst>
          </p:cNvPr>
          <p:cNvGrpSpPr/>
          <p:nvPr/>
        </p:nvGrpSpPr>
        <p:grpSpPr>
          <a:xfrm>
            <a:off x="1921917" y="1890531"/>
            <a:ext cx="2269244" cy="501871"/>
            <a:chOff x="4874204" y="1256758"/>
            <a:chExt cx="2269244" cy="501871"/>
          </a:xfrm>
        </p:grpSpPr>
        <p:sp>
          <p:nvSpPr>
            <p:cNvPr id="11" name="矩形: 圆角 10">
              <a:extLst>
                <a:ext uri="{FF2B5EF4-FFF2-40B4-BE49-F238E27FC236}">
                  <a16:creationId xmlns:a16="http://schemas.microsoft.com/office/drawing/2014/main" id="{B44DEDDB-835F-4F02-BB1A-D4A628886BDE}"/>
                </a:ext>
              </a:extLst>
            </p:cNvPr>
            <p:cNvSpPr/>
            <p:nvPr/>
          </p:nvSpPr>
          <p:spPr bwMode="auto">
            <a:xfrm>
              <a:off x="4874204" y="1256758"/>
              <a:ext cx="2269244" cy="501871"/>
            </a:xfrm>
            <a:prstGeom prst="roundRect">
              <a:avLst>
                <a:gd fmla="val 8509"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7" name="矩形 6">
              <a:extLst>
                <a:ext uri="{FF2B5EF4-FFF2-40B4-BE49-F238E27FC236}">
                  <a16:creationId xmlns:a16="http://schemas.microsoft.com/office/drawing/2014/main" id="{051A8538-87AD-490C-BBCE-A24E7F493254}"/>
                </a:ext>
              </a:extLst>
            </p:cNvPr>
            <p:cNvSpPr/>
            <p:nvPr/>
          </p:nvSpPr>
          <p:spPr>
            <a:xfrm>
              <a:off x="4972194" y="1307638"/>
              <a:ext cx="2091190" cy="396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000">
                  <a:solidFill>
                    <a:schemeClr val="accent2"/>
                  </a:solidFill>
                  <a:latin typeface="+mj-ea"/>
                  <a:ea typeface="+mj-ea"/>
                </a:rPr>
                <a:t>积极聆听的技巧</a:t>
              </a:r>
            </a:p>
          </p:txBody>
        </p:sp>
      </p:grpSp>
      <p:grpSp>
        <p:nvGrpSpPr>
          <p:cNvPr id="6" name="组合 5">
            <a:extLst>
              <a:ext uri="{FF2B5EF4-FFF2-40B4-BE49-F238E27FC236}">
                <a16:creationId xmlns:a16="http://schemas.microsoft.com/office/drawing/2014/main" id="{D8EE936E-A523-4891-B806-F942C37B48FA}"/>
              </a:ext>
            </a:extLst>
          </p:cNvPr>
          <p:cNvGrpSpPr/>
          <p:nvPr/>
        </p:nvGrpSpPr>
        <p:grpSpPr>
          <a:xfrm>
            <a:off x="1930879" y="3883400"/>
            <a:ext cx="2269244" cy="501871"/>
            <a:chOff x="4847070" y="2758522"/>
            <a:chExt cx="2269244" cy="501871"/>
          </a:xfrm>
        </p:grpSpPr>
        <p:sp>
          <p:nvSpPr>
            <p:cNvPr id="27" name="矩形: 圆角 26">
              <a:extLst>
                <a:ext uri="{FF2B5EF4-FFF2-40B4-BE49-F238E27FC236}">
                  <a16:creationId xmlns:a16="http://schemas.microsoft.com/office/drawing/2014/main" id="{D4EF651D-D9FA-41CD-AD82-F11BD3D04E20}"/>
                </a:ext>
              </a:extLst>
            </p:cNvPr>
            <p:cNvSpPr/>
            <p:nvPr/>
          </p:nvSpPr>
          <p:spPr bwMode="auto">
            <a:xfrm>
              <a:off x="4847070" y="2758522"/>
              <a:ext cx="2269244" cy="501871"/>
            </a:xfrm>
            <a:prstGeom prst="roundRect">
              <a:avLst>
                <a:gd fmla="val 8509"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8" name="矩形 7">
              <a:extLst>
                <a:ext uri="{FF2B5EF4-FFF2-40B4-BE49-F238E27FC236}">
                  <a16:creationId xmlns:a16="http://schemas.microsoft.com/office/drawing/2014/main" id="{66A556BD-12BB-444C-BB30-1C347AF04F50}"/>
                </a:ext>
              </a:extLst>
            </p:cNvPr>
            <p:cNvSpPr/>
            <p:nvPr/>
          </p:nvSpPr>
          <p:spPr>
            <a:xfrm>
              <a:off x="4979247" y="2839867"/>
              <a:ext cx="2091190" cy="396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000">
                  <a:solidFill>
                    <a:schemeClr val="accent2"/>
                  </a:solidFill>
                  <a:latin typeface="+mj-ea"/>
                  <a:ea typeface="+mj-ea"/>
                </a:rPr>
                <a:t>有效表达的原则</a:t>
              </a:r>
            </a:p>
          </p:txBody>
        </p:sp>
      </p:grpSp>
      <p:grpSp>
        <p:nvGrpSpPr>
          <p:cNvPr id="12" name="组合 11">
            <a:extLst>
              <a:ext uri="{FF2B5EF4-FFF2-40B4-BE49-F238E27FC236}">
                <a16:creationId xmlns:a16="http://schemas.microsoft.com/office/drawing/2014/main" id="{9CE5D05B-DF98-44D3-9DCD-3D3816C50988}"/>
              </a:ext>
            </a:extLst>
          </p:cNvPr>
          <p:cNvGrpSpPr/>
          <p:nvPr/>
        </p:nvGrpSpPr>
        <p:grpSpPr>
          <a:xfrm>
            <a:off x="6294264" y="1890531"/>
            <a:ext cx="2269244" cy="501871"/>
            <a:chOff x="4842686" y="4296240"/>
            <a:chExt cx="2269244" cy="501871"/>
          </a:xfrm>
        </p:grpSpPr>
        <p:sp>
          <p:nvSpPr>
            <p:cNvPr id="28" name="矩形: 圆角 27">
              <a:extLst>
                <a:ext uri="{FF2B5EF4-FFF2-40B4-BE49-F238E27FC236}">
                  <a16:creationId xmlns:a16="http://schemas.microsoft.com/office/drawing/2014/main" id="{AA2BA028-DC40-4D01-AE61-BDCB2A576A07}"/>
                </a:ext>
              </a:extLst>
            </p:cNvPr>
            <p:cNvSpPr/>
            <p:nvPr/>
          </p:nvSpPr>
          <p:spPr bwMode="auto">
            <a:xfrm>
              <a:off x="4842686" y="4296240"/>
              <a:ext cx="2269244" cy="501871"/>
            </a:xfrm>
            <a:prstGeom prst="roundRect">
              <a:avLst>
                <a:gd fmla="val 8509"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9" name="矩形 8">
              <a:extLst>
                <a:ext uri="{FF2B5EF4-FFF2-40B4-BE49-F238E27FC236}">
                  <a16:creationId xmlns:a16="http://schemas.microsoft.com/office/drawing/2014/main" id="{A5C751FD-012B-4941-B96B-ACF01B896338}"/>
                </a:ext>
              </a:extLst>
            </p:cNvPr>
            <p:cNvSpPr/>
            <p:nvPr/>
          </p:nvSpPr>
          <p:spPr>
            <a:xfrm>
              <a:off x="5199815" y="4366540"/>
              <a:ext cx="1554986" cy="396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000">
                  <a:solidFill>
                    <a:schemeClr val="accent2"/>
                  </a:solidFill>
                  <a:latin typeface="+mj-ea"/>
                  <a:ea typeface="+mj-ea"/>
                </a:rPr>
                <a:t>反馈的方法</a:t>
              </a:r>
            </a:p>
          </p:txBody>
        </p:sp>
      </p:grpSp>
      <p:grpSp>
        <p:nvGrpSpPr>
          <p:cNvPr id="13" name="组合 12">
            <a:extLst>
              <a:ext uri="{FF2B5EF4-FFF2-40B4-BE49-F238E27FC236}">
                <a16:creationId xmlns:a16="http://schemas.microsoft.com/office/drawing/2014/main" id="{D95C161F-8FA6-44D7-956D-7870D25EFC46}"/>
              </a:ext>
            </a:extLst>
          </p:cNvPr>
          <p:cNvGrpSpPr/>
          <p:nvPr/>
        </p:nvGrpSpPr>
        <p:grpSpPr>
          <a:xfrm>
            <a:off x="6236575" y="3862983"/>
            <a:ext cx="2269244" cy="501871"/>
            <a:chOff x="4836805" y="5575209"/>
            <a:chExt cx="2269244" cy="501871"/>
          </a:xfrm>
        </p:grpSpPr>
        <p:sp>
          <p:nvSpPr>
            <p:cNvPr id="29" name="矩形: 圆角 28">
              <a:extLst>
                <a:ext uri="{FF2B5EF4-FFF2-40B4-BE49-F238E27FC236}">
                  <a16:creationId xmlns:a16="http://schemas.microsoft.com/office/drawing/2014/main" id="{CD49A603-EF8E-49D6-86E2-093F522B65EE}"/>
                </a:ext>
              </a:extLst>
            </p:cNvPr>
            <p:cNvSpPr/>
            <p:nvPr/>
          </p:nvSpPr>
          <p:spPr bwMode="auto">
            <a:xfrm>
              <a:off x="4836805" y="5575209"/>
              <a:ext cx="2269244" cy="501871"/>
            </a:xfrm>
            <a:prstGeom prst="roundRect">
              <a:avLst>
                <a:gd fmla="val 8509"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10" name="矩形 9">
              <a:extLst>
                <a:ext uri="{FF2B5EF4-FFF2-40B4-BE49-F238E27FC236}">
                  <a16:creationId xmlns:a16="http://schemas.microsoft.com/office/drawing/2014/main" id="{9E880527-3196-47AA-AD41-53A7D805A317}"/>
                </a:ext>
              </a:extLst>
            </p:cNvPr>
            <p:cNvSpPr/>
            <p:nvPr/>
          </p:nvSpPr>
          <p:spPr>
            <a:xfrm>
              <a:off x="4929898" y="5628730"/>
              <a:ext cx="2091190" cy="396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000">
                  <a:solidFill>
                    <a:schemeClr val="accent2"/>
                  </a:solidFill>
                  <a:latin typeface="+mj-ea"/>
                  <a:ea typeface="+mj-ea"/>
                </a:rPr>
                <a:t>有效沟通的过程</a:t>
              </a:r>
            </a:p>
          </p:txBody>
        </p:sp>
      </p:grpSp>
      <p:sp>
        <p:nvSpPr>
          <p:cNvPr id="30" name="内容占位符 4">
            <a:extLst>
              <a:ext uri="{FF2B5EF4-FFF2-40B4-BE49-F238E27FC236}">
                <a16:creationId xmlns:a16="http://schemas.microsoft.com/office/drawing/2014/main" id="{6BE0C386-455D-477D-B209-0005D6BC4023}"/>
              </a:ext>
            </a:extLst>
          </p:cNvPr>
          <p:cNvSpPr txBox="1">
            <a:spLocks noChangeArrowheads="1"/>
          </p:cNvSpPr>
          <p:nvPr/>
        </p:nvSpPr>
        <p:spPr bwMode="auto">
          <a:xfrm>
            <a:off x="6353216" y="4595244"/>
            <a:ext cx="4795583" cy="94488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just">
              <a:defRPr>
                <a:latin typeface="+mj-ea"/>
                <a:ea typeface="+mj-ea"/>
              </a:defRPr>
            </a:lvl1pPr>
            <a:lvl2pPr algn="l" eaLnBrk="1" fontAlgn="base" hangingPunct="1" indent="-285750" marL="742950" rtl="0">
              <a:spcBef>
                <a:spcPct val="20000"/>
              </a:spcBef>
              <a:spcAft>
                <a:spcPct val="0"/>
              </a:spcAft>
              <a:buChar char="–"/>
              <a:defRPr sz="2000">
                <a:solidFill>
                  <a:schemeClr val="accent1"/>
                </a:solidFill>
                <a:latin typeface="+mn-lt"/>
                <a:ea charset="-122" pitchFamily="49" typeface="仿宋_GB2312"/>
              </a:defRPr>
            </a:lvl2pPr>
            <a:lvl3pPr algn="l" eaLnBrk="1" fontAlgn="base" hangingPunct="1" indent="-228600" marL="1143000" rtl="0">
              <a:spcBef>
                <a:spcPct val="20000"/>
              </a:spcBef>
              <a:spcAft>
                <a:spcPct val="0"/>
              </a:spcAft>
              <a:buChar char="•"/>
              <a:defRPr sz="2400">
                <a:solidFill>
                  <a:schemeClr val="tx1"/>
                </a:solidFill>
                <a:latin typeface="+mn-lt"/>
                <a:ea charset="-122" pitchFamily="2" typeface="宋体"/>
              </a:defRPr>
            </a:lvl3pPr>
            <a:lvl4pPr algn="l" eaLnBrk="1" fontAlgn="base" hangingPunct="1" indent="-228600" marL="1600200" rtl="0">
              <a:spcBef>
                <a:spcPct val="20000"/>
              </a:spcBef>
              <a:spcAft>
                <a:spcPct val="0"/>
              </a:spcAft>
              <a:buChar char="–"/>
              <a:defRPr sz="2000">
                <a:solidFill>
                  <a:schemeClr val="tx1"/>
                </a:solidFill>
                <a:latin typeface="+mn-lt"/>
                <a:ea charset="-122" pitchFamily="2" typeface="宋体"/>
              </a:defRPr>
            </a:lvl4pPr>
            <a:lvl5pPr algn="l" eaLnBrk="1" fontAlgn="base" hangingPunct="1" indent="-228600" marL="2057400" rtl="0">
              <a:spcBef>
                <a:spcPct val="20000"/>
              </a:spcBef>
              <a:spcAft>
                <a:spcPct val="0"/>
              </a:spcAft>
              <a:buChar char="»"/>
              <a:defRPr sz="2000">
                <a:solidFill>
                  <a:schemeClr val="tx1"/>
                </a:solidFill>
                <a:latin typeface="+mn-lt"/>
                <a:ea charset="-122" pitchFamily="2" typeface="宋体"/>
              </a:defRPr>
            </a:lvl5pPr>
            <a:lvl6pPr algn="l" eaLnBrk="1" fontAlgn="base" hangingPunct="1" indent="-228600" marL="2514600" rtl="0">
              <a:spcBef>
                <a:spcPct val="20000"/>
              </a:spcBef>
              <a:spcAft>
                <a:spcPct val="0"/>
              </a:spcAft>
              <a:buChar char="»"/>
              <a:defRPr sz="2000">
                <a:solidFill>
                  <a:schemeClr val="tx1"/>
                </a:solidFill>
                <a:latin typeface="+mn-lt"/>
                <a:ea charset="-122" pitchFamily="2" typeface="宋体"/>
              </a:defRPr>
            </a:lvl6pPr>
            <a:lvl7pPr algn="l" eaLnBrk="1" fontAlgn="base" hangingPunct="1" indent="-228600" marL="2971800" rtl="0">
              <a:spcBef>
                <a:spcPct val="20000"/>
              </a:spcBef>
              <a:spcAft>
                <a:spcPct val="0"/>
              </a:spcAft>
              <a:buChar char="»"/>
              <a:defRPr sz="2000">
                <a:solidFill>
                  <a:schemeClr val="tx1"/>
                </a:solidFill>
                <a:latin typeface="+mn-lt"/>
                <a:ea charset="-122" pitchFamily="2" typeface="宋体"/>
              </a:defRPr>
            </a:lvl7pPr>
            <a:lvl8pPr algn="l" eaLnBrk="1" fontAlgn="base" hangingPunct="1" indent="-228600" marL="3429000" rtl="0">
              <a:spcBef>
                <a:spcPct val="20000"/>
              </a:spcBef>
              <a:spcAft>
                <a:spcPct val="0"/>
              </a:spcAft>
              <a:buChar char="»"/>
              <a:defRPr sz="2000">
                <a:solidFill>
                  <a:schemeClr val="tx1"/>
                </a:solidFill>
                <a:latin typeface="+mn-lt"/>
                <a:ea charset="-122" pitchFamily="2" typeface="宋体"/>
              </a:defRPr>
            </a:lvl8pPr>
            <a:lvl9pPr algn="l" eaLnBrk="1" fontAlgn="base" hangingPunct="1" indent="-228600" marL="3886200" rtl="0">
              <a:spcBef>
                <a:spcPct val="20000"/>
              </a:spcBef>
              <a:spcAft>
                <a:spcPct val="0"/>
              </a:spcAft>
              <a:buChar char="»"/>
              <a:defRPr sz="2000">
                <a:solidFill>
                  <a:schemeClr val="tx1"/>
                </a:solidFill>
                <a:latin typeface="+mn-lt"/>
                <a:ea charset="-122" pitchFamily="2" typeface="宋体"/>
              </a:defRPr>
            </a:lvl9pPr>
          </a:lstStyle>
          <a:p>
            <a:pPr indent="-285750" marL="285750">
              <a:buFont charset="2" panose="05000000000000000000" pitchFamily="2" typeface="Wingdings"/>
              <a:buChar char="l"/>
            </a:pPr>
            <a:r>
              <a:rPr altLang="en-US" lang="zh-CN" sz="1400">
                <a:solidFill>
                  <a:srgbClr val="000000"/>
                </a:solidFill>
              </a:rPr>
              <a:t>积极聆听</a:t>
            </a:r>
          </a:p>
          <a:p>
            <a:pPr indent="-285750" marL="285750">
              <a:buFont charset="2" panose="05000000000000000000" pitchFamily="2" typeface="Wingdings"/>
              <a:buChar char="l"/>
            </a:pPr>
            <a:r>
              <a:rPr altLang="en-US" lang="zh-CN" sz="1400">
                <a:solidFill>
                  <a:srgbClr val="000000"/>
                </a:solidFill>
              </a:rPr>
              <a:t>听完之后，收集信息，然后开始有效地说</a:t>
            </a:r>
          </a:p>
          <a:p>
            <a:pPr indent="-285750" marL="285750">
              <a:buFont charset="2" panose="05000000000000000000" pitchFamily="2" typeface="Wingdings"/>
              <a:buChar char="l"/>
            </a:pPr>
            <a:r>
              <a:rPr altLang="en-US" lang="zh-CN" sz="1400">
                <a:solidFill>
                  <a:srgbClr val="000000"/>
                </a:solidFill>
              </a:rPr>
              <a:t>化解异议，达成共识</a:t>
            </a:r>
          </a:p>
          <a:p>
            <a:pPr indent="-285750" marL="285750">
              <a:buFont charset="2" panose="05000000000000000000" pitchFamily="2" typeface="Wingdings"/>
              <a:buChar char="l"/>
            </a:pPr>
            <a:r>
              <a:rPr altLang="en-US" lang="zh-CN" sz="1400">
                <a:solidFill>
                  <a:srgbClr val="000000"/>
                </a:solidFill>
              </a:rPr>
              <a:t>开始实施这种行为</a:t>
            </a:r>
          </a:p>
        </p:txBody>
      </p:sp>
    </p:spTree>
    <p:extLst>
      <p:ext uri="{BB962C8B-B14F-4D97-AF65-F5344CB8AC3E}">
        <p14:creationId val="1122341451"/>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700"/>
                            </p:stCondLst>
                            <p:childTnLst>
                              <p:par>
                                <p:cTn fill="hold" id="25" nodeType="afterEffect" presetClass="entr" presetID="31" presetSubtype="0">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 calcmode="lin" valueType="num">
                                      <p:cBhvr>
                                        <p:cTn dur="500" fill="hold" id="29"/>
                                        <p:tgtEl>
                                          <p:spTgt spid="5"/>
                                        </p:tgtEl>
                                        <p:attrNameLst>
                                          <p:attrName>style.rotation</p:attrName>
                                        </p:attrNameLst>
                                      </p:cBhvr>
                                      <p:tavLst>
                                        <p:tav tm="0">
                                          <p:val>
                                            <p:fltVal val="90"/>
                                          </p:val>
                                        </p:tav>
                                        <p:tav tm="100000">
                                          <p:val>
                                            <p:fltVal val="0"/>
                                          </p:val>
                                        </p:tav>
                                      </p:tavLst>
                                    </p:anim>
                                    <p:animEffect filter="fade" transition="in">
                                      <p:cBhvr>
                                        <p:cTn dur="500" id="30"/>
                                        <p:tgtEl>
                                          <p:spTgt spid="5"/>
                                        </p:tgtEl>
                                      </p:cBhvr>
                                    </p:animEffect>
                                  </p:childTnLst>
                                </p:cTn>
                              </p:par>
                            </p:childTnLst>
                          </p:cTn>
                        </p:par>
                        <p:par>
                          <p:cTn fill="hold" id="31" nodeType="afterGroup">
                            <p:stCondLst>
                              <p:cond delay="1200"/>
                            </p:stCondLst>
                            <p:childTnLst>
                              <p:par>
                                <p:cTn fill="hold" grpId="0" id="32" nodeType="afterEffect" presetClass="entr" presetID="22" presetSubtype="8">
                                  <p:stCondLst>
                                    <p:cond delay="0"/>
                                  </p:stCondLst>
                                  <p:childTnLst>
                                    <p:set>
                                      <p:cBhvr>
                                        <p:cTn dur="1" fill="hold" id="33">
                                          <p:stCondLst>
                                            <p:cond delay="0"/>
                                          </p:stCondLst>
                                        </p:cTn>
                                        <p:tgtEl>
                                          <p:spTgt spid="2"/>
                                        </p:tgtEl>
                                        <p:attrNameLst>
                                          <p:attrName>style.visibility</p:attrName>
                                        </p:attrNameLst>
                                      </p:cBhvr>
                                      <p:to>
                                        <p:strVal val="visible"/>
                                      </p:to>
                                    </p:set>
                                    <p:animEffect filter="wipe(left)" transition="in">
                                      <p:cBhvr>
                                        <p:cTn dur="500" id="34"/>
                                        <p:tgtEl>
                                          <p:spTgt spid="2"/>
                                        </p:tgtEl>
                                      </p:cBhvr>
                                    </p:animEffect>
                                  </p:childTnLst>
                                </p:cTn>
                              </p:par>
                            </p:childTnLst>
                          </p:cTn>
                        </p:par>
                        <p:par>
                          <p:cTn fill="hold" id="35" nodeType="afterGroup">
                            <p:stCondLst>
                              <p:cond delay="1700"/>
                            </p:stCondLst>
                            <p:childTnLst>
                              <p:par>
                                <p:cTn fill="hold" id="36" nodeType="afterEffect" presetClass="entr" presetID="31" presetSubtype="0">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p:cTn dur="500" fill="hold" id="38"/>
                                        <p:tgtEl>
                                          <p:spTgt spid="6"/>
                                        </p:tgtEl>
                                        <p:attrNameLst>
                                          <p:attrName>ppt_w</p:attrName>
                                        </p:attrNameLst>
                                      </p:cBhvr>
                                      <p:tavLst>
                                        <p:tav tm="0">
                                          <p:val>
                                            <p:fltVal val="0"/>
                                          </p:val>
                                        </p:tav>
                                        <p:tav tm="100000">
                                          <p:val>
                                            <p:strVal val="#ppt_w"/>
                                          </p:val>
                                        </p:tav>
                                      </p:tavLst>
                                    </p:anim>
                                    <p:anim calcmode="lin" valueType="num">
                                      <p:cBhvr>
                                        <p:cTn dur="500" fill="hold" id="39"/>
                                        <p:tgtEl>
                                          <p:spTgt spid="6"/>
                                        </p:tgtEl>
                                        <p:attrNameLst>
                                          <p:attrName>ppt_h</p:attrName>
                                        </p:attrNameLst>
                                      </p:cBhvr>
                                      <p:tavLst>
                                        <p:tav tm="0">
                                          <p:val>
                                            <p:fltVal val="0"/>
                                          </p:val>
                                        </p:tav>
                                        <p:tav tm="100000">
                                          <p:val>
                                            <p:strVal val="#ppt_h"/>
                                          </p:val>
                                        </p:tav>
                                      </p:tavLst>
                                    </p:anim>
                                    <p:anim calcmode="lin" valueType="num">
                                      <p:cBhvr>
                                        <p:cTn dur="500" fill="hold" id="40"/>
                                        <p:tgtEl>
                                          <p:spTgt spid="6"/>
                                        </p:tgtEl>
                                        <p:attrNameLst>
                                          <p:attrName>style.rotation</p:attrName>
                                        </p:attrNameLst>
                                      </p:cBhvr>
                                      <p:tavLst>
                                        <p:tav tm="0">
                                          <p:val>
                                            <p:fltVal val="90"/>
                                          </p:val>
                                        </p:tav>
                                        <p:tav tm="100000">
                                          <p:val>
                                            <p:fltVal val="0"/>
                                          </p:val>
                                        </p:tav>
                                      </p:tavLst>
                                    </p:anim>
                                    <p:animEffect filter="fade" transition="in">
                                      <p:cBhvr>
                                        <p:cTn dur="500" id="41"/>
                                        <p:tgtEl>
                                          <p:spTgt spid="6"/>
                                        </p:tgtEl>
                                      </p:cBhvr>
                                    </p:animEffect>
                                  </p:childTnLst>
                                </p:cTn>
                              </p:par>
                            </p:childTnLst>
                          </p:cTn>
                        </p:par>
                        <p:par>
                          <p:cTn fill="hold" id="42" nodeType="afterGroup">
                            <p:stCondLst>
                              <p:cond delay="2200"/>
                            </p:stCondLst>
                            <p:childTnLst>
                              <p:par>
                                <p:cTn fill="hold" grpId="0" id="43" nodeType="afterEffect" presetClass="entr" presetID="22" presetSubtype="8">
                                  <p:stCondLst>
                                    <p:cond delay="0"/>
                                  </p:stCondLst>
                                  <p:childTnLst>
                                    <p:set>
                                      <p:cBhvr>
                                        <p:cTn dur="1" fill="hold" id="44">
                                          <p:stCondLst>
                                            <p:cond delay="0"/>
                                          </p:stCondLst>
                                        </p:cTn>
                                        <p:tgtEl>
                                          <p:spTgt spid="4"/>
                                        </p:tgtEl>
                                        <p:attrNameLst>
                                          <p:attrName>style.visibility</p:attrName>
                                        </p:attrNameLst>
                                      </p:cBhvr>
                                      <p:to>
                                        <p:strVal val="visible"/>
                                      </p:to>
                                    </p:set>
                                    <p:animEffect filter="wipe(left)" transition="in">
                                      <p:cBhvr>
                                        <p:cTn dur="500" id="45"/>
                                        <p:tgtEl>
                                          <p:spTgt spid="4"/>
                                        </p:tgtEl>
                                      </p:cBhvr>
                                    </p:animEffect>
                                  </p:childTnLst>
                                </p:cTn>
                              </p:par>
                            </p:childTnLst>
                          </p:cTn>
                        </p:par>
                        <p:par>
                          <p:cTn fill="hold" id="46" nodeType="afterGroup">
                            <p:stCondLst>
                              <p:cond delay="2700"/>
                            </p:stCondLst>
                            <p:childTnLst>
                              <p:par>
                                <p:cTn fill="hold" id="47" nodeType="afterEffect" presetClass="entr" presetID="31" presetSubtype="0">
                                  <p:stCondLst>
                                    <p:cond delay="0"/>
                                  </p:stCondLst>
                                  <p:childTnLst>
                                    <p:set>
                                      <p:cBhvr>
                                        <p:cTn dur="1" fill="hold" id="48">
                                          <p:stCondLst>
                                            <p:cond delay="0"/>
                                          </p:stCondLst>
                                        </p:cTn>
                                        <p:tgtEl>
                                          <p:spTgt spid="12"/>
                                        </p:tgtEl>
                                        <p:attrNameLst>
                                          <p:attrName>style.visibility</p:attrName>
                                        </p:attrNameLst>
                                      </p:cBhvr>
                                      <p:to>
                                        <p:strVal val="visible"/>
                                      </p:to>
                                    </p:set>
                                    <p:anim calcmode="lin" valueType="num">
                                      <p:cBhvr>
                                        <p:cTn dur="500" fill="hold" id="49"/>
                                        <p:tgtEl>
                                          <p:spTgt spid="12"/>
                                        </p:tgtEl>
                                        <p:attrNameLst>
                                          <p:attrName>ppt_w</p:attrName>
                                        </p:attrNameLst>
                                      </p:cBhvr>
                                      <p:tavLst>
                                        <p:tav tm="0">
                                          <p:val>
                                            <p:fltVal val="0"/>
                                          </p:val>
                                        </p:tav>
                                        <p:tav tm="100000">
                                          <p:val>
                                            <p:strVal val="#ppt_w"/>
                                          </p:val>
                                        </p:tav>
                                      </p:tavLst>
                                    </p:anim>
                                    <p:anim calcmode="lin" valueType="num">
                                      <p:cBhvr>
                                        <p:cTn dur="500" fill="hold" id="50"/>
                                        <p:tgtEl>
                                          <p:spTgt spid="12"/>
                                        </p:tgtEl>
                                        <p:attrNameLst>
                                          <p:attrName>ppt_h</p:attrName>
                                        </p:attrNameLst>
                                      </p:cBhvr>
                                      <p:tavLst>
                                        <p:tav tm="0">
                                          <p:val>
                                            <p:fltVal val="0"/>
                                          </p:val>
                                        </p:tav>
                                        <p:tav tm="100000">
                                          <p:val>
                                            <p:strVal val="#ppt_h"/>
                                          </p:val>
                                        </p:tav>
                                      </p:tavLst>
                                    </p:anim>
                                    <p:anim calcmode="lin" valueType="num">
                                      <p:cBhvr>
                                        <p:cTn dur="500" fill="hold" id="51"/>
                                        <p:tgtEl>
                                          <p:spTgt spid="12"/>
                                        </p:tgtEl>
                                        <p:attrNameLst>
                                          <p:attrName>style.rotation</p:attrName>
                                        </p:attrNameLst>
                                      </p:cBhvr>
                                      <p:tavLst>
                                        <p:tav tm="0">
                                          <p:val>
                                            <p:fltVal val="90"/>
                                          </p:val>
                                        </p:tav>
                                        <p:tav tm="100000">
                                          <p:val>
                                            <p:fltVal val="0"/>
                                          </p:val>
                                        </p:tav>
                                      </p:tavLst>
                                    </p:anim>
                                    <p:animEffect filter="fade" transition="in">
                                      <p:cBhvr>
                                        <p:cTn dur="500" id="52"/>
                                        <p:tgtEl>
                                          <p:spTgt spid="12"/>
                                        </p:tgtEl>
                                      </p:cBhvr>
                                    </p:animEffect>
                                  </p:childTnLst>
                                </p:cTn>
                              </p:par>
                            </p:childTnLst>
                          </p:cTn>
                        </p:par>
                        <p:par>
                          <p:cTn fill="hold" id="53" nodeType="afterGroup">
                            <p:stCondLst>
                              <p:cond delay="3200"/>
                            </p:stCondLst>
                            <p:childTnLst>
                              <p:par>
                                <p:cTn fill="hold" grpId="0" id="54" nodeType="afterEffect" presetClass="entr" presetID="22" presetSubtype="8">
                                  <p:stCondLst>
                                    <p:cond delay="0"/>
                                  </p:stCondLst>
                                  <p:childTnLst>
                                    <p:set>
                                      <p:cBhvr>
                                        <p:cTn dur="1" fill="hold" id="55">
                                          <p:stCondLst>
                                            <p:cond delay="0"/>
                                          </p:stCondLst>
                                        </p:cTn>
                                        <p:tgtEl>
                                          <p:spTgt spid="17"/>
                                        </p:tgtEl>
                                        <p:attrNameLst>
                                          <p:attrName>style.visibility</p:attrName>
                                        </p:attrNameLst>
                                      </p:cBhvr>
                                      <p:to>
                                        <p:strVal val="visible"/>
                                      </p:to>
                                    </p:set>
                                    <p:animEffect filter="wipe(left)" transition="in">
                                      <p:cBhvr>
                                        <p:cTn dur="500" id="56"/>
                                        <p:tgtEl>
                                          <p:spTgt spid="17"/>
                                        </p:tgtEl>
                                      </p:cBhvr>
                                    </p:animEffect>
                                  </p:childTnLst>
                                </p:cTn>
                              </p:par>
                            </p:childTnLst>
                          </p:cTn>
                        </p:par>
                        <p:par>
                          <p:cTn fill="hold" id="57" nodeType="afterGroup">
                            <p:stCondLst>
                              <p:cond delay="3700"/>
                            </p:stCondLst>
                            <p:childTnLst>
                              <p:par>
                                <p:cTn fill="hold" id="58" nodeType="afterEffect" presetClass="entr" presetID="31" presetSubtype="0">
                                  <p:stCondLst>
                                    <p:cond delay="0"/>
                                  </p:stCondLst>
                                  <p:childTnLst>
                                    <p:set>
                                      <p:cBhvr>
                                        <p:cTn dur="1" fill="hold" id="59">
                                          <p:stCondLst>
                                            <p:cond delay="0"/>
                                          </p:stCondLst>
                                        </p:cTn>
                                        <p:tgtEl>
                                          <p:spTgt spid="13"/>
                                        </p:tgtEl>
                                        <p:attrNameLst>
                                          <p:attrName>style.visibility</p:attrName>
                                        </p:attrNameLst>
                                      </p:cBhvr>
                                      <p:to>
                                        <p:strVal val="visible"/>
                                      </p:to>
                                    </p:set>
                                    <p:anim calcmode="lin" valueType="num">
                                      <p:cBhvr>
                                        <p:cTn dur="500" fill="hold" id="60"/>
                                        <p:tgtEl>
                                          <p:spTgt spid="13"/>
                                        </p:tgtEl>
                                        <p:attrNameLst>
                                          <p:attrName>ppt_w</p:attrName>
                                        </p:attrNameLst>
                                      </p:cBhvr>
                                      <p:tavLst>
                                        <p:tav tm="0">
                                          <p:val>
                                            <p:fltVal val="0"/>
                                          </p:val>
                                        </p:tav>
                                        <p:tav tm="100000">
                                          <p:val>
                                            <p:strVal val="#ppt_w"/>
                                          </p:val>
                                        </p:tav>
                                      </p:tavLst>
                                    </p:anim>
                                    <p:anim calcmode="lin" valueType="num">
                                      <p:cBhvr>
                                        <p:cTn dur="500" fill="hold" id="61"/>
                                        <p:tgtEl>
                                          <p:spTgt spid="13"/>
                                        </p:tgtEl>
                                        <p:attrNameLst>
                                          <p:attrName>ppt_h</p:attrName>
                                        </p:attrNameLst>
                                      </p:cBhvr>
                                      <p:tavLst>
                                        <p:tav tm="0">
                                          <p:val>
                                            <p:fltVal val="0"/>
                                          </p:val>
                                        </p:tav>
                                        <p:tav tm="100000">
                                          <p:val>
                                            <p:strVal val="#ppt_h"/>
                                          </p:val>
                                        </p:tav>
                                      </p:tavLst>
                                    </p:anim>
                                    <p:anim calcmode="lin" valueType="num">
                                      <p:cBhvr>
                                        <p:cTn dur="500" fill="hold" id="62"/>
                                        <p:tgtEl>
                                          <p:spTgt spid="13"/>
                                        </p:tgtEl>
                                        <p:attrNameLst>
                                          <p:attrName>style.rotation</p:attrName>
                                        </p:attrNameLst>
                                      </p:cBhvr>
                                      <p:tavLst>
                                        <p:tav tm="0">
                                          <p:val>
                                            <p:fltVal val="90"/>
                                          </p:val>
                                        </p:tav>
                                        <p:tav tm="100000">
                                          <p:val>
                                            <p:fltVal val="0"/>
                                          </p:val>
                                        </p:tav>
                                      </p:tavLst>
                                    </p:anim>
                                    <p:animEffect filter="fade" transition="in">
                                      <p:cBhvr>
                                        <p:cTn dur="500" id="63"/>
                                        <p:tgtEl>
                                          <p:spTgt spid="13"/>
                                        </p:tgtEl>
                                      </p:cBhvr>
                                    </p:animEffect>
                                  </p:childTnLst>
                                </p:cTn>
                              </p:par>
                            </p:childTnLst>
                          </p:cTn>
                        </p:par>
                        <p:par>
                          <p:cTn fill="hold" id="64" nodeType="afterGroup">
                            <p:stCondLst>
                              <p:cond delay="4200"/>
                            </p:stCondLst>
                            <p:childTnLst>
                              <p:par>
                                <p:cTn fill="hold" grpId="0" id="65" nodeType="afterEffect" presetClass="entr" presetID="22" presetSubtype="8">
                                  <p:stCondLst>
                                    <p:cond delay="0"/>
                                  </p:stCondLst>
                                  <p:childTnLst>
                                    <p:set>
                                      <p:cBhvr>
                                        <p:cTn dur="1" fill="hold" id="66">
                                          <p:stCondLst>
                                            <p:cond delay="0"/>
                                          </p:stCondLst>
                                        </p:cTn>
                                        <p:tgtEl>
                                          <p:spTgt spid="30"/>
                                        </p:tgtEl>
                                        <p:attrNameLst>
                                          <p:attrName>style.visibility</p:attrName>
                                        </p:attrNameLst>
                                      </p:cBhvr>
                                      <p:to>
                                        <p:strVal val="visible"/>
                                      </p:to>
                                    </p:set>
                                    <p:animEffect filter="wipe(left)" transition="in">
                                      <p:cBhvr>
                                        <p:cTn dur="500" id="67"/>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3"/>
      <p:bldP grpId="1" spid="3"/>
      <p:bldP grpId="0" spid="2"/>
      <p:bldP grpId="0" spid="4"/>
      <p:bldP grpId="0" spid="17"/>
      <p:bldP grpId="0" spid="30"/>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a:extLst>
              <a:ext uri="{FF2B5EF4-FFF2-40B4-BE49-F238E27FC236}">
                <a16:creationId xmlns:a16="http://schemas.microsoft.com/office/drawing/2014/main" id="{E410893A-2AED-4770-9C3E-BD9AC5A9D3AF}"/>
              </a:ext>
            </a:extLst>
          </p:cNvPr>
          <p:cNvSpPr/>
          <p:nvPr/>
        </p:nvSpPr>
        <p:spPr bwMode="auto">
          <a:xfrm>
            <a:off x="0" y="0"/>
            <a:ext cx="12196763" cy="6858000"/>
          </a:xfrm>
          <a:prstGeom prst="rect">
            <a:avLst/>
          </a:prstGeom>
          <a:blipFill dpi="0" rotWithShape="1">
            <a:blip r:embed="rId3">
              <a:alphaModFix amt="9000"/>
            </a:blip>
            <a:stretch>
              <a:fillRect/>
            </a:stretch>
          </a:blip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grpSp>
        <p:nvGrpSpPr>
          <p:cNvPr id="4" name="组合 3">
            <a:extLst>
              <a:ext uri="{FF2B5EF4-FFF2-40B4-BE49-F238E27FC236}">
                <a16:creationId xmlns:a16="http://schemas.microsoft.com/office/drawing/2014/main" id="{EF4012A7-E7A9-42A3-9F0A-4A889A6EC1C7}"/>
              </a:ext>
            </a:extLst>
          </p:cNvPr>
          <p:cNvGrpSpPr/>
          <p:nvPr/>
        </p:nvGrpSpPr>
        <p:grpSpPr>
          <a:xfrm>
            <a:off x="-960911" y="-1398550"/>
            <a:ext cx="7779399" cy="9304563"/>
            <a:chOff x="-960911" y="-1398550"/>
            <a:chExt cx="7779399" cy="9304563"/>
          </a:xfrm>
        </p:grpSpPr>
        <p:sp>
          <p:nvSpPr>
            <p:cNvPr id="18" name="等腰三角形 15">
              <a:extLst>
                <a:ext uri="{FF2B5EF4-FFF2-40B4-BE49-F238E27FC236}">
                  <a16:creationId xmlns:a16="http://schemas.microsoft.com/office/drawing/2014/main" id="{3A75ACBB-0B94-4FC4-9347-A161E0E6320F}"/>
                </a:ext>
              </a:extLst>
            </p:cNvPr>
            <p:cNvSpPr/>
            <p:nvPr/>
          </p:nvSpPr>
          <p:spPr>
            <a:xfrm rot="10800000">
              <a:off x="0" y="0"/>
              <a:ext cx="5857579" cy="6096000"/>
            </a:xfrm>
            <a:custGeom>
              <a:gdLst>
                <a:gd fmla="*/ 0 w 6644640" name="connsiteX0"/>
                <a:gd fmla="*/ 6096000 h 6096000" name="connsiteY0"/>
                <a:gd fmla="*/ 6644640 w 6644640" name="connsiteX1"/>
                <a:gd fmla="*/ 0 h 6096000" name="connsiteY1"/>
                <a:gd fmla="*/ 6644640 w 6644640" name="connsiteX2"/>
                <a:gd fmla="*/ 6096000 h 6096000" name="connsiteY2"/>
                <a:gd fmla="*/ 0 w 6644640" name="connsiteX3"/>
                <a:gd fmla="*/ 6096000 h 6096000" name="connsiteY3"/>
              </a:gdLst>
              <a:cxnLst>
                <a:cxn ang="0">
                  <a:pos x="connsiteX0" y="connsiteY0"/>
                </a:cxn>
                <a:cxn ang="0">
                  <a:pos x="connsiteX1" y="connsiteY1"/>
                </a:cxn>
                <a:cxn ang="0">
                  <a:pos x="connsiteX2" y="connsiteY2"/>
                </a:cxn>
                <a:cxn ang="0">
                  <a:pos x="connsiteX3" y="connsiteY3"/>
                </a:cxn>
              </a:cxnLst>
              <a:rect b="b" l="l" r="r" t="t"/>
              <a:pathLst>
                <a:path h="6096000" w="6644640">
                  <a:moveTo>
                    <a:pt x="0" y="6096000"/>
                  </a:moveTo>
                  <a:lnTo>
                    <a:pt x="6644640" y="0"/>
                  </a:lnTo>
                  <a:lnTo>
                    <a:pt x="6644640" y="6096000"/>
                  </a:lnTo>
                  <a:lnTo>
                    <a:pt x="0" y="6096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a:extLst>
                <a:ext uri="{FF2B5EF4-FFF2-40B4-BE49-F238E27FC236}">
                  <a16:creationId xmlns:a16="http://schemas.microsoft.com/office/drawing/2014/main" id="{AF302448-244A-4C86-99C1-3E41370D9121}"/>
                </a:ext>
              </a:extLst>
            </p:cNvPr>
            <p:cNvGrpSpPr/>
            <p:nvPr/>
          </p:nvGrpSpPr>
          <p:grpSpPr>
            <a:xfrm>
              <a:off x="-960911" y="-1398550"/>
              <a:ext cx="7779399" cy="9304563"/>
              <a:chOff x="-960911" y="-1398550"/>
              <a:chExt cx="7779399" cy="9304563"/>
            </a:xfrm>
          </p:grpSpPr>
          <p:pic>
            <p:nvPicPr>
              <p:cNvPr id="19" name="图片 18">
                <a:extLst>
                  <a:ext uri="{FF2B5EF4-FFF2-40B4-BE49-F238E27FC236}">
                    <a16:creationId xmlns:a16="http://schemas.microsoft.com/office/drawing/2014/main" id="{8D0EEBB1-948A-40D5-822A-DEF40F2BCC34}"/>
                  </a:ext>
                </a:extLst>
              </p:cNvPr>
              <p:cNvPicPr>
                <a:picLocks noChangeAspect="1"/>
              </p:cNvPicPr>
              <p:nvPr/>
            </p:nvPicPr>
            <p:blipFill>
              <a:blip r:embed="rId4">
                <a:duotone>
                  <a:prstClr val="black"/>
                  <a:schemeClr val="accent2">
                    <a:tint val="45000"/>
                    <a:satMod val="400000"/>
                  </a:schemeClr>
                </a:duotone>
                <a:extLst>
                  <a:ext uri="{28A0092B-C50C-407E-A947-70E740481C1C}">
                    <a14:useLocalDpi val="0"/>
                  </a:ext>
                </a:extLst>
              </a:blip>
              <a:stretch>
                <a:fillRect/>
              </a:stretch>
            </p:blipFill>
            <p:spPr>
              <a:xfrm rot="18799378">
                <a:off x="-1068601" y="2127389"/>
                <a:ext cx="8893099" cy="1841221"/>
              </a:xfrm>
              <a:prstGeom prst="rect">
                <a:avLst/>
              </a:prstGeom>
            </p:spPr>
          </p:pic>
          <p:sp>
            <p:nvSpPr>
              <p:cNvPr id="20" name="平行四边形 19">
                <a:extLst>
                  <a:ext uri="{FF2B5EF4-FFF2-40B4-BE49-F238E27FC236}">
                    <a16:creationId xmlns:a16="http://schemas.microsoft.com/office/drawing/2014/main" id="{BE30A512-EFD5-48D9-90EE-971C3806B6E3}"/>
                  </a:ext>
                </a:extLst>
              </p:cNvPr>
              <p:cNvSpPr/>
              <p:nvPr/>
            </p:nvSpPr>
            <p:spPr>
              <a:xfrm>
                <a:off x="-130848" y="0"/>
                <a:ext cx="5718847" cy="6858000"/>
              </a:xfrm>
              <a:prstGeom prst="parallelogram">
                <a:avLst>
                  <a:gd fmla="val 76803"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13">
                <a:extLst>
                  <a:ext uri="{FF2B5EF4-FFF2-40B4-BE49-F238E27FC236}">
                    <a16:creationId xmlns:a16="http://schemas.microsoft.com/office/drawing/2014/main" id="{CCC1FECD-F9F0-410C-AFC7-38EFFB6BE297}"/>
                  </a:ext>
                </a:extLst>
              </p:cNvPr>
              <p:cNvSpPr/>
              <p:nvPr/>
            </p:nvSpPr>
            <p:spPr>
              <a:xfrm>
                <a:off x="-1" y="1480207"/>
                <a:ext cx="5445759" cy="5377793"/>
              </a:xfrm>
              <a:custGeom>
                <a:gdLst>
                  <a:gd fmla="*/ 0 w 4124960" name="connsiteX0"/>
                  <a:gd fmla="*/ 5377794 h 5377794" name="connsiteY0"/>
                  <a:gd fmla="*/ 0 w 4124960" name="connsiteX1"/>
                  <a:gd fmla="*/ 0 h 5377794" name="connsiteY1"/>
                  <a:gd fmla="*/ 4124960 w 4124960" name="connsiteX2"/>
                  <a:gd fmla="*/ 5377794 h 5377794" name="connsiteY2"/>
                  <a:gd fmla="*/ 0 w 4124960" name="connsiteX3"/>
                  <a:gd fmla="*/ 5377794 h 5377794" name="connsiteY3"/>
                </a:gdLst>
                <a:cxnLst>
                  <a:cxn ang="0">
                    <a:pos x="connsiteX0" y="connsiteY0"/>
                  </a:cxn>
                  <a:cxn ang="0">
                    <a:pos x="connsiteX1" y="connsiteY1"/>
                  </a:cxn>
                  <a:cxn ang="0">
                    <a:pos x="connsiteX2" y="connsiteY2"/>
                  </a:cxn>
                  <a:cxn ang="0">
                    <a:pos x="connsiteX3" y="connsiteY3"/>
                  </a:cxn>
                </a:cxnLst>
                <a:rect b="b" l="l" r="r" t="t"/>
                <a:pathLst>
                  <a:path h="5377794" w="4124960">
                    <a:moveTo>
                      <a:pt x="0" y="5377794"/>
                    </a:moveTo>
                    <a:lnTo>
                      <a:pt x="0" y="0"/>
                    </a:lnTo>
                    <a:lnTo>
                      <a:pt x="4124960" y="5377794"/>
                    </a:lnTo>
                    <a:lnTo>
                      <a:pt x="0" y="537779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形状 22">
                <a:extLst>
                  <a:ext uri="{FF2B5EF4-FFF2-40B4-BE49-F238E27FC236}">
                    <a16:creationId xmlns:a16="http://schemas.microsoft.com/office/drawing/2014/main" id="{5D8D4DEC-F07C-4A74-AA9D-7D99E481B07B}"/>
                  </a:ext>
                </a:extLst>
              </p:cNvPr>
              <p:cNvSpPr/>
              <p:nvPr/>
            </p:nvSpPr>
            <p:spPr>
              <a:xfrm rot="18936600">
                <a:off x="1906748" y="1508274"/>
                <a:ext cx="386080" cy="6397739"/>
              </a:xfrm>
              <a:custGeom>
                <a:gdLst>
                  <a:gd fmla="*/ 386080 w 386080" name="connsiteX0"/>
                  <a:gd fmla="*/ 0 h 6397739" name="connsiteY0"/>
                  <a:gd fmla="*/ 386080 w 386080" name="connsiteX1"/>
                  <a:gd fmla="*/ 6397739 h 6397739" name="connsiteY1"/>
                  <a:gd fmla="*/ 0 w 386080" name="connsiteX2"/>
                  <a:gd fmla="*/ 6019794 h 6397739" name="connsiteY2"/>
                  <a:gd fmla="*/ 0 w 386080" name="connsiteX3"/>
                  <a:gd fmla="*/ 394390 h 6397739" name="connsiteY3"/>
                </a:gdLst>
                <a:cxnLst>
                  <a:cxn ang="0">
                    <a:pos x="connsiteX0" y="connsiteY0"/>
                  </a:cxn>
                  <a:cxn ang="0">
                    <a:pos x="connsiteX1" y="connsiteY1"/>
                  </a:cxn>
                  <a:cxn ang="0">
                    <a:pos x="connsiteX2" y="connsiteY2"/>
                  </a:cxn>
                  <a:cxn ang="0">
                    <a:pos x="connsiteX3" y="connsiteY3"/>
                  </a:cxn>
                </a:cxnLst>
                <a:rect b="b" l="l" r="r" t="t"/>
                <a:pathLst>
                  <a:path h="6397739" w="386080">
                    <a:moveTo>
                      <a:pt x="386080" y="0"/>
                    </a:moveTo>
                    <a:lnTo>
                      <a:pt x="386080" y="6397739"/>
                    </a:lnTo>
                    <a:lnTo>
                      <a:pt x="0" y="6019794"/>
                    </a:lnTo>
                    <a:lnTo>
                      <a:pt x="0" y="39439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a:extLst>
                  <a:ext uri="{FF2B5EF4-FFF2-40B4-BE49-F238E27FC236}">
                    <a16:creationId xmlns:a16="http://schemas.microsoft.com/office/drawing/2014/main" id="{1C457593-3B9D-4C77-8359-78275B90231F}"/>
                  </a:ext>
                </a:extLst>
              </p:cNvPr>
              <p:cNvPicPr>
                <a:picLocks noChangeAspect="1"/>
              </p:cNvPicPr>
              <p:nvPr/>
            </p:nvPicPr>
            <p:blipFill>
              <a:blip r:embed="rId5">
                <a:extLst>
                  <a:ext uri="{28A0092B-C50C-407E-A947-70E740481C1C}">
                    <a14:useLocalDpi val="0"/>
                  </a:ext>
                </a:extLst>
              </a:blip>
              <a:stretch>
                <a:fillRect/>
              </a:stretch>
            </p:blipFill>
            <p:spPr>
              <a:xfrm rot="13484093">
                <a:off x="-960911" y="3261500"/>
                <a:ext cx="7779399" cy="1644693"/>
              </a:xfrm>
              <a:prstGeom prst="rect">
                <a:avLst/>
              </a:prstGeom>
            </p:spPr>
          </p:pic>
        </p:grpSp>
      </p:grpSp>
      <p:sp>
        <p:nvSpPr>
          <p:cNvPr id="27" name="TextBox 31">
            <a:extLst>
              <a:ext uri="{FF2B5EF4-FFF2-40B4-BE49-F238E27FC236}">
                <a16:creationId xmlns:a16="http://schemas.microsoft.com/office/drawing/2014/main" id="{951F09F9-7D77-4306-A984-3312D57054D3}"/>
              </a:ext>
            </a:extLst>
          </p:cNvPr>
          <p:cNvSpPr txBox="1"/>
          <p:nvPr/>
        </p:nvSpPr>
        <p:spPr>
          <a:xfrm>
            <a:off x="6539164" y="2391763"/>
            <a:ext cx="4009419" cy="822960"/>
          </a:xfrm>
          <a:prstGeom prst="rect">
            <a:avLst/>
          </a:prstGeom>
          <a:noFill/>
        </p:spPr>
        <p:txBody>
          <a:bodyPr rtlCol="0" wrap="square">
            <a:spAutoFit/>
          </a:bodyPr>
          <a:lstStyle/>
          <a:p>
            <a:pPr lvl="0"/>
            <a:r>
              <a:rPr altLang="en-US" b="1" lang="zh-CN" sz="4800">
                <a:solidFill>
                  <a:srgbClr val="C00000"/>
                </a:solidFill>
                <a:latin typeface="微软雅黑"/>
                <a:ea typeface="微软雅黑"/>
              </a:rPr>
              <a:t>打造高效团队</a:t>
            </a:r>
          </a:p>
        </p:txBody>
      </p:sp>
      <p:sp>
        <p:nvSpPr>
          <p:cNvPr id="43" name="任意多边形: 形状 42">
            <a:extLst>
              <a:ext uri="{FF2B5EF4-FFF2-40B4-BE49-F238E27FC236}">
                <a16:creationId xmlns:a16="http://schemas.microsoft.com/office/drawing/2014/main" id="{30EB783E-469D-447E-B31C-7AF186BF9A81}"/>
              </a:ext>
            </a:extLst>
          </p:cNvPr>
          <p:cNvSpPr/>
          <p:nvPr/>
        </p:nvSpPr>
        <p:spPr>
          <a:xfrm>
            <a:off x="4167039" y="2807263"/>
            <a:ext cx="6971902" cy="2134743"/>
          </a:xfrm>
          <a:custGeom>
            <a:gdLst>
              <a:gd fmla="*/ 548640 w 5100320" name="connsiteX0"/>
              <a:gd fmla="*/ 0 h 1320800" name="connsiteY0"/>
              <a:gd fmla="*/ 0 w 5100320" name="connsiteX1"/>
              <a:gd fmla="*/ 0 h 1320800" name="connsiteY1"/>
              <a:gd fmla="*/ 0 w 5100320" name="connsiteX2"/>
              <a:gd fmla="*/ 1300480 h 1320800" name="connsiteY2"/>
              <a:gd fmla="*/ 5100320 w 5100320" name="connsiteX3"/>
              <a:gd fmla="*/ 1320800 h 1320800" name="connsiteY3"/>
              <a:gd fmla="*/ 5080000 w 5100320" name="connsiteX4"/>
              <a:gd fmla="*/ 0 h 1320800" name="connsiteY4"/>
              <a:gd fmla="*/ 4592320 w 5100320" name="connsiteX5"/>
              <a:gd fmla="*/ 0 h 13208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20800" w="5100320">
                <a:moveTo>
                  <a:pt x="548640" y="0"/>
                </a:moveTo>
                <a:lnTo>
                  <a:pt x="0" y="0"/>
                </a:lnTo>
                <a:lnTo>
                  <a:pt x="0" y="1300480"/>
                </a:lnTo>
                <a:lnTo>
                  <a:pt x="5100320" y="1320800"/>
                </a:lnTo>
                <a:lnTo>
                  <a:pt x="5080000" y="0"/>
                </a:lnTo>
                <a:lnTo>
                  <a:pt x="4592320" y="0"/>
                </a:lnTo>
              </a:path>
            </a:pathLst>
          </a:custGeom>
          <a:noFill/>
          <a:ln w="31750">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a:extLst>
              <a:ext uri="{FF2B5EF4-FFF2-40B4-BE49-F238E27FC236}">
                <a16:creationId xmlns:a16="http://schemas.microsoft.com/office/drawing/2014/main" id="{203C4817-7033-4F33-A55E-9F69E6D26487}"/>
              </a:ext>
            </a:extLst>
          </p:cNvPr>
          <p:cNvGrpSpPr/>
          <p:nvPr/>
        </p:nvGrpSpPr>
        <p:grpSpPr>
          <a:xfrm>
            <a:off x="5157050" y="2230265"/>
            <a:ext cx="1414021" cy="1153995"/>
            <a:chOff x="1296940" y="2228851"/>
            <a:chExt cx="3133725" cy="2557462"/>
          </a:xfrm>
        </p:grpSpPr>
        <p:sp>
          <p:nvSpPr>
            <p:cNvPr id="45" name="Freeform 5">
              <a:extLst>
                <a:ext uri="{FF2B5EF4-FFF2-40B4-BE49-F238E27FC236}">
                  <a16:creationId xmlns:a16="http://schemas.microsoft.com/office/drawing/2014/main" id="{E20CE3D1-484B-47E1-9D1C-821433D1E3F7}"/>
                </a:ext>
              </a:extLst>
            </p:cNvPr>
            <p:cNvSpPr/>
            <p:nvPr/>
          </p:nvSpPr>
          <p:spPr bwMode="auto">
            <a:xfrm>
              <a:off x="2336752" y="2449513"/>
              <a:ext cx="2093913" cy="2116137"/>
            </a:xfrm>
            <a:custGeom>
              <a:gdLst>
                <a:gd fmla="*/ 35 w 2213" name="T0"/>
                <a:gd fmla="*/ 1043 h 2214" name="T1"/>
                <a:gd fmla="*/ 1043 w 2213" name="T2"/>
                <a:gd fmla="*/ 35 h 2214" name="T3"/>
                <a:gd fmla="*/ 1170 w 2213" name="T4"/>
                <a:gd fmla="*/ 35 h 2214" name="T5"/>
                <a:gd fmla="*/ 2178 w 2213" name="T6"/>
                <a:gd fmla="*/ 1043 h 2214" name="T7"/>
                <a:gd fmla="*/ 2178 w 2213" name="T8"/>
                <a:gd fmla="*/ 1171 h 2214" name="T9"/>
                <a:gd fmla="*/ 1170 w 2213" name="T10"/>
                <a:gd fmla="*/ 2179 h 2214" name="T11"/>
                <a:gd fmla="*/ 1043 w 2213" name="T12"/>
                <a:gd fmla="*/ 2179 h 2214" name="T13"/>
                <a:gd fmla="*/ 35 w 2213" name="T14"/>
                <a:gd fmla="*/ 1171 h 2214" name="T15"/>
                <a:gd fmla="*/ 35 w 2213" name="T16"/>
                <a:gd fmla="*/ 1043 h 22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14" w="2213">
                  <a:moveTo>
                    <a:pt x="35" y="1043"/>
                  </a:moveTo>
                  <a:lnTo>
                    <a:pt x="1043" y="35"/>
                  </a:lnTo>
                  <a:cubicBezTo>
                    <a:pt x="1078" y="0"/>
                    <a:pt x="1135" y="0"/>
                    <a:pt x="1170" y="35"/>
                  </a:cubicBezTo>
                  <a:lnTo>
                    <a:pt x="2178" y="1043"/>
                  </a:lnTo>
                  <a:cubicBezTo>
                    <a:pt x="2213" y="1078"/>
                    <a:pt x="2213" y="1135"/>
                    <a:pt x="2178" y="1171"/>
                  </a:cubicBezTo>
                  <a:lnTo>
                    <a:pt x="1170" y="2179"/>
                  </a:lnTo>
                  <a:cubicBezTo>
                    <a:pt x="1135" y="2214"/>
                    <a:pt x="1078" y="2214"/>
                    <a:pt x="1043" y="2179"/>
                  </a:cubicBezTo>
                  <a:lnTo>
                    <a:pt x="35" y="1171"/>
                  </a:lnTo>
                  <a:cubicBezTo>
                    <a:pt x="0" y="1135"/>
                    <a:pt x="0" y="1078"/>
                    <a:pt x="35" y="1043"/>
                  </a:cubicBezTo>
                  <a:close/>
                </a:path>
              </a:pathLst>
            </a:custGeom>
            <a:noFill/>
            <a:ln cap="flat" w="4">
              <a:solidFill>
                <a:schemeClr val="accent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sz="1000">
                <a:solidFill>
                  <a:srgbClr val="C7A34E"/>
                </a:solidFill>
                <a:latin typeface="+mn-ea"/>
                <a:ea typeface="+mn-ea"/>
              </a:endParaRPr>
            </a:p>
          </p:txBody>
        </p:sp>
        <p:sp>
          <p:nvSpPr>
            <p:cNvPr id="46" name="Freeform 6">
              <a:extLst>
                <a:ext uri="{FF2B5EF4-FFF2-40B4-BE49-F238E27FC236}">
                  <a16:creationId xmlns:a16="http://schemas.microsoft.com/office/drawing/2014/main" id="{10E39736-09CE-4DB9-B804-E469FEF3A8D3}"/>
                </a:ext>
              </a:extLst>
            </p:cNvPr>
            <p:cNvSpPr/>
            <p:nvPr/>
          </p:nvSpPr>
          <p:spPr bwMode="auto">
            <a:xfrm>
              <a:off x="1296940" y="2449513"/>
              <a:ext cx="2093913" cy="2116137"/>
            </a:xfrm>
            <a:custGeom>
              <a:gdLst>
                <a:gd fmla="*/ 35 w 2214" name="T0"/>
                <a:gd fmla="*/ 1043 h 2214" name="T1"/>
                <a:gd fmla="*/ 1043 w 2214" name="T2"/>
                <a:gd fmla="*/ 35 h 2214" name="T3"/>
                <a:gd fmla="*/ 1171 w 2214" name="T4"/>
                <a:gd fmla="*/ 35 h 2214" name="T5"/>
                <a:gd fmla="*/ 2179 w 2214" name="T6"/>
                <a:gd fmla="*/ 1043 h 2214" name="T7"/>
                <a:gd fmla="*/ 2179 w 2214" name="T8"/>
                <a:gd fmla="*/ 1171 h 2214" name="T9"/>
                <a:gd fmla="*/ 1171 w 2214" name="T10"/>
                <a:gd fmla="*/ 2179 h 2214" name="T11"/>
                <a:gd fmla="*/ 1043 w 2214" name="T12"/>
                <a:gd fmla="*/ 2179 h 2214" name="T13"/>
                <a:gd fmla="*/ 35 w 2214" name="T14"/>
                <a:gd fmla="*/ 1171 h 2214" name="T15"/>
                <a:gd fmla="*/ 35 w 2214" name="T16"/>
                <a:gd fmla="*/ 1043 h 22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14" w="2214">
                  <a:moveTo>
                    <a:pt x="35" y="1043"/>
                  </a:moveTo>
                  <a:lnTo>
                    <a:pt x="1043" y="35"/>
                  </a:lnTo>
                  <a:cubicBezTo>
                    <a:pt x="1078" y="0"/>
                    <a:pt x="1136" y="0"/>
                    <a:pt x="1171" y="35"/>
                  </a:cubicBezTo>
                  <a:lnTo>
                    <a:pt x="2179" y="1043"/>
                  </a:lnTo>
                  <a:cubicBezTo>
                    <a:pt x="2214" y="1078"/>
                    <a:pt x="2214" y="1135"/>
                    <a:pt x="2179" y="1171"/>
                  </a:cubicBezTo>
                  <a:lnTo>
                    <a:pt x="1171" y="2179"/>
                  </a:lnTo>
                  <a:cubicBezTo>
                    <a:pt x="1136" y="2214"/>
                    <a:pt x="1078" y="2214"/>
                    <a:pt x="1043" y="2179"/>
                  </a:cubicBezTo>
                  <a:lnTo>
                    <a:pt x="35" y="1171"/>
                  </a:lnTo>
                  <a:cubicBezTo>
                    <a:pt x="0" y="1135"/>
                    <a:pt x="0" y="1078"/>
                    <a:pt x="35" y="1043"/>
                  </a:cubicBezTo>
                  <a:close/>
                </a:path>
              </a:pathLst>
            </a:custGeom>
            <a:solidFill>
              <a:srgbClr val="868686"/>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1050">
                <a:solidFill>
                  <a:schemeClr val="accent2"/>
                </a:solidFill>
                <a:latin typeface="+mn-ea"/>
                <a:ea typeface="+mn-ea"/>
                <a:cs typeface="+mn-ea"/>
              </a:endParaRPr>
            </a:p>
          </p:txBody>
        </p:sp>
        <p:sp>
          <p:nvSpPr>
            <p:cNvPr id="47" name="Freeform 7">
              <a:extLst>
                <a:ext uri="{FF2B5EF4-FFF2-40B4-BE49-F238E27FC236}">
                  <a16:creationId xmlns:a16="http://schemas.microsoft.com/office/drawing/2014/main" id="{7F931B97-5F19-486C-B14C-8CE1EFD94238}"/>
                </a:ext>
              </a:extLst>
            </p:cNvPr>
            <p:cNvSpPr/>
            <p:nvPr/>
          </p:nvSpPr>
          <p:spPr bwMode="auto">
            <a:xfrm>
              <a:off x="1671590" y="2228851"/>
              <a:ext cx="2532063" cy="2557462"/>
            </a:xfrm>
            <a:custGeom>
              <a:gdLst>
                <a:gd fmla="*/ 42 w 2675" name="T0"/>
                <a:gd fmla="*/ 1261 h 2675" name="T1"/>
                <a:gd fmla="*/ 1260 w 2675" name="T2"/>
                <a:gd fmla="*/ 43 h 2675" name="T3"/>
                <a:gd fmla="*/ 1414 w 2675" name="T4"/>
                <a:gd fmla="*/ 43 h 2675" name="T5"/>
                <a:gd fmla="*/ 2632 w 2675" name="T6"/>
                <a:gd fmla="*/ 1261 h 2675" name="T7"/>
                <a:gd fmla="*/ 2632 w 2675" name="T8"/>
                <a:gd fmla="*/ 1415 h 2675" name="T9"/>
                <a:gd fmla="*/ 1414 w 2675" name="T10"/>
                <a:gd fmla="*/ 2633 h 2675" name="T11"/>
                <a:gd fmla="*/ 1260 w 2675" name="T12"/>
                <a:gd fmla="*/ 2633 h 2675" name="T13"/>
                <a:gd fmla="*/ 42 w 2675" name="T14"/>
                <a:gd fmla="*/ 1415 h 2675" name="T15"/>
                <a:gd fmla="*/ 42 w 2675" name="T16"/>
                <a:gd fmla="*/ 1261 h 26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75" w="2675">
                  <a:moveTo>
                    <a:pt x="42" y="1261"/>
                  </a:moveTo>
                  <a:lnTo>
                    <a:pt x="1260" y="43"/>
                  </a:lnTo>
                  <a:cubicBezTo>
                    <a:pt x="1303" y="0"/>
                    <a:pt x="1372" y="0"/>
                    <a:pt x="1414" y="43"/>
                  </a:cubicBezTo>
                  <a:lnTo>
                    <a:pt x="2632" y="1261"/>
                  </a:lnTo>
                  <a:cubicBezTo>
                    <a:pt x="2675" y="1303"/>
                    <a:pt x="2675" y="1372"/>
                    <a:pt x="2632" y="1415"/>
                  </a:cubicBezTo>
                  <a:lnTo>
                    <a:pt x="1414" y="2633"/>
                  </a:lnTo>
                  <a:cubicBezTo>
                    <a:pt x="1372" y="2675"/>
                    <a:pt x="1303" y="2675"/>
                    <a:pt x="1260" y="2633"/>
                  </a:cubicBezTo>
                  <a:lnTo>
                    <a:pt x="42" y="1415"/>
                  </a:lnTo>
                  <a:cubicBezTo>
                    <a:pt x="0" y="1372"/>
                    <a:pt x="0" y="1303"/>
                    <a:pt x="42" y="1261"/>
                  </a:cubicBezTo>
                  <a:close/>
                </a:path>
              </a:pathLst>
            </a:custGeom>
            <a:solidFill>
              <a:srgbClr val="C00000"/>
            </a:solidFill>
            <a:ln cap="flat" w="9525">
              <a:solidFill>
                <a:schemeClr val="accent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1050">
                <a:solidFill>
                  <a:schemeClr val="accent2"/>
                </a:solidFill>
                <a:latin typeface="+mn-ea"/>
                <a:ea typeface="+mn-ea"/>
                <a:cs typeface="+mn-ea"/>
              </a:endParaRPr>
            </a:p>
          </p:txBody>
        </p:sp>
        <p:sp>
          <p:nvSpPr>
            <p:cNvPr id="48" name="TextBox 33">
              <a:extLst>
                <a:ext uri="{FF2B5EF4-FFF2-40B4-BE49-F238E27FC236}">
                  <a16:creationId xmlns:a16="http://schemas.microsoft.com/office/drawing/2014/main" id="{CC2D0534-CE71-470E-8590-D49F2D7B4064}"/>
                </a:ext>
              </a:extLst>
            </p:cNvPr>
            <p:cNvSpPr txBox="1"/>
            <p:nvPr/>
          </p:nvSpPr>
          <p:spPr>
            <a:xfrm>
              <a:off x="2324946" y="2603000"/>
              <a:ext cx="1168741" cy="1688730"/>
            </a:xfrm>
            <a:prstGeom prst="rect">
              <a:avLst/>
            </a:prstGeom>
            <a:noFill/>
          </p:spPr>
          <p:txBody>
            <a:bodyPr rtlCol="0" wrap="none">
              <a:spAutoFit/>
            </a:bodyPr>
            <a:lstStyle/>
            <a:p>
              <a:r>
                <a:rPr altLang="zh-CN" b="1" lang="en-US" sz="4400">
                  <a:solidFill>
                    <a:schemeClr val="accent2"/>
                  </a:solidFill>
                  <a:latin typeface="+mn-ea"/>
                  <a:ea typeface="+mn-ea"/>
                </a:rPr>
                <a:t>4</a:t>
              </a:r>
            </a:p>
          </p:txBody>
        </p:sp>
      </p:grpSp>
      <p:sp>
        <p:nvSpPr>
          <p:cNvPr id="22" name="TextBox 65">
            <a:extLst>
              <a:ext uri="{FF2B5EF4-FFF2-40B4-BE49-F238E27FC236}">
                <a16:creationId xmlns:a16="http://schemas.microsoft.com/office/drawing/2014/main" id="{EF8AF779-44AC-43C0-86F8-00081958A5F0}"/>
              </a:ext>
            </a:extLst>
          </p:cNvPr>
          <p:cNvSpPr txBox="1"/>
          <p:nvPr/>
        </p:nvSpPr>
        <p:spPr>
          <a:xfrm>
            <a:off x="5177335" y="3673240"/>
            <a:ext cx="2950335" cy="335280"/>
          </a:xfrm>
          <a:prstGeom prst="rect">
            <a:avLst/>
          </a:prstGeom>
          <a:noFill/>
        </p:spPr>
        <p:txBody>
          <a:bodyPr rtlCol="0" wrap="square">
            <a:spAutoFit/>
          </a:bodyPr>
          <a:lstStyle>
            <a:defPPr>
              <a:defRPr lang="zh-CN"/>
            </a:defPPr>
            <a:lvl1pPr algn="just">
              <a:defRPr sz="1800">
                <a:solidFill>
                  <a:schemeClr val="tx2"/>
                </a:solidFill>
                <a:latin typeface="+mj-ea"/>
                <a:ea typeface="+mn-ea"/>
              </a:defRPr>
            </a:lvl1pPr>
          </a:lstStyle>
          <a:p>
            <a:pPr indent="-285750" lvl="0" marL="285750">
              <a:buFont charset="2" panose="05000000000000000000" pitchFamily="2" typeface="Wingdings"/>
              <a:buChar char="u"/>
            </a:pPr>
            <a:r>
              <a:rPr altLang="en-US" lang="zh-CN" sz="1600">
                <a:solidFill>
                  <a:srgbClr val="000000"/>
                </a:solidFill>
              </a:rPr>
              <a:t>高绩效团队特征</a:t>
            </a:r>
          </a:p>
        </p:txBody>
      </p:sp>
      <p:sp>
        <p:nvSpPr>
          <p:cNvPr id="25" name="TextBox 66">
            <a:extLst>
              <a:ext uri="{FF2B5EF4-FFF2-40B4-BE49-F238E27FC236}">
                <a16:creationId xmlns:a16="http://schemas.microsoft.com/office/drawing/2014/main" id="{FD990A5A-7D96-46F4-8A97-D19337D3AB4B}"/>
              </a:ext>
            </a:extLst>
          </p:cNvPr>
          <p:cNvSpPr txBox="1"/>
          <p:nvPr/>
        </p:nvSpPr>
        <p:spPr>
          <a:xfrm>
            <a:off x="8399583" y="3673240"/>
            <a:ext cx="2547005" cy="335280"/>
          </a:xfrm>
          <a:prstGeom prst="rect">
            <a:avLst/>
          </a:prstGeom>
          <a:noFill/>
        </p:spPr>
        <p:txBody>
          <a:bodyPr rtlCol="0" wrap="square">
            <a:spAutoFit/>
          </a:bodyPr>
          <a:lstStyle>
            <a:defPPr>
              <a:defRPr lang="zh-CN"/>
            </a:defPPr>
            <a:lvl1pPr>
              <a:defRPr sz="2000">
                <a:solidFill>
                  <a:srgbClr val="F8F8F8"/>
                </a:solidFill>
                <a:latin typeface="+mn-ea"/>
                <a:ea typeface="+mn-ea"/>
              </a:defRPr>
            </a:lvl1pPr>
          </a:lstStyle>
          <a:p>
            <a:pPr indent="-285750" lvl="0" marL="285750">
              <a:buFont charset="2" panose="05000000000000000000" pitchFamily="2" typeface="Wingdings"/>
              <a:buChar char="u"/>
            </a:pPr>
            <a:r>
              <a:rPr altLang="en-US" lang="zh-CN" sz="1600">
                <a:solidFill>
                  <a:srgbClr val="000000"/>
                </a:solidFill>
              </a:rPr>
              <a:t>团队向心力</a:t>
            </a:r>
          </a:p>
        </p:txBody>
      </p:sp>
      <p:sp>
        <p:nvSpPr>
          <p:cNvPr id="26" name="TextBox 65">
            <a:extLst>
              <a:ext uri="{FF2B5EF4-FFF2-40B4-BE49-F238E27FC236}">
                <a16:creationId xmlns:a16="http://schemas.microsoft.com/office/drawing/2014/main" id="{8A01E5DB-9F4B-40A9-98B5-CB0047A3FB08}"/>
              </a:ext>
            </a:extLst>
          </p:cNvPr>
          <p:cNvSpPr txBox="1"/>
          <p:nvPr/>
        </p:nvSpPr>
        <p:spPr>
          <a:xfrm>
            <a:off x="5177335" y="3989537"/>
            <a:ext cx="2186747" cy="335280"/>
          </a:xfrm>
          <a:prstGeom prst="rect">
            <a:avLst/>
          </a:prstGeom>
          <a:noFill/>
        </p:spPr>
        <p:txBody>
          <a:bodyPr rtlCol="0" wrap="square">
            <a:spAutoFit/>
          </a:bodyPr>
          <a:lstStyle>
            <a:defPPr>
              <a:defRPr lang="zh-CN"/>
            </a:defPPr>
            <a:lvl1pPr algn="just">
              <a:defRPr sz="1800">
                <a:solidFill>
                  <a:schemeClr val="tx2"/>
                </a:solidFill>
                <a:latin typeface="+mj-ea"/>
                <a:ea typeface="+mn-ea"/>
              </a:defRPr>
            </a:lvl1pPr>
          </a:lstStyle>
          <a:p>
            <a:pPr indent="-285750" lvl="0" marL="285750">
              <a:buFont charset="2" panose="05000000000000000000" pitchFamily="2" typeface="Wingdings"/>
              <a:buChar char="u"/>
            </a:pPr>
            <a:r>
              <a:rPr altLang="en-US" lang="zh-CN" sz="1600">
                <a:solidFill>
                  <a:srgbClr val="000000"/>
                </a:solidFill>
              </a:rPr>
              <a:t>团队冲突</a:t>
            </a:r>
          </a:p>
        </p:txBody>
      </p:sp>
      <p:sp>
        <p:nvSpPr>
          <p:cNvPr id="28" name="TextBox 66">
            <a:extLst>
              <a:ext uri="{FF2B5EF4-FFF2-40B4-BE49-F238E27FC236}">
                <a16:creationId xmlns:a16="http://schemas.microsoft.com/office/drawing/2014/main" id="{A857E599-F7DF-47A5-B7DC-0033E9FB371B}"/>
              </a:ext>
            </a:extLst>
          </p:cNvPr>
          <p:cNvSpPr txBox="1"/>
          <p:nvPr/>
        </p:nvSpPr>
        <p:spPr>
          <a:xfrm>
            <a:off x="8399583" y="3989537"/>
            <a:ext cx="2547005" cy="335280"/>
          </a:xfrm>
          <a:prstGeom prst="rect">
            <a:avLst/>
          </a:prstGeom>
          <a:noFill/>
        </p:spPr>
        <p:txBody>
          <a:bodyPr rtlCol="0" wrap="square">
            <a:spAutoFit/>
          </a:bodyPr>
          <a:lstStyle>
            <a:defPPr>
              <a:defRPr lang="zh-CN"/>
            </a:defPPr>
            <a:lvl1pPr>
              <a:defRPr sz="2000">
                <a:solidFill>
                  <a:srgbClr val="F8F8F8"/>
                </a:solidFill>
                <a:latin typeface="+mn-ea"/>
                <a:ea typeface="+mn-ea"/>
              </a:defRPr>
            </a:lvl1pPr>
          </a:lstStyle>
          <a:p>
            <a:pPr algn="l" defTabSz="914400" eaLnBrk="1" fontAlgn="base" hangingPunct="1" indent="-285750" latinLnBrk="0" lvl="0" marL="285750" marR="0" rtl="0">
              <a:lnSpc>
                <a:spcPct val="100000"/>
              </a:lnSpc>
              <a:spcBef>
                <a:spcPct val="0"/>
              </a:spcBef>
              <a:spcAft>
                <a:spcPct val="0"/>
              </a:spcAft>
              <a:buClrTx/>
              <a:buSzTx/>
              <a:buFont charset="2" panose="05000000000000000000" pitchFamily="2" typeface="Wingdings"/>
              <a:buChar char="u"/>
              <a:defRPr/>
            </a:pPr>
            <a:r>
              <a:rPr altLang="en-US" b="0" baseline="0" cap="none" i="0" kern="1200" kumimoji="0" lang="zh-CN" noProof="0" normalizeH="0" spc="0" strike="noStrike" sz="1600" u="none">
                <a:ln>
                  <a:noFill/>
                </a:ln>
                <a:solidFill>
                  <a:srgbClr val="000000"/>
                </a:solidFill>
                <a:effectLst/>
                <a:uLnTx/>
                <a:uFillTx/>
                <a:latin typeface="微软雅黑"/>
                <a:ea typeface="微软雅黑"/>
                <a:cs typeface="+mn-cs"/>
              </a:rPr>
              <a:t>团队激励</a:t>
            </a:r>
          </a:p>
        </p:txBody>
      </p:sp>
    </p:spTree>
    <p:extLst>
      <p:ext uri="{BB962C8B-B14F-4D97-AF65-F5344CB8AC3E}">
        <p14:creationId val="3168582228"/>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43"/>
                                        </p:tgtEl>
                                        <p:attrNameLst>
                                          <p:attrName>style.visibility</p:attrName>
                                        </p:attrNameLst>
                                      </p:cBhvr>
                                      <p:to>
                                        <p:strVal val="visible"/>
                                      </p:to>
                                    </p:set>
                                    <p:animEffect filter="wipe(down)" transition="in">
                                      <p:cBhvr>
                                        <p:cTn dur="500" id="12"/>
                                        <p:tgtEl>
                                          <p:spTgt spid="4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31" presetSubtype="0">
                                  <p:stCondLst>
                                    <p:cond delay="0"/>
                                  </p:stCondLst>
                                  <p:childTnLst>
                                    <p:set>
                                      <p:cBhvr>
                                        <p:cTn dur="1" fill="hold" id="16">
                                          <p:stCondLst>
                                            <p:cond delay="0"/>
                                          </p:stCondLst>
                                        </p:cTn>
                                        <p:tgtEl>
                                          <p:spTgt spid="44"/>
                                        </p:tgtEl>
                                        <p:attrNameLst>
                                          <p:attrName>style.visibility</p:attrName>
                                        </p:attrNameLst>
                                      </p:cBhvr>
                                      <p:to>
                                        <p:strVal val="visible"/>
                                      </p:to>
                                    </p:set>
                                    <p:anim calcmode="lin" valueType="num">
                                      <p:cBhvr>
                                        <p:cTn dur="1000" fill="hold" id="17"/>
                                        <p:tgtEl>
                                          <p:spTgt spid="44"/>
                                        </p:tgtEl>
                                        <p:attrNameLst>
                                          <p:attrName>ppt_w</p:attrName>
                                        </p:attrNameLst>
                                      </p:cBhvr>
                                      <p:tavLst>
                                        <p:tav tm="0">
                                          <p:val>
                                            <p:fltVal val="0"/>
                                          </p:val>
                                        </p:tav>
                                        <p:tav tm="100000">
                                          <p:val>
                                            <p:strVal val="#ppt_w"/>
                                          </p:val>
                                        </p:tav>
                                      </p:tavLst>
                                    </p:anim>
                                    <p:anim calcmode="lin" valueType="num">
                                      <p:cBhvr>
                                        <p:cTn dur="1000" fill="hold" id="18"/>
                                        <p:tgtEl>
                                          <p:spTgt spid="44"/>
                                        </p:tgtEl>
                                        <p:attrNameLst>
                                          <p:attrName>ppt_h</p:attrName>
                                        </p:attrNameLst>
                                      </p:cBhvr>
                                      <p:tavLst>
                                        <p:tav tm="0">
                                          <p:val>
                                            <p:fltVal val="0"/>
                                          </p:val>
                                        </p:tav>
                                        <p:tav tm="100000">
                                          <p:val>
                                            <p:strVal val="#ppt_h"/>
                                          </p:val>
                                        </p:tav>
                                      </p:tavLst>
                                    </p:anim>
                                    <p:anim calcmode="lin" valueType="num">
                                      <p:cBhvr>
                                        <p:cTn dur="1000" fill="hold" id="19"/>
                                        <p:tgtEl>
                                          <p:spTgt spid="44"/>
                                        </p:tgtEl>
                                        <p:attrNameLst>
                                          <p:attrName>style.rotation</p:attrName>
                                        </p:attrNameLst>
                                      </p:cBhvr>
                                      <p:tavLst>
                                        <p:tav tm="0">
                                          <p:val>
                                            <p:fltVal val="90"/>
                                          </p:val>
                                        </p:tav>
                                        <p:tav tm="100000">
                                          <p:val>
                                            <p:fltVal val="0"/>
                                          </p:val>
                                        </p:tav>
                                      </p:tavLst>
                                    </p:anim>
                                    <p:animEffect filter="fade" transition="in">
                                      <p:cBhvr>
                                        <p:cTn dur="1000" id="20"/>
                                        <p:tgtEl>
                                          <p:spTgt spid="44"/>
                                        </p:tgtEl>
                                      </p:cBhvr>
                                    </p:animEffect>
                                  </p:childTnLst>
                                </p:cTn>
                              </p:par>
                            </p:childTnLst>
                          </p:cTn>
                        </p:par>
                        <p:par>
                          <p:cTn fill="hold" id="21" nodeType="afterGroup">
                            <p:stCondLst>
                              <p:cond delay="1000"/>
                            </p:stCondLst>
                            <p:childTnLst>
                              <p:par>
                                <p:cTn fill="hold" grpId="0" id="22" nodeType="afterEffect" presetClass="entr" presetID="56" presetSubtype="0">
                                  <p:stCondLst>
                                    <p:cond delay="0"/>
                                  </p:stCondLst>
                                  <p:iterate type="lt">
                                    <p:tmPct val="10000"/>
                                  </p:iterate>
                                  <p:childTnLst>
                                    <p:set>
                                      <p:cBhvr>
                                        <p:cTn dur="1" fill="hold" id="23">
                                          <p:stCondLst>
                                            <p:cond delay="0"/>
                                          </p:stCondLst>
                                        </p:cTn>
                                        <p:tgtEl>
                                          <p:spTgt spid="27"/>
                                        </p:tgtEl>
                                        <p:attrNameLst>
                                          <p:attrName>style.visibility</p:attrName>
                                        </p:attrNameLst>
                                      </p:cBhvr>
                                      <p:to>
                                        <p:strVal val="visible"/>
                                      </p:to>
                                    </p:set>
                                    <p:anim by="(-#ppt_w*2)" calcmode="lin" valueType="num">
                                      <p:cBhvr rctx="PPT">
                                        <p:cTn autoRev="1" dur="250" fill="hold" id="24">
                                          <p:stCondLst>
                                            <p:cond delay="0"/>
                                          </p:stCondLst>
                                        </p:cTn>
                                        <p:tgtEl>
                                          <p:spTgt spid="27"/>
                                        </p:tgtEl>
                                        <p:attrNameLst>
                                          <p:attrName>ppt_w</p:attrName>
                                        </p:attrNameLst>
                                      </p:cBhvr>
                                    </p:anim>
                                    <p:anim by="(#ppt_w*0.50)" calcmode="lin" valueType="num">
                                      <p:cBhvr>
                                        <p:cTn autoRev="1" decel="50000" dur="250" fill="hold" id="25">
                                          <p:stCondLst>
                                            <p:cond delay="0"/>
                                          </p:stCondLst>
                                        </p:cTn>
                                        <p:tgtEl>
                                          <p:spTgt spid="27"/>
                                        </p:tgtEl>
                                        <p:attrNameLst>
                                          <p:attrName>ppt_x</p:attrName>
                                        </p:attrNameLst>
                                      </p:cBhvr>
                                    </p:anim>
                                    <p:anim calcmode="lin" from="(-#ppt_h/2)" to="(#ppt_y)" valueType="num">
                                      <p:cBhvr>
                                        <p:cTn dur="500" fill="hold" id="26">
                                          <p:stCondLst>
                                            <p:cond delay="0"/>
                                          </p:stCondLst>
                                        </p:cTn>
                                        <p:tgtEl>
                                          <p:spTgt spid="27"/>
                                        </p:tgtEl>
                                        <p:attrNameLst>
                                          <p:attrName>ppt_y</p:attrName>
                                        </p:attrNameLst>
                                      </p:cBhvr>
                                    </p:anim>
                                    <p:animRot by="21600000">
                                      <p:cBhvr>
                                        <p:cTn dur="500" fill="hold" id="27">
                                          <p:stCondLst>
                                            <p:cond delay="0"/>
                                          </p:stCondLst>
                                        </p:cTn>
                                        <p:tgtEl>
                                          <p:spTgt spid="27"/>
                                        </p:tgtEl>
                                        <p:attrNameLst>
                                          <p:attrName>r</p:attrName>
                                        </p:attrNameLst>
                                      </p:cBhvr>
                                    </p:animRot>
                                  </p:childTnLst>
                                </p:cTn>
                              </p:par>
                            </p:childTnLst>
                          </p:cTn>
                        </p:par>
                        <p:par>
                          <p:cTn fill="hold" id="28" nodeType="afterGroup">
                            <p:stCondLst>
                              <p:cond delay="1500"/>
                            </p:stCondLst>
                            <p:childTnLst>
                              <p:par>
                                <p:cTn fill="hold" grpId="0" id="29" nodeType="afterEffect" presetClass="entr" presetID="22" presetSubtype="8">
                                  <p:stCondLst>
                                    <p:cond delay="0"/>
                                  </p:stCondLst>
                                  <p:childTnLst>
                                    <p:set>
                                      <p:cBhvr>
                                        <p:cTn dur="1" fill="hold" id="30">
                                          <p:stCondLst>
                                            <p:cond delay="0"/>
                                          </p:stCondLst>
                                        </p:cTn>
                                        <p:tgtEl>
                                          <p:spTgt spid="22"/>
                                        </p:tgtEl>
                                        <p:attrNameLst>
                                          <p:attrName>style.visibility</p:attrName>
                                        </p:attrNameLst>
                                      </p:cBhvr>
                                      <p:to>
                                        <p:strVal val="visible"/>
                                      </p:to>
                                    </p:set>
                                    <p:animEffect filter="wipe(left)" transition="in">
                                      <p:cBhvr>
                                        <p:cTn dur="500" id="31"/>
                                        <p:tgtEl>
                                          <p:spTgt spid="22"/>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26"/>
                                        </p:tgtEl>
                                        <p:attrNameLst>
                                          <p:attrName>style.visibility</p:attrName>
                                        </p:attrNameLst>
                                      </p:cBhvr>
                                      <p:to>
                                        <p:strVal val="visible"/>
                                      </p:to>
                                    </p:set>
                                    <p:animEffect filter="wipe(left)" transition="in">
                                      <p:cBhvr>
                                        <p:cTn dur="500" id="34"/>
                                        <p:tgtEl>
                                          <p:spTgt spid="26"/>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25"/>
                                        </p:tgtEl>
                                        <p:attrNameLst>
                                          <p:attrName>style.visibility</p:attrName>
                                        </p:attrNameLst>
                                      </p:cBhvr>
                                      <p:to>
                                        <p:strVal val="visible"/>
                                      </p:to>
                                    </p:set>
                                    <p:animEffect filter="wipe(left)" transition="in">
                                      <p:cBhvr>
                                        <p:cTn dur="500" id="37"/>
                                        <p:tgtEl>
                                          <p:spTgt spid="25"/>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28"/>
                                        </p:tgtEl>
                                        <p:attrNameLst>
                                          <p:attrName>style.visibility</p:attrName>
                                        </p:attrNameLst>
                                      </p:cBhvr>
                                      <p:to>
                                        <p:strVal val="visible"/>
                                      </p:to>
                                    </p:set>
                                    <p:animEffect filter="wipe(left)" transition="in">
                                      <p:cBhvr>
                                        <p:cTn dur="500" id="40"/>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43"/>
      <p:bldP grpId="0" spid="22"/>
      <p:bldP grpId="0" spid="25"/>
      <p:bldP grpId="0" spid="26"/>
      <p:bldP grpId="0" spid="28"/>
    </p:bldLst>
  </p:timing>
  <p:extLst mod="1">
    <p:ext uri="{E180D4A7-C9FB-4DFB-919C-405C955672EB}">
      <p14:showEvtLst>
        <p14:playEvt objId="7" time="4216"/>
      </p14:showEvtLst>
    </p:ext>
  </p:extLst>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1295172" y="808423"/>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4.1 高绩效团队特征</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1081978" y="787049"/>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0" name="Line 6">
            <a:extLst>
              <a:ext uri="{FF2B5EF4-FFF2-40B4-BE49-F238E27FC236}">
                <a16:creationId xmlns:a16="http://schemas.microsoft.com/office/drawing/2014/main" id="{7CB29191-6F6E-4207-8E07-C83EA3140E37}"/>
              </a:ext>
            </a:extLst>
          </p:cNvPr>
          <p:cNvSpPr>
            <a:spLocks noChangeShapeType="1"/>
          </p:cNvSpPr>
          <p:nvPr/>
        </p:nvSpPr>
        <p:spPr bwMode="auto">
          <a:xfrm flipH="1">
            <a:off x="3103583" y="2545832"/>
            <a:ext cx="0" cy="3449699"/>
          </a:xfrm>
          <a:prstGeom prst="line">
            <a:avLst/>
          </a:prstGeom>
          <a:noFill/>
          <a:ln cap="flat" w="12700">
            <a:solidFill>
              <a:srgbClr val="716F6E"/>
            </a:solidFill>
            <a:prstDash val="dash"/>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nvGrpSpPr>
          <p:cNvPr id="21" name="组合 20">
            <a:extLst>
              <a:ext uri="{FF2B5EF4-FFF2-40B4-BE49-F238E27FC236}">
                <a16:creationId xmlns:a16="http://schemas.microsoft.com/office/drawing/2014/main" id="{92226467-B0D3-4FA2-B7B9-0BA0D092ABB4}"/>
              </a:ext>
            </a:extLst>
          </p:cNvPr>
          <p:cNvGrpSpPr/>
          <p:nvPr/>
        </p:nvGrpSpPr>
        <p:grpSpPr>
          <a:xfrm>
            <a:off x="2955946" y="2744992"/>
            <a:ext cx="288925" cy="288925"/>
            <a:chOff x="957263" y="3209925"/>
            <a:chExt cx="288925" cy="288925"/>
          </a:xfrm>
        </p:grpSpPr>
        <p:sp>
          <p:nvSpPr>
            <p:cNvPr id="22" name="Oval 15">
              <a:extLst>
                <a:ext uri="{FF2B5EF4-FFF2-40B4-BE49-F238E27FC236}">
                  <a16:creationId xmlns:a16="http://schemas.microsoft.com/office/drawing/2014/main" id="{39BC677A-AECB-4A41-BFFB-81A611FF5A1B}"/>
                </a:ext>
              </a:extLst>
            </p:cNvPr>
            <p:cNvSpPr>
              <a:spLocks noChangeArrowheads="1"/>
            </p:cNvSpPr>
            <p:nvPr/>
          </p:nvSpPr>
          <p:spPr bwMode="auto">
            <a:xfrm>
              <a:off x="957263" y="3209925"/>
              <a:ext cx="288925" cy="288925"/>
            </a:xfrm>
            <a:prstGeom prst="ellipse">
              <a:avLst/>
            </a:prstGeom>
            <a:solidFill>
              <a:srgbClr val="C00000"/>
            </a:solidFill>
            <a:ln cap="flat" w="28575">
              <a:solidFill>
                <a:schemeClr val="accent2"/>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16">
              <a:extLst>
                <a:ext uri="{FF2B5EF4-FFF2-40B4-BE49-F238E27FC236}">
                  <a16:creationId xmlns:a16="http://schemas.microsoft.com/office/drawing/2014/main" id="{85659C82-235E-4094-B7B7-980444544919}"/>
                </a:ext>
              </a:extLst>
            </p:cNvPr>
            <p:cNvSpPr/>
            <p:nvPr/>
          </p:nvSpPr>
          <p:spPr bwMode="auto">
            <a:xfrm>
              <a:off x="1057275" y="3282950"/>
              <a:ext cx="130175" cy="150813"/>
            </a:xfrm>
            <a:custGeom>
              <a:gdLst>
                <a:gd fmla="*/ 166 w 188" name="T0"/>
                <a:gd fmla="*/ 89 h 217" name="T1"/>
                <a:gd fmla="*/ 99 w 188" name="T2"/>
                <a:gd fmla="*/ 51 h 217" name="T3"/>
                <a:gd fmla="*/ 32 w 188" name="T4"/>
                <a:gd fmla="*/ 12 h 217" name="T5"/>
                <a:gd fmla="*/ 0 w 188" name="T6"/>
                <a:gd fmla="*/ 30 h 217" name="T7"/>
                <a:gd fmla="*/ 0 w 188" name="T8"/>
                <a:gd fmla="*/ 108 h 217" name="T9"/>
                <a:gd fmla="*/ 0 w 188" name="T10"/>
                <a:gd fmla="*/ 185 h 217" name="T11"/>
                <a:gd fmla="*/ 32 w 188" name="T12"/>
                <a:gd fmla="*/ 204 h 217" name="T13"/>
                <a:gd fmla="*/ 99 w 188" name="T14"/>
                <a:gd fmla="*/ 165 h 217" name="T15"/>
                <a:gd fmla="*/ 166 w 188" name="T16"/>
                <a:gd fmla="*/ 126 h 217" name="T17"/>
                <a:gd fmla="*/ 166 w 188" name="T18"/>
                <a:gd fmla="*/ 89 h 2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6" w="188">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5" name="Freeform 5">
            <a:extLst>
              <a:ext uri="{FF2B5EF4-FFF2-40B4-BE49-F238E27FC236}">
                <a16:creationId xmlns:a16="http://schemas.microsoft.com/office/drawing/2014/main" id="{AC46139C-475F-446A-B033-7438603D9E68}"/>
              </a:ext>
            </a:extLst>
          </p:cNvPr>
          <p:cNvSpPr/>
          <p:nvPr/>
        </p:nvSpPr>
        <p:spPr bwMode="auto">
          <a:xfrm>
            <a:off x="2991700" y="2296617"/>
            <a:ext cx="219075" cy="192088"/>
          </a:xfrm>
          <a:custGeom>
            <a:gdLst>
              <a:gd fmla="*/ 208 w 416" name="T0"/>
              <a:gd fmla="*/ 361 h 361" name="T1"/>
              <a:gd fmla="*/ 312 w 416" name="T2"/>
              <a:gd fmla="*/ 181 h 361" name="T3"/>
              <a:gd fmla="*/ 416 w 416" name="T4"/>
              <a:gd fmla="*/ 0 h 361" name="T5"/>
              <a:gd fmla="*/ 208 w 416" name="T6"/>
              <a:gd fmla="*/ 0 h 361" name="T7"/>
              <a:gd fmla="*/ 0 w 416" name="T8"/>
              <a:gd fmla="*/ 0 h 361" name="T9"/>
              <a:gd fmla="*/ 104 w 416" name="T10"/>
              <a:gd fmla="*/ 181 h 361" name="T11"/>
              <a:gd fmla="*/ 208 w 416" name="T12"/>
              <a:gd fmla="*/ 361 h 361" name="T13"/>
            </a:gdLst>
            <a:cxnLst>
              <a:cxn ang="0">
                <a:pos x="T0" y="T1"/>
              </a:cxn>
              <a:cxn ang="0">
                <a:pos x="T2" y="T3"/>
              </a:cxn>
              <a:cxn ang="0">
                <a:pos x="T4" y="T5"/>
              </a:cxn>
              <a:cxn ang="0">
                <a:pos x="T6" y="T7"/>
              </a:cxn>
              <a:cxn ang="0">
                <a:pos x="T8" y="T9"/>
              </a:cxn>
              <a:cxn ang="0">
                <a:pos x="T10" y="T11"/>
              </a:cxn>
              <a:cxn ang="0">
                <a:pos x="T12" y="T13"/>
              </a:cxn>
            </a:cxnLst>
            <a:rect b="b" l="0" r="r" t="0"/>
            <a:pathLst>
              <a:path h="361" w="416">
                <a:moveTo>
                  <a:pt x="208" y="361"/>
                </a:moveTo>
                <a:lnTo>
                  <a:pt x="312" y="181"/>
                </a:lnTo>
                <a:lnTo>
                  <a:pt x="416" y="0"/>
                </a:lnTo>
                <a:lnTo>
                  <a:pt x="208" y="0"/>
                </a:lnTo>
                <a:lnTo>
                  <a:pt x="0" y="0"/>
                </a:lnTo>
                <a:lnTo>
                  <a:pt x="104" y="181"/>
                </a:lnTo>
                <a:lnTo>
                  <a:pt x="208" y="361"/>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对角圆角矩形 42">
            <a:extLst>
              <a:ext uri="{FF2B5EF4-FFF2-40B4-BE49-F238E27FC236}">
                <a16:creationId xmlns:a16="http://schemas.microsoft.com/office/drawing/2014/main" id="{516F37C7-D6B1-4133-92E8-E78743AD91FD}"/>
              </a:ext>
            </a:extLst>
          </p:cNvPr>
          <p:cNvSpPr/>
          <p:nvPr/>
        </p:nvSpPr>
        <p:spPr bwMode="auto">
          <a:xfrm>
            <a:off x="1104407" y="1628800"/>
            <a:ext cx="10463056" cy="599240"/>
          </a:xfrm>
          <a:prstGeom prst="round2Diag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7" name="TextBox 43">
            <a:extLst>
              <a:ext uri="{FF2B5EF4-FFF2-40B4-BE49-F238E27FC236}">
                <a16:creationId xmlns:a16="http://schemas.microsoft.com/office/drawing/2014/main" id="{BE52441F-21D9-4026-8265-0D02AC7924A6}"/>
              </a:ext>
            </a:extLst>
          </p:cNvPr>
          <p:cNvSpPr txBox="1"/>
          <p:nvPr/>
        </p:nvSpPr>
        <p:spPr>
          <a:xfrm>
            <a:off x="1357210" y="1727038"/>
            <a:ext cx="9482342" cy="457200"/>
          </a:xfrm>
          <a:prstGeom prst="rect">
            <a:avLst/>
          </a:prstGeom>
          <a:noFill/>
        </p:spPr>
        <p:txBody>
          <a:bodyPr rtlCol="0" wrap="square">
            <a:spAutoFit/>
          </a:bodyPr>
          <a:lstStyle>
            <a:defPPr>
              <a:defRPr lang="zh-CN"/>
            </a:defPPr>
            <a:lvl1pPr>
              <a:defRPr b="1" sz="2400">
                <a:solidFill>
                  <a:schemeClr val="accent2"/>
                </a:solidFill>
                <a:latin typeface="+mj-ea"/>
                <a:ea typeface="+mj-ea"/>
              </a:defRPr>
            </a:lvl1pPr>
          </a:lstStyle>
          <a:p>
            <a:pPr algn="ctr"/>
            <a:r>
              <a:rPr altLang="en-US" b="0" lang="zh-CN">
                <a:latin charset="-122" pitchFamily="34" typeface="微软雅黑"/>
                <a:ea charset="-122" pitchFamily="34" typeface="微软雅黑"/>
              </a:rPr>
              <a:t>什么样的团队可称为高绩效团队，一般来说具有以下七个特征：</a:t>
            </a:r>
          </a:p>
        </p:txBody>
      </p:sp>
      <p:grpSp>
        <p:nvGrpSpPr>
          <p:cNvPr id="28" name="组合 27">
            <a:extLst>
              <a:ext uri="{FF2B5EF4-FFF2-40B4-BE49-F238E27FC236}">
                <a16:creationId xmlns:a16="http://schemas.microsoft.com/office/drawing/2014/main" id="{8AE24B7E-3F94-4571-9FED-07D8AB401D9C}"/>
              </a:ext>
            </a:extLst>
          </p:cNvPr>
          <p:cNvGrpSpPr/>
          <p:nvPr/>
        </p:nvGrpSpPr>
        <p:grpSpPr>
          <a:xfrm>
            <a:off x="2955946" y="3885164"/>
            <a:ext cx="288925" cy="288925"/>
            <a:chOff x="957263" y="3209925"/>
            <a:chExt cx="288925" cy="288925"/>
          </a:xfrm>
        </p:grpSpPr>
        <p:sp>
          <p:nvSpPr>
            <p:cNvPr id="29" name="Oval 15">
              <a:extLst>
                <a:ext uri="{FF2B5EF4-FFF2-40B4-BE49-F238E27FC236}">
                  <a16:creationId xmlns:a16="http://schemas.microsoft.com/office/drawing/2014/main" id="{CBA5D05C-8429-404A-89E1-780F2FBD8E66}"/>
                </a:ext>
              </a:extLst>
            </p:cNvPr>
            <p:cNvSpPr>
              <a:spLocks noChangeArrowheads="1"/>
            </p:cNvSpPr>
            <p:nvPr/>
          </p:nvSpPr>
          <p:spPr bwMode="auto">
            <a:xfrm>
              <a:off x="957263" y="3209925"/>
              <a:ext cx="288925" cy="288925"/>
            </a:xfrm>
            <a:prstGeom prst="ellipse">
              <a:avLst/>
            </a:prstGeom>
            <a:solidFill>
              <a:srgbClr val="C00000"/>
            </a:solidFill>
            <a:ln cap="flat" w="28575">
              <a:solidFill>
                <a:schemeClr val="accent2"/>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16">
              <a:extLst>
                <a:ext uri="{FF2B5EF4-FFF2-40B4-BE49-F238E27FC236}">
                  <a16:creationId xmlns:a16="http://schemas.microsoft.com/office/drawing/2014/main" id="{3C8BBFDF-BF85-4D95-8F77-56BE7464920C}"/>
                </a:ext>
              </a:extLst>
            </p:cNvPr>
            <p:cNvSpPr/>
            <p:nvPr/>
          </p:nvSpPr>
          <p:spPr bwMode="auto">
            <a:xfrm>
              <a:off x="1057275" y="3282950"/>
              <a:ext cx="130175" cy="150813"/>
            </a:xfrm>
            <a:custGeom>
              <a:gdLst>
                <a:gd fmla="*/ 166 w 188" name="T0"/>
                <a:gd fmla="*/ 89 h 217" name="T1"/>
                <a:gd fmla="*/ 99 w 188" name="T2"/>
                <a:gd fmla="*/ 51 h 217" name="T3"/>
                <a:gd fmla="*/ 32 w 188" name="T4"/>
                <a:gd fmla="*/ 12 h 217" name="T5"/>
                <a:gd fmla="*/ 0 w 188" name="T6"/>
                <a:gd fmla="*/ 30 h 217" name="T7"/>
                <a:gd fmla="*/ 0 w 188" name="T8"/>
                <a:gd fmla="*/ 108 h 217" name="T9"/>
                <a:gd fmla="*/ 0 w 188" name="T10"/>
                <a:gd fmla="*/ 185 h 217" name="T11"/>
                <a:gd fmla="*/ 32 w 188" name="T12"/>
                <a:gd fmla="*/ 204 h 217" name="T13"/>
                <a:gd fmla="*/ 99 w 188" name="T14"/>
                <a:gd fmla="*/ 165 h 217" name="T15"/>
                <a:gd fmla="*/ 166 w 188" name="T16"/>
                <a:gd fmla="*/ 126 h 217" name="T17"/>
                <a:gd fmla="*/ 166 w 188" name="T18"/>
                <a:gd fmla="*/ 89 h 2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6" w="188">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2" name="文本框 31">
            <a:extLst>
              <a:ext uri="{FF2B5EF4-FFF2-40B4-BE49-F238E27FC236}">
                <a16:creationId xmlns:a16="http://schemas.microsoft.com/office/drawing/2014/main" id="{DD917D89-CA68-427F-83B3-DFA23C2C2A9F}"/>
              </a:ext>
            </a:extLst>
          </p:cNvPr>
          <p:cNvSpPr txBox="1"/>
          <p:nvPr/>
        </p:nvSpPr>
        <p:spPr>
          <a:xfrm>
            <a:off x="1104407" y="2689399"/>
            <a:ext cx="1776333" cy="369332"/>
          </a:xfrm>
          <a:prstGeom prst="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defPPr>
              <a:defRPr lang="zh-CN"/>
            </a:defPPr>
            <a:lvl1pPr algn="ctr">
              <a:defRPr sz="2000">
                <a:solidFill>
                  <a:schemeClr val="accent2"/>
                </a:solidFill>
                <a:latin typeface="+mn-lt"/>
                <a:ea typeface="+mn-ea"/>
                <a:cs typeface="+mn-ea"/>
              </a:defRPr>
            </a:lvl1pPr>
          </a:lstStyle>
          <a:p>
            <a:pPr algn="r"/>
            <a:r>
              <a:rPr altLang="en-US" lang="zh-CN"/>
              <a:t>目标</a:t>
            </a:r>
          </a:p>
        </p:txBody>
      </p:sp>
      <p:sp>
        <p:nvSpPr>
          <p:cNvPr id="34" name="矩形 33">
            <a:extLst>
              <a:ext uri="{FF2B5EF4-FFF2-40B4-BE49-F238E27FC236}">
                <a16:creationId xmlns:a16="http://schemas.microsoft.com/office/drawing/2014/main" id="{B7607D11-C6BB-49B1-952B-CECFC15BF344}"/>
              </a:ext>
            </a:extLst>
          </p:cNvPr>
          <p:cNvSpPr/>
          <p:nvPr/>
        </p:nvSpPr>
        <p:spPr>
          <a:xfrm>
            <a:off x="3332773" y="2629552"/>
            <a:ext cx="4857654" cy="1066800"/>
          </a:xfrm>
          <a:prstGeom prst="rect">
            <a:avLst/>
          </a:prstGeom>
        </p:spPr>
        <p:txBody>
          <a:bodyPr wrap="square">
            <a:spAutoFit/>
          </a:bodyPr>
          <a:lstStyle/>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成员能够描述共同目标，并愿意献身于目标</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目标十分明确，由挑战性</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达成目标的策略十分明确</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个人角色和职位描述十分明确</a:t>
            </a:r>
          </a:p>
        </p:txBody>
      </p:sp>
      <p:sp>
        <p:nvSpPr>
          <p:cNvPr id="35" name="矩形 34">
            <a:extLst>
              <a:ext uri="{FF2B5EF4-FFF2-40B4-BE49-F238E27FC236}">
                <a16:creationId xmlns:a16="http://schemas.microsoft.com/office/drawing/2014/main" id="{A3E3F462-6F62-4B08-A94B-66A018287320}"/>
              </a:ext>
            </a:extLst>
          </p:cNvPr>
          <p:cNvSpPr/>
          <p:nvPr/>
        </p:nvSpPr>
        <p:spPr>
          <a:xfrm>
            <a:off x="3332771" y="3799062"/>
            <a:ext cx="6029357" cy="1066800"/>
          </a:xfrm>
          <a:prstGeom prst="rect">
            <a:avLst/>
          </a:prstGeom>
        </p:spPr>
        <p:txBody>
          <a:bodyPr wrap="square">
            <a:spAutoFit/>
          </a:bodyPr>
          <a:lstStyle/>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成员感到个人拥有能力，整个群体也拥有能力</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成员有渠道和时间获得必要的机能和资源</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政策和做法能够支持团队的目标</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成员互相尊重，并乐于帮助别人</a:t>
            </a:r>
          </a:p>
        </p:txBody>
      </p:sp>
      <p:grpSp>
        <p:nvGrpSpPr>
          <p:cNvPr id="36" name="组合 35">
            <a:extLst>
              <a:ext uri="{FF2B5EF4-FFF2-40B4-BE49-F238E27FC236}">
                <a16:creationId xmlns:a16="http://schemas.microsoft.com/office/drawing/2014/main" id="{6982E469-0670-4D8B-A755-7E6734137B63}"/>
              </a:ext>
            </a:extLst>
          </p:cNvPr>
          <p:cNvGrpSpPr/>
          <p:nvPr/>
        </p:nvGrpSpPr>
        <p:grpSpPr>
          <a:xfrm>
            <a:off x="2955946" y="5070385"/>
            <a:ext cx="288925" cy="288925"/>
            <a:chOff x="957263" y="3209925"/>
            <a:chExt cx="288925" cy="288925"/>
          </a:xfrm>
        </p:grpSpPr>
        <p:sp>
          <p:nvSpPr>
            <p:cNvPr id="37" name="Oval 15">
              <a:extLst>
                <a:ext uri="{FF2B5EF4-FFF2-40B4-BE49-F238E27FC236}">
                  <a16:creationId xmlns:a16="http://schemas.microsoft.com/office/drawing/2014/main" id="{615120F6-58CC-4603-A396-B8919C36D6B0}"/>
                </a:ext>
              </a:extLst>
            </p:cNvPr>
            <p:cNvSpPr>
              <a:spLocks noChangeArrowheads="1"/>
            </p:cNvSpPr>
            <p:nvPr/>
          </p:nvSpPr>
          <p:spPr bwMode="auto">
            <a:xfrm>
              <a:off x="957263" y="3209925"/>
              <a:ext cx="288925" cy="288925"/>
            </a:xfrm>
            <a:prstGeom prst="ellipse">
              <a:avLst/>
            </a:prstGeom>
            <a:solidFill>
              <a:srgbClr val="C00000"/>
            </a:solidFill>
            <a:ln cap="flat" w="28575">
              <a:solidFill>
                <a:schemeClr val="accent2"/>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8" name="Freeform 16">
              <a:extLst>
                <a:ext uri="{FF2B5EF4-FFF2-40B4-BE49-F238E27FC236}">
                  <a16:creationId xmlns:a16="http://schemas.microsoft.com/office/drawing/2014/main" id="{52851860-1879-49AF-A550-830E057CEFEE}"/>
                </a:ext>
              </a:extLst>
            </p:cNvPr>
            <p:cNvSpPr/>
            <p:nvPr/>
          </p:nvSpPr>
          <p:spPr bwMode="auto">
            <a:xfrm>
              <a:off x="1057275" y="3282950"/>
              <a:ext cx="130175" cy="150813"/>
            </a:xfrm>
            <a:custGeom>
              <a:gdLst>
                <a:gd fmla="*/ 166 w 188" name="T0"/>
                <a:gd fmla="*/ 89 h 217" name="T1"/>
                <a:gd fmla="*/ 99 w 188" name="T2"/>
                <a:gd fmla="*/ 51 h 217" name="T3"/>
                <a:gd fmla="*/ 32 w 188" name="T4"/>
                <a:gd fmla="*/ 12 h 217" name="T5"/>
                <a:gd fmla="*/ 0 w 188" name="T6"/>
                <a:gd fmla="*/ 30 h 217" name="T7"/>
                <a:gd fmla="*/ 0 w 188" name="T8"/>
                <a:gd fmla="*/ 108 h 217" name="T9"/>
                <a:gd fmla="*/ 0 w 188" name="T10"/>
                <a:gd fmla="*/ 185 h 217" name="T11"/>
                <a:gd fmla="*/ 32 w 188" name="T12"/>
                <a:gd fmla="*/ 204 h 217" name="T13"/>
                <a:gd fmla="*/ 99 w 188" name="T14"/>
                <a:gd fmla="*/ 165 h 217" name="T15"/>
                <a:gd fmla="*/ 166 w 188" name="T16"/>
                <a:gd fmla="*/ 126 h 217" name="T17"/>
                <a:gd fmla="*/ 166 w 188" name="T18"/>
                <a:gd fmla="*/ 89 h 2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6" w="188">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1" name="矩形 40">
            <a:extLst>
              <a:ext uri="{FF2B5EF4-FFF2-40B4-BE49-F238E27FC236}">
                <a16:creationId xmlns:a16="http://schemas.microsoft.com/office/drawing/2014/main" id="{DFA0BC21-DAB0-4FC2-BFED-4EA0FA564E78}"/>
              </a:ext>
            </a:extLst>
          </p:cNvPr>
          <p:cNvSpPr/>
          <p:nvPr/>
        </p:nvSpPr>
        <p:spPr>
          <a:xfrm>
            <a:off x="3332771" y="4918313"/>
            <a:ext cx="5929345" cy="1066800"/>
          </a:xfrm>
          <a:prstGeom prst="rect">
            <a:avLst/>
          </a:prstGeom>
        </p:spPr>
        <p:txBody>
          <a:bodyPr wrap="square">
            <a:spAutoFit/>
          </a:bodyPr>
          <a:lstStyle/>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成员肯公开且诚实地表达自己的想法</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成员表示温情，了解和接受别人</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成员会积极主动的聆听别人</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成员的不同意见和观点受到重视</a:t>
            </a:r>
          </a:p>
        </p:txBody>
      </p:sp>
      <p:sp>
        <p:nvSpPr>
          <p:cNvPr id="42" name="文本框 41">
            <a:extLst>
              <a:ext uri="{FF2B5EF4-FFF2-40B4-BE49-F238E27FC236}">
                <a16:creationId xmlns:a16="http://schemas.microsoft.com/office/drawing/2014/main" id="{1BCE997D-B995-49AB-83E2-CA21328AF88C}"/>
              </a:ext>
            </a:extLst>
          </p:cNvPr>
          <p:cNvSpPr txBox="1"/>
          <p:nvPr/>
        </p:nvSpPr>
        <p:spPr>
          <a:xfrm>
            <a:off x="1104407" y="3848947"/>
            <a:ext cx="1776333" cy="369332"/>
          </a:xfrm>
          <a:prstGeom prst="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defPPr>
              <a:defRPr lang="zh-CN"/>
            </a:defPPr>
            <a:lvl1pPr algn="ctr">
              <a:defRPr sz="2000">
                <a:solidFill>
                  <a:schemeClr val="accent2"/>
                </a:solidFill>
                <a:latin typeface="+mn-lt"/>
                <a:ea typeface="+mn-ea"/>
                <a:cs typeface="+mn-ea"/>
              </a:defRPr>
            </a:lvl1pPr>
          </a:lstStyle>
          <a:p>
            <a:pPr algn="r"/>
            <a:r>
              <a:rPr altLang="en-US" lang="zh-CN"/>
              <a:t>赋能和授权</a:t>
            </a:r>
          </a:p>
        </p:txBody>
      </p:sp>
      <p:sp>
        <p:nvSpPr>
          <p:cNvPr id="43" name="文本框 42">
            <a:extLst>
              <a:ext uri="{FF2B5EF4-FFF2-40B4-BE49-F238E27FC236}">
                <a16:creationId xmlns:a16="http://schemas.microsoft.com/office/drawing/2014/main" id="{92E01140-81EA-4D65-A70E-51AC85108F1C}"/>
              </a:ext>
            </a:extLst>
          </p:cNvPr>
          <p:cNvSpPr txBox="1"/>
          <p:nvPr/>
        </p:nvSpPr>
        <p:spPr>
          <a:xfrm>
            <a:off x="1104407" y="5052485"/>
            <a:ext cx="1776333" cy="369332"/>
          </a:xfrm>
          <a:prstGeom prst="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defPPr>
              <a:defRPr lang="zh-CN"/>
            </a:defPPr>
            <a:lvl1pPr algn="ctr">
              <a:defRPr sz="2000">
                <a:solidFill>
                  <a:schemeClr val="accent2"/>
                </a:solidFill>
                <a:latin typeface="+mn-lt"/>
                <a:ea typeface="+mn-ea"/>
                <a:cs typeface="+mn-ea"/>
              </a:defRPr>
            </a:lvl1pPr>
          </a:lstStyle>
          <a:p>
            <a:pPr algn="r"/>
            <a:r>
              <a:rPr altLang="en-US" lang="zh-CN"/>
              <a:t>关系和沟通</a:t>
            </a:r>
          </a:p>
        </p:txBody>
      </p:sp>
    </p:spTree>
    <p:extLst>
      <p:ext uri="{BB962C8B-B14F-4D97-AF65-F5344CB8AC3E}">
        <p14:creationId val="418718695"/>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31" presetSubtype="0">
                                  <p:stCondLst>
                                    <p:cond delay="0"/>
                                  </p:stCondLst>
                                  <p:childTnLst>
                                    <p:set>
                                      <p:cBhvr>
                                        <p:cTn dur="1" fill="hold" id="26">
                                          <p:stCondLst>
                                            <p:cond delay="0"/>
                                          </p:stCondLst>
                                        </p:cTn>
                                        <p:tgtEl>
                                          <p:spTgt spid="26"/>
                                        </p:tgtEl>
                                        <p:attrNameLst>
                                          <p:attrName>style.visibility</p:attrName>
                                        </p:attrNameLst>
                                      </p:cBhvr>
                                      <p:to>
                                        <p:strVal val="visible"/>
                                      </p:to>
                                    </p:set>
                                    <p:anim calcmode="lin" valueType="num">
                                      <p:cBhvr>
                                        <p:cTn dur="500" fill="hold" id="27"/>
                                        <p:tgtEl>
                                          <p:spTgt spid="26"/>
                                        </p:tgtEl>
                                        <p:attrNameLst>
                                          <p:attrName>ppt_w</p:attrName>
                                        </p:attrNameLst>
                                      </p:cBhvr>
                                      <p:tavLst>
                                        <p:tav tm="0">
                                          <p:val>
                                            <p:fltVal val="0"/>
                                          </p:val>
                                        </p:tav>
                                        <p:tav tm="100000">
                                          <p:val>
                                            <p:strVal val="#ppt_w"/>
                                          </p:val>
                                        </p:tav>
                                      </p:tavLst>
                                    </p:anim>
                                    <p:anim calcmode="lin" valueType="num">
                                      <p:cBhvr>
                                        <p:cTn dur="500" fill="hold" id="28"/>
                                        <p:tgtEl>
                                          <p:spTgt spid="26"/>
                                        </p:tgtEl>
                                        <p:attrNameLst>
                                          <p:attrName>ppt_h</p:attrName>
                                        </p:attrNameLst>
                                      </p:cBhvr>
                                      <p:tavLst>
                                        <p:tav tm="0">
                                          <p:val>
                                            <p:fltVal val="0"/>
                                          </p:val>
                                        </p:tav>
                                        <p:tav tm="100000">
                                          <p:val>
                                            <p:strVal val="#ppt_h"/>
                                          </p:val>
                                        </p:tav>
                                      </p:tavLst>
                                    </p:anim>
                                    <p:anim calcmode="lin" valueType="num">
                                      <p:cBhvr>
                                        <p:cTn dur="500" fill="hold" id="29"/>
                                        <p:tgtEl>
                                          <p:spTgt spid="26"/>
                                        </p:tgtEl>
                                        <p:attrNameLst>
                                          <p:attrName>style.rotation</p:attrName>
                                        </p:attrNameLst>
                                      </p:cBhvr>
                                      <p:tavLst>
                                        <p:tav tm="0">
                                          <p:val>
                                            <p:fltVal val="90"/>
                                          </p:val>
                                        </p:tav>
                                        <p:tav tm="100000">
                                          <p:val>
                                            <p:fltVal val="0"/>
                                          </p:val>
                                        </p:tav>
                                      </p:tavLst>
                                    </p:anim>
                                    <p:animEffect filter="fade" transition="in">
                                      <p:cBhvr>
                                        <p:cTn dur="500" id="30"/>
                                        <p:tgtEl>
                                          <p:spTgt spid="26"/>
                                        </p:tgtEl>
                                      </p:cBhvr>
                                    </p:animEffect>
                                  </p:childTnLst>
                                </p:cTn>
                              </p:par>
                              <p:par>
                                <p:cTn fill="hold" grpId="1" id="31" nodeType="withEffect" presetClass="emph" presetID="8" presetSubtype="0">
                                  <p:stCondLst>
                                    <p:cond delay="0"/>
                                  </p:stCondLst>
                                  <p:childTnLst>
                                    <p:animRot by="21600000">
                                      <p:cBhvr>
                                        <p:cTn dur="500" fill="hold" id="32"/>
                                        <p:tgtEl>
                                          <p:spTgt spid="26"/>
                                        </p:tgtEl>
                                        <p:attrNameLst>
                                          <p:attrName>r</p:attrName>
                                        </p:attrNameLst>
                                      </p:cBhvr>
                                    </p:animRot>
                                  </p:childTnLst>
                                </p:cTn>
                              </p:par>
                            </p:childTnLst>
                          </p:cTn>
                        </p:par>
                        <p:par>
                          <p:cTn fill="hold" id="33" nodeType="afterGroup">
                            <p:stCondLst>
                              <p:cond delay="1200"/>
                            </p:stCondLst>
                            <p:childTnLst>
                              <p:par>
                                <p:cTn fill="hold" grpId="0" id="34" nodeType="afterEffect" presetClass="entr" presetID="22" presetSubtype="8">
                                  <p:stCondLst>
                                    <p:cond delay="0"/>
                                  </p:stCondLst>
                                  <p:childTnLst>
                                    <p:set>
                                      <p:cBhvr>
                                        <p:cTn dur="1" fill="hold" id="35">
                                          <p:stCondLst>
                                            <p:cond delay="0"/>
                                          </p:stCondLst>
                                        </p:cTn>
                                        <p:tgtEl>
                                          <p:spTgt spid="27"/>
                                        </p:tgtEl>
                                        <p:attrNameLst>
                                          <p:attrName>style.visibility</p:attrName>
                                        </p:attrNameLst>
                                      </p:cBhvr>
                                      <p:to>
                                        <p:strVal val="visible"/>
                                      </p:to>
                                    </p:set>
                                    <p:animEffect filter="wipe(left)" transition="in">
                                      <p:cBhvr>
                                        <p:cTn dur="500" id="36"/>
                                        <p:tgtEl>
                                          <p:spTgt spid="27"/>
                                        </p:tgtEl>
                                      </p:cBhvr>
                                    </p:animEffect>
                                  </p:childTnLst>
                                </p:cTn>
                              </p:par>
                            </p:childTnLst>
                          </p:cTn>
                        </p:par>
                        <p:par>
                          <p:cTn fill="hold" id="37" nodeType="afterGroup">
                            <p:stCondLst>
                              <p:cond delay="1700"/>
                            </p:stCondLst>
                            <p:childTnLst>
                              <p:par>
                                <p:cTn fill="hold" grpId="0" id="38" nodeType="afterEffect" presetClass="entr" presetID="12" presetSubtype="1">
                                  <p:stCondLst>
                                    <p:cond delay="0"/>
                                  </p:stCondLst>
                                  <p:childTnLst>
                                    <p:set>
                                      <p:cBhvr>
                                        <p:cTn dur="1" fill="hold" id="39">
                                          <p:stCondLst>
                                            <p:cond delay="0"/>
                                          </p:stCondLst>
                                        </p:cTn>
                                        <p:tgtEl>
                                          <p:spTgt spid="25"/>
                                        </p:tgtEl>
                                        <p:attrNameLst>
                                          <p:attrName>style.visibility</p:attrName>
                                        </p:attrNameLst>
                                      </p:cBhvr>
                                      <p:to>
                                        <p:strVal val="visible"/>
                                      </p:to>
                                    </p:set>
                                    <p:anim calcmode="lin" valueType="num">
                                      <p:cBhvr additive="base">
                                        <p:cTn dur="300" id="40"/>
                                        <p:tgtEl>
                                          <p:spTgt spid="25"/>
                                        </p:tgtEl>
                                        <p:attrNameLst>
                                          <p:attrName>ppt_y</p:attrName>
                                        </p:attrNameLst>
                                      </p:cBhvr>
                                      <p:tavLst>
                                        <p:tav tm="0">
                                          <p:val>
                                            <p:strVal val="#ppt_y-#ppt_h*1.125000"/>
                                          </p:val>
                                        </p:tav>
                                        <p:tav tm="100000">
                                          <p:val>
                                            <p:strVal val="#ppt_y"/>
                                          </p:val>
                                        </p:tav>
                                      </p:tavLst>
                                    </p:anim>
                                    <p:animEffect filter="wipe(down)" transition="in">
                                      <p:cBhvr>
                                        <p:cTn dur="300" id="41"/>
                                        <p:tgtEl>
                                          <p:spTgt spid="25"/>
                                        </p:tgtEl>
                                      </p:cBhvr>
                                    </p:animEffect>
                                  </p:childTnLst>
                                </p:cTn>
                              </p:par>
                            </p:childTnLst>
                          </p:cTn>
                        </p:par>
                        <p:par>
                          <p:cTn fill="hold" id="42" nodeType="afterGroup">
                            <p:stCondLst>
                              <p:cond delay="2000"/>
                            </p:stCondLst>
                            <p:childTnLst>
                              <p:par>
                                <p:cTn fill="hold" grpId="0" id="43" nodeType="afterEffect" presetClass="entr" presetID="22" presetSubtype="1">
                                  <p:stCondLst>
                                    <p:cond delay="0"/>
                                  </p:stCondLst>
                                  <p:childTnLst>
                                    <p:set>
                                      <p:cBhvr>
                                        <p:cTn dur="1" fill="hold" id="44">
                                          <p:stCondLst>
                                            <p:cond delay="0"/>
                                          </p:stCondLst>
                                        </p:cTn>
                                        <p:tgtEl>
                                          <p:spTgt spid="20"/>
                                        </p:tgtEl>
                                        <p:attrNameLst>
                                          <p:attrName>style.visibility</p:attrName>
                                        </p:attrNameLst>
                                      </p:cBhvr>
                                      <p:to>
                                        <p:strVal val="visible"/>
                                      </p:to>
                                    </p:set>
                                    <p:animEffect filter="wipe(up)" transition="in">
                                      <p:cBhvr>
                                        <p:cTn dur="500" id="45"/>
                                        <p:tgtEl>
                                          <p:spTgt spid="20"/>
                                        </p:tgtEl>
                                      </p:cBhvr>
                                    </p:animEffect>
                                  </p:childTnLst>
                                </p:cTn>
                              </p:par>
                            </p:childTnLst>
                          </p:cTn>
                        </p:par>
                        <p:par>
                          <p:cTn fill="hold" id="46" nodeType="afterGroup">
                            <p:stCondLst>
                              <p:cond delay="2500"/>
                            </p:stCondLst>
                            <p:childTnLst>
                              <p:par>
                                <p:cTn fill="hold" id="47" nodeType="afterEffect" presetClass="entr" presetID="31" presetSubtype="0">
                                  <p:stCondLst>
                                    <p:cond delay="0"/>
                                  </p:stCondLst>
                                  <p:childTnLst>
                                    <p:set>
                                      <p:cBhvr>
                                        <p:cTn dur="1" fill="hold" id="48">
                                          <p:stCondLst>
                                            <p:cond delay="0"/>
                                          </p:stCondLst>
                                        </p:cTn>
                                        <p:tgtEl>
                                          <p:spTgt spid="21"/>
                                        </p:tgtEl>
                                        <p:attrNameLst>
                                          <p:attrName>style.visibility</p:attrName>
                                        </p:attrNameLst>
                                      </p:cBhvr>
                                      <p:to>
                                        <p:strVal val="visible"/>
                                      </p:to>
                                    </p:set>
                                    <p:anim calcmode="lin" valueType="num">
                                      <p:cBhvr>
                                        <p:cTn dur="400" fill="hold" id="49"/>
                                        <p:tgtEl>
                                          <p:spTgt spid="21"/>
                                        </p:tgtEl>
                                        <p:attrNameLst>
                                          <p:attrName>ppt_w</p:attrName>
                                        </p:attrNameLst>
                                      </p:cBhvr>
                                      <p:tavLst>
                                        <p:tav tm="0">
                                          <p:val>
                                            <p:fltVal val="0"/>
                                          </p:val>
                                        </p:tav>
                                        <p:tav tm="100000">
                                          <p:val>
                                            <p:strVal val="#ppt_w"/>
                                          </p:val>
                                        </p:tav>
                                      </p:tavLst>
                                    </p:anim>
                                    <p:anim calcmode="lin" valueType="num">
                                      <p:cBhvr>
                                        <p:cTn dur="400" fill="hold" id="50"/>
                                        <p:tgtEl>
                                          <p:spTgt spid="21"/>
                                        </p:tgtEl>
                                        <p:attrNameLst>
                                          <p:attrName>ppt_h</p:attrName>
                                        </p:attrNameLst>
                                      </p:cBhvr>
                                      <p:tavLst>
                                        <p:tav tm="0">
                                          <p:val>
                                            <p:fltVal val="0"/>
                                          </p:val>
                                        </p:tav>
                                        <p:tav tm="100000">
                                          <p:val>
                                            <p:strVal val="#ppt_h"/>
                                          </p:val>
                                        </p:tav>
                                      </p:tavLst>
                                    </p:anim>
                                    <p:anim calcmode="lin" valueType="num">
                                      <p:cBhvr>
                                        <p:cTn dur="400" fill="hold" id="51"/>
                                        <p:tgtEl>
                                          <p:spTgt spid="21"/>
                                        </p:tgtEl>
                                        <p:attrNameLst>
                                          <p:attrName>style.rotation</p:attrName>
                                        </p:attrNameLst>
                                      </p:cBhvr>
                                      <p:tavLst>
                                        <p:tav tm="0">
                                          <p:val>
                                            <p:fltVal val="90"/>
                                          </p:val>
                                        </p:tav>
                                        <p:tav tm="100000">
                                          <p:val>
                                            <p:fltVal val="0"/>
                                          </p:val>
                                        </p:tav>
                                      </p:tavLst>
                                    </p:anim>
                                    <p:animEffect filter="fade" transition="in">
                                      <p:cBhvr>
                                        <p:cTn dur="400" id="52"/>
                                        <p:tgtEl>
                                          <p:spTgt spid="21"/>
                                        </p:tgtEl>
                                      </p:cBhvr>
                                    </p:animEffect>
                                  </p:childTnLst>
                                </p:cTn>
                              </p:par>
                              <p:par>
                                <p:cTn fill="hold" id="53" nodeType="withEffect" presetClass="emph" presetID="8" presetSubtype="0">
                                  <p:stCondLst>
                                    <p:cond delay="0"/>
                                  </p:stCondLst>
                                  <p:childTnLst>
                                    <p:animRot by="-21600000">
                                      <p:cBhvr>
                                        <p:cTn dur="400" fill="hold" id="54"/>
                                        <p:tgtEl>
                                          <p:spTgt spid="21"/>
                                        </p:tgtEl>
                                        <p:attrNameLst>
                                          <p:attrName>r</p:attrName>
                                        </p:attrNameLst>
                                      </p:cBhvr>
                                    </p:animRot>
                                  </p:childTnLst>
                                </p:cTn>
                              </p:par>
                            </p:childTnLst>
                          </p:cTn>
                        </p:par>
                        <p:par>
                          <p:cTn fill="hold" id="55" nodeType="afterGroup">
                            <p:stCondLst>
                              <p:cond delay="2900"/>
                            </p:stCondLst>
                            <p:childTnLst>
                              <p:par>
                                <p:cTn fill="hold" grpId="0" id="56" nodeType="afterEffect" presetClass="entr" presetID="22" presetSubtype="2">
                                  <p:stCondLst>
                                    <p:cond delay="0"/>
                                  </p:stCondLst>
                                  <p:childTnLst>
                                    <p:set>
                                      <p:cBhvr>
                                        <p:cTn dur="1" fill="hold" id="57">
                                          <p:stCondLst>
                                            <p:cond delay="0"/>
                                          </p:stCondLst>
                                        </p:cTn>
                                        <p:tgtEl>
                                          <p:spTgt spid="32"/>
                                        </p:tgtEl>
                                        <p:attrNameLst>
                                          <p:attrName>style.visibility</p:attrName>
                                        </p:attrNameLst>
                                      </p:cBhvr>
                                      <p:to>
                                        <p:strVal val="visible"/>
                                      </p:to>
                                    </p:set>
                                    <p:animEffect filter="wipe(right)" transition="in">
                                      <p:cBhvr>
                                        <p:cTn dur="500" id="58"/>
                                        <p:tgtEl>
                                          <p:spTgt spid="32"/>
                                        </p:tgtEl>
                                      </p:cBhvr>
                                    </p:animEffect>
                                  </p:childTnLst>
                                </p:cTn>
                              </p:par>
                            </p:childTnLst>
                          </p:cTn>
                        </p:par>
                        <p:par>
                          <p:cTn fill="hold" id="59" nodeType="afterGroup">
                            <p:stCondLst>
                              <p:cond delay="3400"/>
                            </p:stCondLst>
                            <p:childTnLst>
                              <p:par>
                                <p:cTn fill="hold" grpId="0" id="60" nodeType="afterEffect" presetClass="entr" presetID="22" presetSubtype="8">
                                  <p:stCondLst>
                                    <p:cond delay="0"/>
                                  </p:stCondLst>
                                  <p:childTnLst>
                                    <p:set>
                                      <p:cBhvr>
                                        <p:cTn dur="1" fill="hold" id="61">
                                          <p:stCondLst>
                                            <p:cond delay="0"/>
                                          </p:stCondLst>
                                        </p:cTn>
                                        <p:tgtEl>
                                          <p:spTgt spid="34"/>
                                        </p:tgtEl>
                                        <p:attrNameLst>
                                          <p:attrName>style.visibility</p:attrName>
                                        </p:attrNameLst>
                                      </p:cBhvr>
                                      <p:to>
                                        <p:strVal val="visible"/>
                                      </p:to>
                                    </p:set>
                                    <p:animEffect filter="wipe(left)" transition="in">
                                      <p:cBhvr>
                                        <p:cTn dur="500" id="62"/>
                                        <p:tgtEl>
                                          <p:spTgt spid="34"/>
                                        </p:tgtEl>
                                      </p:cBhvr>
                                    </p:animEffect>
                                  </p:childTnLst>
                                </p:cTn>
                              </p:par>
                            </p:childTnLst>
                          </p:cTn>
                        </p:par>
                        <p:par>
                          <p:cTn fill="hold" id="63" nodeType="afterGroup">
                            <p:stCondLst>
                              <p:cond delay="3900"/>
                            </p:stCondLst>
                            <p:childTnLst>
                              <p:par>
                                <p:cTn fill="hold" id="64" nodeType="afterEffect" presetClass="entr" presetID="31" presetSubtype="0">
                                  <p:stCondLst>
                                    <p:cond delay="0"/>
                                  </p:stCondLst>
                                  <p:childTnLst>
                                    <p:set>
                                      <p:cBhvr>
                                        <p:cTn dur="1" fill="hold" id="65">
                                          <p:stCondLst>
                                            <p:cond delay="0"/>
                                          </p:stCondLst>
                                        </p:cTn>
                                        <p:tgtEl>
                                          <p:spTgt spid="28"/>
                                        </p:tgtEl>
                                        <p:attrNameLst>
                                          <p:attrName>style.visibility</p:attrName>
                                        </p:attrNameLst>
                                      </p:cBhvr>
                                      <p:to>
                                        <p:strVal val="visible"/>
                                      </p:to>
                                    </p:set>
                                    <p:anim calcmode="lin" valueType="num">
                                      <p:cBhvr>
                                        <p:cTn dur="400" fill="hold" id="66"/>
                                        <p:tgtEl>
                                          <p:spTgt spid="28"/>
                                        </p:tgtEl>
                                        <p:attrNameLst>
                                          <p:attrName>ppt_w</p:attrName>
                                        </p:attrNameLst>
                                      </p:cBhvr>
                                      <p:tavLst>
                                        <p:tav tm="0">
                                          <p:val>
                                            <p:fltVal val="0"/>
                                          </p:val>
                                        </p:tav>
                                        <p:tav tm="100000">
                                          <p:val>
                                            <p:strVal val="#ppt_w"/>
                                          </p:val>
                                        </p:tav>
                                      </p:tavLst>
                                    </p:anim>
                                    <p:anim calcmode="lin" valueType="num">
                                      <p:cBhvr>
                                        <p:cTn dur="400" fill="hold" id="67"/>
                                        <p:tgtEl>
                                          <p:spTgt spid="28"/>
                                        </p:tgtEl>
                                        <p:attrNameLst>
                                          <p:attrName>ppt_h</p:attrName>
                                        </p:attrNameLst>
                                      </p:cBhvr>
                                      <p:tavLst>
                                        <p:tav tm="0">
                                          <p:val>
                                            <p:fltVal val="0"/>
                                          </p:val>
                                        </p:tav>
                                        <p:tav tm="100000">
                                          <p:val>
                                            <p:strVal val="#ppt_h"/>
                                          </p:val>
                                        </p:tav>
                                      </p:tavLst>
                                    </p:anim>
                                    <p:anim calcmode="lin" valueType="num">
                                      <p:cBhvr>
                                        <p:cTn dur="400" fill="hold" id="68"/>
                                        <p:tgtEl>
                                          <p:spTgt spid="28"/>
                                        </p:tgtEl>
                                        <p:attrNameLst>
                                          <p:attrName>style.rotation</p:attrName>
                                        </p:attrNameLst>
                                      </p:cBhvr>
                                      <p:tavLst>
                                        <p:tav tm="0">
                                          <p:val>
                                            <p:fltVal val="90"/>
                                          </p:val>
                                        </p:tav>
                                        <p:tav tm="100000">
                                          <p:val>
                                            <p:fltVal val="0"/>
                                          </p:val>
                                        </p:tav>
                                      </p:tavLst>
                                    </p:anim>
                                    <p:animEffect filter="fade" transition="in">
                                      <p:cBhvr>
                                        <p:cTn dur="400" id="69"/>
                                        <p:tgtEl>
                                          <p:spTgt spid="28"/>
                                        </p:tgtEl>
                                      </p:cBhvr>
                                    </p:animEffect>
                                  </p:childTnLst>
                                </p:cTn>
                              </p:par>
                              <p:par>
                                <p:cTn fill="hold" id="70" nodeType="withEffect" presetClass="emph" presetID="8" presetSubtype="0">
                                  <p:stCondLst>
                                    <p:cond delay="0"/>
                                  </p:stCondLst>
                                  <p:childTnLst>
                                    <p:animRot by="-21600000">
                                      <p:cBhvr>
                                        <p:cTn dur="400" fill="hold" id="71"/>
                                        <p:tgtEl>
                                          <p:spTgt spid="28"/>
                                        </p:tgtEl>
                                        <p:attrNameLst>
                                          <p:attrName>r</p:attrName>
                                        </p:attrNameLst>
                                      </p:cBhvr>
                                    </p:animRot>
                                  </p:childTnLst>
                                </p:cTn>
                              </p:par>
                            </p:childTnLst>
                          </p:cTn>
                        </p:par>
                        <p:par>
                          <p:cTn fill="hold" id="72" nodeType="afterGroup">
                            <p:stCondLst>
                              <p:cond delay="4300"/>
                            </p:stCondLst>
                            <p:childTnLst>
                              <p:par>
                                <p:cTn fill="hold" grpId="0" id="73" nodeType="afterEffect" presetClass="entr" presetID="22" presetSubtype="2">
                                  <p:stCondLst>
                                    <p:cond delay="0"/>
                                  </p:stCondLst>
                                  <p:childTnLst>
                                    <p:set>
                                      <p:cBhvr>
                                        <p:cTn dur="1" fill="hold" id="74">
                                          <p:stCondLst>
                                            <p:cond delay="0"/>
                                          </p:stCondLst>
                                        </p:cTn>
                                        <p:tgtEl>
                                          <p:spTgt spid="42"/>
                                        </p:tgtEl>
                                        <p:attrNameLst>
                                          <p:attrName>style.visibility</p:attrName>
                                        </p:attrNameLst>
                                      </p:cBhvr>
                                      <p:to>
                                        <p:strVal val="visible"/>
                                      </p:to>
                                    </p:set>
                                    <p:animEffect filter="wipe(right)" transition="in">
                                      <p:cBhvr>
                                        <p:cTn dur="500" id="75"/>
                                        <p:tgtEl>
                                          <p:spTgt spid="42"/>
                                        </p:tgtEl>
                                      </p:cBhvr>
                                    </p:animEffect>
                                  </p:childTnLst>
                                </p:cTn>
                              </p:par>
                            </p:childTnLst>
                          </p:cTn>
                        </p:par>
                        <p:par>
                          <p:cTn fill="hold" id="76" nodeType="afterGroup">
                            <p:stCondLst>
                              <p:cond delay="4800"/>
                            </p:stCondLst>
                            <p:childTnLst>
                              <p:par>
                                <p:cTn fill="hold" grpId="0" id="77" nodeType="afterEffect" presetClass="entr" presetID="22" presetSubtype="8">
                                  <p:stCondLst>
                                    <p:cond delay="0"/>
                                  </p:stCondLst>
                                  <p:childTnLst>
                                    <p:set>
                                      <p:cBhvr>
                                        <p:cTn dur="1" fill="hold" id="78">
                                          <p:stCondLst>
                                            <p:cond delay="0"/>
                                          </p:stCondLst>
                                        </p:cTn>
                                        <p:tgtEl>
                                          <p:spTgt spid="35"/>
                                        </p:tgtEl>
                                        <p:attrNameLst>
                                          <p:attrName>style.visibility</p:attrName>
                                        </p:attrNameLst>
                                      </p:cBhvr>
                                      <p:to>
                                        <p:strVal val="visible"/>
                                      </p:to>
                                    </p:set>
                                    <p:animEffect filter="wipe(left)" transition="in">
                                      <p:cBhvr>
                                        <p:cTn dur="500" id="79"/>
                                        <p:tgtEl>
                                          <p:spTgt spid="35"/>
                                        </p:tgtEl>
                                      </p:cBhvr>
                                    </p:animEffect>
                                  </p:childTnLst>
                                </p:cTn>
                              </p:par>
                            </p:childTnLst>
                          </p:cTn>
                        </p:par>
                        <p:par>
                          <p:cTn fill="hold" id="80" nodeType="afterGroup">
                            <p:stCondLst>
                              <p:cond delay="5300"/>
                            </p:stCondLst>
                            <p:childTnLst>
                              <p:par>
                                <p:cTn fill="hold" id="81" nodeType="afterEffect" presetClass="entr" presetID="31" presetSubtype="0">
                                  <p:stCondLst>
                                    <p:cond delay="0"/>
                                  </p:stCondLst>
                                  <p:childTnLst>
                                    <p:set>
                                      <p:cBhvr>
                                        <p:cTn dur="1" fill="hold" id="82">
                                          <p:stCondLst>
                                            <p:cond delay="0"/>
                                          </p:stCondLst>
                                        </p:cTn>
                                        <p:tgtEl>
                                          <p:spTgt spid="36"/>
                                        </p:tgtEl>
                                        <p:attrNameLst>
                                          <p:attrName>style.visibility</p:attrName>
                                        </p:attrNameLst>
                                      </p:cBhvr>
                                      <p:to>
                                        <p:strVal val="visible"/>
                                      </p:to>
                                    </p:set>
                                    <p:anim calcmode="lin" valueType="num">
                                      <p:cBhvr>
                                        <p:cTn dur="400" fill="hold" id="83"/>
                                        <p:tgtEl>
                                          <p:spTgt spid="36"/>
                                        </p:tgtEl>
                                        <p:attrNameLst>
                                          <p:attrName>ppt_w</p:attrName>
                                        </p:attrNameLst>
                                      </p:cBhvr>
                                      <p:tavLst>
                                        <p:tav tm="0">
                                          <p:val>
                                            <p:fltVal val="0"/>
                                          </p:val>
                                        </p:tav>
                                        <p:tav tm="100000">
                                          <p:val>
                                            <p:strVal val="#ppt_w"/>
                                          </p:val>
                                        </p:tav>
                                      </p:tavLst>
                                    </p:anim>
                                    <p:anim calcmode="lin" valueType="num">
                                      <p:cBhvr>
                                        <p:cTn dur="400" fill="hold" id="84"/>
                                        <p:tgtEl>
                                          <p:spTgt spid="36"/>
                                        </p:tgtEl>
                                        <p:attrNameLst>
                                          <p:attrName>ppt_h</p:attrName>
                                        </p:attrNameLst>
                                      </p:cBhvr>
                                      <p:tavLst>
                                        <p:tav tm="0">
                                          <p:val>
                                            <p:fltVal val="0"/>
                                          </p:val>
                                        </p:tav>
                                        <p:tav tm="100000">
                                          <p:val>
                                            <p:strVal val="#ppt_h"/>
                                          </p:val>
                                        </p:tav>
                                      </p:tavLst>
                                    </p:anim>
                                    <p:anim calcmode="lin" valueType="num">
                                      <p:cBhvr>
                                        <p:cTn dur="400" fill="hold" id="85"/>
                                        <p:tgtEl>
                                          <p:spTgt spid="36"/>
                                        </p:tgtEl>
                                        <p:attrNameLst>
                                          <p:attrName>style.rotation</p:attrName>
                                        </p:attrNameLst>
                                      </p:cBhvr>
                                      <p:tavLst>
                                        <p:tav tm="0">
                                          <p:val>
                                            <p:fltVal val="90"/>
                                          </p:val>
                                        </p:tav>
                                        <p:tav tm="100000">
                                          <p:val>
                                            <p:fltVal val="0"/>
                                          </p:val>
                                        </p:tav>
                                      </p:tavLst>
                                    </p:anim>
                                    <p:animEffect filter="fade" transition="in">
                                      <p:cBhvr>
                                        <p:cTn dur="400" id="86"/>
                                        <p:tgtEl>
                                          <p:spTgt spid="36"/>
                                        </p:tgtEl>
                                      </p:cBhvr>
                                    </p:animEffect>
                                  </p:childTnLst>
                                </p:cTn>
                              </p:par>
                              <p:par>
                                <p:cTn fill="hold" id="87" nodeType="withEffect" presetClass="emph" presetID="8" presetSubtype="0">
                                  <p:stCondLst>
                                    <p:cond delay="0"/>
                                  </p:stCondLst>
                                  <p:childTnLst>
                                    <p:animRot by="-21600000">
                                      <p:cBhvr>
                                        <p:cTn dur="400" fill="hold" id="88"/>
                                        <p:tgtEl>
                                          <p:spTgt spid="36"/>
                                        </p:tgtEl>
                                        <p:attrNameLst>
                                          <p:attrName>r</p:attrName>
                                        </p:attrNameLst>
                                      </p:cBhvr>
                                    </p:animRot>
                                  </p:childTnLst>
                                </p:cTn>
                              </p:par>
                            </p:childTnLst>
                          </p:cTn>
                        </p:par>
                        <p:par>
                          <p:cTn fill="hold" id="89" nodeType="afterGroup">
                            <p:stCondLst>
                              <p:cond delay="5700"/>
                            </p:stCondLst>
                            <p:childTnLst>
                              <p:par>
                                <p:cTn fill="hold" grpId="0" id="90" nodeType="afterEffect" presetClass="entr" presetID="22" presetSubtype="2">
                                  <p:stCondLst>
                                    <p:cond delay="0"/>
                                  </p:stCondLst>
                                  <p:childTnLst>
                                    <p:set>
                                      <p:cBhvr>
                                        <p:cTn dur="1" fill="hold" id="91">
                                          <p:stCondLst>
                                            <p:cond delay="0"/>
                                          </p:stCondLst>
                                        </p:cTn>
                                        <p:tgtEl>
                                          <p:spTgt spid="43"/>
                                        </p:tgtEl>
                                        <p:attrNameLst>
                                          <p:attrName>style.visibility</p:attrName>
                                        </p:attrNameLst>
                                      </p:cBhvr>
                                      <p:to>
                                        <p:strVal val="visible"/>
                                      </p:to>
                                    </p:set>
                                    <p:animEffect filter="wipe(right)" transition="in">
                                      <p:cBhvr>
                                        <p:cTn dur="500" id="92"/>
                                        <p:tgtEl>
                                          <p:spTgt spid="43"/>
                                        </p:tgtEl>
                                      </p:cBhvr>
                                    </p:animEffect>
                                  </p:childTnLst>
                                </p:cTn>
                              </p:par>
                            </p:childTnLst>
                          </p:cTn>
                        </p:par>
                        <p:par>
                          <p:cTn fill="hold" id="93" nodeType="afterGroup">
                            <p:stCondLst>
                              <p:cond delay="6200"/>
                            </p:stCondLst>
                            <p:childTnLst>
                              <p:par>
                                <p:cTn fill="hold" grpId="0" id="94" nodeType="afterEffect" presetClass="entr" presetID="22" presetSubtype="8">
                                  <p:stCondLst>
                                    <p:cond delay="0"/>
                                  </p:stCondLst>
                                  <p:childTnLst>
                                    <p:set>
                                      <p:cBhvr>
                                        <p:cTn dur="1" fill="hold" id="95">
                                          <p:stCondLst>
                                            <p:cond delay="0"/>
                                          </p:stCondLst>
                                        </p:cTn>
                                        <p:tgtEl>
                                          <p:spTgt spid="41"/>
                                        </p:tgtEl>
                                        <p:attrNameLst>
                                          <p:attrName>style.visibility</p:attrName>
                                        </p:attrNameLst>
                                      </p:cBhvr>
                                      <p:to>
                                        <p:strVal val="visible"/>
                                      </p:to>
                                    </p:set>
                                    <p:animEffect filter="wipe(left)" transition="in">
                                      <p:cBhvr>
                                        <p:cTn dur="500" id="96"/>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3"/>
      <p:bldP grpId="1" spid="3"/>
      <p:bldP grpId="0" spid="20"/>
      <p:bldP grpId="0" spid="25"/>
      <p:bldP grpId="0" spid="26"/>
      <p:bldP grpId="1" spid="26"/>
      <p:bldP grpId="0" spid="27"/>
      <p:bldP grpId="0" spid="32"/>
      <p:bldP grpId="0" spid="34"/>
      <p:bldP grpId="0" spid="35"/>
      <p:bldP grpId="0" spid="41"/>
      <p:bldP grpId="0" spid="42"/>
      <p:bldP grpId="0" spid="43"/>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Line 6">
            <a:extLst>
              <a:ext uri="{FF2B5EF4-FFF2-40B4-BE49-F238E27FC236}">
                <a16:creationId xmlns:a16="http://schemas.microsoft.com/office/drawing/2014/main" id="{22F462E1-04EE-4F55-BA99-B7E0DDF18CB5}"/>
              </a:ext>
            </a:extLst>
          </p:cNvPr>
          <p:cNvSpPr>
            <a:spLocks noChangeShapeType="1"/>
          </p:cNvSpPr>
          <p:nvPr/>
        </p:nvSpPr>
        <p:spPr bwMode="auto">
          <a:xfrm flipH="1">
            <a:off x="3042927" y="0"/>
            <a:ext cx="0" cy="6309320"/>
          </a:xfrm>
          <a:prstGeom prst="line">
            <a:avLst/>
          </a:prstGeom>
          <a:noFill/>
          <a:ln cap="flat" w="12700">
            <a:solidFill>
              <a:srgbClr val="716F6E"/>
            </a:solidFill>
            <a:prstDash val="dash"/>
            <a:miter lim="800000"/>
            <a:tailEnd type="oval"/>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nvGrpSpPr>
          <p:cNvPr id="21" name="组合 20">
            <a:extLst>
              <a:ext uri="{FF2B5EF4-FFF2-40B4-BE49-F238E27FC236}">
                <a16:creationId xmlns:a16="http://schemas.microsoft.com/office/drawing/2014/main" id="{BA9EE9A6-4C2D-4943-B2BA-6D70B4A433F3}"/>
              </a:ext>
            </a:extLst>
          </p:cNvPr>
          <p:cNvGrpSpPr/>
          <p:nvPr/>
        </p:nvGrpSpPr>
        <p:grpSpPr>
          <a:xfrm>
            <a:off x="2895290" y="996134"/>
            <a:ext cx="288925" cy="288925"/>
            <a:chOff x="957263" y="3209925"/>
            <a:chExt cx="288925" cy="288925"/>
          </a:xfrm>
        </p:grpSpPr>
        <p:sp>
          <p:nvSpPr>
            <p:cNvPr id="22" name="Oval 15">
              <a:extLst>
                <a:ext uri="{FF2B5EF4-FFF2-40B4-BE49-F238E27FC236}">
                  <a16:creationId xmlns:a16="http://schemas.microsoft.com/office/drawing/2014/main" id="{A80A5B83-000D-4C74-9BD1-374C3F97FDB2}"/>
                </a:ext>
              </a:extLst>
            </p:cNvPr>
            <p:cNvSpPr>
              <a:spLocks noChangeArrowheads="1"/>
            </p:cNvSpPr>
            <p:nvPr/>
          </p:nvSpPr>
          <p:spPr bwMode="auto">
            <a:xfrm>
              <a:off x="957263" y="3209925"/>
              <a:ext cx="288925" cy="288925"/>
            </a:xfrm>
            <a:prstGeom prst="ellipse">
              <a:avLst/>
            </a:prstGeom>
            <a:solidFill>
              <a:srgbClr val="C00000"/>
            </a:solidFill>
            <a:ln cap="flat" w="28575">
              <a:solidFill>
                <a:schemeClr val="accent2"/>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16">
              <a:extLst>
                <a:ext uri="{FF2B5EF4-FFF2-40B4-BE49-F238E27FC236}">
                  <a16:creationId xmlns:a16="http://schemas.microsoft.com/office/drawing/2014/main" id="{661C45A3-0C7E-4DA2-9297-FE526940B02B}"/>
                </a:ext>
              </a:extLst>
            </p:cNvPr>
            <p:cNvSpPr/>
            <p:nvPr/>
          </p:nvSpPr>
          <p:spPr bwMode="auto">
            <a:xfrm>
              <a:off x="1057275" y="3282950"/>
              <a:ext cx="130175" cy="150813"/>
            </a:xfrm>
            <a:custGeom>
              <a:gdLst>
                <a:gd fmla="*/ 166 w 188" name="T0"/>
                <a:gd fmla="*/ 89 h 217" name="T1"/>
                <a:gd fmla="*/ 99 w 188" name="T2"/>
                <a:gd fmla="*/ 51 h 217" name="T3"/>
                <a:gd fmla="*/ 32 w 188" name="T4"/>
                <a:gd fmla="*/ 12 h 217" name="T5"/>
                <a:gd fmla="*/ 0 w 188" name="T6"/>
                <a:gd fmla="*/ 30 h 217" name="T7"/>
                <a:gd fmla="*/ 0 w 188" name="T8"/>
                <a:gd fmla="*/ 108 h 217" name="T9"/>
                <a:gd fmla="*/ 0 w 188" name="T10"/>
                <a:gd fmla="*/ 185 h 217" name="T11"/>
                <a:gd fmla="*/ 32 w 188" name="T12"/>
                <a:gd fmla="*/ 204 h 217" name="T13"/>
                <a:gd fmla="*/ 99 w 188" name="T14"/>
                <a:gd fmla="*/ 165 h 217" name="T15"/>
                <a:gd fmla="*/ 166 w 188" name="T16"/>
                <a:gd fmla="*/ 126 h 217" name="T17"/>
                <a:gd fmla="*/ 166 w 188" name="T18"/>
                <a:gd fmla="*/ 89 h 2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6" w="188">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4" name="组合 23">
            <a:extLst>
              <a:ext uri="{FF2B5EF4-FFF2-40B4-BE49-F238E27FC236}">
                <a16:creationId xmlns:a16="http://schemas.microsoft.com/office/drawing/2014/main" id="{900979BC-D99E-435A-BAC3-5069EC0B625D}"/>
              </a:ext>
            </a:extLst>
          </p:cNvPr>
          <p:cNvGrpSpPr/>
          <p:nvPr/>
        </p:nvGrpSpPr>
        <p:grpSpPr>
          <a:xfrm>
            <a:off x="2895290" y="2306528"/>
            <a:ext cx="288925" cy="288925"/>
            <a:chOff x="957263" y="3209925"/>
            <a:chExt cx="288925" cy="288925"/>
          </a:xfrm>
        </p:grpSpPr>
        <p:sp>
          <p:nvSpPr>
            <p:cNvPr id="25" name="Oval 15">
              <a:extLst>
                <a:ext uri="{FF2B5EF4-FFF2-40B4-BE49-F238E27FC236}">
                  <a16:creationId xmlns:a16="http://schemas.microsoft.com/office/drawing/2014/main" id="{C736E11D-4190-4AE8-BCC3-1CC47EB45A97}"/>
                </a:ext>
              </a:extLst>
            </p:cNvPr>
            <p:cNvSpPr>
              <a:spLocks noChangeArrowheads="1"/>
            </p:cNvSpPr>
            <p:nvPr/>
          </p:nvSpPr>
          <p:spPr bwMode="auto">
            <a:xfrm>
              <a:off x="957263" y="3209925"/>
              <a:ext cx="288925" cy="288925"/>
            </a:xfrm>
            <a:prstGeom prst="ellipse">
              <a:avLst/>
            </a:prstGeom>
            <a:solidFill>
              <a:srgbClr val="C00000"/>
            </a:solidFill>
            <a:ln cap="flat" w="28575">
              <a:solidFill>
                <a:schemeClr val="accent2"/>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16">
              <a:extLst>
                <a:ext uri="{FF2B5EF4-FFF2-40B4-BE49-F238E27FC236}">
                  <a16:creationId xmlns:a16="http://schemas.microsoft.com/office/drawing/2014/main" id="{DB20B4C6-EE7D-47B7-BAC0-6869005706CE}"/>
                </a:ext>
              </a:extLst>
            </p:cNvPr>
            <p:cNvSpPr/>
            <p:nvPr/>
          </p:nvSpPr>
          <p:spPr bwMode="auto">
            <a:xfrm>
              <a:off x="1057275" y="3282950"/>
              <a:ext cx="130175" cy="150813"/>
            </a:xfrm>
            <a:custGeom>
              <a:gdLst>
                <a:gd fmla="*/ 166 w 188" name="T0"/>
                <a:gd fmla="*/ 89 h 217" name="T1"/>
                <a:gd fmla="*/ 99 w 188" name="T2"/>
                <a:gd fmla="*/ 51 h 217" name="T3"/>
                <a:gd fmla="*/ 32 w 188" name="T4"/>
                <a:gd fmla="*/ 12 h 217" name="T5"/>
                <a:gd fmla="*/ 0 w 188" name="T6"/>
                <a:gd fmla="*/ 30 h 217" name="T7"/>
                <a:gd fmla="*/ 0 w 188" name="T8"/>
                <a:gd fmla="*/ 108 h 217" name="T9"/>
                <a:gd fmla="*/ 0 w 188" name="T10"/>
                <a:gd fmla="*/ 185 h 217" name="T11"/>
                <a:gd fmla="*/ 32 w 188" name="T12"/>
                <a:gd fmla="*/ 204 h 217" name="T13"/>
                <a:gd fmla="*/ 99 w 188" name="T14"/>
                <a:gd fmla="*/ 165 h 217" name="T15"/>
                <a:gd fmla="*/ 166 w 188" name="T16"/>
                <a:gd fmla="*/ 126 h 217" name="T17"/>
                <a:gd fmla="*/ 166 w 188" name="T18"/>
                <a:gd fmla="*/ 89 h 2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6" w="188">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7" name="文本框 26">
            <a:extLst>
              <a:ext uri="{FF2B5EF4-FFF2-40B4-BE49-F238E27FC236}">
                <a16:creationId xmlns:a16="http://schemas.microsoft.com/office/drawing/2014/main" id="{507F16A4-86D1-429F-9A29-26661D522004}"/>
              </a:ext>
            </a:extLst>
          </p:cNvPr>
          <p:cNvSpPr txBox="1"/>
          <p:nvPr/>
        </p:nvSpPr>
        <p:spPr>
          <a:xfrm>
            <a:off x="1043750" y="940541"/>
            <a:ext cx="1776333" cy="344518"/>
          </a:xfrm>
          <a:prstGeom prst="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defPPr>
              <a:defRPr lang="zh-CN"/>
            </a:defPPr>
            <a:lvl1pPr algn="ctr">
              <a:defRPr sz="2000">
                <a:solidFill>
                  <a:schemeClr val="accent2"/>
                </a:solidFill>
                <a:latin typeface="+mn-lt"/>
                <a:ea typeface="+mn-ea"/>
                <a:cs typeface="+mn-ea"/>
              </a:defRPr>
            </a:lvl1pPr>
          </a:lstStyle>
          <a:p>
            <a:pPr algn="r"/>
            <a:r>
              <a:rPr altLang="en-US" lang="zh-CN"/>
              <a:t>弹性和自觉性</a:t>
            </a:r>
          </a:p>
        </p:txBody>
      </p:sp>
      <p:sp>
        <p:nvSpPr>
          <p:cNvPr id="28" name="矩形 27">
            <a:extLst>
              <a:ext uri="{FF2B5EF4-FFF2-40B4-BE49-F238E27FC236}">
                <a16:creationId xmlns:a16="http://schemas.microsoft.com/office/drawing/2014/main" id="{E824D94A-5617-488F-AECF-0F69DF047CB6}"/>
              </a:ext>
            </a:extLst>
          </p:cNvPr>
          <p:cNvSpPr/>
          <p:nvPr/>
        </p:nvSpPr>
        <p:spPr>
          <a:xfrm>
            <a:off x="3284227" y="746450"/>
            <a:ext cx="6405020" cy="1066800"/>
          </a:xfrm>
          <a:prstGeom prst="rect">
            <a:avLst/>
          </a:prstGeom>
        </p:spPr>
        <p:txBody>
          <a:bodyPr wrap="square">
            <a:spAutoFit/>
          </a:bodyPr>
          <a:lstStyle/>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成员会视需要去执行不同的角色和功能</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成员分担段对领导和团队发展的责任</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成员能自我调节，满足变迁中的需求</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成员会探讨各种观念和想法</a:t>
            </a:r>
          </a:p>
        </p:txBody>
      </p:sp>
      <p:sp>
        <p:nvSpPr>
          <p:cNvPr id="29" name="矩形 28">
            <a:extLst>
              <a:ext uri="{FF2B5EF4-FFF2-40B4-BE49-F238E27FC236}">
                <a16:creationId xmlns:a16="http://schemas.microsoft.com/office/drawing/2014/main" id="{8F0FC776-3255-4FF6-8BA6-9CDA36554EF7}"/>
              </a:ext>
            </a:extLst>
          </p:cNvPr>
          <p:cNvSpPr/>
          <p:nvPr/>
        </p:nvSpPr>
        <p:spPr>
          <a:xfrm>
            <a:off x="3284227" y="2107475"/>
            <a:ext cx="4482450" cy="1066800"/>
          </a:xfrm>
          <a:prstGeom prst="rect">
            <a:avLst/>
          </a:prstGeom>
        </p:spPr>
        <p:txBody>
          <a:bodyPr wrap="square">
            <a:spAutoFit/>
          </a:bodyPr>
          <a:lstStyle/>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个人贡献受到领导和成员的认可和赞美</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团队的成就受到成员的认可</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团队成员觉得受到尊敬</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团队的贡献受到组织的重视和认可</a:t>
            </a:r>
          </a:p>
        </p:txBody>
      </p:sp>
      <p:grpSp>
        <p:nvGrpSpPr>
          <p:cNvPr id="30" name="组合 29">
            <a:extLst>
              <a:ext uri="{FF2B5EF4-FFF2-40B4-BE49-F238E27FC236}">
                <a16:creationId xmlns:a16="http://schemas.microsoft.com/office/drawing/2014/main" id="{7B0B2914-8175-42B8-B449-02FF25C8C4B8}"/>
              </a:ext>
            </a:extLst>
          </p:cNvPr>
          <p:cNvGrpSpPr/>
          <p:nvPr/>
        </p:nvGrpSpPr>
        <p:grpSpPr>
          <a:xfrm>
            <a:off x="2895290" y="3799248"/>
            <a:ext cx="288925" cy="288925"/>
            <a:chOff x="957263" y="3209925"/>
            <a:chExt cx="288925" cy="288925"/>
          </a:xfrm>
        </p:grpSpPr>
        <p:sp>
          <p:nvSpPr>
            <p:cNvPr id="31" name="Oval 15">
              <a:extLst>
                <a:ext uri="{FF2B5EF4-FFF2-40B4-BE49-F238E27FC236}">
                  <a16:creationId xmlns:a16="http://schemas.microsoft.com/office/drawing/2014/main" id="{1345EBEF-EFFC-4C45-A904-FCB1CFAED6CE}"/>
                </a:ext>
              </a:extLst>
            </p:cNvPr>
            <p:cNvSpPr>
              <a:spLocks noChangeArrowheads="1"/>
            </p:cNvSpPr>
            <p:nvPr/>
          </p:nvSpPr>
          <p:spPr bwMode="auto">
            <a:xfrm>
              <a:off x="957263" y="3209925"/>
              <a:ext cx="288925" cy="288925"/>
            </a:xfrm>
            <a:prstGeom prst="ellipse">
              <a:avLst/>
            </a:prstGeom>
            <a:solidFill>
              <a:srgbClr val="C00000"/>
            </a:solidFill>
            <a:ln cap="flat" w="28575">
              <a:solidFill>
                <a:schemeClr val="accent2"/>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16">
              <a:extLst>
                <a:ext uri="{FF2B5EF4-FFF2-40B4-BE49-F238E27FC236}">
                  <a16:creationId xmlns:a16="http://schemas.microsoft.com/office/drawing/2014/main" id="{F2840E5E-A832-4021-8D71-7CFBE8B9A4BE}"/>
                </a:ext>
              </a:extLst>
            </p:cNvPr>
            <p:cNvSpPr/>
            <p:nvPr/>
          </p:nvSpPr>
          <p:spPr bwMode="auto">
            <a:xfrm>
              <a:off x="1057275" y="3282950"/>
              <a:ext cx="130175" cy="150813"/>
            </a:xfrm>
            <a:custGeom>
              <a:gdLst>
                <a:gd fmla="*/ 166 w 188" name="T0"/>
                <a:gd fmla="*/ 89 h 217" name="T1"/>
                <a:gd fmla="*/ 99 w 188" name="T2"/>
                <a:gd fmla="*/ 51 h 217" name="T3"/>
                <a:gd fmla="*/ 32 w 188" name="T4"/>
                <a:gd fmla="*/ 12 h 217" name="T5"/>
                <a:gd fmla="*/ 0 w 188" name="T6"/>
                <a:gd fmla="*/ 30 h 217" name="T7"/>
                <a:gd fmla="*/ 0 w 188" name="T8"/>
                <a:gd fmla="*/ 108 h 217" name="T9"/>
                <a:gd fmla="*/ 0 w 188" name="T10"/>
                <a:gd fmla="*/ 185 h 217" name="T11"/>
                <a:gd fmla="*/ 32 w 188" name="T12"/>
                <a:gd fmla="*/ 204 h 217" name="T13"/>
                <a:gd fmla="*/ 99 w 188" name="T14"/>
                <a:gd fmla="*/ 165 h 217" name="T15"/>
                <a:gd fmla="*/ 166 w 188" name="T16"/>
                <a:gd fmla="*/ 126 h 217" name="T17"/>
                <a:gd fmla="*/ 166 w 188" name="T18"/>
                <a:gd fmla="*/ 89 h 2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6" w="188">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3" name="矩形 32">
            <a:extLst>
              <a:ext uri="{FF2B5EF4-FFF2-40B4-BE49-F238E27FC236}">
                <a16:creationId xmlns:a16="http://schemas.microsoft.com/office/drawing/2014/main" id="{F5688350-1F82-4D5F-97B9-142579312854}"/>
              </a:ext>
            </a:extLst>
          </p:cNvPr>
          <p:cNvSpPr/>
          <p:nvPr/>
        </p:nvSpPr>
        <p:spPr>
          <a:xfrm>
            <a:off x="3284226" y="3599350"/>
            <a:ext cx="5929345" cy="1066800"/>
          </a:xfrm>
          <a:prstGeom prst="rect">
            <a:avLst/>
          </a:prstGeom>
        </p:spPr>
        <p:txBody>
          <a:bodyPr wrap="square">
            <a:spAutoFit/>
          </a:bodyPr>
          <a:lstStyle/>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个人乐于作为团队的一员</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个人有信心，士气高涨</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成员对自己的工作引以为荣</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向心力强，团队精神高昂</a:t>
            </a:r>
          </a:p>
        </p:txBody>
      </p:sp>
      <p:sp>
        <p:nvSpPr>
          <p:cNvPr id="34" name="文本框 33">
            <a:extLst>
              <a:ext uri="{FF2B5EF4-FFF2-40B4-BE49-F238E27FC236}">
                <a16:creationId xmlns:a16="http://schemas.microsoft.com/office/drawing/2014/main" id="{07E1502C-B672-4C52-89E3-4291E3FC34B3}"/>
              </a:ext>
            </a:extLst>
          </p:cNvPr>
          <p:cNvSpPr txBox="1"/>
          <p:nvPr/>
        </p:nvSpPr>
        <p:spPr>
          <a:xfrm>
            <a:off x="1043750" y="2270311"/>
            <a:ext cx="1776334" cy="369332"/>
          </a:xfrm>
          <a:prstGeom prst="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defPPr>
              <a:defRPr lang="zh-CN"/>
            </a:defPPr>
            <a:lvl1pPr algn="ctr">
              <a:defRPr sz="2000">
                <a:solidFill>
                  <a:schemeClr val="accent2"/>
                </a:solidFill>
                <a:latin typeface="+mn-lt"/>
                <a:ea typeface="+mn-ea"/>
                <a:cs typeface="+mn-ea"/>
              </a:defRPr>
            </a:lvl1pPr>
          </a:lstStyle>
          <a:p>
            <a:pPr algn="r"/>
            <a:r>
              <a:rPr altLang="en-US" lang="zh-CN"/>
              <a:t>认可与赞美</a:t>
            </a:r>
          </a:p>
        </p:txBody>
      </p:sp>
      <p:sp>
        <p:nvSpPr>
          <p:cNvPr id="35" name="文本框 34">
            <a:extLst>
              <a:ext uri="{FF2B5EF4-FFF2-40B4-BE49-F238E27FC236}">
                <a16:creationId xmlns:a16="http://schemas.microsoft.com/office/drawing/2014/main" id="{0863FA60-0061-4E1F-A704-9FDA0D2C50A2}"/>
              </a:ext>
            </a:extLst>
          </p:cNvPr>
          <p:cNvSpPr txBox="1"/>
          <p:nvPr/>
        </p:nvSpPr>
        <p:spPr>
          <a:xfrm>
            <a:off x="1043750" y="3781348"/>
            <a:ext cx="1776334" cy="369332"/>
          </a:xfrm>
          <a:prstGeom prst="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defPPr>
              <a:defRPr lang="zh-CN"/>
            </a:defPPr>
            <a:lvl1pPr algn="ctr">
              <a:defRPr sz="2000">
                <a:solidFill>
                  <a:schemeClr val="accent2"/>
                </a:solidFill>
                <a:latin typeface="+mn-lt"/>
                <a:ea typeface="+mn-ea"/>
                <a:cs typeface="+mn-ea"/>
              </a:defRPr>
            </a:lvl1pPr>
          </a:lstStyle>
          <a:p>
            <a:pPr algn="r"/>
            <a:r>
              <a:rPr altLang="en-US" lang="zh-CN"/>
              <a:t>士气</a:t>
            </a:r>
          </a:p>
        </p:txBody>
      </p:sp>
      <p:grpSp>
        <p:nvGrpSpPr>
          <p:cNvPr id="37" name="组合 36">
            <a:extLst>
              <a:ext uri="{FF2B5EF4-FFF2-40B4-BE49-F238E27FC236}">
                <a16:creationId xmlns:a16="http://schemas.microsoft.com/office/drawing/2014/main" id="{429AD082-C0F8-449B-911E-3B3AD05E47E0}"/>
              </a:ext>
            </a:extLst>
          </p:cNvPr>
          <p:cNvGrpSpPr/>
          <p:nvPr/>
        </p:nvGrpSpPr>
        <p:grpSpPr>
          <a:xfrm>
            <a:off x="2895290" y="5256191"/>
            <a:ext cx="288925" cy="288925"/>
            <a:chOff x="957263" y="3209925"/>
            <a:chExt cx="288925" cy="288925"/>
          </a:xfrm>
        </p:grpSpPr>
        <p:sp>
          <p:nvSpPr>
            <p:cNvPr id="38" name="Oval 15">
              <a:extLst>
                <a:ext uri="{FF2B5EF4-FFF2-40B4-BE49-F238E27FC236}">
                  <a16:creationId xmlns:a16="http://schemas.microsoft.com/office/drawing/2014/main" id="{F3A2A5A0-7AC4-450E-A336-BCF12B15B3DA}"/>
                </a:ext>
              </a:extLst>
            </p:cNvPr>
            <p:cNvSpPr>
              <a:spLocks noChangeArrowheads="1"/>
            </p:cNvSpPr>
            <p:nvPr/>
          </p:nvSpPr>
          <p:spPr bwMode="auto">
            <a:xfrm>
              <a:off x="957263" y="3209925"/>
              <a:ext cx="288925" cy="288925"/>
            </a:xfrm>
            <a:prstGeom prst="ellipse">
              <a:avLst/>
            </a:prstGeom>
            <a:solidFill>
              <a:srgbClr val="C00000"/>
            </a:solidFill>
            <a:ln cap="flat" w="28575">
              <a:solidFill>
                <a:schemeClr val="accent2"/>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16">
              <a:extLst>
                <a:ext uri="{FF2B5EF4-FFF2-40B4-BE49-F238E27FC236}">
                  <a16:creationId xmlns:a16="http://schemas.microsoft.com/office/drawing/2014/main" id="{5D8D84C9-9130-4738-85F0-0D2E3FB8EC8F}"/>
                </a:ext>
              </a:extLst>
            </p:cNvPr>
            <p:cNvSpPr/>
            <p:nvPr/>
          </p:nvSpPr>
          <p:spPr bwMode="auto">
            <a:xfrm>
              <a:off x="1057275" y="3282950"/>
              <a:ext cx="130175" cy="150813"/>
            </a:xfrm>
            <a:custGeom>
              <a:gdLst>
                <a:gd fmla="*/ 166 w 188" name="T0"/>
                <a:gd fmla="*/ 89 h 217" name="T1"/>
                <a:gd fmla="*/ 99 w 188" name="T2"/>
                <a:gd fmla="*/ 51 h 217" name="T3"/>
                <a:gd fmla="*/ 32 w 188" name="T4"/>
                <a:gd fmla="*/ 12 h 217" name="T5"/>
                <a:gd fmla="*/ 0 w 188" name="T6"/>
                <a:gd fmla="*/ 30 h 217" name="T7"/>
                <a:gd fmla="*/ 0 w 188" name="T8"/>
                <a:gd fmla="*/ 108 h 217" name="T9"/>
                <a:gd fmla="*/ 0 w 188" name="T10"/>
                <a:gd fmla="*/ 185 h 217" name="T11"/>
                <a:gd fmla="*/ 32 w 188" name="T12"/>
                <a:gd fmla="*/ 204 h 217" name="T13"/>
                <a:gd fmla="*/ 99 w 188" name="T14"/>
                <a:gd fmla="*/ 165 h 217" name="T15"/>
                <a:gd fmla="*/ 166 w 188" name="T16"/>
                <a:gd fmla="*/ 126 h 217" name="T17"/>
                <a:gd fmla="*/ 166 w 188" name="T18"/>
                <a:gd fmla="*/ 89 h 2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6" w="188">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0" name="矩形 39">
            <a:extLst>
              <a:ext uri="{FF2B5EF4-FFF2-40B4-BE49-F238E27FC236}">
                <a16:creationId xmlns:a16="http://schemas.microsoft.com/office/drawing/2014/main" id="{5BF05D11-52D2-4F8F-8926-228141758D28}"/>
              </a:ext>
            </a:extLst>
          </p:cNvPr>
          <p:cNvSpPr/>
          <p:nvPr/>
        </p:nvSpPr>
        <p:spPr>
          <a:xfrm>
            <a:off x="3284226" y="5119644"/>
            <a:ext cx="5929345" cy="1066800"/>
          </a:xfrm>
          <a:prstGeom prst="rect">
            <a:avLst/>
          </a:prstGeom>
        </p:spPr>
        <p:txBody>
          <a:bodyPr wrap="square">
            <a:spAutoFit/>
          </a:bodyPr>
          <a:lstStyle/>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产出高</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品质卓越</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决策效率高</a:t>
            </a:r>
          </a:p>
          <a:p>
            <a:pPr algn="just" eaLnBrk="1" indent="-285750" marL="285750">
              <a:buFont charset="2" panose="05000000000000000000" pitchFamily="2" typeface="Wingdings"/>
              <a:buChar char="l"/>
            </a:pPr>
            <a:r>
              <a:rPr altLang="en-US" lang="zh-CN" sz="1600">
                <a:solidFill>
                  <a:srgbClr val="000000"/>
                </a:solidFill>
                <a:latin charset="-122" pitchFamily="34" typeface="微软雅黑"/>
                <a:ea charset="-122" pitchFamily="34" typeface="微软雅黑"/>
              </a:rPr>
              <a:t>具有明确的问题解决程序</a:t>
            </a:r>
          </a:p>
        </p:txBody>
      </p:sp>
      <p:sp>
        <p:nvSpPr>
          <p:cNvPr id="41" name="文本框 40">
            <a:extLst>
              <a:ext uri="{FF2B5EF4-FFF2-40B4-BE49-F238E27FC236}">
                <a16:creationId xmlns:a16="http://schemas.microsoft.com/office/drawing/2014/main" id="{0F6FF7E6-8676-46E0-9B52-B48AB3F5765C}"/>
              </a:ext>
            </a:extLst>
          </p:cNvPr>
          <p:cNvSpPr txBox="1"/>
          <p:nvPr/>
        </p:nvSpPr>
        <p:spPr>
          <a:xfrm>
            <a:off x="1043750" y="5238291"/>
            <a:ext cx="1776334" cy="369332"/>
          </a:xfrm>
          <a:prstGeom prst="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defPPr>
              <a:defRPr lang="zh-CN"/>
            </a:defPPr>
            <a:lvl1pPr algn="ctr">
              <a:defRPr sz="2000">
                <a:solidFill>
                  <a:schemeClr val="accent2"/>
                </a:solidFill>
                <a:latin typeface="+mn-lt"/>
                <a:ea typeface="+mn-ea"/>
                <a:cs typeface="+mn-ea"/>
              </a:defRPr>
            </a:lvl1pPr>
          </a:lstStyle>
          <a:p>
            <a:pPr algn="r"/>
            <a:r>
              <a:rPr altLang="en-US" lang="zh-CN"/>
              <a:t>最佳生产力</a:t>
            </a:r>
          </a:p>
        </p:txBody>
      </p:sp>
    </p:spTree>
    <p:custDataLst>
      <p:tags r:id="rId3"/>
    </p:custDataLst>
    <p:extLst>
      <p:ext uri="{BB962C8B-B14F-4D97-AF65-F5344CB8AC3E}">
        <p14:creationId val="1270196630"/>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20"/>
                                        </p:tgtEl>
                                        <p:attrNameLst>
                                          <p:attrName>style.visibility</p:attrName>
                                        </p:attrNameLst>
                                      </p:cBhvr>
                                      <p:to>
                                        <p:strVal val="visible"/>
                                      </p:to>
                                    </p:set>
                                    <p:animEffect filter="wipe(up)" transition="in">
                                      <p:cBhvr>
                                        <p:cTn dur="500" id="7"/>
                                        <p:tgtEl>
                                          <p:spTgt spid="20"/>
                                        </p:tgtEl>
                                      </p:cBhvr>
                                    </p:animEffect>
                                  </p:childTnLst>
                                </p:cTn>
                              </p:par>
                            </p:childTnLst>
                          </p:cTn>
                        </p:par>
                        <p:par>
                          <p:cTn fill="hold" id="8" nodeType="afterGroup">
                            <p:stCondLst>
                              <p:cond delay="500"/>
                            </p:stCondLst>
                            <p:childTnLst>
                              <p:par>
                                <p:cTn fill="hold" id="9" nodeType="afterEffect" presetClass="entr" presetID="31" presetSubtype="0">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p:cTn dur="400" fill="hold" id="11"/>
                                        <p:tgtEl>
                                          <p:spTgt spid="21"/>
                                        </p:tgtEl>
                                        <p:attrNameLst>
                                          <p:attrName>ppt_w</p:attrName>
                                        </p:attrNameLst>
                                      </p:cBhvr>
                                      <p:tavLst>
                                        <p:tav tm="0">
                                          <p:val>
                                            <p:fltVal val="0"/>
                                          </p:val>
                                        </p:tav>
                                        <p:tav tm="100000">
                                          <p:val>
                                            <p:strVal val="#ppt_w"/>
                                          </p:val>
                                        </p:tav>
                                      </p:tavLst>
                                    </p:anim>
                                    <p:anim calcmode="lin" valueType="num">
                                      <p:cBhvr>
                                        <p:cTn dur="400" fill="hold" id="12"/>
                                        <p:tgtEl>
                                          <p:spTgt spid="21"/>
                                        </p:tgtEl>
                                        <p:attrNameLst>
                                          <p:attrName>ppt_h</p:attrName>
                                        </p:attrNameLst>
                                      </p:cBhvr>
                                      <p:tavLst>
                                        <p:tav tm="0">
                                          <p:val>
                                            <p:fltVal val="0"/>
                                          </p:val>
                                        </p:tav>
                                        <p:tav tm="100000">
                                          <p:val>
                                            <p:strVal val="#ppt_h"/>
                                          </p:val>
                                        </p:tav>
                                      </p:tavLst>
                                    </p:anim>
                                    <p:anim calcmode="lin" valueType="num">
                                      <p:cBhvr>
                                        <p:cTn dur="400" fill="hold" id="13"/>
                                        <p:tgtEl>
                                          <p:spTgt spid="21"/>
                                        </p:tgtEl>
                                        <p:attrNameLst>
                                          <p:attrName>style.rotation</p:attrName>
                                        </p:attrNameLst>
                                      </p:cBhvr>
                                      <p:tavLst>
                                        <p:tav tm="0">
                                          <p:val>
                                            <p:fltVal val="90"/>
                                          </p:val>
                                        </p:tav>
                                        <p:tav tm="100000">
                                          <p:val>
                                            <p:fltVal val="0"/>
                                          </p:val>
                                        </p:tav>
                                      </p:tavLst>
                                    </p:anim>
                                    <p:animEffect filter="fade" transition="in">
                                      <p:cBhvr>
                                        <p:cTn dur="400" id="14"/>
                                        <p:tgtEl>
                                          <p:spTgt spid="21"/>
                                        </p:tgtEl>
                                      </p:cBhvr>
                                    </p:animEffect>
                                  </p:childTnLst>
                                </p:cTn>
                              </p:par>
                              <p:par>
                                <p:cTn fill="hold" id="15" nodeType="withEffect" presetClass="emph" presetID="8" presetSubtype="0">
                                  <p:stCondLst>
                                    <p:cond delay="0"/>
                                  </p:stCondLst>
                                  <p:childTnLst>
                                    <p:animRot by="-21600000">
                                      <p:cBhvr>
                                        <p:cTn dur="400" fill="hold" id="16"/>
                                        <p:tgtEl>
                                          <p:spTgt spid="21"/>
                                        </p:tgtEl>
                                        <p:attrNameLst>
                                          <p:attrName>r</p:attrName>
                                        </p:attrNameLst>
                                      </p:cBhvr>
                                    </p:animRot>
                                  </p:childTnLst>
                                </p:cTn>
                              </p:par>
                            </p:childTnLst>
                          </p:cTn>
                        </p:par>
                        <p:par>
                          <p:cTn fill="hold" id="17" nodeType="afterGroup">
                            <p:stCondLst>
                              <p:cond delay="900"/>
                            </p:stCondLst>
                            <p:childTnLst>
                              <p:par>
                                <p:cTn fill="hold" grpId="0" id="18" nodeType="afterEffect" presetClass="entr" presetID="22" presetSubtype="2">
                                  <p:stCondLst>
                                    <p:cond delay="0"/>
                                  </p:stCondLst>
                                  <p:childTnLst>
                                    <p:set>
                                      <p:cBhvr>
                                        <p:cTn dur="1" fill="hold" id="19">
                                          <p:stCondLst>
                                            <p:cond delay="0"/>
                                          </p:stCondLst>
                                        </p:cTn>
                                        <p:tgtEl>
                                          <p:spTgt spid="27"/>
                                        </p:tgtEl>
                                        <p:attrNameLst>
                                          <p:attrName>style.visibility</p:attrName>
                                        </p:attrNameLst>
                                      </p:cBhvr>
                                      <p:to>
                                        <p:strVal val="visible"/>
                                      </p:to>
                                    </p:set>
                                    <p:animEffect filter="wipe(right)" transition="in">
                                      <p:cBhvr>
                                        <p:cTn dur="500" id="20"/>
                                        <p:tgtEl>
                                          <p:spTgt spid="27"/>
                                        </p:tgtEl>
                                      </p:cBhvr>
                                    </p:animEffect>
                                  </p:childTnLst>
                                </p:cTn>
                              </p:par>
                            </p:childTnLst>
                          </p:cTn>
                        </p:par>
                        <p:par>
                          <p:cTn fill="hold" id="21" nodeType="afterGroup">
                            <p:stCondLst>
                              <p:cond delay="1400"/>
                            </p:stCondLst>
                            <p:childTnLst>
                              <p:par>
                                <p:cTn fill="hold" grpId="0" id="22" nodeType="afterEffect" presetClass="entr" presetID="22" presetSubtype="8">
                                  <p:stCondLst>
                                    <p:cond delay="0"/>
                                  </p:stCondLst>
                                  <p:childTnLst>
                                    <p:set>
                                      <p:cBhvr>
                                        <p:cTn dur="1" fill="hold" id="23">
                                          <p:stCondLst>
                                            <p:cond delay="0"/>
                                          </p:stCondLst>
                                        </p:cTn>
                                        <p:tgtEl>
                                          <p:spTgt spid="28"/>
                                        </p:tgtEl>
                                        <p:attrNameLst>
                                          <p:attrName>style.visibility</p:attrName>
                                        </p:attrNameLst>
                                      </p:cBhvr>
                                      <p:to>
                                        <p:strVal val="visible"/>
                                      </p:to>
                                    </p:set>
                                    <p:animEffect filter="wipe(left)" transition="in">
                                      <p:cBhvr>
                                        <p:cTn dur="500" id="24"/>
                                        <p:tgtEl>
                                          <p:spTgt spid="28"/>
                                        </p:tgtEl>
                                      </p:cBhvr>
                                    </p:animEffect>
                                  </p:childTnLst>
                                </p:cTn>
                              </p:par>
                            </p:childTnLst>
                          </p:cTn>
                        </p:par>
                        <p:par>
                          <p:cTn fill="hold" id="25" nodeType="afterGroup">
                            <p:stCondLst>
                              <p:cond delay="1900"/>
                            </p:stCondLst>
                            <p:childTnLst>
                              <p:par>
                                <p:cTn fill="hold" id="26" nodeType="afterEffect" presetClass="entr" presetID="31" presetSubtype="0">
                                  <p:stCondLst>
                                    <p:cond delay="0"/>
                                  </p:stCondLst>
                                  <p:childTnLst>
                                    <p:set>
                                      <p:cBhvr>
                                        <p:cTn dur="1" fill="hold" id="27">
                                          <p:stCondLst>
                                            <p:cond delay="0"/>
                                          </p:stCondLst>
                                        </p:cTn>
                                        <p:tgtEl>
                                          <p:spTgt spid="24"/>
                                        </p:tgtEl>
                                        <p:attrNameLst>
                                          <p:attrName>style.visibility</p:attrName>
                                        </p:attrNameLst>
                                      </p:cBhvr>
                                      <p:to>
                                        <p:strVal val="visible"/>
                                      </p:to>
                                    </p:set>
                                    <p:anim calcmode="lin" valueType="num">
                                      <p:cBhvr>
                                        <p:cTn dur="400" fill="hold" id="28"/>
                                        <p:tgtEl>
                                          <p:spTgt spid="24"/>
                                        </p:tgtEl>
                                        <p:attrNameLst>
                                          <p:attrName>ppt_w</p:attrName>
                                        </p:attrNameLst>
                                      </p:cBhvr>
                                      <p:tavLst>
                                        <p:tav tm="0">
                                          <p:val>
                                            <p:fltVal val="0"/>
                                          </p:val>
                                        </p:tav>
                                        <p:tav tm="100000">
                                          <p:val>
                                            <p:strVal val="#ppt_w"/>
                                          </p:val>
                                        </p:tav>
                                      </p:tavLst>
                                    </p:anim>
                                    <p:anim calcmode="lin" valueType="num">
                                      <p:cBhvr>
                                        <p:cTn dur="400" fill="hold" id="29"/>
                                        <p:tgtEl>
                                          <p:spTgt spid="24"/>
                                        </p:tgtEl>
                                        <p:attrNameLst>
                                          <p:attrName>ppt_h</p:attrName>
                                        </p:attrNameLst>
                                      </p:cBhvr>
                                      <p:tavLst>
                                        <p:tav tm="0">
                                          <p:val>
                                            <p:fltVal val="0"/>
                                          </p:val>
                                        </p:tav>
                                        <p:tav tm="100000">
                                          <p:val>
                                            <p:strVal val="#ppt_h"/>
                                          </p:val>
                                        </p:tav>
                                      </p:tavLst>
                                    </p:anim>
                                    <p:anim calcmode="lin" valueType="num">
                                      <p:cBhvr>
                                        <p:cTn dur="400" fill="hold" id="30"/>
                                        <p:tgtEl>
                                          <p:spTgt spid="24"/>
                                        </p:tgtEl>
                                        <p:attrNameLst>
                                          <p:attrName>style.rotation</p:attrName>
                                        </p:attrNameLst>
                                      </p:cBhvr>
                                      <p:tavLst>
                                        <p:tav tm="0">
                                          <p:val>
                                            <p:fltVal val="90"/>
                                          </p:val>
                                        </p:tav>
                                        <p:tav tm="100000">
                                          <p:val>
                                            <p:fltVal val="0"/>
                                          </p:val>
                                        </p:tav>
                                      </p:tavLst>
                                    </p:anim>
                                    <p:animEffect filter="fade" transition="in">
                                      <p:cBhvr>
                                        <p:cTn dur="400" id="31"/>
                                        <p:tgtEl>
                                          <p:spTgt spid="24"/>
                                        </p:tgtEl>
                                      </p:cBhvr>
                                    </p:animEffect>
                                  </p:childTnLst>
                                </p:cTn>
                              </p:par>
                              <p:par>
                                <p:cTn fill="hold" id="32" nodeType="withEffect" presetClass="emph" presetID="8" presetSubtype="0">
                                  <p:stCondLst>
                                    <p:cond delay="0"/>
                                  </p:stCondLst>
                                  <p:childTnLst>
                                    <p:animRot by="-21600000">
                                      <p:cBhvr>
                                        <p:cTn dur="400" fill="hold" id="33"/>
                                        <p:tgtEl>
                                          <p:spTgt spid="24"/>
                                        </p:tgtEl>
                                        <p:attrNameLst>
                                          <p:attrName>r</p:attrName>
                                        </p:attrNameLst>
                                      </p:cBhvr>
                                    </p:animRot>
                                  </p:childTnLst>
                                </p:cTn>
                              </p:par>
                            </p:childTnLst>
                          </p:cTn>
                        </p:par>
                        <p:par>
                          <p:cTn fill="hold" id="34" nodeType="afterGroup">
                            <p:stCondLst>
                              <p:cond delay="2300"/>
                            </p:stCondLst>
                            <p:childTnLst>
                              <p:par>
                                <p:cTn fill="hold" grpId="0" id="35" nodeType="afterEffect" presetClass="entr" presetID="22" presetSubtype="2">
                                  <p:stCondLst>
                                    <p:cond delay="0"/>
                                  </p:stCondLst>
                                  <p:childTnLst>
                                    <p:set>
                                      <p:cBhvr>
                                        <p:cTn dur="1" fill="hold" id="36">
                                          <p:stCondLst>
                                            <p:cond delay="0"/>
                                          </p:stCondLst>
                                        </p:cTn>
                                        <p:tgtEl>
                                          <p:spTgt spid="34"/>
                                        </p:tgtEl>
                                        <p:attrNameLst>
                                          <p:attrName>style.visibility</p:attrName>
                                        </p:attrNameLst>
                                      </p:cBhvr>
                                      <p:to>
                                        <p:strVal val="visible"/>
                                      </p:to>
                                    </p:set>
                                    <p:animEffect filter="wipe(right)" transition="in">
                                      <p:cBhvr>
                                        <p:cTn dur="500" id="37"/>
                                        <p:tgtEl>
                                          <p:spTgt spid="34"/>
                                        </p:tgtEl>
                                      </p:cBhvr>
                                    </p:animEffect>
                                  </p:childTnLst>
                                </p:cTn>
                              </p:par>
                            </p:childTnLst>
                          </p:cTn>
                        </p:par>
                        <p:par>
                          <p:cTn fill="hold" id="38" nodeType="afterGroup">
                            <p:stCondLst>
                              <p:cond delay="2800"/>
                            </p:stCondLst>
                            <p:childTnLst>
                              <p:par>
                                <p:cTn fill="hold" grpId="0" id="39" nodeType="afterEffect" presetClass="entr" presetID="22" presetSubtype="8">
                                  <p:stCondLst>
                                    <p:cond delay="0"/>
                                  </p:stCondLst>
                                  <p:childTnLst>
                                    <p:set>
                                      <p:cBhvr>
                                        <p:cTn dur="1" fill="hold" id="40">
                                          <p:stCondLst>
                                            <p:cond delay="0"/>
                                          </p:stCondLst>
                                        </p:cTn>
                                        <p:tgtEl>
                                          <p:spTgt spid="29"/>
                                        </p:tgtEl>
                                        <p:attrNameLst>
                                          <p:attrName>style.visibility</p:attrName>
                                        </p:attrNameLst>
                                      </p:cBhvr>
                                      <p:to>
                                        <p:strVal val="visible"/>
                                      </p:to>
                                    </p:set>
                                    <p:animEffect filter="wipe(left)" transition="in">
                                      <p:cBhvr>
                                        <p:cTn dur="500" id="41"/>
                                        <p:tgtEl>
                                          <p:spTgt spid="29"/>
                                        </p:tgtEl>
                                      </p:cBhvr>
                                    </p:animEffect>
                                  </p:childTnLst>
                                </p:cTn>
                              </p:par>
                            </p:childTnLst>
                          </p:cTn>
                        </p:par>
                        <p:par>
                          <p:cTn fill="hold" id="42" nodeType="afterGroup">
                            <p:stCondLst>
                              <p:cond delay="3300"/>
                            </p:stCondLst>
                            <p:childTnLst>
                              <p:par>
                                <p:cTn fill="hold" id="43" nodeType="afterEffect" presetClass="entr" presetID="31" presetSubtype="0">
                                  <p:stCondLst>
                                    <p:cond delay="0"/>
                                  </p:stCondLst>
                                  <p:childTnLst>
                                    <p:set>
                                      <p:cBhvr>
                                        <p:cTn dur="1" fill="hold" id="44">
                                          <p:stCondLst>
                                            <p:cond delay="0"/>
                                          </p:stCondLst>
                                        </p:cTn>
                                        <p:tgtEl>
                                          <p:spTgt spid="30"/>
                                        </p:tgtEl>
                                        <p:attrNameLst>
                                          <p:attrName>style.visibility</p:attrName>
                                        </p:attrNameLst>
                                      </p:cBhvr>
                                      <p:to>
                                        <p:strVal val="visible"/>
                                      </p:to>
                                    </p:set>
                                    <p:anim calcmode="lin" valueType="num">
                                      <p:cBhvr>
                                        <p:cTn dur="400" fill="hold" id="45"/>
                                        <p:tgtEl>
                                          <p:spTgt spid="30"/>
                                        </p:tgtEl>
                                        <p:attrNameLst>
                                          <p:attrName>ppt_w</p:attrName>
                                        </p:attrNameLst>
                                      </p:cBhvr>
                                      <p:tavLst>
                                        <p:tav tm="0">
                                          <p:val>
                                            <p:fltVal val="0"/>
                                          </p:val>
                                        </p:tav>
                                        <p:tav tm="100000">
                                          <p:val>
                                            <p:strVal val="#ppt_w"/>
                                          </p:val>
                                        </p:tav>
                                      </p:tavLst>
                                    </p:anim>
                                    <p:anim calcmode="lin" valueType="num">
                                      <p:cBhvr>
                                        <p:cTn dur="400" fill="hold" id="46"/>
                                        <p:tgtEl>
                                          <p:spTgt spid="30"/>
                                        </p:tgtEl>
                                        <p:attrNameLst>
                                          <p:attrName>ppt_h</p:attrName>
                                        </p:attrNameLst>
                                      </p:cBhvr>
                                      <p:tavLst>
                                        <p:tav tm="0">
                                          <p:val>
                                            <p:fltVal val="0"/>
                                          </p:val>
                                        </p:tav>
                                        <p:tav tm="100000">
                                          <p:val>
                                            <p:strVal val="#ppt_h"/>
                                          </p:val>
                                        </p:tav>
                                      </p:tavLst>
                                    </p:anim>
                                    <p:anim calcmode="lin" valueType="num">
                                      <p:cBhvr>
                                        <p:cTn dur="400" fill="hold" id="47"/>
                                        <p:tgtEl>
                                          <p:spTgt spid="30"/>
                                        </p:tgtEl>
                                        <p:attrNameLst>
                                          <p:attrName>style.rotation</p:attrName>
                                        </p:attrNameLst>
                                      </p:cBhvr>
                                      <p:tavLst>
                                        <p:tav tm="0">
                                          <p:val>
                                            <p:fltVal val="90"/>
                                          </p:val>
                                        </p:tav>
                                        <p:tav tm="100000">
                                          <p:val>
                                            <p:fltVal val="0"/>
                                          </p:val>
                                        </p:tav>
                                      </p:tavLst>
                                    </p:anim>
                                    <p:animEffect filter="fade" transition="in">
                                      <p:cBhvr>
                                        <p:cTn dur="400" id="48"/>
                                        <p:tgtEl>
                                          <p:spTgt spid="30"/>
                                        </p:tgtEl>
                                      </p:cBhvr>
                                    </p:animEffect>
                                  </p:childTnLst>
                                </p:cTn>
                              </p:par>
                              <p:par>
                                <p:cTn fill="hold" id="49" nodeType="withEffect" presetClass="emph" presetID="8" presetSubtype="0">
                                  <p:stCondLst>
                                    <p:cond delay="0"/>
                                  </p:stCondLst>
                                  <p:childTnLst>
                                    <p:animRot by="-21600000">
                                      <p:cBhvr>
                                        <p:cTn dur="400" fill="hold" id="50"/>
                                        <p:tgtEl>
                                          <p:spTgt spid="30"/>
                                        </p:tgtEl>
                                        <p:attrNameLst>
                                          <p:attrName>r</p:attrName>
                                        </p:attrNameLst>
                                      </p:cBhvr>
                                    </p:animRot>
                                  </p:childTnLst>
                                </p:cTn>
                              </p:par>
                            </p:childTnLst>
                          </p:cTn>
                        </p:par>
                        <p:par>
                          <p:cTn fill="hold" id="51" nodeType="afterGroup">
                            <p:stCondLst>
                              <p:cond delay="3700"/>
                            </p:stCondLst>
                            <p:childTnLst>
                              <p:par>
                                <p:cTn fill="hold" grpId="0" id="52" nodeType="afterEffect" presetClass="entr" presetID="22" presetSubtype="2">
                                  <p:stCondLst>
                                    <p:cond delay="0"/>
                                  </p:stCondLst>
                                  <p:childTnLst>
                                    <p:set>
                                      <p:cBhvr>
                                        <p:cTn dur="1" fill="hold" id="53">
                                          <p:stCondLst>
                                            <p:cond delay="0"/>
                                          </p:stCondLst>
                                        </p:cTn>
                                        <p:tgtEl>
                                          <p:spTgt spid="35"/>
                                        </p:tgtEl>
                                        <p:attrNameLst>
                                          <p:attrName>style.visibility</p:attrName>
                                        </p:attrNameLst>
                                      </p:cBhvr>
                                      <p:to>
                                        <p:strVal val="visible"/>
                                      </p:to>
                                    </p:set>
                                    <p:animEffect filter="wipe(right)" transition="in">
                                      <p:cBhvr>
                                        <p:cTn dur="500" id="54"/>
                                        <p:tgtEl>
                                          <p:spTgt spid="35"/>
                                        </p:tgtEl>
                                      </p:cBhvr>
                                    </p:animEffect>
                                  </p:childTnLst>
                                </p:cTn>
                              </p:par>
                            </p:childTnLst>
                          </p:cTn>
                        </p:par>
                        <p:par>
                          <p:cTn fill="hold" id="55" nodeType="afterGroup">
                            <p:stCondLst>
                              <p:cond delay="4200"/>
                            </p:stCondLst>
                            <p:childTnLst>
                              <p:par>
                                <p:cTn fill="hold" grpId="0" id="56" nodeType="afterEffect" presetClass="entr" presetID="22" presetSubtype="8">
                                  <p:stCondLst>
                                    <p:cond delay="0"/>
                                  </p:stCondLst>
                                  <p:childTnLst>
                                    <p:set>
                                      <p:cBhvr>
                                        <p:cTn dur="1" fill="hold" id="57">
                                          <p:stCondLst>
                                            <p:cond delay="0"/>
                                          </p:stCondLst>
                                        </p:cTn>
                                        <p:tgtEl>
                                          <p:spTgt spid="33"/>
                                        </p:tgtEl>
                                        <p:attrNameLst>
                                          <p:attrName>style.visibility</p:attrName>
                                        </p:attrNameLst>
                                      </p:cBhvr>
                                      <p:to>
                                        <p:strVal val="visible"/>
                                      </p:to>
                                    </p:set>
                                    <p:animEffect filter="wipe(left)" transition="in">
                                      <p:cBhvr>
                                        <p:cTn dur="500" id="58"/>
                                        <p:tgtEl>
                                          <p:spTgt spid="33"/>
                                        </p:tgtEl>
                                      </p:cBhvr>
                                    </p:animEffect>
                                  </p:childTnLst>
                                </p:cTn>
                              </p:par>
                            </p:childTnLst>
                          </p:cTn>
                        </p:par>
                        <p:par>
                          <p:cTn fill="hold" id="59" nodeType="afterGroup">
                            <p:stCondLst>
                              <p:cond delay="4700"/>
                            </p:stCondLst>
                            <p:childTnLst>
                              <p:par>
                                <p:cTn fill="hold" id="60" nodeType="afterEffect" presetClass="entr" presetID="31" presetSubtype="0">
                                  <p:stCondLst>
                                    <p:cond delay="0"/>
                                  </p:stCondLst>
                                  <p:childTnLst>
                                    <p:set>
                                      <p:cBhvr>
                                        <p:cTn dur="1" fill="hold" id="61">
                                          <p:stCondLst>
                                            <p:cond delay="0"/>
                                          </p:stCondLst>
                                        </p:cTn>
                                        <p:tgtEl>
                                          <p:spTgt spid="37"/>
                                        </p:tgtEl>
                                        <p:attrNameLst>
                                          <p:attrName>style.visibility</p:attrName>
                                        </p:attrNameLst>
                                      </p:cBhvr>
                                      <p:to>
                                        <p:strVal val="visible"/>
                                      </p:to>
                                    </p:set>
                                    <p:anim calcmode="lin" valueType="num">
                                      <p:cBhvr>
                                        <p:cTn dur="400" fill="hold" id="62"/>
                                        <p:tgtEl>
                                          <p:spTgt spid="37"/>
                                        </p:tgtEl>
                                        <p:attrNameLst>
                                          <p:attrName>ppt_w</p:attrName>
                                        </p:attrNameLst>
                                      </p:cBhvr>
                                      <p:tavLst>
                                        <p:tav tm="0">
                                          <p:val>
                                            <p:fltVal val="0"/>
                                          </p:val>
                                        </p:tav>
                                        <p:tav tm="100000">
                                          <p:val>
                                            <p:strVal val="#ppt_w"/>
                                          </p:val>
                                        </p:tav>
                                      </p:tavLst>
                                    </p:anim>
                                    <p:anim calcmode="lin" valueType="num">
                                      <p:cBhvr>
                                        <p:cTn dur="400" fill="hold" id="63"/>
                                        <p:tgtEl>
                                          <p:spTgt spid="37"/>
                                        </p:tgtEl>
                                        <p:attrNameLst>
                                          <p:attrName>ppt_h</p:attrName>
                                        </p:attrNameLst>
                                      </p:cBhvr>
                                      <p:tavLst>
                                        <p:tav tm="0">
                                          <p:val>
                                            <p:fltVal val="0"/>
                                          </p:val>
                                        </p:tav>
                                        <p:tav tm="100000">
                                          <p:val>
                                            <p:strVal val="#ppt_h"/>
                                          </p:val>
                                        </p:tav>
                                      </p:tavLst>
                                    </p:anim>
                                    <p:anim calcmode="lin" valueType="num">
                                      <p:cBhvr>
                                        <p:cTn dur="400" fill="hold" id="64"/>
                                        <p:tgtEl>
                                          <p:spTgt spid="37"/>
                                        </p:tgtEl>
                                        <p:attrNameLst>
                                          <p:attrName>style.rotation</p:attrName>
                                        </p:attrNameLst>
                                      </p:cBhvr>
                                      <p:tavLst>
                                        <p:tav tm="0">
                                          <p:val>
                                            <p:fltVal val="90"/>
                                          </p:val>
                                        </p:tav>
                                        <p:tav tm="100000">
                                          <p:val>
                                            <p:fltVal val="0"/>
                                          </p:val>
                                        </p:tav>
                                      </p:tavLst>
                                    </p:anim>
                                    <p:animEffect filter="fade" transition="in">
                                      <p:cBhvr>
                                        <p:cTn dur="400" id="65"/>
                                        <p:tgtEl>
                                          <p:spTgt spid="37"/>
                                        </p:tgtEl>
                                      </p:cBhvr>
                                    </p:animEffect>
                                  </p:childTnLst>
                                </p:cTn>
                              </p:par>
                              <p:par>
                                <p:cTn fill="hold" id="66" nodeType="withEffect" presetClass="emph" presetID="8" presetSubtype="0">
                                  <p:stCondLst>
                                    <p:cond delay="0"/>
                                  </p:stCondLst>
                                  <p:childTnLst>
                                    <p:animRot by="-21600000">
                                      <p:cBhvr>
                                        <p:cTn dur="400" fill="hold" id="67"/>
                                        <p:tgtEl>
                                          <p:spTgt spid="37"/>
                                        </p:tgtEl>
                                        <p:attrNameLst>
                                          <p:attrName>r</p:attrName>
                                        </p:attrNameLst>
                                      </p:cBhvr>
                                    </p:animRot>
                                  </p:childTnLst>
                                </p:cTn>
                              </p:par>
                            </p:childTnLst>
                          </p:cTn>
                        </p:par>
                        <p:par>
                          <p:cTn fill="hold" id="68" nodeType="afterGroup">
                            <p:stCondLst>
                              <p:cond delay="5100"/>
                            </p:stCondLst>
                            <p:childTnLst>
                              <p:par>
                                <p:cTn fill="hold" grpId="0" id="69" nodeType="afterEffect" presetClass="entr" presetID="22" presetSubtype="2">
                                  <p:stCondLst>
                                    <p:cond delay="0"/>
                                  </p:stCondLst>
                                  <p:childTnLst>
                                    <p:set>
                                      <p:cBhvr>
                                        <p:cTn dur="1" fill="hold" id="70">
                                          <p:stCondLst>
                                            <p:cond delay="0"/>
                                          </p:stCondLst>
                                        </p:cTn>
                                        <p:tgtEl>
                                          <p:spTgt spid="41"/>
                                        </p:tgtEl>
                                        <p:attrNameLst>
                                          <p:attrName>style.visibility</p:attrName>
                                        </p:attrNameLst>
                                      </p:cBhvr>
                                      <p:to>
                                        <p:strVal val="visible"/>
                                      </p:to>
                                    </p:set>
                                    <p:animEffect filter="wipe(right)" transition="in">
                                      <p:cBhvr>
                                        <p:cTn dur="500" id="71"/>
                                        <p:tgtEl>
                                          <p:spTgt spid="41"/>
                                        </p:tgtEl>
                                      </p:cBhvr>
                                    </p:animEffect>
                                  </p:childTnLst>
                                </p:cTn>
                              </p:par>
                            </p:childTnLst>
                          </p:cTn>
                        </p:par>
                        <p:par>
                          <p:cTn fill="hold" id="72" nodeType="afterGroup">
                            <p:stCondLst>
                              <p:cond delay="5600"/>
                            </p:stCondLst>
                            <p:childTnLst>
                              <p:par>
                                <p:cTn fill="hold" grpId="0" id="73" nodeType="afterEffect" presetClass="entr" presetID="22" presetSubtype="8">
                                  <p:stCondLst>
                                    <p:cond delay="0"/>
                                  </p:stCondLst>
                                  <p:childTnLst>
                                    <p:set>
                                      <p:cBhvr>
                                        <p:cTn dur="1" fill="hold" id="74">
                                          <p:stCondLst>
                                            <p:cond delay="0"/>
                                          </p:stCondLst>
                                        </p:cTn>
                                        <p:tgtEl>
                                          <p:spTgt spid="40"/>
                                        </p:tgtEl>
                                        <p:attrNameLst>
                                          <p:attrName>style.visibility</p:attrName>
                                        </p:attrNameLst>
                                      </p:cBhvr>
                                      <p:to>
                                        <p:strVal val="visible"/>
                                      </p:to>
                                    </p:set>
                                    <p:animEffect filter="wipe(left)" transition="in">
                                      <p:cBhvr>
                                        <p:cTn dur="500" id="75"/>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7"/>
      <p:bldP grpId="0" spid="28"/>
      <p:bldP grpId="0" spid="29"/>
      <p:bldP grpId="0" spid="33"/>
      <p:bldP grpId="0" spid="34"/>
      <p:bldP grpId="0" spid="35"/>
      <p:bldP grpId="0" spid="40"/>
      <p:bldP grpId="0" spid="4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E535AE0A-7A7D-4444-86B5-D412B84CE80B}"/>
              </a:ext>
            </a:extLst>
          </p:cNvPr>
          <p:cNvPicPr>
            <a:picLocks noChangeAspect="1"/>
          </p:cNvPicPr>
          <p:nvPr/>
        </p:nvPicPr>
        <p:blipFill>
          <a:blip r:embed="rId3">
            <a:extLst>
              <a:ext uri="{28A0092B-C50C-407E-A947-70E740481C1C}">
                <a14:useLocalDpi val="0"/>
              </a:ext>
            </a:extLst>
          </a:blip>
          <a:srcRect l="40386" r="9245"/>
          <a:stretch>
            <a:fillRect/>
          </a:stretch>
        </p:blipFill>
        <p:spPr>
          <a:xfrm>
            <a:off x="6992923" y="2873218"/>
            <a:ext cx="4138864" cy="2781387"/>
          </a:xfrm>
          <a:prstGeom prst="rect">
            <a:avLst/>
          </a:prstGeom>
        </p:spPr>
      </p:pic>
      <p:sp>
        <p:nvSpPr>
          <p:cNvPr id="55" name="TextBox 54"/>
          <p:cNvSpPr txBox="1"/>
          <p:nvPr/>
        </p:nvSpPr>
        <p:spPr>
          <a:xfrm>
            <a:off x="1068221" y="716399"/>
            <a:ext cx="3444799" cy="457200"/>
          </a:xfrm>
          <a:prstGeom prst="rect">
            <a:avLst/>
          </a:prstGeom>
          <a:noFill/>
        </p:spPr>
        <p:txBody>
          <a:bodyPr rtlCol="0"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pPr lvl="0"/>
            <a:r>
              <a:rPr altLang="zh-CN" b="1" lang="en-US" sz="2400">
                <a:solidFill>
                  <a:srgbClr val="C00000"/>
                </a:solidFill>
                <a:latin typeface="微软雅黑"/>
                <a:ea typeface="微软雅黑"/>
              </a:rPr>
              <a:t>1.1 团队是什么？</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815887" y="688891"/>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14" name="Rectangle 2">
            <a:extLst>
              <a:ext uri="{FF2B5EF4-FFF2-40B4-BE49-F238E27FC236}">
                <a16:creationId xmlns:a16="http://schemas.microsoft.com/office/drawing/2014/main" id="{80AD8815-D0EB-4792-BBB8-0E8036B0625E}"/>
              </a:ext>
            </a:extLst>
          </p:cNvPr>
          <p:cNvSpPr txBox="1">
            <a:spLocks noChangeArrowheads="1"/>
          </p:cNvSpPr>
          <p:nvPr/>
        </p:nvSpPr>
        <p:spPr bwMode="auto">
          <a:xfrm>
            <a:off x="889451" y="2631505"/>
            <a:ext cx="5328593" cy="400110"/>
          </a:xfrm>
          <a:prstGeom prst="rect">
            <a:avLst/>
          </a:prstGeom>
          <a:noFill/>
          <a:ln cap="flat" w="9525">
            <a:noFill/>
            <a:prstDash val="solid"/>
            <a:miter lim="800000"/>
          </a:ln>
          <a:effectLst/>
        </p:spPr>
        <p:txBody>
          <a:bodyPr anchor="t" anchorCtr="0" bIns="45720" compatLnSpc="1" lIns="91440" numCol="1" rIns="91440" tIns="45720" vert="horz" wrap="square">
            <a:prstTxWarp prst="textNoShape">
              <a:avLst/>
            </a:prstTxWarp>
          </a:bodyPr>
          <a:lstStyle>
            <a:defPPr>
              <a:defRPr lang="zh-CN"/>
            </a:defPPr>
            <a:lvl1pPr algn="ctr">
              <a:defRPr sz="2000">
                <a:solidFill>
                  <a:schemeClr val="accent2"/>
                </a:solidFill>
                <a:latin typeface="+mn-lt"/>
                <a:ea typeface="+mn-ea"/>
                <a:cs typeface="+mn-ea"/>
              </a:defRPr>
            </a:lvl1pPr>
            <a:lvl2pPr algn="l" eaLnBrk="1" fontAlgn="base" hangingPunct="1" rtl="0">
              <a:spcBef>
                <a:spcPct val="0"/>
              </a:spcBef>
              <a:spcAft>
                <a:spcPct val="0"/>
              </a:spcAft>
              <a:defRPr sz="2400">
                <a:solidFill>
                  <a:schemeClr val="tx2"/>
                </a:solidFill>
                <a:latin charset="0" pitchFamily="34" typeface="Arial"/>
                <a:ea charset="-122" pitchFamily="34" typeface="微软雅黑"/>
              </a:defRPr>
            </a:lvl2pPr>
            <a:lvl3pPr algn="l" eaLnBrk="1" fontAlgn="base" hangingPunct="1" rtl="0">
              <a:spcBef>
                <a:spcPct val="0"/>
              </a:spcBef>
              <a:spcAft>
                <a:spcPct val="0"/>
              </a:spcAft>
              <a:defRPr sz="2400">
                <a:solidFill>
                  <a:schemeClr val="tx2"/>
                </a:solidFill>
                <a:latin charset="0" pitchFamily="34" typeface="Arial"/>
                <a:ea charset="-122" pitchFamily="34" typeface="微软雅黑"/>
              </a:defRPr>
            </a:lvl3pPr>
            <a:lvl4pPr algn="l" eaLnBrk="1" fontAlgn="base" hangingPunct="1" rtl="0">
              <a:spcBef>
                <a:spcPct val="0"/>
              </a:spcBef>
              <a:spcAft>
                <a:spcPct val="0"/>
              </a:spcAft>
              <a:defRPr sz="2400">
                <a:solidFill>
                  <a:schemeClr val="tx2"/>
                </a:solidFill>
                <a:latin charset="0" pitchFamily="34" typeface="Arial"/>
                <a:ea charset="-122" pitchFamily="34" typeface="微软雅黑"/>
              </a:defRPr>
            </a:lvl4pPr>
            <a:lvl5pPr algn="l" eaLnBrk="1" fontAlgn="base" hangingPunct="1" rtl="0">
              <a:spcBef>
                <a:spcPct val="0"/>
              </a:spcBef>
              <a:spcAft>
                <a:spcPct val="0"/>
              </a:spcAft>
              <a:defRPr sz="2400">
                <a:solidFill>
                  <a:schemeClr val="tx2"/>
                </a:solidFill>
                <a:latin charset="0" pitchFamily="34" typeface="Arial"/>
                <a:ea charset="-122" pitchFamily="34" typeface="微软雅黑"/>
              </a:defRPr>
            </a:lvl5pPr>
            <a:lvl6pPr algn="l" eaLnBrk="1" fontAlgn="base" hangingPunct="1" marL="457200" rtl="0">
              <a:spcBef>
                <a:spcPct val="0"/>
              </a:spcBef>
              <a:spcAft>
                <a:spcPct val="0"/>
              </a:spcAft>
              <a:defRPr sz="2400">
                <a:solidFill>
                  <a:schemeClr val="tx2"/>
                </a:solidFill>
                <a:latin charset="0" pitchFamily="34" typeface="Arial"/>
                <a:ea charset="-122" pitchFamily="34" typeface="微软雅黑"/>
              </a:defRPr>
            </a:lvl6pPr>
            <a:lvl7pPr algn="l" eaLnBrk="1" fontAlgn="base" hangingPunct="1" marL="914400" rtl="0">
              <a:spcBef>
                <a:spcPct val="0"/>
              </a:spcBef>
              <a:spcAft>
                <a:spcPct val="0"/>
              </a:spcAft>
              <a:defRPr sz="2400">
                <a:solidFill>
                  <a:schemeClr val="tx2"/>
                </a:solidFill>
                <a:latin charset="0" pitchFamily="34" typeface="Arial"/>
                <a:ea charset="-122" pitchFamily="34" typeface="微软雅黑"/>
              </a:defRPr>
            </a:lvl7pPr>
            <a:lvl8pPr algn="l" eaLnBrk="1" fontAlgn="base" hangingPunct="1" marL="1371600" rtl="0">
              <a:spcBef>
                <a:spcPct val="0"/>
              </a:spcBef>
              <a:spcAft>
                <a:spcPct val="0"/>
              </a:spcAft>
              <a:defRPr sz="2400">
                <a:solidFill>
                  <a:schemeClr val="tx2"/>
                </a:solidFill>
                <a:latin charset="0" pitchFamily="34" typeface="Arial"/>
                <a:ea charset="-122" pitchFamily="34" typeface="微软雅黑"/>
              </a:defRPr>
            </a:lvl8pPr>
            <a:lvl9pPr algn="l" eaLnBrk="1" fontAlgn="base" hangingPunct="1" marL="1828800" rtl="0">
              <a:spcBef>
                <a:spcPct val="0"/>
              </a:spcBef>
              <a:spcAft>
                <a:spcPct val="0"/>
              </a:spcAft>
              <a:defRPr sz="2400">
                <a:solidFill>
                  <a:schemeClr val="tx2"/>
                </a:solidFill>
                <a:latin charset="0" pitchFamily="34" typeface="Arial"/>
                <a:ea charset="-122" pitchFamily="34" typeface="微软雅黑"/>
              </a:defRPr>
            </a:lvl9pPr>
          </a:lstStyle>
          <a:p>
            <a:r>
              <a:rPr altLang="en-US" b="1" lang="zh-CN" sz="2400">
                <a:solidFill>
                  <a:srgbClr val="C00000"/>
                </a:solidFill>
              </a:rPr>
              <a:t>团队构成五要素——5P</a:t>
            </a:r>
          </a:p>
        </p:txBody>
      </p:sp>
      <p:sp>
        <p:nvSpPr>
          <p:cNvPr id="2" name="矩形 1">
            <a:extLst>
              <a:ext uri="{FF2B5EF4-FFF2-40B4-BE49-F238E27FC236}">
                <a16:creationId xmlns:a16="http://schemas.microsoft.com/office/drawing/2014/main" id="{B7F82847-944D-4434-94C6-C1FAD54E5535}"/>
              </a:ext>
            </a:extLst>
          </p:cNvPr>
          <p:cNvSpPr/>
          <p:nvPr/>
        </p:nvSpPr>
        <p:spPr>
          <a:xfrm>
            <a:off x="876769" y="1559033"/>
            <a:ext cx="10081119" cy="822960"/>
          </a:xfrm>
          <a:prstGeom prst="rect">
            <a:avLst/>
          </a:prstGeom>
        </p:spPr>
        <p:txBody>
          <a:bodyPr wrap="square">
            <a:spAutoFit/>
          </a:bodyPr>
          <a:lstStyle/>
          <a:p>
            <a:pPr algn="just">
              <a:lnSpc>
                <a:spcPct val="120000"/>
              </a:lnSpc>
            </a:pPr>
            <a:r>
              <a:rPr altLang="en-US" b="1" lang="zh-CN" sz="2000">
                <a:solidFill>
                  <a:srgbClr val="000000"/>
                </a:solidFill>
                <a:latin typeface="+mj-ea"/>
                <a:ea typeface="+mj-ea"/>
              </a:rPr>
              <a:t>团队是由员工和管理层组成的一个共同体，该共同体合理利用每一个成员的知识和技能协同工作，解决问题，达到共同的目标。</a:t>
            </a:r>
          </a:p>
        </p:txBody>
      </p:sp>
      <p:grpSp>
        <p:nvGrpSpPr>
          <p:cNvPr id="4" name="组合 3">
            <a:extLst>
              <a:ext uri="{FF2B5EF4-FFF2-40B4-BE49-F238E27FC236}">
                <a16:creationId xmlns:a16="http://schemas.microsoft.com/office/drawing/2014/main" id="{9CD010A0-2EE7-46C8-8D25-E5119152C0D7}"/>
              </a:ext>
            </a:extLst>
          </p:cNvPr>
          <p:cNvGrpSpPr/>
          <p:nvPr/>
        </p:nvGrpSpPr>
        <p:grpSpPr>
          <a:xfrm>
            <a:off x="1717971" y="3646375"/>
            <a:ext cx="1418404" cy="776214"/>
            <a:chOff x="1717971" y="3646375"/>
            <a:chExt cx="1418404" cy="776214"/>
          </a:xfrm>
        </p:grpSpPr>
        <p:sp>
          <p:nvSpPr>
            <p:cNvPr id="6" name="矩形: 圆角 5">
              <a:extLst>
                <a:ext uri="{FF2B5EF4-FFF2-40B4-BE49-F238E27FC236}">
                  <a16:creationId xmlns:a16="http://schemas.microsoft.com/office/drawing/2014/main" id="{9D8DB3BC-8C1C-44DB-9DA3-9951BA3C012B}"/>
                </a:ext>
              </a:extLst>
            </p:cNvPr>
            <p:cNvSpPr/>
            <p:nvPr/>
          </p:nvSpPr>
          <p:spPr bwMode="auto">
            <a:xfrm>
              <a:off x="1717971" y="3646375"/>
              <a:ext cx="1418404" cy="776214"/>
            </a:xfrm>
            <a:prstGeom prst="roundRect">
              <a:avLst>
                <a:gd fmla="val 7078"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7" name="矩形 6">
              <a:extLst>
                <a:ext uri="{FF2B5EF4-FFF2-40B4-BE49-F238E27FC236}">
                  <a16:creationId xmlns:a16="http://schemas.microsoft.com/office/drawing/2014/main" id="{381FBE7B-5764-48E5-BDB7-1A9A542872DF}"/>
                </a:ext>
              </a:extLst>
            </p:cNvPr>
            <p:cNvSpPr/>
            <p:nvPr/>
          </p:nvSpPr>
          <p:spPr>
            <a:xfrm>
              <a:off x="1994271" y="3672153"/>
              <a:ext cx="792480" cy="457200"/>
            </a:xfrm>
            <a:prstGeom prst="rect">
              <a:avLst/>
            </a:prstGeom>
          </p:spPr>
          <p:txBody>
            <a:bodyPr wrap="none">
              <a:spAutoFit/>
            </a:bodyPr>
            <a:lstStyle/>
            <a:p>
              <a:pPr algn="ctr"/>
              <a:r>
                <a:rPr altLang="en-US" lang="zh-CN" sz="2400">
                  <a:solidFill>
                    <a:schemeClr val="accent2"/>
                  </a:solidFill>
                  <a:latin typeface="+mj-ea"/>
                  <a:ea typeface="+mj-ea"/>
                </a:rPr>
                <a:t>人员</a:t>
              </a:r>
            </a:p>
          </p:txBody>
        </p:sp>
        <p:sp>
          <p:nvSpPr>
            <p:cNvPr id="8" name="矩形 7">
              <a:extLst>
                <a:ext uri="{FF2B5EF4-FFF2-40B4-BE49-F238E27FC236}">
                  <a16:creationId xmlns:a16="http://schemas.microsoft.com/office/drawing/2014/main" id="{6529FBB9-E019-4315-BBAE-A30E528B1022}"/>
                </a:ext>
              </a:extLst>
            </p:cNvPr>
            <p:cNvSpPr/>
            <p:nvPr/>
          </p:nvSpPr>
          <p:spPr>
            <a:xfrm>
              <a:off x="2019990" y="4046557"/>
              <a:ext cx="814705" cy="335280"/>
            </a:xfrm>
            <a:prstGeom prst="rect">
              <a:avLst/>
            </a:prstGeom>
          </p:spPr>
          <p:txBody>
            <a:bodyPr wrap="none">
              <a:spAutoFit/>
            </a:bodyPr>
            <a:lstStyle/>
            <a:p>
              <a:pPr algn="ctr"/>
              <a:r>
                <a:rPr altLang="zh-CN" lang="zh-CN" sz="1600">
                  <a:solidFill>
                    <a:schemeClr val="accent2"/>
                  </a:solidFill>
                  <a:latin charset="-122" panose="020b0502040204020203" pitchFamily="34" typeface="微软雅黑 Light"/>
                  <a:ea charset="-122" panose="020b0502040204020203" pitchFamily="34" typeface="微软雅黑 Light"/>
                </a:rPr>
                <a:t>People</a:t>
              </a:r>
            </a:p>
          </p:txBody>
        </p:sp>
      </p:grpSp>
      <p:grpSp>
        <p:nvGrpSpPr>
          <p:cNvPr id="9" name="组合 8">
            <a:extLst>
              <a:ext uri="{FF2B5EF4-FFF2-40B4-BE49-F238E27FC236}">
                <a16:creationId xmlns:a16="http://schemas.microsoft.com/office/drawing/2014/main" id="{76E6B6E2-67E1-4FC4-B5CD-85A873BA90BB}"/>
              </a:ext>
            </a:extLst>
          </p:cNvPr>
          <p:cNvGrpSpPr/>
          <p:nvPr/>
        </p:nvGrpSpPr>
        <p:grpSpPr>
          <a:xfrm>
            <a:off x="4067767" y="3646375"/>
            <a:ext cx="1418404" cy="776214"/>
            <a:chOff x="4067767" y="3646375"/>
            <a:chExt cx="1418404" cy="776214"/>
          </a:xfrm>
        </p:grpSpPr>
        <p:sp>
          <p:nvSpPr>
            <p:cNvPr id="19" name="矩形: 圆角 18">
              <a:extLst>
                <a:ext uri="{FF2B5EF4-FFF2-40B4-BE49-F238E27FC236}">
                  <a16:creationId xmlns:a16="http://schemas.microsoft.com/office/drawing/2014/main" id="{D14B3C5A-C1FF-4A02-9170-7039BA8217FB}"/>
                </a:ext>
              </a:extLst>
            </p:cNvPr>
            <p:cNvSpPr/>
            <p:nvPr/>
          </p:nvSpPr>
          <p:spPr bwMode="auto">
            <a:xfrm>
              <a:off x="4067767" y="3646375"/>
              <a:ext cx="1418404" cy="776214"/>
            </a:xfrm>
            <a:prstGeom prst="roundRect">
              <a:avLst>
                <a:gd fmla="val 7078"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chemeClr val="accent2"/>
                </a:solidFill>
                <a:latin typeface="+mn-lt"/>
                <a:ea typeface="+mn-ea"/>
                <a:cs typeface="+mn-ea"/>
              </a:endParaRPr>
            </a:p>
          </p:txBody>
        </p:sp>
        <p:sp>
          <p:nvSpPr>
            <p:cNvPr id="25" name="矩形 24">
              <a:extLst>
                <a:ext uri="{FF2B5EF4-FFF2-40B4-BE49-F238E27FC236}">
                  <a16:creationId xmlns:a16="http://schemas.microsoft.com/office/drawing/2014/main" id="{DF05FA8E-F240-424B-AE68-280457A06D5E}"/>
                </a:ext>
              </a:extLst>
            </p:cNvPr>
            <p:cNvSpPr/>
            <p:nvPr/>
          </p:nvSpPr>
          <p:spPr>
            <a:xfrm>
              <a:off x="4375965" y="3672153"/>
              <a:ext cx="792480" cy="457200"/>
            </a:xfrm>
            <a:prstGeom prst="rect">
              <a:avLst/>
            </a:prstGeom>
          </p:spPr>
          <p:txBody>
            <a:bodyPr wrap="none">
              <a:spAutoFit/>
            </a:bodyPr>
            <a:lstStyle/>
            <a:p>
              <a:pPr algn="ctr"/>
              <a:r>
                <a:rPr altLang="en-US" lang="zh-CN" sz="2400">
                  <a:solidFill>
                    <a:schemeClr val="accent2"/>
                  </a:solidFill>
                  <a:latin typeface="+mj-ea"/>
                  <a:ea typeface="+mj-ea"/>
                </a:rPr>
                <a:t>目标</a:t>
              </a:r>
            </a:p>
          </p:txBody>
        </p:sp>
        <p:sp>
          <p:nvSpPr>
            <p:cNvPr id="26" name="矩形 25">
              <a:extLst>
                <a:ext uri="{FF2B5EF4-FFF2-40B4-BE49-F238E27FC236}">
                  <a16:creationId xmlns:a16="http://schemas.microsoft.com/office/drawing/2014/main" id="{5064FFB3-9B63-4BB0-A0F6-EE1D84D48DD5}"/>
                </a:ext>
              </a:extLst>
            </p:cNvPr>
            <p:cNvSpPr/>
            <p:nvPr/>
          </p:nvSpPr>
          <p:spPr>
            <a:xfrm>
              <a:off x="4281034" y="4046557"/>
              <a:ext cx="1056005" cy="335280"/>
            </a:xfrm>
            <a:prstGeom prst="rect">
              <a:avLst/>
            </a:prstGeom>
          </p:spPr>
          <p:txBody>
            <a:bodyPr wrap="none">
              <a:spAutoFit/>
            </a:bodyPr>
            <a:lstStyle/>
            <a:p>
              <a:pPr algn="ctr"/>
              <a:r>
                <a:rPr altLang="zh-CN" lang="en-US" sz="1600">
                  <a:solidFill>
                    <a:schemeClr val="accent2"/>
                  </a:solidFill>
                  <a:latin charset="-122" panose="020b0502040204020203" pitchFamily="34" typeface="微软雅黑 Light"/>
                  <a:ea charset="-122" panose="020b0502040204020203" pitchFamily="34" typeface="微软雅黑 Light"/>
                </a:rPr>
                <a:t> Purpose </a:t>
              </a:r>
            </a:p>
          </p:txBody>
        </p:sp>
      </p:grpSp>
      <p:grpSp>
        <p:nvGrpSpPr>
          <p:cNvPr id="11" name="组合 10">
            <a:extLst>
              <a:ext uri="{FF2B5EF4-FFF2-40B4-BE49-F238E27FC236}">
                <a16:creationId xmlns:a16="http://schemas.microsoft.com/office/drawing/2014/main" id="{6636D04C-4C7E-4A4A-B26F-E7A84D306CDF}"/>
              </a:ext>
            </a:extLst>
          </p:cNvPr>
          <p:cNvGrpSpPr/>
          <p:nvPr/>
        </p:nvGrpSpPr>
        <p:grpSpPr>
          <a:xfrm>
            <a:off x="962828" y="4878391"/>
            <a:ext cx="1444453" cy="776214"/>
            <a:chOff x="962828" y="4878391"/>
            <a:chExt cx="1444453" cy="776214"/>
          </a:xfrm>
        </p:grpSpPr>
        <p:sp>
          <p:nvSpPr>
            <p:cNvPr id="20" name="矩形: 圆角 19">
              <a:extLst>
                <a:ext uri="{FF2B5EF4-FFF2-40B4-BE49-F238E27FC236}">
                  <a16:creationId xmlns:a16="http://schemas.microsoft.com/office/drawing/2014/main" id="{0516EC0F-6D55-458F-830D-289A80B470D3}"/>
                </a:ext>
              </a:extLst>
            </p:cNvPr>
            <p:cNvSpPr/>
            <p:nvPr/>
          </p:nvSpPr>
          <p:spPr bwMode="auto">
            <a:xfrm>
              <a:off x="962828" y="4878391"/>
              <a:ext cx="1418404" cy="776214"/>
            </a:xfrm>
            <a:prstGeom prst="roundRect">
              <a:avLst>
                <a:gd fmla="val 7078"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chemeClr val="accent2"/>
                </a:solidFill>
                <a:latin typeface="+mn-lt"/>
                <a:ea typeface="+mn-ea"/>
                <a:cs typeface="+mn-ea"/>
              </a:endParaRPr>
            </a:p>
          </p:txBody>
        </p:sp>
        <p:sp>
          <p:nvSpPr>
            <p:cNvPr id="27" name="矩形 26">
              <a:extLst>
                <a:ext uri="{FF2B5EF4-FFF2-40B4-BE49-F238E27FC236}">
                  <a16:creationId xmlns:a16="http://schemas.microsoft.com/office/drawing/2014/main" id="{1DA338FC-53A7-4FDC-8DC5-C90858D40696}"/>
                </a:ext>
              </a:extLst>
            </p:cNvPr>
            <p:cNvSpPr/>
            <p:nvPr/>
          </p:nvSpPr>
          <p:spPr>
            <a:xfrm>
              <a:off x="998355" y="4926793"/>
              <a:ext cx="1402080" cy="457200"/>
            </a:xfrm>
            <a:prstGeom prst="rect">
              <a:avLst/>
            </a:prstGeom>
          </p:spPr>
          <p:txBody>
            <a:bodyPr wrap="none">
              <a:spAutoFit/>
            </a:bodyPr>
            <a:lstStyle/>
            <a:p>
              <a:pPr algn="ctr"/>
              <a:r>
                <a:rPr altLang="en-US" lang="zh-CN" sz="2400">
                  <a:solidFill>
                    <a:schemeClr val="accent2"/>
                  </a:solidFill>
                  <a:latin typeface="+mj-ea"/>
                  <a:ea typeface="+mj-ea"/>
                </a:rPr>
                <a:t>团队定位</a:t>
              </a:r>
            </a:p>
          </p:txBody>
        </p:sp>
        <p:sp>
          <p:nvSpPr>
            <p:cNvPr id="28" name="矩形 27">
              <a:extLst>
                <a:ext uri="{FF2B5EF4-FFF2-40B4-BE49-F238E27FC236}">
                  <a16:creationId xmlns:a16="http://schemas.microsoft.com/office/drawing/2014/main" id="{12319DE7-6F13-4CAD-8447-9C9AC3EEE824}"/>
                </a:ext>
              </a:extLst>
            </p:cNvPr>
            <p:cNvSpPr/>
            <p:nvPr/>
          </p:nvSpPr>
          <p:spPr>
            <a:xfrm>
              <a:off x="1340877" y="5301197"/>
              <a:ext cx="662305" cy="335280"/>
            </a:xfrm>
            <a:prstGeom prst="rect">
              <a:avLst/>
            </a:prstGeom>
          </p:spPr>
          <p:txBody>
            <a:bodyPr wrap="none">
              <a:spAutoFit/>
            </a:bodyPr>
            <a:lstStyle/>
            <a:p>
              <a:pPr algn="ctr"/>
              <a:r>
                <a:rPr altLang="zh-CN" lang="en-US" sz="1600">
                  <a:solidFill>
                    <a:schemeClr val="accent2"/>
                  </a:solidFill>
                  <a:latin charset="-122" panose="020b0502040204020203" pitchFamily="34" typeface="微软雅黑 Light"/>
                  <a:ea charset="-122" panose="020b0502040204020203" pitchFamily="34" typeface="微软雅黑 Light"/>
                </a:rPr>
                <a:t>Place</a:t>
              </a:r>
            </a:p>
          </p:txBody>
        </p:sp>
      </p:grpSp>
      <p:grpSp>
        <p:nvGrpSpPr>
          <p:cNvPr id="12" name="组合 11">
            <a:extLst>
              <a:ext uri="{FF2B5EF4-FFF2-40B4-BE49-F238E27FC236}">
                <a16:creationId xmlns:a16="http://schemas.microsoft.com/office/drawing/2014/main" id="{9B7E208A-4364-45DB-8AD6-74543779F915}"/>
              </a:ext>
            </a:extLst>
          </p:cNvPr>
          <p:cNvGrpSpPr/>
          <p:nvPr/>
        </p:nvGrpSpPr>
        <p:grpSpPr>
          <a:xfrm>
            <a:off x="2878749" y="4878391"/>
            <a:ext cx="1418404" cy="776214"/>
            <a:chOff x="2878749" y="4878391"/>
            <a:chExt cx="1418404" cy="776214"/>
          </a:xfrm>
        </p:grpSpPr>
        <p:sp>
          <p:nvSpPr>
            <p:cNvPr id="21" name="矩形: 圆角 20">
              <a:extLst>
                <a:ext uri="{FF2B5EF4-FFF2-40B4-BE49-F238E27FC236}">
                  <a16:creationId xmlns:a16="http://schemas.microsoft.com/office/drawing/2014/main" id="{5DE80E89-50B4-4C35-9E24-BC056E7D76B9}"/>
                </a:ext>
              </a:extLst>
            </p:cNvPr>
            <p:cNvSpPr/>
            <p:nvPr/>
          </p:nvSpPr>
          <p:spPr bwMode="auto">
            <a:xfrm>
              <a:off x="2878749" y="4878391"/>
              <a:ext cx="1418404" cy="776214"/>
            </a:xfrm>
            <a:prstGeom prst="roundRect">
              <a:avLst>
                <a:gd fmla="val 7078"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chemeClr val="accent2"/>
                </a:solidFill>
                <a:latin typeface="+mn-lt"/>
                <a:ea typeface="+mn-ea"/>
                <a:cs typeface="+mn-ea"/>
              </a:endParaRPr>
            </a:p>
          </p:txBody>
        </p:sp>
        <p:sp>
          <p:nvSpPr>
            <p:cNvPr id="29" name="矩形 28">
              <a:extLst>
                <a:ext uri="{FF2B5EF4-FFF2-40B4-BE49-F238E27FC236}">
                  <a16:creationId xmlns:a16="http://schemas.microsoft.com/office/drawing/2014/main" id="{ED5BB312-D034-4C8F-B116-B33FF81FA2BF}"/>
                </a:ext>
              </a:extLst>
            </p:cNvPr>
            <p:cNvSpPr/>
            <p:nvPr/>
          </p:nvSpPr>
          <p:spPr>
            <a:xfrm>
              <a:off x="3195749" y="4926793"/>
              <a:ext cx="792480" cy="457200"/>
            </a:xfrm>
            <a:prstGeom prst="rect">
              <a:avLst/>
            </a:prstGeom>
          </p:spPr>
          <p:txBody>
            <a:bodyPr wrap="none">
              <a:spAutoFit/>
            </a:bodyPr>
            <a:lstStyle/>
            <a:p>
              <a:pPr algn="ctr"/>
              <a:r>
                <a:rPr altLang="en-US" lang="zh-CN" sz="2400">
                  <a:solidFill>
                    <a:schemeClr val="accent2"/>
                  </a:solidFill>
                  <a:latin typeface="+mj-ea"/>
                  <a:ea typeface="+mj-ea"/>
                </a:rPr>
                <a:t>权限</a:t>
              </a:r>
            </a:p>
          </p:txBody>
        </p:sp>
        <p:sp>
          <p:nvSpPr>
            <p:cNvPr id="30" name="矩形 29">
              <a:extLst>
                <a:ext uri="{FF2B5EF4-FFF2-40B4-BE49-F238E27FC236}">
                  <a16:creationId xmlns:a16="http://schemas.microsoft.com/office/drawing/2014/main" id="{3E5482B5-E39A-43F5-BC1A-F02BB7027481}"/>
                </a:ext>
              </a:extLst>
            </p:cNvPr>
            <p:cNvSpPr/>
            <p:nvPr/>
          </p:nvSpPr>
          <p:spPr>
            <a:xfrm>
              <a:off x="3185053" y="5301197"/>
              <a:ext cx="759143" cy="335280"/>
            </a:xfrm>
            <a:prstGeom prst="rect">
              <a:avLst/>
            </a:prstGeom>
          </p:spPr>
          <p:txBody>
            <a:bodyPr wrap="none">
              <a:spAutoFit/>
            </a:bodyPr>
            <a:lstStyle/>
            <a:p>
              <a:pPr algn="ctr"/>
              <a:r>
                <a:rPr altLang="zh-CN" lang="en-US" sz="1600">
                  <a:solidFill>
                    <a:schemeClr val="accent2"/>
                  </a:solidFill>
                  <a:latin charset="-122" panose="020b0502040204020203" pitchFamily="34" typeface="微软雅黑 Light"/>
                  <a:ea charset="-122" panose="020b0502040204020203" pitchFamily="34" typeface="微软雅黑 Light"/>
                </a:rPr>
                <a:t>Power</a:t>
              </a:r>
            </a:p>
          </p:txBody>
        </p:sp>
      </p:grpSp>
      <p:grpSp>
        <p:nvGrpSpPr>
          <p:cNvPr id="13" name="组合 12">
            <a:extLst>
              <a:ext uri="{FF2B5EF4-FFF2-40B4-BE49-F238E27FC236}">
                <a16:creationId xmlns:a16="http://schemas.microsoft.com/office/drawing/2014/main" id="{16C402AC-C595-491E-BA39-7AEC2DB753DE}"/>
              </a:ext>
            </a:extLst>
          </p:cNvPr>
          <p:cNvGrpSpPr/>
          <p:nvPr/>
        </p:nvGrpSpPr>
        <p:grpSpPr>
          <a:xfrm>
            <a:off x="4802332" y="4878391"/>
            <a:ext cx="1418404" cy="776214"/>
            <a:chOff x="4802332" y="4878391"/>
            <a:chExt cx="1418404" cy="776214"/>
          </a:xfrm>
        </p:grpSpPr>
        <p:sp>
          <p:nvSpPr>
            <p:cNvPr id="22" name="矩形: 圆角 21">
              <a:extLst>
                <a:ext uri="{FF2B5EF4-FFF2-40B4-BE49-F238E27FC236}">
                  <a16:creationId xmlns:a16="http://schemas.microsoft.com/office/drawing/2014/main" id="{D8A0FFA5-68A3-4B00-B59A-C01EF9CF6B66}"/>
                </a:ext>
              </a:extLst>
            </p:cNvPr>
            <p:cNvSpPr/>
            <p:nvPr/>
          </p:nvSpPr>
          <p:spPr bwMode="auto">
            <a:xfrm>
              <a:off x="4802332" y="4878391"/>
              <a:ext cx="1418404" cy="776214"/>
            </a:xfrm>
            <a:prstGeom prst="roundRect">
              <a:avLst>
                <a:gd fmla="val 7078"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chemeClr val="accent2"/>
                </a:solidFill>
                <a:latin typeface="+mn-lt"/>
                <a:ea typeface="+mn-ea"/>
                <a:cs typeface="+mn-ea"/>
              </a:endParaRPr>
            </a:p>
          </p:txBody>
        </p:sp>
        <p:sp>
          <p:nvSpPr>
            <p:cNvPr id="31" name="矩形 30">
              <a:extLst>
                <a:ext uri="{FF2B5EF4-FFF2-40B4-BE49-F238E27FC236}">
                  <a16:creationId xmlns:a16="http://schemas.microsoft.com/office/drawing/2014/main" id="{9509F6B3-BDC2-4FE4-9392-728BC52DB004}"/>
                </a:ext>
              </a:extLst>
            </p:cNvPr>
            <p:cNvSpPr/>
            <p:nvPr/>
          </p:nvSpPr>
          <p:spPr>
            <a:xfrm>
              <a:off x="5152141" y="4926793"/>
              <a:ext cx="792480" cy="457200"/>
            </a:xfrm>
            <a:prstGeom prst="rect">
              <a:avLst/>
            </a:prstGeom>
          </p:spPr>
          <p:txBody>
            <a:bodyPr wrap="none">
              <a:spAutoFit/>
            </a:bodyPr>
            <a:lstStyle/>
            <a:p>
              <a:pPr algn="ctr"/>
              <a:r>
                <a:rPr altLang="en-US" lang="zh-CN" sz="2400">
                  <a:solidFill>
                    <a:schemeClr val="accent2"/>
                  </a:solidFill>
                  <a:latin typeface="+mj-ea"/>
                  <a:ea typeface="+mj-ea"/>
                </a:rPr>
                <a:t>计划</a:t>
              </a:r>
            </a:p>
          </p:txBody>
        </p:sp>
        <p:sp>
          <p:nvSpPr>
            <p:cNvPr id="32" name="矩形 31">
              <a:extLst>
                <a:ext uri="{FF2B5EF4-FFF2-40B4-BE49-F238E27FC236}">
                  <a16:creationId xmlns:a16="http://schemas.microsoft.com/office/drawing/2014/main" id="{5589394D-FD26-480C-8A16-DAA0C6AA4B26}"/>
                </a:ext>
              </a:extLst>
            </p:cNvPr>
            <p:cNvSpPr/>
            <p:nvPr/>
          </p:nvSpPr>
          <p:spPr>
            <a:xfrm>
              <a:off x="5235108" y="5301197"/>
              <a:ext cx="571818" cy="335280"/>
            </a:xfrm>
            <a:prstGeom prst="rect">
              <a:avLst/>
            </a:prstGeom>
          </p:spPr>
          <p:txBody>
            <a:bodyPr wrap="none">
              <a:spAutoFit/>
            </a:bodyPr>
            <a:lstStyle/>
            <a:p>
              <a:pPr algn="ctr"/>
              <a:r>
                <a:rPr altLang="zh-CN" lang="en-US" sz="1600">
                  <a:solidFill>
                    <a:schemeClr val="accent2"/>
                  </a:solidFill>
                  <a:latin charset="-122" panose="020b0502040204020203" pitchFamily="34" typeface="微软雅黑 Light"/>
                  <a:ea charset="-122" panose="020b0502040204020203" pitchFamily="34" typeface="微软雅黑 Light"/>
                </a:rPr>
                <a:t>Plan</a:t>
              </a:r>
            </a:p>
          </p:txBody>
        </p:sp>
      </p:grpSp>
      <p:cxnSp>
        <p:nvCxnSpPr>
          <p:cNvPr id="10" name="直接连接符 9">
            <a:extLst>
              <a:ext uri="{FF2B5EF4-FFF2-40B4-BE49-F238E27FC236}">
                <a16:creationId xmlns:a16="http://schemas.microsoft.com/office/drawing/2014/main" id="{EF2EAD08-0B6D-4031-8F97-3FB23A2B916C}"/>
              </a:ext>
            </a:extLst>
          </p:cNvPr>
          <p:cNvCxnSpPr/>
          <p:nvPr/>
        </p:nvCxnSpPr>
        <p:spPr bwMode="auto">
          <a:xfrm>
            <a:off x="962828" y="3247294"/>
            <a:ext cx="5423585" cy="0"/>
          </a:xfrm>
          <a:prstGeom prst="line">
            <a:avLst/>
          </a:pr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Tree>
    <p:extLst>
      <p:ext uri="{BB962C8B-B14F-4D97-AF65-F5344CB8AC3E}">
        <p14:creationId val="1691583095"/>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42" presetSubtype="0">
                                  <p:stCondLst>
                                    <p:cond delay="0"/>
                                  </p:stCondLst>
                                  <p:childTnLst>
                                    <p:set>
                                      <p:cBhvr>
                                        <p:cTn dur="1" fill="hold" id="26">
                                          <p:stCondLst>
                                            <p:cond delay="0"/>
                                          </p:stCondLst>
                                        </p:cTn>
                                        <p:tgtEl>
                                          <p:spTgt spid="2"/>
                                        </p:tgtEl>
                                        <p:attrNameLst>
                                          <p:attrName>style.visibility</p:attrName>
                                        </p:attrNameLst>
                                      </p:cBhvr>
                                      <p:to>
                                        <p:strVal val="visible"/>
                                      </p:to>
                                    </p:set>
                                    <p:animEffect filter="fade" transition="in">
                                      <p:cBhvr>
                                        <p:cTn dur="500" id="27"/>
                                        <p:tgtEl>
                                          <p:spTgt spid="2"/>
                                        </p:tgtEl>
                                      </p:cBhvr>
                                    </p:animEffect>
                                    <p:anim calcmode="lin" valueType="num">
                                      <p:cBhvr>
                                        <p:cTn dur="500" fill="hold" id="28"/>
                                        <p:tgtEl>
                                          <p:spTgt spid="2"/>
                                        </p:tgtEl>
                                        <p:attrNameLst>
                                          <p:attrName>ppt_x</p:attrName>
                                        </p:attrNameLst>
                                      </p:cBhvr>
                                      <p:tavLst>
                                        <p:tav tm="0">
                                          <p:val>
                                            <p:strVal val="#ppt_x"/>
                                          </p:val>
                                        </p:tav>
                                        <p:tav tm="100000">
                                          <p:val>
                                            <p:strVal val="#ppt_x"/>
                                          </p:val>
                                        </p:tav>
                                      </p:tavLst>
                                    </p:anim>
                                    <p:anim calcmode="lin" valueType="num">
                                      <p:cBhvr>
                                        <p:cTn dur="500" fill="hold" id="29"/>
                                        <p:tgtEl>
                                          <p:spTgt spid="2"/>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200"/>
                            </p:stCondLst>
                            <p:childTnLst>
                              <p:par>
                                <p:cTn fill="hold" grpId="0" id="31" nodeType="afterEffect" presetClass="entr" presetID="56" presetSubtype="0">
                                  <p:stCondLst>
                                    <p:cond delay="0"/>
                                  </p:stCondLst>
                                  <p:iterate type="lt">
                                    <p:tmPct val="10000"/>
                                  </p:iterate>
                                  <p:childTnLst>
                                    <p:set>
                                      <p:cBhvr>
                                        <p:cTn dur="1" fill="hold" id="32">
                                          <p:stCondLst>
                                            <p:cond delay="0"/>
                                          </p:stCondLst>
                                        </p:cTn>
                                        <p:tgtEl>
                                          <p:spTgt spid="14"/>
                                        </p:tgtEl>
                                        <p:attrNameLst>
                                          <p:attrName>style.visibility</p:attrName>
                                        </p:attrNameLst>
                                      </p:cBhvr>
                                      <p:to>
                                        <p:strVal val="visible"/>
                                      </p:to>
                                    </p:set>
                                    <p:anim by="(-#ppt_w*2)" calcmode="lin" valueType="num">
                                      <p:cBhvr rctx="PPT">
                                        <p:cTn autoRev="1" dur="200" fill="hold" id="33">
                                          <p:stCondLst>
                                            <p:cond delay="0"/>
                                          </p:stCondLst>
                                        </p:cTn>
                                        <p:tgtEl>
                                          <p:spTgt spid="14"/>
                                        </p:tgtEl>
                                        <p:attrNameLst>
                                          <p:attrName>ppt_w</p:attrName>
                                        </p:attrNameLst>
                                      </p:cBhvr>
                                    </p:anim>
                                    <p:anim by="(#ppt_w*0.50)" calcmode="lin" valueType="num">
                                      <p:cBhvr>
                                        <p:cTn autoRev="1" decel="50000" dur="200" fill="hold" id="34">
                                          <p:stCondLst>
                                            <p:cond delay="0"/>
                                          </p:stCondLst>
                                        </p:cTn>
                                        <p:tgtEl>
                                          <p:spTgt spid="14"/>
                                        </p:tgtEl>
                                        <p:attrNameLst>
                                          <p:attrName>ppt_x</p:attrName>
                                        </p:attrNameLst>
                                      </p:cBhvr>
                                    </p:anim>
                                    <p:anim calcmode="lin" from="(-#ppt_h/2)" to="(#ppt_y)" valueType="num">
                                      <p:cBhvr>
                                        <p:cTn dur="400" fill="hold" id="35">
                                          <p:stCondLst>
                                            <p:cond delay="0"/>
                                          </p:stCondLst>
                                        </p:cTn>
                                        <p:tgtEl>
                                          <p:spTgt spid="14"/>
                                        </p:tgtEl>
                                        <p:attrNameLst>
                                          <p:attrName>ppt_y</p:attrName>
                                        </p:attrNameLst>
                                      </p:cBhvr>
                                    </p:anim>
                                    <p:animRot by="21600000">
                                      <p:cBhvr>
                                        <p:cTn dur="400" fill="hold" id="36">
                                          <p:stCondLst>
                                            <p:cond delay="0"/>
                                          </p:stCondLst>
                                        </p:cTn>
                                        <p:tgtEl>
                                          <p:spTgt spid="14"/>
                                        </p:tgtEl>
                                        <p:attrNameLst>
                                          <p:attrName>r</p:attrName>
                                        </p:attrNameLst>
                                      </p:cBhvr>
                                    </p:animRot>
                                  </p:childTnLst>
                                </p:cTn>
                              </p:par>
                            </p:childTnLst>
                          </p:cTn>
                        </p:par>
                        <p:par>
                          <p:cTn fill="hold" id="37" nodeType="afterGroup">
                            <p:stCondLst>
                              <p:cond delay="1600"/>
                            </p:stCondLst>
                            <p:childTnLst>
                              <p:par>
                                <p:cTn fill="hold" id="38" nodeType="afterEffect" presetClass="entr" presetID="16" presetSubtype="21">
                                  <p:stCondLst>
                                    <p:cond delay="0"/>
                                  </p:stCondLst>
                                  <p:childTnLst>
                                    <p:set>
                                      <p:cBhvr>
                                        <p:cTn dur="1" fill="hold" id="39">
                                          <p:stCondLst>
                                            <p:cond delay="0"/>
                                          </p:stCondLst>
                                        </p:cTn>
                                        <p:tgtEl>
                                          <p:spTgt spid="10"/>
                                        </p:tgtEl>
                                        <p:attrNameLst>
                                          <p:attrName>style.visibility</p:attrName>
                                        </p:attrNameLst>
                                      </p:cBhvr>
                                      <p:to>
                                        <p:strVal val="visible"/>
                                      </p:to>
                                    </p:set>
                                    <p:animEffect filter="barn(inVertical)" transition="in">
                                      <p:cBhvr>
                                        <p:cTn dur="500" id="40"/>
                                        <p:tgtEl>
                                          <p:spTgt spid="10"/>
                                        </p:tgtEl>
                                      </p:cBhvr>
                                    </p:animEffect>
                                  </p:childTnLst>
                                </p:cTn>
                              </p:par>
                            </p:childTnLst>
                          </p:cTn>
                        </p:par>
                        <p:par>
                          <p:cTn fill="hold" id="41" nodeType="afterGroup">
                            <p:stCondLst>
                              <p:cond delay="2100"/>
                            </p:stCondLst>
                            <p:childTnLst>
                              <p:par>
                                <p:cTn fill="hold" id="42" nodeType="afterEffect" presetClass="entr" presetID="2" presetSubtype="4">
                                  <p:stCondLst>
                                    <p:cond delay="0"/>
                                  </p:stCondLst>
                                  <p:childTnLst>
                                    <p:set>
                                      <p:cBhvr>
                                        <p:cTn dur="1" fill="hold" id="43">
                                          <p:stCondLst>
                                            <p:cond delay="0"/>
                                          </p:stCondLst>
                                        </p:cTn>
                                        <p:tgtEl>
                                          <p:spTgt spid="4"/>
                                        </p:tgtEl>
                                        <p:attrNameLst>
                                          <p:attrName>style.visibility</p:attrName>
                                        </p:attrNameLst>
                                      </p:cBhvr>
                                      <p:to>
                                        <p:strVal val="visible"/>
                                      </p:to>
                                    </p:set>
                                    <p:anim calcmode="lin" valueType="num">
                                      <p:cBhvr additive="base">
                                        <p:cTn dur="500" fill="hold" id="44"/>
                                        <p:tgtEl>
                                          <p:spTgt spid="4"/>
                                        </p:tgtEl>
                                        <p:attrNameLst>
                                          <p:attrName>ppt_x</p:attrName>
                                        </p:attrNameLst>
                                      </p:cBhvr>
                                      <p:tavLst>
                                        <p:tav tm="0">
                                          <p:val>
                                            <p:strVal val="#ppt_x"/>
                                          </p:val>
                                        </p:tav>
                                        <p:tav tm="100000">
                                          <p:val>
                                            <p:strVal val="#ppt_x"/>
                                          </p:val>
                                        </p:tav>
                                      </p:tavLst>
                                    </p:anim>
                                    <p:anim calcmode="lin" valueType="num">
                                      <p:cBhvr additive="base">
                                        <p:cTn dur="500" fill="hold" id="45"/>
                                        <p:tgtEl>
                                          <p:spTgt spid="4"/>
                                        </p:tgtEl>
                                        <p:attrNameLst>
                                          <p:attrName>ppt_y</p:attrName>
                                        </p:attrNameLst>
                                      </p:cBhvr>
                                      <p:tavLst>
                                        <p:tav tm="0">
                                          <p:val>
                                            <p:strVal val="1+#ppt_h/2"/>
                                          </p:val>
                                        </p:tav>
                                        <p:tav tm="100000">
                                          <p:val>
                                            <p:strVal val="#ppt_y"/>
                                          </p:val>
                                        </p:tav>
                                      </p:tavLst>
                                    </p:anim>
                                  </p:childTnLst>
                                </p:cTn>
                              </p:par>
                              <p:par>
                                <p:cTn fill="hold" id="46" nodeType="withEffect" presetClass="entr" presetID="2" presetSubtype="4">
                                  <p:stCondLst>
                                    <p:cond delay="100"/>
                                  </p:stCondLst>
                                  <p:childTnLst>
                                    <p:set>
                                      <p:cBhvr>
                                        <p:cTn dur="1" fill="hold" id="47">
                                          <p:stCondLst>
                                            <p:cond delay="0"/>
                                          </p:stCondLst>
                                        </p:cTn>
                                        <p:tgtEl>
                                          <p:spTgt spid="9"/>
                                        </p:tgtEl>
                                        <p:attrNameLst>
                                          <p:attrName>style.visibility</p:attrName>
                                        </p:attrNameLst>
                                      </p:cBhvr>
                                      <p:to>
                                        <p:strVal val="visible"/>
                                      </p:to>
                                    </p:set>
                                    <p:anim calcmode="lin" valueType="num">
                                      <p:cBhvr additive="base">
                                        <p:cTn dur="500" fill="hold" id="48"/>
                                        <p:tgtEl>
                                          <p:spTgt spid="9"/>
                                        </p:tgtEl>
                                        <p:attrNameLst>
                                          <p:attrName>ppt_x</p:attrName>
                                        </p:attrNameLst>
                                      </p:cBhvr>
                                      <p:tavLst>
                                        <p:tav tm="0">
                                          <p:val>
                                            <p:strVal val="#ppt_x"/>
                                          </p:val>
                                        </p:tav>
                                        <p:tav tm="100000">
                                          <p:val>
                                            <p:strVal val="#ppt_x"/>
                                          </p:val>
                                        </p:tav>
                                      </p:tavLst>
                                    </p:anim>
                                    <p:anim calcmode="lin" valueType="num">
                                      <p:cBhvr additive="base">
                                        <p:cTn dur="500" fill="hold" id="49"/>
                                        <p:tgtEl>
                                          <p:spTgt spid="9"/>
                                        </p:tgtEl>
                                        <p:attrNameLst>
                                          <p:attrName>ppt_y</p:attrName>
                                        </p:attrNameLst>
                                      </p:cBhvr>
                                      <p:tavLst>
                                        <p:tav tm="0">
                                          <p:val>
                                            <p:strVal val="1+#ppt_h/2"/>
                                          </p:val>
                                        </p:tav>
                                        <p:tav tm="100000">
                                          <p:val>
                                            <p:strVal val="#ppt_y"/>
                                          </p:val>
                                        </p:tav>
                                      </p:tavLst>
                                    </p:anim>
                                  </p:childTnLst>
                                </p:cTn>
                              </p:par>
                              <p:par>
                                <p:cTn fill="hold" id="50" nodeType="withEffect" presetClass="entr" presetID="2" presetSubtype="4">
                                  <p:stCondLst>
                                    <p:cond delay="200"/>
                                  </p:stCondLst>
                                  <p:childTnLst>
                                    <p:set>
                                      <p:cBhvr>
                                        <p:cTn dur="1" fill="hold" id="51">
                                          <p:stCondLst>
                                            <p:cond delay="0"/>
                                          </p:stCondLst>
                                        </p:cTn>
                                        <p:tgtEl>
                                          <p:spTgt spid="11"/>
                                        </p:tgtEl>
                                        <p:attrNameLst>
                                          <p:attrName>style.visibility</p:attrName>
                                        </p:attrNameLst>
                                      </p:cBhvr>
                                      <p:to>
                                        <p:strVal val="visible"/>
                                      </p:to>
                                    </p:set>
                                    <p:anim calcmode="lin" valueType="num">
                                      <p:cBhvr additive="base">
                                        <p:cTn dur="500" fill="hold" id="52"/>
                                        <p:tgtEl>
                                          <p:spTgt spid="11"/>
                                        </p:tgtEl>
                                        <p:attrNameLst>
                                          <p:attrName>ppt_x</p:attrName>
                                        </p:attrNameLst>
                                      </p:cBhvr>
                                      <p:tavLst>
                                        <p:tav tm="0">
                                          <p:val>
                                            <p:strVal val="#ppt_x"/>
                                          </p:val>
                                        </p:tav>
                                        <p:tav tm="100000">
                                          <p:val>
                                            <p:strVal val="#ppt_x"/>
                                          </p:val>
                                        </p:tav>
                                      </p:tavLst>
                                    </p:anim>
                                    <p:anim calcmode="lin" valueType="num">
                                      <p:cBhvr additive="base">
                                        <p:cTn dur="500" fill="hold" id="53"/>
                                        <p:tgtEl>
                                          <p:spTgt spid="11"/>
                                        </p:tgtEl>
                                        <p:attrNameLst>
                                          <p:attrName>ppt_y</p:attrName>
                                        </p:attrNameLst>
                                      </p:cBhvr>
                                      <p:tavLst>
                                        <p:tav tm="0">
                                          <p:val>
                                            <p:strVal val="1+#ppt_h/2"/>
                                          </p:val>
                                        </p:tav>
                                        <p:tav tm="100000">
                                          <p:val>
                                            <p:strVal val="#ppt_y"/>
                                          </p:val>
                                        </p:tav>
                                      </p:tavLst>
                                    </p:anim>
                                  </p:childTnLst>
                                </p:cTn>
                              </p:par>
                              <p:par>
                                <p:cTn fill="hold" id="54" nodeType="withEffect" presetClass="entr" presetID="2" presetSubtype="4">
                                  <p:stCondLst>
                                    <p:cond delay="300"/>
                                  </p:stCondLst>
                                  <p:childTnLst>
                                    <p:set>
                                      <p:cBhvr>
                                        <p:cTn dur="1" fill="hold" id="55">
                                          <p:stCondLst>
                                            <p:cond delay="0"/>
                                          </p:stCondLst>
                                        </p:cTn>
                                        <p:tgtEl>
                                          <p:spTgt spid="12"/>
                                        </p:tgtEl>
                                        <p:attrNameLst>
                                          <p:attrName>style.visibility</p:attrName>
                                        </p:attrNameLst>
                                      </p:cBhvr>
                                      <p:to>
                                        <p:strVal val="visible"/>
                                      </p:to>
                                    </p:set>
                                    <p:anim calcmode="lin" valueType="num">
                                      <p:cBhvr additive="base">
                                        <p:cTn dur="500" fill="hold" id="56"/>
                                        <p:tgtEl>
                                          <p:spTgt spid="12"/>
                                        </p:tgtEl>
                                        <p:attrNameLst>
                                          <p:attrName>ppt_x</p:attrName>
                                        </p:attrNameLst>
                                      </p:cBhvr>
                                      <p:tavLst>
                                        <p:tav tm="0">
                                          <p:val>
                                            <p:strVal val="#ppt_x"/>
                                          </p:val>
                                        </p:tav>
                                        <p:tav tm="100000">
                                          <p:val>
                                            <p:strVal val="#ppt_x"/>
                                          </p:val>
                                        </p:tav>
                                      </p:tavLst>
                                    </p:anim>
                                    <p:anim calcmode="lin" valueType="num">
                                      <p:cBhvr additive="base">
                                        <p:cTn dur="500" fill="hold" id="57"/>
                                        <p:tgtEl>
                                          <p:spTgt spid="12"/>
                                        </p:tgtEl>
                                        <p:attrNameLst>
                                          <p:attrName>ppt_y</p:attrName>
                                        </p:attrNameLst>
                                      </p:cBhvr>
                                      <p:tavLst>
                                        <p:tav tm="0">
                                          <p:val>
                                            <p:strVal val="1+#ppt_h/2"/>
                                          </p:val>
                                        </p:tav>
                                        <p:tav tm="100000">
                                          <p:val>
                                            <p:strVal val="#ppt_y"/>
                                          </p:val>
                                        </p:tav>
                                      </p:tavLst>
                                    </p:anim>
                                  </p:childTnLst>
                                </p:cTn>
                              </p:par>
                              <p:par>
                                <p:cTn fill="hold" id="58" nodeType="withEffect" presetClass="entr" presetID="2" presetSubtype="4">
                                  <p:stCondLst>
                                    <p:cond delay="400"/>
                                  </p:stCondLst>
                                  <p:childTnLst>
                                    <p:set>
                                      <p:cBhvr>
                                        <p:cTn dur="1" fill="hold" id="59">
                                          <p:stCondLst>
                                            <p:cond delay="0"/>
                                          </p:stCondLst>
                                        </p:cTn>
                                        <p:tgtEl>
                                          <p:spTgt spid="13"/>
                                        </p:tgtEl>
                                        <p:attrNameLst>
                                          <p:attrName>style.visibility</p:attrName>
                                        </p:attrNameLst>
                                      </p:cBhvr>
                                      <p:to>
                                        <p:strVal val="visible"/>
                                      </p:to>
                                    </p:set>
                                    <p:anim calcmode="lin" valueType="num">
                                      <p:cBhvr additive="base">
                                        <p:cTn dur="500" fill="hold" id="60"/>
                                        <p:tgtEl>
                                          <p:spTgt spid="13"/>
                                        </p:tgtEl>
                                        <p:attrNameLst>
                                          <p:attrName>ppt_x</p:attrName>
                                        </p:attrNameLst>
                                      </p:cBhvr>
                                      <p:tavLst>
                                        <p:tav tm="0">
                                          <p:val>
                                            <p:strVal val="#ppt_x"/>
                                          </p:val>
                                        </p:tav>
                                        <p:tav tm="100000">
                                          <p:val>
                                            <p:strVal val="#ppt_x"/>
                                          </p:val>
                                        </p:tav>
                                      </p:tavLst>
                                    </p:anim>
                                    <p:anim calcmode="lin" valueType="num">
                                      <p:cBhvr additive="base">
                                        <p:cTn dur="500" fill="hold" id="61"/>
                                        <p:tgtEl>
                                          <p:spTgt spid="13"/>
                                        </p:tgtEl>
                                        <p:attrNameLst>
                                          <p:attrName>ppt_y</p:attrName>
                                        </p:attrNameLst>
                                      </p:cBhvr>
                                      <p:tavLst>
                                        <p:tav tm="0">
                                          <p:val>
                                            <p:strVal val="1+#ppt_h/2"/>
                                          </p:val>
                                        </p:tav>
                                        <p:tav tm="100000">
                                          <p:val>
                                            <p:strVal val="#ppt_y"/>
                                          </p:val>
                                        </p:tav>
                                      </p:tavLst>
                                    </p:anim>
                                  </p:childTnLst>
                                </p:cTn>
                              </p:par>
                            </p:childTnLst>
                          </p:cTn>
                        </p:par>
                      </p:childTnLst>
                    </p:cTn>
                  </p:par>
                  <p:par>
                    <p:cTn fill="hold" id="62" nodeType="clickPar">
                      <p:stCondLst>
                        <p:cond delay="indefinite"/>
                        <p:cond delay="0" evt="onBegin">
                          <p:tn val="61"/>
                        </p:cond>
                      </p:stCondLst>
                      <p:childTnLst>
                        <p:par>
                          <p:cTn fill="hold" id="63" nodeType="afterGroup">
                            <p:stCondLst>
                              <p:cond delay="0"/>
                            </p:stCondLst>
                            <p:childTnLst>
                              <p:par>
                                <p:cTn fill="hold" id="64" nodeType="clickEffect" presetClass="entr" presetID="42" presetSubtype="0">
                                  <p:stCondLst>
                                    <p:cond delay="0"/>
                                  </p:stCondLst>
                                  <p:childTnLst>
                                    <p:set>
                                      <p:cBhvr>
                                        <p:cTn dur="1" fill="hold" id="65">
                                          <p:stCondLst>
                                            <p:cond delay="0"/>
                                          </p:stCondLst>
                                        </p:cTn>
                                        <p:tgtEl>
                                          <p:spTgt spid="15"/>
                                        </p:tgtEl>
                                        <p:attrNameLst>
                                          <p:attrName>style.visibility</p:attrName>
                                        </p:attrNameLst>
                                      </p:cBhvr>
                                      <p:to>
                                        <p:strVal val="visible"/>
                                      </p:to>
                                    </p:set>
                                    <p:animEffect filter="fade" transition="in">
                                      <p:cBhvr>
                                        <p:cTn dur="1000" id="66"/>
                                        <p:tgtEl>
                                          <p:spTgt spid="15"/>
                                        </p:tgtEl>
                                      </p:cBhvr>
                                    </p:animEffect>
                                    <p:anim calcmode="lin" valueType="num">
                                      <p:cBhvr>
                                        <p:cTn dur="1000" fill="hold" id="67"/>
                                        <p:tgtEl>
                                          <p:spTgt spid="15"/>
                                        </p:tgtEl>
                                        <p:attrNameLst>
                                          <p:attrName>ppt_x</p:attrName>
                                        </p:attrNameLst>
                                      </p:cBhvr>
                                      <p:tavLst>
                                        <p:tav tm="0">
                                          <p:val>
                                            <p:strVal val="#ppt_x"/>
                                          </p:val>
                                        </p:tav>
                                        <p:tav tm="100000">
                                          <p:val>
                                            <p:strVal val="#ppt_x"/>
                                          </p:val>
                                        </p:tav>
                                      </p:tavLst>
                                    </p:anim>
                                    <p:anim calcmode="lin" valueType="num">
                                      <p:cBhvr>
                                        <p:cTn dur="1000" fill="hold" id="68"/>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3"/>
      <p:bldP grpId="1" spid="3"/>
      <p:bldP grpId="0" spid="14"/>
      <p:bldP grpId="0" spid="2"/>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矩形 66">
            <a:extLst>
              <a:ext uri="{FF2B5EF4-FFF2-40B4-BE49-F238E27FC236}">
                <a16:creationId xmlns:a16="http://schemas.microsoft.com/office/drawing/2014/main" id="{FDBAD9DD-5DCD-452F-BC84-D21B7F4DBBAF}"/>
              </a:ext>
            </a:extLst>
          </p:cNvPr>
          <p:cNvSpPr/>
          <p:nvPr/>
        </p:nvSpPr>
        <p:spPr bwMode="auto">
          <a:xfrm>
            <a:off x="7581398" y="3910695"/>
            <a:ext cx="3443260" cy="2143073"/>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6" name="矩形 5">
            <a:extLst>
              <a:ext uri="{FF2B5EF4-FFF2-40B4-BE49-F238E27FC236}">
                <a16:creationId xmlns:a16="http://schemas.microsoft.com/office/drawing/2014/main" id="{E5729599-9C92-4EA4-A429-60EFF9B9988C}"/>
              </a:ext>
            </a:extLst>
          </p:cNvPr>
          <p:cNvSpPr/>
          <p:nvPr/>
        </p:nvSpPr>
        <p:spPr bwMode="auto">
          <a:xfrm>
            <a:off x="1312945" y="3910695"/>
            <a:ext cx="3443260" cy="2143073"/>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55" name="TextBox 54"/>
          <p:cNvSpPr txBox="1"/>
          <p:nvPr/>
        </p:nvSpPr>
        <p:spPr>
          <a:xfrm>
            <a:off x="1402381" y="748606"/>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4.2 团队向心力</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1189730" y="702825"/>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 name="矩形 1">
            <a:extLst>
              <a:ext uri="{FF2B5EF4-FFF2-40B4-BE49-F238E27FC236}">
                <a16:creationId xmlns:a16="http://schemas.microsoft.com/office/drawing/2014/main" id="{B1A9E7CF-0647-4F5B-8729-B48D6175A8D8}"/>
              </a:ext>
            </a:extLst>
          </p:cNvPr>
          <p:cNvSpPr/>
          <p:nvPr/>
        </p:nvSpPr>
        <p:spPr>
          <a:xfrm>
            <a:off x="1905691" y="2311385"/>
            <a:ext cx="2331880" cy="365760"/>
          </a:xfrm>
          <a:prstGeom prst="rect">
            <a:avLst/>
          </a:prstGeom>
        </p:spPr>
        <p:txBody>
          <a:bodyPr wrap="square">
            <a:spAutoFit/>
          </a:bodyPr>
          <a:lstStyle/>
          <a:p>
            <a:r>
              <a:rPr altLang="en-US" b="1" lang="zh-CN">
                <a:solidFill>
                  <a:srgbClr val="000000"/>
                </a:solidFill>
                <a:latin charset="-122" pitchFamily="34" typeface="微软雅黑"/>
                <a:ea charset="-122" pitchFamily="34" typeface="微软雅黑"/>
              </a:rPr>
              <a:t>让爱财者得财</a:t>
            </a:r>
          </a:p>
        </p:txBody>
      </p:sp>
      <p:grpSp>
        <p:nvGrpSpPr>
          <p:cNvPr id="24" name="组合 23">
            <a:extLst>
              <a:ext uri="{FF2B5EF4-FFF2-40B4-BE49-F238E27FC236}">
                <a16:creationId xmlns:a16="http://schemas.microsoft.com/office/drawing/2014/main" id="{92E9C0C1-3424-47CB-9C3F-05BA004FB4C3}"/>
              </a:ext>
            </a:extLst>
          </p:cNvPr>
          <p:cNvGrpSpPr/>
          <p:nvPr/>
        </p:nvGrpSpPr>
        <p:grpSpPr>
          <a:xfrm>
            <a:off x="1617343" y="4137670"/>
            <a:ext cx="2834246" cy="432048"/>
            <a:chOff x="1345853" y="1556792"/>
            <a:chExt cx="3312368" cy="432048"/>
          </a:xfrm>
        </p:grpSpPr>
        <p:sp>
          <p:nvSpPr>
            <p:cNvPr id="25" name="矩形: 圆角 24">
              <a:extLst>
                <a:ext uri="{FF2B5EF4-FFF2-40B4-BE49-F238E27FC236}">
                  <a16:creationId xmlns:a16="http://schemas.microsoft.com/office/drawing/2014/main" id="{E888BD41-0EB9-4916-80A0-BE72D193086F}"/>
                </a:ext>
              </a:extLst>
            </p:cNvPr>
            <p:cNvSpPr/>
            <p:nvPr/>
          </p:nvSpPr>
          <p:spPr bwMode="auto">
            <a:xfrm>
              <a:off x="1345853" y="1556792"/>
              <a:ext cx="3312368" cy="432048"/>
            </a:xfrm>
            <a:prstGeom prst="roundRect">
              <a:avLst>
                <a:gd fmla="val 8313" name="adj"/>
              </a:avLst>
            </a:prstGeom>
            <a:solidFill>
              <a:srgbClr val="C00000"/>
            </a:solidFill>
            <a:ln cap="flat" w="9525">
              <a:solidFill>
                <a:schemeClr val="accent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6" name="文本框 25">
              <a:extLst>
                <a:ext uri="{FF2B5EF4-FFF2-40B4-BE49-F238E27FC236}">
                  <a16:creationId xmlns:a16="http://schemas.microsoft.com/office/drawing/2014/main" id="{CA4B1DE5-DF06-40FE-81FD-9C6CE7F7B842}"/>
                </a:ext>
              </a:extLst>
            </p:cNvPr>
            <p:cNvSpPr txBox="1"/>
            <p:nvPr/>
          </p:nvSpPr>
          <p:spPr>
            <a:xfrm>
              <a:off x="1770643" y="1588150"/>
              <a:ext cx="2462788" cy="365760"/>
            </a:xfrm>
            <a:prstGeom prst="rect">
              <a:avLst/>
            </a:prstGeom>
            <a:noFill/>
          </p:spPr>
          <p:txBody>
            <a:bodyPr rtlCol="0" wrap="square">
              <a:spAutoFit/>
            </a:bodyPr>
            <a:lstStyle/>
            <a:p>
              <a:pPr algn="ctr"/>
              <a:r>
                <a:rPr altLang="en-US" lang="zh-CN">
                  <a:solidFill>
                    <a:schemeClr val="accent2"/>
                  </a:solidFill>
                  <a:latin typeface="+mj-ea"/>
                  <a:ea typeface="+mj-ea"/>
                </a:rPr>
                <a:t>个人目标</a:t>
              </a:r>
            </a:p>
          </p:txBody>
        </p:sp>
      </p:grpSp>
      <p:grpSp>
        <p:nvGrpSpPr>
          <p:cNvPr id="27" name="组合 26">
            <a:extLst>
              <a:ext uri="{FF2B5EF4-FFF2-40B4-BE49-F238E27FC236}">
                <a16:creationId xmlns:a16="http://schemas.microsoft.com/office/drawing/2014/main" id="{E2CB77CB-CEAF-4208-8F8F-888673B6665E}"/>
              </a:ext>
            </a:extLst>
          </p:cNvPr>
          <p:cNvGrpSpPr/>
          <p:nvPr/>
        </p:nvGrpSpPr>
        <p:grpSpPr>
          <a:xfrm>
            <a:off x="1617343" y="4761036"/>
            <a:ext cx="2834246" cy="432048"/>
            <a:chOff x="1345853" y="2122277"/>
            <a:chExt cx="3312368" cy="432048"/>
          </a:xfrm>
        </p:grpSpPr>
        <p:sp>
          <p:nvSpPr>
            <p:cNvPr id="28" name="矩形: 圆角 27">
              <a:extLst>
                <a:ext uri="{FF2B5EF4-FFF2-40B4-BE49-F238E27FC236}">
                  <a16:creationId xmlns:a16="http://schemas.microsoft.com/office/drawing/2014/main" id="{AA18B154-B403-448C-A6C8-3865E3390F49}"/>
                </a:ext>
              </a:extLst>
            </p:cNvPr>
            <p:cNvSpPr/>
            <p:nvPr/>
          </p:nvSpPr>
          <p:spPr bwMode="auto">
            <a:xfrm>
              <a:off x="1345853" y="2122277"/>
              <a:ext cx="3312368" cy="432048"/>
            </a:xfrm>
            <a:prstGeom prst="roundRect">
              <a:avLst>
                <a:gd fmla="val 8313"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9" name="文本框 28">
              <a:extLst>
                <a:ext uri="{FF2B5EF4-FFF2-40B4-BE49-F238E27FC236}">
                  <a16:creationId xmlns:a16="http://schemas.microsoft.com/office/drawing/2014/main" id="{839D7296-B5CC-427B-8EA2-4E1F77AB11F4}"/>
                </a:ext>
              </a:extLst>
            </p:cNvPr>
            <p:cNvSpPr txBox="1"/>
            <p:nvPr/>
          </p:nvSpPr>
          <p:spPr>
            <a:xfrm>
              <a:off x="1770643" y="2153635"/>
              <a:ext cx="2462788" cy="365760"/>
            </a:xfrm>
            <a:prstGeom prst="rect">
              <a:avLst/>
            </a:prstGeom>
            <a:noFill/>
          </p:spPr>
          <p:txBody>
            <a:bodyPr rtlCol="0" wrap="square">
              <a:spAutoFit/>
            </a:bodyPr>
            <a:lstStyle/>
            <a:p>
              <a:pPr algn="ctr"/>
              <a:r>
                <a:rPr altLang="en-US" lang="zh-CN">
                  <a:solidFill>
                    <a:schemeClr val="accent2"/>
                  </a:solidFill>
                  <a:latin typeface="+mj-ea"/>
                  <a:ea typeface="+mj-ea"/>
                </a:rPr>
                <a:t>个人绩效</a:t>
              </a:r>
            </a:p>
          </p:txBody>
        </p:sp>
      </p:grpSp>
      <p:grpSp>
        <p:nvGrpSpPr>
          <p:cNvPr id="30" name="组合 29">
            <a:extLst>
              <a:ext uri="{FF2B5EF4-FFF2-40B4-BE49-F238E27FC236}">
                <a16:creationId xmlns:a16="http://schemas.microsoft.com/office/drawing/2014/main" id="{2F342D8E-3B21-4B7A-A540-89794CFDE8DD}"/>
              </a:ext>
            </a:extLst>
          </p:cNvPr>
          <p:cNvGrpSpPr/>
          <p:nvPr/>
        </p:nvGrpSpPr>
        <p:grpSpPr>
          <a:xfrm>
            <a:off x="1617343" y="5384402"/>
            <a:ext cx="2834246" cy="432048"/>
            <a:chOff x="1345853" y="2663697"/>
            <a:chExt cx="3312368" cy="432048"/>
          </a:xfrm>
        </p:grpSpPr>
        <p:sp>
          <p:nvSpPr>
            <p:cNvPr id="31" name="矩形: 圆角 30">
              <a:extLst>
                <a:ext uri="{FF2B5EF4-FFF2-40B4-BE49-F238E27FC236}">
                  <a16:creationId xmlns:a16="http://schemas.microsoft.com/office/drawing/2014/main" id="{818137E5-FE67-4B29-A729-CEB35B19A8B8}"/>
                </a:ext>
              </a:extLst>
            </p:cNvPr>
            <p:cNvSpPr/>
            <p:nvPr/>
          </p:nvSpPr>
          <p:spPr bwMode="auto">
            <a:xfrm>
              <a:off x="1345853" y="2663697"/>
              <a:ext cx="3312368" cy="432048"/>
            </a:xfrm>
            <a:prstGeom prst="roundRect">
              <a:avLst>
                <a:gd fmla="val 8313"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32" name="文本框 31">
              <a:extLst>
                <a:ext uri="{FF2B5EF4-FFF2-40B4-BE49-F238E27FC236}">
                  <a16:creationId xmlns:a16="http://schemas.microsoft.com/office/drawing/2014/main" id="{FC529328-CF43-487D-A28F-D16B516D8391}"/>
                </a:ext>
              </a:extLst>
            </p:cNvPr>
            <p:cNvSpPr txBox="1"/>
            <p:nvPr/>
          </p:nvSpPr>
          <p:spPr>
            <a:xfrm>
              <a:off x="1770643" y="2695056"/>
              <a:ext cx="2462788" cy="365760"/>
            </a:xfrm>
            <a:prstGeom prst="rect">
              <a:avLst/>
            </a:prstGeom>
            <a:noFill/>
          </p:spPr>
          <p:txBody>
            <a:bodyPr rtlCol="0" wrap="square">
              <a:spAutoFit/>
            </a:bodyPr>
            <a:lstStyle/>
            <a:p>
              <a:pPr algn="ctr"/>
              <a:r>
                <a:rPr altLang="en-US" lang="zh-CN">
                  <a:solidFill>
                    <a:schemeClr val="accent2"/>
                  </a:solidFill>
                  <a:latin typeface="+mj-ea"/>
                  <a:ea typeface="+mj-ea"/>
                </a:rPr>
                <a:t>个体化</a:t>
              </a:r>
            </a:p>
          </p:txBody>
        </p:sp>
      </p:grpSp>
      <p:grpSp>
        <p:nvGrpSpPr>
          <p:cNvPr id="33" name="组合 32">
            <a:extLst>
              <a:ext uri="{FF2B5EF4-FFF2-40B4-BE49-F238E27FC236}">
                <a16:creationId xmlns:a16="http://schemas.microsoft.com/office/drawing/2014/main" id="{AD9C5EBB-9565-4B97-AFFF-15AD10A06C8D}"/>
              </a:ext>
            </a:extLst>
          </p:cNvPr>
          <p:cNvGrpSpPr/>
          <p:nvPr/>
        </p:nvGrpSpPr>
        <p:grpSpPr>
          <a:xfrm>
            <a:off x="7876271" y="4137670"/>
            <a:ext cx="2834246" cy="432048"/>
            <a:chOff x="7145074" y="2102569"/>
            <a:chExt cx="3312368" cy="432048"/>
          </a:xfrm>
        </p:grpSpPr>
        <p:sp>
          <p:nvSpPr>
            <p:cNvPr id="34" name="矩形: 圆角 33">
              <a:extLst>
                <a:ext uri="{FF2B5EF4-FFF2-40B4-BE49-F238E27FC236}">
                  <a16:creationId xmlns:a16="http://schemas.microsoft.com/office/drawing/2014/main" id="{DE0948C8-BE77-4D3E-A4DD-665EF20CF7A1}"/>
                </a:ext>
              </a:extLst>
            </p:cNvPr>
            <p:cNvSpPr/>
            <p:nvPr/>
          </p:nvSpPr>
          <p:spPr bwMode="auto">
            <a:xfrm>
              <a:off x="7145074" y="2102569"/>
              <a:ext cx="3312368" cy="432048"/>
            </a:xfrm>
            <a:prstGeom prst="roundRect">
              <a:avLst>
                <a:gd fmla="val 8313"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35" name="文本框 34">
              <a:extLst>
                <a:ext uri="{FF2B5EF4-FFF2-40B4-BE49-F238E27FC236}">
                  <a16:creationId xmlns:a16="http://schemas.microsoft.com/office/drawing/2014/main" id="{A56067B7-4BAA-4B43-ABBA-AE7715A3F798}"/>
                </a:ext>
              </a:extLst>
            </p:cNvPr>
            <p:cNvSpPr txBox="1"/>
            <p:nvPr/>
          </p:nvSpPr>
          <p:spPr>
            <a:xfrm>
              <a:off x="7569863" y="2133927"/>
              <a:ext cx="2462788" cy="365760"/>
            </a:xfrm>
            <a:prstGeom prst="rect">
              <a:avLst/>
            </a:prstGeom>
            <a:noFill/>
          </p:spPr>
          <p:txBody>
            <a:bodyPr rtlCol="0" wrap="square">
              <a:spAutoFit/>
            </a:bodyPr>
            <a:lstStyle/>
            <a:p>
              <a:pPr algn="ctr"/>
              <a:r>
                <a:rPr altLang="en-US" lang="zh-CN">
                  <a:solidFill>
                    <a:schemeClr val="accent2"/>
                  </a:solidFill>
                  <a:latin typeface="+mj-ea"/>
                  <a:ea typeface="+mj-ea"/>
                </a:rPr>
                <a:t>团队目标</a:t>
              </a:r>
            </a:p>
          </p:txBody>
        </p:sp>
      </p:grpSp>
      <p:grpSp>
        <p:nvGrpSpPr>
          <p:cNvPr id="36" name="组合 35">
            <a:extLst>
              <a:ext uri="{FF2B5EF4-FFF2-40B4-BE49-F238E27FC236}">
                <a16:creationId xmlns:a16="http://schemas.microsoft.com/office/drawing/2014/main" id="{8BBE0784-F883-43E4-BC13-E4733576C2C7}"/>
              </a:ext>
            </a:extLst>
          </p:cNvPr>
          <p:cNvGrpSpPr/>
          <p:nvPr/>
        </p:nvGrpSpPr>
        <p:grpSpPr>
          <a:xfrm>
            <a:off x="7876271" y="4761036"/>
            <a:ext cx="2834246" cy="432048"/>
            <a:chOff x="7145074" y="2668054"/>
            <a:chExt cx="3312368" cy="432048"/>
          </a:xfrm>
        </p:grpSpPr>
        <p:sp>
          <p:nvSpPr>
            <p:cNvPr id="37" name="矩形: 圆角 36">
              <a:extLst>
                <a:ext uri="{FF2B5EF4-FFF2-40B4-BE49-F238E27FC236}">
                  <a16:creationId xmlns:a16="http://schemas.microsoft.com/office/drawing/2014/main" id="{AF44AA24-65A5-4FFA-B04F-FF21709CA38E}"/>
                </a:ext>
              </a:extLst>
            </p:cNvPr>
            <p:cNvSpPr/>
            <p:nvPr/>
          </p:nvSpPr>
          <p:spPr bwMode="auto">
            <a:xfrm>
              <a:off x="7145074" y="2668054"/>
              <a:ext cx="3312368" cy="432048"/>
            </a:xfrm>
            <a:prstGeom prst="roundRect">
              <a:avLst>
                <a:gd fmla="val 8313"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38" name="文本框 37">
              <a:extLst>
                <a:ext uri="{FF2B5EF4-FFF2-40B4-BE49-F238E27FC236}">
                  <a16:creationId xmlns:a16="http://schemas.microsoft.com/office/drawing/2014/main" id="{95007FA3-A8AE-4161-944A-E6944F51A33C}"/>
                </a:ext>
              </a:extLst>
            </p:cNvPr>
            <p:cNvSpPr txBox="1"/>
            <p:nvPr/>
          </p:nvSpPr>
          <p:spPr>
            <a:xfrm>
              <a:off x="7569863" y="2699412"/>
              <a:ext cx="2462788" cy="365760"/>
            </a:xfrm>
            <a:prstGeom prst="rect">
              <a:avLst/>
            </a:prstGeom>
            <a:noFill/>
          </p:spPr>
          <p:txBody>
            <a:bodyPr rtlCol="0" wrap="square">
              <a:spAutoFit/>
            </a:bodyPr>
            <a:lstStyle/>
            <a:p>
              <a:pPr algn="ctr"/>
              <a:r>
                <a:rPr altLang="en-US" lang="zh-CN">
                  <a:solidFill>
                    <a:schemeClr val="accent2"/>
                  </a:solidFill>
                  <a:latin typeface="+mj-ea"/>
                  <a:ea typeface="+mj-ea"/>
                </a:rPr>
                <a:t>集体绩效</a:t>
              </a:r>
            </a:p>
          </p:txBody>
        </p:sp>
      </p:grpSp>
      <p:grpSp>
        <p:nvGrpSpPr>
          <p:cNvPr id="39" name="组合 38">
            <a:extLst>
              <a:ext uri="{FF2B5EF4-FFF2-40B4-BE49-F238E27FC236}">
                <a16:creationId xmlns:a16="http://schemas.microsoft.com/office/drawing/2014/main" id="{8FBCF4F2-A853-4CDE-B33C-6BF1DA5C571F}"/>
              </a:ext>
            </a:extLst>
          </p:cNvPr>
          <p:cNvGrpSpPr/>
          <p:nvPr/>
        </p:nvGrpSpPr>
        <p:grpSpPr>
          <a:xfrm>
            <a:off x="7876271" y="5384402"/>
            <a:ext cx="2834246" cy="432048"/>
            <a:chOff x="7145074" y="3209474"/>
            <a:chExt cx="3312368" cy="432048"/>
          </a:xfrm>
        </p:grpSpPr>
        <p:sp>
          <p:nvSpPr>
            <p:cNvPr id="40" name="矩形: 圆角 39">
              <a:extLst>
                <a:ext uri="{FF2B5EF4-FFF2-40B4-BE49-F238E27FC236}">
                  <a16:creationId xmlns:a16="http://schemas.microsoft.com/office/drawing/2014/main" id="{146D6335-BEA4-4CDE-B2B8-94D3D4E42503}"/>
                </a:ext>
              </a:extLst>
            </p:cNvPr>
            <p:cNvSpPr/>
            <p:nvPr/>
          </p:nvSpPr>
          <p:spPr bwMode="auto">
            <a:xfrm>
              <a:off x="7145074" y="3209474"/>
              <a:ext cx="3312368" cy="432048"/>
            </a:xfrm>
            <a:prstGeom prst="roundRect">
              <a:avLst>
                <a:gd fmla="val 8313"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chemeClr val="accent2"/>
                </a:solidFill>
                <a:latin typeface="+mn-lt"/>
                <a:ea typeface="+mn-ea"/>
                <a:cs typeface="+mn-ea"/>
              </a:endParaRPr>
            </a:p>
          </p:txBody>
        </p:sp>
        <p:sp>
          <p:nvSpPr>
            <p:cNvPr id="41" name="文本框 40">
              <a:extLst>
                <a:ext uri="{FF2B5EF4-FFF2-40B4-BE49-F238E27FC236}">
                  <a16:creationId xmlns:a16="http://schemas.microsoft.com/office/drawing/2014/main" id="{F65ABB1B-92C8-43B3-8727-79845690702A}"/>
                </a:ext>
              </a:extLst>
            </p:cNvPr>
            <p:cNvSpPr txBox="1"/>
            <p:nvPr/>
          </p:nvSpPr>
          <p:spPr>
            <a:xfrm>
              <a:off x="7569863" y="3240832"/>
              <a:ext cx="2462788" cy="365760"/>
            </a:xfrm>
            <a:prstGeom prst="rect">
              <a:avLst/>
            </a:prstGeom>
            <a:noFill/>
          </p:spPr>
          <p:txBody>
            <a:bodyPr rtlCol="0" wrap="square">
              <a:spAutoFit/>
            </a:bodyPr>
            <a:lstStyle/>
            <a:p>
              <a:pPr algn="ctr"/>
              <a:r>
                <a:rPr altLang="en-US" lang="zh-CN">
                  <a:solidFill>
                    <a:schemeClr val="accent2"/>
                  </a:solidFill>
                  <a:latin typeface="+mj-ea"/>
                  <a:ea typeface="+mj-ea"/>
                </a:rPr>
                <a:t>整体化</a:t>
              </a:r>
            </a:p>
          </p:txBody>
        </p:sp>
      </p:grpSp>
      <p:sp>
        <p:nvSpPr>
          <p:cNvPr id="42" name="文本框 41">
            <a:extLst>
              <a:ext uri="{FF2B5EF4-FFF2-40B4-BE49-F238E27FC236}">
                <a16:creationId xmlns:a16="http://schemas.microsoft.com/office/drawing/2014/main" id="{EDB25601-7AA3-4F63-B13C-02773B8E990C}"/>
              </a:ext>
            </a:extLst>
          </p:cNvPr>
          <p:cNvSpPr txBox="1"/>
          <p:nvPr/>
        </p:nvSpPr>
        <p:spPr>
          <a:xfrm>
            <a:off x="5842981" y="4153639"/>
            <a:ext cx="690880" cy="396240"/>
          </a:xfrm>
          <a:prstGeom prst="rect">
            <a:avLst/>
          </a:prstGeom>
          <a:noFill/>
        </p:spPr>
        <p:txBody>
          <a:bodyPr rtlCol="0" wrap="none">
            <a:spAutoFit/>
          </a:bodyPr>
          <a:lstStyle/>
          <a:p>
            <a:pPr algn="ctr"/>
            <a:r>
              <a:rPr altLang="en-US" b="1" lang="zh-CN" sz="2000">
                <a:solidFill>
                  <a:srgbClr val="000000"/>
                </a:solidFill>
                <a:latin typeface="+mj-ea"/>
                <a:ea typeface="+mj-ea"/>
              </a:rPr>
              <a:t>目标</a:t>
            </a:r>
          </a:p>
        </p:txBody>
      </p:sp>
      <p:cxnSp>
        <p:nvCxnSpPr>
          <p:cNvPr id="43" name="直接连接符 42">
            <a:extLst>
              <a:ext uri="{FF2B5EF4-FFF2-40B4-BE49-F238E27FC236}">
                <a16:creationId xmlns:a16="http://schemas.microsoft.com/office/drawing/2014/main" id="{10F118E6-B4D9-4AD9-BD1F-D439542411F7}"/>
              </a:ext>
            </a:extLst>
          </p:cNvPr>
          <p:cNvCxnSpPr/>
          <p:nvPr/>
        </p:nvCxnSpPr>
        <p:spPr bwMode="auto">
          <a:xfrm>
            <a:off x="6836749" y="4327253"/>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cxnSp>
        <p:nvCxnSpPr>
          <p:cNvPr id="52" name="直接连接符 51">
            <a:extLst>
              <a:ext uri="{FF2B5EF4-FFF2-40B4-BE49-F238E27FC236}">
                <a16:creationId xmlns:a16="http://schemas.microsoft.com/office/drawing/2014/main" id="{4AB82369-CB22-442B-822C-65E008AAAE94}"/>
              </a:ext>
            </a:extLst>
          </p:cNvPr>
          <p:cNvCxnSpPr/>
          <p:nvPr/>
        </p:nvCxnSpPr>
        <p:spPr bwMode="auto">
          <a:xfrm flipH="1">
            <a:off x="4957476" y="4327253"/>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sp>
        <p:nvSpPr>
          <p:cNvPr id="53" name="文本框 52">
            <a:extLst>
              <a:ext uri="{FF2B5EF4-FFF2-40B4-BE49-F238E27FC236}">
                <a16:creationId xmlns:a16="http://schemas.microsoft.com/office/drawing/2014/main" id="{46EB3B25-418F-4816-B4D9-71CEC296B506}"/>
              </a:ext>
            </a:extLst>
          </p:cNvPr>
          <p:cNvSpPr txBox="1"/>
          <p:nvPr/>
        </p:nvSpPr>
        <p:spPr>
          <a:xfrm>
            <a:off x="5842981" y="4782289"/>
            <a:ext cx="690880" cy="396240"/>
          </a:xfrm>
          <a:prstGeom prst="rect">
            <a:avLst/>
          </a:prstGeom>
          <a:noFill/>
        </p:spPr>
        <p:txBody>
          <a:bodyPr rtlCol="0" wrap="none">
            <a:spAutoFit/>
          </a:bodyPr>
          <a:lstStyle/>
          <a:p>
            <a:pPr algn="ctr"/>
            <a:r>
              <a:rPr altLang="en-US" b="1" lang="zh-CN" sz="2000">
                <a:solidFill>
                  <a:srgbClr val="000000"/>
                </a:solidFill>
                <a:latin typeface="+mj-ea"/>
                <a:ea typeface="+mj-ea"/>
              </a:rPr>
              <a:t>责任</a:t>
            </a:r>
          </a:p>
        </p:txBody>
      </p:sp>
      <p:cxnSp>
        <p:nvCxnSpPr>
          <p:cNvPr id="54" name="直接连接符 53">
            <a:extLst>
              <a:ext uri="{FF2B5EF4-FFF2-40B4-BE49-F238E27FC236}">
                <a16:creationId xmlns:a16="http://schemas.microsoft.com/office/drawing/2014/main" id="{FC553C8E-4B9B-467D-A6C1-3F47DA4A0CDC}"/>
              </a:ext>
            </a:extLst>
          </p:cNvPr>
          <p:cNvCxnSpPr/>
          <p:nvPr/>
        </p:nvCxnSpPr>
        <p:spPr bwMode="auto">
          <a:xfrm>
            <a:off x="6836749" y="4955903"/>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cxnSp>
        <p:nvCxnSpPr>
          <p:cNvPr id="56" name="直接连接符 55">
            <a:extLst>
              <a:ext uri="{FF2B5EF4-FFF2-40B4-BE49-F238E27FC236}">
                <a16:creationId xmlns:a16="http://schemas.microsoft.com/office/drawing/2014/main" id="{D4CE27F7-C088-4A6E-9595-3DF0219CE95C}"/>
              </a:ext>
            </a:extLst>
          </p:cNvPr>
          <p:cNvCxnSpPr/>
          <p:nvPr/>
        </p:nvCxnSpPr>
        <p:spPr bwMode="auto">
          <a:xfrm flipH="1">
            <a:off x="4957476" y="4955903"/>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sp>
        <p:nvSpPr>
          <p:cNvPr id="57" name="文本框 56">
            <a:extLst>
              <a:ext uri="{FF2B5EF4-FFF2-40B4-BE49-F238E27FC236}">
                <a16:creationId xmlns:a16="http://schemas.microsoft.com/office/drawing/2014/main" id="{3A98850C-4610-402C-A3D6-A995FE0790BA}"/>
              </a:ext>
            </a:extLst>
          </p:cNvPr>
          <p:cNvSpPr txBox="1"/>
          <p:nvPr/>
        </p:nvSpPr>
        <p:spPr>
          <a:xfrm>
            <a:off x="5588981" y="5429989"/>
            <a:ext cx="1198880" cy="396240"/>
          </a:xfrm>
          <a:prstGeom prst="rect">
            <a:avLst/>
          </a:prstGeom>
          <a:noFill/>
        </p:spPr>
        <p:txBody>
          <a:bodyPr rtlCol="0" wrap="none">
            <a:spAutoFit/>
          </a:bodyPr>
          <a:lstStyle/>
          <a:p>
            <a:pPr algn="ctr"/>
            <a:r>
              <a:rPr altLang="en-US" b="1" lang="zh-CN" sz="2000">
                <a:solidFill>
                  <a:srgbClr val="000000"/>
                </a:solidFill>
                <a:latin typeface="+mj-ea"/>
                <a:ea typeface="+mj-ea"/>
              </a:rPr>
              <a:t>协同配合</a:t>
            </a:r>
          </a:p>
        </p:txBody>
      </p:sp>
      <p:cxnSp>
        <p:nvCxnSpPr>
          <p:cNvPr id="58" name="直接连接符 57">
            <a:extLst>
              <a:ext uri="{FF2B5EF4-FFF2-40B4-BE49-F238E27FC236}">
                <a16:creationId xmlns:a16="http://schemas.microsoft.com/office/drawing/2014/main" id="{147BA57A-4CBC-4EC2-B1B9-200C56CB4C4B}"/>
              </a:ext>
            </a:extLst>
          </p:cNvPr>
          <p:cNvCxnSpPr/>
          <p:nvPr/>
        </p:nvCxnSpPr>
        <p:spPr bwMode="auto">
          <a:xfrm>
            <a:off x="6836749" y="5603603"/>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cxnSp>
        <p:nvCxnSpPr>
          <p:cNvPr id="59" name="直接连接符 58">
            <a:extLst>
              <a:ext uri="{FF2B5EF4-FFF2-40B4-BE49-F238E27FC236}">
                <a16:creationId xmlns:a16="http://schemas.microsoft.com/office/drawing/2014/main" id="{F224040D-791C-4D1A-A877-668A8276CB8B}"/>
              </a:ext>
            </a:extLst>
          </p:cNvPr>
          <p:cNvCxnSpPr/>
          <p:nvPr/>
        </p:nvCxnSpPr>
        <p:spPr bwMode="auto">
          <a:xfrm flipH="1">
            <a:off x="4957476" y="5603603"/>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sp>
        <p:nvSpPr>
          <p:cNvPr id="4" name="矩形 3">
            <a:extLst>
              <a:ext uri="{FF2B5EF4-FFF2-40B4-BE49-F238E27FC236}">
                <a16:creationId xmlns:a16="http://schemas.microsoft.com/office/drawing/2014/main" id="{193D8706-ADBC-4290-B35E-CAC037E0CF5E}"/>
              </a:ext>
            </a:extLst>
          </p:cNvPr>
          <p:cNvSpPr/>
          <p:nvPr/>
        </p:nvSpPr>
        <p:spPr>
          <a:xfrm>
            <a:off x="1222613" y="1556792"/>
            <a:ext cx="10146962" cy="579120"/>
          </a:xfrm>
          <a:prstGeom prst="rect">
            <a:avLst/>
          </a:prstGeom>
        </p:spPr>
        <p:txBody>
          <a:bodyPr wrap="square">
            <a:spAutoFit/>
          </a:bodyPr>
          <a:lstStyle/>
          <a:p>
            <a:pPr algn="just"/>
            <a:r>
              <a:rPr altLang="en-US" lang="zh-CN" sz="1600">
                <a:solidFill>
                  <a:srgbClr val="000000"/>
                </a:solidFill>
                <a:latin typeface="+mj-ea"/>
                <a:ea typeface="+mj-ea"/>
              </a:rPr>
              <a:t>向心力是指团队成员能否感受到团队对自己利益的尊重和重视，从而自愿接受团队领导的指导和领导。面对同一个团队目标和团队成员利益的不同点， 团队领导要寻找目标和个人利益的结合处，促进团队成员前进力量。</a:t>
            </a:r>
          </a:p>
        </p:txBody>
      </p:sp>
      <p:sp>
        <p:nvSpPr>
          <p:cNvPr id="5" name="椭圆 4">
            <a:extLst>
              <a:ext uri="{FF2B5EF4-FFF2-40B4-BE49-F238E27FC236}">
                <a16:creationId xmlns:a16="http://schemas.microsoft.com/office/drawing/2014/main" id="{E9856F54-2C4C-4CD0-A1A2-922781416BD0}"/>
              </a:ext>
            </a:extLst>
          </p:cNvPr>
          <p:cNvSpPr/>
          <p:nvPr/>
        </p:nvSpPr>
        <p:spPr bwMode="auto">
          <a:xfrm>
            <a:off x="1640581" y="2378885"/>
            <a:ext cx="265110" cy="265110"/>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61" name="矩形 60">
            <a:extLst>
              <a:ext uri="{FF2B5EF4-FFF2-40B4-BE49-F238E27FC236}">
                <a16:creationId xmlns:a16="http://schemas.microsoft.com/office/drawing/2014/main" id="{4EF90E3B-3C8E-4F45-B225-04E569FB1329}"/>
              </a:ext>
            </a:extLst>
          </p:cNvPr>
          <p:cNvSpPr/>
          <p:nvPr/>
        </p:nvSpPr>
        <p:spPr>
          <a:xfrm>
            <a:off x="5130154" y="2311385"/>
            <a:ext cx="2331880" cy="365760"/>
          </a:xfrm>
          <a:prstGeom prst="rect">
            <a:avLst/>
          </a:prstGeom>
        </p:spPr>
        <p:txBody>
          <a:bodyPr wrap="square">
            <a:spAutoFit/>
          </a:bodyPr>
          <a:lstStyle/>
          <a:p>
            <a:r>
              <a:rPr altLang="en-US" b="1" lang="zh-CN">
                <a:solidFill>
                  <a:srgbClr val="000000"/>
                </a:solidFill>
                <a:latin charset="-122" pitchFamily="34" typeface="微软雅黑"/>
                <a:ea charset="-122" pitchFamily="34" typeface="微软雅黑"/>
              </a:rPr>
              <a:t>让爱名者得名</a:t>
            </a:r>
          </a:p>
        </p:txBody>
      </p:sp>
      <p:sp>
        <p:nvSpPr>
          <p:cNvPr id="62" name="椭圆 61">
            <a:extLst>
              <a:ext uri="{FF2B5EF4-FFF2-40B4-BE49-F238E27FC236}">
                <a16:creationId xmlns:a16="http://schemas.microsoft.com/office/drawing/2014/main" id="{D023BE70-ADA9-4129-A7CF-1FAB2BC445D2}"/>
              </a:ext>
            </a:extLst>
          </p:cNvPr>
          <p:cNvSpPr/>
          <p:nvPr/>
        </p:nvSpPr>
        <p:spPr bwMode="auto">
          <a:xfrm>
            <a:off x="4865044" y="2378885"/>
            <a:ext cx="265110" cy="265110"/>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63" name="矩形 62">
            <a:extLst>
              <a:ext uri="{FF2B5EF4-FFF2-40B4-BE49-F238E27FC236}">
                <a16:creationId xmlns:a16="http://schemas.microsoft.com/office/drawing/2014/main" id="{4D8ED448-60ED-4506-9425-6089A4BCDA62}"/>
              </a:ext>
            </a:extLst>
          </p:cNvPr>
          <p:cNvSpPr/>
          <p:nvPr/>
        </p:nvSpPr>
        <p:spPr>
          <a:xfrm>
            <a:off x="8390713" y="2311385"/>
            <a:ext cx="2331880" cy="365760"/>
          </a:xfrm>
          <a:prstGeom prst="rect">
            <a:avLst/>
          </a:prstGeom>
        </p:spPr>
        <p:txBody>
          <a:bodyPr wrap="square">
            <a:spAutoFit/>
          </a:bodyPr>
          <a:lstStyle/>
          <a:p>
            <a:r>
              <a:rPr altLang="en-US" b="1" lang="zh-CN">
                <a:solidFill>
                  <a:srgbClr val="000000"/>
                </a:solidFill>
                <a:latin charset="-122" pitchFamily="34" typeface="微软雅黑"/>
                <a:ea charset="-122" pitchFamily="34" typeface="微软雅黑"/>
              </a:rPr>
              <a:t>让重学习者进步</a:t>
            </a:r>
          </a:p>
        </p:txBody>
      </p:sp>
      <p:sp>
        <p:nvSpPr>
          <p:cNvPr id="64" name="椭圆 63">
            <a:extLst>
              <a:ext uri="{FF2B5EF4-FFF2-40B4-BE49-F238E27FC236}">
                <a16:creationId xmlns:a16="http://schemas.microsoft.com/office/drawing/2014/main" id="{C76D3BAA-CC02-4D78-81DC-79E118D76790}"/>
              </a:ext>
            </a:extLst>
          </p:cNvPr>
          <p:cNvSpPr/>
          <p:nvPr/>
        </p:nvSpPr>
        <p:spPr bwMode="auto">
          <a:xfrm>
            <a:off x="8125602" y="2378885"/>
            <a:ext cx="265110" cy="265110"/>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65" name="矩形 64">
            <a:extLst>
              <a:ext uri="{FF2B5EF4-FFF2-40B4-BE49-F238E27FC236}">
                <a16:creationId xmlns:a16="http://schemas.microsoft.com/office/drawing/2014/main" id="{A967530B-FC3D-4E6C-89F9-FD2595D0FAA6}"/>
              </a:ext>
            </a:extLst>
          </p:cNvPr>
          <p:cNvSpPr/>
          <p:nvPr/>
        </p:nvSpPr>
        <p:spPr>
          <a:xfrm>
            <a:off x="1905691" y="2828743"/>
            <a:ext cx="5448224" cy="365760"/>
          </a:xfrm>
          <a:prstGeom prst="rect">
            <a:avLst/>
          </a:prstGeom>
        </p:spPr>
        <p:txBody>
          <a:bodyPr wrap="square">
            <a:spAutoFit/>
          </a:bodyPr>
          <a:lstStyle/>
          <a:p>
            <a:r>
              <a:rPr altLang="en-US" b="1" lang="zh-CN">
                <a:solidFill>
                  <a:srgbClr val="000000"/>
                </a:solidFill>
                <a:latin charset="-122" pitchFamily="34" typeface="微软雅黑"/>
                <a:ea charset="-122" pitchFamily="34" typeface="微软雅黑"/>
              </a:rPr>
              <a:t>让团队的目标真正成为个人的目标</a:t>
            </a:r>
          </a:p>
        </p:txBody>
      </p:sp>
      <p:sp>
        <p:nvSpPr>
          <p:cNvPr id="66" name="椭圆 65">
            <a:extLst>
              <a:ext uri="{FF2B5EF4-FFF2-40B4-BE49-F238E27FC236}">
                <a16:creationId xmlns:a16="http://schemas.microsoft.com/office/drawing/2014/main" id="{B11AB946-0BE1-4367-97C3-908B497B8313}"/>
              </a:ext>
            </a:extLst>
          </p:cNvPr>
          <p:cNvSpPr/>
          <p:nvPr/>
        </p:nvSpPr>
        <p:spPr bwMode="auto">
          <a:xfrm>
            <a:off x="1640581" y="2896243"/>
            <a:ext cx="265110" cy="265110"/>
          </a:xfrm>
          <a:prstGeom prst="ellipse">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60" name="矩形 59">
            <a:extLst>
              <a:ext uri="{FF2B5EF4-FFF2-40B4-BE49-F238E27FC236}">
                <a16:creationId xmlns:a16="http://schemas.microsoft.com/office/drawing/2014/main" id="{5C0CD0A9-0C5C-4FB9-8257-EBE30EEBF690}"/>
              </a:ext>
            </a:extLst>
          </p:cNvPr>
          <p:cNvSpPr/>
          <p:nvPr/>
        </p:nvSpPr>
        <p:spPr>
          <a:xfrm>
            <a:off x="1886823" y="3379438"/>
            <a:ext cx="2331880" cy="396240"/>
          </a:xfrm>
          <a:prstGeom prst="rect">
            <a:avLst/>
          </a:prstGeom>
        </p:spPr>
        <p:txBody>
          <a:bodyPr wrap="square">
            <a:spAutoFit/>
          </a:bodyPr>
          <a:lstStyle/>
          <a:p>
            <a:pPr algn="ctr"/>
            <a:r>
              <a:rPr altLang="en-US" b="1" lang="zh-CN" sz="2000">
                <a:solidFill>
                  <a:srgbClr val="000000"/>
                </a:solidFill>
                <a:latin charset="-122" pitchFamily="34" typeface="微软雅黑"/>
                <a:ea charset="-122" pitchFamily="34" typeface="微软雅黑"/>
              </a:rPr>
              <a:t>个   人</a:t>
            </a:r>
          </a:p>
        </p:txBody>
      </p:sp>
      <p:sp>
        <p:nvSpPr>
          <p:cNvPr id="68" name="矩形 67">
            <a:extLst>
              <a:ext uri="{FF2B5EF4-FFF2-40B4-BE49-F238E27FC236}">
                <a16:creationId xmlns:a16="http://schemas.microsoft.com/office/drawing/2014/main" id="{7B1B22D8-0207-4BDF-B126-BADADCC648F6}"/>
              </a:ext>
            </a:extLst>
          </p:cNvPr>
          <p:cNvSpPr/>
          <p:nvPr/>
        </p:nvSpPr>
        <p:spPr>
          <a:xfrm>
            <a:off x="8137089" y="3379438"/>
            <a:ext cx="2331880" cy="396240"/>
          </a:xfrm>
          <a:prstGeom prst="rect">
            <a:avLst/>
          </a:prstGeom>
        </p:spPr>
        <p:txBody>
          <a:bodyPr wrap="square">
            <a:spAutoFit/>
          </a:bodyPr>
          <a:lstStyle/>
          <a:p>
            <a:pPr algn="ctr"/>
            <a:r>
              <a:rPr altLang="en-US" b="1" lang="zh-CN" sz="2000">
                <a:solidFill>
                  <a:srgbClr val="000000"/>
                </a:solidFill>
                <a:latin charset="-122" pitchFamily="34" typeface="微软雅黑"/>
                <a:ea charset="-122" pitchFamily="34" typeface="微软雅黑"/>
              </a:rPr>
              <a:t>团   队</a:t>
            </a:r>
          </a:p>
        </p:txBody>
      </p:sp>
    </p:spTree>
    <p:extLst>
      <p:ext uri="{BB962C8B-B14F-4D97-AF65-F5344CB8AC3E}">
        <p14:creationId val="2401541465"/>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42" presetSubtype="0">
                                  <p:stCondLst>
                                    <p:cond delay="0"/>
                                  </p:stCondLst>
                                  <p:childTnLst>
                                    <p:set>
                                      <p:cBhvr>
                                        <p:cTn dur="1" fill="hold" id="26">
                                          <p:stCondLst>
                                            <p:cond delay="0"/>
                                          </p:stCondLst>
                                        </p:cTn>
                                        <p:tgtEl>
                                          <p:spTgt spid="4"/>
                                        </p:tgtEl>
                                        <p:attrNameLst>
                                          <p:attrName>style.visibility</p:attrName>
                                        </p:attrNameLst>
                                      </p:cBhvr>
                                      <p:to>
                                        <p:strVal val="visible"/>
                                      </p:to>
                                    </p:set>
                                    <p:animEffect filter="fade" transition="in">
                                      <p:cBhvr>
                                        <p:cTn dur="500" id="27"/>
                                        <p:tgtEl>
                                          <p:spTgt spid="4"/>
                                        </p:tgtEl>
                                      </p:cBhvr>
                                    </p:animEffect>
                                    <p:anim calcmode="lin" valueType="num">
                                      <p:cBhvr>
                                        <p:cTn dur="500" fill="hold" id="28"/>
                                        <p:tgtEl>
                                          <p:spTgt spid="4"/>
                                        </p:tgtEl>
                                        <p:attrNameLst>
                                          <p:attrName>ppt_x</p:attrName>
                                        </p:attrNameLst>
                                      </p:cBhvr>
                                      <p:tavLst>
                                        <p:tav tm="0">
                                          <p:val>
                                            <p:strVal val="#ppt_x"/>
                                          </p:val>
                                        </p:tav>
                                        <p:tav tm="100000">
                                          <p:val>
                                            <p:strVal val="#ppt_x"/>
                                          </p:val>
                                        </p:tav>
                                      </p:tavLst>
                                    </p:anim>
                                    <p:anim calcmode="lin" valueType="num">
                                      <p:cBhvr>
                                        <p:cTn dur="500" fill="hold" id="29"/>
                                        <p:tgtEl>
                                          <p:spTgt spid="4"/>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200"/>
                            </p:stCondLst>
                            <p:childTnLst>
                              <p:par>
                                <p:cTn fill="hold" grpId="0" id="31" nodeType="afterEffect" presetClass="entr" presetID="53" presetSubtype="0">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p:cTn dur="500" fill="hold" id="33"/>
                                        <p:tgtEl>
                                          <p:spTgt spid="5"/>
                                        </p:tgtEl>
                                        <p:attrNameLst>
                                          <p:attrName>ppt_w</p:attrName>
                                        </p:attrNameLst>
                                      </p:cBhvr>
                                      <p:tavLst>
                                        <p:tav tm="0">
                                          <p:val>
                                            <p:fltVal val="0"/>
                                          </p:val>
                                        </p:tav>
                                        <p:tav tm="100000">
                                          <p:val>
                                            <p:strVal val="#ppt_w"/>
                                          </p:val>
                                        </p:tav>
                                      </p:tavLst>
                                    </p:anim>
                                    <p:anim calcmode="lin" valueType="num">
                                      <p:cBhvr>
                                        <p:cTn dur="500" fill="hold" id="34"/>
                                        <p:tgtEl>
                                          <p:spTgt spid="5"/>
                                        </p:tgtEl>
                                        <p:attrNameLst>
                                          <p:attrName>ppt_h</p:attrName>
                                        </p:attrNameLst>
                                      </p:cBhvr>
                                      <p:tavLst>
                                        <p:tav tm="0">
                                          <p:val>
                                            <p:fltVal val="0"/>
                                          </p:val>
                                        </p:tav>
                                        <p:tav tm="100000">
                                          <p:val>
                                            <p:strVal val="#ppt_h"/>
                                          </p:val>
                                        </p:tav>
                                      </p:tavLst>
                                    </p:anim>
                                    <p:animEffect filter="fade" transition="in">
                                      <p:cBhvr>
                                        <p:cTn dur="500" id="35"/>
                                        <p:tgtEl>
                                          <p:spTgt spid="5"/>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62"/>
                                        </p:tgtEl>
                                        <p:attrNameLst>
                                          <p:attrName>style.visibility</p:attrName>
                                        </p:attrNameLst>
                                      </p:cBhvr>
                                      <p:to>
                                        <p:strVal val="visible"/>
                                      </p:to>
                                    </p:set>
                                    <p:anim calcmode="lin" valueType="num">
                                      <p:cBhvr>
                                        <p:cTn dur="500" fill="hold" id="38"/>
                                        <p:tgtEl>
                                          <p:spTgt spid="62"/>
                                        </p:tgtEl>
                                        <p:attrNameLst>
                                          <p:attrName>ppt_w</p:attrName>
                                        </p:attrNameLst>
                                      </p:cBhvr>
                                      <p:tavLst>
                                        <p:tav tm="0">
                                          <p:val>
                                            <p:fltVal val="0"/>
                                          </p:val>
                                        </p:tav>
                                        <p:tav tm="100000">
                                          <p:val>
                                            <p:strVal val="#ppt_w"/>
                                          </p:val>
                                        </p:tav>
                                      </p:tavLst>
                                    </p:anim>
                                    <p:anim calcmode="lin" valueType="num">
                                      <p:cBhvr>
                                        <p:cTn dur="500" fill="hold" id="39"/>
                                        <p:tgtEl>
                                          <p:spTgt spid="62"/>
                                        </p:tgtEl>
                                        <p:attrNameLst>
                                          <p:attrName>ppt_h</p:attrName>
                                        </p:attrNameLst>
                                      </p:cBhvr>
                                      <p:tavLst>
                                        <p:tav tm="0">
                                          <p:val>
                                            <p:fltVal val="0"/>
                                          </p:val>
                                        </p:tav>
                                        <p:tav tm="100000">
                                          <p:val>
                                            <p:strVal val="#ppt_h"/>
                                          </p:val>
                                        </p:tav>
                                      </p:tavLst>
                                    </p:anim>
                                    <p:animEffect filter="fade" transition="in">
                                      <p:cBhvr>
                                        <p:cTn dur="500" id="40"/>
                                        <p:tgtEl>
                                          <p:spTgt spid="62"/>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64"/>
                                        </p:tgtEl>
                                        <p:attrNameLst>
                                          <p:attrName>style.visibility</p:attrName>
                                        </p:attrNameLst>
                                      </p:cBhvr>
                                      <p:to>
                                        <p:strVal val="visible"/>
                                      </p:to>
                                    </p:set>
                                    <p:anim calcmode="lin" valueType="num">
                                      <p:cBhvr>
                                        <p:cTn dur="500" fill="hold" id="43"/>
                                        <p:tgtEl>
                                          <p:spTgt spid="64"/>
                                        </p:tgtEl>
                                        <p:attrNameLst>
                                          <p:attrName>ppt_w</p:attrName>
                                        </p:attrNameLst>
                                      </p:cBhvr>
                                      <p:tavLst>
                                        <p:tav tm="0">
                                          <p:val>
                                            <p:fltVal val="0"/>
                                          </p:val>
                                        </p:tav>
                                        <p:tav tm="100000">
                                          <p:val>
                                            <p:strVal val="#ppt_w"/>
                                          </p:val>
                                        </p:tav>
                                      </p:tavLst>
                                    </p:anim>
                                    <p:anim calcmode="lin" valueType="num">
                                      <p:cBhvr>
                                        <p:cTn dur="500" fill="hold" id="44"/>
                                        <p:tgtEl>
                                          <p:spTgt spid="64"/>
                                        </p:tgtEl>
                                        <p:attrNameLst>
                                          <p:attrName>ppt_h</p:attrName>
                                        </p:attrNameLst>
                                      </p:cBhvr>
                                      <p:tavLst>
                                        <p:tav tm="0">
                                          <p:val>
                                            <p:fltVal val="0"/>
                                          </p:val>
                                        </p:tav>
                                        <p:tav tm="100000">
                                          <p:val>
                                            <p:strVal val="#ppt_h"/>
                                          </p:val>
                                        </p:tav>
                                      </p:tavLst>
                                    </p:anim>
                                    <p:animEffect filter="fade" transition="in">
                                      <p:cBhvr>
                                        <p:cTn dur="500" id="45"/>
                                        <p:tgtEl>
                                          <p:spTgt spid="64"/>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66"/>
                                        </p:tgtEl>
                                        <p:attrNameLst>
                                          <p:attrName>style.visibility</p:attrName>
                                        </p:attrNameLst>
                                      </p:cBhvr>
                                      <p:to>
                                        <p:strVal val="visible"/>
                                      </p:to>
                                    </p:set>
                                    <p:anim calcmode="lin" valueType="num">
                                      <p:cBhvr>
                                        <p:cTn dur="500" fill="hold" id="48"/>
                                        <p:tgtEl>
                                          <p:spTgt spid="66"/>
                                        </p:tgtEl>
                                        <p:attrNameLst>
                                          <p:attrName>ppt_w</p:attrName>
                                        </p:attrNameLst>
                                      </p:cBhvr>
                                      <p:tavLst>
                                        <p:tav tm="0">
                                          <p:val>
                                            <p:fltVal val="0"/>
                                          </p:val>
                                        </p:tav>
                                        <p:tav tm="100000">
                                          <p:val>
                                            <p:strVal val="#ppt_w"/>
                                          </p:val>
                                        </p:tav>
                                      </p:tavLst>
                                    </p:anim>
                                    <p:anim calcmode="lin" valueType="num">
                                      <p:cBhvr>
                                        <p:cTn dur="500" fill="hold" id="49"/>
                                        <p:tgtEl>
                                          <p:spTgt spid="66"/>
                                        </p:tgtEl>
                                        <p:attrNameLst>
                                          <p:attrName>ppt_h</p:attrName>
                                        </p:attrNameLst>
                                      </p:cBhvr>
                                      <p:tavLst>
                                        <p:tav tm="0">
                                          <p:val>
                                            <p:fltVal val="0"/>
                                          </p:val>
                                        </p:tav>
                                        <p:tav tm="100000">
                                          <p:val>
                                            <p:strVal val="#ppt_h"/>
                                          </p:val>
                                        </p:tav>
                                      </p:tavLst>
                                    </p:anim>
                                    <p:animEffect filter="fade" transition="in">
                                      <p:cBhvr>
                                        <p:cTn dur="500" id="50"/>
                                        <p:tgtEl>
                                          <p:spTgt spid="66"/>
                                        </p:tgtEl>
                                      </p:cBhvr>
                                    </p:animEffect>
                                  </p:childTnLst>
                                </p:cTn>
                              </p:par>
                            </p:childTnLst>
                          </p:cTn>
                        </p:par>
                        <p:par>
                          <p:cTn fill="hold" id="51" nodeType="afterGroup">
                            <p:stCondLst>
                              <p:cond delay="1700"/>
                            </p:stCondLst>
                            <p:childTnLst>
                              <p:par>
                                <p:cTn fill="hold" grpId="0" id="52" nodeType="afterEffect" presetClass="entr" presetID="22" presetSubtype="8">
                                  <p:stCondLst>
                                    <p:cond delay="0"/>
                                  </p:stCondLst>
                                  <p:childTnLst>
                                    <p:set>
                                      <p:cBhvr>
                                        <p:cTn dur="1" fill="hold" id="53">
                                          <p:stCondLst>
                                            <p:cond delay="0"/>
                                          </p:stCondLst>
                                        </p:cTn>
                                        <p:tgtEl>
                                          <p:spTgt spid="2"/>
                                        </p:tgtEl>
                                        <p:attrNameLst>
                                          <p:attrName>style.visibility</p:attrName>
                                        </p:attrNameLst>
                                      </p:cBhvr>
                                      <p:to>
                                        <p:strVal val="visible"/>
                                      </p:to>
                                    </p:set>
                                    <p:animEffect filter="wipe(left)" transition="in">
                                      <p:cBhvr>
                                        <p:cTn dur="500" id="54"/>
                                        <p:tgtEl>
                                          <p:spTgt spid="2"/>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61"/>
                                        </p:tgtEl>
                                        <p:attrNameLst>
                                          <p:attrName>style.visibility</p:attrName>
                                        </p:attrNameLst>
                                      </p:cBhvr>
                                      <p:to>
                                        <p:strVal val="visible"/>
                                      </p:to>
                                    </p:set>
                                    <p:animEffect filter="wipe(left)" transition="in">
                                      <p:cBhvr>
                                        <p:cTn dur="500" id="57"/>
                                        <p:tgtEl>
                                          <p:spTgt spid="61"/>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63"/>
                                        </p:tgtEl>
                                        <p:attrNameLst>
                                          <p:attrName>style.visibility</p:attrName>
                                        </p:attrNameLst>
                                      </p:cBhvr>
                                      <p:to>
                                        <p:strVal val="visible"/>
                                      </p:to>
                                    </p:set>
                                    <p:animEffect filter="wipe(left)" transition="in">
                                      <p:cBhvr>
                                        <p:cTn dur="500" id="60"/>
                                        <p:tgtEl>
                                          <p:spTgt spid="63"/>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65"/>
                                        </p:tgtEl>
                                        <p:attrNameLst>
                                          <p:attrName>style.visibility</p:attrName>
                                        </p:attrNameLst>
                                      </p:cBhvr>
                                      <p:to>
                                        <p:strVal val="visible"/>
                                      </p:to>
                                    </p:set>
                                    <p:animEffect filter="wipe(left)" transition="in">
                                      <p:cBhvr>
                                        <p:cTn dur="500" id="63"/>
                                        <p:tgtEl>
                                          <p:spTgt spid="65"/>
                                        </p:tgtEl>
                                      </p:cBhvr>
                                    </p:animEffect>
                                  </p:childTnLst>
                                </p:cTn>
                              </p:par>
                            </p:childTnLst>
                          </p:cTn>
                        </p:par>
                        <p:par>
                          <p:cTn fill="hold" id="64" nodeType="afterGroup">
                            <p:stCondLst>
                              <p:cond delay="2200"/>
                            </p:stCondLst>
                            <p:childTnLst>
                              <p:par>
                                <p:cTn fill="hold" grpId="0" id="65" nodeType="afterEffect" presetClass="entr" presetID="31" presetSubtype="0">
                                  <p:stCondLst>
                                    <p:cond delay="0"/>
                                  </p:stCondLst>
                                  <p:childTnLst>
                                    <p:set>
                                      <p:cBhvr>
                                        <p:cTn dur="1" fill="hold" id="66">
                                          <p:stCondLst>
                                            <p:cond delay="0"/>
                                          </p:stCondLst>
                                        </p:cTn>
                                        <p:tgtEl>
                                          <p:spTgt spid="60"/>
                                        </p:tgtEl>
                                        <p:attrNameLst>
                                          <p:attrName>style.visibility</p:attrName>
                                        </p:attrNameLst>
                                      </p:cBhvr>
                                      <p:to>
                                        <p:strVal val="visible"/>
                                      </p:to>
                                    </p:set>
                                    <p:anim calcmode="lin" valueType="num">
                                      <p:cBhvr>
                                        <p:cTn dur="300" fill="hold" id="67"/>
                                        <p:tgtEl>
                                          <p:spTgt spid="60"/>
                                        </p:tgtEl>
                                        <p:attrNameLst>
                                          <p:attrName>ppt_w</p:attrName>
                                        </p:attrNameLst>
                                      </p:cBhvr>
                                      <p:tavLst>
                                        <p:tav tm="0">
                                          <p:val>
                                            <p:fltVal val="0"/>
                                          </p:val>
                                        </p:tav>
                                        <p:tav tm="100000">
                                          <p:val>
                                            <p:strVal val="#ppt_w"/>
                                          </p:val>
                                        </p:tav>
                                      </p:tavLst>
                                    </p:anim>
                                    <p:anim calcmode="lin" valueType="num">
                                      <p:cBhvr>
                                        <p:cTn dur="300" fill="hold" id="68"/>
                                        <p:tgtEl>
                                          <p:spTgt spid="60"/>
                                        </p:tgtEl>
                                        <p:attrNameLst>
                                          <p:attrName>ppt_h</p:attrName>
                                        </p:attrNameLst>
                                      </p:cBhvr>
                                      <p:tavLst>
                                        <p:tav tm="0">
                                          <p:val>
                                            <p:fltVal val="0"/>
                                          </p:val>
                                        </p:tav>
                                        <p:tav tm="100000">
                                          <p:val>
                                            <p:strVal val="#ppt_h"/>
                                          </p:val>
                                        </p:tav>
                                      </p:tavLst>
                                    </p:anim>
                                    <p:anim calcmode="lin" valueType="num">
                                      <p:cBhvr>
                                        <p:cTn dur="300" fill="hold" id="69"/>
                                        <p:tgtEl>
                                          <p:spTgt spid="60"/>
                                        </p:tgtEl>
                                        <p:attrNameLst>
                                          <p:attrName>style.rotation</p:attrName>
                                        </p:attrNameLst>
                                      </p:cBhvr>
                                      <p:tavLst>
                                        <p:tav tm="0">
                                          <p:val>
                                            <p:fltVal val="90"/>
                                          </p:val>
                                        </p:tav>
                                        <p:tav tm="100000">
                                          <p:val>
                                            <p:fltVal val="0"/>
                                          </p:val>
                                        </p:tav>
                                      </p:tavLst>
                                    </p:anim>
                                    <p:animEffect filter="fade" transition="in">
                                      <p:cBhvr>
                                        <p:cTn dur="300" id="70"/>
                                        <p:tgtEl>
                                          <p:spTgt spid="60"/>
                                        </p:tgtEl>
                                      </p:cBhvr>
                                    </p:animEffect>
                                  </p:childTnLst>
                                </p:cTn>
                              </p:par>
                              <p:par>
                                <p:cTn fill="hold" grpId="0" id="71" nodeType="withEffect" presetClass="entr" presetID="31" presetSubtype="0">
                                  <p:stCondLst>
                                    <p:cond delay="0"/>
                                  </p:stCondLst>
                                  <p:childTnLst>
                                    <p:set>
                                      <p:cBhvr>
                                        <p:cTn dur="1" fill="hold" id="72">
                                          <p:stCondLst>
                                            <p:cond delay="0"/>
                                          </p:stCondLst>
                                        </p:cTn>
                                        <p:tgtEl>
                                          <p:spTgt spid="68"/>
                                        </p:tgtEl>
                                        <p:attrNameLst>
                                          <p:attrName>style.visibility</p:attrName>
                                        </p:attrNameLst>
                                      </p:cBhvr>
                                      <p:to>
                                        <p:strVal val="visible"/>
                                      </p:to>
                                    </p:set>
                                    <p:anim calcmode="lin" valueType="num">
                                      <p:cBhvr>
                                        <p:cTn dur="300" fill="hold" id="73"/>
                                        <p:tgtEl>
                                          <p:spTgt spid="68"/>
                                        </p:tgtEl>
                                        <p:attrNameLst>
                                          <p:attrName>ppt_w</p:attrName>
                                        </p:attrNameLst>
                                      </p:cBhvr>
                                      <p:tavLst>
                                        <p:tav tm="0">
                                          <p:val>
                                            <p:fltVal val="0"/>
                                          </p:val>
                                        </p:tav>
                                        <p:tav tm="100000">
                                          <p:val>
                                            <p:strVal val="#ppt_w"/>
                                          </p:val>
                                        </p:tav>
                                      </p:tavLst>
                                    </p:anim>
                                    <p:anim calcmode="lin" valueType="num">
                                      <p:cBhvr>
                                        <p:cTn dur="300" fill="hold" id="74"/>
                                        <p:tgtEl>
                                          <p:spTgt spid="68"/>
                                        </p:tgtEl>
                                        <p:attrNameLst>
                                          <p:attrName>ppt_h</p:attrName>
                                        </p:attrNameLst>
                                      </p:cBhvr>
                                      <p:tavLst>
                                        <p:tav tm="0">
                                          <p:val>
                                            <p:fltVal val="0"/>
                                          </p:val>
                                        </p:tav>
                                        <p:tav tm="100000">
                                          <p:val>
                                            <p:strVal val="#ppt_h"/>
                                          </p:val>
                                        </p:tav>
                                      </p:tavLst>
                                    </p:anim>
                                    <p:anim calcmode="lin" valueType="num">
                                      <p:cBhvr>
                                        <p:cTn dur="300" fill="hold" id="75"/>
                                        <p:tgtEl>
                                          <p:spTgt spid="68"/>
                                        </p:tgtEl>
                                        <p:attrNameLst>
                                          <p:attrName>style.rotation</p:attrName>
                                        </p:attrNameLst>
                                      </p:cBhvr>
                                      <p:tavLst>
                                        <p:tav tm="0">
                                          <p:val>
                                            <p:fltVal val="90"/>
                                          </p:val>
                                        </p:tav>
                                        <p:tav tm="100000">
                                          <p:val>
                                            <p:fltVal val="0"/>
                                          </p:val>
                                        </p:tav>
                                      </p:tavLst>
                                    </p:anim>
                                    <p:animEffect filter="fade" transition="in">
                                      <p:cBhvr>
                                        <p:cTn dur="300" id="76"/>
                                        <p:tgtEl>
                                          <p:spTgt spid="68"/>
                                        </p:tgtEl>
                                      </p:cBhvr>
                                    </p:animEffect>
                                  </p:childTnLst>
                                </p:cTn>
                              </p:par>
                            </p:childTnLst>
                          </p:cTn>
                        </p:par>
                        <p:par>
                          <p:cTn fill="hold" id="77" nodeType="afterGroup">
                            <p:stCondLst>
                              <p:cond delay="2500"/>
                            </p:stCondLst>
                            <p:childTnLst>
                              <p:par>
                                <p:cTn fill="hold" grpId="0" id="78" nodeType="afterEffect" presetClass="entr" presetID="22" presetSubtype="1">
                                  <p:stCondLst>
                                    <p:cond delay="0"/>
                                  </p:stCondLst>
                                  <p:childTnLst>
                                    <p:set>
                                      <p:cBhvr>
                                        <p:cTn dur="1" fill="hold" id="79">
                                          <p:stCondLst>
                                            <p:cond delay="0"/>
                                          </p:stCondLst>
                                        </p:cTn>
                                        <p:tgtEl>
                                          <p:spTgt spid="6"/>
                                        </p:tgtEl>
                                        <p:attrNameLst>
                                          <p:attrName>style.visibility</p:attrName>
                                        </p:attrNameLst>
                                      </p:cBhvr>
                                      <p:to>
                                        <p:strVal val="visible"/>
                                      </p:to>
                                    </p:set>
                                    <p:animEffect filter="wipe(up)" transition="in">
                                      <p:cBhvr>
                                        <p:cTn dur="500" id="80"/>
                                        <p:tgtEl>
                                          <p:spTgt spid="6"/>
                                        </p:tgtEl>
                                      </p:cBhvr>
                                    </p:animEffect>
                                  </p:childTnLst>
                                </p:cTn>
                              </p:par>
                              <p:par>
                                <p:cTn fill="hold" grpId="0" id="81" nodeType="withEffect" presetClass="entr" presetID="22" presetSubtype="1">
                                  <p:stCondLst>
                                    <p:cond delay="0"/>
                                  </p:stCondLst>
                                  <p:childTnLst>
                                    <p:set>
                                      <p:cBhvr>
                                        <p:cTn dur="1" fill="hold" id="82">
                                          <p:stCondLst>
                                            <p:cond delay="0"/>
                                          </p:stCondLst>
                                        </p:cTn>
                                        <p:tgtEl>
                                          <p:spTgt spid="67"/>
                                        </p:tgtEl>
                                        <p:attrNameLst>
                                          <p:attrName>style.visibility</p:attrName>
                                        </p:attrNameLst>
                                      </p:cBhvr>
                                      <p:to>
                                        <p:strVal val="visible"/>
                                      </p:to>
                                    </p:set>
                                    <p:animEffect filter="wipe(up)" transition="in">
                                      <p:cBhvr>
                                        <p:cTn dur="500" id="83"/>
                                        <p:tgtEl>
                                          <p:spTgt spid="67"/>
                                        </p:tgtEl>
                                      </p:cBhvr>
                                    </p:animEffect>
                                  </p:childTnLst>
                                </p:cTn>
                              </p:par>
                            </p:childTnLst>
                          </p:cTn>
                        </p:par>
                        <p:par>
                          <p:cTn fill="hold" id="84" nodeType="afterGroup">
                            <p:stCondLst>
                              <p:cond delay="3000"/>
                            </p:stCondLst>
                            <p:childTnLst>
                              <p:par>
                                <p:cTn fill="hold" grpId="0" id="85" nodeType="afterEffect" presetClass="entr" presetID="53" presetSubtype="0">
                                  <p:stCondLst>
                                    <p:cond delay="0"/>
                                  </p:stCondLst>
                                  <p:childTnLst>
                                    <p:set>
                                      <p:cBhvr>
                                        <p:cTn dur="1" fill="hold" id="86">
                                          <p:stCondLst>
                                            <p:cond delay="0"/>
                                          </p:stCondLst>
                                        </p:cTn>
                                        <p:tgtEl>
                                          <p:spTgt spid="42"/>
                                        </p:tgtEl>
                                        <p:attrNameLst>
                                          <p:attrName>style.visibility</p:attrName>
                                        </p:attrNameLst>
                                      </p:cBhvr>
                                      <p:to>
                                        <p:strVal val="visible"/>
                                      </p:to>
                                    </p:set>
                                    <p:anim calcmode="lin" valueType="num">
                                      <p:cBhvr>
                                        <p:cTn dur="500" fill="hold" id="87"/>
                                        <p:tgtEl>
                                          <p:spTgt spid="42"/>
                                        </p:tgtEl>
                                        <p:attrNameLst>
                                          <p:attrName>ppt_w</p:attrName>
                                        </p:attrNameLst>
                                      </p:cBhvr>
                                      <p:tavLst>
                                        <p:tav tm="0">
                                          <p:val>
                                            <p:fltVal val="0"/>
                                          </p:val>
                                        </p:tav>
                                        <p:tav tm="100000">
                                          <p:val>
                                            <p:strVal val="#ppt_w"/>
                                          </p:val>
                                        </p:tav>
                                      </p:tavLst>
                                    </p:anim>
                                    <p:anim calcmode="lin" valueType="num">
                                      <p:cBhvr>
                                        <p:cTn dur="500" fill="hold" id="88"/>
                                        <p:tgtEl>
                                          <p:spTgt spid="42"/>
                                        </p:tgtEl>
                                        <p:attrNameLst>
                                          <p:attrName>ppt_h</p:attrName>
                                        </p:attrNameLst>
                                      </p:cBhvr>
                                      <p:tavLst>
                                        <p:tav tm="0">
                                          <p:val>
                                            <p:fltVal val="0"/>
                                          </p:val>
                                        </p:tav>
                                        <p:tav tm="100000">
                                          <p:val>
                                            <p:strVal val="#ppt_h"/>
                                          </p:val>
                                        </p:tav>
                                      </p:tavLst>
                                    </p:anim>
                                    <p:animEffect filter="fade" transition="in">
                                      <p:cBhvr>
                                        <p:cTn dur="500" id="89"/>
                                        <p:tgtEl>
                                          <p:spTgt spid="42"/>
                                        </p:tgtEl>
                                      </p:cBhvr>
                                    </p:animEffect>
                                  </p:childTnLst>
                                </p:cTn>
                              </p:par>
                              <p:par>
                                <p:cTn fill="hold" grpId="0" id="90" nodeType="withEffect" presetClass="entr" presetID="53" presetSubtype="0">
                                  <p:stCondLst>
                                    <p:cond delay="0"/>
                                  </p:stCondLst>
                                  <p:childTnLst>
                                    <p:set>
                                      <p:cBhvr>
                                        <p:cTn dur="1" fill="hold" id="91">
                                          <p:stCondLst>
                                            <p:cond delay="0"/>
                                          </p:stCondLst>
                                        </p:cTn>
                                        <p:tgtEl>
                                          <p:spTgt spid="53"/>
                                        </p:tgtEl>
                                        <p:attrNameLst>
                                          <p:attrName>style.visibility</p:attrName>
                                        </p:attrNameLst>
                                      </p:cBhvr>
                                      <p:to>
                                        <p:strVal val="visible"/>
                                      </p:to>
                                    </p:set>
                                    <p:anim calcmode="lin" valueType="num">
                                      <p:cBhvr>
                                        <p:cTn dur="500" fill="hold" id="92"/>
                                        <p:tgtEl>
                                          <p:spTgt spid="53"/>
                                        </p:tgtEl>
                                        <p:attrNameLst>
                                          <p:attrName>ppt_w</p:attrName>
                                        </p:attrNameLst>
                                      </p:cBhvr>
                                      <p:tavLst>
                                        <p:tav tm="0">
                                          <p:val>
                                            <p:fltVal val="0"/>
                                          </p:val>
                                        </p:tav>
                                        <p:tav tm="100000">
                                          <p:val>
                                            <p:strVal val="#ppt_w"/>
                                          </p:val>
                                        </p:tav>
                                      </p:tavLst>
                                    </p:anim>
                                    <p:anim calcmode="lin" valueType="num">
                                      <p:cBhvr>
                                        <p:cTn dur="500" fill="hold" id="93"/>
                                        <p:tgtEl>
                                          <p:spTgt spid="53"/>
                                        </p:tgtEl>
                                        <p:attrNameLst>
                                          <p:attrName>ppt_h</p:attrName>
                                        </p:attrNameLst>
                                      </p:cBhvr>
                                      <p:tavLst>
                                        <p:tav tm="0">
                                          <p:val>
                                            <p:fltVal val="0"/>
                                          </p:val>
                                        </p:tav>
                                        <p:tav tm="100000">
                                          <p:val>
                                            <p:strVal val="#ppt_h"/>
                                          </p:val>
                                        </p:tav>
                                      </p:tavLst>
                                    </p:anim>
                                    <p:animEffect filter="fade" transition="in">
                                      <p:cBhvr>
                                        <p:cTn dur="500" id="94"/>
                                        <p:tgtEl>
                                          <p:spTgt spid="53"/>
                                        </p:tgtEl>
                                      </p:cBhvr>
                                    </p:animEffect>
                                  </p:childTnLst>
                                </p:cTn>
                              </p:par>
                              <p:par>
                                <p:cTn fill="hold" grpId="0" id="95" nodeType="withEffect" presetClass="entr" presetID="53" presetSubtype="0">
                                  <p:stCondLst>
                                    <p:cond delay="0"/>
                                  </p:stCondLst>
                                  <p:childTnLst>
                                    <p:set>
                                      <p:cBhvr>
                                        <p:cTn dur="1" fill="hold" id="96">
                                          <p:stCondLst>
                                            <p:cond delay="0"/>
                                          </p:stCondLst>
                                        </p:cTn>
                                        <p:tgtEl>
                                          <p:spTgt spid="57"/>
                                        </p:tgtEl>
                                        <p:attrNameLst>
                                          <p:attrName>style.visibility</p:attrName>
                                        </p:attrNameLst>
                                      </p:cBhvr>
                                      <p:to>
                                        <p:strVal val="visible"/>
                                      </p:to>
                                    </p:set>
                                    <p:anim calcmode="lin" valueType="num">
                                      <p:cBhvr>
                                        <p:cTn dur="500" fill="hold" id="97"/>
                                        <p:tgtEl>
                                          <p:spTgt spid="57"/>
                                        </p:tgtEl>
                                        <p:attrNameLst>
                                          <p:attrName>ppt_w</p:attrName>
                                        </p:attrNameLst>
                                      </p:cBhvr>
                                      <p:tavLst>
                                        <p:tav tm="0">
                                          <p:val>
                                            <p:fltVal val="0"/>
                                          </p:val>
                                        </p:tav>
                                        <p:tav tm="100000">
                                          <p:val>
                                            <p:strVal val="#ppt_w"/>
                                          </p:val>
                                        </p:tav>
                                      </p:tavLst>
                                    </p:anim>
                                    <p:anim calcmode="lin" valueType="num">
                                      <p:cBhvr>
                                        <p:cTn dur="500" fill="hold" id="98"/>
                                        <p:tgtEl>
                                          <p:spTgt spid="57"/>
                                        </p:tgtEl>
                                        <p:attrNameLst>
                                          <p:attrName>ppt_h</p:attrName>
                                        </p:attrNameLst>
                                      </p:cBhvr>
                                      <p:tavLst>
                                        <p:tav tm="0">
                                          <p:val>
                                            <p:fltVal val="0"/>
                                          </p:val>
                                        </p:tav>
                                        <p:tav tm="100000">
                                          <p:val>
                                            <p:strVal val="#ppt_h"/>
                                          </p:val>
                                        </p:tav>
                                      </p:tavLst>
                                    </p:anim>
                                    <p:animEffect filter="fade" transition="in">
                                      <p:cBhvr>
                                        <p:cTn dur="500" id="99"/>
                                        <p:tgtEl>
                                          <p:spTgt spid="57"/>
                                        </p:tgtEl>
                                      </p:cBhvr>
                                    </p:animEffect>
                                  </p:childTnLst>
                                </p:cTn>
                              </p:par>
                            </p:childTnLst>
                          </p:cTn>
                        </p:par>
                        <p:par>
                          <p:cTn fill="hold" id="100" nodeType="afterGroup">
                            <p:stCondLst>
                              <p:cond delay="3500"/>
                            </p:stCondLst>
                            <p:childTnLst>
                              <p:par>
                                <p:cTn fill="hold" id="101" nodeType="afterEffect" presetClass="entr" presetID="22" presetSubtype="8">
                                  <p:stCondLst>
                                    <p:cond delay="0"/>
                                  </p:stCondLst>
                                  <p:childTnLst>
                                    <p:set>
                                      <p:cBhvr>
                                        <p:cTn dur="1" fill="hold" id="102">
                                          <p:stCondLst>
                                            <p:cond delay="0"/>
                                          </p:stCondLst>
                                        </p:cTn>
                                        <p:tgtEl>
                                          <p:spTgt spid="43"/>
                                        </p:tgtEl>
                                        <p:attrNameLst>
                                          <p:attrName>style.visibility</p:attrName>
                                        </p:attrNameLst>
                                      </p:cBhvr>
                                      <p:to>
                                        <p:strVal val="visible"/>
                                      </p:to>
                                    </p:set>
                                    <p:animEffect filter="wipe(left)" transition="in">
                                      <p:cBhvr>
                                        <p:cTn dur="500" id="103"/>
                                        <p:tgtEl>
                                          <p:spTgt spid="43"/>
                                        </p:tgtEl>
                                      </p:cBhvr>
                                    </p:animEffect>
                                  </p:childTnLst>
                                </p:cTn>
                              </p:par>
                              <p:par>
                                <p:cTn fill="hold" id="104" nodeType="withEffect" presetClass="entr" presetID="22" presetSubtype="8">
                                  <p:stCondLst>
                                    <p:cond delay="0"/>
                                  </p:stCondLst>
                                  <p:childTnLst>
                                    <p:set>
                                      <p:cBhvr>
                                        <p:cTn dur="1" fill="hold" id="105">
                                          <p:stCondLst>
                                            <p:cond delay="0"/>
                                          </p:stCondLst>
                                        </p:cTn>
                                        <p:tgtEl>
                                          <p:spTgt spid="54"/>
                                        </p:tgtEl>
                                        <p:attrNameLst>
                                          <p:attrName>style.visibility</p:attrName>
                                        </p:attrNameLst>
                                      </p:cBhvr>
                                      <p:to>
                                        <p:strVal val="visible"/>
                                      </p:to>
                                    </p:set>
                                    <p:animEffect filter="wipe(left)" transition="in">
                                      <p:cBhvr>
                                        <p:cTn dur="500" id="106"/>
                                        <p:tgtEl>
                                          <p:spTgt spid="54"/>
                                        </p:tgtEl>
                                      </p:cBhvr>
                                    </p:animEffect>
                                  </p:childTnLst>
                                </p:cTn>
                              </p:par>
                              <p:par>
                                <p:cTn fill="hold" id="107" nodeType="withEffect" presetClass="entr" presetID="22" presetSubtype="8">
                                  <p:stCondLst>
                                    <p:cond delay="0"/>
                                  </p:stCondLst>
                                  <p:childTnLst>
                                    <p:set>
                                      <p:cBhvr>
                                        <p:cTn dur="1" fill="hold" id="108">
                                          <p:stCondLst>
                                            <p:cond delay="0"/>
                                          </p:stCondLst>
                                        </p:cTn>
                                        <p:tgtEl>
                                          <p:spTgt spid="58"/>
                                        </p:tgtEl>
                                        <p:attrNameLst>
                                          <p:attrName>style.visibility</p:attrName>
                                        </p:attrNameLst>
                                      </p:cBhvr>
                                      <p:to>
                                        <p:strVal val="visible"/>
                                      </p:to>
                                    </p:set>
                                    <p:animEffect filter="wipe(left)" transition="in">
                                      <p:cBhvr>
                                        <p:cTn dur="500" id="109"/>
                                        <p:tgtEl>
                                          <p:spTgt spid="58"/>
                                        </p:tgtEl>
                                      </p:cBhvr>
                                    </p:animEffect>
                                  </p:childTnLst>
                                </p:cTn>
                              </p:par>
                              <p:par>
                                <p:cTn fill="hold" id="110" nodeType="withEffect" presetClass="entr" presetID="22" presetSubtype="2">
                                  <p:stCondLst>
                                    <p:cond delay="0"/>
                                  </p:stCondLst>
                                  <p:childTnLst>
                                    <p:set>
                                      <p:cBhvr>
                                        <p:cTn dur="1" fill="hold" id="111">
                                          <p:stCondLst>
                                            <p:cond delay="0"/>
                                          </p:stCondLst>
                                        </p:cTn>
                                        <p:tgtEl>
                                          <p:spTgt spid="52"/>
                                        </p:tgtEl>
                                        <p:attrNameLst>
                                          <p:attrName>style.visibility</p:attrName>
                                        </p:attrNameLst>
                                      </p:cBhvr>
                                      <p:to>
                                        <p:strVal val="visible"/>
                                      </p:to>
                                    </p:set>
                                    <p:animEffect filter="wipe(right)" transition="in">
                                      <p:cBhvr>
                                        <p:cTn dur="500" id="112"/>
                                        <p:tgtEl>
                                          <p:spTgt spid="52"/>
                                        </p:tgtEl>
                                      </p:cBhvr>
                                    </p:animEffect>
                                  </p:childTnLst>
                                </p:cTn>
                              </p:par>
                              <p:par>
                                <p:cTn fill="hold" id="113" nodeType="withEffect" presetClass="entr" presetID="22" presetSubtype="2">
                                  <p:stCondLst>
                                    <p:cond delay="0"/>
                                  </p:stCondLst>
                                  <p:childTnLst>
                                    <p:set>
                                      <p:cBhvr>
                                        <p:cTn dur="1" fill="hold" id="114">
                                          <p:stCondLst>
                                            <p:cond delay="0"/>
                                          </p:stCondLst>
                                        </p:cTn>
                                        <p:tgtEl>
                                          <p:spTgt spid="56"/>
                                        </p:tgtEl>
                                        <p:attrNameLst>
                                          <p:attrName>style.visibility</p:attrName>
                                        </p:attrNameLst>
                                      </p:cBhvr>
                                      <p:to>
                                        <p:strVal val="visible"/>
                                      </p:to>
                                    </p:set>
                                    <p:animEffect filter="wipe(right)" transition="in">
                                      <p:cBhvr>
                                        <p:cTn dur="500" id="115"/>
                                        <p:tgtEl>
                                          <p:spTgt spid="56"/>
                                        </p:tgtEl>
                                      </p:cBhvr>
                                    </p:animEffect>
                                  </p:childTnLst>
                                </p:cTn>
                              </p:par>
                              <p:par>
                                <p:cTn fill="hold" id="116" nodeType="withEffect" presetClass="entr" presetID="22" presetSubtype="2">
                                  <p:stCondLst>
                                    <p:cond delay="0"/>
                                  </p:stCondLst>
                                  <p:childTnLst>
                                    <p:set>
                                      <p:cBhvr>
                                        <p:cTn dur="1" fill="hold" id="117">
                                          <p:stCondLst>
                                            <p:cond delay="0"/>
                                          </p:stCondLst>
                                        </p:cTn>
                                        <p:tgtEl>
                                          <p:spTgt spid="59"/>
                                        </p:tgtEl>
                                        <p:attrNameLst>
                                          <p:attrName>style.visibility</p:attrName>
                                        </p:attrNameLst>
                                      </p:cBhvr>
                                      <p:to>
                                        <p:strVal val="visible"/>
                                      </p:to>
                                    </p:set>
                                    <p:animEffect filter="wipe(right)" transition="in">
                                      <p:cBhvr>
                                        <p:cTn dur="500" id="118"/>
                                        <p:tgtEl>
                                          <p:spTgt spid="59"/>
                                        </p:tgtEl>
                                      </p:cBhvr>
                                    </p:animEffect>
                                  </p:childTnLst>
                                </p:cTn>
                              </p:par>
                            </p:childTnLst>
                          </p:cTn>
                        </p:par>
                        <p:par>
                          <p:cTn fill="hold" id="119" nodeType="afterGroup">
                            <p:stCondLst>
                              <p:cond delay="4000"/>
                            </p:stCondLst>
                            <p:childTnLst>
                              <p:par>
                                <p:cTn fill="hold" id="120" nodeType="afterEffect" presetClass="entr" presetID="2" presetSubtype="8">
                                  <p:stCondLst>
                                    <p:cond delay="0"/>
                                  </p:stCondLst>
                                  <p:childTnLst>
                                    <p:set>
                                      <p:cBhvr>
                                        <p:cTn dur="1" fill="hold" id="121">
                                          <p:stCondLst>
                                            <p:cond delay="0"/>
                                          </p:stCondLst>
                                        </p:cTn>
                                        <p:tgtEl>
                                          <p:spTgt spid="24"/>
                                        </p:tgtEl>
                                        <p:attrNameLst>
                                          <p:attrName>style.visibility</p:attrName>
                                        </p:attrNameLst>
                                      </p:cBhvr>
                                      <p:to>
                                        <p:strVal val="visible"/>
                                      </p:to>
                                    </p:set>
                                    <p:anim calcmode="lin" valueType="num">
                                      <p:cBhvr additive="base">
                                        <p:cTn dur="500" fill="hold" id="122"/>
                                        <p:tgtEl>
                                          <p:spTgt spid="24"/>
                                        </p:tgtEl>
                                        <p:attrNameLst>
                                          <p:attrName>ppt_x</p:attrName>
                                        </p:attrNameLst>
                                      </p:cBhvr>
                                      <p:tavLst>
                                        <p:tav tm="0">
                                          <p:val>
                                            <p:strVal val="0-#ppt_w/2"/>
                                          </p:val>
                                        </p:tav>
                                        <p:tav tm="100000">
                                          <p:val>
                                            <p:strVal val="#ppt_x"/>
                                          </p:val>
                                        </p:tav>
                                      </p:tavLst>
                                    </p:anim>
                                    <p:anim calcmode="lin" valueType="num">
                                      <p:cBhvr additive="base">
                                        <p:cTn dur="500" fill="hold" id="123"/>
                                        <p:tgtEl>
                                          <p:spTgt spid="24"/>
                                        </p:tgtEl>
                                        <p:attrNameLst>
                                          <p:attrName>ppt_y</p:attrName>
                                        </p:attrNameLst>
                                      </p:cBhvr>
                                      <p:tavLst>
                                        <p:tav tm="0">
                                          <p:val>
                                            <p:strVal val="#ppt_y"/>
                                          </p:val>
                                        </p:tav>
                                        <p:tav tm="100000">
                                          <p:val>
                                            <p:strVal val="#ppt_y"/>
                                          </p:val>
                                        </p:tav>
                                      </p:tavLst>
                                    </p:anim>
                                  </p:childTnLst>
                                </p:cTn>
                              </p:par>
                              <p:par>
                                <p:cTn fill="hold" id="124" nodeType="withEffect" presetClass="entr" presetID="2" presetSubtype="8">
                                  <p:stCondLst>
                                    <p:cond delay="100"/>
                                  </p:stCondLst>
                                  <p:childTnLst>
                                    <p:set>
                                      <p:cBhvr>
                                        <p:cTn dur="1" fill="hold" id="125">
                                          <p:stCondLst>
                                            <p:cond delay="0"/>
                                          </p:stCondLst>
                                        </p:cTn>
                                        <p:tgtEl>
                                          <p:spTgt spid="27"/>
                                        </p:tgtEl>
                                        <p:attrNameLst>
                                          <p:attrName>style.visibility</p:attrName>
                                        </p:attrNameLst>
                                      </p:cBhvr>
                                      <p:to>
                                        <p:strVal val="visible"/>
                                      </p:to>
                                    </p:set>
                                    <p:anim calcmode="lin" valueType="num">
                                      <p:cBhvr additive="base">
                                        <p:cTn dur="500" fill="hold" id="126"/>
                                        <p:tgtEl>
                                          <p:spTgt spid="27"/>
                                        </p:tgtEl>
                                        <p:attrNameLst>
                                          <p:attrName>ppt_x</p:attrName>
                                        </p:attrNameLst>
                                      </p:cBhvr>
                                      <p:tavLst>
                                        <p:tav tm="0">
                                          <p:val>
                                            <p:strVal val="0-#ppt_w/2"/>
                                          </p:val>
                                        </p:tav>
                                        <p:tav tm="100000">
                                          <p:val>
                                            <p:strVal val="#ppt_x"/>
                                          </p:val>
                                        </p:tav>
                                      </p:tavLst>
                                    </p:anim>
                                    <p:anim calcmode="lin" valueType="num">
                                      <p:cBhvr additive="base">
                                        <p:cTn dur="500" fill="hold" id="127"/>
                                        <p:tgtEl>
                                          <p:spTgt spid="27"/>
                                        </p:tgtEl>
                                        <p:attrNameLst>
                                          <p:attrName>ppt_y</p:attrName>
                                        </p:attrNameLst>
                                      </p:cBhvr>
                                      <p:tavLst>
                                        <p:tav tm="0">
                                          <p:val>
                                            <p:strVal val="#ppt_y"/>
                                          </p:val>
                                        </p:tav>
                                        <p:tav tm="100000">
                                          <p:val>
                                            <p:strVal val="#ppt_y"/>
                                          </p:val>
                                        </p:tav>
                                      </p:tavLst>
                                    </p:anim>
                                  </p:childTnLst>
                                </p:cTn>
                              </p:par>
                              <p:par>
                                <p:cTn fill="hold" id="128" nodeType="withEffect" presetClass="entr" presetID="2" presetSubtype="8">
                                  <p:stCondLst>
                                    <p:cond delay="200"/>
                                  </p:stCondLst>
                                  <p:childTnLst>
                                    <p:set>
                                      <p:cBhvr>
                                        <p:cTn dur="1" fill="hold" id="129">
                                          <p:stCondLst>
                                            <p:cond delay="0"/>
                                          </p:stCondLst>
                                        </p:cTn>
                                        <p:tgtEl>
                                          <p:spTgt spid="30"/>
                                        </p:tgtEl>
                                        <p:attrNameLst>
                                          <p:attrName>style.visibility</p:attrName>
                                        </p:attrNameLst>
                                      </p:cBhvr>
                                      <p:to>
                                        <p:strVal val="visible"/>
                                      </p:to>
                                    </p:set>
                                    <p:anim calcmode="lin" valueType="num">
                                      <p:cBhvr additive="base">
                                        <p:cTn dur="500" fill="hold" id="130"/>
                                        <p:tgtEl>
                                          <p:spTgt spid="30"/>
                                        </p:tgtEl>
                                        <p:attrNameLst>
                                          <p:attrName>ppt_x</p:attrName>
                                        </p:attrNameLst>
                                      </p:cBhvr>
                                      <p:tavLst>
                                        <p:tav tm="0">
                                          <p:val>
                                            <p:strVal val="0-#ppt_w/2"/>
                                          </p:val>
                                        </p:tav>
                                        <p:tav tm="100000">
                                          <p:val>
                                            <p:strVal val="#ppt_x"/>
                                          </p:val>
                                        </p:tav>
                                      </p:tavLst>
                                    </p:anim>
                                    <p:anim calcmode="lin" valueType="num">
                                      <p:cBhvr additive="base">
                                        <p:cTn dur="500" fill="hold" id="131"/>
                                        <p:tgtEl>
                                          <p:spTgt spid="30"/>
                                        </p:tgtEl>
                                        <p:attrNameLst>
                                          <p:attrName>ppt_y</p:attrName>
                                        </p:attrNameLst>
                                      </p:cBhvr>
                                      <p:tavLst>
                                        <p:tav tm="0">
                                          <p:val>
                                            <p:strVal val="#ppt_y"/>
                                          </p:val>
                                        </p:tav>
                                        <p:tav tm="100000">
                                          <p:val>
                                            <p:strVal val="#ppt_y"/>
                                          </p:val>
                                        </p:tav>
                                      </p:tavLst>
                                    </p:anim>
                                  </p:childTnLst>
                                </p:cTn>
                              </p:par>
                              <p:par>
                                <p:cTn fill="hold" id="132" nodeType="withEffect" presetClass="entr" presetID="2" presetSubtype="2">
                                  <p:stCondLst>
                                    <p:cond delay="0"/>
                                  </p:stCondLst>
                                  <p:childTnLst>
                                    <p:set>
                                      <p:cBhvr>
                                        <p:cTn dur="1" fill="hold" id="133">
                                          <p:stCondLst>
                                            <p:cond delay="0"/>
                                          </p:stCondLst>
                                        </p:cTn>
                                        <p:tgtEl>
                                          <p:spTgt spid="33"/>
                                        </p:tgtEl>
                                        <p:attrNameLst>
                                          <p:attrName>style.visibility</p:attrName>
                                        </p:attrNameLst>
                                      </p:cBhvr>
                                      <p:to>
                                        <p:strVal val="visible"/>
                                      </p:to>
                                    </p:set>
                                    <p:anim calcmode="lin" valueType="num">
                                      <p:cBhvr additive="base">
                                        <p:cTn dur="500" fill="hold" id="134"/>
                                        <p:tgtEl>
                                          <p:spTgt spid="33"/>
                                        </p:tgtEl>
                                        <p:attrNameLst>
                                          <p:attrName>ppt_x</p:attrName>
                                        </p:attrNameLst>
                                      </p:cBhvr>
                                      <p:tavLst>
                                        <p:tav tm="0">
                                          <p:val>
                                            <p:strVal val="1+#ppt_w/2"/>
                                          </p:val>
                                        </p:tav>
                                        <p:tav tm="100000">
                                          <p:val>
                                            <p:strVal val="#ppt_x"/>
                                          </p:val>
                                        </p:tav>
                                      </p:tavLst>
                                    </p:anim>
                                    <p:anim calcmode="lin" valueType="num">
                                      <p:cBhvr additive="base">
                                        <p:cTn dur="500" fill="hold" id="135"/>
                                        <p:tgtEl>
                                          <p:spTgt spid="33"/>
                                        </p:tgtEl>
                                        <p:attrNameLst>
                                          <p:attrName>ppt_y</p:attrName>
                                        </p:attrNameLst>
                                      </p:cBhvr>
                                      <p:tavLst>
                                        <p:tav tm="0">
                                          <p:val>
                                            <p:strVal val="#ppt_y"/>
                                          </p:val>
                                        </p:tav>
                                        <p:tav tm="100000">
                                          <p:val>
                                            <p:strVal val="#ppt_y"/>
                                          </p:val>
                                        </p:tav>
                                      </p:tavLst>
                                    </p:anim>
                                  </p:childTnLst>
                                </p:cTn>
                              </p:par>
                              <p:par>
                                <p:cTn fill="hold" id="136" nodeType="withEffect" presetClass="entr" presetID="2" presetSubtype="2">
                                  <p:stCondLst>
                                    <p:cond delay="100"/>
                                  </p:stCondLst>
                                  <p:childTnLst>
                                    <p:set>
                                      <p:cBhvr>
                                        <p:cTn dur="1" fill="hold" id="137">
                                          <p:stCondLst>
                                            <p:cond delay="0"/>
                                          </p:stCondLst>
                                        </p:cTn>
                                        <p:tgtEl>
                                          <p:spTgt spid="36"/>
                                        </p:tgtEl>
                                        <p:attrNameLst>
                                          <p:attrName>style.visibility</p:attrName>
                                        </p:attrNameLst>
                                      </p:cBhvr>
                                      <p:to>
                                        <p:strVal val="visible"/>
                                      </p:to>
                                    </p:set>
                                    <p:anim calcmode="lin" valueType="num">
                                      <p:cBhvr additive="base">
                                        <p:cTn dur="500" fill="hold" id="138"/>
                                        <p:tgtEl>
                                          <p:spTgt spid="36"/>
                                        </p:tgtEl>
                                        <p:attrNameLst>
                                          <p:attrName>ppt_x</p:attrName>
                                        </p:attrNameLst>
                                      </p:cBhvr>
                                      <p:tavLst>
                                        <p:tav tm="0">
                                          <p:val>
                                            <p:strVal val="1+#ppt_w/2"/>
                                          </p:val>
                                        </p:tav>
                                        <p:tav tm="100000">
                                          <p:val>
                                            <p:strVal val="#ppt_x"/>
                                          </p:val>
                                        </p:tav>
                                      </p:tavLst>
                                    </p:anim>
                                    <p:anim calcmode="lin" valueType="num">
                                      <p:cBhvr additive="base">
                                        <p:cTn dur="500" fill="hold" id="139"/>
                                        <p:tgtEl>
                                          <p:spTgt spid="36"/>
                                        </p:tgtEl>
                                        <p:attrNameLst>
                                          <p:attrName>ppt_y</p:attrName>
                                        </p:attrNameLst>
                                      </p:cBhvr>
                                      <p:tavLst>
                                        <p:tav tm="0">
                                          <p:val>
                                            <p:strVal val="#ppt_y"/>
                                          </p:val>
                                        </p:tav>
                                        <p:tav tm="100000">
                                          <p:val>
                                            <p:strVal val="#ppt_y"/>
                                          </p:val>
                                        </p:tav>
                                      </p:tavLst>
                                    </p:anim>
                                  </p:childTnLst>
                                </p:cTn>
                              </p:par>
                              <p:par>
                                <p:cTn fill="hold" id="140" nodeType="withEffect" presetClass="entr" presetID="2" presetSubtype="2">
                                  <p:stCondLst>
                                    <p:cond delay="200"/>
                                  </p:stCondLst>
                                  <p:childTnLst>
                                    <p:set>
                                      <p:cBhvr>
                                        <p:cTn dur="1" fill="hold" id="141">
                                          <p:stCondLst>
                                            <p:cond delay="0"/>
                                          </p:stCondLst>
                                        </p:cTn>
                                        <p:tgtEl>
                                          <p:spTgt spid="39"/>
                                        </p:tgtEl>
                                        <p:attrNameLst>
                                          <p:attrName>style.visibility</p:attrName>
                                        </p:attrNameLst>
                                      </p:cBhvr>
                                      <p:to>
                                        <p:strVal val="visible"/>
                                      </p:to>
                                    </p:set>
                                    <p:anim calcmode="lin" valueType="num">
                                      <p:cBhvr additive="base">
                                        <p:cTn dur="500" fill="hold" id="142"/>
                                        <p:tgtEl>
                                          <p:spTgt spid="39"/>
                                        </p:tgtEl>
                                        <p:attrNameLst>
                                          <p:attrName>ppt_x</p:attrName>
                                        </p:attrNameLst>
                                      </p:cBhvr>
                                      <p:tavLst>
                                        <p:tav tm="0">
                                          <p:val>
                                            <p:strVal val="1+#ppt_w/2"/>
                                          </p:val>
                                        </p:tav>
                                        <p:tav tm="100000">
                                          <p:val>
                                            <p:strVal val="#ppt_x"/>
                                          </p:val>
                                        </p:tav>
                                      </p:tavLst>
                                    </p:anim>
                                    <p:anim calcmode="lin" valueType="num">
                                      <p:cBhvr additive="base">
                                        <p:cTn dur="500" fill="hold" id="143"/>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
      <p:bldP grpId="0" spid="55"/>
      <p:bldP grpId="0" spid="3"/>
      <p:bldP grpId="1" spid="3"/>
      <p:bldP grpId="0" spid="2"/>
      <p:bldP grpId="0" spid="42"/>
      <p:bldP grpId="0" spid="53"/>
      <p:bldP grpId="0" spid="57"/>
      <p:bldP grpId="0" spid="4"/>
      <p:bldP grpId="0" spid="5"/>
      <p:bldP grpId="0" spid="61"/>
      <p:bldP grpId="0" spid="62"/>
      <p:bldP grpId="0" spid="63"/>
      <p:bldP grpId="0" spid="64"/>
      <p:bldP grpId="0" spid="65"/>
      <p:bldP grpId="0" spid="66"/>
      <p:bldP grpId="0" spid="60"/>
      <p:bldP grpId="0" spid="68"/>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1386404" y="109922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4.3 团队冲突</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1178639" y="1057412"/>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15" name="Rectangle 1">
            <a:extLst>
              <a:ext uri="{FF2B5EF4-FFF2-40B4-BE49-F238E27FC236}">
                <a16:creationId xmlns:a16="http://schemas.microsoft.com/office/drawing/2014/main" id="{C9FAFC20-159A-4DF8-B3B5-C0723B9A6301}"/>
              </a:ext>
            </a:extLst>
          </p:cNvPr>
          <p:cNvSpPr>
            <a:spLocks noChangeArrowheads="1"/>
          </p:cNvSpPr>
          <p:nvPr/>
        </p:nvSpPr>
        <p:spPr bwMode="auto">
          <a:xfrm>
            <a:off x="1026693" y="3682134"/>
            <a:ext cx="3801062" cy="396240"/>
          </a:xfrm>
          <a:prstGeom prst="rect">
            <a:avLst/>
          </a:prstGeom>
        </p:spPr>
        <p:txBody>
          <a:bodyPr wrap="square">
            <a:spAutoFit/>
          </a:bodyPr>
          <a:lstStyle/>
          <a:p>
            <a:pPr algn="just"/>
            <a:r>
              <a:rPr altLang="en-US" b="1" lang="zh-CN" sz="2000">
                <a:solidFill>
                  <a:srgbClr val="000000"/>
                </a:solidFill>
                <a:latin charset="-122" pitchFamily="34" typeface="微软雅黑"/>
                <a:ea charset="-122" pitchFamily="34" typeface="微软雅黑"/>
              </a:rPr>
              <a:t>冲突的分类：</a:t>
            </a:r>
          </a:p>
        </p:txBody>
      </p:sp>
      <p:sp>
        <p:nvSpPr>
          <p:cNvPr id="2" name="矩形 1">
            <a:extLst>
              <a:ext uri="{FF2B5EF4-FFF2-40B4-BE49-F238E27FC236}">
                <a16:creationId xmlns:a16="http://schemas.microsoft.com/office/drawing/2014/main" id="{5ADFE467-10C0-4964-85C0-300E2E7363F8}"/>
              </a:ext>
            </a:extLst>
          </p:cNvPr>
          <p:cNvSpPr/>
          <p:nvPr/>
        </p:nvSpPr>
        <p:spPr>
          <a:xfrm>
            <a:off x="1000357" y="1997019"/>
            <a:ext cx="3801062" cy="1737360"/>
          </a:xfrm>
          <a:prstGeom prst="rect">
            <a:avLst/>
          </a:prstGeom>
        </p:spPr>
        <p:txBody>
          <a:bodyPr wrap="square">
            <a:spAutoFit/>
          </a:bodyPr>
          <a:lstStyle/>
          <a:p>
            <a:pPr algn="just">
              <a:lnSpc>
                <a:spcPct val="150000"/>
              </a:lnSpc>
            </a:pPr>
            <a:r>
              <a:rPr altLang="zh-CN" lang="zh-CN">
                <a:solidFill>
                  <a:srgbClr val="000000"/>
                </a:solidFill>
                <a:latin charset="-122" pitchFamily="34" typeface="微软雅黑"/>
                <a:ea charset="-122" pitchFamily="34" typeface="微软雅黑"/>
              </a:rPr>
              <a:t>企业组织中的成员在交往中产生意见分歧，出现争论、对抗，导致彼此间关系紧张，称该状态为“冲突"。 </a:t>
            </a:r>
          </a:p>
        </p:txBody>
      </p:sp>
      <p:grpSp>
        <p:nvGrpSpPr>
          <p:cNvPr id="10" name="组合 9">
            <a:extLst>
              <a:ext uri="{FF2B5EF4-FFF2-40B4-BE49-F238E27FC236}">
                <a16:creationId xmlns:a16="http://schemas.microsoft.com/office/drawing/2014/main" id="{F7AC1620-E20A-4F9A-9545-00C9E9C7B0F1}"/>
              </a:ext>
            </a:extLst>
          </p:cNvPr>
          <p:cNvGrpSpPr/>
          <p:nvPr/>
        </p:nvGrpSpPr>
        <p:grpSpPr>
          <a:xfrm>
            <a:off x="5101919" y="4828674"/>
            <a:ext cx="6263443" cy="699266"/>
            <a:chOff x="4940199" y="5405935"/>
            <a:chExt cx="6769768" cy="699266"/>
          </a:xfrm>
        </p:grpSpPr>
        <p:sp>
          <p:nvSpPr>
            <p:cNvPr id="5" name="矩形 4">
              <a:extLst>
                <a:ext uri="{FF2B5EF4-FFF2-40B4-BE49-F238E27FC236}">
                  <a16:creationId xmlns:a16="http://schemas.microsoft.com/office/drawing/2014/main" id="{9DB21506-C92E-4A48-8F98-C984F7C80D07}"/>
                </a:ext>
              </a:extLst>
            </p:cNvPr>
            <p:cNvSpPr/>
            <p:nvPr/>
          </p:nvSpPr>
          <p:spPr bwMode="auto">
            <a:xfrm>
              <a:off x="4940199" y="5405935"/>
              <a:ext cx="6769768" cy="699266"/>
            </a:xfrm>
            <a:prstGeom prst="rect">
              <a:avLst/>
            </a:prstGeom>
            <a:solidFill>
              <a:srgbClr val="C00000"/>
            </a:solidFill>
            <a:ln cap="flat" w="9525">
              <a:solidFill>
                <a:srgbClr val="C00000"/>
              </a:solid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0" name="TextBox 54">
              <a:extLst>
                <a:ext uri="{FF2B5EF4-FFF2-40B4-BE49-F238E27FC236}">
                  <a16:creationId xmlns:a16="http://schemas.microsoft.com/office/drawing/2014/main" id="{44B052D8-DA14-4995-8037-86060389A8D7}"/>
                </a:ext>
              </a:extLst>
            </p:cNvPr>
            <p:cNvSpPr txBox="1"/>
            <p:nvPr/>
          </p:nvSpPr>
          <p:spPr>
            <a:xfrm>
              <a:off x="5983213" y="5439992"/>
              <a:ext cx="4680521" cy="579120"/>
            </a:xfrm>
            <a:prstGeom prst="rect">
              <a:avLst/>
            </a:prstGeom>
            <a:noFill/>
          </p:spPr>
          <p:txBody>
            <a:bodyPr rtlCol="0"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pPr algn="ctr" lvl="0"/>
              <a:r>
                <a:rPr altLang="en-US" b="1" lang="zh-CN">
                  <a:solidFill>
                    <a:schemeClr val="accent2"/>
                  </a:solidFill>
                  <a:latin typeface="微软雅黑"/>
                  <a:ea typeface="微软雅黑"/>
                </a:rPr>
                <a:t>团队冲突</a:t>
              </a:r>
            </a:p>
          </p:txBody>
        </p:sp>
      </p:grpSp>
      <p:grpSp>
        <p:nvGrpSpPr>
          <p:cNvPr id="8" name="组合 7">
            <a:extLst>
              <a:ext uri="{FF2B5EF4-FFF2-40B4-BE49-F238E27FC236}">
                <a16:creationId xmlns:a16="http://schemas.microsoft.com/office/drawing/2014/main" id="{79B4F921-E21C-40BB-A867-EC9315FA7F70}"/>
              </a:ext>
            </a:extLst>
          </p:cNvPr>
          <p:cNvGrpSpPr/>
          <p:nvPr/>
        </p:nvGrpSpPr>
        <p:grpSpPr>
          <a:xfrm>
            <a:off x="1103785" y="4238223"/>
            <a:ext cx="3199479" cy="513347"/>
            <a:chOff x="1026693" y="3625516"/>
            <a:chExt cx="3199479" cy="513347"/>
          </a:xfrm>
        </p:grpSpPr>
        <p:sp>
          <p:nvSpPr>
            <p:cNvPr id="6" name="矩形: 圆角 5">
              <a:extLst>
                <a:ext uri="{FF2B5EF4-FFF2-40B4-BE49-F238E27FC236}">
                  <a16:creationId xmlns:a16="http://schemas.microsoft.com/office/drawing/2014/main" id="{F7CAF9A4-EA42-4600-BFEF-BF120B136300}"/>
                </a:ext>
              </a:extLst>
            </p:cNvPr>
            <p:cNvSpPr/>
            <p:nvPr/>
          </p:nvSpPr>
          <p:spPr bwMode="auto">
            <a:xfrm>
              <a:off x="1026693" y="3625516"/>
              <a:ext cx="3199479" cy="513347"/>
            </a:xfrm>
            <a:prstGeom prst="roundRect">
              <a:avLst>
                <a:gd fmla="val 7408"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7" name="矩形 6">
              <a:extLst>
                <a:ext uri="{FF2B5EF4-FFF2-40B4-BE49-F238E27FC236}">
                  <a16:creationId xmlns:a16="http://schemas.microsoft.com/office/drawing/2014/main" id="{302845D0-2899-41BA-A19F-720A162E3EDB}"/>
                </a:ext>
              </a:extLst>
            </p:cNvPr>
            <p:cNvSpPr/>
            <p:nvPr/>
          </p:nvSpPr>
          <p:spPr>
            <a:xfrm>
              <a:off x="1102526" y="3682135"/>
              <a:ext cx="2024380" cy="396240"/>
            </a:xfrm>
            <a:prstGeom prst="rect">
              <a:avLst/>
            </a:prstGeom>
          </p:spPr>
          <p:txBody>
            <a:bodyPr wrap="none">
              <a:spAutoFit/>
            </a:bodyPr>
            <a:lstStyle/>
            <a:p>
              <a:r>
                <a:rPr altLang="zh-CN" lang="en-US" sz="2000">
                  <a:solidFill>
                    <a:schemeClr val="accent2"/>
                  </a:solidFill>
                  <a:latin charset="-122" pitchFamily="34" typeface="微软雅黑"/>
                  <a:ea charset="-122" pitchFamily="34" typeface="微软雅黑"/>
                </a:rPr>
                <a:t>(1)工作上的冲突</a:t>
              </a:r>
            </a:p>
          </p:txBody>
        </p:sp>
      </p:grpSp>
      <p:grpSp>
        <p:nvGrpSpPr>
          <p:cNvPr id="9" name="组合 8">
            <a:extLst>
              <a:ext uri="{FF2B5EF4-FFF2-40B4-BE49-F238E27FC236}">
                <a16:creationId xmlns:a16="http://schemas.microsoft.com/office/drawing/2014/main" id="{C6985BAF-91AC-4071-97C7-3F2959CD6B85}"/>
              </a:ext>
            </a:extLst>
          </p:cNvPr>
          <p:cNvGrpSpPr/>
          <p:nvPr/>
        </p:nvGrpSpPr>
        <p:grpSpPr>
          <a:xfrm>
            <a:off x="1103785" y="4928034"/>
            <a:ext cx="3199479" cy="513347"/>
            <a:chOff x="1026693" y="4315327"/>
            <a:chExt cx="3199479" cy="513347"/>
          </a:xfrm>
        </p:grpSpPr>
        <p:sp>
          <p:nvSpPr>
            <p:cNvPr id="23" name="矩形: 圆角 22">
              <a:extLst>
                <a:ext uri="{FF2B5EF4-FFF2-40B4-BE49-F238E27FC236}">
                  <a16:creationId xmlns:a16="http://schemas.microsoft.com/office/drawing/2014/main" id="{27FD0C37-5BC5-469A-9295-FF260D2D211C}"/>
                </a:ext>
              </a:extLst>
            </p:cNvPr>
            <p:cNvSpPr/>
            <p:nvPr/>
          </p:nvSpPr>
          <p:spPr bwMode="auto">
            <a:xfrm>
              <a:off x="1026693" y="4315327"/>
              <a:ext cx="3199479" cy="513347"/>
            </a:xfrm>
            <a:prstGeom prst="roundRect">
              <a:avLst>
                <a:gd fmla="val 7408"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5" name="矩形 24">
              <a:extLst>
                <a:ext uri="{FF2B5EF4-FFF2-40B4-BE49-F238E27FC236}">
                  <a16:creationId xmlns:a16="http://schemas.microsoft.com/office/drawing/2014/main" id="{24F113E6-904C-486B-939B-D44A1D03B8C8}"/>
                </a:ext>
              </a:extLst>
            </p:cNvPr>
            <p:cNvSpPr/>
            <p:nvPr/>
          </p:nvSpPr>
          <p:spPr>
            <a:xfrm>
              <a:off x="1102526" y="4387986"/>
              <a:ext cx="2278380" cy="396240"/>
            </a:xfrm>
            <a:prstGeom prst="rect">
              <a:avLst/>
            </a:prstGeom>
          </p:spPr>
          <p:txBody>
            <a:bodyPr wrap="none">
              <a:spAutoFit/>
            </a:bodyPr>
            <a:lstStyle/>
            <a:p>
              <a:r>
                <a:rPr altLang="zh-CN" lang="en-US" sz="2000">
                  <a:solidFill>
                    <a:schemeClr val="accent2"/>
                  </a:solidFill>
                  <a:latin charset="-122" pitchFamily="34" typeface="微软雅黑"/>
                  <a:ea charset="-122" pitchFamily="34" typeface="微软雅黑"/>
                </a:rPr>
                <a:t>(2)人际关系的冲突</a:t>
              </a:r>
            </a:p>
          </p:txBody>
        </p:sp>
      </p:grpSp>
      <p:pic>
        <p:nvPicPr>
          <p:cNvPr id="17" name="图片 16">
            <a:extLst>
              <a:ext uri="{FF2B5EF4-FFF2-40B4-BE49-F238E27FC236}">
                <a16:creationId xmlns:a16="http://schemas.microsoft.com/office/drawing/2014/main" id="{431070C8-06B3-4F00-82CD-FAA80908F254}"/>
              </a:ext>
            </a:extLst>
          </p:cNvPr>
          <p:cNvPicPr>
            <a:picLocks noChangeAspect="1"/>
          </p:cNvPicPr>
          <p:nvPr/>
        </p:nvPicPr>
        <p:blipFill>
          <a:blip r:embed="rId3">
            <a:extLst>
              <a:ext uri="{28A0092B-C50C-407E-A947-70E740481C1C}">
                <a14:useLocalDpi val="0"/>
              </a:ext>
            </a:extLst>
          </a:blip>
          <a:srcRect l="-31" r="6384"/>
          <a:stretch>
            <a:fillRect/>
          </a:stretch>
        </p:blipFill>
        <p:spPr>
          <a:xfrm>
            <a:off x="5073461" y="2054611"/>
            <a:ext cx="6145308" cy="2440285"/>
          </a:xfrm>
          <a:prstGeom prst="rect">
            <a:avLst/>
          </a:prstGeom>
        </p:spPr>
      </p:pic>
    </p:spTree>
    <p:extLst>
      <p:ext uri="{BB962C8B-B14F-4D97-AF65-F5344CB8AC3E}">
        <p14:creationId val="3951282148"/>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42" presetSubtype="0">
                                  <p:stCondLst>
                                    <p:cond delay="0"/>
                                  </p:stCondLst>
                                  <p:childTnLst>
                                    <p:set>
                                      <p:cBhvr>
                                        <p:cTn dur="1" fill="hold" id="26">
                                          <p:stCondLst>
                                            <p:cond delay="0"/>
                                          </p:stCondLst>
                                        </p:cTn>
                                        <p:tgtEl>
                                          <p:spTgt spid="2"/>
                                        </p:tgtEl>
                                        <p:attrNameLst>
                                          <p:attrName>style.visibility</p:attrName>
                                        </p:attrNameLst>
                                      </p:cBhvr>
                                      <p:to>
                                        <p:strVal val="visible"/>
                                      </p:to>
                                    </p:set>
                                    <p:animEffect filter="fade" transition="in">
                                      <p:cBhvr>
                                        <p:cTn dur="500" id="27"/>
                                        <p:tgtEl>
                                          <p:spTgt spid="2"/>
                                        </p:tgtEl>
                                      </p:cBhvr>
                                    </p:animEffect>
                                    <p:anim calcmode="lin" valueType="num">
                                      <p:cBhvr>
                                        <p:cTn dur="500" fill="hold" id="28"/>
                                        <p:tgtEl>
                                          <p:spTgt spid="2"/>
                                        </p:tgtEl>
                                        <p:attrNameLst>
                                          <p:attrName>ppt_x</p:attrName>
                                        </p:attrNameLst>
                                      </p:cBhvr>
                                      <p:tavLst>
                                        <p:tav tm="0">
                                          <p:val>
                                            <p:strVal val="#ppt_x"/>
                                          </p:val>
                                        </p:tav>
                                        <p:tav tm="100000">
                                          <p:val>
                                            <p:strVal val="#ppt_x"/>
                                          </p:val>
                                        </p:tav>
                                      </p:tavLst>
                                    </p:anim>
                                    <p:anim calcmode="lin" valueType="num">
                                      <p:cBhvr>
                                        <p:cTn dur="500" fill="hold" id="29"/>
                                        <p:tgtEl>
                                          <p:spTgt spid="2"/>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200"/>
                            </p:stCondLst>
                            <p:childTnLst>
                              <p:par>
                                <p:cTn fill="hold" grpId="0" id="31" nodeType="afterEffect" presetClass="entr" presetID="31" presetSubtype="0">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500" fill="hold" id="33"/>
                                        <p:tgtEl>
                                          <p:spTgt spid="15"/>
                                        </p:tgtEl>
                                        <p:attrNameLst>
                                          <p:attrName>ppt_w</p:attrName>
                                        </p:attrNameLst>
                                      </p:cBhvr>
                                      <p:tavLst>
                                        <p:tav tm="0">
                                          <p:val>
                                            <p:fltVal val="0"/>
                                          </p:val>
                                        </p:tav>
                                        <p:tav tm="100000">
                                          <p:val>
                                            <p:strVal val="#ppt_w"/>
                                          </p:val>
                                        </p:tav>
                                      </p:tavLst>
                                    </p:anim>
                                    <p:anim calcmode="lin" valueType="num">
                                      <p:cBhvr>
                                        <p:cTn dur="500" fill="hold" id="34"/>
                                        <p:tgtEl>
                                          <p:spTgt spid="15"/>
                                        </p:tgtEl>
                                        <p:attrNameLst>
                                          <p:attrName>ppt_h</p:attrName>
                                        </p:attrNameLst>
                                      </p:cBhvr>
                                      <p:tavLst>
                                        <p:tav tm="0">
                                          <p:val>
                                            <p:fltVal val="0"/>
                                          </p:val>
                                        </p:tav>
                                        <p:tav tm="100000">
                                          <p:val>
                                            <p:strVal val="#ppt_h"/>
                                          </p:val>
                                        </p:tav>
                                      </p:tavLst>
                                    </p:anim>
                                    <p:anim calcmode="lin" valueType="num">
                                      <p:cBhvr>
                                        <p:cTn dur="500" fill="hold" id="35"/>
                                        <p:tgtEl>
                                          <p:spTgt spid="15"/>
                                        </p:tgtEl>
                                        <p:attrNameLst>
                                          <p:attrName>style.rotation</p:attrName>
                                        </p:attrNameLst>
                                      </p:cBhvr>
                                      <p:tavLst>
                                        <p:tav tm="0">
                                          <p:val>
                                            <p:fltVal val="90"/>
                                          </p:val>
                                        </p:tav>
                                        <p:tav tm="100000">
                                          <p:val>
                                            <p:fltVal val="0"/>
                                          </p:val>
                                        </p:tav>
                                      </p:tavLst>
                                    </p:anim>
                                    <p:animEffect filter="fade" transition="in">
                                      <p:cBhvr>
                                        <p:cTn dur="500" id="36"/>
                                        <p:tgtEl>
                                          <p:spTgt spid="15"/>
                                        </p:tgtEl>
                                      </p:cBhvr>
                                    </p:animEffect>
                                  </p:childTnLst>
                                </p:cTn>
                              </p:par>
                            </p:childTnLst>
                          </p:cTn>
                        </p:par>
                        <p:par>
                          <p:cTn fill="hold" id="37" nodeType="afterGroup">
                            <p:stCondLst>
                              <p:cond delay="1700"/>
                            </p:stCondLst>
                            <p:childTnLst>
                              <p:par>
                                <p:cTn fill="hold" id="38" nodeType="afterEffect" presetClass="entr" presetID="2" presetSubtype="8">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additive="base">
                                        <p:cTn dur="500" fill="hold" id="40"/>
                                        <p:tgtEl>
                                          <p:spTgt spid="8"/>
                                        </p:tgtEl>
                                        <p:attrNameLst>
                                          <p:attrName>ppt_x</p:attrName>
                                        </p:attrNameLst>
                                      </p:cBhvr>
                                      <p:tavLst>
                                        <p:tav tm="0">
                                          <p:val>
                                            <p:strVal val="0-#ppt_w/2"/>
                                          </p:val>
                                        </p:tav>
                                        <p:tav tm="100000">
                                          <p:val>
                                            <p:strVal val="#ppt_x"/>
                                          </p:val>
                                        </p:tav>
                                      </p:tavLst>
                                    </p:anim>
                                    <p:anim calcmode="lin" valueType="num">
                                      <p:cBhvr additive="base">
                                        <p:cTn dur="500" fill="hold" id="41"/>
                                        <p:tgtEl>
                                          <p:spTgt spid="8"/>
                                        </p:tgtEl>
                                        <p:attrNameLst>
                                          <p:attrName>ppt_y</p:attrName>
                                        </p:attrNameLst>
                                      </p:cBhvr>
                                      <p:tavLst>
                                        <p:tav tm="0">
                                          <p:val>
                                            <p:strVal val="#ppt_y"/>
                                          </p:val>
                                        </p:tav>
                                        <p:tav tm="100000">
                                          <p:val>
                                            <p:strVal val="#ppt_y"/>
                                          </p:val>
                                        </p:tav>
                                      </p:tavLst>
                                    </p:anim>
                                  </p:childTnLst>
                                </p:cTn>
                              </p:par>
                              <p:par>
                                <p:cTn fill="hold" id="42" nodeType="withEffect" presetClass="entr" presetID="2" presetSubtype="8">
                                  <p:stCondLst>
                                    <p:cond delay="100"/>
                                  </p:stCondLst>
                                  <p:childTnLst>
                                    <p:set>
                                      <p:cBhvr>
                                        <p:cTn dur="1" fill="hold" id="43">
                                          <p:stCondLst>
                                            <p:cond delay="0"/>
                                          </p:stCondLst>
                                        </p:cTn>
                                        <p:tgtEl>
                                          <p:spTgt spid="9"/>
                                        </p:tgtEl>
                                        <p:attrNameLst>
                                          <p:attrName>style.visibility</p:attrName>
                                        </p:attrNameLst>
                                      </p:cBhvr>
                                      <p:to>
                                        <p:strVal val="visible"/>
                                      </p:to>
                                    </p:set>
                                    <p:anim calcmode="lin" valueType="num">
                                      <p:cBhvr additive="base">
                                        <p:cTn dur="500" fill="hold" id="44"/>
                                        <p:tgtEl>
                                          <p:spTgt spid="9"/>
                                        </p:tgtEl>
                                        <p:attrNameLst>
                                          <p:attrName>ppt_x</p:attrName>
                                        </p:attrNameLst>
                                      </p:cBhvr>
                                      <p:tavLst>
                                        <p:tav tm="0">
                                          <p:val>
                                            <p:strVal val="0-#ppt_w/2"/>
                                          </p:val>
                                        </p:tav>
                                        <p:tav tm="100000">
                                          <p:val>
                                            <p:strVal val="#ppt_x"/>
                                          </p:val>
                                        </p:tav>
                                      </p:tavLst>
                                    </p:anim>
                                    <p:anim calcmode="lin" valueType="num">
                                      <p:cBhvr additive="base">
                                        <p:cTn dur="500" fill="hold" id="45"/>
                                        <p:tgtEl>
                                          <p:spTgt spid="9"/>
                                        </p:tgtEl>
                                        <p:attrNameLst>
                                          <p:attrName>ppt_y</p:attrName>
                                        </p:attrNameLst>
                                      </p:cBhvr>
                                      <p:tavLst>
                                        <p:tav tm="0">
                                          <p:val>
                                            <p:strVal val="#ppt_y"/>
                                          </p:val>
                                        </p:tav>
                                        <p:tav tm="100000">
                                          <p:val>
                                            <p:strVal val="#ppt_y"/>
                                          </p:val>
                                        </p:tav>
                                      </p:tavLst>
                                    </p:anim>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id="48" nodeType="clickEffect" presetClass="entr" presetID="42" presetSubtype="0">
                                  <p:stCondLst>
                                    <p:cond delay="0"/>
                                  </p:stCondLst>
                                  <p:childTnLst>
                                    <p:set>
                                      <p:cBhvr>
                                        <p:cTn dur="1" fill="hold" id="49">
                                          <p:stCondLst>
                                            <p:cond delay="0"/>
                                          </p:stCondLst>
                                        </p:cTn>
                                        <p:tgtEl>
                                          <p:spTgt spid="17"/>
                                        </p:tgtEl>
                                        <p:attrNameLst>
                                          <p:attrName>style.visibility</p:attrName>
                                        </p:attrNameLst>
                                      </p:cBhvr>
                                      <p:to>
                                        <p:strVal val="visible"/>
                                      </p:to>
                                    </p:set>
                                    <p:animEffect filter="fade" transition="in">
                                      <p:cBhvr>
                                        <p:cTn dur="1000" id="50"/>
                                        <p:tgtEl>
                                          <p:spTgt spid="17"/>
                                        </p:tgtEl>
                                      </p:cBhvr>
                                    </p:animEffect>
                                    <p:anim calcmode="lin" valueType="num">
                                      <p:cBhvr>
                                        <p:cTn dur="1000" fill="hold" id="51"/>
                                        <p:tgtEl>
                                          <p:spTgt spid="17"/>
                                        </p:tgtEl>
                                        <p:attrNameLst>
                                          <p:attrName>ppt_x</p:attrName>
                                        </p:attrNameLst>
                                      </p:cBhvr>
                                      <p:tavLst>
                                        <p:tav tm="0">
                                          <p:val>
                                            <p:strVal val="#ppt_x"/>
                                          </p:val>
                                        </p:tav>
                                        <p:tav tm="100000">
                                          <p:val>
                                            <p:strVal val="#ppt_x"/>
                                          </p:val>
                                        </p:tav>
                                      </p:tavLst>
                                    </p:anim>
                                    <p:anim calcmode="lin" valueType="num">
                                      <p:cBhvr>
                                        <p:cTn dur="1000" fill="hold" id="52"/>
                                        <p:tgtEl>
                                          <p:spTgt spid="17"/>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1000"/>
                            </p:stCondLst>
                            <p:childTnLst>
                              <p:par>
                                <p:cTn fill="hold" id="54" nodeType="afterEffect" presetClass="entr" presetID="16" presetSubtype="21">
                                  <p:stCondLst>
                                    <p:cond delay="0"/>
                                  </p:stCondLst>
                                  <p:childTnLst>
                                    <p:set>
                                      <p:cBhvr>
                                        <p:cTn dur="1" fill="hold" id="55">
                                          <p:stCondLst>
                                            <p:cond delay="0"/>
                                          </p:stCondLst>
                                        </p:cTn>
                                        <p:tgtEl>
                                          <p:spTgt spid="10"/>
                                        </p:tgtEl>
                                        <p:attrNameLst>
                                          <p:attrName>style.visibility</p:attrName>
                                        </p:attrNameLst>
                                      </p:cBhvr>
                                      <p:to>
                                        <p:strVal val="visible"/>
                                      </p:to>
                                    </p:set>
                                    <p:animEffect filter="barn(inVertical)" transition="in">
                                      <p:cBhvr>
                                        <p:cTn dur="500" id="5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3"/>
      <p:bldP grpId="1" spid="3"/>
      <p:bldP grpId="0" spid="15"/>
      <p:bldP grpId="0" spid="2"/>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105474">
            <a:extLst>
              <a:ext uri="{FF2B5EF4-FFF2-40B4-BE49-F238E27FC236}">
                <a16:creationId xmlns:a16="http://schemas.microsoft.com/office/drawing/2014/main" id="{4C94A716-DFE6-41BF-8C4F-F2F986C8A633}"/>
              </a:ext>
            </a:extLst>
          </p:cNvPr>
          <p:cNvSpPr>
            <a:spLocks noChangeArrowheads="1"/>
          </p:cNvSpPr>
          <p:nvPr/>
        </p:nvSpPr>
        <p:spPr bwMode="auto">
          <a:xfrm>
            <a:off x="2039934" y="5174689"/>
            <a:ext cx="8604250" cy="22035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038" lIns="92075" rIns="92075" tIns="46038"/>
          <a:lstStyle>
            <a:lvl1pPr indent="-342900" marL="342900">
              <a:buFont charset="0" pitchFamily="34" typeface="Arial"/>
              <a:defRPr>
                <a:solidFill>
                  <a:schemeClr val="tx1"/>
                </a:solidFill>
                <a:latin charset="0" pitchFamily="34" typeface="Arial"/>
                <a:ea charset="-122" pitchFamily="2" typeface="宋体"/>
              </a:defRPr>
            </a:lvl1pPr>
            <a:lvl2pPr indent="-285750" marL="742950">
              <a:buFont charset="0" pitchFamily="34" typeface="Arial"/>
              <a:defRPr>
                <a:solidFill>
                  <a:schemeClr val="tx1"/>
                </a:solidFill>
                <a:latin charset="0" pitchFamily="34" typeface="Arial"/>
                <a:ea charset="-122" pitchFamily="2" typeface="宋体"/>
              </a:defRPr>
            </a:lvl2pPr>
            <a:lvl3pPr indent="-228600" marL="1143000">
              <a:buFont charset="0" pitchFamily="34" typeface="Arial"/>
              <a:defRPr>
                <a:solidFill>
                  <a:schemeClr val="tx1"/>
                </a:solidFill>
                <a:latin charset="0" pitchFamily="34" typeface="Arial"/>
                <a:ea charset="-122" pitchFamily="2" typeface="宋体"/>
              </a:defRPr>
            </a:lvl3pPr>
            <a:lvl4pPr indent="-228600" marL="1600200">
              <a:buFont charset="0" pitchFamily="34" typeface="Arial"/>
              <a:defRPr>
                <a:solidFill>
                  <a:schemeClr val="tx1"/>
                </a:solidFill>
                <a:latin charset="0" pitchFamily="34" typeface="Arial"/>
                <a:ea charset="-122" pitchFamily="2" typeface="宋体"/>
              </a:defRPr>
            </a:lvl4pPr>
            <a:lvl5pPr indent="-228600" marL="2057400">
              <a:buFont charset="0" pitchFamily="34" typeface="Arial"/>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spcBef>
                <a:spcPct val="20000"/>
              </a:spcBef>
            </a:pPr>
            <a:endParaRPr altLang="en-US" b="1" lang="zh-CN" sz="2000"/>
          </a:p>
        </p:txBody>
      </p:sp>
      <p:sp>
        <p:nvSpPr>
          <p:cNvPr id="24" name="Rectangle 1">
            <a:extLst>
              <a:ext uri="{FF2B5EF4-FFF2-40B4-BE49-F238E27FC236}">
                <a16:creationId xmlns:a16="http://schemas.microsoft.com/office/drawing/2014/main" id="{B10ADCB6-AA4D-4486-84DE-CCE4DC07C714}"/>
              </a:ext>
            </a:extLst>
          </p:cNvPr>
          <p:cNvSpPr>
            <a:spLocks noChangeArrowheads="1"/>
          </p:cNvSpPr>
          <p:nvPr/>
        </p:nvSpPr>
        <p:spPr bwMode="auto">
          <a:xfrm>
            <a:off x="1303195" y="2314287"/>
            <a:ext cx="10481168" cy="1554480"/>
          </a:xfrm>
          <a:prstGeom prst="rect">
            <a:avLst/>
          </a:prstGeom>
        </p:spPr>
        <p:txBody>
          <a:bodyPr wrap="square">
            <a:spAutoFit/>
          </a:bodyPr>
          <a:lstStyle/>
          <a:p>
            <a:pPr algn="just">
              <a:lnSpc>
                <a:spcPct val="120000"/>
              </a:lnSpc>
            </a:pPr>
            <a:r>
              <a:rPr altLang="zh-CN" lang="en-US" sz="1600">
                <a:solidFill>
                  <a:srgbClr val="000000"/>
                </a:solidFill>
                <a:latin charset="-122" pitchFamily="34" typeface="微软雅黑"/>
                <a:ea charset="-122" pitchFamily="34" typeface="微软雅黑"/>
              </a:rPr>
              <a:t>1、内部的分歧与对抗能造成各部门相互支持的社会体系。</a:t>
            </a:r>
          </a:p>
          <a:p>
            <a:pPr algn="just">
              <a:lnSpc>
                <a:spcPct val="120000"/>
              </a:lnSpc>
            </a:pPr>
            <a:r>
              <a:rPr altLang="zh-CN" lang="en-US" sz="1600">
                <a:solidFill>
                  <a:srgbClr val="000000"/>
                </a:solidFill>
                <a:latin charset="-122" pitchFamily="34" typeface="微软雅黑"/>
                <a:ea charset="-122" pitchFamily="34" typeface="微软雅黑"/>
              </a:rPr>
              <a:t>2、冲突暴露，恰如提供一个出气孔，使对抗的成员采取联合方式发泄不满，否则压抑怒气反而造成极端反应。</a:t>
            </a:r>
          </a:p>
          <a:p>
            <a:pPr algn="just">
              <a:lnSpc>
                <a:spcPct val="120000"/>
              </a:lnSpc>
            </a:pPr>
            <a:r>
              <a:rPr altLang="zh-CN" lang="en-US" sz="1600">
                <a:solidFill>
                  <a:srgbClr val="000000"/>
                </a:solidFill>
                <a:latin charset="-122" pitchFamily="34" typeface="微软雅黑"/>
                <a:ea charset="-122" pitchFamily="34" typeface="微软雅黑"/>
              </a:rPr>
              <a:t>3、冲突增加内聚力。</a:t>
            </a:r>
          </a:p>
          <a:p>
            <a:pPr algn="just">
              <a:lnSpc>
                <a:spcPct val="120000"/>
              </a:lnSpc>
            </a:pPr>
            <a:r>
              <a:rPr altLang="zh-CN" lang="en-US" sz="1600">
                <a:solidFill>
                  <a:srgbClr val="000000"/>
                </a:solidFill>
                <a:latin charset="-122" pitchFamily="34" typeface="微软雅黑"/>
                <a:ea charset="-122" pitchFamily="34" typeface="微软雅黑"/>
              </a:rPr>
              <a:t>4、两大集团的冲突可表现他们的实力，并最后达到权利的平衡，以防止无休止的斗争。</a:t>
            </a:r>
          </a:p>
          <a:p>
            <a:pPr algn="just">
              <a:lnSpc>
                <a:spcPct val="120000"/>
              </a:lnSpc>
            </a:pPr>
            <a:r>
              <a:rPr altLang="zh-CN" lang="en-US" sz="1600">
                <a:solidFill>
                  <a:srgbClr val="000000"/>
                </a:solidFill>
                <a:latin charset="-122" pitchFamily="34" typeface="微软雅黑"/>
                <a:ea charset="-122" pitchFamily="34" typeface="微软雅黑"/>
              </a:rPr>
              <a:t>5、冲突可促使联合，以求生存，或对付更强大的敌人，或联合垄断市场。</a:t>
            </a:r>
          </a:p>
        </p:txBody>
      </p:sp>
      <p:sp>
        <p:nvSpPr>
          <p:cNvPr id="25" name="Rectangle 1">
            <a:extLst>
              <a:ext uri="{FF2B5EF4-FFF2-40B4-BE49-F238E27FC236}">
                <a16:creationId xmlns:a16="http://schemas.microsoft.com/office/drawing/2014/main" id="{30D97B2E-6F87-4CA4-A28B-F580731A7246}"/>
              </a:ext>
            </a:extLst>
          </p:cNvPr>
          <p:cNvSpPr>
            <a:spLocks noChangeArrowheads="1"/>
          </p:cNvSpPr>
          <p:nvPr/>
        </p:nvSpPr>
        <p:spPr bwMode="auto">
          <a:xfrm>
            <a:off x="1431210" y="4798158"/>
            <a:ext cx="6380354" cy="969264"/>
          </a:xfrm>
          <a:prstGeom prst="rect">
            <a:avLst/>
          </a:prstGeom>
        </p:spPr>
        <p:txBody>
          <a:bodyPr wrap="square">
            <a:spAutoFit/>
          </a:bodyPr>
          <a:lstStyle/>
          <a:p>
            <a:pPr algn="just">
              <a:lnSpc>
                <a:spcPct val="120000"/>
              </a:lnSpc>
            </a:pPr>
            <a:r>
              <a:rPr altLang="zh-CN" lang="en-US" sz="1600">
                <a:solidFill>
                  <a:srgbClr val="000000"/>
                </a:solidFill>
                <a:latin charset="-122" pitchFamily="34" typeface="微软雅黑"/>
                <a:ea charset="-122" pitchFamily="34" typeface="微软雅黑"/>
              </a:rPr>
              <a:t>1、人力、物力分散，凝聚力降低。</a:t>
            </a:r>
          </a:p>
          <a:p>
            <a:pPr algn="just">
              <a:lnSpc>
                <a:spcPct val="120000"/>
              </a:lnSpc>
            </a:pPr>
            <a:r>
              <a:rPr altLang="zh-CN" lang="en-US" sz="1600">
                <a:solidFill>
                  <a:srgbClr val="000000"/>
                </a:solidFill>
                <a:latin charset="-122" pitchFamily="34" typeface="微软雅黑"/>
                <a:ea charset="-122" pitchFamily="34" typeface="微软雅黑"/>
              </a:rPr>
              <a:t>2、造成人们的紧张与敌意，减低工作关心。</a:t>
            </a:r>
          </a:p>
          <a:p>
            <a:pPr algn="just">
              <a:lnSpc>
                <a:spcPct val="120000"/>
              </a:lnSpc>
            </a:pPr>
            <a:r>
              <a:rPr altLang="zh-CN" lang="en-US" sz="1600">
                <a:solidFill>
                  <a:srgbClr val="000000"/>
                </a:solidFill>
                <a:latin charset="-122" pitchFamily="34" typeface="微软雅黑"/>
                <a:ea charset="-122" pitchFamily="34" typeface="微软雅黑"/>
              </a:rPr>
              <a:t>3、冲突严重时会影响组织和团队的寿命。</a:t>
            </a:r>
          </a:p>
        </p:txBody>
      </p:sp>
      <p:grpSp>
        <p:nvGrpSpPr>
          <p:cNvPr id="4" name="组合 3">
            <a:extLst>
              <a:ext uri="{FF2B5EF4-FFF2-40B4-BE49-F238E27FC236}">
                <a16:creationId xmlns:a16="http://schemas.microsoft.com/office/drawing/2014/main" id="{B021A900-0194-4231-B07A-0AC36E32E393}"/>
              </a:ext>
            </a:extLst>
          </p:cNvPr>
          <p:cNvGrpSpPr/>
          <p:nvPr/>
        </p:nvGrpSpPr>
        <p:grpSpPr>
          <a:xfrm>
            <a:off x="1250279" y="1710745"/>
            <a:ext cx="4429403" cy="496597"/>
            <a:chOff x="697782" y="994842"/>
            <a:chExt cx="10464393" cy="496597"/>
          </a:xfrm>
        </p:grpSpPr>
        <p:sp>
          <p:nvSpPr>
            <p:cNvPr id="6" name="矩形: 圆角 5">
              <a:extLst>
                <a:ext uri="{FF2B5EF4-FFF2-40B4-BE49-F238E27FC236}">
                  <a16:creationId xmlns:a16="http://schemas.microsoft.com/office/drawing/2014/main" id="{9F050942-E1F9-4031-83FA-898E09865306}"/>
                </a:ext>
              </a:extLst>
            </p:cNvPr>
            <p:cNvSpPr/>
            <p:nvPr/>
          </p:nvSpPr>
          <p:spPr bwMode="auto">
            <a:xfrm>
              <a:off x="697782" y="994842"/>
              <a:ext cx="10464393" cy="496597"/>
            </a:xfrm>
            <a:prstGeom prst="round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 name="矩形 1">
              <a:extLst>
                <a:ext uri="{FF2B5EF4-FFF2-40B4-BE49-F238E27FC236}">
                  <a16:creationId xmlns:a16="http://schemas.microsoft.com/office/drawing/2014/main" id="{39115691-2679-417E-BA04-D813B0C22EE9}"/>
                </a:ext>
              </a:extLst>
            </p:cNvPr>
            <p:cNvSpPr/>
            <p:nvPr/>
          </p:nvSpPr>
          <p:spPr>
            <a:xfrm>
              <a:off x="1704463" y="1036746"/>
              <a:ext cx="5139074" cy="396240"/>
            </a:xfrm>
            <a:prstGeom prst="rect">
              <a:avLst/>
            </a:prstGeom>
          </p:spPr>
          <p:txBody>
            <a:bodyPr wrap="square">
              <a:spAutoFit/>
            </a:bodyPr>
            <a:lstStyle/>
            <a:p>
              <a:r>
                <a:rPr altLang="en-US" b="1" lang="zh-CN" sz="2000">
                  <a:solidFill>
                    <a:schemeClr val="accent2"/>
                  </a:solidFill>
                  <a:latin charset="-122" pitchFamily="34" typeface="微软雅黑"/>
                  <a:ea charset="-122" pitchFamily="34" typeface="微软雅黑"/>
                </a:rPr>
                <a:t>冲突的有效性</a:t>
              </a:r>
            </a:p>
          </p:txBody>
        </p:sp>
      </p:grpSp>
      <p:grpSp>
        <p:nvGrpSpPr>
          <p:cNvPr id="5" name="组合 4">
            <a:extLst>
              <a:ext uri="{FF2B5EF4-FFF2-40B4-BE49-F238E27FC236}">
                <a16:creationId xmlns:a16="http://schemas.microsoft.com/office/drawing/2014/main" id="{20ABC083-4E85-41D2-A973-F321BD5DECDC}"/>
              </a:ext>
            </a:extLst>
          </p:cNvPr>
          <p:cNvGrpSpPr/>
          <p:nvPr/>
        </p:nvGrpSpPr>
        <p:grpSpPr>
          <a:xfrm>
            <a:off x="1231485" y="4129731"/>
            <a:ext cx="4448197" cy="496597"/>
            <a:chOff x="4781822" y="4587002"/>
            <a:chExt cx="6380353" cy="496597"/>
          </a:xfrm>
        </p:grpSpPr>
        <p:sp>
          <p:nvSpPr>
            <p:cNvPr id="27" name="矩形: 圆角 26">
              <a:extLst>
                <a:ext uri="{FF2B5EF4-FFF2-40B4-BE49-F238E27FC236}">
                  <a16:creationId xmlns:a16="http://schemas.microsoft.com/office/drawing/2014/main" id="{70BB0417-34EE-4014-81F1-A84AADDCECC3}"/>
                </a:ext>
              </a:extLst>
            </p:cNvPr>
            <p:cNvSpPr/>
            <p:nvPr/>
          </p:nvSpPr>
          <p:spPr bwMode="auto">
            <a:xfrm>
              <a:off x="4781822" y="4587002"/>
              <a:ext cx="6380353" cy="496597"/>
            </a:xfrm>
            <a:prstGeom prst="roundRect">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8" name="矩形 27">
              <a:extLst>
                <a:ext uri="{FF2B5EF4-FFF2-40B4-BE49-F238E27FC236}">
                  <a16:creationId xmlns:a16="http://schemas.microsoft.com/office/drawing/2014/main" id="{3904AA60-E648-479B-91EC-F5E75CE676D7}"/>
                </a:ext>
              </a:extLst>
            </p:cNvPr>
            <p:cNvSpPr/>
            <p:nvPr/>
          </p:nvSpPr>
          <p:spPr>
            <a:xfrm>
              <a:off x="5171587" y="4635245"/>
              <a:ext cx="2448295" cy="396240"/>
            </a:xfrm>
            <a:prstGeom prst="rect">
              <a:avLst/>
            </a:prstGeom>
          </p:spPr>
          <p:txBody>
            <a:bodyPr wrap="none">
              <a:spAutoFit/>
            </a:bodyPr>
            <a:lstStyle/>
            <a:p>
              <a:r>
                <a:rPr altLang="en-US" b="1" lang="zh-CN" sz="2000">
                  <a:solidFill>
                    <a:schemeClr val="accent2"/>
                  </a:solidFill>
                  <a:latin charset="-122" pitchFamily="34" typeface="微软雅黑"/>
                  <a:ea charset="-122" pitchFamily="34" typeface="微软雅黑"/>
                </a:rPr>
                <a:t>冲突的有害性</a:t>
              </a:r>
            </a:p>
          </p:txBody>
        </p:sp>
      </p:grpSp>
      <p:sp>
        <p:nvSpPr>
          <p:cNvPr id="15" name="TextBox 54">
            <a:extLst>
              <a:ext uri="{FF2B5EF4-FFF2-40B4-BE49-F238E27FC236}">
                <a16:creationId xmlns:a16="http://schemas.microsoft.com/office/drawing/2014/main" id="{CEB64325-1F41-48AD-991F-794FE304DBDB}"/>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4.3 团队冲突</a:t>
            </a:r>
          </a:p>
        </p:txBody>
      </p:sp>
      <p:sp>
        <p:nvSpPr>
          <p:cNvPr id="16" name="矩形 15">
            <a:extLst>
              <a:ext uri="{FF2B5EF4-FFF2-40B4-BE49-F238E27FC236}">
                <a16:creationId xmlns:a16="http://schemas.microsoft.com/office/drawing/2014/main" id="{BD02E600-AADE-4140-8895-0D1289484B63}"/>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2496368203"/>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300" fill="hold" id="7"/>
                                        <p:tgtEl>
                                          <p:spTgt spid="16"/>
                                        </p:tgtEl>
                                        <p:attrNameLst>
                                          <p:attrName>ppt_w</p:attrName>
                                        </p:attrNameLst>
                                      </p:cBhvr>
                                      <p:tavLst>
                                        <p:tav tm="0">
                                          <p:val>
                                            <p:fltVal val="0"/>
                                          </p:val>
                                        </p:tav>
                                        <p:tav tm="100000">
                                          <p:val>
                                            <p:strVal val="#ppt_w"/>
                                          </p:val>
                                        </p:tav>
                                      </p:tavLst>
                                    </p:anim>
                                    <p:anim calcmode="lin" valueType="num">
                                      <p:cBhvr>
                                        <p:cTn dur="300" fill="hold" id="8"/>
                                        <p:tgtEl>
                                          <p:spTgt spid="16"/>
                                        </p:tgtEl>
                                        <p:attrNameLst>
                                          <p:attrName>ppt_h</p:attrName>
                                        </p:attrNameLst>
                                      </p:cBhvr>
                                      <p:tavLst>
                                        <p:tav tm="0">
                                          <p:val>
                                            <p:fltVal val="0"/>
                                          </p:val>
                                        </p:tav>
                                        <p:tav tm="100000">
                                          <p:val>
                                            <p:strVal val="#ppt_h"/>
                                          </p:val>
                                        </p:tav>
                                      </p:tavLst>
                                    </p:anim>
                                    <p:anim calcmode="lin" valueType="num">
                                      <p:cBhvr>
                                        <p:cTn dur="300" fill="hold" id="9"/>
                                        <p:tgtEl>
                                          <p:spTgt spid="16"/>
                                        </p:tgtEl>
                                        <p:attrNameLst>
                                          <p:attrName>style.rotation</p:attrName>
                                        </p:attrNameLst>
                                      </p:cBhvr>
                                      <p:tavLst>
                                        <p:tav tm="0">
                                          <p:val>
                                            <p:fltVal val="90"/>
                                          </p:val>
                                        </p:tav>
                                        <p:tav tm="100000">
                                          <p:val>
                                            <p:fltVal val="0"/>
                                          </p:val>
                                        </p:tav>
                                      </p:tavLst>
                                    </p:anim>
                                    <p:animEffect filter="fade" transition="in">
                                      <p:cBhvr>
                                        <p:cTn dur="300" id="10"/>
                                        <p:tgtEl>
                                          <p:spTgt spid="16"/>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300" fill="hold" id="13"/>
                                        <p:tgtEl>
                                          <p:spTgt spid="16"/>
                                        </p:tgtEl>
                                        <p:attrNameLst>
                                          <p:attrName>ppt_w</p:attrName>
                                        </p:attrNameLst>
                                      </p:cBhvr>
                                      <p:tavLst>
                                        <p:tav tm="0">
                                          <p:val>
                                            <p:fltVal val="0"/>
                                          </p:val>
                                        </p:tav>
                                        <p:tav tm="100000">
                                          <p:val>
                                            <p:strVal val="#ppt_w"/>
                                          </p:val>
                                        </p:tav>
                                      </p:tavLst>
                                    </p:anim>
                                    <p:anim calcmode="lin" valueType="num">
                                      <p:cBhvr>
                                        <p:cTn dur="300" fill="hold" id="14"/>
                                        <p:tgtEl>
                                          <p:spTgt spid="16"/>
                                        </p:tgtEl>
                                        <p:attrNameLst>
                                          <p:attrName>ppt_h</p:attrName>
                                        </p:attrNameLst>
                                      </p:cBhvr>
                                      <p:tavLst>
                                        <p:tav tm="0">
                                          <p:val>
                                            <p:fltVal val="0"/>
                                          </p:val>
                                        </p:tav>
                                        <p:tav tm="100000">
                                          <p:val>
                                            <p:strVal val="#ppt_h"/>
                                          </p:val>
                                        </p:tav>
                                      </p:tavLst>
                                    </p:anim>
                                    <p:anim calcmode="lin" valueType="num">
                                      <p:cBhvr>
                                        <p:cTn dur="300" fill="hold" id="15"/>
                                        <p:tgtEl>
                                          <p:spTgt spid="16"/>
                                        </p:tgtEl>
                                        <p:attrNameLst>
                                          <p:attrName>style.rotation</p:attrName>
                                        </p:attrNameLst>
                                      </p:cBhvr>
                                      <p:tavLst>
                                        <p:tav tm="0">
                                          <p:val>
                                            <p:fltVal val="90"/>
                                          </p:val>
                                        </p:tav>
                                        <p:tav tm="100000">
                                          <p:val>
                                            <p:fltVal val="0"/>
                                          </p:val>
                                        </p:tav>
                                      </p:tavLst>
                                    </p:anim>
                                    <p:animEffect filter="fade" transition="in">
                                      <p:cBhvr>
                                        <p:cTn dur="300" id="16"/>
                                        <p:tgtEl>
                                          <p:spTgt spid="16"/>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15"/>
                                        </p:tgtEl>
                                        <p:attrNameLst>
                                          <p:attrName>style.visibility</p:attrName>
                                        </p:attrNameLst>
                                      </p:cBhvr>
                                      <p:to>
                                        <p:strVal val="visible"/>
                                      </p:to>
                                    </p:set>
                                    <p:anim by="(-#ppt_w*2)" calcmode="lin" valueType="num">
                                      <p:cBhvr rctx="PPT">
                                        <p:cTn autoRev="1" dur="200" fill="hold" id="20">
                                          <p:stCondLst>
                                            <p:cond delay="0"/>
                                          </p:stCondLst>
                                        </p:cTn>
                                        <p:tgtEl>
                                          <p:spTgt spid="15"/>
                                        </p:tgtEl>
                                        <p:attrNameLst>
                                          <p:attrName>ppt_w</p:attrName>
                                        </p:attrNameLst>
                                      </p:cBhvr>
                                    </p:anim>
                                    <p:anim by="(#ppt_w*0.50)" calcmode="lin" valueType="num">
                                      <p:cBhvr>
                                        <p:cTn autoRev="1" decel="50000" dur="200" fill="hold" id="21">
                                          <p:stCondLst>
                                            <p:cond delay="0"/>
                                          </p:stCondLst>
                                        </p:cTn>
                                        <p:tgtEl>
                                          <p:spTgt spid="15"/>
                                        </p:tgtEl>
                                        <p:attrNameLst>
                                          <p:attrName>ppt_x</p:attrName>
                                        </p:attrNameLst>
                                      </p:cBhvr>
                                    </p:anim>
                                    <p:anim calcmode="lin" from="(-#ppt_h/2)" to="(#ppt_y)" valueType="num">
                                      <p:cBhvr>
                                        <p:cTn dur="400" fill="hold" id="22">
                                          <p:stCondLst>
                                            <p:cond delay="0"/>
                                          </p:stCondLst>
                                        </p:cTn>
                                        <p:tgtEl>
                                          <p:spTgt spid="15"/>
                                        </p:tgtEl>
                                        <p:attrNameLst>
                                          <p:attrName>ppt_y</p:attrName>
                                        </p:attrNameLst>
                                      </p:cBhvr>
                                    </p:anim>
                                    <p:animRot by="21600000">
                                      <p:cBhvr>
                                        <p:cTn dur="400" fill="hold" id="23">
                                          <p:stCondLst>
                                            <p:cond delay="0"/>
                                          </p:stCondLst>
                                        </p:cTn>
                                        <p:tgtEl>
                                          <p:spTgt spid="15"/>
                                        </p:tgtEl>
                                        <p:attrNameLst>
                                          <p:attrName>r</p:attrName>
                                        </p:attrNameLst>
                                      </p:cBhvr>
                                    </p:animRot>
                                  </p:childTnLst>
                                </p:cTn>
                              </p:par>
                            </p:childTnLst>
                          </p:cTn>
                        </p:par>
                        <p:par>
                          <p:cTn fill="hold" id="24" nodeType="afterGroup">
                            <p:stCondLst>
                              <p:cond delay="700"/>
                            </p:stCondLst>
                            <p:childTnLst>
                              <p:par>
                                <p:cTn fill="hold" id="25" nodeType="afterEffect" presetClass="entr" presetID="31" presetSubtype="0">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p:cTn dur="500" fill="hold" id="27"/>
                                        <p:tgtEl>
                                          <p:spTgt spid="4"/>
                                        </p:tgtEl>
                                        <p:attrNameLst>
                                          <p:attrName>ppt_w</p:attrName>
                                        </p:attrNameLst>
                                      </p:cBhvr>
                                      <p:tavLst>
                                        <p:tav tm="0">
                                          <p:val>
                                            <p:fltVal val="0"/>
                                          </p:val>
                                        </p:tav>
                                        <p:tav tm="100000">
                                          <p:val>
                                            <p:strVal val="#ppt_w"/>
                                          </p:val>
                                        </p:tav>
                                      </p:tavLst>
                                    </p:anim>
                                    <p:anim calcmode="lin" valueType="num">
                                      <p:cBhvr>
                                        <p:cTn dur="500" fill="hold" id="28"/>
                                        <p:tgtEl>
                                          <p:spTgt spid="4"/>
                                        </p:tgtEl>
                                        <p:attrNameLst>
                                          <p:attrName>ppt_h</p:attrName>
                                        </p:attrNameLst>
                                      </p:cBhvr>
                                      <p:tavLst>
                                        <p:tav tm="0">
                                          <p:val>
                                            <p:fltVal val="0"/>
                                          </p:val>
                                        </p:tav>
                                        <p:tav tm="100000">
                                          <p:val>
                                            <p:strVal val="#ppt_h"/>
                                          </p:val>
                                        </p:tav>
                                      </p:tavLst>
                                    </p:anim>
                                    <p:anim calcmode="lin" valueType="num">
                                      <p:cBhvr>
                                        <p:cTn dur="500" fill="hold" id="29"/>
                                        <p:tgtEl>
                                          <p:spTgt spid="4"/>
                                        </p:tgtEl>
                                        <p:attrNameLst>
                                          <p:attrName>style.rotation</p:attrName>
                                        </p:attrNameLst>
                                      </p:cBhvr>
                                      <p:tavLst>
                                        <p:tav tm="0">
                                          <p:val>
                                            <p:fltVal val="90"/>
                                          </p:val>
                                        </p:tav>
                                        <p:tav tm="100000">
                                          <p:val>
                                            <p:fltVal val="0"/>
                                          </p:val>
                                        </p:tav>
                                      </p:tavLst>
                                    </p:anim>
                                    <p:animEffect filter="fade" transition="in">
                                      <p:cBhvr>
                                        <p:cTn dur="500" id="30"/>
                                        <p:tgtEl>
                                          <p:spTgt spid="4"/>
                                        </p:tgtEl>
                                      </p:cBhvr>
                                    </p:animEffect>
                                  </p:childTnLst>
                                </p:cTn>
                              </p:par>
                            </p:childTnLst>
                          </p:cTn>
                        </p:par>
                        <p:par>
                          <p:cTn fill="hold" id="31" nodeType="afterGroup">
                            <p:stCondLst>
                              <p:cond delay="1200"/>
                            </p:stCondLst>
                            <p:childTnLst>
                              <p:par>
                                <p:cTn fill="hold" grpId="0" id="32" nodeType="afterEffect" presetClass="entr" presetID="22" presetSubtype="1">
                                  <p:stCondLst>
                                    <p:cond delay="0"/>
                                  </p:stCondLst>
                                  <p:childTnLst>
                                    <p:set>
                                      <p:cBhvr>
                                        <p:cTn dur="1" fill="hold" id="33">
                                          <p:stCondLst>
                                            <p:cond delay="0"/>
                                          </p:stCondLst>
                                        </p:cTn>
                                        <p:tgtEl>
                                          <p:spTgt spid="24"/>
                                        </p:tgtEl>
                                        <p:attrNameLst>
                                          <p:attrName>style.visibility</p:attrName>
                                        </p:attrNameLst>
                                      </p:cBhvr>
                                      <p:to>
                                        <p:strVal val="visible"/>
                                      </p:to>
                                    </p:set>
                                    <p:animEffect filter="wipe(up)" transition="in">
                                      <p:cBhvr>
                                        <p:cTn dur="500" id="34"/>
                                        <p:tgtEl>
                                          <p:spTgt spid="24"/>
                                        </p:tgtEl>
                                      </p:cBhvr>
                                    </p:animEffect>
                                  </p:childTnLst>
                                </p:cTn>
                              </p:par>
                            </p:childTnLst>
                          </p:cTn>
                        </p:par>
                        <p:par>
                          <p:cTn fill="hold" id="35" nodeType="afterGroup">
                            <p:stCondLst>
                              <p:cond delay="1700"/>
                            </p:stCondLst>
                            <p:childTnLst>
                              <p:par>
                                <p:cTn fill="hold" id="36" nodeType="afterEffect" presetClass="entr" presetID="31" presetSubtype="0">
                                  <p:stCondLst>
                                    <p:cond delay="0"/>
                                  </p:stCondLst>
                                  <p:childTnLst>
                                    <p:set>
                                      <p:cBhvr>
                                        <p:cTn dur="1" fill="hold" id="37">
                                          <p:stCondLst>
                                            <p:cond delay="0"/>
                                          </p:stCondLst>
                                        </p:cTn>
                                        <p:tgtEl>
                                          <p:spTgt spid="5"/>
                                        </p:tgtEl>
                                        <p:attrNameLst>
                                          <p:attrName>style.visibility</p:attrName>
                                        </p:attrNameLst>
                                      </p:cBhvr>
                                      <p:to>
                                        <p:strVal val="visible"/>
                                      </p:to>
                                    </p:set>
                                    <p:anim calcmode="lin" valueType="num">
                                      <p:cBhvr>
                                        <p:cTn dur="500" fill="hold" id="38"/>
                                        <p:tgtEl>
                                          <p:spTgt spid="5"/>
                                        </p:tgtEl>
                                        <p:attrNameLst>
                                          <p:attrName>ppt_w</p:attrName>
                                        </p:attrNameLst>
                                      </p:cBhvr>
                                      <p:tavLst>
                                        <p:tav tm="0">
                                          <p:val>
                                            <p:fltVal val="0"/>
                                          </p:val>
                                        </p:tav>
                                        <p:tav tm="100000">
                                          <p:val>
                                            <p:strVal val="#ppt_w"/>
                                          </p:val>
                                        </p:tav>
                                      </p:tavLst>
                                    </p:anim>
                                    <p:anim calcmode="lin" valueType="num">
                                      <p:cBhvr>
                                        <p:cTn dur="500" fill="hold" id="39"/>
                                        <p:tgtEl>
                                          <p:spTgt spid="5"/>
                                        </p:tgtEl>
                                        <p:attrNameLst>
                                          <p:attrName>ppt_h</p:attrName>
                                        </p:attrNameLst>
                                      </p:cBhvr>
                                      <p:tavLst>
                                        <p:tav tm="0">
                                          <p:val>
                                            <p:fltVal val="0"/>
                                          </p:val>
                                        </p:tav>
                                        <p:tav tm="100000">
                                          <p:val>
                                            <p:strVal val="#ppt_h"/>
                                          </p:val>
                                        </p:tav>
                                      </p:tavLst>
                                    </p:anim>
                                    <p:anim calcmode="lin" valueType="num">
                                      <p:cBhvr>
                                        <p:cTn dur="500" fill="hold" id="40"/>
                                        <p:tgtEl>
                                          <p:spTgt spid="5"/>
                                        </p:tgtEl>
                                        <p:attrNameLst>
                                          <p:attrName>style.rotation</p:attrName>
                                        </p:attrNameLst>
                                      </p:cBhvr>
                                      <p:tavLst>
                                        <p:tav tm="0">
                                          <p:val>
                                            <p:fltVal val="90"/>
                                          </p:val>
                                        </p:tav>
                                        <p:tav tm="100000">
                                          <p:val>
                                            <p:fltVal val="0"/>
                                          </p:val>
                                        </p:tav>
                                      </p:tavLst>
                                    </p:anim>
                                    <p:animEffect filter="fade" transition="in">
                                      <p:cBhvr>
                                        <p:cTn dur="500" id="41"/>
                                        <p:tgtEl>
                                          <p:spTgt spid="5"/>
                                        </p:tgtEl>
                                      </p:cBhvr>
                                    </p:animEffect>
                                  </p:childTnLst>
                                </p:cTn>
                              </p:par>
                            </p:childTnLst>
                          </p:cTn>
                        </p:par>
                        <p:par>
                          <p:cTn fill="hold" id="42" nodeType="afterGroup">
                            <p:stCondLst>
                              <p:cond delay="2200"/>
                            </p:stCondLst>
                            <p:childTnLst>
                              <p:par>
                                <p:cTn fill="hold" grpId="0" id="43" nodeType="afterEffect" presetClass="entr" presetID="22" presetSubtype="1">
                                  <p:stCondLst>
                                    <p:cond delay="0"/>
                                  </p:stCondLst>
                                  <p:childTnLst>
                                    <p:set>
                                      <p:cBhvr>
                                        <p:cTn dur="1" fill="hold" id="44">
                                          <p:stCondLst>
                                            <p:cond delay="0"/>
                                          </p:stCondLst>
                                        </p:cTn>
                                        <p:tgtEl>
                                          <p:spTgt spid="25"/>
                                        </p:tgtEl>
                                        <p:attrNameLst>
                                          <p:attrName>style.visibility</p:attrName>
                                        </p:attrNameLst>
                                      </p:cBhvr>
                                      <p:to>
                                        <p:strVal val="visible"/>
                                      </p:to>
                                    </p:set>
                                    <p:animEffect filter="wipe(up)" transition="in">
                                      <p:cBhvr>
                                        <p:cTn dur="500" id="4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15"/>
      <p:bldP grpId="0" spid="16"/>
      <p:bldP grpId="1" spid="16"/>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105474">
            <a:extLst>
              <a:ext uri="{FF2B5EF4-FFF2-40B4-BE49-F238E27FC236}">
                <a16:creationId xmlns:a16="http://schemas.microsoft.com/office/drawing/2014/main" id="{4C94A716-DFE6-41BF-8C4F-F2F986C8A633}"/>
              </a:ext>
            </a:extLst>
          </p:cNvPr>
          <p:cNvSpPr>
            <a:spLocks noChangeArrowheads="1"/>
          </p:cNvSpPr>
          <p:nvPr/>
        </p:nvSpPr>
        <p:spPr bwMode="auto">
          <a:xfrm>
            <a:off x="2066131" y="5257895"/>
            <a:ext cx="8604250" cy="22035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6038" lIns="92075" rIns="92075" tIns="46038"/>
          <a:lstStyle>
            <a:lvl1pPr indent="-342900" marL="342900">
              <a:buFont charset="0" pitchFamily="34" typeface="Arial"/>
              <a:defRPr>
                <a:solidFill>
                  <a:schemeClr val="tx1"/>
                </a:solidFill>
                <a:latin charset="0" pitchFamily="34" typeface="Arial"/>
                <a:ea charset="-122" pitchFamily="2" typeface="宋体"/>
              </a:defRPr>
            </a:lvl1pPr>
            <a:lvl2pPr indent="-285750" marL="742950">
              <a:buFont charset="0" pitchFamily="34" typeface="Arial"/>
              <a:defRPr>
                <a:solidFill>
                  <a:schemeClr val="tx1"/>
                </a:solidFill>
                <a:latin charset="0" pitchFamily="34" typeface="Arial"/>
                <a:ea charset="-122" pitchFamily="2" typeface="宋体"/>
              </a:defRPr>
            </a:lvl2pPr>
            <a:lvl3pPr indent="-228600" marL="1143000">
              <a:buFont charset="0" pitchFamily="34" typeface="Arial"/>
              <a:defRPr>
                <a:solidFill>
                  <a:schemeClr val="tx1"/>
                </a:solidFill>
                <a:latin charset="0" pitchFamily="34" typeface="Arial"/>
                <a:ea charset="-122" pitchFamily="2" typeface="宋体"/>
              </a:defRPr>
            </a:lvl3pPr>
            <a:lvl4pPr indent="-228600" marL="1600200">
              <a:buFont charset="0" pitchFamily="34" typeface="Arial"/>
              <a:defRPr>
                <a:solidFill>
                  <a:schemeClr val="tx1"/>
                </a:solidFill>
                <a:latin charset="0" pitchFamily="34" typeface="Arial"/>
                <a:ea charset="-122" pitchFamily="2" typeface="宋体"/>
              </a:defRPr>
            </a:lvl4pPr>
            <a:lvl5pPr indent="-228600" marL="2057400">
              <a:buFont charset="0" pitchFamily="34" typeface="Arial"/>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spcBef>
                <a:spcPct val="20000"/>
              </a:spcBef>
            </a:pPr>
            <a:endParaRPr altLang="en-US" b="1" lang="zh-CN" sz="2000"/>
          </a:p>
        </p:txBody>
      </p:sp>
      <p:sp>
        <p:nvSpPr>
          <p:cNvPr id="15" name="Rectangle 1">
            <a:extLst>
              <a:ext uri="{FF2B5EF4-FFF2-40B4-BE49-F238E27FC236}">
                <a16:creationId xmlns:a16="http://schemas.microsoft.com/office/drawing/2014/main" id="{BEB2A0F3-CA23-4388-8498-1597B0EB68CE}"/>
              </a:ext>
            </a:extLst>
          </p:cNvPr>
          <p:cNvSpPr>
            <a:spLocks noChangeArrowheads="1"/>
          </p:cNvSpPr>
          <p:nvPr/>
        </p:nvSpPr>
        <p:spPr bwMode="auto">
          <a:xfrm>
            <a:off x="2335809" y="1656078"/>
            <a:ext cx="8064896" cy="396240"/>
          </a:xfrm>
          <a:prstGeom prst="rect">
            <a:avLst/>
          </a:prstGeom>
          <a:noFill/>
        </p:spPr>
        <p:txBody>
          <a:bodyPr rtlCol="0" wrap="square">
            <a:spAutoFit/>
          </a:bodyPr>
          <a:lstStyle/>
          <a:p>
            <a:pPr algn="ctr"/>
            <a:r>
              <a:rPr altLang="en-US" b="1" lang="zh-CN" sz="2000">
                <a:solidFill>
                  <a:srgbClr val="000000"/>
                </a:solidFill>
                <a:latin typeface="微软雅黑"/>
                <a:ea typeface="微软雅黑"/>
              </a:rPr>
              <a:t>处理冲突时，视具体情况一般可采用以下五种策略</a:t>
            </a:r>
          </a:p>
        </p:txBody>
      </p:sp>
      <p:cxnSp>
        <p:nvCxnSpPr>
          <p:cNvPr id="6" name="直接连接符 5">
            <a:extLst>
              <a:ext uri="{FF2B5EF4-FFF2-40B4-BE49-F238E27FC236}">
                <a16:creationId xmlns:a16="http://schemas.microsoft.com/office/drawing/2014/main" id="{C2462BD9-16CB-44E2-B703-CD34CFE12185}"/>
              </a:ext>
            </a:extLst>
          </p:cNvPr>
          <p:cNvCxnSpPr/>
          <p:nvPr/>
        </p:nvCxnSpPr>
        <p:spPr bwMode="auto">
          <a:xfrm flipH="1" flipV="1">
            <a:off x="1849909" y="2109593"/>
            <a:ext cx="0" cy="3492733"/>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cxnSp>
        <p:nvCxnSpPr>
          <p:cNvPr id="24" name="直接连接符 23">
            <a:extLst>
              <a:ext uri="{FF2B5EF4-FFF2-40B4-BE49-F238E27FC236}">
                <a16:creationId xmlns:a16="http://schemas.microsoft.com/office/drawing/2014/main" id="{0EF8DAE6-6970-4FD5-8ED0-2F01B94582BB}"/>
              </a:ext>
            </a:extLst>
          </p:cNvPr>
          <p:cNvCxnSpPr/>
          <p:nvPr/>
        </p:nvCxnSpPr>
        <p:spPr bwMode="auto">
          <a:xfrm>
            <a:off x="1849909" y="5602325"/>
            <a:ext cx="8856984"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sp>
        <p:nvSpPr>
          <p:cNvPr id="11" name="文本框 10">
            <a:extLst>
              <a:ext uri="{FF2B5EF4-FFF2-40B4-BE49-F238E27FC236}">
                <a16:creationId xmlns:a16="http://schemas.microsoft.com/office/drawing/2014/main" id="{87745EA0-7E08-401C-B25E-302DA5B9A9F2}"/>
              </a:ext>
            </a:extLst>
          </p:cNvPr>
          <p:cNvSpPr txBox="1"/>
          <p:nvPr/>
        </p:nvSpPr>
        <p:spPr>
          <a:xfrm>
            <a:off x="1507903" y="5845437"/>
            <a:ext cx="436880" cy="396240"/>
          </a:xfrm>
          <a:prstGeom prst="rect">
            <a:avLst/>
          </a:prstGeom>
          <a:noFill/>
        </p:spPr>
        <p:txBody>
          <a:bodyPr rtlCol="0" wrap="none">
            <a:spAutoFit/>
          </a:bodyPr>
          <a:lstStyle/>
          <a:p>
            <a:pPr algn="l"/>
            <a:r>
              <a:rPr altLang="en-US" lang="zh-CN" sz="2000">
                <a:solidFill>
                  <a:srgbClr val="000000"/>
                </a:solidFill>
                <a:latin typeface="+mj-ea"/>
                <a:ea typeface="+mj-ea"/>
              </a:rPr>
              <a:t>弱</a:t>
            </a:r>
          </a:p>
        </p:txBody>
      </p:sp>
      <p:sp>
        <p:nvSpPr>
          <p:cNvPr id="29" name="文本框 28">
            <a:extLst>
              <a:ext uri="{FF2B5EF4-FFF2-40B4-BE49-F238E27FC236}">
                <a16:creationId xmlns:a16="http://schemas.microsoft.com/office/drawing/2014/main" id="{4D9366F2-7923-4BA4-9733-1289ED105544}"/>
              </a:ext>
            </a:extLst>
          </p:cNvPr>
          <p:cNvSpPr txBox="1"/>
          <p:nvPr/>
        </p:nvSpPr>
        <p:spPr>
          <a:xfrm>
            <a:off x="10138554" y="5845437"/>
            <a:ext cx="436880" cy="396240"/>
          </a:xfrm>
          <a:prstGeom prst="rect">
            <a:avLst/>
          </a:prstGeom>
          <a:noFill/>
        </p:spPr>
        <p:txBody>
          <a:bodyPr rtlCol="0" wrap="none">
            <a:spAutoFit/>
          </a:bodyPr>
          <a:lstStyle/>
          <a:p>
            <a:pPr algn="l"/>
            <a:r>
              <a:rPr altLang="en-US" lang="zh-CN" sz="2000">
                <a:solidFill>
                  <a:srgbClr val="000000"/>
                </a:solidFill>
                <a:latin typeface="+mj-ea"/>
                <a:ea typeface="+mj-ea"/>
              </a:rPr>
              <a:t>强</a:t>
            </a:r>
          </a:p>
        </p:txBody>
      </p:sp>
      <p:sp>
        <p:nvSpPr>
          <p:cNvPr id="30" name="文本框 29">
            <a:extLst>
              <a:ext uri="{FF2B5EF4-FFF2-40B4-BE49-F238E27FC236}">
                <a16:creationId xmlns:a16="http://schemas.microsoft.com/office/drawing/2014/main" id="{44D2AB63-2D3F-44D6-92D3-4CD204B71343}"/>
              </a:ext>
            </a:extLst>
          </p:cNvPr>
          <p:cNvSpPr txBox="1"/>
          <p:nvPr/>
        </p:nvSpPr>
        <p:spPr>
          <a:xfrm>
            <a:off x="1094824" y="1851844"/>
            <a:ext cx="436880" cy="396240"/>
          </a:xfrm>
          <a:prstGeom prst="rect">
            <a:avLst/>
          </a:prstGeom>
          <a:noFill/>
        </p:spPr>
        <p:txBody>
          <a:bodyPr rtlCol="0" wrap="none">
            <a:spAutoFit/>
          </a:bodyPr>
          <a:lstStyle/>
          <a:p>
            <a:pPr algn="l"/>
            <a:r>
              <a:rPr altLang="en-US" lang="zh-CN" sz="2000">
                <a:solidFill>
                  <a:srgbClr val="000000"/>
                </a:solidFill>
                <a:latin typeface="+mj-ea"/>
                <a:ea typeface="+mj-ea"/>
              </a:rPr>
              <a:t>强</a:t>
            </a:r>
          </a:p>
        </p:txBody>
      </p:sp>
      <p:sp>
        <p:nvSpPr>
          <p:cNvPr id="12" name="文本框 11">
            <a:extLst>
              <a:ext uri="{FF2B5EF4-FFF2-40B4-BE49-F238E27FC236}">
                <a16:creationId xmlns:a16="http://schemas.microsoft.com/office/drawing/2014/main" id="{86FE89C7-DDE7-42C7-BF21-546A69429A95}"/>
              </a:ext>
            </a:extLst>
          </p:cNvPr>
          <p:cNvSpPr txBox="1"/>
          <p:nvPr/>
        </p:nvSpPr>
        <p:spPr>
          <a:xfrm>
            <a:off x="5450309" y="5805674"/>
            <a:ext cx="1783080" cy="365760"/>
          </a:xfrm>
          <a:prstGeom prst="rect">
            <a:avLst/>
          </a:prstGeom>
          <a:noFill/>
        </p:spPr>
        <p:txBody>
          <a:bodyPr rtlCol="0" wrap="none">
            <a:spAutoFit/>
          </a:bodyPr>
          <a:lstStyle/>
          <a:p>
            <a:pPr algn="l"/>
            <a:r>
              <a:rPr altLang="en-US" b="1" lang="zh-CN">
                <a:solidFill>
                  <a:srgbClr val="000000"/>
                </a:solidFill>
                <a:latin typeface="+mj-ea"/>
                <a:ea typeface="+mj-ea"/>
              </a:rPr>
              <a:t>在意他人的程度</a:t>
            </a:r>
          </a:p>
        </p:txBody>
      </p:sp>
      <p:sp>
        <p:nvSpPr>
          <p:cNvPr id="32" name="文本框 31">
            <a:extLst>
              <a:ext uri="{FF2B5EF4-FFF2-40B4-BE49-F238E27FC236}">
                <a16:creationId xmlns:a16="http://schemas.microsoft.com/office/drawing/2014/main" id="{2D636A99-0B70-4950-B9D4-D92D646D5686}"/>
              </a:ext>
            </a:extLst>
          </p:cNvPr>
          <p:cNvSpPr txBox="1"/>
          <p:nvPr/>
        </p:nvSpPr>
        <p:spPr>
          <a:xfrm>
            <a:off x="1025719" y="3024980"/>
            <a:ext cx="487680" cy="1941245"/>
          </a:xfrm>
          <a:prstGeom prst="rect">
            <a:avLst/>
          </a:prstGeom>
          <a:noFill/>
        </p:spPr>
        <p:txBody>
          <a:bodyPr rtlCol="0" vert="eaVert" wrap="none">
            <a:spAutoFit/>
          </a:bodyPr>
          <a:lstStyle/>
          <a:p>
            <a:pPr algn="l"/>
            <a:r>
              <a:rPr altLang="en-US" b="1" lang="zh-CN" sz="2000">
                <a:solidFill>
                  <a:srgbClr val="C00000"/>
                </a:solidFill>
                <a:latin typeface="+mj-ea"/>
                <a:ea typeface="+mj-ea"/>
              </a:rPr>
              <a:t>在意自我的程度</a:t>
            </a:r>
          </a:p>
        </p:txBody>
      </p:sp>
      <p:grpSp>
        <p:nvGrpSpPr>
          <p:cNvPr id="19" name="组合 18">
            <a:extLst>
              <a:ext uri="{FF2B5EF4-FFF2-40B4-BE49-F238E27FC236}">
                <a16:creationId xmlns:a16="http://schemas.microsoft.com/office/drawing/2014/main" id="{0992CEAF-716F-48C6-8979-0DAC8ED318E6}"/>
              </a:ext>
            </a:extLst>
          </p:cNvPr>
          <p:cNvGrpSpPr/>
          <p:nvPr/>
        </p:nvGrpSpPr>
        <p:grpSpPr>
          <a:xfrm>
            <a:off x="3074045" y="3037030"/>
            <a:ext cx="1434687" cy="626947"/>
            <a:chOff x="2441653" y="2132077"/>
            <a:chExt cx="1761379" cy="899881"/>
          </a:xfrm>
        </p:grpSpPr>
        <p:sp>
          <p:nvSpPr>
            <p:cNvPr id="13" name="矩形: 圆角 12">
              <a:extLst>
                <a:ext uri="{FF2B5EF4-FFF2-40B4-BE49-F238E27FC236}">
                  <a16:creationId xmlns:a16="http://schemas.microsoft.com/office/drawing/2014/main" id="{A750C7AD-DE43-4009-ACBF-8F4440AA0A7F}"/>
                </a:ext>
              </a:extLst>
            </p:cNvPr>
            <p:cNvSpPr/>
            <p:nvPr/>
          </p:nvSpPr>
          <p:spPr bwMode="auto">
            <a:xfrm>
              <a:off x="2441653" y="2132077"/>
              <a:ext cx="1761379" cy="899881"/>
            </a:xfrm>
            <a:prstGeom prst="roundRect">
              <a:avLst>
                <a:gd fmla="val 2405"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a:solidFill>
                  <a:schemeClr val="accent2"/>
                </a:solidFill>
                <a:latin typeface="+mn-lt"/>
                <a:ea typeface="+mn-ea"/>
                <a:cs typeface="+mn-ea"/>
              </a:endParaRPr>
            </a:p>
          </p:txBody>
        </p:sp>
        <p:sp>
          <p:nvSpPr>
            <p:cNvPr id="14" name="文本框 13">
              <a:extLst>
                <a:ext uri="{FF2B5EF4-FFF2-40B4-BE49-F238E27FC236}">
                  <a16:creationId xmlns:a16="http://schemas.microsoft.com/office/drawing/2014/main" id="{7FA05CFE-81C1-4B37-9F58-A87CF3F506DF}"/>
                </a:ext>
              </a:extLst>
            </p:cNvPr>
            <p:cNvSpPr txBox="1"/>
            <p:nvPr/>
          </p:nvSpPr>
          <p:spPr>
            <a:xfrm>
              <a:off x="2648771" y="2132078"/>
              <a:ext cx="1347141" cy="918731"/>
            </a:xfrm>
            <a:prstGeom prst="rect">
              <a:avLst/>
            </a:prstGeom>
            <a:noFill/>
          </p:spPr>
          <p:txBody>
            <a:bodyPr rtlCol="0" wrap="none">
              <a:spAutoFit/>
            </a:bodyPr>
            <a:lstStyle/>
            <a:p>
              <a:pPr algn="ctr"/>
              <a:r>
                <a:rPr altLang="en-US" lang="zh-CN" sz="3600">
                  <a:solidFill>
                    <a:schemeClr val="accent2"/>
                  </a:solidFill>
                  <a:latin typeface="+mj-ea"/>
                  <a:ea typeface="+mj-ea"/>
                </a:rPr>
                <a:t>竞争</a:t>
              </a:r>
            </a:p>
          </p:txBody>
        </p:sp>
      </p:grpSp>
      <p:grpSp>
        <p:nvGrpSpPr>
          <p:cNvPr id="21" name="组合 20">
            <a:extLst>
              <a:ext uri="{FF2B5EF4-FFF2-40B4-BE49-F238E27FC236}">
                <a16:creationId xmlns:a16="http://schemas.microsoft.com/office/drawing/2014/main" id="{1559634F-8454-480D-9A3D-5AD1BDC3FC64}"/>
              </a:ext>
            </a:extLst>
          </p:cNvPr>
          <p:cNvGrpSpPr/>
          <p:nvPr/>
        </p:nvGrpSpPr>
        <p:grpSpPr>
          <a:xfrm>
            <a:off x="8258621" y="3037029"/>
            <a:ext cx="1434687" cy="626947"/>
            <a:chOff x="7703463" y="2132077"/>
            <a:chExt cx="1761379" cy="899881"/>
          </a:xfrm>
        </p:grpSpPr>
        <p:sp>
          <p:nvSpPr>
            <p:cNvPr id="38" name="矩形: 圆角 37">
              <a:extLst>
                <a:ext uri="{FF2B5EF4-FFF2-40B4-BE49-F238E27FC236}">
                  <a16:creationId xmlns:a16="http://schemas.microsoft.com/office/drawing/2014/main" id="{9E840E88-9123-4F13-B9E8-70238DA0C4AC}"/>
                </a:ext>
              </a:extLst>
            </p:cNvPr>
            <p:cNvSpPr/>
            <p:nvPr/>
          </p:nvSpPr>
          <p:spPr bwMode="auto">
            <a:xfrm>
              <a:off x="7703463" y="2132077"/>
              <a:ext cx="1761379" cy="899881"/>
            </a:xfrm>
            <a:prstGeom prst="roundRect">
              <a:avLst>
                <a:gd fmla="val 2405"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a:solidFill>
                  <a:schemeClr val="accent2"/>
                </a:solidFill>
                <a:latin typeface="+mn-lt"/>
                <a:ea typeface="+mn-ea"/>
                <a:cs typeface="+mn-ea"/>
              </a:endParaRPr>
            </a:p>
          </p:txBody>
        </p:sp>
        <p:sp>
          <p:nvSpPr>
            <p:cNvPr id="39" name="文本框 38">
              <a:extLst>
                <a:ext uri="{FF2B5EF4-FFF2-40B4-BE49-F238E27FC236}">
                  <a16:creationId xmlns:a16="http://schemas.microsoft.com/office/drawing/2014/main" id="{DE027EED-5410-4DDC-BC8E-C1AC91C532D0}"/>
                </a:ext>
              </a:extLst>
            </p:cNvPr>
            <p:cNvSpPr txBox="1"/>
            <p:nvPr/>
          </p:nvSpPr>
          <p:spPr>
            <a:xfrm>
              <a:off x="7910582" y="2171182"/>
              <a:ext cx="1347141" cy="918731"/>
            </a:xfrm>
            <a:prstGeom prst="rect">
              <a:avLst/>
            </a:prstGeom>
            <a:noFill/>
          </p:spPr>
          <p:txBody>
            <a:bodyPr rtlCol="0" wrap="none">
              <a:spAutoFit/>
            </a:bodyPr>
            <a:lstStyle/>
            <a:p>
              <a:pPr algn="ctr"/>
              <a:r>
                <a:rPr altLang="en-US" lang="zh-CN" sz="3600">
                  <a:solidFill>
                    <a:schemeClr val="accent2"/>
                  </a:solidFill>
                  <a:latin typeface="+mj-ea"/>
                  <a:ea typeface="+mj-ea"/>
                </a:rPr>
                <a:t>合作</a:t>
              </a:r>
            </a:p>
          </p:txBody>
        </p:sp>
      </p:grpSp>
      <p:grpSp>
        <p:nvGrpSpPr>
          <p:cNvPr id="26" name="组合 25">
            <a:extLst>
              <a:ext uri="{FF2B5EF4-FFF2-40B4-BE49-F238E27FC236}">
                <a16:creationId xmlns:a16="http://schemas.microsoft.com/office/drawing/2014/main" id="{E9F9611A-E389-478B-89E7-638EF1E4C677}"/>
              </a:ext>
            </a:extLst>
          </p:cNvPr>
          <p:cNvGrpSpPr/>
          <p:nvPr/>
        </p:nvGrpSpPr>
        <p:grpSpPr>
          <a:xfrm>
            <a:off x="3112377" y="4516762"/>
            <a:ext cx="1434687" cy="626947"/>
            <a:chOff x="2441653" y="4618603"/>
            <a:chExt cx="1761379" cy="899881"/>
          </a:xfrm>
        </p:grpSpPr>
        <p:sp>
          <p:nvSpPr>
            <p:cNvPr id="40" name="矩形: 圆角 39">
              <a:extLst>
                <a:ext uri="{FF2B5EF4-FFF2-40B4-BE49-F238E27FC236}">
                  <a16:creationId xmlns:a16="http://schemas.microsoft.com/office/drawing/2014/main" id="{26B85EBD-F48D-450A-BA27-FCFB6A2C85A0}"/>
                </a:ext>
              </a:extLst>
            </p:cNvPr>
            <p:cNvSpPr/>
            <p:nvPr/>
          </p:nvSpPr>
          <p:spPr bwMode="auto">
            <a:xfrm>
              <a:off x="2441653" y="4618603"/>
              <a:ext cx="1761379" cy="899881"/>
            </a:xfrm>
            <a:prstGeom prst="roundRect">
              <a:avLst>
                <a:gd fmla="val 2405"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a:solidFill>
                  <a:schemeClr val="accent2"/>
                </a:solidFill>
                <a:latin typeface="+mn-lt"/>
                <a:ea typeface="+mn-ea"/>
                <a:cs typeface="+mn-ea"/>
              </a:endParaRPr>
            </a:p>
          </p:txBody>
        </p:sp>
        <p:sp>
          <p:nvSpPr>
            <p:cNvPr id="41" name="文本框 40">
              <a:extLst>
                <a:ext uri="{FF2B5EF4-FFF2-40B4-BE49-F238E27FC236}">
                  <a16:creationId xmlns:a16="http://schemas.microsoft.com/office/drawing/2014/main" id="{30A641F6-AAD1-4437-8692-5660FC8A904C}"/>
                </a:ext>
              </a:extLst>
            </p:cNvPr>
            <p:cNvSpPr txBox="1"/>
            <p:nvPr/>
          </p:nvSpPr>
          <p:spPr>
            <a:xfrm>
              <a:off x="2648771" y="4674123"/>
              <a:ext cx="1347141" cy="918731"/>
            </a:xfrm>
            <a:prstGeom prst="rect">
              <a:avLst/>
            </a:prstGeom>
            <a:noFill/>
          </p:spPr>
          <p:txBody>
            <a:bodyPr rtlCol="0" wrap="none">
              <a:spAutoFit/>
            </a:bodyPr>
            <a:lstStyle/>
            <a:p>
              <a:pPr algn="ctr"/>
              <a:r>
                <a:rPr altLang="en-US" lang="zh-CN" sz="3600">
                  <a:solidFill>
                    <a:schemeClr val="accent2"/>
                  </a:solidFill>
                  <a:latin typeface="+mj-ea"/>
                  <a:ea typeface="+mj-ea"/>
                </a:rPr>
                <a:t>回避</a:t>
              </a:r>
            </a:p>
          </p:txBody>
        </p:sp>
      </p:grpSp>
      <p:grpSp>
        <p:nvGrpSpPr>
          <p:cNvPr id="25" name="组合 24">
            <a:extLst>
              <a:ext uri="{FF2B5EF4-FFF2-40B4-BE49-F238E27FC236}">
                <a16:creationId xmlns:a16="http://schemas.microsoft.com/office/drawing/2014/main" id="{11284CDE-9686-4DE2-9875-906ED2C0D3EE}"/>
              </a:ext>
            </a:extLst>
          </p:cNvPr>
          <p:cNvGrpSpPr/>
          <p:nvPr/>
        </p:nvGrpSpPr>
        <p:grpSpPr>
          <a:xfrm>
            <a:off x="8258620" y="4566034"/>
            <a:ext cx="1434687" cy="626947"/>
            <a:chOff x="7703463" y="4618603"/>
            <a:chExt cx="1761379" cy="899881"/>
          </a:xfrm>
        </p:grpSpPr>
        <p:sp>
          <p:nvSpPr>
            <p:cNvPr id="42" name="矩形: 圆角 41">
              <a:extLst>
                <a:ext uri="{FF2B5EF4-FFF2-40B4-BE49-F238E27FC236}">
                  <a16:creationId xmlns:a16="http://schemas.microsoft.com/office/drawing/2014/main" id="{B06BB0EC-46C0-4C7B-A2C9-C7A75953FB1E}"/>
                </a:ext>
              </a:extLst>
            </p:cNvPr>
            <p:cNvSpPr/>
            <p:nvPr/>
          </p:nvSpPr>
          <p:spPr bwMode="auto">
            <a:xfrm>
              <a:off x="7703463" y="4618603"/>
              <a:ext cx="1761379" cy="899881"/>
            </a:xfrm>
            <a:prstGeom prst="roundRect">
              <a:avLst>
                <a:gd fmla="val 2405"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accent2"/>
                </a:solidFill>
                <a:latin typeface="+mn-lt"/>
                <a:ea typeface="+mn-ea"/>
                <a:cs typeface="+mn-ea"/>
              </a:endParaRPr>
            </a:p>
          </p:txBody>
        </p:sp>
        <p:sp>
          <p:nvSpPr>
            <p:cNvPr id="43" name="文本框 42">
              <a:extLst>
                <a:ext uri="{FF2B5EF4-FFF2-40B4-BE49-F238E27FC236}">
                  <a16:creationId xmlns:a16="http://schemas.microsoft.com/office/drawing/2014/main" id="{560CF20E-0FCE-4962-B581-C6D981238435}"/>
                </a:ext>
              </a:extLst>
            </p:cNvPr>
            <p:cNvSpPr txBox="1"/>
            <p:nvPr/>
          </p:nvSpPr>
          <p:spPr>
            <a:xfrm>
              <a:off x="7910581" y="4618604"/>
              <a:ext cx="1347141" cy="918731"/>
            </a:xfrm>
            <a:prstGeom prst="rect">
              <a:avLst/>
            </a:prstGeom>
            <a:noFill/>
          </p:spPr>
          <p:txBody>
            <a:bodyPr rtlCol="0" wrap="none">
              <a:spAutoFit/>
            </a:bodyPr>
            <a:lstStyle/>
            <a:p>
              <a:pPr algn="ctr"/>
              <a:r>
                <a:rPr altLang="en-US" lang="zh-CN" sz="3600">
                  <a:solidFill>
                    <a:schemeClr val="accent2"/>
                  </a:solidFill>
                  <a:latin typeface="+mj-ea"/>
                  <a:ea typeface="+mj-ea"/>
                </a:rPr>
                <a:t>迁就</a:t>
              </a:r>
            </a:p>
          </p:txBody>
        </p:sp>
      </p:grpSp>
      <p:grpSp>
        <p:nvGrpSpPr>
          <p:cNvPr id="27" name="组合 26">
            <a:extLst>
              <a:ext uri="{FF2B5EF4-FFF2-40B4-BE49-F238E27FC236}">
                <a16:creationId xmlns:a16="http://schemas.microsoft.com/office/drawing/2014/main" id="{EBC0249E-8369-4E2C-B905-E9AC378EDF5E}"/>
              </a:ext>
            </a:extLst>
          </p:cNvPr>
          <p:cNvGrpSpPr/>
          <p:nvPr/>
        </p:nvGrpSpPr>
        <p:grpSpPr>
          <a:xfrm>
            <a:off x="5666333" y="3655354"/>
            <a:ext cx="1434687" cy="626947"/>
            <a:chOff x="5216937" y="3319193"/>
            <a:chExt cx="1761379" cy="899881"/>
          </a:xfrm>
        </p:grpSpPr>
        <p:sp>
          <p:nvSpPr>
            <p:cNvPr id="52" name="矩形: 圆角 51">
              <a:extLst>
                <a:ext uri="{FF2B5EF4-FFF2-40B4-BE49-F238E27FC236}">
                  <a16:creationId xmlns:a16="http://schemas.microsoft.com/office/drawing/2014/main" id="{A5269147-61D0-4132-B4EF-D333F2D53005}"/>
                </a:ext>
              </a:extLst>
            </p:cNvPr>
            <p:cNvSpPr/>
            <p:nvPr/>
          </p:nvSpPr>
          <p:spPr bwMode="auto">
            <a:xfrm>
              <a:off x="5216937" y="3319193"/>
              <a:ext cx="1761379" cy="899881"/>
            </a:xfrm>
            <a:prstGeom prst="roundRect">
              <a:avLst>
                <a:gd fmla="val 2405"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a:solidFill>
                  <a:schemeClr val="accent2"/>
                </a:solidFill>
                <a:latin typeface="+mn-lt"/>
                <a:ea typeface="+mn-ea"/>
                <a:cs typeface="+mn-ea"/>
              </a:endParaRPr>
            </a:p>
          </p:txBody>
        </p:sp>
        <p:sp>
          <p:nvSpPr>
            <p:cNvPr id="53" name="文本框 52">
              <a:extLst>
                <a:ext uri="{FF2B5EF4-FFF2-40B4-BE49-F238E27FC236}">
                  <a16:creationId xmlns:a16="http://schemas.microsoft.com/office/drawing/2014/main" id="{2AD26C59-4781-4A04-800C-58C11B4B1CB9}"/>
                </a:ext>
              </a:extLst>
            </p:cNvPr>
            <p:cNvSpPr txBox="1"/>
            <p:nvPr/>
          </p:nvSpPr>
          <p:spPr>
            <a:xfrm>
              <a:off x="5403129" y="3319194"/>
              <a:ext cx="1347141" cy="918731"/>
            </a:xfrm>
            <a:prstGeom prst="rect">
              <a:avLst/>
            </a:prstGeom>
            <a:noFill/>
          </p:spPr>
          <p:txBody>
            <a:bodyPr rtlCol="0" wrap="none">
              <a:spAutoFit/>
            </a:bodyPr>
            <a:lstStyle/>
            <a:p>
              <a:pPr algn="ctr"/>
              <a:r>
                <a:rPr altLang="en-US" lang="zh-CN" sz="3600">
                  <a:solidFill>
                    <a:schemeClr val="accent2"/>
                  </a:solidFill>
                  <a:latin typeface="+mj-ea"/>
                  <a:ea typeface="+mj-ea"/>
                </a:rPr>
                <a:t>妥协</a:t>
              </a:r>
            </a:p>
          </p:txBody>
        </p:sp>
      </p:grpSp>
      <p:sp>
        <p:nvSpPr>
          <p:cNvPr id="31" name="TextBox 54">
            <a:extLst>
              <a:ext uri="{FF2B5EF4-FFF2-40B4-BE49-F238E27FC236}">
                <a16:creationId xmlns:a16="http://schemas.microsoft.com/office/drawing/2014/main" id="{7562540A-2CA4-4A35-97C0-E22EB51DC434}"/>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4.3 团队冲突</a:t>
            </a:r>
          </a:p>
        </p:txBody>
      </p:sp>
      <p:sp>
        <p:nvSpPr>
          <p:cNvPr id="33" name="矩形 32">
            <a:extLst>
              <a:ext uri="{FF2B5EF4-FFF2-40B4-BE49-F238E27FC236}">
                <a16:creationId xmlns:a16="http://schemas.microsoft.com/office/drawing/2014/main" id="{A47E283E-84AD-4353-A4C7-36E3C724692F}"/>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3993104219"/>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p:cTn dur="300" fill="hold" id="7"/>
                                        <p:tgtEl>
                                          <p:spTgt spid="33"/>
                                        </p:tgtEl>
                                        <p:attrNameLst>
                                          <p:attrName>ppt_w</p:attrName>
                                        </p:attrNameLst>
                                      </p:cBhvr>
                                      <p:tavLst>
                                        <p:tav tm="0">
                                          <p:val>
                                            <p:fltVal val="0"/>
                                          </p:val>
                                        </p:tav>
                                        <p:tav tm="100000">
                                          <p:val>
                                            <p:strVal val="#ppt_w"/>
                                          </p:val>
                                        </p:tav>
                                      </p:tavLst>
                                    </p:anim>
                                    <p:anim calcmode="lin" valueType="num">
                                      <p:cBhvr>
                                        <p:cTn dur="300" fill="hold" id="8"/>
                                        <p:tgtEl>
                                          <p:spTgt spid="33"/>
                                        </p:tgtEl>
                                        <p:attrNameLst>
                                          <p:attrName>ppt_h</p:attrName>
                                        </p:attrNameLst>
                                      </p:cBhvr>
                                      <p:tavLst>
                                        <p:tav tm="0">
                                          <p:val>
                                            <p:fltVal val="0"/>
                                          </p:val>
                                        </p:tav>
                                        <p:tav tm="100000">
                                          <p:val>
                                            <p:strVal val="#ppt_h"/>
                                          </p:val>
                                        </p:tav>
                                      </p:tavLst>
                                    </p:anim>
                                    <p:anim calcmode="lin" valueType="num">
                                      <p:cBhvr>
                                        <p:cTn dur="300" fill="hold" id="9"/>
                                        <p:tgtEl>
                                          <p:spTgt spid="33"/>
                                        </p:tgtEl>
                                        <p:attrNameLst>
                                          <p:attrName>style.rotation</p:attrName>
                                        </p:attrNameLst>
                                      </p:cBhvr>
                                      <p:tavLst>
                                        <p:tav tm="0">
                                          <p:val>
                                            <p:fltVal val="90"/>
                                          </p:val>
                                        </p:tav>
                                        <p:tav tm="100000">
                                          <p:val>
                                            <p:fltVal val="0"/>
                                          </p:val>
                                        </p:tav>
                                      </p:tavLst>
                                    </p:anim>
                                    <p:animEffect filter="fade" transition="in">
                                      <p:cBhvr>
                                        <p:cTn dur="300" id="10"/>
                                        <p:tgtEl>
                                          <p:spTgt spid="3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3"/>
                                        </p:tgtEl>
                                        <p:attrNameLst>
                                          <p:attrName>style.visibility</p:attrName>
                                        </p:attrNameLst>
                                      </p:cBhvr>
                                      <p:to>
                                        <p:strVal val="visible"/>
                                      </p:to>
                                    </p:set>
                                    <p:anim calcmode="lin" valueType="num">
                                      <p:cBhvr>
                                        <p:cTn dur="300" fill="hold" id="13"/>
                                        <p:tgtEl>
                                          <p:spTgt spid="33"/>
                                        </p:tgtEl>
                                        <p:attrNameLst>
                                          <p:attrName>ppt_w</p:attrName>
                                        </p:attrNameLst>
                                      </p:cBhvr>
                                      <p:tavLst>
                                        <p:tav tm="0">
                                          <p:val>
                                            <p:fltVal val="0"/>
                                          </p:val>
                                        </p:tav>
                                        <p:tav tm="100000">
                                          <p:val>
                                            <p:strVal val="#ppt_w"/>
                                          </p:val>
                                        </p:tav>
                                      </p:tavLst>
                                    </p:anim>
                                    <p:anim calcmode="lin" valueType="num">
                                      <p:cBhvr>
                                        <p:cTn dur="300" fill="hold" id="14"/>
                                        <p:tgtEl>
                                          <p:spTgt spid="33"/>
                                        </p:tgtEl>
                                        <p:attrNameLst>
                                          <p:attrName>ppt_h</p:attrName>
                                        </p:attrNameLst>
                                      </p:cBhvr>
                                      <p:tavLst>
                                        <p:tav tm="0">
                                          <p:val>
                                            <p:fltVal val="0"/>
                                          </p:val>
                                        </p:tav>
                                        <p:tav tm="100000">
                                          <p:val>
                                            <p:strVal val="#ppt_h"/>
                                          </p:val>
                                        </p:tav>
                                      </p:tavLst>
                                    </p:anim>
                                    <p:anim calcmode="lin" valueType="num">
                                      <p:cBhvr>
                                        <p:cTn dur="300" fill="hold" id="15"/>
                                        <p:tgtEl>
                                          <p:spTgt spid="33"/>
                                        </p:tgtEl>
                                        <p:attrNameLst>
                                          <p:attrName>style.rotation</p:attrName>
                                        </p:attrNameLst>
                                      </p:cBhvr>
                                      <p:tavLst>
                                        <p:tav tm="0">
                                          <p:val>
                                            <p:fltVal val="90"/>
                                          </p:val>
                                        </p:tav>
                                        <p:tav tm="100000">
                                          <p:val>
                                            <p:fltVal val="0"/>
                                          </p:val>
                                        </p:tav>
                                      </p:tavLst>
                                    </p:anim>
                                    <p:animEffect filter="fade" transition="in">
                                      <p:cBhvr>
                                        <p:cTn dur="300" id="16"/>
                                        <p:tgtEl>
                                          <p:spTgt spid="3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31"/>
                                        </p:tgtEl>
                                        <p:attrNameLst>
                                          <p:attrName>style.visibility</p:attrName>
                                        </p:attrNameLst>
                                      </p:cBhvr>
                                      <p:to>
                                        <p:strVal val="visible"/>
                                      </p:to>
                                    </p:set>
                                    <p:anim by="(-#ppt_w*2)" calcmode="lin" valueType="num">
                                      <p:cBhvr rctx="PPT">
                                        <p:cTn autoRev="1" dur="200" fill="hold" id="20">
                                          <p:stCondLst>
                                            <p:cond delay="0"/>
                                          </p:stCondLst>
                                        </p:cTn>
                                        <p:tgtEl>
                                          <p:spTgt spid="31"/>
                                        </p:tgtEl>
                                        <p:attrNameLst>
                                          <p:attrName>ppt_w</p:attrName>
                                        </p:attrNameLst>
                                      </p:cBhvr>
                                    </p:anim>
                                    <p:anim by="(#ppt_w*0.50)" calcmode="lin" valueType="num">
                                      <p:cBhvr>
                                        <p:cTn autoRev="1" decel="50000" dur="200" fill="hold" id="21">
                                          <p:stCondLst>
                                            <p:cond delay="0"/>
                                          </p:stCondLst>
                                        </p:cTn>
                                        <p:tgtEl>
                                          <p:spTgt spid="31"/>
                                        </p:tgtEl>
                                        <p:attrNameLst>
                                          <p:attrName>ppt_x</p:attrName>
                                        </p:attrNameLst>
                                      </p:cBhvr>
                                    </p:anim>
                                    <p:anim calcmode="lin" from="(-#ppt_h/2)" to="(#ppt_y)" valueType="num">
                                      <p:cBhvr>
                                        <p:cTn dur="400" fill="hold" id="22">
                                          <p:stCondLst>
                                            <p:cond delay="0"/>
                                          </p:stCondLst>
                                        </p:cTn>
                                        <p:tgtEl>
                                          <p:spTgt spid="31"/>
                                        </p:tgtEl>
                                        <p:attrNameLst>
                                          <p:attrName>ppt_y</p:attrName>
                                        </p:attrNameLst>
                                      </p:cBhvr>
                                    </p:anim>
                                    <p:animRot by="21600000">
                                      <p:cBhvr>
                                        <p:cTn dur="400" fill="hold" id="23">
                                          <p:stCondLst>
                                            <p:cond delay="0"/>
                                          </p:stCondLst>
                                        </p:cTn>
                                        <p:tgtEl>
                                          <p:spTgt spid="31"/>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56" presetSubtype="0">
                                  <p:stCondLst>
                                    <p:cond delay="0"/>
                                  </p:stCondLst>
                                  <p:iterate type="lt">
                                    <p:tmPct val="10000"/>
                                  </p:iterate>
                                  <p:childTnLst>
                                    <p:set>
                                      <p:cBhvr>
                                        <p:cTn dur="1" fill="hold" id="26">
                                          <p:stCondLst>
                                            <p:cond delay="0"/>
                                          </p:stCondLst>
                                        </p:cTn>
                                        <p:tgtEl>
                                          <p:spTgt spid="15"/>
                                        </p:tgtEl>
                                        <p:attrNameLst>
                                          <p:attrName>style.visibility</p:attrName>
                                        </p:attrNameLst>
                                      </p:cBhvr>
                                      <p:to>
                                        <p:strVal val="visible"/>
                                      </p:to>
                                    </p:set>
                                    <p:anim by="(-#ppt_w*2)" calcmode="lin" valueType="num">
                                      <p:cBhvr rctx="PPT">
                                        <p:cTn autoRev="1" dur="250" fill="hold" id="27">
                                          <p:stCondLst>
                                            <p:cond delay="0"/>
                                          </p:stCondLst>
                                        </p:cTn>
                                        <p:tgtEl>
                                          <p:spTgt spid="15"/>
                                        </p:tgtEl>
                                        <p:attrNameLst>
                                          <p:attrName>ppt_w</p:attrName>
                                        </p:attrNameLst>
                                      </p:cBhvr>
                                    </p:anim>
                                    <p:anim by="(#ppt_w*0.50)" calcmode="lin" valueType="num">
                                      <p:cBhvr>
                                        <p:cTn autoRev="1" decel="50000" dur="250" fill="hold" id="28">
                                          <p:stCondLst>
                                            <p:cond delay="0"/>
                                          </p:stCondLst>
                                        </p:cTn>
                                        <p:tgtEl>
                                          <p:spTgt spid="15"/>
                                        </p:tgtEl>
                                        <p:attrNameLst>
                                          <p:attrName>ppt_x</p:attrName>
                                        </p:attrNameLst>
                                      </p:cBhvr>
                                    </p:anim>
                                    <p:anim calcmode="lin" from="(-#ppt_h/2)" to="(#ppt_y)" valueType="num">
                                      <p:cBhvr>
                                        <p:cTn dur="500" fill="hold" id="29">
                                          <p:stCondLst>
                                            <p:cond delay="0"/>
                                          </p:stCondLst>
                                        </p:cTn>
                                        <p:tgtEl>
                                          <p:spTgt spid="15"/>
                                        </p:tgtEl>
                                        <p:attrNameLst>
                                          <p:attrName>ppt_y</p:attrName>
                                        </p:attrNameLst>
                                      </p:cBhvr>
                                    </p:anim>
                                    <p:animRot by="21600000">
                                      <p:cBhvr>
                                        <p:cTn dur="500" fill="hold" id="30">
                                          <p:stCondLst>
                                            <p:cond delay="0"/>
                                          </p:stCondLst>
                                        </p:cTn>
                                        <p:tgtEl>
                                          <p:spTgt spid="15"/>
                                        </p:tgtEl>
                                        <p:attrNameLst>
                                          <p:attrName>r</p:attrName>
                                        </p:attrNameLst>
                                      </p:cBhvr>
                                    </p:animRot>
                                  </p:childTnLst>
                                </p:cTn>
                              </p:par>
                            </p:childTnLst>
                          </p:cTn>
                        </p:par>
                        <p:par>
                          <p:cTn fill="hold" id="31" nodeType="afterGroup">
                            <p:stCondLst>
                              <p:cond delay="1200"/>
                            </p:stCondLst>
                            <p:childTnLst>
                              <p:par>
                                <p:cTn fill="hold" id="32" nodeType="afterEffect" presetClass="entr" presetID="22" presetSubtype="4">
                                  <p:stCondLst>
                                    <p:cond delay="0"/>
                                  </p:stCondLst>
                                  <p:childTnLst>
                                    <p:set>
                                      <p:cBhvr>
                                        <p:cTn dur="1" fill="hold" id="33">
                                          <p:stCondLst>
                                            <p:cond delay="0"/>
                                          </p:stCondLst>
                                        </p:cTn>
                                        <p:tgtEl>
                                          <p:spTgt spid="6"/>
                                        </p:tgtEl>
                                        <p:attrNameLst>
                                          <p:attrName>style.visibility</p:attrName>
                                        </p:attrNameLst>
                                      </p:cBhvr>
                                      <p:to>
                                        <p:strVal val="visible"/>
                                      </p:to>
                                    </p:set>
                                    <p:animEffect filter="wipe(down)" transition="in">
                                      <p:cBhvr>
                                        <p:cTn dur="500" id="34"/>
                                        <p:tgtEl>
                                          <p:spTgt spid="6"/>
                                        </p:tgtEl>
                                      </p:cBhvr>
                                    </p:animEffect>
                                  </p:childTnLst>
                                </p:cTn>
                              </p:par>
                              <p:par>
                                <p:cTn fill="hold" id="35" nodeType="withEffect" presetClass="entr" presetID="22" presetSubtype="8">
                                  <p:stCondLst>
                                    <p:cond delay="0"/>
                                  </p:stCondLst>
                                  <p:childTnLst>
                                    <p:set>
                                      <p:cBhvr>
                                        <p:cTn dur="1" fill="hold" id="36">
                                          <p:stCondLst>
                                            <p:cond delay="0"/>
                                          </p:stCondLst>
                                        </p:cTn>
                                        <p:tgtEl>
                                          <p:spTgt spid="24"/>
                                        </p:tgtEl>
                                        <p:attrNameLst>
                                          <p:attrName>style.visibility</p:attrName>
                                        </p:attrNameLst>
                                      </p:cBhvr>
                                      <p:to>
                                        <p:strVal val="visible"/>
                                      </p:to>
                                    </p:set>
                                    <p:animEffect filter="wipe(left)" transition="in">
                                      <p:cBhvr>
                                        <p:cTn dur="500" id="37"/>
                                        <p:tgtEl>
                                          <p:spTgt spid="24"/>
                                        </p:tgtEl>
                                      </p:cBhvr>
                                    </p:animEffect>
                                  </p:childTnLst>
                                </p:cTn>
                              </p:par>
                            </p:childTnLst>
                          </p:cTn>
                        </p:par>
                        <p:par>
                          <p:cTn fill="hold" id="38" nodeType="afterGroup">
                            <p:stCondLst>
                              <p:cond delay="1700"/>
                            </p:stCondLst>
                            <p:childTnLst>
                              <p:par>
                                <p:cTn fill="hold" grpId="0" id="39" nodeType="afterEffect" presetClass="entr" presetID="53" presetSubtype="0">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p:cTn dur="300" fill="hold" id="41"/>
                                        <p:tgtEl>
                                          <p:spTgt spid="11"/>
                                        </p:tgtEl>
                                        <p:attrNameLst>
                                          <p:attrName>ppt_w</p:attrName>
                                        </p:attrNameLst>
                                      </p:cBhvr>
                                      <p:tavLst>
                                        <p:tav tm="0">
                                          <p:val>
                                            <p:fltVal val="0"/>
                                          </p:val>
                                        </p:tav>
                                        <p:tav tm="100000">
                                          <p:val>
                                            <p:strVal val="#ppt_w"/>
                                          </p:val>
                                        </p:tav>
                                      </p:tavLst>
                                    </p:anim>
                                    <p:anim calcmode="lin" valueType="num">
                                      <p:cBhvr>
                                        <p:cTn dur="300" fill="hold" id="42"/>
                                        <p:tgtEl>
                                          <p:spTgt spid="11"/>
                                        </p:tgtEl>
                                        <p:attrNameLst>
                                          <p:attrName>ppt_h</p:attrName>
                                        </p:attrNameLst>
                                      </p:cBhvr>
                                      <p:tavLst>
                                        <p:tav tm="0">
                                          <p:val>
                                            <p:fltVal val="0"/>
                                          </p:val>
                                        </p:tav>
                                        <p:tav tm="100000">
                                          <p:val>
                                            <p:strVal val="#ppt_h"/>
                                          </p:val>
                                        </p:tav>
                                      </p:tavLst>
                                    </p:anim>
                                    <p:animEffect filter="fade" transition="in">
                                      <p:cBhvr>
                                        <p:cTn dur="300" id="43"/>
                                        <p:tgtEl>
                                          <p:spTgt spid="11"/>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29"/>
                                        </p:tgtEl>
                                        <p:attrNameLst>
                                          <p:attrName>style.visibility</p:attrName>
                                        </p:attrNameLst>
                                      </p:cBhvr>
                                      <p:to>
                                        <p:strVal val="visible"/>
                                      </p:to>
                                    </p:set>
                                    <p:anim calcmode="lin" valueType="num">
                                      <p:cBhvr>
                                        <p:cTn dur="300" fill="hold" id="46"/>
                                        <p:tgtEl>
                                          <p:spTgt spid="29"/>
                                        </p:tgtEl>
                                        <p:attrNameLst>
                                          <p:attrName>ppt_w</p:attrName>
                                        </p:attrNameLst>
                                      </p:cBhvr>
                                      <p:tavLst>
                                        <p:tav tm="0">
                                          <p:val>
                                            <p:fltVal val="0"/>
                                          </p:val>
                                        </p:tav>
                                        <p:tav tm="100000">
                                          <p:val>
                                            <p:strVal val="#ppt_w"/>
                                          </p:val>
                                        </p:tav>
                                      </p:tavLst>
                                    </p:anim>
                                    <p:anim calcmode="lin" valueType="num">
                                      <p:cBhvr>
                                        <p:cTn dur="300" fill="hold" id="47"/>
                                        <p:tgtEl>
                                          <p:spTgt spid="29"/>
                                        </p:tgtEl>
                                        <p:attrNameLst>
                                          <p:attrName>ppt_h</p:attrName>
                                        </p:attrNameLst>
                                      </p:cBhvr>
                                      <p:tavLst>
                                        <p:tav tm="0">
                                          <p:val>
                                            <p:fltVal val="0"/>
                                          </p:val>
                                        </p:tav>
                                        <p:tav tm="100000">
                                          <p:val>
                                            <p:strVal val="#ppt_h"/>
                                          </p:val>
                                        </p:tav>
                                      </p:tavLst>
                                    </p:anim>
                                    <p:animEffect filter="fade" transition="in">
                                      <p:cBhvr>
                                        <p:cTn dur="300" id="48"/>
                                        <p:tgtEl>
                                          <p:spTgt spid="29"/>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30"/>
                                        </p:tgtEl>
                                        <p:attrNameLst>
                                          <p:attrName>style.visibility</p:attrName>
                                        </p:attrNameLst>
                                      </p:cBhvr>
                                      <p:to>
                                        <p:strVal val="visible"/>
                                      </p:to>
                                    </p:set>
                                    <p:anim calcmode="lin" valueType="num">
                                      <p:cBhvr>
                                        <p:cTn dur="300" fill="hold" id="51"/>
                                        <p:tgtEl>
                                          <p:spTgt spid="30"/>
                                        </p:tgtEl>
                                        <p:attrNameLst>
                                          <p:attrName>ppt_w</p:attrName>
                                        </p:attrNameLst>
                                      </p:cBhvr>
                                      <p:tavLst>
                                        <p:tav tm="0">
                                          <p:val>
                                            <p:fltVal val="0"/>
                                          </p:val>
                                        </p:tav>
                                        <p:tav tm="100000">
                                          <p:val>
                                            <p:strVal val="#ppt_w"/>
                                          </p:val>
                                        </p:tav>
                                      </p:tavLst>
                                    </p:anim>
                                    <p:anim calcmode="lin" valueType="num">
                                      <p:cBhvr>
                                        <p:cTn dur="300" fill="hold" id="52"/>
                                        <p:tgtEl>
                                          <p:spTgt spid="30"/>
                                        </p:tgtEl>
                                        <p:attrNameLst>
                                          <p:attrName>ppt_h</p:attrName>
                                        </p:attrNameLst>
                                      </p:cBhvr>
                                      <p:tavLst>
                                        <p:tav tm="0">
                                          <p:val>
                                            <p:fltVal val="0"/>
                                          </p:val>
                                        </p:tav>
                                        <p:tav tm="100000">
                                          <p:val>
                                            <p:strVal val="#ppt_h"/>
                                          </p:val>
                                        </p:tav>
                                      </p:tavLst>
                                    </p:anim>
                                    <p:animEffect filter="fade" transition="in">
                                      <p:cBhvr>
                                        <p:cTn dur="300" id="53"/>
                                        <p:tgtEl>
                                          <p:spTgt spid="30"/>
                                        </p:tgtEl>
                                      </p:cBhvr>
                                    </p:animEffect>
                                  </p:childTnLst>
                                </p:cTn>
                              </p:par>
                            </p:childTnLst>
                          </p:cTn>
                        </p:par>
                        <p:par>
                          <p:cTn fill="hold" id="54" nodeType="afterGroup">
                            <p:stCondLst>
                              <p:cond delay="2000"/>
                            </p:stCondLst>
                            <p:childTnLst>
                              <p:par>
                                <p:cTn fill="hold" grpId="0" id="55" nodeType="afterEffect" presetClass="entr" presetID="56" presetSubtype="0">
                                  <p:stCondLst>
                                    <p:cond delay="0"/>
                                  </p:stCondLst>
                                  <p:iterate type="lt">
                                    <p:tmPct val="10000"/>
                                  </p:iterate>
                                  <p:childTnLst>
                                    <p:set>
                                      <p:cBhvr>
                                        <p:cTn dur="1" fill="hold" id="56">
                                          <p:stCondLst>
                                            <p:cond delay="0"/>
                                          </p:stCondLst>
                                        </p:cTn>
                                        <p:tgtEl>
                                          <p:spTgt spid="32"/>
                                        </p:tgtEl>
                                        <p:attrNameLst>
                                          <p:attrName>style.visibility</p:attrName>
                                        </p:attrNameLst>
                                      </p:cBhvr>
                                      <p:to>
                                        <p:strVal val="visible"/>
                                      </p:to>
                                    </p:set>
                                    <p:anim by="(-#ppt_w*2)" calcmode="lin" valueType="num">
                                      <p:cBhvr rctx="PPT">
                                        <p:cTn autoRev="1" dur="250" fill="hold" id="57">
                                          <p:stCondLst>
                                            <p:cond delay="0"/>
                                          </p:stCondLst>
                                        </p:cTn>
                                        <p:tgtEl>
                                          <p:spTgt spid="32"/>
                                        </p:tgtEl>
                                        <p:attrNameLst>
                                          <p:attrName>ppt_w</p:attrName>
                                        </p:attrNameLst>
                                      </p:cBhvr>
                                    </p:anim>
                                    <p:anim by="(#ppt_w*0.50)" calcmode="lin" valueType="num">
                                      <p:cBhvr>
                                        <p:cTn autoRev="1" decel="50000" dur="250" fill="hold" id="58">
                                          <p:stCondLst>
                                            <p:cond delay="0"/>
                                          </p:stCondLst>
                                        </p:cTn>
                                        <p:tgtEl>
                                          <p:spTgt spid="32"/>
                                        </p:tgtEl>
                                        <p:attrNameLst>
                                          <p:attrName>ppt_x</p:attrName>
                                        </p:attrNameLst>
                                      </p:cBhvr>
                                    </p:anim>
                                    <p:anim calcmode="lin" from="(-#ppt_h/2)" to="(#ppt_y)" valueType="num">
                                      <p:cBhvr>
                                        <p:cTn dur="500" fill="hold" id="59">
                                          <p:stCondLst>
                                            <p:cond delay="0"/>
                                          </p:stCondLst>
                                        </p:cTn>
                                        <p:tgtEl>
                                          <p:spTgt spid="32"/>
                                        </p:tgtEl>
                                        <p:attrNameLst>
                                          <p:attrName>ppt_y</p:attrName>
                                        </p:attrNameLst>
                                      </p:cBhvr>
                                    </p:anim>
                                    <p:animRot by="21600000">
                                      <p:cBhvr>
                                        <p:cTn dur="500" fill="hold" id="60">
                                          <p:stCondLst>
                                            <p:cond delay="0"/>
                                          </p:stCondLst>
                                        </p:cTn>
                                        <p:tgtEl>
                                          <p:spTgt spid="32"/>
                                        </p:tgtEl>
                                        <p:attrNameLst>
                                          <p:attrName>r</p:attrName>
                                        </p:attrNameLst>
                                      </p:cBhvr>
                                    </p:animRot>
                                  </p:childTnLst>
                                </p:cTn>
                              </p:par>
                            </p:childTnLst>
                          </p:cTn>
                        </p:par>
                        <p:par>
                          <p:cTn fill="hold" id="61" nodeType="afterGroup">
                            <p:stCondLst>
                              <p:cond delay="2500"/>
                            </p:stCondLst>
                            <p:childTnLst>
                              <p:par>
                                <p:cTn fill="hold" grpId="0" id="62" nodeType="afterEffect" presetClass="entr" presetID="56" presetSubtype="0">
                                  <p:stCondLst>
                                    <p:cond delay="0"/>
                                  </p:stCondLst>
                                  <p:iterate type="lt">
                                    <p:tmPct val="10000"/>
                                  </p:iterate>
                                  <p:childTnLst>
                                    <p:set>
                                      <p:cBhvr>
                                        <p:cTn dur="1" fill="hold" id="63">
                                          <p:stCondLst>
                                            <p:cond delay="0"/>
                                          </p:stCondLst>
                                        </p:cTn>
                                        <p:tgtEl>
                                          <p:spTgt spid="12"/>
                                        </p:tgtEl>
                                        <p:attrNameLst>
                                          <p:attrName>style.visibility</p:attrName>
                                        </p:attrNameLst>
                                      </p:cBhvr>
                                      <p:to>
                                        <p:strVal val="visible"/>
                                      </p:to>
                                    </p:set>
                                    <p:anim by="(-#ppt_w*2)" calcmode="lin" valueType="num">
                                      <p:cBhvr rctx="PPT">
                                        <p:cTn autoRev="1" dur="250" fill="hold" id="64">
                                          <p:stCondLst>
                                            <p:cond delay="0"/>
                                          </p:stCondLst>
                                        </p:cTn>
                                        <p:tgtEl>
                                          <p:spTgt spid="12"/>
                                        </p:tgtEl>
                                        <p:attrNameLst>
                                          <p:attrName>ppt_w</p:attrName>
                                        </p:attrNameLst>
                                      </p:cBhvr>
                                    </p:anim>
                                    <p:anim by="(#ppt_w*0.50)" calcmode="lin" valueType="num">
                                      <p:cBhvr>
                                        <p:cTn autoRev="1" decel="50000" dur="250" fill="hold" id="65">
                                          <p:stCondLst>
                                            <p:cond delay="0"/>
                                          </p:stCondLst>
                                        </p:cTn>
                                        <p:tgtEl>
                                          <p:spTgt spid="12"/>
                                        </p:tgtEl>
                                        <p:attrNameLst>
                                          <p:attrName>ppt_x</p:attrName>
                                        </p:attrNameLst>
                                      </p:cBhvr>
                                    </p:anim>
                                    <p:anim calcmode="lin" from="(-#ppt_h/2)" to="(#ppt_y)" valueType="num">
                                      <p:cBhvr>
                                        <p:cTn dur="500" fill="hold" id="66">
                                          <p:stCondLst>
                                            <p:cond delay="0"/>
                                          </p:stCondLst>
                                        </p:cTn>
                                        <p:tgtEl>
                                          <p:spTgt spid="12"/>
                                        </p:tgtEl>
                                        <p:attrNameLst>
                                          <p:attrName>ppt_y</p:attrName>
                                        </p:attrNameLst>
                                      </p:cBhvr>
                                    </p:anim>
                                    <p:animRot by="21600000">
                                      <p:cBhvr>
                                        <p:cTn dur="500" fill="hold" id="67">
                                          <p:stCondLst>
                                            <p:cond delay="0"/>
                                          </p:stCondLst>
                                        </p:cTn>
                                        <p:tgtEl>
                                          <p:spTgt spid="12"/>
                                        </p:tgtEl>
                                        <p:attrNameLst>
                                          <p:attrName>r</p:attrName>
                                        </p:attrNameLst>
                                      </p:cBhvr>
                                    </p:animRot>
                                  </p:childTnLst>
                                </p:cTn>
                              </p:par>
                            </p:childTnLst>
                          </p:cTn>
                        </p:par>
                        <p:par>
                          <p:cTn fill="hold" id="68" nodeType="afterGroup">
                            <p:stCondLst>
                              <p:cond delay="3000"/>
                            </p:stCondLst>
                            <p:childTnLst>
                              <p:par>
                                <p:cTn fill="hold" id="69" nodeType="afterEffect" presetClass="entr" presetID="2" presetSubtype="9">
                                  <p:stCondLst>
                                    <p:cond delay="0"/>
                                  </p:stCondLst>
                                  <p:childTnLst>
                                    <p:set>
                                      <p:cBhvr>
                                        <p:cTn dur="1" fill="hold" id="70">
                                          <p:stCondLst>
                                            <p:cond delay="0"/>
                                          </p:stCondLst>
                                        </p:cTn>
                                        <p:tgtEl>
                                          <p:spTgt spid="19"/>
                                        </p:tgtEl>
                                        <p:attrNameLst>
                                          <p:attrName>style.visibility</p:attrName>
                                        </p:attrNameLst>
                                      </p:cBhvr>
                                      <p:to>
                                        <p:strVal val="visible"/>
                                      </p:to>
                                    </p:set>
                                    <p:anim calcmode="lin" valueType="num">
                                      <p:cBhvr additive="base">
                                        <p:cTn dur="500" fill="hold" id="71"/>
                                        <p:tgtEl>
                                          <p:spTgt spid="19"/>
                                        </p:tgtEl>
                                        <p:attrNameLst>
                                          <p:attrName>ppt_x</p:attrName>
                                        </p:attrNameLst>
                                      </p:cBhvr>
                                      <p:tavLst>
                                        <p:tav tm="0">
                                          <p:val>
                                            <p:strVal val="0-#ppt_w/2"/>
                                          </p:val>
                                        </p:tav>
                                        <p:tav tm="100000">
                                          <p:val>
                                            <p:strVal val="#ppt_x"/>
                                          </p:val>
                                        </p:tav>
                                      </p:tavLst>
                                    </p:anim>
                                    <p:anim calcmode="lin" valueType="num">
                                      <p:cBhvr additive="base">
                                        <p:cTn dur="500" fill="hold" id="72"/>
                                        <p:tgtEl>
                                          <p:spTgt spid="19"/>
                                        </p:tgtEl>
                                        <p:attrNameLst>
                                          <p:attrName>ppt_y</p:attrName>
                                        </p:attrNameLst>
                                      </p:cBhvr>
                                      <p:tavLst>
                                        <p:tav tm="0">
                                          <p:val>
                                            <p:strVal val="0-#ppt_h/2"/>
                                          </p:val>
                                        </p:tav>
                                        <p:tav tm="100000">
                                          <p:val>
                                            <p:strVal val="#ppt_y"/>
                                          </p:val>
                                        </p:tav>
                                      </p:tavLst>
                                    </p:anim>
                                  </p:childTnLst>
                                </p:cTn>
                              </p:par>
                              <p:par>
                                <p:cTn fill="hold" id="73" nodeType="withEffect" presetClass="entr" presetID="2" presetSubtype="12">
                                  <p:stCondLst>
                                    <p:cond delay="0"/>
                                  </p:stCondLst>
                                  <p:childTnLst>
                                    <p:set>
                                      <p:cBhvr>
                                        <p:cTn dur="1" fill="hold" id="74">
                                          <p:stCondLst>
                                            <p:cond delay="0"/>
                                          </p:stCondLst>
                                        </p:cTn>
                                        <p:tgtEl>
                                          <p:spTgt spid="26"/>
                                        </p:tgtEl>
                                        <p:attrNameLst>
                                          <p:attrName>style.visibility</p:attrName>
                                        </p:attrNameLst>
                                      </p:cBhvr>
                                      <p:to>
                                        <p:strVal val="visible"/>
                                      </p:to>
                                    </p:set>
                                    <p:anim calcmode="lin" valueType="num">
                                      <p:cBhvr additive="base">
                                        <p:cTn dur="500" fill="hold" id="75"/>
                                        <p:tgtEl>
                                          <p:spTgt spid="26"/>
                                        </p:tgtEl>
                                        <p:attrNameLst>
                                          <p:attrName>ppt_x</p:attrName>
                                        </p:attrNameLst>
                                      </p:cBhvr>
                                      <p:tavLst>
                                        <p:tav tm="0">
                                          <p:val>
                                            <p:strVal val="0-#ppt_w/2"/>
                                          </p:val>
                                        </p:tav>
                                        <p:tav tm="100000">
                                          <p:val>
                                            <p:strVal val="#ppt_x"/>
                                          </p:val>
                                        </p:tav>
                                      </p:tavLst>
                                    </p:anim>
                                    <p:anim calcmode="lin" valueType="num">
                                      <p:cBhvr additive="base">
                                        <p:cTn dur="500" fill="hold" id="76"/>
                                        <p:tgtEl>
                                          <p:spTgt spid="26"/>
                                        </p:tgtEl>
                                        <p:attrNameLst>
                                          <p:attrName>ppt_y</p:attrName>
                                        </p:attrNameLst>
                                      </p:cBhvr>
                                      <p:tavLst>
                                        <p:tav tm="0">
                                          <p:val>
                                            <p:strVal val="1+#ppt_h/2"/>
                                          </p:val>
                                        </p:tav>
                                        <p:tav tm="100000">
                                          <p:val>
                                            <p:strVal val="#ppt_y"/>
                                          </p:val>
                                        </p:tav>
                                      </p:tavLst>
                                    </p:anim>
                                  </p:childTnLst>
                                </p:cTn>
                              </p:par>
                              <p:par>
                                <p:cTn fill="hold" id="77" nodeType="withEffect" presetClass="entr" presetID="2" presetSubtype="1">
                                  <p:stCondLst>
                                    <p:cond delay="0"/>
                                  </p:stCondLst>
                                  <p:childTnLst>
                                    <p:set>
                                      <p:cBhvr>
                                        <p:cTn dur="1" fill="hold" id="78">
                                          <p:stCondLst>
                                            <p:cond delay="0"/>
                                          </p:stCondLst>
                                        </p:cTn>
                                        <p:tgtEl>
                                          <p:spTgt spid="27"/>
                                        </p:tgtEl>
                                        <p:attrNameLst>
                                          <p:attrName>style.visibility</p:attrName>
                                        </p:attrNameLst>
                                      </p:cBhvr>
                                      <p:to>
                                        <p:strVal val="visible"/>
                                      </p:to>
                                    </p:set>
                                    <p:anim calcmode="lin" valueType="num">
                                      <p:cBhvr additive="base">
                                        <p:cTn dur="500" fill="hold" id="79"/>
                                        <p:tgtEl>
                                          <p:spTgt spid="27"/>
                                        </p:tgtEl>
                                        <p:attrNameLst>
                                          <p:attrName>ppt_x</p:attrName>
                                        </p:attrNameLst>
                                      </p:cBhvr>
                                      <p:tavLst>
                                        <p:tav tm="0">
                                          <p:val>
                                            <p:strVal val="#ppt_x"/>
                                          </p:val>
                                        </p:tav>
                                        <p:tav tm="100000">
                                          <p:val>
                                            <p:strVal val="#ppt_x"/>
                                          </p:val>
                                        </p:tav>
                                      </p:tavLst>
                                    </p:anim>
                                    <p:anim calcmode="lin" valueType="num">
                                      <p:cBhvr additive="base">
                                        <p:cTn dur="500" fill="hold" id="80"/>
                                        <p:tgtEl>
                                          <p:spTgt spid="27"/>
                                        </p:tgtEl>
                                        <p:attrNameLst>
                                          <p:attrName>ppt_y</p:attrName>
                                        </p:attrNameLst>
                                      </p:cBhvr>
                                      <p:tavLst>
                                        <p:tav tm="0">
                                          <p:val>
                                            <p:strVal val="0-#ppt_h/2"/>
                                          </p:val>
                                        </p:tav>
                                        <p:tav tm="100000">
                                          <p:val>
                                            <p:strVal val="#ppt_y"/>
                                          </p:val>
                                        </p:tav>
                                      </p:tavLst>
                                    </p:anim>
                                  </p:childTnLst>
                                </p:cTn>
                              </p:par>
                              <p:par>
                                <p:cTn fill="hold" id="81" nodeType="withEffect" presetClass="entr" presetID="2" presetSubtype="3">
                                  <p:stCondLst>
                                    <p:cond delay="0"/>
                                  </p:stCondLst>
                                  <p:childTnLst>
                                    <p:set>
                                      <p:cBhvr>
                                        <p:cTn dur="1" fill="hold" id="82">
                                          <p:stCondLst>
                                            <p:cond delay="0"/>
                                          </p:stCondLst>
                                        </p:cTn>
                                        <p:tgtEl>
                                          <p:spTgt spid="21"/>
                                        </p:tgtEl>
                                        <p:attrNameLst>
                                          <p:attrName>style.visibility</p:attrName>
                                        </p:attrNameLst>
                                      </p:cBhvr>
                                      <p:to>
                                        <p:strVal val="visible"/>
                                      </p:to>
                                    </p:set>
                                    <p:anim calcmode="lin" valueType="num">
                                      <p:cBhvr additive="base">
                                        <p:cTn dur="500" fill="hold" id="83"/>
                                        <p:tgtEl>
                                          <p:spTgt spid="21"/>
                                        </p:tgtEl>
                                        <p:attrNameLst>
                                          <p:attrName>ppt_x</p:attrName>
                                        </p:attrNameLst>
                                      </p:cBhvr>
                                      <p:tavLst>
                                        <p:tav tm="0">
                                          <p:val>
                                            <p:strVal val="1+#ppt_w/2"/>
                                          </p:val>
                                        </p:tav>
                                        <p:tav tm="100000">
                                          <p:val>
                                            <p:strVal val="#ppt_x"/>
                                          </p:val>
                                        </p:tav>
                                      </p:tavLst>
                                    </p:anim>
                                    <p:anim calcmode="lin" valueType="num">
                                      <p:cBhvr additive="base">
                                        <p:cTn dur="500" fill="hold" id="84"/>
                                        <p:tgtEl>
                                          <p:spTgt spid="21"/>
                                        </p:tgtEl>
                                        <p:attrNameLst>
                                          <p:attrName>ppt_y</p:attrName>
                                        </p:attrNameLst>
                                      </p:cBhvr>
                                      <p:tavLst>
                                        <p:tav tm="0">
                                          <p:val>
                                            <p:strVal val="0-#ppt_h/2"/>
                                          </p:val>
                                        </p:tav>
                                        <p:tav tm="100000">
                                          <p:val>
                                            <p:strVal val="#ppt_y"/>
                                          </p:val>
                                        </p:tav>
                                      </p:tavLst>
                                    </p:anim>
                                  </p:childTnLst>
                                </p:cTn>
                              </p:par>
                              <p:par>
                                <p:cTn fill="hold" id="85" nodeType="withEffect" presetClass="entr" presetID="2" presetSubtype="6">
                                  <p:stCondLst>
                                    <p:cond delay="0"/>
                                  </p:stCondLst>
                                  <p:childTnLst>
                                    <p:set>
                                      <p:cBhvr>
                                        <p:cTn dur="1" fill="hold" id="86">
                                          <p:stCondLst>
                                            <p:cond delay="0"/>
                                          </p:stCondLst>
                                        </p:cTn>
                                        <p:tgtEl>
                                          <p:spTgt spid="25"/>
                                        </p:tgtEl>
                                        <p:attrNameLst>
                                          <p:attrName>style.visibility</p:attrName>
                                        </p:attrNameLst>
                                      </p:cBhvr>
                                      <p:to>
                                        <p:strVal val="visible"/>
                                      </p:to>
                                    </p:set>
                                    <p:anim calcmode="lin" valueType="num">
                                      <p:cBhvr additive="base">
                                        <p:cTn dur="500" fill="hold" id="87"/>
                                        <p:tgtEl>
                                          <p:spTgt spid="25"/>
                                        </p:tgtEl>
                                        <p:attrNameLst>
                                          <p:attrName>ppt_x</p:attrName>
                                        </p:attrNameLst>
                                      </p:cBhvr>
                                      <p:tavLst>
                                        <p:tav tm="0">
                                          <p:val>
                                            <p:strVal val="1+#ppt_w/2"/>
                                          </p:val>
                                        </p:tav>
                                        <p:tav tm="100000">
                                          <p:val>
                                            <p:strVal val="#ppt_x"/>
                                          </p:val>
                                        </p:tav>
                                      </p:tavLst>
                                    </p:anim>
                                    <p:anim calcmode="lin" valueType="num">
                                      <p:cBhvr additive="base">
                                        <p:cTn dur="500" fill="hold" id="88"/>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1"/>
      <p:bldP grpId="0" spid="29"/>
      <p:bldP grpId="0" spid="30"/>
      <p:bldP grpId="0" spid="12"/>
      <p:bldP grpId="0" spid="32"/>
      <p:bldP grpId="0" spid="31"/>
      <p:bldP grpId="0" spid="33"/>
      <p:bldP grpId="1" spid="33"/>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Rectangle 1">
            <a:extLst>
              <a:ext uri="{FF2B5EF4-FFF2-40B4-BE49-F238E27FC236}">
                <a16:creationId xmlns:a16="http://schemas.microsoft.com/office/drawing/2014/main" id="{35E54BD7-5D1F-466E-B731-60EA9E2A3536}"/>
              </a:ext>
            </a:extLst>
          </p:cNvPr>
          <p:cNvSpPr>
            <a:spLocks noChangeArrowheads="1"/>
          </p:cNvSpPr>
          <p:nvPr/>
        </p:nvSpPr>
        <p:spPr bwMode="auto">
          <a:xfrm>
            <a:off x="1533435" y="2183769"/>
            <a:ext cx="548640" cy="3333218"/>
          </a:xfrm>
          <a:prstGeom prst="rect">
            <a:avLst/>
          </a:prstGeom>
          <a:noFill/>
        </p:spPr>
        <p:txBody>
          <a:bodyPr rtlCol="0" vert="eaVert" wrap="square">
            <a:spAutoFit/>
          </a:bodyPr>
          <a:lstStyle/>
          <a:p>
            <a:pPr algn="ctr"/>
            <a:r>
              <a:rPr altLang="en-US" b="1" lang="zh-CN" sz="2400">
                <a:solidFill>
                  <a:srgbClr val="C00000"/>
                </a:solidFill>
                <a:latin typeface="微软雅黑"/>
                <a:ea typeface="微软雅黑"/>
              </a:rPr>
              <a:t>处理冲突的五种策略</a:t>
            </a:r>
          </a:p>
        </p:txBody>
      </p:sp>
      <p:sp>
        <p:nvSpPr>
          <p:cNvPr id="21" name="矩形 20">
            <a:extLst>
              <a:ext uri="{FF2B5EF4-FFF2-40B4-BE49-F238E27FC236}">
                <a16:creationId xmlns:a16="http://schemas.microsoft.com/office/drawing/2014/main" id="{2A2BF68C-DEFE-49BF-A076-BE3A6FEE3172}"/>
              </a:ext>
            </a:extLst>
          </p:cNvPr>
          <p:cNvSpPr/>
          <p:nvPr/>
        </p:nvSpPr>
        <p:spPr>
          <a:xfrm>
            <a:off x="3458578" y="1734493"/>
            <a:ext cx="7442013" cy="518160"/>
          </a:xfrm>
          <a:prstGeom prst="rect">
            <a:avLst/>
          </a:prstGeom>
        </p:spPr>
        <p:txBody>
          <a:bodyPr wrap="square">
            <a:spAutoFit/>
          </a:bodyPr>
          <a:lstStyle/>
          <a:p>
            <a:pPr algn="just"/>
            <a:r>
              <a:rPr altLang="zh-CN" kern="100" lang="zh-CN" sz="1400">
                <a:solidFill>
                  <a:srgbClr val="000000"/>
                </a:solidFill>
                <a:latin charset="-122" pitchFamily="34" typeface="微软雅黑"/>
                <a:ea charset="-122" pitchFamily="34" typeface="微软雅黑"/>
                <a:cs panose="02070309020205020404" typeface="Courier New"/>
              </a:rPr>
              <a:t>指的是牺牲别人的利益，换取自己的利益。通常采取竞争策略的人都是以权利为中心，为了实现自己的主张可以动用一切权利，包括职权、说服力、威胁、利诱。又称强迫式。</a:t>
            </a:r>
          </a:p>
        </p:txBody>
      </p:sp>
      <p:sp>
        <p:nvSpPr>
          <p:cNvPr id="5" name="矩形 4">
            <a:extLst>
              <a:ext uri="{FF2B5EF4-FFF2-40B4-BE49-F238E27FC236}">
                <a16:creationId xmlns:a16="http://schemas.microsoft.com/office/drawing/2014/main" id="{095A4285-DC05-4F8B-834C-98C84E1CF49D}"/>
              </a:ext>
            </a:extLst>
          </p:cNvPr>
          <p:cNvSpPr/>
          <p:nvPr/>
        </p:nvSpPr>
        <p:spPr>
          <a:xfrm>
            <a:off x="3424025" y="3533088"/>
            <a:ext cx="7442013" cy="518160"/>
          </a:xfrm>
          <a:prstGeom prst="rect">
            <a:avLst/>
          </a:prstGeom>
        </p:spPr>
        <p:txBody>
          <a:bodyPr wrap="square">
            <a:spAutoFit/>
          </a:bodyPr>
          <a:lstStyle/>
          <a:p>
            <a:pPr algn="just"/>
            <a:r>
              <a:rPr altLang="zh-CN" kern="100" lang="zh-CN" sz="1400">
                <a:solidFill>
                  <a:srgbClr val="000000"/>
                </a:solidFill>
                <a:latin charset="-122" pitchFamily="34" typeface="微软雅黑"/>
                <a:ea charset="-122" pitchFamily="34" typeface="微软雅黑"/>
                <a:cs panose="02070309020205020404" typeface="Courier New"/>
              </a:rPr>
              <a:t>是指一个人意识到冲突的存在，希望逃避或抑制而采取的既不合作，也不维护自身利益，一躲了之的办法。</a:t>
            </a:r>
          </a:p>
        </p:txBody>
      </p:sp>
      <p:sp>
        <p:nvSpPr>
          <p:cNvPr id="6" name="矩形 5">
            <a:extLst>
              <a:ext uri="{FF2B5EF4-FFF2-40B4-BE49-F238E27FC236}">
                <a16:creationId xmlns:a16="http://schemas.microsoft.com/office/drawing/2014/main" id="{BB7C9BCD-BDB7-4784-B91D-DDA7CB3EAA3B}"/>
              </a:ext>
            </a:extLst>
          </p:cNvPr>
          <p:cNvSpPr/>
          <p:nvPr/>
        </p:nvSpPr>
        <p:spPr>
          <a:xfrm>
            <a:off x="3424028" y="4343426"/>
            <a:ext cx="7442012" cy="518160"/>
          </a:xfrm>
          <a:prstGeom prst="rect">
            <a:avLst/>
          </a:prstGeom>
        </p:spPr>
        <p:txBody>
          <a:bodyPr wrap="square">
            <a:spAutoFit/>
          </a:bodyPr>
          <a:lstStyle/>
          <a:p>
            <a:pPr algn="just"/>
            <a:r>
              <a:rPr altLang="zh-CN" kern="100" lang="zh-CN" sz="1400">
                <a:solidFill>
                  <a:srgbClr val="000000"/>
                </a:solidFill>
                <a:latin charset="-122" pitchFamily="34" typeface="微软雅黑"/>
                <a:ea charset="-122" pitchFamily="34" typeface="微软雅黑"/>
                <a:cs panose="02070309020205020404" typeface="Courier New"/>
              </a:rPr>
              <a:t>指主动跟对方一起寻求解决问题的办法，是一种互惠互利的双赢。双方的意图都可以坦率的澄清，不是我迁就你，你迁就我。</a:t>
            </a:r>
          </a:p>
        </p:txBody>
      </p:sp>
      <p:sp>
        <p:nvSpPr>
          <p:cNvPr id="7" name="矩形 6">
            <a:extLst>
              <a:ext uri="{FF2B5EF4-FFF2-40B4-BE49-F238E27FC236}">
                <a16:creationId xmlns:a16="http://schemas.microsoft.com/office/drawing/2014/main" id="{D826DDB1-411C-4AF5-8901-D78C505495EE}"/>
              </a:ext>
            </a:extLst>
          </p:cNvPr>
          <p:cNvSpPr/>
          <p:nvPr/>
        </p:nvSpPr>
        <p:spPr>
          <a:xfrm>
            <a:off x="3422786" y="5073115"/>
            <a:ext cx="7443226" cy="518160"/>
          </a:xfrm>
          <a:prstGeom prst="rect">
            <a:avLst/>
          </a:prstGeom>
        </p:spPr>
        <p:txBody>
          <a:bodyPr wrap="square">
            <a:spAutoFit/>
          </a:bodyPr>
          <a:lstStyle/>
          <a:p>
            <a:pPr algn="just"/>
            <a:r>
              <a:rPr altLang="zh-CN" kern="100" lang="zh-CN" sz="1400">
                <a:solidFill>
                  <a:srgbClr val="000000"/>
                </a:solidFill>
                <a:latin charset="-122" pitchFamily="34" typeface="微软雅黑"/>
                <a:ea charset="-122" pitchFamily="34" typeface="微软雅黑"/>
                <a:cs panose="02070309020205020404" typeface="Courier New"/>
              </a:rPr>
              <a:t>指双方都愿意放弃一些东西，并且共同分享利益，所带来的结果。目的在于得到一个快速的、双方都可以接受的方案。妥协的方式没有明显的输家和赢家，在非原则问题上较适合。</a:t>
            </a:r>
          </a:p>
        </p:txBody>
      </p:sp>
      <p:sp>
        <p:nvSpPr>
          <p:cNvPr id="8" name="矩形 7">
            <a:extLst>
              <a:ext uri="{FF2B5EF4-FFF2-40B4-BE49-F238E27FC236}">
                <a16:creationId xmlns:a16="http://schemas.microsoft.com/office/drawing/2014/main" id="{2DA5CC55-1CFB-40B9-B022-B2C91EBD3523}"/>
              </a:ext>
            </a:extLst>
          </p:cNvPr>
          <p:cNvSpPr/>
          <p:nvPr/>
        </p:nvSpPr>
        <p:spPr>
          <a:xfrm>
            <a:off x="3424027" y="2671366"/>
            <a:ext cx="7442013" cy="518160"/>
          </a:xfrm>
          <a:prstGeom prst="rect">
            <a:avLst/>
          </a:prstGeom>
        </p:spPr>
        <p:txBody>
          <a:bodyPr wrap="square">
            <a:spAutoFit/>
          </a:bodyPr>
          <a:lstStyle/>
          <a:p>
            <a:pPr algn="just"/>
            <a:r>
              <a:rPr altLang="zh-CN" kern="100" lang="zh-CN" sz="1400">
                <a:solidFill>
                  <a:srgbClr val="000000"/>
                </a:solidFill>
                <a:latin charset="-122" pitchFamily="34" typeface="微软雅黑"/>
                <a:ea charset="-122" pitchFamily="34" typeface="微软雅黑"/>
                <a:cs panose="02070309020205020404" typeface="Courier New"/>
              </a:rPr>
              <a:t>指一方为了抚慰另外一方，愿意把对方的利益放在自己的位置之上。迁就别人是为了维持相互好的关系，一方愿意自我牺牲，遵从他人观点。</a:t>
            </a:r>
          </a:p>
        </p:txBody>
      </p:sp>
      <p:grpSp>
        <p:nvGrpSpPr>
          <p:cNvPr id="4" name="组合 3">
            <a:extLst>
              <a:ext uri="{FF2B5EF4-FFF2-40B4-BE49-F238E27FC236}">
                <a16:creationId xmlns:a16="http://schemas.microsoft.com/office/drawing/2014/main" id="{47267C41-ECBB-44AB-8032-DE6E31F999E4}"/>
              </a:ext>
            </a:extLst>
          </p:cNvPr>
          <p:cNvGrpSpPr/>
          <p:nvPr/>
        </p:nvGrpSpPr>
        <p:grpSpPr>
          <a:xfrm>
            <a:off x="2483764" y="1771286"/>
            <a:ext cx="833914" cy="621283"/>
            <a:chOff x="2441775" y="1022684"/>
            <a:chExt cx="1013739" cy="755256"/>
          </a:xfrm>
        </p:grpSpPr>
        <p:sp>
          <p:nvSpPr>
            <p:cNvPr id="82" name="矩形: 圆角 81">
              <a:extLst>
                <a:ext uri="{FF2B5EF4-FFF2-40B4-BE49-F238E27FC236}">
                  <a16:creationId xmlns:a16="http://schemas.microsoft.com/office/drawing/2014/main" id="{9B9A3080-A581-4A47-9880-0989149D3AEB}"/>
                </a:ext>
              </a:extLst>
            </p:cNvPr>
            <p:cNvSpPr/>
            <p:nvPr/>
          </p:nvSpPr>
          <p:spPr bwMode="auto">
            <a:xfrm>
              <a:off x="2441775" y="1022684"/>
              <a:ext cx="1013739" cy="755256"/>
            </a:xfrm>
            <a:prstGeom prst="roundRect">
              <a:avLst>
                <a:gd fmla="val 11499"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b="1" lang="zh-CN">
                <a:solidFill>
                  <a:schemeClr val="accent2"/>
                </a:solidFill>
                <a:latin typeface="+mn-ea"/>
                <a:ea typeface="+mn-ea"/>
                <a:cs typeface="+mn-ea"/>
              </a:endParaRPr>
            </a:p>
          </p:txBody>
        </p:sp>
        <p:sp>
          <p:nvSpPr>
            <p:cNvPr id="56" name="文本框 55">
              <a:extLst>
                <a:ext uri="{FF2B5EF4-FFF2-40B4-BE49-F238E27FC236}">
                  <a16:creationId xmlns:a16="http://schemas.microsoft.com/office/drawing/2014/main" id="{C1CCB8AA-796E-443D-A4A4-E13ECB90A2ED}"/>
                </a:ext>
              </a:extLst>
            </p:cNvPr>
            <p:cNvSpPr txBox="1"/>
            <p:nvPr/>
          </p:nvSpPr>
          <p:spPr>
            <a:xfrm>
              <a:off x="2482090" y="1147783"/>
              <a:ext cx="933106" cy="481685"/>
            </a:xfrm>
            <a:prstGeom prst="rect">
              <a:avLst/>
            </a:prstGeom>
            <a:noFill/>
          </p:spPr>
          <p:txBody>
            <a:bodyPr rtlCol="0" wrap="square">
              <a:spAutoFit/>
            </a:bodyPr>
            <a:lstStyle/>
            <a:p>
              <a:pPr algn="ctr"/>
              <a:r>
                <a:rPr altLang="en-US" b="1" lang="zh-CN" sz="2000">
                  <a:solidFill>
                    <a:schemeClr val="accent2"/>
                  </a:solidFill>
                  <a:latin typeface="+mn-ea"/>
                  <a:ea typeface="+mn-ea"/>
                </a:rPr>
                <a:t>竞争</a:t>
              </a:r>
            </a:p>
          </p:txBody>
        </p:sp>
      </p:grpSp>
      <p:grpSp>
        <p:nvGrpSpPr>
          <p:cNvPr id="9" name="组合 8">
            <a:extLst>
              <a:ext uri="{FF2B5EF4-FFF2-40B4-BE49-F238E27FC236}">
                <a16:creationId xmlns:a16="http://schemas.microsoft.com/office/drawing/2014/main" id="{2FB4B67A-CCB8-49AE-8213-F10CC828CD1C}"/>
              </a:ext>
            </a:extLst>
          </p:cNvPr>
          <p:cNvGrpSpPr/>
          <p:nvPr/>
        </p:nvGrpSpPr>
        <p:grpSpPr>
          <a:xfrm>
            <a:off x="2449211" y="2643262"/>
            <a:ext cx="833914" cy="621283"/>
            <a:chOff x="2441775" y="2146915"/>
            <a:chExt cx="1013739" cy="755256"/>
          </a:xfrm>
        </p:grpSpPr>
        <p:sp>
          <p:nvSpPr>
            <p:cNvPr id="83" name="矩形: 圆角 82">
              <a:extLst>
                <a:ext uri="{FF2B5EF4-FFF2-40B4-BE49-F238E27FC236}">
                  <a16:creationId xmlns:a16="http://schemas.microsoft.com/office/drawing/2014/main" id="{204CF8E3-1126-48C9-8F06-1794740D265C}"/>
                </a:ext>
              </a:extLst>
            </p:cNvPr>
            <p:cNvSpPr/>
            <p:nvPr/>
          </p:nvSpPr>
          <p:spPr bwMode="auto">
            <a:xfrm>
              <a:off x="2441775" y="2146915"/>
              <a:ext cx="1013739" cy="755256"/>
            </a:xfrm>
            <a:prstGeom prst="roundRect">
              <a:avLst>
                <a:gd fmla="val 11499"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b="1" lang="zh-CN">
                <a:solidFill>
                  <a:schemeClr val="accent2"/>
                </a:solidFill>
                <a:latin typeface="+mn-ea"/>
                <a:ea typeface="+mn-ea"/>
                <a:cs typeface="+mn-ea"/>
              </a:endParaRPr>
            </a:p>
          </p:txBody>
        </p:sp>
        <p:sp>
          <p:nvSpPr>
            <p:cNvPr id="84" name="文本框 83">
              <a:extLst>
                <a:ext uri="{FF2B5EF4-FFF2-40B4-BE49-F238E27FC236}">
                  <a16:creationId xmlns:a16="http://schemas.microsoft.com/office/drawing/2014/main" id="{D13C86A4-00E0-4337-A263-AA7701D68132}"/>
                </a:ext>
              </a:extLst>
            </p:cNvPr>
            <p:cNvSpPr txBox="1"/>
            <p:nvPr/>
          </p:nvSpPr>
          <p:spPr>
            <a:xfrm>
              <a:off x="2482090" y="2272014"/>
              <a:ext cx="933106" cy="481685"/>
            </a:xfrm>
            <a:prstGeom prst="rect">
              <a:avLst/>
            </a:prstGeom>
            <a:noFill/>
          </p:spPr>
          <p:txBody>
            <a:bodyPr rtlCol="0" wrap="square">
              <a:spAutoFit/>
            </a:bodyPr>
            <a:lstStyle/>
            <a:p>
              <a:pPr algn="ctr"/>
              <a:r>
                <a:rPr altLang="en-US" b="1" lang="zh-CN" sz="2000">
                  <a:solidFill>
                    <a:schemeClr val="accent2"/>
                  </a:solidFill>
                  <a:latin typeface="+mn-ea"/>
                  <a:ea typeface="+mn-ea"/>
                </a:rPr>
                <a:t>迁就</a:t>
              </a:r>
            </a:p>
          </p:txBody>
        </p:sp>
      </p:grpSp>
      <p:grpSp>
        <p:nvGrpSpPr>
          <p:cNvPr id="12" name="组合 11">
            <a:extLst>
              <a:ext uri="{FF2B5EF4-FFF2-40B4-BE49-F238E27FC236}">
                <a16:creationId xmlns:a16="http://schemas.microsoft.com/office/drawing/2014/main" id="{E5E92ADC-0B49-4267-B452-13153567EC25}"/>
              </a:ext>
            </a:extLst>
          </p:cNvPr>
          <p:cNvGrpSpPr/>
          <p:nvPr/>
        </p:nvGrpSpPr>
        <p:grpSpPr>
          <a:xfrm>
            <a:off x="2449211" y="3490343"/>
            <a:ext cx="833914" cy="621283"/>
            <a:chOff x="2441775" y="3277357"/>
            <a:chExt cx="1013739" cy="755256"/>
          </a:xfrm>
        </p:grpSpPr>
        <p:sp>
          <p:nvSpPr>
            <p:cNvPr id="85" name="矩形: 圆角 84">
              <a:extLst>
                <a:ext uri="{FF2B5EF4-FFF2-40B4-BE49-F238E27FC236}">
                  <a16:creationId xmlns:a16="http://schemas.microsoft.com/office/drawing/2014/main" id="{9A817182-8C59-41A6-9AAA-7B79063D6F0D}"/>
                </a:ext>
              </a:extLst>
            </p:cNvPr>
            <p:cNvSpPr/>
            <p:nvPr/>
          </p:nvSpPr>
          <p:spPr bwMode="auto">
            <a:xfrm>
              <a:off x="2441775" y="3277357"/>
              <a:ext cx="1013739" cy="755256"/>
            </a:xfrm>
            <a:prstGeom prst="roundRect">
              <a:avLst>
                <a:gd fmla="val 11499"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b="1" lang="zh-CN">
                <a:solidFill>
                  <a:schemeClr val="accent2"/>
                </a:solidFill>
                <a:latin typeface="+mn-ea"/>
                <a:ea typeface="+mn-ea"/>
                <a:cs typeface="+mn-ea"/>
              </a:endParaRPr>
            </a:p>
          </p:txBody>
        </p:sp>
        <p:sp>
          <p:nvSpPr>
            <p:cNvPr id="86" name="文本框 85">
              <a:extLst>
                <a:ext uri="{FF2B5EF4-FFF2-40B4-BE49-F238E27FC236}">
                  <a16:creationId xmlns:a16="http://schemas.microsoft.com/office/drawing/2014/main" id="{89EADD81-F0DD-4EEF-A93F-24DC182DE5C9}"/>
                </a:ext>
              </a:extLst>
            </p:cNvPr>
            <p:cNvSpPr txBox="1"/>
            <p:nvPr/>
          </p:nvSpPr>
          <p:spPr>
            <a:xfrm>
              <a:off x="2482090" y="3402456"/>
              <a:ext cx="933106" cy="481685"/>
            </a:xfrm>
            <a:prstGeom prst="rect">
              <a:avLst/>
            </a:prstGeom>
            <a:noFill/>
          </p:spPr>
          <p:txBody>
            <a:bodyPr rtlCol="0" wrap="square">
              <a:spAutoFit/>
            </a:bodyPr>
            <a:lstStyle/>
            <a:p>
              <a:pPr algn="ctr"/>
              <a:r>
                <a:rPr altLang="en-US" b="1" lang="zh-CN" sz="2000">
                  <a:solidFill>
                    <a:schemeClr val="accent2"/>
                  </a:solidFill>
                  <a:latin typeface="+mn-ea"/>
                  <a:ea typeface="+mn-ea"/>
                </a:rPr>
                <a:t>回避</a:t>
              </a:r>
            </a:p>
          </p:txBody>
        </p:sp>
      </p:grpSp>
      <p:grpSp>
        <p:nvGrpSpPr>
          <p:cNvPr id="13" name="组合 12">
            <a:extLst>
              <a:ext uri="{FF2B5EF4-FFF2-40B4-BE49-F238E27FC236}">
                <a16:creationId xmlns:a16="http://schemas.microsoft.com/office/drawing/2014/main" id="{1A38CDC1-CC98-4E4D-A717-2EF002E8F5E4}"/>
              </a:ext>
            </a:extLst>
          </p:cNvPr>
          <p:cNvGrpSpPr/>
          <p:nvPr/>
        </p:nvGrpSpPr>
        <p:grpSpPr>
          <a:xfrm>
            <a:off x="2449211" y="4339282"/>
            <a:ext cx="833914" cy="621283"/>
            <a:chOff x="2441775" y="4416034"/>
            <a:chExt cx="1013739" cy="755256"/>
          </a:xfrm>
        </p:grpSpPr>
        <p:sp>
          <p:nvSpPr>
            <p:cNvPr id="87" name="矩形: 圆角 86">
              <a:extLst>
                <a:ext uri="{FF2B5EF4-FFF2-40B4-BE49-F238E27FC236}">
                  <a16:creationId xmlns:a16="http://schemas.microsoft.com/office/drawing/2014/main" id="{BFCF63BC-3BBE-4F87-A8A3-902E5F152238}"/>
                </a:ext>
              </a:extLst>
            </p:cNvPr>
            <p:cNvSpPr/>
            <p:nvPr/>
          </p:nvSpPr>
          <p:spPr bwMode="auto">
            <a:xfrm>
              <a:off x="2441775" y="4416034"/>
              <a:ext cx="1013739" cy="755256"/>
            </a:xfrm>
            <a:prstGeom prst="roundRect">
              <a:avLst>
                <a:gd fmla="val 11499"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b="1" lang="zh-CN">
                <a:solidFill>
                  <a:schemeClr val="accent2"/>
                </a:solidFill>
                <a:latin typeface="+mn-ea"/>
                <a:ea typeface="+mn-ea"/>
                <a:cs typeface="+mn-ea"/>
              </a:endParaRPr>
            </a:p>
          </p:txBody>
        </p:sp>
        <p:sp>
          <p:nvSpPr>
            <p:cNvPr id="88" name="文本框 87">
              <a:extLst>
                <a:ext uri="{FF2B5EF4-FFF2-40B4-BE49-F238E27FC236}">
                  <a16:creationId xmlns:a16="http://schemas.microsoft.com/office/drawing/2014/main" id="{F55AD55A-07BD-4802-9081-9FD2359DDAD3}"/>
                </a:ext>
              </a:extLst>
            </p:cNvPr>
            <p:cNvSpPr txBox="1"/>
            <p:nvPr/>
          </p:nvSpPr>
          <p:spPr>
            <a:xfrm>
              <a:off x="2482090" y="4541133"/>
              <a:ext cx="933106" cy="481685"/>
            </a:xfrm>
            <a:prstGeom prst="rect">
              <a:avLst/>
            </a:prstGeom>
            <a:noFill/>
          </p:spPr>
          <p:txBody>
            <a:bodyPr rtlCol="0" wrap="square">
              <a:spAutoFit/>
            </a:bodyPr>
            <a:lstStyle/>
            <a:p>
              <a:pPr algn="ctr"/>
              <a:r>
                <a:rPr altLang="en-US" b="1" lang="zh-CN" sz="2000">
                  <a:solidFill>
                    <a:schemeClr val="accent2"/>
                  </a:solidFill>
                  <a:latin typeface="+mn-ea"/>
                  <a:ea typeface="+mn-ea"/>
                </a:rPr>
                <a:t>合作</a:t>
              </a:r>
            </a:p>
          </p:txBody>
        </p:sp>
      </p:grpSp>
      <p:grpSp>
        <p:nvGrpSpPr>
          <p:cNvPr id="14" name="组合 13">
            <a:extLst>
              <a:ext uri="{FF2B5EF4-FFF2-40B4-BE49-F238E27FC236}">
                <a16:creationId xmlns:a16="http://schemas.microsoft.com/office/drawing/2014/main" id="{F5312AF8-6AA0-4C3E-85C9-8B61B13C6EB2}"/>
              </a:ext>
            </a:extLst>
          </p:cNvPr>
          <p:cNvGrpSpPr/>
          <p:nvPr/>
        </p:nvGrpSpPr>
        <p:grpSpPr>
          <a:xfrm>
            <a:off x="2449211" y="5179818"/>
            <a:ext cx="833914" cy="621283"/>
            <a:chOff x="2441775" y="5594684"/>
            <a:chExt cx="1013739" cy="755256"/>
          </a:xfrm>
        </p:grpSpPr>
        <p:sp>
          <p:nvSpPr>
            <p:cNvPr id="89" name="矩形: 圆角 88">
              <a:extLst>
                <a:ext uri="{FF2B5EF4-FFF2-40B4-BE49-F238E27FC236}">
                  <a16:creationId xmlns:a16="http://schemas.microsoft.com/office/drawing/2014/main" id="{651D5A42-97BB-48A3-9F16-8F4BA9449630}"/>
                </a:ext>
              </a:extLst>
            </p:cNvPr>
            <p:cNvSpPr/>
            <p:nvPr/>
          </p:nvSpPr>
          <p:spPr bwMode="auto">
            <a:xfrm>
              <a:off x="2441775" y="5594684"/>
              <a:ext cx="1013739" cy="755256"/>
            </a:xfrm>
            <a:prstGeom prst="roundRect">
              <a:avLst>
                <a:gd fmla="val 11499"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b="1" lang="zh-CN">
                <a:solidFill>
                  <a:schemeClr val="accent2"/>
                </a:solidFill>
                <a:latin typeface="+mn-ea"/>
                <a:ea typeface="+mn-ea"/>
                <a:cs typeface="+mn-ea"/>
              </a:endParaRPr>
            </a:p>
          </p:txBody>
        </p:sp>
        <p:sp>
          <p:nvSpPr>
            <p:cNvPr id="90" name="文本框 89">
              <a:extLst>
                <a:ext uri="{FF2B5EF4-FFF2-40B4-BE49-F238E27FC236}">
                  <a16:creationId xmlns:a16="http://schemas.microsoft.com/office/drawing/2014/main" id="{EFA6C62C-6336-4A83-9EC8-18655BBC1E60}"/>
                </a:ext>
              </a:extLst>
            </p:cNvPr>
            <p:cNvSpPr txBox="1"/>
            <p:nvPr/>
          </p:nvSpPr>
          <p:spPr>
            <a:xfrm>
              <a:off x="2482090" y="5719783"/>
              <a:ext cx="933106" cy="481685"/>
            </a:xfrm>
            <a:prstGeom prst="rect">
              <a:avLst/>
            </a:prstGeom>
            <a:noFill/>
          </p:spPr>
          <p:txBody>
            <a:bodyPr rtlCol="0" wrap="square">
              <a:spAutoFit/>
            </a:bodyPr>
            <a:lstStyle/>
            <a:p>
              <a:pPr algn="ctr"/>
              <a:r>
                <a:rPr altLang="en-US" b="1" lang="zh-CN" sz="2000">
                  <a:solidFill>
                    <a:schemeClr val="accent2"/>
                  </a:solidFill>
                  <a:latin typeface="+mn-ea"/>
                  <a:ea typeface="+mn-ea"/>
                </a:rPr>
                <a:t>妥协</a:t>
              </a:r>
            </a:p>
          </p:txBody>
        </p:sp>
      </p:grpSp>
      <p:sp>
        <p:nvSpPr>
          <p:cNvPr id="40" name="TextBox 54">
            <a:extLst>
              <a:ext uri="{FF2B5EF4-FFF2-40B4-BE49-F238E27FC236}">
                <a16:creationId xmlns:a16="http://schemas.microsoft.com/office/drawing/2014/main" id="{BBEE9F7A-9B5D-4E46-9A9D-F76E64C7F265}"/>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4.3 团队冲突</a:t>
            </a:r>
          </a:p>
        </p:txBody>
      </p:sp>
      <p:sp>
        <p:nvSpPr>
          <p:cNvPr id="41" name="矩形 40">
            <a:extLst>
              <a:ext uri="{FF2B5EF4-FFF2-40B4-BE49-F238E27FC236}">
                <a16:creationId xmlns:a16="http://schemas.microsoft.com/office/drawing/2014/main" id="{92674DC5-4B77-437F-A50D-4A14CB185692}"/>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2907391508"/>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300" fill="hold" id="7"/>
                                        <p:tgtEl>
                                          <p:spTgt spid="41"/>
                                        </p:tgtEl>
                                        <p:attrNameLst>
                                          <p:attrName>ppt_w</p:attrName>
                                        </p:attrNameLst>
                                      </p:cBhvr>
                                      <p:tavLst>
                                        <p:tav tm="0">
                                          <p:val>
                                            <p:fltVal val="0"/>
                                          </p:val>
                                        </p:tav>
                                        <p:tav tm="100000">
                                          <p:val>
                                            <p:strVal val="#ppt_w"/>
                                          </p:val>
                                        </p:tav>
                                      </p:tavLst>
                                    </p:anim>
                                    <p:anim calcmode="lin" valueType="num">
                                      <p:cBhvr>
                                        <p:cTn dur="300" fill="hold" id="8"/>
                                        <p:tgtEl>
                                          <p:spTgt spid="41"/>
                                        </p:tgtEl>
                                        <p:attrNameLst>
                                          <p:attrName>ppt_h</p:attrName>
                                        </p:attrNameLst>
                                      </p:cBhvr>
                                      <p:tavLst>
                                        <p:tav tm="0">
                                          <p:val>
                                            <p:fltVal val="0"/>
                                          </p:val>
                                        </p:tav>
                                        <p:tav tm="100000">
                                          <p:val>
                                            <p:strVal val="#ppt_h"/>
                                          </p:val>
                                        </p:tav>
                                      </p:tavLst>
                                    </p:anim>
                                    <p:anim calcmode="lin" valueType="num">
                                      <p:cBhvr>
                                        <p:cTn dur="300" fill="hold" id="9"/>
                                        <p:tgtEl>
                                          <p:spTgt spid="41"/>
                                        </p:tgtEl>
                                        <p:attrNameLst>
                                          <p:attrName>style.rotation</p:attrName>
                                        </p:attrNameLst>
                                      </p:cBhvr>
                                      <p:tavLst>
                                        <p:tav tm="0">
                                          <p:val>
                                            <p:fltVal val="90"/>
                                          </p:val>
                                        </p:tav>
                                        <p:tav tm="100000">
                                          <p:val>
                                            <p:fltVal val="0"/>
                                          </p:val>
                                        </p:tav>
                                      </p:tavLst>
                                    </p:anim>
                                    <p:animEffect filter="fade" transition="in">
                                      <p:cBhvr>
                                        <p:cTn dur="300" id="10"/>
                                        <p:tgtEl>
                                          <p:spTgt spid="41"/>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41"/>
                                        </p:tgtEl>
                                        <p:attrNameLst>
                                          <p:attrName>style.visibility</p:attrName>
                                        </p:attrNameLst>
                                      </p:cBhvr>
                                      <p:to>
                                        <p:strVal val="visible"/>
                                      </p:to>
                                    </p:set>
                                    <p:anim calcmode="lin" valueType="num">
                                      <p:cBhvr>
                                        <p:cTn dur="300" fill="hold" id="13"/>
                                        <p:tgtEl>
                                          <p:spTgt spid="41"/>
                                        </p:tgtEl>
                                        <p:attrNameLst>
                                          <p:attrName>ppt_w</p:attrName>
                                        </p:attrNameLst>
                                      </p:cBhvr>
                                      <p:tavLst>
                                        <p:tav tm="0">
                                          <p:val>
                                            <p:fltVal val="0"/>
                                          </p:val>
                                        </p:tav>
                                        <p:tav tm="100000">
                                          <p:val>
                                            <p:strVal val="#ppt_w"/>
                                          </p:val>
                                        </p:tav>
                                      </p:tavLst>
                                    </p:anim>
                                    <p:anim calcmode="lin" valueType="num">
                                      <p:cBhvr>
                                        <p:cTn dur="300" fill="hold" id="14"/>
                                        <p:tgtEl>
                                          <p:spTgt spid="41"/>
                                        </p:tgtEl>
                                        <p:attrNameLst>
                                          <p:attrName>ppt_h</p:attrName>
                                        </p:attrNameLst>
                                      </p:cBhvr>
                                      <p:tavLst>
                                        <p:tav tm="0">
                                          <p:val>
                                            <p:fltVal val="0"/>
                                          </p:val>
                                        </p:tav>
                                        <p:tav tm="100000">
                                          <p:val>
                                            <p:strVal val="#ppt_h"/>
                                          </p:val>
                                        </p:tav>
                                      </p:tavLst>
                                    </p:anim>
                                    <p:anim calcmode="lin" valueType="num">
                                      <p:cBhvr>
                                        <p:cTn dur="300" fill="hold" id="15"/>
                                        <p:tgtEl>
                                          <p:spTgt spid="41"/>
                                        </p:tgtEl>
                                        <p:attrNameLst>
                                          <p:attrName>style.rotation</p:attrName>
                                        </p:attrNameLst>
                                      </p:cBhvr>
                                      <p:tavLst>
                                        <p:tav tm="0">
                                          <p:val>
                                            <p:fltVal val="90"/>
                                          </p:val>
                                        </p:tav>
                                        <p:tav tm="100000">
                                          <p:val>
                                            <p:fltVal val="0"/>
                                          </p:val>
                                        </p:tav>
                                      </p:tavLst>
                                    </p:anim>
                                    <p:animEffect filter="fade" transition="in">
                                      <p:cBhvr>
                                        <p:cTn dur="300" id="16"/>
                                        <p:tgtEl>
                                          <p:spTgt spid="41"/>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40"/>
                                        </p:tgtEl>
                                        <p:attrNameLst>
                                          <p:attrName>style.visibility</p:attrName>
                                        </p:attrNameLst>
                                      </p:cBhvr>
                                      <p:to>
                                        <p:strVal val="visible"/>
                                      </p:to>
                                    </p:set>
                                    <p:anim by="(-#ppt_w*2)" calcmode="lin" valueType="num">
                                      <p:cBhvr rctx="PPT">
                                        <p:cTn autoRev="1" dur="200" fill="hold" id="20">
                                          <p:stCondLst>
                                            <p:cond delay="0"/>
                                          </p:stCondLst>
                                        </p:cTn>
                                        <p:tgtEl>
                                          <p:spTgt spid="40"/>
                                        </p:tgtEl>
                                        <p:attrNameLst>
                                          <p:attrName>ppt_w</p:attrName>
                                        </p:attrNameLst>
                                      </p:cBhvr>
                                    </p:anim>
                                    <p:anim by="(#ppt_w*0.50)" calcmode="lin" valueType="num">
                                      <p:cBhvr>
                                        <p:cTn autoRev="1" decel="50000" dur="200" fill="hold" id="21">
                                          <p:stCondLst>
                                            <p:cond delay="0"/>
                                          </p:stCondLst>
                                        </p:cTn>
                                        <p:tgtEl>
                                          <p:spTgt spid="40"/>
                                        </p:tgtEl>
                                        <p:attrNameLst>
                                          <p:attrName>ppt_x</p:attrName>
                                        </p:attrNameLst>
                                      </p:cBhvr>
                                    </p:anim>
                                    <p:anim calcmode="lin" from="(-#ppt_h/2)" to="(#ppt_y)" valueType="num">
                                      <p:cBhvr>
                                        <p:cTn dur="400" fill="hold" id="22">
                                          <p:stCondLst>
                                            <p:cond delay="0"/>
                                          </p:stCondLst>
                                        </p:cTn>
                                        <p:tgtEl>
                                          <p:spTgt spid="40"/>
                                        </p:tgtEl>
                                        <p:attrNameLst>
                                          <p:attrName>ppt_y</p:attrName>
                                        </p:attrNameLst>
                                      </p:cBhvr>
                                    </p:anim>
                                    <p:animRot by="21600000">
                                      <p:cBhvr>
                                        <p:cTn dur="400" fill="hold" id="23">
                                          <p:stCondLst>
                                            <p:cond delay="0"/>
                                          </p:stCondLst>
                                        </p:cTn>
                                        <p:tgtEl>
                                          <p:spTgt spid="40"/>
                                        </p:tgtEl>
                                        <p:attrNameLst>
                                          <p:attrName>r</p:attrName>
                                        </p:attrNameLst>
                                      </p:cBhvr>
                                    </p:animRo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22" presetSubtype="4">
                                  <p:stCondLst>
                                    <p:cond delay="0"/>
                                  </p:stCondLst>
                                  <p:childTnLst>
                                    <p:set>
                                      <p:cBhvr>
                                        <p:cTn dur="1" fill="hold" id="27">
                                          <p:stCondLst>
                                            <p:cond delay="0"/>
                                          </p:stCondLst>
                                        </p:cTn>
                                        <p:tgtEl>
                                          <p:spTgt spid="20"/>
                                        </p:tgtEl>
                                        <p:attrNameLst>
                                          <p:attrName>style.visibility</p:attrName>
                                        </p:attrNameLst>
                                      </p:cBhvr>
                                      <p:to>
                                        <p:strVal val="visible"/>
                                      </p:to>
                                    </p:set>
                                    <p:animEffect filter="wipe(down)" transition="in">
                                      <p:cBhvr>
                                        <p:cTn dur="500" id="28"/>
                                        <p:tgtEl>
                                          <p:spTgt spid="20"/>
                                        </p:tgtEl>
                                      </p:cBhvr>
                                    </p:animEffect>
                                  </p:childTnLst>
                                </p:cTn>
                              </p:par>
                            </p:childTnLst>
                          </p:cTn>
                        </p:par>
                        <p:par>
                          <p:cTn fill="hold" id="29" nodeType="afterGroup">
                            <p:stCondLst>
                              <p:cond delay="500"/>
                            </p:stCondLst>
                            <p:childTnLst>
                              <p:par>
                                <p:cTn fill="hold" id="30" nodeType="afterEffect" presetClass="entr" presetID="53" presetSubtype="0">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p:cTn dur="500" fill="hold" id="32"/>
                                        <p:tgtEl>
                                          <p:spTgt spid="4"/>
                                        </p:tgtEl>
                                        <p:attrNameLst>
                                          <p:attrName>ppt_w</p:attrName>
                                        </p:attrNameLst>
                                      </p:cBhvr>
                                      <p:tavLst>
                                        <p:tav tm="0">
                                          <p:val>
                                            <p:fltVal val="0"/>
                                          </p:val>
                                        </p:tav>
                                        <p:tav tm="100000">
                                          <p:val>
                                            <p:strVal val="#ppt_w"/>
                                          </p:val>
                                        </p:tav>
                                      </p:tavLst>
                                    </p:anim>
                                    <p:anim calcmode="lin" valueType="num">
                                      <p:cBhvr>
                                        <p:cTn dur="500" fill="hold" id="33"/>
                                        <p:tgtEl>
                                          <p:spTgt spid="4"/>
                                        </p:tgtEl>
                                        <p:attrNameLst>
                                          <p:attrName>ppt_h</p:attrName>
                                        </p:attrNameLst>
                                      </p:cBhvr>
                                      <p:tavLst>
                                        <p:tav tm="0">
                                          <p:val>
                                            <p:fltVal val="0"/>
                                          </p:val>
                                        </p:tav>
                                        <p:tav tm="100000">
                                          <p:val>
                                            <p:strVal val="#ppt_h"/>
                                          </p:val>
                                        </p:tav>
                                      </p:tavLst>
                                    </p:anim>
                                    <p:animEffect filter="fade" transition="in">
                                      <p:cBhvr>
                                        <p:cTn dur="500" id="34"/>
                                        <p:tgtEl>
                                          <p:spTgt spid="4"/>
                                        </p:tgtEl>
                                      </p:cBhvr>
                                    </p:animEffect>
                                  </p:childTnLst>
                                </p:cTn>
                              </p:par>
                              <p:par>
                                <p:cTn fill="hold" id="35" nodeType="withEffect" presetClass="entr" presetID="53" presetSubtype="0">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p:cTn dur="500" fill="hold" id="37"/>
                                        <p:tgtEl>
                                          <p:spTgt spid="9"/>
                                        </p:tgtEl>
                                        <p:attrNameLst>
                                          <p:attrName>ppt_w</p:attrName>
                                        </p:attrNameLst>
                                      </p:cBhvr>
                                      <p:tavLst>
                                        <p:tav tm="0">
                                          <p:val>
                                            <p:fltVal val="0"/>
                                          </p:val>
                                        </p:tav>
                                        <p:tav tm="100000">
                                          <p:val>
                                            <p:strVal val="#ppt_w"/>
                                          </p:val>
                                        </p:tav>
                                      </p:tavLst>
                                    </p:anim>
                                    <p:anim calcmode="lin" valueType="num">
                                      <p:cBhvr>
                                        <p:cTn dur="500" fill="hold" id="38"/>
                                        <p:tgtEl>
                                          <p:spTgt spid="9"/>
                                        </p:tgtEl>
                                        <p:attrNameLst>
                                          <p:attrName>ppt_h</p:attrName>
                                        </p:attrNameLst>
                                      </p:cBhvr>
                                      <p:tavLst>
                                        <p:tav tm="0">
                                          <p:val>
                                            <p:fltVal val="0"/>
                                          </p:val>
                                        </p:tav>
                                        <p:tav tm="100000">
                                          <p:val>
                                            <p:strVal val="#ppt_h"/>
                                          </p:val>
                                        </p:tav>
                                      </p:tavLst>
                                    </p:anim>
                                    <p:animEffect filter="fade" transition="in">
                                      <p:cBhvr>
                                        <p:cTn dur="500" id="39"/>
                                        <p:tgtEl>
                                          <p:spTgt spid="9"/>
                                        </p:tgtEl>
                                      </p:cBhvr>
                                    </p:animEffect>
                                  </p:childTnLst>
                                </p:cTn>
                              </p:par>
                              <p:par>
                                <p:cTn fill="hold" id="40" nodeType="withEffect" presetClass="entr" presetID="53" presetSubtype="0">
                                  <p:stCondLst>
                                    <p:cond delay="0"/>
                                  </p:stCondLst>
                                  <p:childTnLst>
                                    <p:set>
                                      <p:cBhvr>
                                        <p:cTn dur="1" fill="hold" id="41">
                                          <p:stCondLst>
                                            <p:cond delay="0"/>
                                          </p:stCondLst>
                                        </p:cTn>
                                        <p:tgtEl>
                                          <p:spTgt spid="12"/>
                                        </p:tgtEl>
                                        <p:attrNameLst>
                                          <p:attrName>style.visibility</p:attrName>
                                        </p:attrNameLst>
                                      </p:cBhvr>
                                      <p:to>
                                        <p:strVal val="visible"/>
                                      </p:to>
                                    </p:set>
                                    <p:anim calcmode="lin" valueType="num">
                                      <p:cBhvr>
                                        <p:cTn dur="500" fill="hold" id="42"/>
                                        <p:tgtEl>
                                          <p:spTgt spid="12"/>
                                        </p:tgtEl>
                                        <p:attrNameLst>
                                          <p:attrName>ppt_w</p:attrName>
                                        </p:attrNameLst>
                                      </p:cBhvr>
                                      <p:tavLst>
                                        <p:tav tm="0">
                                          <p:val>
                                            <p:fltVal val="0"/>
                                          </p:val>
                                        </p:tav>
                                        <p:tav tm="100000">
                                          <p:val>
                                            <p:strVal val="#ppt_w"/>
                                          </p:val>
                                        </p:tav>
                                      </p:tavLst>
                                    </p:anim>
                                    <p:anim calcmode="lin" valueType="num">
                                      <p:cBhvr>
                                        <p:cTn dur="500" fill="hold" id="43"/>
                                        <p:tgtEl>
                                          <p:spTgt spid="12"/>
                                        </p:tgtEl>
                                        <p:attrNameLst>
                                          <p:attrName>ppt_h</p:attrName>
                                        </p:attrNameLst>
                                      </p:cBhvr>
                                      <p:tavLst>
                                        <p:tav tm="0">
                                          <p:val>
                                            <p:fltVal val="0"/>
                                          </p:val>
                                        </p:tav>
                                        <p:tav tm="100000">
                                          <p:val>
                                            <p:strVal val="#ppt_h"/>
                                          </p:val>
                                        </p:tav>
                                      </p:tavLst>
                                    </p:anim>
                                    <p:animEffect filter="fade" transition="in">
                                      <p:cBhvr>
                                        <p:cTn dur="500" id="44"/>
                                        <p:tgtEl>
                                          <p:spTgt spid="12"/>
                                        </p:tgtEl>
                                      </p:cBhvr>
                                    </p:animEffect>
                                  </p:childTnLst>
                                </p:cTn>
                              </p:par>
                              <p:par>
                                <p:cTn fill="hold" id="45" nodeType="withEffect" presetClass="entr" presetID="53" presetSubtype="0">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p:cTn dur="500" fill="hold" id="47"/>
                                        <p:tgtEl>
                                          <p:spTgt spid="13"/>
                                        </p:tgtEl>
                                        <p:attrNameLst>
                                          <p:attrName>ppt_w</p:attrName>
                                        </p:attrNameLst>
                                      </p:cBhvr>
                                      <p:tavLst>
                                        <p:tav tm="0">
                                          <p:val>
                                            <p:fltVal val="0"/>
                                          </p:val>
                                        </p:tav>
                                        <p:tav tm="100000">
                                          <p:val>
                                            <p:strVal val="#ppt_w"/>
                                          </p:val>
                                        </p:tav>
                                      </p:tavLst>
                                    </p:anim>
                                    <p:anim calcmode="lin" valueType="num">
                                      <p:cBhvr>
                                        <p:cTn dur="500" fill="hold" id="48"/>
                                        <p:tgtEl>
                                          <p:spTgt spid="13"/>
                                        </p:tgtEl>
                                        <p:attrNameLst>
                                          <p:attrName>ppt_h</p:attrName>
                                        </p:attrNameLst>
                                      </p:cBhvr>
                                      <p:tavLst>
                                        <p:tav tm="0">
                                          <p:val>
                                            <p:fltVal val="0"/>
                                          </p:val>
                                        </p:tav>
                                        <p:tav tm="100000">
                                          <p:val>
                                            <p:strVal val="#ppt_h"/>
                                          </p:val>
                                        </p:tav>
                                      </p:tavLst>
                                    </p:anim>
                                    <p:animEffect filter="fade" transition="in">
                                      <p:cBhvr>
                                        <p:cTn dur="500" id="49"/>
                                        <p:tgtEl>
                                          <p:spTgt spid="13"/>
                                        </p:tgtEl>
                                      </p:cBhvr>
                                    </p:animEffect>
                                  </p:childTnLst>
                                </p:cTn>
                              </p:par>
                              <p:par>
                                <p:cTn fill="hold" id="50" nodeType="withEffect" presetClass="entr" presetID="53" presetSubtype="0">
                                  <p:stCondLst>
                                    <p:cond delay="0"/>
                                  </p:stCondLst>
                                  <p:childTnLst>
                                    <p:set>
                                      <p:cBhvr>
                                        <p:cTn dur="1" fill="hold" id="51">
                                          <p:stCondLst>
                                            <p:cond delay="0"/>
                                          </p:stCondLst>
                                        </p:cTn>
                                        <p:tgtEl>
                                          <p:spTgt spid="14"/>
                                        </p:tgtEl>
                                        <p:attrNameLst>
                                          <p:attrName>style.visibility</p:attrName>
                                        </p:attrNameLst>
                                      </p:cBhvr>
                                      <p:to>
                                        <p:strVal val="visible"/>
                                      </p:to>
                                    </p:set>
                                    <p:anim calcmode="lin" valueType="num">
                                      <p:cBhvr>
                                        <p:cTn dur="500" fill="hold" id="52"/>
                                        <p:tgtEl>
                                          <p:spTgt spid="14"/>
                                        </p:tgtEl>
                                        <p:attrNameLst>
                                          <p:attrName>ppt_w</p:attrName>
                                        </p:attrNameLst>
                                      </p:cBhvr>
                                      <p:tavLst>
                                        <p:tav tm="0">
                                          <p:val>
                                            <p:fltVal val="0"/>
                                          </p:val>
                                        </p:tav>
                                        <p:tav tm="100000">
                                          <p:val>
                                            <p:strVal val="#ppt_w"/>
                                          </p:val>
                                        </p:tav>
                                      </p:tavLst>
                                    </p:anim>
                                    <p:anim calcmode="lin" valueType="num">
                                      <p:cBhvr>
                                        <p:cTn dur="500" fill="hold" id="53"/>
                                        <p:tgtEl>
                                          <p:spTgt spid="14"/>
                                        </p:tgtEl>
                                        <p:attrNameLst>
                                          <p:attrName>ppt_h</p:attrName>
                                        </p:attrNameLst>
                                      </p:cBhvr>
                                      <p:tavLst>
                                        <p:tav tm="0">
                                          <p:val>
                                            <p:fltVal val="0"/>
                                          </p:val>
                                        </p:tav>
                                        <p:tav tm="100000">
                                          <p:val>
                                            <p:strVal val="#ppt_h"/>
                                          </p:val>
                                        </p:tav>
                                      </p:tavLst>
                                    </p:anim>
                                    <p:animEffect filter="fade" transition="in">
                                      <p:cBhvr>
                                        <p:cTn dur="500" id="54"/>
                                        <p:tgtEl>
                                          <p:spTgt spid="14"/>
                                        </p:tgtEl>
                                      </p:cBhvr>
                                    </p:animEffect>
                                  </p:childTnLst>
                                </p:cTn>
                              </p:par>
                            </p:childTnLst>
                          </p:cTn>
                        </p:par>
                        <p:par>
                          <p:cTn fill="hold" id="55" nodeType="afterGroup">
                            <p:stCondLst>
                              <p:cond delay="1000"/>
                            </p:stCondLst>
                            <p:childTnLst>
                              <p:par>
                                <p:cTn fill="hold" grpId="0" id="56" nodeType="afterEffect" presetClass="entr" presetID="22" presetSubtype="8">
                                  <p:stCondLst>
                                    <p:cond delay="0"/>
                                  </p:stCondLst>
                                  <p:childTnLst>
                                    <p:set>
                                      <p:cBhvr>
                                        <p:cTn dur="1" fill="hold" id="57">
                                          <p:stCondLst>
                                            <p:cond delay="0"/>
                                          </p:stCondLst>
                                        </p:cTn>
                                        <p:tgtEl>
                                          <p:spTgt spid="21"/>
                                        </p:tgtEl>
                                        <p:attrNameLst>
                                          <p:attrName>style.visibility</p:attrName>
                                        </p:attrNameLst>
                                      </p:cBhvr>
                                      <p:to>
                                        <p:strVal val="visible"/>
                                      </p:to>
                                    </p:set>
                                    <p:animEffect filter="wipe(left)" transition="in">
                                      <p:cBhvr>
                                        <p:cTn dur="500" id="58"/>
                                        <p:tgtEl>
                                          <p:spTgt spid="21"/>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8"/>
                                        </p:tgtEl>
                                        <p:attrNameLst>
                                          <p:attrName>style.visibility</p:attrName>
                                        </p:attrNameLst>
                                      </p:cBhvr>
                                      <p:to>
                                        <p:strVal val="visible"/>
                                      </p:to>
                                    </p:set>
                                    <p:animEffect filter="wipe(left)" transition="in">
                                      <p:cBhvr>
                                        <p:cTn dur="500" id="61"/>
                                        <p:tgtEl>
                                          <p:spTgt spid="8"/>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5"/>
                                        </p:tgtEl>
                                        <p:attrNameLst>
                                          <p:attrName>style.visibility</p:attrName>
                                        </p:attrNameLst>
                                      </p:cBhvr>
                                      <p:to>
                                        <p:strVal val="visible"/>
                                      </p:to>
                                    </p:set>
                                    <p:animEffect filter="wipe(left)" transition="in">
                                      <p:cBhvr>
                                        <p:cTn dur="500" id="64"/>
                                        <p:tgtEl>
                                          <p:spTgt spid="5"/>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6"/>
                                        </p:tgtEl>
                                        <p:attrNameLst>
                                          <p:attrName>style.visibility</p:attrName>
                                        </p:attrNameLst>
                                      </p:cBhvr>
                                      <p:to>
                                        <p:strVal val="visible"/>
                                      </p:to>
                                    </p:set>
                                    <p:animEffect filter="wipe(left)" transition="in">
                                      <p:cBhvr>
                                        <p:cTn dur="500" id="67"/>
                                        <p:tgtEl>
                                          <p:spTgt spid="6"/>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7"/>
                                        </p:tgtEl>
                                        <p:attrNameLst>
                                          <p:attrName>style.visibility</p:attrName>
                                        </p:attrNameLst>
                                      </p:cBhvr>
                                      <p:to>
                                        <p:strVal val="visible"/>
                                      </p:to>
                                    </p:set>
                                    <p:animEffect filter="wipe(left)" transition="in">
                                      <p:cBhvr>
                                        <p:cTn dur="500" id="70"/>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5"/>
      <p:bldP grpId="0" spid="6"/>
      <p:bldP grpId="0" spid="7"/>
      <p:bldP grpId="0" spid="8"/>
      <p:bldP grpId="0" spid="40"/>
      <p:bldP grpId="0" spid="41"/>
      <p:bldP grpId="1" spid="41"/>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4.4 团队激励</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grpSp>
        <p:nvGrpSpPr>
          <p:cNvPr id="8" name="组合 7">
            <a:extLst>
              <a:ext uri="{FF2B5EF4-FFF2-40B4-BE49-F238E27FC236}">
                <a16:creationId xmlns:a16="http://schemas.microsoft.com/office/drawing/2014/main" id="{B2011908-63C5-4FDD-98D1-21D98836041D}"/>
              </a:ext>
            </a:extLst>
          </p:cNvPr>
          <p:cNvGrpSpPr/>
          <p:nvPr/>
        </p:nvGrpSpPr>
        <p:grpSpPr>
          <a:xfrm>
            <a:off x="1891093" y="2016859"/>
            <a:ext cx="3649869" cy="3621691"/>
            <a:chOff x="1569189" y="1479151"/>
            <a:chExt cx="3906837" cy="3876676"/>
          </a:xfrm>
        </p:grpSpPr>
        <p:sp>
          <p:nvSpPr>
            <p:cNvPr id="15" name="Freeform 5">
              <a:extLst>
                <a:ext uri="{FF2B5EF4-FFF2-40B4-BE49-F238E27FC236}">
                  <a16:creationId xmlns:a16="http://schemas.microsoft.com/office/drawing/2014/main" id="{6275ED1E-D803-4AC4-B7E7-E3C180CFC253}"/>
                </a:ext>
              </a:extLst>
            </p:cNvPr>
            <p:cNvSpPr/>
            <p:nvPr/>
          </p:nvSpPr>
          <p:spPr bwMode="auto">
            <a:xfrm>
              <a:off x="3404339" y="3395264"/>
              <a:ext cx="2071687" cy="1954213"/>
            </a:xfrm>
            <a:custGeom>
              <a:gdLst>
                <a:gd fmla="*/ 2216 w 2216" name="T0"/>
                <a:gd fmla="*/ 0 h 2108" name="T1"/>
                <a:gd fmla="*/ 2216 w 2216" name="T2"/>
                <a:gd fmla="*/ 24 h 2108" name="T3"/>
                <a:gd fmla="*/ 288 w 2216" name="T4"/>
                <a:gd fmla="*/ 2108 h 2108" name="T5"/>
                <a:gd fmla="*/ 0 w 2216" name="T6"/>
                <a:gd fmla="*/ 1610 h 2108" name="T7"/>
                <a:gd fmla="*/ 286 w 2216" name="T8"/>
                <a:gd fmla="*/ 1115 h 2108" name="T9"/>
                <a:gd fmla="*/ 1229 w 2216" name="T10"/>
                <a:gd fmla="*/ 24 h 2108" name="T11"/>
                <a:gd fmla="*/ 1228 w 2216" name="T12"/>
                <a:gd fmla="*/ 13 h 2108" name="T13"/>
                <a:gd fmla="*/ 1712 w 2216" name="T14"/>
                <a:gd fmla="*/ 291 h 2108" name="T15"/>
                <a:gd fmla="*/ 2216 w 2216" name="T16"/>
                <a:gd fmla="*/ 0 h 2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08" w="2216">
                  <a:moveTo>
                    <a:pt x="2216" y="0"/>
                  </a:moveTo>
                  <a:cubicBezTo>
                    <a:pt x="2216" y="8"/>
                    <a:pt x="2216" y="16"/>
                    <a:pt x="2216" y="24"/>
                  </a:cubicBezTo>
                  <a:cubicBezTo>
                    <a:pt x="2216" y="1124"/>
                    <a:pt x="1367" y="2026"/>
                    <a:pt x="288" y="2108"/>
                  </a:cubicBezTo>
                  <a:lnTo>
                    <a:pt x="0" y="1610"/>
                  </a:lnTo>
                  <a:lnTo>
                    <a:pt x="286" y="1115"/>
                  </a:lnTo>
                  <a:cubicBezTo>
                    <a:pt x="819" y="1038"/>
                    <a:pt x="1229" y="579"/>
                    <a:pt x="1229" y="24"/>
                  </a:cubicBezTo>
                  <a:cubicBezTo>
                    <a:pt x="1229" y="20"/>
                    <a:pt x="1229" y="16"/>
                    <a:pt x="1228" y="13"/>
                  </a:cubicBezTo>
                  <a:lnTo>
                    <a:pt x="1712" y="291"/>
                  </a:lnTo>
                  <a:lnTo>
                    <a:pt x="2216" y="0"/>
                  </a:lnTo>
                  <a:close/>
                </a:path>
              </a:pathLst>
            </a:custGeom>
            <a:solidFill>
              <a:srgbClr val="C00000"/>
            </a:solidFill>
            <a:ln algn="ctr" cap="flat" cmpd="sng" w="19050">
              <a:solidFill>
                <a:srgbClr val="C00000"/>
              </a:solidFill>
              <a:prstDash val="solid"/>
              <a:round/>
              <a:headEnd len="med" type="none" w="med"/>
              <a:tailEnd len="med" type="none" w="med"/>
            </a:ln>
            <a:effectLst>
              <a:outerShdw algn="ctr" blurRad="63500" rotWithShape="0" sx="102000" sy="102000">
                <a:prstClr val="black">
                  <a:alpha val="40000"/>
                </a:prstClr>
              </a:outerShdw>
            </a:effectLst>
          </p:spPr>
          <p:txBody>
            <a:bodyPr anchor="t" anchorCtr="0" bIns="45720" compatLnSpc="1" lIns="91440" numCol="1" rIns="91440" rtlCol="0" tIns="45720" vert="horz" wrap="square">
              <a:prstTxWarp prst="textNoShape">
                <a:avLst/>
              </a:prstTxWarp>
            </a:bodyPr>
            <a:lstStyle/>
            <a:p>
              <a:pPr algn="ctr"/>
              <a:endParaRPr altLang="en-US" lang="zh-CN" sz="2000">
                <a:solidFill>
                  <a:schemeClr val="accent2"/>
                </a:solidFill>
                <a:latin typeface="+mj-ea"/>
                <a:ea typeface="+mj-ea"/>
              </a:endParaRPr>
            </a:p>
          </p:txBody>
        </p:sp>
        <p:sp>
          <p:nvSpPr>
            <p:cNvPr id="16" name="Freeform 6">
              <a:extLst>
                <a:ext uri="{FF2B5EF4-FFF2-40B4-BE49-F238E27FC236}">
                  <a16:creationId xmlns:a16="http://schemas.microsoft.com/office/drawing/2014/main" id="{E4F5AD6D-8DE4-47B0-9029-06A9E8DAAF4C}"/>
                </a:ext>
              </a:extLst>
            </p:cNvPr>
            <p:cNvSpPr/>
            <p:nvPr/>
          </p:nvSpPr>
          <p:spPr bwMode="auto">
            <a:xfrm>
              <a:off x="1575539" y="3300014"/>
              <a:ext cx="1970087" cy="2055813"/>
            </a:xfrm>
            <a:custGeom>
              <a:gdLst>
                <a:gd fmla="*/ 993 w 2108" name="T0"/>
                <a:gd fmla="*/ 286 h 2216" name="T1"/>
                <a:gd fmla="*/ 2084 w 2108" name="T2"/>
                <a:gd fmla="*/ 1229 h 2216" name="T3"/>
                <a:gd fmla="*/ 2096 w 2108" name="T4"/>
                <a:gd fmla="*/ 1228 h 2216" name="T5"/>
                <a:gd fmla="*/ 1817 w 2108" name="T6"/>
                <a:gd fmla="*/ 1712 h 2216" name="T7"/>
                <a:gd fmla="*/ 2108 w 2108" name="T8"/>
                <a:gd fmla="*/ 2216 h 2216" name="T9"/>
                <a:gd fmla="*/ 2084 w 2108" name="T10"/>
                <a:gd fmla="*/ 2216 h 2216" name="T11"/>
                <a:gd fmla="*/ 0 w 2108" name="T12"/>
                <a:gd fmla="*/ 288 h 2216" name="T13"/>
                <a:gd fmla="*/ 499 w 2108" name="T14"/>
                <a:gd fmla="*/ 0 h 2216" name="T15"/>
                <a:gd fmla="*/ 993 w 2108" name="T16"/>
                <a:gd fmla="*/ 286 h 2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16" w="2108">
                  <a:moveTo>
                    <a:pt x="993" y="286"/>
                  </a:moveTo>
                  <a:cubicBezTo>
                    <a:pt x="1071" y="819"/>
                    <a:pt x="1530" y="1229"/>
                    <a:pt x="2084" y="1229"/>
                  </a:cubicBezTo>
                  <a:cubicBezTo>
                    <a:pt x="2088" y="1229"/>
                    <a:pt x="2092" y="1229"/>
                    <a:pt x="2096" y="1228"/>
                  </a:cubicBezTo>
                  <a:lnTo>
                    <a:pt x="1817" y="1712"/>
                  </a:lnTo>
                  <a:lnTo>
                    <a:pt x="2108" y="2216"/>
                  </a:lnTo>
                  <a:cubicBezTo>
                    <a:pt x="2100" y="2216"/>
                    <a:pt x="2092" y="2216"/>
                    <a:pt x="2084" y="2216"/>
                  </a:cubicBezTo>
                  <a:cubicBezTo>
                    <a:pt x="984" y="2216"/>
                    <a:pt x="83" y="1367"/>
                    <a:pt x="0" y="288"/>
                  </a:cubicBezTo>
                  <a:lnTo>
                    <a:pt x="499" y="0"/>
                  </a:lnTo>
                  <a:lnTo>
                    <a:pt x="993" y="286"/>
                  </a:lnTo>
                  <a:close/>
                </a:path>
              </a:pathLst>
            </a:custGeom>
            <a:solidFill>
              <a:srgbClr val="C00000"/>
            </a:solidFill>
            <a:ln algn="ctr" cap="flat" cmpd="sng" w="19050">
              <a:solidFill>
                <a:srgbClr val="C00000"/>
              </a:solidFill>
              <a:prstDash val="solid"/>
              <a:round/>
              <a:headEnd len="med" type="none" w="med"/>
              <a:tailEnd len="med" type="none" w="med"/>
            </a:ln>
            <a:effectLst>
              <a:outerShdw algn="ctr" blurRad="63500" rotWithShape="0" sx="102000" sy="102000">
                <a:prstClr val="black">
                  <a:alpha val="40000"/>
                </a:prstClr>
              </a:outerShdw>
            </a:effectLst>
          </p:spPr>
          <p:txBody>
            <a:bodyPr anchor="t" anchorCtr="0" bIns="45720" compatLnSpc="1" lIns="91440" numCol="1" rIns="91440" rtlCol="0" tIns="45720" vert="horz" wrap="square">
              <a:prstTxWarp prst="textNoShape">
                <a:avLst/>
              </a:prstTxWarp>
            </a:bodyPr>
            <a:lstStyle/>
            <a:p>
              <a:pPr algn="ctr"/>
              <a:endParaRPr altLang="en-US" lang="zh-CN" sz="2000">
                <a:solidFill>
                  <a:schemeClr val="accent2"/>
                </a:solidFill>
                <a:latin typeface="+mj-ea"/>
                <a:ea typeface="+mj-ea"/>
              </a:endParaRPr>
            </a:p>
          </p:txBody>
        </p:sp>
        <p:sp>
          <p:nvSpPr>
            <p:cNvPr id="17" name="Freeform 7">
              <a:extLst>
                <a:ext uri="{FF2B5EF4-FFF2-40B4-BE49-F238E27FC236}">
                  <a16:creationId xmlns:a16="http://schemas.microsoft.com/office/drawing/2014/main" id="{899269AE-41C9-484B-B7EA-63CEA927917B}"/>
                </a:ext>
              </a:extLst>
            </p:cNvPr>
            <p:cNvSpPr/>
            <p:nvPr/>
          </p:nvSpPr>
          <p:spPr bwMode="auto">
            <a:xfrm>
              <a:off x="1569189" y="1485501"/>
              <a:ext cx="2071687" cy="1954213"/>
            </a:xfrm>
            <a:custGeom>
              <a:gdLst>
                <a:gd fmla="*/ 1931 w 2216" name="T0"/>
                <a:gd fmla="*/ 993 h 2108" name="T1"/>
                <a:gd fmla="*/ 988 w 2216" name="T2"/>
                <a:gd fmla="*/ 2084 h 2108" name="T3"/>
                <a:gd fmla="*/ 988 w 2216" name="T4"/>
                <a:gd fmla="*/ 2096 h 2108" name="T5"/>
                <a:gd fmla="*/ 505 w 2216" name="T6"/>
                <a:gd fmla="*/ 1817 h 2108" name="T7"/>
                <a:gd fmla="*/ 0 w 2216" name="T8"/>
                <a:gd fmla="*/ 2108 h 2108" name="T9"/>
                <a:gd fmla="*/ 0 w 2216" name="T10"/>
                <a:gd fmla="*/ 2084 h 2108" name="T11"/>
                <a:gd fmla="*/ 1928 w 2216" name="T12"/>
                <a:gd fmla="*/ 0 h 2108" name="T13"/>
                <a:gd fmla="*/ 2216 w 2216" name="T14"/>
                <a:gd fmla="*/ 499 h 2108" name="T15"/>
                <a:gd fmla="*/ 1931 w 2216" name="T16"/>
                <a:gd fmla="*/ 993 h 2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08" w="2216">
                  <a:moveTo>
                    <a:pt x="1931" y="993"/>
                  </a:moveTo>
                  <a:cubicBezTo>
                    <a:pt x="1397" y="1071"/>
                    <a:pt x="988" y="1530"/>
                    <a:pt x="988" y="2084"/>
                  </a:cubicBezTo>
                  <a:cubicBezTo>
                    <a:pt x="988" y="2088"/>
                    <a:pt x="988" y="2092"/>
                    <a:pt x="988" y="2096"/>
                  </a:cubicBezTo>
                  <a:lnTo>
                    <a:pt x="505" y="1817"/>
                  </a:lnTo>
                  <a:lnTo>
                    <a:pt x="0" y="2108"/>
                  </a:lnTo>
                  <a:cubicBezTo>
                    <a:pt x="0" y="2100"/>
                    <a:pt x="0" y="2092"/>
                    <a:pt x="0" y="2084"/>
                  </a:cubicBezTo>
                  <a:cubicBezTo>
                    <a:pt x="0" y="984"/>
                    <a:pt x="850" y="83"/>
                    <a:pt x="1928" y="0"/>
                  </a:cubicBezTo>
                  <a:lnTo>
                    <a:pt x="2216" y="499"/>
                  </a:lnTo>
                  <a:lnTo>
                    <a:pt x="1931" y="993"/>
                  </a:lnTo>
                  <a:close/>
                </a:path>
              </a:pathLst>
            </a:custGeom>
            <a:solidFill>
              <a:srgbClr val="C00000"/>
            </a:solidFill>
            <a:ln algn="ctr" cap="flat" cmpd="sng" w="19050">
              <a:solidFill>
                <a:srgbClr val="C00000"/>
              </a:solidFill>
              <a:prstDash val="solid"/>
              <a:round/>
              <a:headEnd len="med" type="none" w="med"/>
              <a:tailEnd len="med" type="none" w="med"/>
            </a:ln>
            <a:effectLst>
              <a:outerShdw algn="ctr" blurRad="63500" rotWithShape="0" sx="102000" sy="102000">
                <a:prstClr val="black">
                  <a:alpha val="40000"/>
                </a:prstClr>
              </a:outerShdw>
            </a:effectLst>
          </p:spPr>
          <p:txBody>
            <a:bodyPr anchor="t" anchorCtr="0" bIns="45720" compatLnSpc="1" lIns="91440" numCol="1" rIns="91440" rtlCol="0" tIns="45720" vert="horz" wrap="square">
              <a:prstTxWarp prst="textNoShape">
                <a:avLst/>
              </a:prstTxWarp>
            </a:bodyPr>
            <a:lstStyle/>
            <a:p>
              <a:pPr algn="ctr"/>
              <a:endParaRPr altLang="en-US" lang="zh-CN" sz="2000">
                <a:solidFill>
                  <a:schemeClr val="accent2"/>
                </a:solidFill>
                <a:latin typeface="+mj-ea"/>
                <a:ea typeface="+mj-ea"/>
              </a:endParaRPr>
            </a:p>
          </p:txBody>
        </p:sp>
        <p:sp>
          <p:nvSpPr>
            <p:cNvPr id="18" name="Freeform 8">
              <a:extLst>
                <a:ext uri="{FF2B5EF4-FFF2-40B4-BE49-F238E27FC236}">
                  <a16:creationId xmlns:a16="http://schemas.microsoft.com/office/drawing/2014/main" id="{B591BC49-C9D0-4471-AC78-AF48FDE35C4F}"/>
                </a:ext>
              </a:extLst>
            </p:cNvPr>
            <p:cNvSpPr/>
            <p:nvPr/>
          </p:nvSpPr>
          <p:spPr bwMode="auto">
            <a:xfrm>
              <a:off x="3499589" y="1479151"/>
              <a:ext cx="1970087" cy="2055813"/>
            </a:xfrm>
            <a:custGeom>
              <a:gdLst>
                <a:gd fmla="*/ 24 w 2108" name="T0"/>
                <a:gd fmla="*/ 0 h 2216" name="T1"/>
                <a:gd fmla="*/ 2108 w 2108" name="T2"/>
                <a:gd fmla="*/ 1928 h 2216" name="T3"/>
                <a:gd fmla="*/ 1610 w 2108" name="T4"/>
                <a:gd fmla="*/ 2216 h 2216" name="T5"/>
                <a:gd fmla="*/ 1115 w 2108" name="T6"/>
                <a:gd fmla="*/ 1931 h 2216" name="T7"/>
                <a:gd fmla="*/ 24 w 2108" name="T8"/>
                <a:gd fmla="*/ 988 h 2216" name="T9"/>
                <a:gd fmla="*/ 13 w 2108" name="T10"/>
                <a:gd fmla="*/ 988 h 2216" name="T11"/>
                <a:gd fmla="*/ 291 w 2108" name="T12"/>
                <a:gd fmla="*/ 505 h 2216" name="T13"/>
                <a:gd fmla="*/ 0 w 2108" name="T14"/>
                <a:gd fmla="*/ 0 h 2216" name="T15"/>
                <a:gd fmla="*/ 24 w 2108" name="T16"/>
                <a:gd fmla="*/ 0 h 2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16" w="2108">
                  <a:moveTo>
                    <a:pt x="24" y="0"/>
                  </a:moveTo>
                  <a:cubicBezTo>
                    <a:pt x="1124" y="0"/>
                    <a:pt x="2026" y="850"/>
                    <a:pt x="2108" y="1928"/>
                  </a:cubicBezTo>
                  <a:lnTo>
                    <a:pt x="1610" y="2216"/>
                  </a:lnTo>
                  <a:lnTo>
                    <a:pt x="1115" y="1931"/>
                  </a:lnTo>
                  <a:cubicBezTo>
                    <a:pt x="1038" y="1397"/>
                    <a:pt x="579" y="988"/>
                    <a:pt x="24" y="988"/>
                  </a:cubicBezTo>
                  <a:cubicBezTo>
                    <a:pt x="20" y="988"/>
                    <a:pt x="16" y="988"/>
                    <a:pt x="13" y="988"/>
                  </a:cubicBezTo>
                  <a:lnTo>
                    <a:pt x="291" y="505"/>
                  </a:lnTo>
                  <a:lnTo>
                    <a:pt x="0" y="0"/>
                  </a:lnTo>
                  <a:cubicBezTo>
                    <a:pt x="8" y="0"/>
                    <a:pt x="16" y="0"/>
                    <a:pt x="24" y="0"/>
                  </a:cubicBezTo>
                  <a:close/>
                </a:path>
              </a:pathLst>
            </a:custGeom>
            <a:solidFill>
              <a:srgbClr val="C00000"/>
            </a:solidFill>
            <a:ln algn="ctr" cap="flat" cmpd="sng" w="19050">
              <a:solidFill>
                <a:srgbClr val="C00000"/>
              </a:solidFill>
              <a:prstDash val="solid"/>
              <a:round/>
              <a:headEnd len="med" type="none" w="med"/>
              <a:tailEnd len="med" type="none" w="med"/>
            </a:ln>
            <a:effectLst>
              <a:outerShdw algn="ctr" blurRad="63500" rotWithShape="0" sx="102000" sy="102000">
                <a:prstClr val="black">
                  <a:alpha val="40000"/>
                </a:prstClr>
              </a:outerShdw>
            </a:effectLst>
          </p:spPr>
          <p:txBody>
            <a:bodyPr anchor="t" anchorCtr="0" bIns="45720" compatLnSpc="1" lIns="91440" numCol="1" rIns="91440" rtlCol="0" tIns="45720" vert="horz" wrap="square">
              <a:prstTxWarp prst="textNoShape">
                <a:avLst/>
              </a:prstTxWarp>
            </a:bodyPr>
            <a:lstStyle/>
            <a:p>
              <a:pPr algn="ctr"/>
              <a:endParaRPr altLang="en-US" lang="zh-CN" sz="2000">
                <a:solidFill>
                  <a:schemeClr val="accent2"/>
                </a:solidFill>
                <a:latin typeface="+mj-ea"/>
                <a:ea typeface="+mj-ea"/>
              </a:endParaRPr>
            </a:p>
          </p:txBody>
        </p:sp>
        <p:sp>
          <p:nvSpPr>
            <p:cNvPr id="19" name="文本框 18">
              <a:extLst>
                <a:ext uri="{FF2B5EF4-FFF2-40B4-BE49-F238E27FC236}">
                  <a16:creationId xmlns:a16="http://schemas.microsoft.com/office/drawing/2014/main" id="{EB880B3A-C9EC-42F5-81EA-FFAB5332ECCF}"/>
                </a:ext>
              </a:extLst>
            </p:cNvPr>
            <p:cNvSpPr txBox="1"/>
            <p:nvPr/>
          </p:nvSpPr>
          <p:spPr>
            <a:xfrm rot="18782808">
              <a:off x="2028706" y="2126163"/>
              <a:ext cx="957028" cy="554641"/>
            </a:xfrm>
            <a:prstGeom prst="rect">
              <a:avLst/>
            </a:prstGeom>
            <a:noFill/>
          </p:spPr>
          <p:txBody>
            <a:bodyPr rtlCol="0" wrap="none">
              <a:spAutoFit/>
            </a:bodyPr>
            <a:lstStyle/>
            <a:p>
              <a:pPr algn="ctr"/>
              <a:r>
                <a:rPr altLang="en-US" lang="zh-CN" sz="2800">
                  <a:solidFill>
                    <a:schemeClr val="accent2"/>
                  </a:solidFill>
                  <a:latin typeface="+mj-ea"/>
                  <a:ea typeface="+mj-ea"/>
                </a:rPr>
                <a:t>需要</a:t>
              </a:r>
            </a:p>
          </p:txBody>
        </p:sp>
        <p:sp>
          <p:nvSpPr>
            <p:cNvPr id="20" name="文本框 19">
              <a:extLst>
                <a:ext uri="{FF2B5EF4-FFF2-40B4-BE49-F238E27FC236}">
                  <a16:creationId xmlns:a16="http://schemas.microsoft.com/office/drawing/2014/main" id="{622BDDC1-D5BB-4EF8-96D8-90A85FEDE475}"/>
                </a:ext>
              </a:extLst>
            </p:cNvPr>
            <p:cNvSpPr txBox="1"/>
            <p:nvPr/>
          </p:nvSpPr>
          <p:spPr>
            <a:xfrm rot="2450130">
              <a:off x="4040469" y="2127325"/>
              <a:ext cx="957028" cy="554641"/>
            </a:xfrm>
            <a:prstGeom prst="rect">
              <a:avLst/>
            </a:prstGeom>
            <a:noFill/>
          </p:spPr>
          <p:txBody>
            <a:bodyPr rtlCol="0" wrap="none">
              <a:spAutoFit/>
            </a:bodyPr>
            <a:lstStyle/>
            <a:p>
              <a:pPr algn="ctr"/>
              <a:r>
                <a:rPr altLang="en-US" lang="zh-CN" sz="2800">
                  <a:solidFill>
                    <a:schemeClr val="accent2"/>
                  </a:solidFill>
                  <a:latin typeface="+mj-ea"/>
                  <a:ea typeface="+mj-ea"/>
                </a:rPr>
                <a:t>动力</a:t>
              </a:r>
            </a:p>
          </p:txBody>
        </p:sp>
        <p:sp>
          <p:nvSpPr>
            <p:cNvPr id="21" name="文本框 20">
              <a:extLst>
                <a:ext uri="{FF2B5EF4-FFF2-40B4-BE49-F238E27FC236}">
                  <a16:creationId xmlns:a16="http://schemas.microsoft.com/office/drawing/2014/main" id="{C2F71422-512E-4C1F-8FB9-6750773CF0E8}"/>
                </a:ext>
              </a:extLst>
            </p:cNvPr>
            <p:cNvSpPr txBox="1"/>
            <p:nvPr/>
          </p:nvSpPr>
          <p:spPr>
            <a:xfrm rot="18993204">
              <a:off x="3680912" y="4214952"/>
              <a:ext cx="1718299" cy="554641"/>
            </a:xfrm>
            <a:prstGeom prst="rect">
              <a:avLst/>
            </a:prstGeom>
            <a:noFill/>
          </p:spPr>
          <p:txBody>
            <a:bodyPr rtlCol="0" wrap="none">
              <a:spAutoFit/>
            </a:bodyPr>
            <a:lstStyle/>
            <a:p>
              <a:pPr algn="ctr"/>
              <a:r>
                <a:rPr altLang="en-US" lang="zh-CN" sz="2800">
                  <a:solidFill>
                    <a:schemeClr val="accent2"/>
                  </a:solidFill>
                  <a:latin typeface="+mj-ea"/>
                  <a:ea typeface="+mj-ea"/>
                </a:rPr>
                <a:t>追求目标</a:t>
              </a:r>
            </a:p>
          </p:txBody>
        </p:sp>
        <p:sp>
          <p:nvSpPr>
            <p:cNvPr id="22" name="文本框 21">
              <a:extLst>
                <a:ext uri="{FF2B5EF4-FFF2-40B4-BE49-F238E27FC236}">
                  <a16:creationId xmlns:a16="http://schemas.microsoft.com/office/drawing/2014/main" id="{BAFF6C9B-F9C6-41BB-8265-11CEC1F862E6}"/>
                </a:ext>
              </a:extLst>
            </p:cNvPr>
            <p:cNvSpPr txBox="1"/>
            <p:nvPr/>
          </p:nvSpPr>
          <p:spPr>
            <a:xfrm rot="2856481">
              <a:off x="1935708" y="4105641"/>
              <a:ext cx="957028" cy="554641"/>
            </a:xfrm>
            <a:prstGeom prst="rect">
              <a:avLst/>
            </a:prstGeom>
            <a:noFill/>
          </p:spPr>
          <p:txBody>
            <a:bodyPr rtlCol="0" wrap="none">
              <a:spAutoFit/>
            </a:bodyPr>
            <a:lstStyle/>
            <a:p>
              <a:pPr algn="ctr"/>
              <a:r>
                <a:rPr altLang="en-US" lang="zh-CN" sz="2800">
                  <a:solidFill>
                    <a:schemeClr val="accent2"/>
                  </a:solidFill>
                  <a:latin typeface="+mj-ea"/>
                  <a:ea typeface="+mj-ea"/>
                </a:rPr>
                <a:t>满足</a:t>
              </a:r>
            </a:p>
          </p:txBody>
        </p:sp>
        <p:sp>
          <p:nvSpPr>
            <p:cNvPr id="23" name="文本框 22">
              <a:extLst>
                <a:ext uri="{FF2B5EF4-FFF2-40B4-BE49-F238E27FC236}">
                  <a16:creationId xmlns:a16="http://schemas.microsoft.com/office/drawing/2014/main" id="{843AEAF2-DD8C-4EE4-8965-508F5DBBB27A}"/>
                </a:ext>
              </a:extLst>
            </p:cNvPr>
            <p:cNvSpPr txBox="1"/>
            <p:nvPr/>
          </p:nvSpPr>
          <p:spPr>
            <a:xfrm>
              <a:off x="2904983" y="2633465"/>
              <a:ext cx="1310660" cy="1468168"/>
            </a:xfrm>
            <a:prstGeom prst="rect">
              <a:avLst/>
            </a:prstGeom>
            <a:noFill/>
          </p:spPr>
          <p:txBody>
            <a:bodyPr rtlCol="0" wrap="square">
              <a:spAutoFit/>
            </a:bodyPr>
            <a:lstStyle/>
            <a:p>
              <a:pPr algn="ctr"/>
              <a:r>
                <a:rPr altLang="en-US" lang="zh-CN" sz="2800">
                  <a:solidFill>
                    <a:srgbClr val="000000"/>
                  </a:solidFill>
                  <a:latin typeface="+mj-ea"/>
                  <a:ea typeface="+mj-ea"/>
                </a:rPr>
                <a:t>激励的循环圈</a:t>
              </a:r>
            </a:p>
          </p:txBody>
        </p:sp>
      </p:grpSp>
      <p:sp>
        <p:nvSpPr>
          <p:cNvPr id="27" name="内容占位符 4">
            <a:extLst>
              <a:ext uri="{FF2B5EF4-FFF2-40B4-BE49-F238E27FC236}">
                <a16:creationId xmlns:a16="http://schemas.microsoft.com/office/drawing/2014/main" id="{58EF80D9-D705-48A5-BB25-D911B8AF614E}"/>
              </a:ext>
            </a:extLst>
          </p:cNvPr>
          <p:cNvSpPr txBox="1">
            <a:spLocks noChangeArrowheads="1"/>
          </p:cNvSpPr>
          <p:nvPr/>
        </p:nvSpPr>
        <p:spPr bwMode="auto">
          <a:xfrm>
            <a:off x="6645172" y="2149859"/>
            <a:ext cx="4513687" cy="118872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just">
              <a:defRPr sz="1600">
                <a:latin typeface="+mj-ea"/>
                <a:ea typeface="+mj-ea"/>
              </a:defRPr>
            </a:lvl1pPr>
            <a:lvl2pPr algn="l" eaLnBrk="1" fontAlgn="base" hangingPunct="1" indent="-285750" marL="742950" rtl="0">
              <a:spcBef>
                <a:spcPct val="20000"/>
              </a:spcBef>
              <a:spcAft>
                <a:spcPct val="0"/>
              </a:spcAft>
              <a:buChar char="–"/>
              <a:defRPr sz="2000">
                <a:solidFill>
                  <a:schemeClr val="accent1"/>
                </a:solidFill>
                <a:latin typeface="+mn-lt"/>
                <a:ea charset="-122" pitchFamily="49" typeface="仿宋_GB2312"/>
              </a:defRPr>
            </a:lvl2pPr>
            <a:lvl3pPr algn="l" eaLnBrk="1" fontAlgn="base" hangingPunct="1" indent="-228600" marL="1143000" rtl="0">
              <a:spcBef>
                <a:spcPct val="20000"/>
              </a:spcBef>
              <a:spcAft>
                <a:spcPct val="0"/>
              </a:spcAft>
              <a:buChar char="•"/>
              <a:defRPr sz="2400">
                <a:solidFill>
                  <a:schemeClr val="tx1"/>
                </a:solidFill>
                <a:latin typeface="+mn-lt"/>
                <a:ea charset="-122" pitchFamily="2" typeface="宋体"/>
              </a:defRPr>
            </a:lvl3pPr>
            <a:lvl4pPr algn="l" eaLnBrk="1" fontAlgn="base" hangingPunct="1" indent="-228600" marL="1600200" rtl="0">
              <a:spcBef>
                <a:spcPct val="20000"/>
              </a:spcBef>
              <a:spcAft>
                <a:spcPct val="0"/>
              </a:spcAft>
              <a:buChar char="–"/>
              <a:defRPr sz="2000">
                <a:solidFill>
                  <a:schemeClr val="tx1"/>
                </a:solidFill>
                <a:latin typeface="+mn-lt"/>
                <a:ea charset="-122" pitchFamily="2" typeface="宋体"/>
              </a:defRPr>
            </a:lvl4pPr>
            <a:lvl5pPr algn="l" eaLnBrk="1" fontAlgn="base" hangingPunct="1" indent="-228600" marL="2057400" rtl="0">
              <a:spcBef>
                <a:spcPct val="20000"/>
              </a:spcBef>
              <a:spcAft>
                <a:spcPct val="0"/>
              </a:spcAft>
              <a:buChar char="»"/>
              <a:defRPr sz="2000">
                <a:solidFill>
                  <a:schemeClr val="tx1"/>
                </a:solidFill>
                <a:latin typeface="+mn-lt"/>
                <a:ea charset="-122" pitchFamily="2" typeface="宋体"/>
              </a:defRPr>
            </a:lvl5pPr>
            <a:lvl6pPr algn="l" eaLnBrk="1" fontAlgn="base" hangingPunct="1" indent="-228600" marL="2514600" rtl="0">
              <a:spcBef>
                <a:spcPct val="20000"/>
              </a:spcBef>
              <a:spcAft>
                <a:spcPct val="0"/>
              </a:spcAft>
              <a:buChar char="»"/>
              <a:defRPr sz="2000">
                <a:solidFill>
                  <a:schemeClr val="tx1"/>
                </a:solidFill>
                <a:latin typeface="+mn-lt"/>
                <a:ea charset="-122" pitchFamily="2" typeface="宋体"/>
              </a:defRPr>
            </a:lvl6pPr>
            <a:lvl7pPr algn="l" eaLnBrk="1" fontAlgn="base" hangingPunct="1" indent="-228600" marL="2971800" rtl="0">
              <a:spcBef>
                <a:spcPct val="20000"/>
              </a:spcBef>
              <a:spcAft>
                <a:spcPct val="0"/>
              </a:spcAft>
              <a:buChar char="»"/>
              <a:defRPr sz="2000">
                <a:solidFill>
                  <a:schemeClr val="tx1"/>
                </a:solidFill>
                <a:latin typeface="+mn-lt"/>
                <a:ea charset="-122" pitchFamily="2" typeface="宋体"/>
              </a:defRPr>
            </a:lvl7pPr>
            <a:lvl8pPr algn="l" eaLnBrk="1" fontAlgn="base" hangingPunct="1" indent="-228600" marL="3429000" rtl="0">
              <a:spcBef>
                <a:spcPct val="20000"/>
              </a:spcBef>
              <a:spcAft>
                <a:spcPct val="0"/>
              </a:spcAft>
              <a:buChar char="»"/>
              <a:defRPr sz="2000">
                <a:solidFill>
                  <a:schemeClr val="tx1"/>
                </a:solidFill>
                <a:latin typeface="+mn-lt"/>
                <a:ea charset="-122" pitchFamily="2" typeface="宋体"/>
              </a:defRPr>
            </a:lvl8pPr>
            <a:lvl9pPr algn="l" eaLnBrk="1" fontAlgn="base" hangingPunct="1" indent="-228600" marL="3886200" rtl="0">
              <a:spcBef>
                <a:spcPct val="20000"/>
              </a:spcBef>
              <a:spcAft>
                <a:spcPct val="0"/>
              </a:spcAft>
              <a:buChar char="»"/>
              <a:defRPr sz="2000">
                <a:solidFill>
                  <a:schemeClr val="tx1"/>
                </a:solidFill>
                <a:latin typeface="+mn-lt"/>
                <a:ea charset="-122" pitchFamily="2" typeface="宋体"/>
              </a:defRPr>
            </a:lvl9pPr>
          </a:lstStyle>
          <a:p>
            <a:pPr>
              <a:lnSpc>
                <a:spcPct val="150000"/>
              </a:lnSpc>
            </a:pPr>
            <a:r>
              <a:rPr altLang="en-US" lang="zh-CN">
                <a:solidFill>
                  <a:srgbClr val="000000"/>
                </a:solidFill>
              </a:rPr>
              <a:t>（1）威胁激励</a:t>
            </a:r>
          </a:p>
          <a:p>
            <a:pPr>
              <a:lnSpc>
                <a:spcPct val="150000"/>
              </a:lnSpc>
            </a:pPr>
            <a:r>
              <a:rPr altLang="en-US" lang="zh-CN">
                <a:solidFill>
                  <a:srgbClr val="000000"/>
                </a:solidFill>
              </a:rPr>
              <a:t>（2）奖励激励</a:t>
            </a:r>
          </a:p>
          <a:p>
            <a:pPr>
              <a:lnSpc>
                <a:spcPct val="150000"/>
              </a:lnSpc>
            </a:pPr>
            <a:r>
              <a:rPr altLang="en-US" lang="zh-CN">
                <a:solidFill>
                  <a:srgbClr val="000000"/>
                </a:solidFill>
              </a:rPr>
              <a:t>（3）个人发展激励</a:t>
            </a:r>
          </a:p>
        </p:txBody>
      </p:sp>
      <p:sp>
        <p:nvSpPr>
          <p:cNvPr id="28" name="内容占位符 4">
            <a:extLst>
              <a:ext uri="{FF2B5EF4-FFF2-40B4-BE49-F238E27FC236}">
                <a16:creationId xmlns:a16="http://schemas.microsoft.com/office/drawing/2014/main" id="{843C2B0F-AA02-4DA4-B67E-866BEE93C14B}"/>
              </a:ext>
            </a:extLst>
          </p:cNvPr>
          <p:cNvSpPr txBox="1">
            <a:spLocks noChangeArrowheads="1"/>
          </p:cNvSpPr>
          <p:nvPr/>
        </p:nvSpPr>
        <p:spPr bwMode="auto">
          <a:xfrm>
            <a:off x="6672304" y="4376674"/>
            <a:ext cx="4513687" cy="155448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just">
              <a:defRPr sz="2000">
                <a:latin typeface="+mj-ea"/>
                <a:ea typeface="+mj-ea"/>
              </a:defRPr>
            </a:lvl1pPr>
            <a:lvl2pPr eaLnBrk="1" hangingPunct="1" indent="-285750" marL="742950">
              <a:spcBef>
                <a:spcPct val="20000"/>
              </a:spcBef>
              <a:buChar char="–"/>
              <a:defRPr sz="2000">
                <a:solidFill>
                  <a:schemeClr val="accent1"/>
                </a:solidFill>
                <a:latin typeface="+mn-lt"/>
                <a:ea charset="-122" pitchFamily="49" typeface="仿宋_GB2312"/>
              </a:defRPr>
            </a:lvl2pPr>
            <a:lvl3pPr eaLnBrk="1" hangingPunct="1" indent="-228600" marL="1143000">
              <a:spcBef>
                <a:spcPct val="20000"/>
              </a:spcBef>
              <a:buChar char="•"/>
              <a:defRPr sz="2400">
                <a:latin typeface="+mn-lt"/>
              </a:defRPr>
            </a:lvl3pPr>
            <a:lvl4pPr eaLnBrk="1" hangingPunct="1" indent="-228600" marL="1600200">
              <a:spcBef>
                <a:spcPct val="20000"/>
              </a:spcBef>
              <a:buChar char="–"/>
              <a:defRPr sz="2000">
                <a:latin typeface="+mn-lt"/>
              </a:defRPr>
            </a:lvl4pPr>
            <a:lvl5pPr eaLnBrk="1" hangingPunct="1" indent="-228600" marL="2057400">
              <a:spcBef>
                <a:spcPct val="20000"/>
              </a:spcBef>
              <a:buChar char="»"/>
              <a:defRPr sz="2000">
                <a:latin typeface="+mn-lt"/>
              </a:defRPr>
            </a:lvl5pPr>
            <a:lvl6pPr fontAlgn="base" indent="-228600" marL="2514600">
              <a:spcBef>
                <a:spcPct val="20000"/>
              </a:spcBef>
              <a:spcAft>
                <a:spcPct val="0"/>
              </a:spcAft>
              <a:buChar char="»"/>
              <a:defRPr sz="2000">
                <a:latin typeface="+mn-lt"/>
              </a:defRPr>
            </a:lvl6pPr>
            <a:lvl7pPr fontAlgn="base" indent="-228600" marL="2971800">
              <a:spcBef>
                <a:spcPct val="20000"/>
              </a:spcBef>
              <a:spcAft>
                <a:spcPct val="0"/>
              </a:spcAft>
              <a:buChar char="»"/>
              <a:defRPr sz="2000">
                <a:latin typeface="+mn-lt"/>
              </a:defRPr>
            </a:lvl7pPr>
            <a:lvl8pPr fontAlgn="base" indent="-228600" marL="3429000">
              <a:spcBef>
                <a:spcPct val="20000"/>
              </a:spcBef>
              <a:spcAft>
                <a:spcPct val="0"/>
              </a:spcAft>
              <a:buChar char="»"/>
              <a:defRPr sz="2000">
                <a:latin typeface="+mn-lt"/>
              </a:defRPr>
            </a:lvl8pPr>
            <a:lvl9pPr fontAlgn="base" indent="-228600" marL="3886200">
              <a:spcBef>
                <a:spcPct val="20000"/>
              </a:spcBef>
              <a:spcAft>
                <a:spcPct val="0"/>
              </a:spcAft>
              <a:buChar char="»"/>
              <a:defRPr sz="2000">
                <a:latin typeface="+mn-lt"/>
              </a:defRPr>
            </a:lvl9pPr>
          </a:lstStyle>
          <a:p>
            <a:pPr>
              <a:lnSpc>
                <a:spcPct val="150000"/>
              </a:lnSpc>
            </a:pPr>
            <a:r>
              <a:rPr altLang="en-US" lang="zh-CN" sz="1600">
                <a:solidFill>
                  <a:srgbClr val="000000"/>
                </a:solidFill>
              </a:rPr>
              <a:t>（1）效率型的激励方法</a:t>
            </a:r>
          </a:p>
          <a:p>
            <a:pPr>
              <a:lnSpc>
                <a:spcPct val="150000"/>
              </a:lnSpc>
            </a:pPr>
            <a:r>
              <a:rPr altLang="en-US" lang="zh-CN" sz="1600">
                <a:solidFill>
                  <a:srgbClr val="000000"/>
                </a:solidFill>
              </a:rPr>
              <a:t>（2）关系型的激励方法</a:t>
            </a:r>
          </a:p>
          <a:p>
            <a:pPr>
              <a:lnSpc>
                <a:spcPct val="150000"/>
              </a:lnSpc>
            </a:pPr>
            <a:r>
              <a:rPr altLang="en-US" lang="zh-CN" sz="1600">
                <a:solidFill>
                  <a:srgbClr val="000000"/>
                </a:solidFill>
              </a:rPr>
              <a:t>（3）智力型的激励方法</a:t>
            </a:r>
          </a:p>
          <a:p>
            <a:pPr>
              <a:lnSpc>
                <a:spcPct val="150000"/>
              </a:lnSpc>
            </a:pPr>
            <a:r>
              <a:rPr altLang="en-US" lang="zh-CN" sz="1600">
                <a:solidFill>
                  <a:srgbClr val="000000"/>
                </a:solidFill>
              </a:rPr>
              <a:t>（4）工兵型的激励方法</a:t>
            </a:r>
          </a:p>
        </p:txBody>
      </p:sp>
      <p:grpSp>
        <p:nvGrpSpPr>
          <p:cNvPr id="6" name="组合 5">
            <a:extLst>
              <a:ext uri="{FF2B5EF4-FFF2-40B4-BE49-F238E27FC236}">
                <a16:creationId xmlns:a16="http://schemas.microsoft.com/office/drawing/2014/main" id="{702B100D-160E-4986-94C6-C40A432E32EC}"/>
              </a:ext>
            </a:extLst>
          </p:cNvPr>
          <p:cNvGrpSpPr/>
          <p:nvPr/>
        </p:nvGrpSpPr>
        <p:grpSpPr>
          <a:xfrm>
            <a:off x="6547450" y="1563263"/>
            <a:ext cx="3445988" cy="501120"/>
            <a:chOff x="6591869" y="931895"/>
            <a:chExt cx="2941932" cy="501120"/>
          </a:xfrm>
        </p:grpSpPr>
        <p:sp>
          <p:nvSpPr>
            <p:cNvPr id="5" name="矩形: 圆角 4">
              <a:extLst>
                <a:ext uri="{FF2B5EF4-FFF2-40B4-BE49-F238E27FC236}">
                  <a16:creationId xmlns:a16="http://schemas.microsoft.com/office/drawing/2014/main" id="{B592374B-3AD5-4378-A8A0-7293DE16D72F}"/>
                </a:ext>
              </a:extLst>
            </p:cNvPr>
            <p:cNvSpPr/>
            <p:nvPr/>
          </p:nvSpPr>
          <p:spPr bwMode="auto">
            <a:xfrm>
              <a:off x="6591869" y="931895"/>
              <a:ext cx="2941932" cy="501120"/>
            </a:xfrm>
            <a:prstGeom prst="roundRect">
              <a:avLst>
                <a:gd fmla="val 1373"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 name="矩形 1">
              <a:extLst>
                <a:ext uri="{FF2B5EF4-FFF2-40B4-BE49-F238E27FC236}">
                  <a16:creationId xmlns:a16="http://schemas.microsoft.com/office/drawing/2014/main" id="{9E662299-596A-4C8F-B0DD-E6895C3D4BDC}"/>
                </a:ext>
              </a:extLst>
            </p:cNvPr>
            <p:cNvSpPr/>
            <p:nvPr/>
          </p:nvSpPr>
          <p:spPr>
            <a:xfrm>
              <a:off x="6696870" y="982400"/>
              <a:ext cx="1723549" cy="396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lang="zh-CN" sz="2000">
                  <a:solidFill>
                    <a:schemeClr val="accent2"/>
                  </a:solidFill>
                  <a:latin typeface="+mj-ea"/>
                  <a:ea typeface="+mj-ea"/>
                </a:rPr>
                <a:t>激励的方式：</a:t>
              </a:r>
            </a:p>
          </p:txBody>
        </p:sp>
      </p:grpSp>
      <p:grpSp>
        <p:nvGrpSpPr>
          <p:cNvPr id="7" name="组合 6">
            <a:extLst>
              <a:ext uri="{FF2B5EF4-FFF2-40B4-BE49-F238E27FC236}">
                <a16:creationId xmlns:a16="http://schemas.microsoft.com/office/drawing/2014/main" id="{8A9B937C-6E03-4D2A-A27D-B21118120296}"/>
              </a:ext>
            </a:extLst>
          </p:cNvPr>
          <p:cNvGrpSpPr/>
          <p:nvPr/>
        </p:nvGrpSpPr>
        <p:grpSpPr>
          <a:xfrm>
            <a:off x="6574584" y="3763117"/>
            <a:ext cx="3418854" cy="501120"/>
            <a:chOff x="6591869" y="3606856"/>
            <a:chExt cx="3418854" cy="501120"/>
          </a:xfrm>
        </p:grpSpPr>
        <p:sp>
          <p:nvSpPr>
            <p:cNvPr id="32" name="矩形: 圆角 31">
              <a:extLst>
                <a:ext uri="{FF2B5EF4-FFF2-40B4-BE49-F238E27FC236}">
                  <a16:creationId xmlns:a16="http://schemas.microsoft.com/office/drawing/2014/main" id="{96C723C1-CC12-4870-91F8-DB3E38316CF6}"/>
                </a:ext>
              </a:extLst>
            </p:cNvPr>
            <p:cNvSpPr/>
            <p:nvPr/>
          </p:nvSpPr>
          <p:spPr bwMode="auto">
            <a:xfrm>
              <a:off x="6591869" y="3606856"/>
              <a:ext cx="3418854" cy="501120"/>
            </a:xfrm>
            <a:prstGeom prst="roundRect">
              <a:avLst>
                <a:gd fmla="val 1373" name="adj"/>
              </a:avLst>
            </a:prstGeom>
            <a:solidFill>
              <a:srgbClr val="C00000"/>
            </a:solid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4" name="矩形 3">
              <a:extLst>
                <a:ext uri="{FF2B5EF4-FFF2-40B4-BE49-F238E27FC236}">
                  <a16:creationId xmlns:a16="http://schemas.microsoft.com/office/drawing/2014/main" id="{81FCB479-8EC1-4384-81D6-81D659299B8F}"/>
                </a:ext>
              </a:extLst>
            </p:cNvPr>
            <p:cNvSpPr/>
            <p:nvPr/>
          </p:nvSpPr>
          <p:spPr>
            <a:xfrm>
              <a:off x="6720738" y="3662552"/>
              <a:ext cx="3005951" cy="3962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r>
                <a:rPr altLang="en-US" lang="zh-CN" sz="2000">
                  <a:solidFill>
                    <a:schemeClr val="accent2"/>
                  </a:solidFill>
                  <a:latin typeface="+mj-ea"/>
                  <a:ea typeface="+mj-ea"/>
                </a:rPr>
                <a:t>不同类型员工的激励方法</a:t>
              </a:r>
            </a:p>
          </p:txBody>
        </p:sp>
      </p:grpSp>
    </p:spTree>
    <p:extLst>
      <p:ext uri="{BB962C8B-B14F-4D97-AF65-F5344CB8AC3E}">
        <p14:creationId val="1447754709"/>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31" presetSubtype="0">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p:cTn dur="1000" fill="hold" id="28"/>
                                        <p:tgtEl>
                                          <p:spTgt spid="8"/>
                                        </p:tgtEl>
                                        <p:attrNameLst>
                                          <p:attrName>ppt_w</p:attrName>
                                        </p:attrNameLst>
                                      </p:cBhvr>
                                      <p:tavLst>
                                        <p:tav tm="0">
                                          <p:val>
                                            <p:fltVal val="0"/>
                                          </p:val>
                                        </p:tav>
                                        <p:tav tm="100000">
                                          <p:val>
                                            <p:strVal val="#ppt_w"/>
                                          </p:val>
                                        </p:tav>
                                      </p:tavLst>
                                    </p:anim>
                                    <p:anim calcmode="lin" valueType="num">
                                      <p:cBhvr>
                                        <p:cTn dur="1000" fill="hold" id="29"/>
                                        <p:tgtEl>
                                          <p:spTgt spid="8"/>
                                        </p:tgtEl>
                                        <p:attrNameLst>
                                          <p:attrName>ppt_h</p:attrName>
                                        </p:attrNameLst>
                                      </p:cBhvr>
                                      <p:tavLst>
                                        <p:tav tm="0">
                                          <p:val>
                                            <p:fltVal val="0"/>
                                          </p:val>
                                        </p:tav>
                                        <p:tav tm="100000">
                                          <p:val>
                                            <p:strVal val="#ppt_h"/>
                                          </p:val>
                                        </p:tav>
                                      </p:tavLst>
                                    </p:anim>
                                    <p:anim calcmode="lin" valueType="num">
                                      <p:cBhvr>
                                        <p:cTn dur="1000" fill="hold" id="30"/>
                                        <p:tgtEl>
                                          <p:spTgt spid="8"/>
                                        </p:tgtEl>
                                        <p:attrNameLst>
                                          <p:attrName>style.rotation</p:attrName>
                                        </p:attrNameLst>
                                      </p:cBhvr>
                                      <p:tavLst>
                                        <p:tav tm="0">
                                          <p:val>
                                            <p:fltVal val="90"/>
                                          </p:val>
                                        </p:tav>
                                        <p:tav tm="100000">
                                          <p:val>
                                            <p:fltVal val="0"/>
                                          </p:val>
                                        </p:tav>
                                      </p:tavLst>
                                    </p:anim>
                                    <p:animEffect filter="fade" transition="in">
                                      <p:cBhvr>
                                        <p:cTn dur="1000" id="31"/>
                                        <p:tgtEl>
                                          <p:spTgt spid="8"/>
                                        </p:tgtEl>
                                      </p:cBhvr>
                                    </p:animEffect>
                                  </p:childTnLst>
                                </p:cTn>
                              </p:par>
                            </p:childTnLst>
                          </p:cTn>
                        </p:par>
                        <p:par>
                          <p:cTn fill="hold" id="32" nodeType="afterGroup">
                            <p:stCondLst>
                              <p:cond delay="1000"/>
                            </p:stCondLst>
                            <p:childTnLst>
                              <p:par>
                                <p:cTn fill="hold" id="33" nodeType="afterEffect" presetClass="entr" presetID="31" presetSubtype="0">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p:cTn dur="500" fill="hold" id="35"/>
                                        <p:tgtEl>
                                          <p:spTgt spid="6"/>
                                        </p:tgtEl>
                                        <p:attrNameLst>
                                          <p:attrName>ppt_w</p:attrName>
                                        </p:attrNameLst>
                                      </p:cBhvr>
                                      <p:tavLst>
                                        <p:tav tm="0">
                                          <p:val>
                                            <p:fltVal val="0"/>
                                          </p:val>
                                        </p:tav>
                                        <p:tav tm="100000">
                                          <p:val>
                                            <p:strVal val="#ppt_w"/>
                                          </p:val>
                                        </p:tav>
                                      </p:tavLst>
                                    </p:anim>
                                    <p:anim calcmode="lin" valueType="num">
                                      <p:cBhvr>
                                        <p:cTn dur="500" fill="hold" id="36"/>
                                        <p:tgtEl>
                                          <p:spTgt spid="6"/>
                                        </p:tgtEl>
                                        <p:attrNameLst>
                                          <p:attrName>ppt_h</p:attrName>
                                        </p:attrNameLst>
                                      </p:cBhvr>
                                      <p:tavLst>
                                        <p:tav tm="0">
                                          <p:val>
                                            <p:fltVal val="0"/>
                                          </p:val>
                                        </p:tav>
                                        <p:tav tm="100000">
                                          <p:val>
                                            <p:strVal val="#ppt_h"/>
                                          </p:val>
                                        </p:tav>
                                      </p:tavLst>
                                    </p:anim>
                                    <p:anim calcmode="lin" valueType="num">
                                      <p:cBhvr>
                                        <p:cTn dur="500" fill="hold" id="37"/>
                                        <p:tgtEl>
                                          <p:spTgt spid="6"/>
                                        </p:tgtEl>
                                        <p:attrNameLst>
                                          <p:attrName>style.rotation</p:attrName>
                                        </p:attrNameLst>
                                      </p:cBhvr>
                                      <p:tavLst>
                                        <p:tav tm="0">
                                          <p:val>
                                            <p:fltVal val="90"/>
                                          </p:val>
                                        </p:tav>
                                        <p:tav tm="100000">
                                          <p:val>
                                            <p:fltVal val="0"/>
                                          </p:val>
                                        </p:tav>
                                      </p:tavLst>
                                    </p:anim>
                                    <p:animEffect filter="fade" transition="in">
                                      <p:cBhvr>
                                        <p:cTn dur="500" id="38"/>
                                        <p:tgtEl>
                                          <p:spTgt spid="6"/>
                                        </p:tgtEl>
                                      </p:cBhvr>
                                    </p:animEffect>
                                  </p:childTnLst>
                                </p:cTn>
                              </p:par>
                            </p:childTnLst>
                          </p:cTn>
                        </p:par>
                        <p:par>
                          <p:cTn fill="hold" id="39" nodeType="afterGroup">
                            <p:stCondLst>
                              <p:cond delay="1500"/>
                            </p:stCondLst>
                            <p:childTnLst>
                              <p:par>
                                <p:cTn fill="hold" grpId="0" id="40" nodeType="afterEffect" presetClass="entr" presetID="22" presetSubtype="1">
                                  <p:stCondLst>
                                    <p:cond delay="0"/>
                                  </p:stCondLst>
                                  <p:childTnLst>
                                    <p:set>
                                      <p:cBhvr>
                                        <p:cTn dur="1" fill="hold" id="41">
                                          <p:stCondLst>
                                            <p:cond delay="0"/>
                                          </p:stCondLst>
                                        </p:cTn>
                                        <p:tgtEl>
                                          <p:spTgt spid="27"/>
                                        </p:tgtEl>
                                        <p:attrNameLst>
                                          <p:attrName>style.visibility</p:attrName>
                                        </p:attrNameLst>
                                      </p:cBhvr>
                                      <p:to>
                                        <p:strVal val="visible"/>
                                      </p:to>
                                    </p:set>
                                    <p:animEffect filter="wipe(up)" transition="in">
                                      <p:cBhvr>
                                        <p:cTn dur="500" id="42"/>
                                        <p:tgtEl>
                                          <p:spTgt spid="27"/>
                                        </p:tgtEl>
                                      </p:cBhvr>
                                    </p:animEffect>
                                  </p:childTnLst>
                                </p:cTn>
                              </p:par>
                            </p:childTnLst>
                          </p:cTn>
                        </p:par>
                        <p:par>
                          <p:cTn fill="hold" id="43" nodeType="afterGroup">
                            <p:stCondLst>
                              <p:cond delay="2000"/>
                            </p:stCondLst>
                            <p:childTnLst>
                              <p:par>
                                <p:cTn fill="hold" id="44" nodeType="afterEffect" presetClass="entr" presetID="31" presetSubtype="0">
                                  <p:stCondLst>
                                    <p:cond delay="0"/>
                                  </p:stCondLst>
                                  <p:childTnLst>
                                    <p:set>
                                      <p:cBhvr>
                                        <p:cTn dur="1" fill="hold" id="45">
                                          <p:stCondLst>
                                            <p:cond delay="0"/>
                                          </p:stCondLst>
                                        </p:cTn>
                                        <p:tgtEl>
                                          <p:spTgt spid="7"/>
                                        </p:tgtEl>
                                        <p:attrNameLst>
                                          <p:attrName>style.visibility</p:attrName>
                                        </p:attrNameLst>
                                      </p:cBhvr>
                                      <p:to>
                                        <p:strVal val="visible"/>
                                      </p:to>
                                    </p:set>
                                    <p:anim calcmode="lin" valueType="num">
                                      <p:cBhvr>
                                        <p:cTn dur="500" fill="hold" id="46"/>
                                        <p:tgtEl>
                                          <p:spTgt spid="7"/>
                                        </p:tgtEl>
                                        <p:attrNameLst>
                                          <p:attrName>ppt_w</p:attrName>
                                        </p:attrNameLst>
                                      </p:cBhvr>
                                      <p:tavLst>
                                        <p:tav tm="0">
                                          <p:val>
                                            <p:fltVal val="0"/>
                                          </p:val>
                                        </p:tav>
                                        <p:tav tm="100000">
                                          <p:val>
                                            <p:strVal val="#ppt_w"/>
                                          </p:val>
                                        </p:tav>
                                      </p:tavLst>
                                    </p:anim>
                                    <p:anim calcmode="lin" valueType="num">
                                      <p:cBhvr>
                                        <p:cTn dur="500" fill="hold" id="47"/>
                                        <p:tgtEl>
                                          <p:spTgt spid="7"/>
                                        </p:tgtEl>
                                        <p:attrNameLst>
                                          <p:attrName>ppt_h</p:attrName>
                                        </p:attrNameLst>
                                      </p:cBhvr>
                                      <p:tavLst>
                                        <p:tav tm="0">
                                          <p:val>
                                            <p:fltVal val="0"/>
                                          </p:val>
                                        </p:tav>
                                        <p:tav tm="100000">
                                          <p:val>
                                            <p:strVal val="#ppt_h"/>
                                          </p:val>
                                        </p:tav>
                                      </p:tavLst>
                                    </p:anim>
                                    <p:anim calcmode="lin" valueType="num">
                                      <p:cBhvr>
                                        <p:cTn dur="500" fill="hold" id="48"/>
                                        <p:tgtEl>
                                          <p:spTgt spid="7"/>
                                        </p:tgtEl>
                                        <p:attrNameLst>
                                          <p:attrName>style.rotation</p:attrName>
                                        </p:attrNameLst>
                                      </p:cBhvr>
                                      <p:tavLst>
                                        <p:tav tm="0">
                                          <p:val>
                                            <p:fltVal val="90"/>
                                          </p:val>
                                        </p:tav>
                                        <p:tav tm="100000">
                                          <p:val>
                                            <p:fltVal val="0"/>
                                          </p:val>
                                        </p:tav>
                                      </p:tavLst>
                                    </p:anim>
                                    <p:animEffect filter="fade" transition="in">
                                      <p:cBhvr>
                                        <p:cTn dur="500" id="49"/>
                                        <p:tgtEl>
                                          <p:spTgt spid="7"/>
                                        </p:tgtEl>
                                      </p:cBhvr>
                                    </p:animEffect>
                                  </p:childTnLst>
                                </p:cTn>
                              </p:par>
                            </p:childTnLst>
                          </p:cTn>
                        </p:par>
                        <p:par>
                          <p:cTn fill="hold" id="50" nodeType="afterGroup">
                            <p:stCondLst>
                              <p:cond delay="2500"/>
                            </p:stCondLst>
                            <p:childTnLst>
                              <p:par>
                                <p:cTn fill="hold" grpId="0" id="51" nodeType="afterEffect" presetClass="entr" presetID="22" presetSubtype="1">
                                  <p:stCondLst>
                                    <p:cond delay="0"/>
                                  </p:stCondLst>
                                  <p:childTnLst>
                                    <p:set>
                                      <p:cBhvr>
                                        <p:cTn dur="1" fill="hold" id="52">
                                          <p:stCondLst>
                                            <p:cond delay="0"/>
                                          </p:stCondLst>
                                        </p:cTn>
                                        <p:tgtEl>
                                          <p:spTgt spid="28"/>
                                        </p:tgtEl>
                                        <p:attrNameLst>
                                          <p:attrName>style.visibility</p:attrName>
                                        </p:attrNameLst>
                                      </p:cBhvr>
                                      <p:to>
                                        <p:strVal val="visible"/>
                                      </p:to>
                                    </p:set>
                                    <p:animEffect filter="wipe(up)" transition="in">
                                      <p:cBhvr>
                                        <p:cTn dur="500" id="5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3"/>
      <p:bldP grpId="1" spid="3"/>
      <p:bldP grpId="0" spid="27"/>
      <p:bldP grpId="0" spid="28"/>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A2B5A85B-7C71-4314-806E-07D3F3847FCF}"/>
              </a:ext>
            </a:extLst>
          </p:cNvPr>
          <p:cNvSpPr/>
          <p:nvPr/>
        </p:nvSpPr>
        <p:spPr bwMode="auto">
          <a:xfrm>
            <a:off x="1345853" y="2164506"/>
            <a:ext cx="5760640" cy="3238045"/>
          </a:xfrm>
          <a:prstGeom prst="rect">
            <a:avLst/>
          </a:prstGeom>
          <a:solidFill>
            <a:srgbClr val="C00000"/>
          </a:solid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4" name="矩形 3">
            <a:extLst>
              <a:ext uri="{FF2B5EF4-FFF2-40B4-BE49-F238E27FC236}">
                <a16:creationId xmlns:a16="http://schemas.microsoft.com/office/drawing/2014/main" id="{8E1956EA-BA47-49B5-ADC4-63585482749D}"/>
              </a:ext>
            </a:extLst>
          </p:cNvPr>
          <p:cNvSpPr/>
          <p:nvPr/>
        </p:nvSpPr>
        <p:spPr>
          <a:xfrm>
            <a:off x="1777901" y="2552678"/>
            <a:ext cx="5256584" cy="252984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200000"/>
              </a:lnSpc>
            </a:pPr>
            <a:r>
              <a:rPr altLang="en-US" lang="zh-CN" sz="2000">
                <a:solidFill>
                  <a:srgbClr val="F2F2F2"/>
                </a:solidFill>
                <a:latin typeface="+mj-ea"/>
                <a:ea typeface="+mj-ea"/>
              </a:rPr>
              <a:t>（1）竞赛   （2）旅游   （3）职业发展</a:t>
            </a:r>
          </a:p>
          <a:p>
            <a:pPr algn="just">
              <a:lnSpc>
                <a:spcPct val="200000"/>
              </a:lnSpc>
            </a:pPr>
            <a:r>
              <a:rPr altLang="en-US" lang="zh-CN" sz="2000">
                <a:solidFill>
                  <a:srgbClr val="F2F2F2"/>
                </a:solidFill>
                <a:latin typeface="+mj-ea"/>
                <a:ea typeface="+mj-ea"/>
              </a:rPr>
              <a:t>（4）晋升/增加责任   （5）员工欢乐夜</a:t>
            </a:r>
          </a:p>
          <a:p>
            <a:pPr algn="just">
              <a:lnSpc>
                <a:spcPct val="200000"/>
              </a:lnSpc>
            </a:pPr>
            <a:r>
              <a:rPr altLang="en-US" lang="zh-CN" sz="2000">
                <a:solidFill>
                  <a:srgbClr val="F2F2F2"/>
                </a:solidFill>
                <a:latin typeface="+mj-ea"/>
                <a:ea typeface="+mj-ea"/>
              </a:rPr>
              <a:t>（6）优秀员工榜    （7）公司股份/权</a:t>
            </a:r>
          </a:p>
          <a:p>
            <a:pPr algn="just">
              <a:lnSpc>
                <a:spcPct val="200000"/>
              </a:lnSpc>
            </a:pPr>
            <a:r>
              <a:rPr altLang="en-US" lang="zh-CN" sz="2000">
                <a:solidFill>
                  <a:srgbClr val="F2F2F2"/>
                </a:solidFill>
                <a:latin typeface="+mj-ea"/>
                <a:ea typeface="+mj-ea"/>
              </a:rPr>
              <a:t>（8）加薪  （9）特殊成就奖  （10）道贺</a:t>
            </a:r>
          </a:p>
        </p:txBody>
      </p:sp>
      <p:pic>
        <p:nvPicPr>
          <p:cNvPr id="6" name="图片 5">
            <a:extLst>
              <a:ext uri="{FF2B5EF4-FFF2-40B4-BE49-F238E27FC236}">
                <a16:creationId xmlns:a16="http://schemas.microsoft.com/office/drawing/2014/main" id="{C63F7C1B-9FB8-41ED-B386-6206AC4BB70A}"/>
              </a:ext>
            </a:extLst>
          </p:cNvPr>
          <p:cNvPicPr>
            <a:picLocks noChangeAspect="1"/>
          </p:cNvPicPr>
          <p:nvPr/>
        </p:nvPicPr>
        <p:blipFill>
          <a:blip r:embed="rId3">
            <a:extLst>
              <a:ext uri="{28A0092B-C50C-407E-A947-70E740481C1C}">
                <a14:useLocalDpi val="0"/>
              </a:ext>
            </a:extLst>
          </a:blip>
          <a:srcRect r="54052"/>
          <a:stretch>
            <a:fillRect/>
          </a:stretch>
        </p:blipFill>
        <p:spPr>
          <a:xfrm>
            <a:off x="7394524" y="2164506"/>
            <a:ext cx="3456385" cy="3238045"/>
          </a:xfrm>
          <a:prstGeom prst="rect">
            <a:avLst/>
          </a:prstGeom>
        </p:spPr>
      </p:pic>
      <p:sp>
        <p:nvSpPr>
          <p:cNvPr id="9" name="TextBox 54">
            <a:extLst>
              <a:ext uri="{FF2B5EF4-FFF2-40B4-BE49-F238E27FC236}">
                <a16:creationId xmlns:a16="http://schemas.microsoft.com/office/drawing/2014/main" id="{D6730895-BFDD-452E-B209-B098E57B8277}"/>
              </a:ext>
            </a:extLst>
          </p:cNvPr>
          <p:cNvSpPr txBox="1"/>
          <p:nvPr/>
        </p:nvSpPr>
        <p:spPr>
          <a:xfrm>
            <a:off x="1644281" y="94533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4.4 团队激励</a:t>
            </a:r>
          </a:p>
        </p:txBody>
      </p:sp>
      <p:sp>
        <p:nvSpPr>
          <p:cNvPr id="10" name="矩形 9">
            <a:extLst>
              <a:ext uri="{FF2B5EF4-FFF2-40B4-BE49-F238E27FC236}">
                <a16:creationId xmlns:a16="http://schemas.microsoft.com/office/drawing/2014/main" id="{36546F79-26E7-46BA-9652-BF9D1665E967}"/>
              </a:ext>
            </a:extLst>
          </p:cNvPr>
          <p:cNvSpPr/>
          <p:nvPr/>
        </p:nvSpPr>
        <p:spPr bwMode="auto">
          <a:xfrm>
            <a:off x="1431630" y="945337"/>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2096047706"/>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300" fill="hold" id="7"/>
                                        <p:tgtEl>
                                          <p:spTgt spid="10"/>
                                        </p:tgtEl>
                                        <p:attrNameLst>
                                          <p:attrName>ppt_w</p:attrName>
                                        </p:attrNameLst>
                                      </p:cBhvr>
                                      <p:tavLst>
                                        <p:tav tm="0">
                                          <p:val>
                                            <p:fltVal val="0"/>
                                          </p:val>
                                        </p:tav>
                                        <p:tav tm="100000">
                                          <p:val>
                                            <p:strVal val="#ppt_w"/>
                                          </p:val>
                                        </p:tav>
                                      </p:tavLst>
                                    </p:anim>
                                    <p:anim calcmode="lin" valueType="num">
                                      <p:cBhvr>
                                        <p:cTn dur="300" fill="hold" id="8"/>
                                        <p:tgtEl>
                                          <p:spTgt spid="10"/>
                                        </p:tgtEl>
                                        <p:attrNameLst>
                                          <p:attrName>ppt_h</p:attrName>
                                        </p:attrNameLst>
                                      </p:cBhvr>
                                      <p:tavLst>
                                        <p:tav tm="0">
                                          <p:val>
                                            <p:fltVal val="0"/>
                                          </p:val>
                                        </p:tav>
                                        <p:tav tm="100000">
                                          <p:val>
                                            <p:strVal val="#ppt_h"/>
                                          </p:val>
                                        </p:tav>
                                      </p:tavLst>
                                    </p:anim>
                                    <p:anim calcmode="lin" valueType="num">
                                      <p:cBhvr>
                                        <p:cTn dur="300" fill="hold" id="9"/>
                                        <p:tgtEl>
                                          <p:spTgt spid="10"/>
                                        </p:tgtEl>
                                        <p:attrNameLst>
                                          <p:attrName>style.rotation</p:attrName>
                                        </p:attrNameLst>
                                      </p:cBhvr>
                                      <p:tavLst>
                                        <p:tav tm="0">
                                          <p:val>
                                            <p:fltVal val="90"/>
                                          </p:val>
                                        </p:tav>
                                        <p:tav tm="100000">
                                          <p:val>
                                            <p:fltVal val="0"/>
                                          </p:val>
                                        </p:tav>
                                      </p:tavLst>
                                    </p:anim>
                                    <p:animEffect filter="fade" transition="in">
                                      <p:cBhvr>
                                        <p:cTn dur="300" id="10"/>
                                        <p:tgtEl>
                                          <p:spTgt spid="10"/>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p:cTn dur="300" fill="hold" id="13"/>
                                        <p:tgtEl>
                                          <p:spTgt spid="10"/>
                                        </p:tgtEl>
                                        <p:attrNameLst>
                                          <p:attrName>ppt_w</p:attrName>
                                        </p:attrNameLst>
                                      </p:cBhvr>
                                      <p:tavLst>
                                        <p:tav tm="0">
                                          <p:val>
                                            <p:fltVal val="0"/>
                                          </p:val>
                                        </p:tav>
                                        <p:tav tm="100000">
                                          <p:val>
                                            <p:strVal val="#ppt_w"/>
                                          </p:val>
                                        </p:tav>
                                      </p:tavLst>
                                    </p:anim>
                                    <p:anim calcmode="lin" valueType="num">
                                      <p:cBhvr>
                                        <p:cTn dur="300" fill="hold" id="14"/>
                                        <p:tgtEl>
                                          <p:spTgt spid="10"/>
                                        </p:tgtEl>
                                        <p:attrNameLst>
                                          <p:attrName>ppt_h</p:attrName>
                                        </p:attrNameLst>
                                      </p:cBhvr>
                                      <p:tavLst>
                                        <p:tav tm="0">
                                          <p:val>
                                            <p:fltVal val="0"/>
                                          </p:val>
                                        </p:tav>
                                        <p:tav tm="100000">
                                          <p:val>
                                            <p:strVal val="#ppt_h"/>
                                          </p:val>
                                        </p:tav>
                                      </p:tavLst>
                                    </p:anim>
                                    <p:anim calcmode="lin" valueType="num">
                                      <p:cBhvr>
                                        <p:cTn dur="300" fill="hold" id="15"/>
                                        <p:tgtEl>
                                          <p:spTgt spid="10"/>
                                        </p:tgtEl>
                                        <p:attrNameLst>
                                          <p:attrName>style.rotation</p:attrName>
                                        </p:attrNameLst>
                                      </p:cBhvr>
                                      <p:tavLst>
                                        <p:tav tm="0">
                                          <p:val>
                                            <p:fltVal val="90"/>
                                          </p:val>
                                        </p:tav>
                                        <p:tav tm="100000">
                                          <p:val>
                                            <p:fltVal val="0"/>
                                          </p:val>
                                        </p:tav>
                                      </p:tavLst>
                                    </p:anim>
                                    <p:animEffect filter="fade" transition="in">
                                      <p:cBhvr>
                                        <p:cTn dur="300" id="16"/>
                                        <p:tgtEl>
                                          <p:spTgt spid="10"/>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9"/>
                                        </p:tgtEl>
                                        <p:attrNameLst>
                                          <p:attrName>style.visibility</p:attrName>
                                        </p:attrNameLst>
                                      </p:cBhvr>
                                      <p:to>
                                        <p:strVal val="visible"/>
                                      </p:to>
                                    </p:set>
                                    <p:anim by="(-#ppt_w*2)" calcmode="lin" valueType="num">
                                      <p:cBhvr rctx="PPT">
                                        <p:cTn autoRev="1" dur="200" fill="hold" id="20">
                                          <p:stCondLst>
                                            <p:cond delay="0"/>
                                          </p:stCondLst>
                                        </p:cTn>
                                        <p:tgtEl>
                                          <p:spTgt spid="9"/>
                                        </p:tgtEl>
                                        <p:attrNameLst>
                                          <p:attrName>ppt_w</p:attrName>
                                        </p:attrNameLst>
                                      </p:cBhvr>
                                    </p:anim>
                                    <p:anim by="(#ppt_w*0.50)" calcmode="lin" valueType="num">
                                      <p:cBhvr>
                                        <p:cTn autoRev="1" decel="50000" dur="200" fill="hold" id="21">
                                          <p:stCondLst>
                                            <p:cond delay="0"/>
                                          </p:stCondLst>
                                        </p:cTn>
                                        <p:tgtEl>
                                          <p:spTgt spid="9"/>
                                        </p:tgtEl>
                                        <p:attrNameLst>
                                          <p:attrName>ppt_x</p:attrName>
                                        </p:attrNameLst>
                                      </p:cBhvr>
                                    </p:anim>
                                    <p:anim calcmode="lin" from="(-#ppt_h/2)" to="(#ppt_y)" valueType="num">
                                      <p:cBhvr>
                                        <p:cTn dur="400" fill="hold" id="22">
                                          <p:stCondLst>
                                            <p:cond delay="0"/>
                                          </p:stCondLst>
                                        </p:cTn>
                                        <p:tgtEl>
                                          <p:spTgt spid="9"/>
                                        </p:tgtEl>
                                        <p:attrNameLst>
                                          <p:attrName>ppt_y</p:attrName>
                                        </p:attrNameLst>
                                      </p:cBhvr>
                                    </p:anim>
                                    <p:animRot by="21600000">
                                      <p:cBhvr>
                                        <p:cTn dur="400" fill="hold" id="23">
                                          <p:stCondLst>
                                            <p:cond delay="0"/>
                                          </p:stCondLst>
                                        </p:cTn>
                                        <p:tgtEl>
                                          <p:spTgt spid="9"/>
                                        </p:tgtEl>
                                        <p:attrNameLst>
                                          <p:attrName>r</p:attrName>
                                        </p:attrNameLst>
                                      </p:cBhvr>
                                    </p:animRo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22" presetSubtype="4">
                                  <p:stCondLst>
                                    <p:cond delay="0"/>
                                  </p:stCondLst>
                                  <p:childTnLst>
                                    <p:set>
                                      <p:cBhvr>
                                        <p:cTn dur="1" fill="hold" id="27">
                                          <p:stCondLst>
                                            <p:cond delay="0"/>
                                          </p:stCondLst>
                                        </p:cTn>
                                        <p:tgtEl>
                                          <p:spTgt spid="2"/>
                                        </p:tgtEl>
                                        <p:attrNameLst>
                                          <p:attrName>style.visibility</p:attrName>
                                        </p:attrNameLst>
                                      </p:cBhvr>
                                      <p:to>
                                        <p:strVal val="visible"/>
                                      </p:to>
                                    </p:set>
                                    <p:animEffect filter="wipe(down)" transition="in">
                                      <p:cBhvr>
                                        <p:cTn dur="500" id="28"/>
                                        <p:tgtEl>
                                          <p:spTgt spid="2"/>
                                        </p:tgtEl>
                                      </p:cBhvr>
                                    </p:animEffect>
                                  </p:childTnLst>
                                </p:cTn>
                              </p:par>
                            </p:childTnLst>
                          </p:cTn>
                        </p:par>
                        <p:par>
                          <p:cTn fill="hold" id="29" nodeType="afterGroup">
                            <p:stCondLst>
                              <p:cond delay="500"/>
                            </p:stCondLst>
                            <p:childTnLst>
                              <p:par>
                                <p:cTn fill="hold" grpId="0" id="30" nodeType="afterEffect" presetClass="entr" presetID="22" presetSubtype="1">
                                  <p:stCondLst>
                                    <p:cond delay="0"/>
                                  </p:stCondLst>
                                  <p:childTnLst>
                                    <p:set>
                                      <p:cBhvr>
                                        <p:cTn dur="1" fill="hold" id="31">
                                          <p:stCondLst>
                                            <p:cond delay="0"/>
                                          </p:stCondLst>
                                        </p:cTn>
                                        <p:tgtEl>
                                          <p:spTgt spid="4"/>
                                        </p:tgtEl>
                                        <p:attrNameLst>
                                          <p:attrName>style.visibility</p:attrName>
                                        </p:attrNameLst>
                                      </p:cBhvr>
                                      <p:to>
                                        <p:strVal val="visible"/>
                                      </p:to>
                                    </p:set>
                                    <p:animEffect filter="wipe(up)" transition="in">
                                      <p:cBhvr>
                                        <p:cTn dur="500" id="32"/>
                                        <p:tgtEl>
                                          <p:spTgt spid="4"/>
                                        </p:tgtEl>
                                      </p:cBhvr>
                                    </p:animEffect>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id="35" nodeType="clickEffect" presetClass="entr" presetID="10" presetSubtype="0">
                                  <p:stCondLst>
                                    <p:cond delay="0"/>
                                  </p:stCondLst>
                                  <p:childTnLst>
                                    <p:set>
                                      <p:cBhvr>
                                        <p:cTn dur="1" fill="hold" id="36">
                                          <p:stCondLst>
                                            <p:cond delay="0"/>
                                          </p:stCondLst>
                                        </p:cTn>
                                        <p:tgtEl>
                                          <p:spTgt spid="6"/>
                                        </p:tgtEl>
                                        <p:attrNameLst>
                                          <p:attrName>style.visibility</p:attrName>
                                        </p:attrNameLst>
                                      </p:cBhvr>
                                      <p:to>
                                        <p:strVal val="visible"/>
                                      </p:to>
                                    </p:set>
                                    <p:animEffect filter="fade" transition="in">
                                      <p:cBhvr>
                                        <p:cTn dur="500" id="3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9"/>
      <p:bldP grpId="0" spid="10"/>
      <p:bldP grpId="1" spid="10"/>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8" name="矩形 57">
            <a:extLst>
              <a:ext uri="{FF2B5EF4-FFF2-40B4-BE49-F238E27FC236}">
                <a16:creationId xmlns:a16="http://schemas.microsoft.com/office/drawing/2014/main" id="{9F2794C0-B03D-431D-A707-23D7D5A9C8CB}"/>
              </a:ext>
            </a:extLst>
          </p:cNvPr>
          <p:cNvSpPr/>
          <p:nvPr/>
        </p:nvSpPr>
        <p:spPr bwMode="auto">
          <a:xfrm>
            <a:off x="0" y="0"/>
            <a:ext cx="12196763" cy="6858000"/>
          </a:xfrm>
          <a:prstGeom prst="rect">
            <a:avLst/>
          </a:prstGeom>
          <a:blipFill dpi="0" rotWithShape="1">
            <a:blip r:embed="rId3">
              <a:alphaModFix amt="9000"/>
            </a:blip>
            <a:stretch>
              <a:fillRect/>
            </a:stretch>
          </a:blip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grpSp>
        <p:nvGrpSpPr>
          <p:cNvPr id="5" name="组合 4">
            <a:extLst>
              <a:ext uri="{FF2B5EF4-FFF2-40B4-BE49-F238E27FC236}">
                <a16:creationId xmlns:a16="http://schemas.microsoft.com/office/drawing/2014/main" id="{61F27159-B505-4712-B0E4-40AA4395832D}"/>
              </a:ext>
            </a:extLst>
          </p:cNvPr>
          <p:cNvGrpSpPr/>
          <p:nvPr/>
        </p:nvGrpSpPr>
        <p:grpSpPr>
          <a:xfrm>
            <a:off x="-960911" y="-1398550"/>
            <a:ext cx="7779399" cy="9304563"/>
            <a:chOff x="-960911" y="-1398550"/>
            <a:chExt cx="7779399" cy="9304563"/>
          </a:xfrm>
        </p:grpSpPr>
        <p:sp>
          <p:nvSpPr>
            <p:cNvPr id="18" name="等腰三角形 15">
              <a:extLst>
                <a:ext uri="{FF2B5EF4-FFF2-40B4-BE49-F238E27FC236}">
                  <a16:creationId xmlns:a16="http://schemas.microsoft.com/office/drawing/2014/main" id="{3A75ACBB-0B94-4FC4-9347-A161E0E6320F}"/>
                </a:ext>
              </a:extLst>
            </p:cNvPr>
            <p:cNvSpPr/>
            <p:nvPr/>
          </p:nvSpPr>
          <p:spPr>
            <a:xfrm rot="10800000">
              <a:off x="0" y="0"/>
              <a:ext cx="5857579" cy="6096000"/>
            </a:xfrm>
            <a:custGeom>
              <a:gdLst>
                <a:gd fmla="*/ 0 w 6644640" name="connsiteX0"/>
                <a:gd fmla="*/ 6096000 h 6096000" name="connsiteY0"/>
                <a:gd fmla="*/ 6644640 w 6644640" name="connsiteX1"/>
                <a:gd fmla="*/ 0 h 6096000" name="connsiteY1"/>
                <a:gd fmla="*/ 6644640 w 6644640" name="connsiteX2"/>
                <a:gd fmla="*/ 6096000 h 6096000" name="connsiteY2"/>
                <a:gd fmla="*/ 0 w 6644640" name="connsiteX3"/>
                <a:gd fmla="*/ 6096000 h 6096000" name="connsiteY3"/>
              </a:gdLst>
              <a:cxnLst>
                <a:cxn ang="0">
                  <a:pos x="connsiteX0" y="connsiteY0"/>
                </a:cxn>
                <a:cxn ang="0">
                  <a:pos x="connsiteX1" y="connsiteY1"/>
                </a:cxn>
                <a:cxn ang="0">
                  <a:pos x="connsiteX2" y="connsiteY2"/>
                </a:cxn>
                <a:cxn ang="0">
                  <a:pos x="connsiteX3" y="connsiteY3"/>
                </a:cxn>
              </a:cxnLst>
              <a:rect b="b" l="l" r="r" t="t"/>
              <a:pathLst>
                <a:path h="6096000" w="6644640">
                  <a:moveTo>
                    <a:pt x="0" y="6096000"/>
                  </a:moveTo>
                  <a:lnTo>
                    <a:pt x="6644640" y="0"/>
                  </a:lnTo>
                  <a:lnTo>
                    <a:pt x="6644640" y="6096000"/>
                  </a:lnTo>
                  <a:lnTo>
                    <a:pt x="0" y="6096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9" name="图片 18">
              <a:extLst>
                <a:ext uri="{FF2B5EF4-FFF2-40B4-BE49-F238E27FC236}">
                  <a16:creationId xmlns:a16="http://schemas.microsoft.com/office/drawing/2014/main" id="{8D0EEBB1-948A-40D5-822A-DEF40F2BCC34}"/>
                </a:ext>
              </a:extLst>
            </p:cNvPr>
            <p:cNvPicPr>
              <a:picLocks noChangeAspect="1"/>
            </p:cNvPicPr>
            <p:nvPr/>
          </p:nvPicPr>
          <p:blipFill>
            <a:blip r:embed="rId4">
              <a:duotone>
                <a:prstClr val="black"/>
                <a:schemeClr val="accent2">
                  <a:tint val="45000"/>
                  <a:satMod val="400000"/>
                </a:schemeClr>
              </a:duotone>
              <a:extLst>
                <a:ext uri="{28A0092B-C50C-407E-A947-70E740481C1C}">
                  <a14:useLocalDpi val="0"/>
                </a:ext>
              </a:extLst>
            </a:blip>
            <a:stretch>
              <a:fillRect/>
            </a:stretch>
          </p:blipFill>
          <p:spPr>
            <a:xfrm rot="18799378">
              <a:off x="-1068601" y="2127389"/>
              <a:ext cx="8893099" cy="1841221"/>
            </a:xfrm>
            <a:prstGeom prst="rect">
              <a:avLst/>
            </a:prstGeom>
          </p:spPr>
        </p:pic>
        <p:sp>
          <p:nvSpPr>
            <p:cNvPr id="20" name="平行四边形 19">
              <a:extLst>
                <a:ext uri="{FF2B5EF4-FFF2-40B4-BE49-F238E27FC236}">
                  <a16:creationId xmlns:a16="http://schemas.microsoft.com/office/drawing/2014/main" id="{BE30A512-EFD5-48D9-90EE-971C3806B6E3}"/>
                </a:ext>
              </a:extLst>
            </p:cNvPr>
            <p:cNvSpPr/>
            <p:nvPr/>
          </p:nvSpPr>
          <p:spPr>
            <a:xfrm>
              <a:off x="-130848" y="0"/>
              <a:ext cx="5718847" cy="6858000"/>
            </a:xfrm>
            <a:prstGeom prst="parallelogram">
              <a:avLst>
                <a:gd fmla="val 76803"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13">
              <a:extLst>
                <a:ext uri="{FF2B5EF4-FFF2-40B4-BE49-F238E27FC236}">
                  <a16:creationId xmlns:a16="http://schemas.microsoft.com/office/drawing/2014/main" id="{CCC1FECD-F9F0-410C-AFC7-38EFFB6BE297}"/>
                </a:ext>
              </a:extLst>
            </p:cNvPr>
            <p:cNvSpPr/>
            <p:nvPr/>
          </p:nvSpPr>
          <p:spPr>
            <a:xfrm>
              <a:off x="-1" y="1480207"/>
              <a:ext cx="5445759" cy="5377793"/>
            </a:xfrm>
            <a:custGeom>
              <a:gdLst>
                <a:gd fmla="*/ 0 w 4124960" name="connsiteX0"/>
                <a:gd fmla="*/ 5377794 h 5377794" name="connsiteY0"/>
                <a:gd fmla="*/ 0 w 4124960" name="connsiteX1"/>
                <a:gd fmla="*/ 0 h 5377794" name="connsiteY1"/>
                <a:gd fmla="*/ 4124960 w 4124960" name="connsiteX2"/>
                <a:gd fmla="*/ 5377794 h 5377794" name="connsiteY2"/>
                <a:gd fmla="*/ 0 w 4124960" name="connsiteX3"/>
                <a:gd fmla="*/ 5377794 h 5377794" name="connsiteY3"/>
              </a:gdLst>
              <a:cxnLst>
                <a:cxn ang="0">
                  <a:pos x="connsiteX0" y="connsiteY0"/>
                </a:cxn>
                <a:cxn ang="0">
                  <a:pos x="connsiteX1" y="connsiteY1"/>
                </a:cxn>
                <a:cxn ang="0">
                  <a:pos x="connsiteX2" y="connsiteY2"/>
                </a:cxn>
                <a:cxn ang="0">
                  <a:pos x="connsiteX3" y="connsiteY3"/>
                </a:cxn>
              </a:cxnLst>
              <a:rect b="b" l="l" r="r" t="t"/>
              <a:pathLst>
                <a:path h="5377794" w="4124960">
                  <a:moveTo>
                    <a:pt x="0" y="5377794"/>
                  </a:moveTo>
                  <a:lnTo>
                    <a:pt x="0" y="0"/>
                  </a:lnTo>
                  <a:lnTo>
                    <a:pt x="4124960" y="5377794"/>
                  </a:lnTo>
                  <a:lnTo>
                    <a:pt x="0" y="537779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形状 22">
              <a:extLst>
                <a:ext uri="{FF2B5EF4-FFF2-40B4-BE49-F238E27FC236}">
                  <a16:creationId xmlns:a16="http://schemas.microsoft.com/office/drawing/2014/main" id="{5D8D4DEC-F07C-4A74-AA9D-7D99E481B07B}"/>
                </a:ext>
              </a:extLst>
            </p:cNvPr>
            <p:cNvSpPr/>
            <p:nvPr/>
          </p:nvSpPr>
          <p:spPr>
            <a:xfrm rot="18936600">
              <a:off x="1906748" y="1508274"/>
              <a:ext cx="386080" cy="6397739"/>
            </a:xfrm>
            <a:custGeom>
              <a:gdLst>
                <a:gd fmla="*/ 386080 w 386080" name="connsiteX0"/>
                <a:gd fmla="*/ 0 h 6397739" name="connsiteY0"/>
                <a:gd fmla="*/ 386080 w 386080" name="connsiteX1"/>
                <a:gd fmla="*/ 6397739 h 6397739" name="connsiteY1"/>
                <a:gd fmla="*/ 0 w 386080" name="connsiteX2"/>
                <a:gd fmla="*/ 6019794 h 6397739" name="connsiteY2"/>
                <a:gd fmla="*/ 0 w 386080" name="connsiteX3"/>
                <a:gd fmla="*/ 394390 h 6397739" name="connsiteY3"/>
              </a:gdLst>
              <a:cxnLst>
                <a:cxn ang="0">
                  <a:pos x="connsiteX0" y="connsiteY0"/>
                </a:cxn>
                <a:cxn ang="0">
                  <a:pos x="connsiteX1" y="connsiteY1"/>
                </a:cxn>
                <a:cxn ang="0">
                  <a:pos x="connsiteX2" y="connsiteY2"/>
                </a:cxn>
                <a:cxn ang="0">
                  <a:pos x="connsiteX3" y="connsiteY3"/>
                </a:cxn>
              </a:cxnLst>
              <a:rect b="b" l="l" r="r" t="t"/>
              <a:pathLst>
                <a:path h="6397739" w="386080">
                  <a:moveTo>
                    <a:pt x="386080" y="0"/>
                  </a:moveTo>
                  <a:lnTo>
                    <a:pt x="386080" y="6397739"/>
                  </a:lnTo>
                  <a:lnTo>
                    <a:pt x="0" y="6019794"/>
                  </a:lnTo>
                  <a:lnTo>
                    <a:pt x="0" y="39439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a:extLst>
                <a:ext uri="{FF2B5EF4-FFF2-40B4-BE49-F238E27FC236}">
                  <a16:creationId xmlns:a16="http://schemas.microsoft.com/office/drawing/2014/main" id="{1C457593-3B9D-4C77-8359-78275B90231F}"/>
                </a:ext>
              </a:extLst>
            </p:cNvPr>
            <p:cNvPicPr>
              <a:picLocks noChangeAspect="1"/>
            </p:cNvPicPr>
            <p:nvPr/>
          </p:nvPicPr>
          <p:blipFill>
            <a:blip r:embed="rId5">
              <a:extLst>
                <a:ext uri="{28A0092B-C50C-407E-A947-70E740481C1C}">
                  <a14:useLocalDpi val="0"/>
                </a:ext>
              </a:extLst>
            </a:blip>
            <a:stretch>
              <a:fillRect/>
            </a:stretch>
          </p:blipFill>
          <p:spPr>
            <a:xfrm rot="13484093">
              <a:off x="-960911" y="3261500"/>
              <a:ext cx="7779399" cy="1644693"/>
            </a:xfrm>
            <a:prstGeom prst="rect">
              <a:avLst/>
            </a:prstGeom>
          </p:spPr>
        </p:pic>
      </p:grpSp>
      <p:sp>
        <p:nvSpPr>
          <p:cNvPr id="25" name="文本框 24">
            <a:extLst>
              <a:ext uri="{FF2B5EF4-FFF2-40B4-BE49-F238E27FC236}">
                <a16:creationId xmlns:a16="http://schemas.microsoft.com/office/drawing/2014/main" id="{7D3993DE-649A-43E4-B9F2-C48F6582226A}"/>
              </a:ext>
            </a:extLst>
          </p:cNvPr>
          <p:cNvSpPr txBox="1"/>
          <p:nvPr/>
        </p:nvSpPr>
        <p:spPr>
          <a:xfrm>
            <a:off x="4612723" y="1378780"/>
            <a:ext cx="6683841" cy="822960"/>
          </a:xfrm>
          <a:prstGeom prst="rect">
            <a:avLst/>
          </a:prstGeom>
          <a:noFill/>
        </p:spPr>
        <p:txBody>
          <a:bodyPr rtlCol="0" wrap="square">
            <a:spAutoFit/>
          </a:bodyPr>
          <a:lstStyle/>
          <a:p>
            <a:pPr algn="ctr"/>
            <a:r>
              <a:rPr altLang="zh-CN" lang="en-US" sz="4800">
                <a:solidFill>
                  <a:srgbClr val="000000"/>
                </a:solidFill>
                <a:latin charset="-122" pitchFamily="2" typeface="造字工房方黑（非商用）常规体"/>
                <a:ea charset="-122" pitchFamily="2" typeface="造字工房方黑（非商用）常规体"/>
              </a:rPr>
              <a:t>High performance</a:t>
            </a:r>
          </a:p>
        </p:txBody>
      </p:sp>
      <p:sp>
        <p:nvSpPr>
          <p:cNvPr id="41" name="任意多边形: 形状 40">
            <a:extLst>
              <a:ext uri="{FF2B5EF4-FFF2-40B4-BE49-F238E27FC236}">
                <a16:creationId xmlns:a16="http://schemas.microsoft.com/office/drawing/2014/main" id="{D2044706-93AB-4CD2-AA99-0014A2B7B583}"/>
              </a:ext>
            </a:extLst>
          </p:cNvPr>
          <p:cNvSpPr/>
          <p:nvPr/>
        </p:nvSpPr>
        <p:spPr>
          <a:xfrm>
            <a:off x="4167039" y="2807263"/>
            <a:ext cx="7575210" cy="2134743"/>
          </a:xfrm>
          <a:custGeom>
            <a:gdLst>
              <a:gd fmla="*/ 548640 w 5100320" name="connsiteX0"/>
              <a:gd fmla="*/ 0 h 1320800" name="connsiteY0"/>
              <a:gd fmla="*/ 0 w 5100320" name="connsiteX1"/>
              <a:gd fmla="*/ 0 h 1320800" name="connsiteY1"/>
              <a:gd fmla="*/ 0 w 5100320" name="connsiteX2"/>
              <a:gd fmla="*/ 1300480 h 1320800" name="connsiteY2"/>
              <a:gd fmla="*/ 5100320 w 5100320" name="connsiteX3"/>
              <a:gd fmla="*/ 1320800 h 1320800" name="connsiteY3"/>
              <a:gd fmla="*/ 5080000 w 5100320" name="connsiteX4"/>
              <a:gd fmla="*/ 0 h 1320800" name="connsiteY4"/>
              <a:gd fmla="*/ 4592320 w 5100320" name="connsiteX5"/>
              <a:gd fmla="*/ 0 h 13208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20800" w="5100320">
                <a:moveTo>
                  <a:pt x="548640" y="0"/>
                </a:moveTo>
                <a:lnTo>
                  <a:pt x="0" y="0"/>
                </a:lnTo>
                <a:lnTo>
                  <a:pt x="0" y="1300480"/>
                </a:lnTo>
                <a:lnTo>
                  <a:pt x="5100320" y="1320800"/>
                </a:lnTo>
                <a:lnTo>
                  <a:pt x="5080000" y="0"/>
                </a:lnTo>
                <a:lnTo>
                  <a:pt x="4592320" y="0"/>
                </a:lnTo>
              </a:path>
            </a:pathLst>
          </a:custGeom>
          <a:noFill/>
          <a:ln w="31750">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31">
            <a:extLst>
              <a:ext uri="{FF2B5EF4-FFF2-40B4-BE49-F238E27FC236}">
                <a16:creationId xmlns:a16="http://schemas.microsoft.com/office/drawing/2014/main" id="{ADAD6D18-921B-4B77-8054-1D81CF0B4E53}"/>
              </a:ext>
            </a:extLst>
          </p:cNvPr>
          <p:cNvSpPr txBox="1"/>
          <p:nvPr/>
        </p:nvSpPr>
        <p:spPr>
          <a:xfrm>
            <a:off x="4894086" y="2308919"/>
            <a:ext cx="6371468" cy="1097280"/>
          </a:xfrm>
          <a:prstGeom prst="rect">
            <a:avLst/>
          </a:prstGeom>
          <a:noFill/>
        </p:spPr>
        <p:txBody>
          <a:bodyPr rtlCol="0" wrap="square">
            <a:spAutoFit/>
          </a:bodyPr>
          <a:lstStyle/>
          <a:p>
            <a:pPr algn="ctr"/>
            <a:r>
              <a:rPr altLang="en-US" b="1" lang="zh-CN" sz="6600">
                <a:solidFill>
                  <a:srgbClr val="C00000"/>
                </a:solidFill>
                <a:latin typeface="+mj-ea"/>
                <a:ea typeface="+mj-ea"/>
              </a:rPr>
              <a:t>打造高绩效团队</a:t>
            </a:r>
          </a:p>
        </p:txBody>
      </p:sp>
      <p:sp>
        <p:nvSpPr>
          <p:cNvPr id="34" name="文本框 33">
            <a:extLst>
              <a:ext uri="{FF2B5EF4-FFF2-40B4-BE49-F238E27FC236}">
                <a16:creationId xmlns:a16="http://schemas.microsoft.com/office/drawing/2014/main" id="{71AFD255-E5B0-44E0-A16A-59CC0F262C15}"/>
              </a:ext>
            </a:extLst>
          </p:cNvPr>
          <p:cNvSpPr txBox="1"/>
          <p:nvPr/>
        </p:nvSpPr>
        <p:spPr>
          <a:xfrm>
            <a:off x="6055971" y="5219622"/>
            <a:ext cx="1291466" cy="389010"/>
          </a:xfrm>
          <a:prstGeom prst="rect">
            <a:avLst/>
          </a:prstGeom>
          <a:no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defPPr>
              <a:defRPr lang="zh-CN"/>
            </a:defPPr>
            <a:lvl1pPr>
              <a:defRPr sz="2000">
                <a:solidFill>
                  <a:schemeClr val="accent2"/>
                </a:solidFill>
                <a:latin typeface="+mn-lt"/>
                <a:ea typeface="+mn-ea"/>
                <a:cs typeface="+mn-ea"/>
              </a:defRPr>
            </a:lvl1pPr>
          </a:lstStyle>
          <a:p>
            <a:r>
              <a:rPr altLang="zh-CN" lang="en-US">
                <a:solidFill>
                  <a:srgbClr val="C00000"/>
                </a:solidFill>
              </a:rPr>
              <a:t>20XX.XX</a:t>
            </a:r>
          </a:p>
        </p:txBody>
      </p:sp>
      <p:sp>
        <p:nvSpPr>
          <p:cNvPr id="35" name="文本框 34">
            <a:extLst>
              <a:ext uri="{FF2B5EF4-FFF2-40B4-BE49-F238E27FC236}">
                <a16:creationId xmlns:a16="http://schemas.microsoft.com/office/drawing/2014/main" id="{75B3D76A-2C67-4234-BD26-5280E5D8E328}"/>
              </a:ext>
            </a:extLst>
          </p:cNvPr>
          <p:cNvSpPr txBox="1"/>
          <p:nvPr/>
        </p:nvSpPr>
        <p:spPr>
          <a:xfrm>
            <a:off x="4748166" y="5219622"/>
            <a:ext cx="1190674" cy="389010"/>
          </a:xfrm>
          <a:prstGeom prst="rect">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defPPr>
              <a:defRPr lang="zh-CN"/>
            </a:defPPr>
            <a:lvl1pPr algn="r">
              <a:defRPr sz="2000">
                <a:solidFill>
                  <a:schemeClr val="accent2"/>
                </a:solidFill>
                <a:latin typeface="+mn-lt"/>
                <a:ea typeface="+mn-ea"/>
                <a:cs typeface="+mn-ea"/>
              </a:defRPr>
            </a:lvl1pPr>
          </a:lstStyle>
          <a:p>
            <a:pPr algn="ctr"/>
            <a:r>
              <a:rPr altLang="en-US" lang="zh-CN"/>
              <a:t>优页PPT</a:t>
            </a:r>
          </a:p>
        </p:txBody>
      </p:sp>
      <p:sp>
        <p:nvSpPr>
          <p:cNvPr id="42" name="Text Placeholder 12">
            <a:extLst>
              <a:ext uri="{FF2B5EF4-FFF2-40B4-BE49-F238E27FC236}">
                <a16:creationId xmlns:a16="http://schemas.microsoft.com/office/drawing/2014/main" id="{7D833B5A-5096-434E-8DA2-C28E6C035203}"/>
              </a:ext>
            </a:extLst>
          </p:cNvPr>
          <p:cNvSpPr txBox="1"/>
          <p:nvPr/>
        </p:nvSpPr>
        <p:spPr>
          <a:xfrm>
            <a:off x="4989608" y="3447275"/>
            <a:ext cx="5930070" cy="579120"/>
          </a:xfrm>
          <a:prstGeom prst="rect">
            <a:avLst/>
          </a:prstGeom>
        </p:spPr>
        <p:txBody>
          <a:bodyPr anchor="ctr" lIns="0" rIns="0" wrap="square">
            <a:spAutoFit/>
          </a:bodyPr>
          <a:lstStyle>
            <a:lvl1pPr algn="ctr" defTabSz="914400" eaLnBrk="1" hangingPunct="1" indent="0" latinLnBrk="0" marL="0" rtl="0">
              <a:spcBef>
                <a:spcPct val="20000"/>
              </a:spcBef>
              <a:buFont charset="0" pitchFamily="34" typeface="Arial"/>
              <a:buNone/>
              <a:defRPr b="0" baseline="0" kern="1200" sz="800">
                <a:solidFill>
                  <a:schemeClr val="tx1"/>
                </a:solidFill>
                <a:latin charset="0" panose="02000503000000020004" pitchFamily="2" typeface="Aller Light"/>
                <a:ea charset="0" pitchFamily="2" typeface="Roboto"/>
                <a:cs typeface="+mn-cs"/>
              </a:defRPr>
            </a:lvl1pPr>
            <a:lvl2pPr algn="l" defTabSz="914400" eaLnBrk="1" hangingPunct="1" indent="0" latinLnBrk="0" marL="342900" rtl="0">
              <a:spcBef>
                <a:spcPct val="20000"/>
              </a:spcBef>
              <a:buFont charset="0" pitchFamily="34" typeface="Arial"/>
              <a:buNone/>
              <a:defRPr kern="1200" sz="2800">
                <a:solidFill>
                  <a:schemeClr val="tx1"/>
                </a:solidFill>
                <a:latin typeface="+mn-lt"/>
                <a:ea typeface="+mn-ea"/>
                <a:cs typeface="+mn-cs"/>
              </a:defRPr>
            </a:lvl2pPr>
            <a:lvl3pPr algn="l" defTabSz="914400" eaLnBrk="1" hangingPunct="1" indent="0" latinLnBrk="0" marL="685800" rtl="0">
              <a:spcBef>
                <a:spcPct val="20000"/>
              </a:spcBef>
              <a:buFont charset="0" pitchFamily="34" typeface="Arial"/>
              <a:buNone/>
              <a:defRPr kern="1200" sz="2400">
                <a:solidFill>
                  <a:schemeClr val="tx1"/>
                </a:solidFill>
                <a:latin typeface="+mn-lt"/>
                <a:ea typeface="+mn-ea"/>
                <a:cs typeface="+mn-cs"/>
              </a:defRPr>
            </a:lvl3pPr>
            <a:lvl4pPr algn="l" defTabSz="914400" eaLnBrk="1" hangingPunct="1" indent="0" latinLnBrk="0" marL="1028700" rtl="0">
              <a:spcBef>
                <a:spcPct val="20000"/>
              </a:spcBef>
              <a:buFont charset="0" pitchFamily="34" typeface="Arial"/>
              <a:buNone/>
              <a:defRPr kern="1200" sz="2000">
                <a:solidFill>
                  <a:schemeClr val="tx1"/>
                </a:solidFill>
                <a:latin typeface="+mn-lt"/>
                <a:ea typeface="+mn-ea"/>
                <a:cs typeface="+mn-cs"/>
              </a:defRPr>
            </a:lvl4pPr>
            <a:lvl5pPr algn="l" defTabSz="914400" eaLnBrk="1" hangingPunct="1" indent="0" latinLnBrk="0" marL="1371600" rtl="0">
              <a:spcBef>
                <a:spcPct val="20000"/>
              </a:spcBef>
              <a:buFont charset="0" pitchFamily="34" typeface="Arial"/>
              <a:buNone/>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dist"/>
            <a:r>
              <a:rPr altLang="zh-CN" lang="en-US" sz="3200">
                <a:solidFill>
                  <a:srgbClr val="C00000"/>
                </a:solidFill>
                <a:latin typeface="+mn-lt"/>
                <a:ea typeface="+mn-ea"/>
                <a:cs typeface="+mn-ea"/>
                <a:sym typeface="+mn-lt"/>
              </a:rPr>
              <a:t>Build a high performance team</a:t>
            </a:r>
          </a:p>
        </p:txBody>
      </p:sp>
      <p:sp>
        <p:nvSpPr>
          <p:cNvPr id="57" name="文本框 56">
            <a:extLst>
              <a:ext uri="{FF2B5EF4-FFF2-40B4-BE49-F238E27FC236}">
                <a16:creationId xmlns:a16="http://schemas.microsoft.com/office/drawing/2014/main" id="{13E6D9F1-BB25-4F72-B145-A4170A118E6C}"/>
              </a:ext>
            </a:extLst>
          </p:cNvPr>
          <p:cNvSpPr txBox="1"/>
          <p:nvPr/>
        </p:nvSpPr>
        <p:spPr>
          <a:xfrm>
            <a:off x="5031100" y="4227651"/>
            <a:ext cx="5930070" cy="365760"/>
          </a:xfrm>
          <a:prstGeom prst="rect">
            <a:avLst/>
          </a:prstGeom>
          <a:noFill/>
          <a:ln>
            <a:noFill/>
          </a:ln>
        </p:spPr>
        <p:txBody>
          <a:bodyPr rtlCol="0" wrap="square">
            <a:spAutoFit/>
          </a:bodyPr>
          <a:lstStyle/>
          <a:p>
            <a:pPr algn="dist"/>
            <a:r>
              <a:rPr altLang="en-US" lang="zh-CN">
                <a:solidFill>
                  <a:srgbClr val="000000"/>
                </a:solidFill>
                <a:latin charset="-122" panose="020b0300000000000000" typeface="思源黑体 Light"/>
                <a:ea charset="-122" panose="020b0300000000000000" typeface="思源黑体 Light"/>
                <a:cs charset="-122" panose="020b0300000000000000" typeface="思源黑体 Light"/>
              </a:rPr>
              <a:t>团队建设|团队管理|企业培训|企业文化</a:t>
            </a:r>
          </a:p>
        </p:txBody>
      </p:sp>
    </p:spTree>
    <p:extLst>
      <p:ext uri="{BB962C8B-B14F-4D97-AF65-F5344CB8AC3E}">
        <p14:creationId val="643622220"/>
      </p:ext>
    </p:extLst>
  </p:cSld>
  <p:clrMapOvr>
    <a:masterClrMapping/>
  </p:clrMapOvr>
  <mc:AlternateContent>
    <mc:Choice Requires="p14">
      <p:transition advTm="9000" p14:dur="1600" spd="slow">
        <p14:prism isInverted="1"/>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58"/>
                                        </p:tgtEl>
                                        <p:attrNameLst>
                                          <p:attrName>style.visibility</p:attrName>
                                        </p:attrNameLst>
                                      </p:cBhvr>
                                      <p:to>
                                        <p:strVal val="visible"/>
                                      </p:to>
                                    </p:set>
                                    <p:animEffect filter="fade" transition="in">
                                      <p:cBhvr>
                                        <p:cTn dur="500" id="7"/>
                                        <p:tgtEl>
                                          <p:spTgt spid="5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5"/>
                                        </p:tgtEl>
                                        <p:attrNameLst>
                                          <p:attrName>style.visibility</p:attrName>
                                        </p:attrNameLst>
                                      </p:cBhvr>
                                      <p:to>
                                        <p:strVal val="visible"/>
                                      </p:to>
                                    </p:set>
                                    <p:animEffect filter="wipe(left)" transition="in">
                                      <p:cBhvr>
                                        <p:cTn dur="500" id="12"/>
                                        <p:tgtEl>
                                          <p:spTgt spid="5"/>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25"/>
                                        </p:tgtEl>
                                        <p:attrNameLst>
                                          <p:attrName>style.visibility</p:attrName>
                                        </p:attrNameLst>
                                      </p:cBhvr>
                                      <p:to>
                                        <p:strVal val="visible"/>
                                      </p:to>
                                    </p:set>
                                    <p:animEffect filter="wipe(left)" transition="in">
                                      <p:cBhvr>
                                        <p:cTn dur="500" id="17"/>
                                        <p:tgtEl>
                                          <p:spTgt spid="25"/>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41"/>
                                        </p:tgtEl>
                                        <p:attrNameLst>
                                          <p:attrName>style.visibility</p:attrName>
                                        </p:attrNameLst>
                                      </p:cBhvr>
                                      <p:to>
                                        <p:strVal val="visible"/>
                                      </p:to>
                                    </p:set>
                                    <p:animEffect filter="wipe(down)" transition="in">
                                      <p:cBhvr>
                                        <p:cTn dur="500" id="22"/>
                                        <p:tgtEl>
                                          <p:spTgt spid="41"/>
                                        </p:tgtEl>
                                      </p:cBhvr>
                                    </p:animEffect>
                                  </p:childTnLst>
                                </p:cTn>
                              </p:par>
                              <p:par>
                                <p:cTn fill="hold" grpId="0" id="23" nodeType="withEffect" presetClass="entr" presetID="2" presetSubtype="4">
                                  <p:stCondLst>
                                    <p:cond delay="0"/>
                                  </p:stCondLst>
                                  <p:childTnLst>
                                    <p:set>
                                      <p:cBhvr>
                                        <p:cTn dur="1" fill="hold" id="24">
                                          <p:stCondLst>
                                            <p:cond delay="0"/>
                                          </p:stCondLst>
                                        </p:cTn>
                                        <p:tgtEl>
                                          <p:spTgt spid="32"/>
                                        </p:tgtEl>
                                        <p:attrNameLst>
                                          <p:attrName>style.visibility</p:attrName>
                                        </p:attrNameLst>
                                      </p:cBhvr>
                                      <p:to>
                                        <p:strVal val="visible"/>
                                      </p:to>
                                    </p:set>
                                    <p:anim calcmode="lin" valueType="num">
                                      <p:cBhvr additive="base">
                                        <p:cTn dur="500" fill="hold" id="25"/>
                                        <p:tgtEl>
                                          <p:spTgt spid="32"/>
                                        </p:tgtEl>
                                        <p:attrNameLst>
                                          <p:attrName>ppt_x</p:attrName>
                                        </p:attrNameLst>
                                      </p:cBhvr>
                                      <p:tavLst>
                                        <p:tav tm="0">
                                          <p:val>
                                            <p:strVal val="#ppt_x"/>
                                          </p:val>
                                        </p:tav>
                                        <p:tav tm="100000">
                                          <p:val>
                                            <p:strVal val="#ppt_x"/>
                                          </p:val>
                                        </p:tav>
                                      </p:tavLst>
                                    </p:anim>
                                    <p:anim calcmode="lin" valueType="num">
                                      <p:cBhvr additive="base">
                                        <p:cTn dur="500" fill="hold" id="26"/>
                                        <p:tgtEl>
                                          <p:spTgt spid="32"/>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500"/>
                            </p:stCondLst>
                            <p:childTnLst>
                              <p:par>
                                <p:cTn fill="hold" grpId="0" id="28" nodeType="afterEffect" presetClass="entr" presetID="22" presetSubtype="8">
                                  <p:stCondLst>
                                    <p:cond delay="0"/>
                                  </p:stCondLst>
                                  <p:childTnLst>
                                    <p:set>
                                      <p:cBhvr>
                                        <p:cTn dur="1" fill="hold" id="29">
                                          <p:stCondLst>
                                            <p:cond delay="0"/>
                                          </p:stCondLst>
                                        </p:cTn>
                                        <p:tgtEl>
                                          <p:spTgt spid="42"/>
                                        </p:tgtEl>
                                        <p:attrNameLst>
                                          <p:attrName>style.visibility</p:attrName>
                                        </p:attrNameLst>
                                      </p:cBhvr>
                                      <p:to>
                                        <p:strVal val="visible"/>
                                      </p:to>
                                    </p:set>
                                    <p:animEffect filter="wipe(left)" transition="in">
                                      <p:cBhvr>
                                        <p:cTn dur="800" id="30"/>
                                        <p:tgtEl>
                                          <p:spTgt spid="42"/>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57"/>
                                        </p:tgtEl>
                                        <p:attrNameLst>
                                          <p:attrName>style.visibility</p:attrName>
                                        </p:attrNameLst>
                                      </p:cBhvr>
                                      <p:to>
                                        <p:strVal val="visible"/>
                                      </p:to>
                                    </p:set>
                                    <p:animEffect filter="fade" transition="in">
                                      <p:cBhvr>
                                        <p:cTn dur="1000" id="35"/>
                                        <p:tgtEl>
                                          <p:spTgt spid="57"/>
                                        </p:tgtEl>
                                      </p:cBhvr>
                                    </p:animEffect>
                                    <p:anim calcmode="lin" valueType="num">
                                      <p:cBhvr>
                                        <p:cTn dur="1000" fill="hold" id="36"/>
                                        <p:tgtEl>
                                          <p:spTgt spid="57"/>
                                        </p:tgtEl>
                                        <p:attrNameLst>
                                          <p:attrName>ppt_x</p:attrName>
                                        </p:attrNameLst>
                                      </p:cBhvr>
                                      <p:tavLst>
                                        <p:tav tm="0">
                                          <p:val>
                                            <p:strVal val="#ppt_x"/>
                                          </p:val>
                                        </p:tav>
                                        <p:tav tm="100000">
                                          <p:val>
                                            <p:strVal val="#ppt_x"/>
                                          </p:val>
                                        </p:tav>
                                      </p:tavLst>
                                    </p:anim>
                                    <p:anim calcmode="lin" valueType="num">
                                      <p:cBhvr>
                                        <p:cTn dur="1000" fill="hold" id="37"/>
                                        <p:tgtEl>
                                          <p:spTgt spid="57"/>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000"/>
                            </p:stCondLst>
                            <p:childTnLst>
                              <p:par>
                                <p:cTn fill="hold" grpId="0" id="39" nodeType="afterEffect" presetClass="entr" presetID="2" presetSubtype="4">
                                  <p:stCondLst>
                                    <p:cond delay="0"/>
                                  </p:stCondLst>
                                  <p:childTnLst>
                                    <p:set>
                                      <p:cBhvr>
                                        <p:cTn dur="1" fill="hold" id="40">
                                          <p:stCondLst>
                                            <p:cond delay="0"/>
                                          </p:stCondLst>
                                        </p:cTn>
                                        <p:tgtEl>
                                          <p:spTgt spid="35"/>
                                        </p:tgtEl>
                                        <p:attrNameLst>
                                          <p:attrName>style.visibility</p:attrName>
                                        </p:attrNameLst>
                                      </p:cBhvr>
                                      <p:to>
                                        <p:strVal val="visible"/>
                                      </p:to>
                                    </p:set>
                                    <p:anim calcmode="lin" valueType="num">
                                      <p:cBhvr additive="base">
                                        <p:cTn dur="500" fill="hold" id="41"/>
                                        <p:tgtEl>
                                          <p:spTgt spid="35"/>
                                        </p:tgtEl>
                                        <p:attrNameLst>
                                          <p:attrName>ppt_x</p:attrName>
                                        </p:attrNameLst>
                                      </p:cBhvr>
                                      <p:tavLst>
                                        <p:tav tm="0">
                                          <p:val>
                                            <p:strVal val="#ppt_x"/>
                                          </p:val>
                                        </p:tav>
                                        <p:tav tm="100000">
                                          <p:val>
                                            <p:strVal val="#ppt_x"/>
                                          </p:val>
                                        </p:tav>
                                      </p:tavLst>
                                    </p:anim>
                                    <p:anim calcmode="lin" valueType="num">
                                      <p:cBhvr additive="base">
                                        <p:cTn dur="500" fill="hold" id="42"/>
                                        <p:tgtEl>
                                          <p:spTgt spid="35"/>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1500"/>
                            </p:stCondLst>
                            <p:childTnLst>
                              <p:par>
                                <p:cTn fill="hold" grpId="0" id="44" nodeType="afterEffect" presetClass="entr" presetID="2" presetSubtype="4">
                                  <p:stCondLst>
                                    <p:cond delay="0"/>
                                  </p:stCondLst>
                                  <p:childTnLst>
                                    <p:set>
                                      <p:cBhvr>
                                        <p:cTn dur="1" fill="hold" id="45">
                                          <p:stCondLst>
                                            <p:cond delay="0"/>
                                          </p:stCondLst>
                                        </p:cTn>
                                        <p:tgtEl>
                                          <p:spTgt spid="34"/>
                                        </p:tgtEl>
                                        <p:attrNameLst>
                                          <p:attrName>style.visibility</p:attrName>
                                        </p:attrNameLst>
                                      </p:cBhvr>
                                      <p:to>
                                        <p:strVal val="visible"/>
                                      </p:to>
                                    </p:set>
                                    <p:anim calcmode="lin" valueType="num">
                                      <p:cBhvr additive="base">
                                        <p:cTn dur="500" fill="hold" id="46"/>
                                        <p:tgtEl>
                                          <p:spTgt spid="34"/>
                                        </p:tgtEl>
                                        <p:attrNameLst>
                                          <p:attrName>ppt_x</p:attrName>
                                        </p:attrNameLst>
                                      </p:cBhvr>
                                      <p:tavLst>
                                        <p:tav tm="0">
                                          <p:val>
                                            <p:strVal val="#ppt_x"/>
                                          </p:val>
                                        </p:tav>
                                        <p:tav tm="100000">
                                          <p:val>
                                            <p:strVal val="#ppt_x"/>
                                          </p:val>
                                        </p:tav>
                                      </p:tavLst>
                                    </p:anim>
                                    <p:anim calcmode="lin" valueType="num">
                                      <p:cBhvr additive="base">
                                        <p:cTn dur="500" fill="hold" id="47"/>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25"/>
      <p:bldP grpId="0" spid="41"/>
      <p:bldP grpId="0" spid="32"/>
      <p:bldP grpId="0" spid="34"/>
      <p:bldP grpId="0" spid="35"/>
      <p:bldP grpId="0" spid="42"/>
      <p:bldP grpId="0" spid="57"/>
    </p:bldLst>
  </p:timing>
  <p:extLst mod="1">
    <p:ext uri="{E180D4A7-C9FB-4DFB-919C-405C955672EB}">
      <p14:showEvtLst>
        <p14:playEvt objId="7" time="4216"/>
      </p14:showEvtLst>
    </p:ext>
  </p:extLst>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TextBox 54"/>
          <p:cNvSpPr txBox="1"/>
          <p:nvPr/>
        </p:nvSpPr>
        <p:spPr>
          <a:xfrm>
            <a:off x="1138376" y="543907"/>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1.2 团队和群体的差异</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894257" y="512606"/>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grpSp>
        <p:nvGrpSpPr>
          <p:cNvPr id="5" name="组合 4">
            <a:extLst>
              <a:ext uri="{FF2B5EF4-FFF2-40B4-BE49-F238E27FC236}">
                <a16:creationId xmlns:a16="http://schemas.microsoft.com/office/drawing/2014/main" id="{08FC7ECA-3CDB-4B85-92E7-325B236E950C}"/>
              </a:ext>
            </a:extLst>
          </p:cNvPr>
          <p:cNvGrpSpPr/>
          <p:nvPr/>
        </p:nvGrpSpPr>
        <p:grpSpPr>
          <a:xfrm>
            <a:off x="1451288" y="2205971"/>
            <a:ext cx="3312368" cy="432048"/>
            <a:chOff x="1345853" y="1556792"/>
            <a:chExt cx="3312368" cy="432048"/>
          </a:xfrm>
        </p:grpSpPr>
        <p:sp>
          <p:nvSpPr>
            <p:cNvPr id="2" name="矩形: 圆角 1">
              <a:extLst>
                <a:ext uri="{FF2B5EF4-FFF2-40B4-BE49-F238E27FC236}">
                  <a16:creationId xmlns:a16="http://schemas.microsoft.com/office/drawing/2014/main" id="{6B50C04E-D588-4B51-86CD-78AFCACDBB64}"/>
                </a:ext>
              </a:extLst>
            </p:cNvPr>
            <p:cNvSpPr/>
            <p:nvPr/>
          </p:nvSpPr>
          <p:spPr bwMode="auto">
            <a:xfrm>
              <a:off x="1345853" y="1556792"/>
              <a:ext cx="3312368" cy="432048"/>
            </a:xfrm>
            <a:prstGeom prst="roundRect">
              <a:avLst>
                <a:gd fmla="val 8313"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4" name="文本框 3">
              <a:extLst>
                <a:ext uri="{FF2B5EF4-FFF2-40B4-BE49-F238E27FC236}">
                  <a16:creationId xmlns:a16="http://schemas.microsoft.com/office/drawing/2014/main" id="{BCF05918-373A-4AA1-A7F9-D1A9B249F32B}"/>
                </a:ext>
              </a:extLst>
            </p:cNvPr>
            <p:cNvSpPr txBox="1"/>
            <p:nvPr/>
          </p:nvSpPr>
          <p:spPr>
            <a:xfrm>
              <a:off x="1770643" y="1588150"/>
              <a:ext cx="2462788" cy="365760"/>
            </a:xfrm>
            <a:prstGeom prst="rect">
              <a:avLst/>
            </a:prstGeom>
            <a:noFill/>
          </p:spPr>
          <p:txBody>
            <a:bodyPr rtlCol="0" wrap="square">
              <a:spAutoFit/>
            </a:bodyPr>
            <a:lstStyle/>
            <a:p>
              <a:pPr algn="ctr"/>
              <a:r>
                <a:rPr altLang="en-US" lang="zh-CN">
                  <a:solidFill>
                    <a:schemeClr val="accent2"/>
                  </a:solidFill>
                  <a:latin typeface="+mj-ea"/>
                  <a:ea typeface="+mj-ea"/>
                </a:rPr>
                <a:t>明确的领导人</a:t>
              </a:r>
            </a:p>
          </p:txBody>
        </p:sp>
      </p:grpSp>
      <p:grpSp>
        <p:nvGrpSpPr>
          <p:cNvPr id="6" name="组合 5">
            <a:extLst>
              <a:ext uri="{FF2B5EF4-FFF2-40B4-BE49-F238E27FC236}">
                <a16:creationId xmlns:a16="http://schemas.microsoft.com/office/drawing/2014/main" id="{DA8258D0-38B6-456B-9B23-23B6588F946C}"/>
              </a:ext>
            </a:extLst>
          </p:cNvPr>
          <p:cNvGrpSpPr/>
          <p:nvPr/>
        </p:nvGrpSpPr>
        <p:grpSpPr>
          <a:xfrm>
            <a:off x="1451288" y="2829337"/>
            <a:ext cx="3312368" cy="432048"/>
            <a:chOff x="1345853" y="2122277"/>
            <a:chExt cx="3312368" cy="432048"/>
          </a:xfrm>
        </p:grpSpPr>
        <p:sp>
          <p:nvSpPr>
            <p:cNvPr id="16" name="矩形: 圆角 15">
              <a:extLst>
                <a:ext uri="{FF2B5EF4-FFF2-40B4-BE49-F238E27FC236}">
                  <a16:creationId xmlns:a16="http://schemas.microsoft.com/office/drawing/2014/main" id="{2BE01C1D-A8F6-4E8C-8063-C218ABC17B6A}"/>
                </a:ext>
              </a:extLst>
            </p:cNvPr>
            <p:cNvSpPr/>
            <p:nvPr/>
          </p:nvSpPr>
          <p:spPr bwMode="auto">
            <a:xfrm>
              <a:off x="1345853" y="2122277"/>
              <a:ext cx="3312368" cy="432048"/>
            </a:xfrm>
            <a:prstGeom prst="roundRect">
              <a:avLst>
                <a:gd fmla="val 8313"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17" name="文本框 16">
              <a:extLst>
                <a:ext uri="{FF2B5EF4-FFF2-40B4-BE49-F238E27FC236}">
                  <a16:creationId xmlns:a16="http://schemas.microsoft.com/office/drawing/2014/main" id="{6D238AF0-A1D1-4090-9E78-B77CCFEC34C2}"/>
                </a:ext>
              </a:extLst>
            </p:cNvPr>
            <p:cNvSpPr txBox="1"/>
            <p:nvPr/>
          </p:nvSpPr>
          <p:spPr>
            <a:xfrm>
              <a:off x="1770643" y="2153635"/>
              <a:ext cx="2462788" cy="365760"/>
            </a:xfrm>
            <a:prstGeom prst="rect">
              <a:avLst/>
            </a:prstGeom>
            <a:noFill/>
          </p:spPr>
          <p:txBody>
            <a:bodyPr rtlCol="0" wrap="square">
              <a:spAutoFit/>
            </a:bodyPr>
            <a:lstStyle/>
            <a:p>
              <a:pPr algn="ctr"/>
              <a:r>
                <a:rPr altLang="en-US" lang="zh-CN">
                  <a:solidFill>
                    <a:schemeClr val="accent2"/>
                  </a:solidFill>
                  <a:latin typeface="+mj-ea"/>
                  <a:ea typeface="+mj-ea"/>
                </a:rPr>
                <a:t>与组织一致</a:t>
              </a:r>
            </a:p>
          </p:txBody>
        </p:sp>
      </p:grpSp>
      <p:grpSp>
        <p:nvGrpSpPr>
          <p:cNvPr id="7" name="组合 6">
            <a:extLst>
              <a:ext uri="{FF2B5EF4-FFF2-40B4-BE49-F238E27FC236}">
                <a16:creationId xmlns:a16="http://schemas.microsoft.com/office/drawing/2014/main" id="{040352DA-29A7-4DBA-B154-641CA284D028}"/>
              </a:ext>
            </a:extLst>
          </p:cNvPr>
          <p:cNvGrpSpPr/>
          <p:nvPr/>
        </p:nvGrpSpPr>
        <p:grpSpPr>
          <a:xfrm>
            <a:off x="1451288" y="3452703"/>
            <a:ext cx="3312368" cy="432048"/>
            <a:chOff x="1345853" y="2663697"/>
            <a:chExt cx="3312368" cy="432048"/>
          </a:xfrm>
        </p:grpSpPr>
        <p:sp>
          <p:nvSpPr>
            <p:cNvPr id="18" name="矩形: 圆角 17">
              <a:extLst>
                <a:ext uri="{FF2B5EF4-FFF2-40B4-BE49-F238E27FC236}">
                  <a16:creationId xmlns:a16="http://schemas.microsoft.com/office/drawing/2014/main" id="{4F94F7E3-5D56-435F-B7BF-329B42DF7F14}"/>
                </a:ext>
              </a:extLst>
            </p:cNvPr>
            <p:cNvSpPr/>
            <p:nvPr/>
          </p:nvSpPr>
          <p:spPr bwMode="auto">
            <a:xfrm>
              <a:off x="1345853" y="2663697"/>
              <a:ext cx="3312368" cy="432048"/>
            </a:xfrm>
            <a:prstGeom prst="roundRect">
              <a:avLst>
                <a:gd fmla="val 8313"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19" name="文本框 18">
              <a:extLst>
                <a:ext uri="{FF2B5EF4-FFF2-40B4-BE49-F238E27FC236}">
                  <a16:creationId xmlns:a16="http://schemas.microsoft.com/office/drawing/2014/main" id="{9C2F7262-A5F8-4CE9-BE0D-59AF3B106711}"/>
                </a:ext>
              </a:extLst>
            </p:cNvPr>
            <p:cNvSpPr txBox="1"/>
            <p:nvPr/>
          </p:nvSpPr>
          <p:spPr>
            <a:xfrm>
              <a:off x="1770643" y="2695056"/>
              <a:ext cx="2462788" cy="365760"/>
            </a:xfrm>
            <a:prstGeom prst="rect">
              <a:avLst/>
            </a:prstGeom>
            <a:noFill/>
          </p:spPr>
          <p:txBody>
            <a:bodyPr rtlCol="0" wrap="square">
              <a:spAutoFit/>
            </a:bodyPr>
            <a:lstStyle/>
            <a:p>
              <a:pPr algn="ctr"/>
              <a:r>
                <a:rPr altLang="en-US" lang="zh-CN">
                  <a:solidFill>
                    <a:schemeClr val="accent2"/>
                  </a:solidFill>
                  <a:latin typeface="+mj-ea"/>
                  <a:ea typeface="+mj-ea"/>
                </a:rPr>
                <a:t>中性/有时消极</a:t>
              </a:r>
            </a:p>
          </p:txBody>
        </p:sp>
      </p:grpSp>
      <p:grpSp>
        <p:nvGrpSpPr>
          <p:cNvPr id="8" name="组合 7">
            <a:extLst>
              <a:ext uri="{FF2B5EF4-FFF2-40B4-BE49-F238E27FC236}">
                <a16:creationId xmlns:a16="http://schemas.microsoft.com/office/drawing/2014/main" id="{61E18300-FF2C-4FB5-B572-1FF4EFF4122B}"/>
              </a:ext>
            </a:extLst>
          </p:cNvPr>
          <p:cNvGrpSpPr/>
          <p:nvPr/>
        </p:nvGrpSpPr>
        <p:grpSpPr>
          <a:xfrm>
            <a:off x="1451288" y="4076069"/>
            <a:ext cx="3312368" cy="432048"/>
            <a:chOff x="1345853" y="3229182"/>
            <a:chExt cx="3312368" cy="432048"/>
          </a:xfrm>
        </p:grpSpPr>
        <p:sp>
          <p:nvSpPr>
            <p:cNvPr id="20" name="矩形: 圆角 19">
              <a:extLst>
                <a:ext uri="{FF2B5EF4-FFF2-40B4-BE49-F238E27FC236}">
                  <a16:creationId xmlns:a16="http://schemas.microsoft.com/office/drawing/2014/main" id="{996AA74F-7E2B-4698-A20B-3DB6D336B1B7}"/>
                </a:ext>
              </a:extLst>
            </p:cNvPr>
            <p:cNvSpPr/>
            <p:nvPr/>
          </p:nvSpPr>
          <p:spPr bwMode="auto">
            <a:xfrm>
              <a:off x="1345853" y="3229182"/>
              <a:ext cx="3312368" cy="432048"/>
            </a:xfrm>
            <a:prstGeom prst="roundRect">
              <a:avLst>
                <a:gd fmla="val 8313"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1" name="文本框 20">
              <a:extLst>
                <a:ext uri="{FF2B5EF4-FFF2-40B4-BE49-F238E27FC236}">
                  <a16:creationId xmlns:a16="http://schemas.microsoft.com/office/drawing/2014/main" id="{203ACB26-EA9E-4B52-BE0D-EEC4ACC49BEB}"/>
                </a:ext>
              </a:extLst>
            </p:cNvPr>
            <p:cNvSpPr txBox="1"/>
            <p:nvPr/>
          </p:nvSpPr>
          <p:spPr>
            <a:xfrm>
              <a:off x="1770643" y="3260541"/>
              <a:ext cx="2462788" cy="365760"/>
            </a:xfrm>
            <a:prstGeom prst="rect">
              <a:avLst/>
            </a:prstGeom>
            <a:noFill/>
          </p:spPr>
          <p:txBody>
            <a:bodyPr rtlCol="0" wrap="square">
              <a:spAutoFit/>
            </a:bodyPr>
            <a:lstStyle/>
            <a:p>
              <a:pPr algn="ctr"/>
              <a:r>
                <a:rPr altLang="en-US" lang="zh-CN">
                  <a:solidFill>
                    <a:schemeClr val="accent2"/>
                  </a:solidFill>
                  <a:latin typeface="+mj-ea"/>
                  <a:ea typeface="+mj-ea"/>
                </a:rPr>
                <a:t>个人负责制</a:t>
              </a:r>
            </a:p>
          </p:txBody>
        </p:sp>
      </p:grpSp>
      <p:grpSp>
        <p:nvGrpSpPr>
          <p:cNvPr id="26" name="组合 25">
            <a:extLst>
              <a:ext uri="{FF2B5EF4-FFF2-40B4-BE49-F238E27FC236}">
                <a16:creationId xmlns:a16="http://schemas.microsoft.com/office/drawing/2014/main" id="{6C0E5B26-0E27-4FD9-A681-16FF2312DF52}"/>
              </a:ext>
            </a:extLst>
          </p:cNvPr>
          <p:cNvGrpSpPr/>
          <p:nvPr/>
        </p:nvGrpSpPr>
        <p:grpSpPr>
          <a:xfrm>
            <a:off x="1451288" y="4699435"/>
            <a:ext cx="3312368" cy="432048"/>
            <a:chOff x="1345853" y="2663697"/>
            <a:chExt cx="3312368" cy="432048"/>
          </a:xfrm>
        </p:grpSpPr>
        <p:sp>
          <p:nvSpPr>
            <p:cNvPr id="27" name="矩形: 圆角 26">
              <a:extLst>
                <a:ext uri="{FF2B5EF4-FFF2-40B4-BE49-F238E27FC236}">
                  <a16:creationId xmlns:a16="http://schemas.microsoft.com/office/drawing/2014/main" id="{E1122073-DA9D-4C69-B904-AA2860DC3512}"/>
                </a:ext>
              </a:extLst>
            </p:cNvPr>
            <p:cNvSpPr/>
            <p:nvPr/>
          </p:nvSpPr>
          <p:spPr bwMode="auto">
            <a:xfrm>
              <a:off x="1345853" y="2663697"/>
              <a:ext cx="3312368" cy="432048"/>
            </a:xfrm>
            <a:prstGeom prst="roundRect">
              <a:avLst>
                <a:gd fmla="val 8313"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8" name="文本框 27">
              <a:extLst>
                <a:ext uri="{FF2B5EF4-FFF2-40B4-BE49-F238E27FC236}">
                  <a16:creationId xmlns:a16="http://schemas.microsoft.com/office/drawing/2014/main" id="{8CACB94D-6451-4FDD-955E-57200634ADCC}"/>
                </a:ext>
              </a:extLst>
            </p:cNvPr>
            <p:cNvSpPr txBox="1"/>
            <p:nvPr/>
          </p:nvSpPr>
          <p:spPr>
            <a:xfrm>
              <a:off x="1770643" y="2695055"/>
              <a:ext cx="2462788" cy="365760"/>
            </a:xfrm>
            <a:prstGeom prst="rect">
              <a:avLst/>
            </a:prstGeom>
            <a:noFill/>
          </p:spPr>
          <p:txBody>
            <a:bodyPr rtlCol="0" wrap="square">
              <a:spAutoFit/>
            </a:bodyPr>
            <a:lstStyle/>
            <a:p>
              <a:pPr algn="ctr"/>
              <a:r>
                <a:rPr altLang="en-US" lang="zh-CN">
                  <a:solidFill>
                    <a:schemeClr val="accent2"/>
                  </a:solidFill>
                  <a:latin typeface="+mj-ea"/>
                  <a:ea typeface="+mj-ea"/>
                </a:rPr>
                <a:t>随机的或不同</a:t>
              </a:r>
            </a:p>
          </p:txBody>
        </p:sp>
      </p:grpSp>
      <p:grpSp>
        <p:nvGrpSpPr>
          <p:cNvPr id="29" name="组合 28">
            <a:extLst>
              <a:ext uri="{FF2B5EF4-FFF2-40B4-BE49-F238E27FC236}">
                <a16:creationId xmlns:a16="http://schemas.microsoft.com/office/drawing/2014/main" id="{DFD19247-8452-48ED-B615-A37CE3C51481}"/>
              </a:ext>
            </a:extLst>
          </p:cNvPr>
          <p:cNvGrpSpPr/>
          <p:nvPr/>
        </p:nvGrpSpPr>
        <p:grpSpPr>
          <a:xfrm>
            <a:off x="1451288" y="5322801"/>
            <a:ext cx="3312368" cy="432048"/>
            <a:chOff x="1345853" y="3229182"/>
            <a:chExt cx="3312368" cy="432048"/>
          </a:xfrm>
        </p:grpSpPr>
        <p:sp>
          <p:nvSpPr>
            <p:cNvPr id="30" name="矩形: 圆角 29">
              <a:extLst>
                <a:ext uri="{FF2B5EF4-FFF2-40B4-BE49-F238E27FC236}">
                  <a16:creationId xmlns:a16="http://schemas.microsoft.com/office/drawing/2014/main" id="{D09235C3-D682-4593-B64A-BFB1860BA98C}"/>
                </a:ext>
              </a:extLst>
            </p:cNvPr>
            <p:cNvSpPr/>
            <p:nvPr/>
          </p:nvSpPr>
          <p:spPr bwMode="auto">
            <a:xfrm>
              <a:off x="1345853" y="3229182"/>
              <a:ext cx="3312368" cy="432048"/>
            </a:xfrm>
            <a:prstGeom prst="roundRect">
              <a:avLst>
                <a:gd fmla="val 8313"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31" name="文本框 30">
              <a:extLst>
                <a:ext uri="{FF2B5EF4-FFF2-40B4-BE49-F238E27FC236}">
                  <a16:creationId xmlns:a16="http://schemas.microsoft.com/office/drawing/2014/main" id="{A8522DAF-EB6F-45EC-A078-160C8CE0539B}"/>
                </a:ext>
              </a:extLst>
            </p:cNvPr>
            <p:cNvSpPr txBox="1"/>
            <p:nvPr/>
          </p:nvSpPr>
          <p:spPr>
            <a:xfrm>
              <a:off x="1770643" y="3260540"/>
              <a:ext cx="2462788" cy="365760"/>
            </a:xfrm>
            <a:prstGeom prst="rect">
              <a:avLst/>
            </a:prstGeom>
            <a:noFill/>
          </p:spPr>
          <p:txBody>
            <a:bodyPr rtlCol="0" wrap="square">
              <a:spAutoFit/>
            </a:bodyPr>
            <a:lstStyle/>
            <a:p>
              <a:pPr algn="ctr"/>
              <a:r>
                <a:rPr altLang="en-US" lang="zh-CN">
                  <a:solidFill>
                    <a:schemeClr val="accent2"/>
                  </a:solidFill>
                  <a:latin typeface="+mj-ea"/>
                  <a:ea typeface="+mj-ea"/>
                </a:rPr>
                <a:t>个人产品</a:t>
              </a:r>
            </a:p>
          </p:txBody>
        </p:sp>
      </p:grpSp>
      <p:grpSp>
        <p:nvGrpSpPr>
          <p:cNvPr id="22" name="组合 21">
            <a:extLst>
              <a:ext uri="{FF2B5EF4-FFF2-40B4-BE49-F238E27FC236}">
                <a16:creationId xmlns:a16="http://schemas.microsoft.com/office/drawing/2014/main" id="{E4ADEEF3-08C8-49A0-8737-226A0681AA02}"/>
              </a:ext>
            </a:extLst>
          </p:cNvPr>
          <p:cNvGrpSpPr/>
          <p:nvPr/>
        </p:nvGrpSpPr>
        <p:grpSpPr>
          <a:xfrm>
            <a:off x="7250509" y="2205971"/>
            <a:ext cx="3312368" cy="432048"/>
            <a:chOff x="7145074" y="2102569"/>
            <a:chExt cx="3312368" cy="432048"/>
          </a:xfrm>
        </p:grpSpPr>
        <p:sp>
          <p:nvSpPr>
            <p:cNvPr id="33" name="矩形: 圆角 32">
              <a:extLst>
                <a:ext uri="{FF2B5EF4-FFF2-40B4-BE49-F238E27FC236}">
                  <a16:creationId xmlns:a16="http://schemas.microsoft.com/office/drawing/2014/main" id="{147EAA60-45C5-4AE1-8F26-5D8C25EFBC99}"/>
                </a:ext>
              </a:extLst>
            </p:cNvPr>
            <p:cNvSpPr/>
            <p:nvPr/>
          </p:nvSpPr>
          <p:spPr bwMode="auto">
            <a:xfrm>
              <a:off x="7145074" y="2102569"/>
              <a:ext cx="3312368" cy="432048"/>
            </a:xfrm>
            <a:prstGeom prst="roundRect">
              <a:avLst>
                <a:gd fmla="val 8313" name="adj"/>
              </a:avLst>
            </a:prstGeom>
            <a:no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rgbClr val="C00000"/>
                </a:solidFill>
                <a:latin typeface="+mn-lt"/>
                <a:ea typeface="+mn-ea"/>
                <a:cs typeface="+mn-ea"/>
              </a:endParaRPr>
            </a:p>
          </p:txBody>
        </p:sp>
        <p:sp>
          <p:nvSpPr>
            <p:cNvPr id="34" name="文本框 33">
              <a:extLst>
                <a:ext uri="{FF2B5EF4-FFF2-40B4-BE49-F238E27FC236}">
                  <a16:creationId xmlns:a16="http://schemas.microsoft.com/office/drawing/2014/main" id="{1BD55002-6F87-4CF3-AE33-CD52F8D9F8A1}"/>
                </a:ext>
              </a:extLst>
            </p:cNvPr>
            <p:cNvSpPr txBox="1"/>
            <p:nvPr/>
          </p:nvSpPr>
          <p:spPr>
            <a:xfrm>
              <a:off x="7569864" y="2133926"/>
              <a:ext cx="2462788" cy="365760"/>
            </a:xfrm>
            <a:prstGeom prst="rect">
              <a:avLst/>
            </a:prstGeom>
            <a:noFill/>
          </p:spPr>
          <p:txBody>
            <a:bodyPr rtlCol="0" wrap="square">
              <a:spAutoFit/>
            </a:bodyPr>
            <a:lstStyle/>
            <a:p>
              <a:pPr algn="ctr"/>
              <a:r>
                <a:rPr altLang="en-US" lang="zh-CN">
                  <a:solidFill>
                    <a:srgbClr val="C00000"/>
                  </a:solidFill>
                  <a:latin typeface="+mj-ea"/>
                  <a:ea typeface="+mj-ea"/>
                </a:rPr>
                <a:t>分担领导权</a:t>
              </a:r>
            </a:p>
          </p:txBody>
        </p:sp>
      </p:grpSp>
      <p:grpSp>
        <p:nvGrpSpPr>
          <p:cNvPr id="15" name="组合 14">
            <a:extLst>
              <a:ext uri="{FF2B5EF4-FFF2-40B4-BE49-F238E27FC236}">
                <a16:creationId xmlns:a16="http://schemas.microsoft.com/office/drawing/2014/main" id="{29CBCBF9-2CDC-48D5-A2A8-451D42E510CB}"/>
              </a:ext>
            </a:extLst>
          </p:cNvPr>
          <p:cNvGrpSpPr/>
          <p:nvPr/>
        </p:nvGrpSpPr>
        <p:grpSpPr>
          <a:xfrm>
            <a:off x="7250509" y="2829337"/>
            <a:ext cx="3312368" cy="432048"/>
            <a:chOff x="7145074" y="2668054"/>
            <a:chExt cx="3312368" cy="432048"/>
          </a:xfrm>
        </p:grpSpPr>
        <p:sp>
          <p:nvSpPr>
            <p:cNvPr id="36" name="矩形: 圆角 35">
              <a:extLst>
                <a:ext uri="{FF2B5EF4-FFF2-40B4-BE49-F238E27FC236}">
                  <a16:creationId xmlns:a16="http://schemas.microsoft.com/office/drawing/2014/main" id="{CA5AFF9D-299D-4C6C-9227-3B59B6E37199}"/>
                </a:ext>
              </a:extLst>
            </p:cNvPr>
            <p:cNvSpPr/>
            <p:nvPr/>
          </p:nvSpPr>
          <p:spPr bwMode="auto">
            <a:xfrm>
              <a:off x="7145074" y="2668054"/>
              <a:ext cx="3312368" cy="432048"/>
            </a:xfrm>
            <a:prstGeom prst="roundRect">
              <a:avLst>
                <a:gd fmla="val 8313" name="adj"/>
              </a:avLst>
            </a:prstGeom>
            <a:no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rgbClr val="C00000"/>
                </a:solidFill>
                <a:latin typeface="+mn-lt"/>
                <a:ea typeface="+mn-ea"/>
                <a:cs typeface="+mn-ea"/>
              </a:endParaRPr>
            </a:p>
          </p:txBody>
        </p:sp>
        <p:sp>
          <p:nvSpPr>
            <p:cNvPr id="37" name="文本框 36">
              <a:extLst>
                <a:ext uri="{FF2B5EF4-FFF2-40B4-BE49-F238E27FC236}">
                  <a16:creationId xmlns:a16="http://schemas.microsoft.com/office/drawing/2014/main" id="{111F0727-4973-4C9D-B412-B9FF124F3CE9}"/>
                </a:ext>
              </a:extLst>
            </p:cNvPr>
            <p:cNvSpPr txBox="1"/>
            <p:nvPr/>
          </p:nvSpPr>
          <p:spPr>
            <a:xfrm>
              <a:off x="7569864" y="2699412"/>
              <a:ext cx="2462788" cy="365760"/>
            </a:xfrm>
            <a:prstGeom prst="rect">
              <a:avLst/>
            </a:prstGeom>
            <a:noFill/>
          </p:spPr>
          <p:txBody>
            <a:bodyPr rtlCol="0" wrap="square">
              <a:spAutoFit/>
            </a:bodyPr>
            <a:lstStyle/>
            <a:p>
              <a:pPr algn="ctr"/>
              <a:r>
                <a:rPr altLang="en-US" lang="zh-CN">
                  <a:solidFill>
                    <a:srgbClr val="C00000"/>
                  </a:solidFill>
                  <a:latin typeface="+mj-ea"/>
                  <a:ea typeface="+mj-ea"/>
                </a:rPr>
                <a:t>可自己产生</a:t>
              </a:r>
            </a:p>
          </p:txBody>
        </p:sp>
      </p:grpSp>
      <p:grpSp>
        <p:nvGrpSpPr>
          <p:cNvPr id="14" name="组合 13">
            <a:extLst>
              <a:ext uri="{FF2B5EF4-FFF2-40B4-BE49-F238E27FC236}">
                <a16:creationId xmlns:a16="http://schemas.microsoft.com/office/drawing/2014/main" id="{CF224896-C540-4639-8DA6-0AFFCBC16593}"/>
              </a:ext>
            </a:extLst>
          </p:cNvPr>
          <p:cNvGrpSpPr/>
          <p:nvPr/>
        </p:nvGrpSpPr>
        <p:grpSpPr>
          <a:xfrm>
            <a:off x="7250509" y="3452703"/>
            <a:ext cx="3312368" cy="432048"/>
            <a:chOff x="7145074" y="3209474"/>
            <a:chExt cx="3312368" cy="432048"/>
          </a:xfrm>
        </p:grpSpPr>
        <p:sp>
          <p:nvSpPr>
            <p:cNvPr id="39" name="矩形: 圆角 38">
              <a:extLst>
                <a:ext uri="{FF2B5EF4-FFF2-40B4-BE49-F238E27FC236}">
                  <a16:creationId xmlns:a16="http://schemas.microsoft.com/office/drawing/2014/main" id="{CE06D8DD-8388-4D46-BAA7-3087D255DDA8}"/>
                </a:ext>
              </a:extLst>
            </p:cNvPr>
            <p:cNvSpPr/>
            <p:nvPr/>
          </p:nvSpPr>
          <p:spPr bwMode="auto">
            <a:xfrm>
              <a:off x="7145074" y="3209474"/>
              <a:ext cx="3312368" cy="432048"/>
            </a:xfrm>
            <a:prstGeom prst="roundRect">
              <a:avLst>
                <a:gd fmla="val 8313" name="adj"/>
              </a:avLst>
            </a:prstGeom>
            <a:no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rgbClr val="C00000"/>
                </a:solidFill>
                <a:latin typeface="+mn-lt"/>
                <a:ea typeface="+mn-ea"/>
                <a:cs typeface="+mn-ea"/>
              </a:endParaRPr>
            </a:p>
          </p:txBody>
        </p:sp>
        <p:sp>
          <p:nvSpPr>
            <p:cNvPr id="40" name="文本框 39">
              <a:extLst>
                <a:ext uri="{FF2B5EF4-FFF2-40B4-BE49-F238E27FC236}">
                  <a16:creationId xmlns:a16="http://schemas.microsoft.com/office/drawing/2014/main" id="{0427F71F-2353-4940-819D-68D4D79F9B02}"/>
                </a:ext>
              </a:extLst>
            </p:cNvPr>
            <p:cNvSpPr txBox="1"/>
            <p:nvPr/>
          </p:nvSpPr>
          <p:spPr>
            <a:xfrm>
              <a:off x="7569864" y="3240832"/>
              <a:ext cx="2462788" cy="365760"/>
            </a:xfrm>
            <a:prstGeom prst="rect">
              <a:avLst/>
            </a:prstGeom>
            <a:noFill/>
          </p:spPr>
          <p:txBody>
            <a:bodyPr rtlCol="0" wrap="square">
              <a:spAutoFit/>
            </a:bodyPr>
            <a:lstStyle/>
            <a:p>
              <a:pPr algn="ctr"/>
              <a:r>
                <a:rPr altLang="en-US" lang="zh-CN">
                  <a:solidFill>
                    <a:srgbClr val="C00000"/>
                  </a:solidFill>
                  <a:latin typeface="+mj-ea"/>
                  <a:ea typeface="+mj-ea"/>
                </a:rPr>
                <a:t>积极</a:t>
              </a:r>
            </a:p>
          </p:txBody>
        </p:sp>
      </p:grpSp>
      <p:grpSp>
        <p:nvGrpSpPr>
          <p:cNvPr id="11" name="组合 10">
            <a:extLst>
              <a:ext uri="{FF2B5EF4-FFF2-40B4-BE49-F238E27FC236}">
                <a16:creationId xmlns:a16="http://schemas.microsoft.com/office/drawing/2014/main" id="{DCA5E848-FB62-4FE0-BEAF-EE02F31B4DD2}"/>
              </a:ext>
            </a:extLst>
          </p:cNvPr>
          <p:cNvGrpSpPr/>
          <p:nvPr/>
        </p:nvGrpSpPr>
        <p:grpSpPr>
          <a:xfrm>
            <a:off x="7250509" y="4076069"/>
            <a:ext cx="3312368" cy="432048"/>
            <a:chOff x="7145074" y="3774959"/>
            <a:chExt cx="3312368" cy="432048"/>
          </a:xfrm>
        </p:grpSpPr>
        <p:sp>
          <p:nvSpPr>
            <p:cNvPr id="42" name="矩形: 圆角 41">
              <a:extLst>
                <a:ext uri="{FF2B5EF4-FFF2-40B4-BE49-F238E27FC236}">
                  <a16:creationId xmlns:a16="http://schemas.microsoft.com/office/drawing/2014/main" id="{3CC6E701-373A-428D-94C4-0851A8C3BC4E}"/>
                </a:ext>
              </a:extLst>
            </p:cNvPr>
            <p:cNvSpPr/>
            <p:nvPr/>
          </p:nvSpPr>
          <p:spPr bwMode="auto">
            <a:xfrm>
              <a:off x="7145074" y="3774959"/>
              <a:ext cx="3312368" cy="432048"/>
            </a:xfrm>
            <a:prstGeom prst="roundRect">
              <a:avLst>
                <a:gd fmla="val 8313" name="adj"/>
              </a:avLst>
            </a:prstGeom>
            <a:no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rgbClr val="C00000"/>
                </a:solidFill>
                <a:latin typeface="+mn-lt"/>
                <a:ea typeface="+mn-ea"/>
                <a:cs typeface="+mn-ea"/>
              </a:endParaRPr>
            </a:p>
          </p:txBody>
        </p:sp>
        <p:sp>
          <p:nvSpPr>
            <p:cNvPr id="43" name="文本框 42">
              <a:extLst>
                <a:ext uri="{FF2B5EF4-FFF2-40B4-BE49-F238E27FC236}">
                  <a16:creationId xmlns:a16="http://schemas.microsoft.com/office/drawing/2014/main" id="{8E174E96-F39B-477A-836B-CD1FAA7EE6B1}"/>
                </a:ext>
              </a:extLst>
            </p:cNvPr>
            <p:cNvSpPr txBox="1"/>
            <p:nvPr/>
          </p:nvSpPr>
          <p:spPr>
            <a:xfrm>
              <a:off x="7569864" y="3806317"/>
              <a:ext cx="2462788" cy="365760"/>
            </a:xfrm>
            <a:prstGeom prst="rect">
              <a:avLst/>
            </a:prstGeom>
            <a:noFill/>
          </p:spPr>
          <p:txBody>
            <a:bodyPr rtlCol="0" wrap="square">
              <a:spAutoFit/>
            </a:bodyPr>
            <a:lstStyle/>
            <a:p>
              <a:pPr algn="ctr"/>
              <a:r>
                <a:rPr altLang="en-US" lang="zh-CN">
                  <a:solidFill>
                    <a:srgbClr val="C00000"/>
                  </a:solidFill>
                  <a:latin typeface="+mj-ea"/>
                  <a:ea typeface="+mj-ea"/>
                </a:rPr>
                <a:t>个人+相互负责</a:t>
              </a:r>
            </a:p>
          </p:txBody>
        </p:sp>
      </p:grpSp>
      <p:grpSp>
        <p:nvGrpSpPr>
          <p:cNvPr id="10" name="组合 9">
            <a:extLst>
              <a:ext uri="{FF2B5EF4-FFF2-40B4-BE49-F238E27FC236}">
                <a16:creationId xmlns:a16="http://schemas.microsoft.com/office/drawing/2014/main" id="{82A661FB-2153-4C65-91BF-BFA449D86796}"/>
              </a:ext>
            </a:extLst>
          </p:cNvPr>
          <p:cNvGrpSpPr/>
          <p:nvPr/>
        </p:nvGrpSpPr>
        <p:grpSpPr>
          <a:xfrm>
            <a:off x="7250509" y="4699435"/>
            <a:ext cx="3312368" cy="432048"/>
            <a:chOff x="7145074" y="4328411"/>
            <a:chExt cx="3312368" cy="432048"/>
          </a:xfrm>
        </p:grpSpPr>
        <p:sp>
          <p:nvSpPr>
            <p:cNvPr id="53" name="矩形: 圆角 52">
              <a:extLst>
                <a:ext uri="{FF2B5EF4-FFF2-40B4-BE49-F238E27FC236}">
                  <a16:creationId xmlns:a16="http://schemas.microsoft.com/office/drawing/2014/main" id="{D7FAFFD2-2AD8-45E1-A5BE-95F4DD73A3BD}"/>
                </a:ext>
              </a:extLst>
            </p:cNvPr>
            <p:cNvSpPr/>
            <p:nvPr/>
          </p:nvSpPr>
          <p:spPr bwMode="auto">
            <a:xfrm>
              <a:off x="7145074" y="4328411"/>
              <a:ext cx="3312368" cy="432048"/>
            </a:xfrm>
            <a:prstGeom prst="roundRect">
              <a:avLst>
                <a:gd fmla="val 8313" name="adj"/>
              </a:avLst>
            </a:prstGeom>
            <a:no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rgbClr val="C00000"/>
                </a:solidFill>
                <a:latin typeface="+mn-lt"/>
                <a:ea typeface="+mn-ea"/>
                <a:cs typeface="+mn-ea"/>
              </a:endParaRPr>
            </a:p>
          </p:txBody>
        </p:sp>
        <p:sp>
          <p:nvSpPr>
            <p:cNvPr id="54" name="文本框 53">
              <a:extLst>
                <a:ext uri="{FF2B5EF4-FFF2-40B4-BE49-F238E27FC236}">
                  <a16:creationId xmlns:a16="http://schemas.microsoft.com/office/drawing/2014/main" id="{8C27CC70-0A09-43C2-B5F3-082DF13C7AAB}"/>
                </a:ext>
              </a:extLst>
            </p:cNvPr>
            <p:cNvSpPr txBox="1"/>
            <p:nvPr/>
          </p:nvSpPr>
          <p:spPr>
            <a:xfrm>
              <a:off x="7569864" y="4359768"/>
              <a:ext cx="2462788" cy="365760"/>
            </a:xfrm>
            <a:prstGeom prst="rect">
              <a:avLst/>
            </a:prstGeom>
            <a:noFill/>
          </p:spPr>
          <p:txBody>
            <a:bodyPr rtlCol="0" wrap="square">
              <a:spAutoFit/>
            </a:bodyPr>
            <a:lstStyle/>
            <a:p>
              <a:pPr algn="ctr"/>
              <a:r>
                <a:rPr altLang="en-US" lang="zh-CN">
                  <a:solidFill>
                    <a:srgbClr val="C00000"/>
                  </a:solidFill>
                  <a:latin typeface="+mj-ea"/>
                  <a:ea typeface="+mj-ea"/>
                </a:rPr>
                <a:t>相互补充的</a:t>
              </a:r>
            </a:p>
          </p:txBody>
        </p:sp>
      </p:grpSp>
      <p:grpSp>
        <p:nvGrpSpPr>
          <p:cNvPr id="9" name="组合 8">
            <a:extLst>
              <a:ext uri="{FF2B5EF4-FFF2-40B4-BE49-F238E27FC236}">
                <a16:creationId xmlns:a16="http://schemas.microsoft.com/office/drawing/2014/main" id="{810A34A3-BE31-442A-8FE3-0DA467630814}"/>
              </a:ext>
            </a:extLst>
          </p:cNvPr>
          <p:cNvGrpSpPr/>
          <p:nvPr/>
        </p:nvGrpSpPr>
        <p:grpSpPr>
          <a:xfrm>
            <a:off x="7250509" y="5322801"/>
            <a:ext cx="3312368" cy="432048"/>
            <a:chOff x="7145074" y="4893896"/>
            <a:chExt cx="3312368" cy="432048"/>
          </a:xfrm>
        </p:grpSpPr>
        <p:sp>
          <p:nvSpPr>
            <p:cNvPr id="57" name="矩形: 圆角 56">
              <a:extLst>
                <a:ext uri="{FF2B5EF4-FFF2-40B4-BE49-F238E27FC236}">
                  <a16:creationId xmlns:a16="http://schemas.microsoft.com/office/drawing/2014/main" id="{2BAFC78A-89F9-48E5-9398-08CF4B983123}"/>
                </a:ext>
              </a:extLst>
            </p:cNvPr>
            <p:cNvSpPr/>
            <p:nvPr/>
          </p:nvSpPr>
          <p:spPr bwMode="auto">
            <a:xfrm>
              <a:off x="7145074" y="4893896"/>
              <a:ext cx="3312368" cy="432048"/>
            </a:xfrm>
            <a:prstGeom prst="roundRect">
              <a:avLst>
                <a:gd fmla="val 8313" name="adj"/>
              </a:avLst>
            </a:prstGeom>
            <a:noFill/>
            <a:ln cap="flat" w="9525">
              <a:solidFill>
                <a:srgbClr val="C00000"/>
              </a:solidFill>
              <a:prstDash val="solid"/>
              <a:miter lim="800000"/>
            </a:ln>
            <a:effectLst>
              <a:outerShdw algn="ctr" blurRad="63500" rotWithShape="0" sx="102000" sy="10200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rgbClr val="C00000"/>
                </a:solidFill>
                <a:latin typeface="+mn-lt"/>
                <a:ea typeface="+mn-ea"/>
                <a:cs typeface="+mn-ea"/>
              </a:endParaRPr>
            </a:p>
          </p:txBody>
        </p:sp>
        <p:sp>
          <p:nvSpPr>
            <p:cNvPr id="58" name="文本框 57">
              <a:extLst>
                <a:ext uri="{FF2B5EF4-FFF2-40B4-BE49-F238E27FC236}">
                  <a16:creationId xmlns:a16="http://schemas.microsoft.com/office/drawing/2014/main" id="{E412FFC1-0C51-4EB6-BF44-06714B37D22F}"/>
                </a:ext>
              </a:extLst>
            </p:cNvPr>
            <p:cNvSpPr txBox="1"/>
            <p:nvPr/>
          </p:nvSpPr>
          <p:spPr>
            <a:xfrm>
              <a:off x="7569864" y="4925254"/>
              <a:ext cx="2462788" cy="365760"/>
            </a:xfrm>
            <a:prstGeom prst="rect">
              <a:avLst/>
            </a:prstGeom>
            <a:noFill/>
          </p:spPr>
          <p:txBody>
            <a:bodyPr rtlCol="0" wrap="square">
              <a:spAutoFit/>
            </a:bodyPr>
            <a:lstStyle/>
            <a:p>
              <a:pPr algn="ctr"/>
              <a:r>
                <a:rPr altLang="en-US" lang="zh-CN">
                  <a:solidFill>
                    <a:srgbClr val="C00000"/>
                  </a:solidFill>
                  <a:latin typeface="+mj-ea"/>
                  <a:ea typeface="+mj-ea"/>
                </a:rPr>
                <a:t>集体产品</a:t>
              </a:r>
            </a:p>
          </p:txBody>
        </p:sp>
      </p:grpSp>
      <p:sp>
        <p:nvSpPr>
          <p:cNvPr id="23" name="文本框 22">
            <a:extLst>
              <a:ext uri="{FF2B5EF4-FFF2-40B4-BE49-F238E27FC236}">
                <a16:creationId xmlns:a16="http://schemas.microsoft.com/office/drawing/2014/main" id="{68D7AB5D-5C36-4D9D-9C9D-DB1F807A0059}"/>
              </a:ext>
            </a:extLst>
          </p:cNvPr>
          <p:cNvSpPr txBox="1"/>
          <p:nvPr/>
        </p:nvSpPr>
        <p:spPr>
          <a:xfrm>
            <a:off x="5687290" y="2221940"/>
            <a:ext cx="690880" cy="396240"/>
          </a:xfrm>
          <a:prstGeom prst="rect">
            <a:avLst/>
          </a:prstGeom>
          <a:noFill/>
        </p:spPr>
        <p:txBody>
          <a:bodyPr rtlCol="0" wrap="none">
            <a:spAutoFit/>
          </a:bodyPr>
          <a:lstStyle/>
          <a:p>
            <a:pPr algn="ctr"/>
            <a:r>
              <a:rPr altLang="en-US" b="1" lang="zh-CN" sz="2000">
                <a:solidFill>
                  <a:srgbClr val="000000"/>
                </a:solidFill>
                <a:latin typeface="+mj-ea"/>
                <a:ea typeface="+mj-ea"/>
              </a:rPr>
              <a:t>领导</a:t>
            </a:r>
          </a:p>
        </p:txBody>
      </p:sp>
      <p:grpSp>
        <p:nvGrpSpPr>
          <p:cNvPr id="12" name="组合 11">
            <a:extLst>
              <a:ext uri="{FF2B5EF4-FFF2-40B4-BE49-F238E27FC236}">
                <a16:creationId xmlns:a16="http://schemas.microsoft.com/office/drawing/2014/main" id="{EF455E8E-FF83-47D2-96CE-95CE40B36B4B}"/>
              </a:ext>
            </a:extLst>
          </p:cNvPr>
          <p:cNvGrpSpPr/>
          <p:nvPr/>
        </p:nvGrpSpPr>
        <p:grpSpPr>
          <a:xfrm>
            <a:off x="5169189" y="2395554"/>
            <a:ext cx="1660896" cy="0"/>
            <a:chOff x="5063754" y="2292152"/>
            <a:chExt cx="1660896" cy="0"/>
          </a:xfrm>
        </p:grpSpPr>
        <p:cxnSp>
          <p:nvCxnSpPr>
            <p:cNvPr id="25" name="直接连接符 24">
              <a:extLst>
                <a:ext uri="{FF2B5EF4-FFF2-40B4-BE49-F238E27FC236}">
                  <a16:creationId xmlns:a16="http://schemas.microsoft.com/office/drawing/2014/main" id="{69AE1C43-4CFA-4BAF-AB84-49FC535DF900}"/>
                </a:ext>
              </a:extLst>
            </p:cNvPr>
            <p:cNvCxnSpPr/>
            <p:nvPr/>
          </p:nvCxnSpPr>
          <p:spPr bwMode="auto">
            <a:xfrm>
              <a:off x="6244854" y="2292152"/>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cxnSp>
          <p:nvCxnSpPr>
            <p:cNvPr id="60" name="直接连接符 59">
              <a:extLst>
                <a:ext uri="{FF2B5EF4-FFF2-40B4-BE49-F238E27FC236}">
                  <a16:creationId xmlns:a16="http://schemas.microsoft.com/office/drawing/2014/main" id="{F95E5478-30F6-49C5-8F64-8FB4EAB0D27E}"/>
                </a:ext>
              </a:extLst>
            </p:cNvPr>
            <p:cNvCxnSpPr/>
            <p:nvPr/>
          </p:nvCxnSpPr>
          <p:spPr bwMode="auto">
            <a:xfrm flipH="1">
              <a:off x="5063754" y="2292152"/>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grpSp>
      <p:sp>
        <p:nvSpPr>
          <p:cNvPr id="61" name="文本框 60">
            <a:extLst>
              <a:ext uri="{FF2B5EF4-FFF2-40B4-BE49-F238E27FC236}">
                <a16:creationId xmlns:a16="http://schemas.microsoft.com/office/drawing/2014/main" id="{19B4F79D-9D59-4E67-83A0-D3AF9E9A8D45}"/>
              </a:ext>
            </a:extLst>
          </p:cNvPr>
          <p:cNvSpPr txBox="1"/>
          <p:nvPr/>
        </p:nvSpPr>
        <p:spPr>
          <a:xfrm>
            <a:off x="5687291" y="2850590"/>
            <a:ext cx="690880" cy="396240"/>
          </a:xfrm>
          <a:prstGeom prst="rect">
            <a:avLst/>
          </a:prstGeom>
          <a:noFill/>
        </p:spPr>
        <p:txBody>
          <a:bodyPr rtlCol="0" wrap="none">
            <a:spAutoFit/>
          </a:bodyPr>
          <a:lstStyle/>
          <a:p>
            <a:pPr algn="ctr"/>
            <a:r>
              <a:rPr altLang="en-US" b="1" lang="zh-CN" sz="2000">
                <a:solidFill>
                  <a:srgbClr val="000000"/>
                </a:solidFill>
                <a:latin typeface="+mj-ea"/>
                <a:ea typeface="+mj-ea"/>
              </a:rPr>
              <a:t>目标</a:t>
            </a:r>
          </a:p>
        </p:txBody>
      </p:sp>
      <p:grpSp>
        <p:nvGrpSpPr>
          <p:cNvPr id="13" name="组合 12">
            <a:extLst>
              <a:ext uri="{FF2B5EF4-FFF2-40B4-BE49-F238E27FC236}">
                <a16:creationId xmlns:a16="http://schemas.microsoft.com/office/drawing/2014/main" id="{6C16F1D8-8878-43EA-8C79-D6216DA7D7AF}"/>
              </a:ext>
            </a:extLst>
          </p:cNvPr>
          <p:cNvGrpSpPr/>
          <p:nvPr/>
        </p:nvGrpSpPr>
        <p:grpSpPr>
          <a:xfrm>
            <a:off x="5169189" y="3024204"/>
            <a:ext cx="1660896" cy="0"/>
            <a:chOff x="5063754" y="2920802"/>
            <a:chExt cx="1660896" cy="0"/>
          </a:xfrm>
        </p:grpSpPr>
        <p:cxnSp>
          <p:nvCxnSpPr>
            <p:cNvPr id="62" name="直接连接符 61">
              <a:extLst>
                <a:ext uri="{FF2B5EF4-FFF2-40B4-BE49-F238E27FC236}">
                  <a16:creationId xmlns:a16="http://schemas.microsoft.com/office/drawing/2014/main" id="{4DDAE2FD-9D3B-4953-AE18-048C9B755AE0}"/>
                </a:ext>
              </a:extLst>
            </p:cNvPr>
            <p:cNvCxnSpPr/>
            <p:nvPr/>
          </p:nvCxnSpPr>
          <p:spPr bwMode="auto">
            <a:xfrm>
              <a:off x="6244854" y="2920802"/>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cxnSp>
          <p:nvCxnSpPr>
            <p:cNvPr id="63" name="直接连接符 62">
              <a:extLst>
                <a:ext uri="{FF2B5EF4-FFF2-40B4-BE49-F238E27FC236}">
                  <a16:creationId xmlns:a16="http://schemas.microsoft.com/office/drawing/2014/main" id="{C503F44D-3D4D-4A2D-A792-4FBC89967FA4}"/>
                </a:ext>
              </a:extLst>
            </p:cNvPr>
            <p:cNvCxnSpPr/>
            <p:nvPr/>
          </p:nvCxnSpPr>
          <p:spPr bwMode="auto">
            <a:xfrm flipH="1">
              <a:off x="5063754" y="2920802"/>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grpSp>
      <p:sp>
        <p:nvSpPr>
          <p:cNvPr id="64" name="文本框 63">
            <a:extLst>
              <a:ext uri="{FF2B5EF4-FFF2-40B4-BE49-F238E27FC236}">
                <a16:creationId xmlns:a16="http://schemas.microsoft.com/office/drawing/2014/main" id="{4CCC4717-348C-4A00-9963-D64547516E53}"/>
              </a:ext>
            </a:extLst>
          </p:cNvPr>
          <p:cNvSpPr txBox="1"/>
          <p:nvPr/>
        </p:nvSpPr>
        <p:spPr>
          <a:xfrm>
            <a:off x="5687291" y="3498290"/>
            <a:ext cx="690880" cy="396240"/>
          </a:xfrm>
          <a:prstGeom prst="rect">
            <a:avLst/>
          </a:prstGeom>
          <a:noFill/>
        </p:spPr>
        <p:txBody>
          <a:bodyPr rtlCol="0" wrap="none">
            <a:spAutoFit/>
          </a:bodyPr>
          <a:lstStyle/>
          <a:p>
            <a:pPr algn="ctr"/>
            <a:r>
              <a:rPr altLang="en-US" b="1" lang="zh-CN" sz="2000">
                <a:solidFill>
                  <a:srgbClr val="000000"/>
                </a:solidFill>
                <a:latin typeface="+mj-ea"/>
                <a:ea typeface="+mj-ea"/>
              </a:rPr>
              <a:t>协作</a:t>
            </a:r>
          </a:p>
        </p:txBody>
      </p:sp>
      <p:grpSp>
        <p:nvGrpSpPr>
          <p:cNvPr id="24" name="组合 23">
            <a:extLst>
              <a:ext uri="{FF2B5EF4-FFF2-40B4-BE49-F238E27FC236}">
                <a16:creationId xmlns:a16="http://schemas.microsoft.com/office/drawing/2014/main" id="{843C232E-64A2-4B5E-81BE-45B4375B3E33}"/>
              </a:ext>
            </a:extLst>
          </p:cNvPr>
          <p:cNvGrpSpPr/>
          <p:nvPr/>
        </p:nvGrpSpPr>
        <p:grpSpPr>
          <a:xfrm>
            <a:off x="5169189" y="3671904"/>
            <a:ext cx="1660896" cy="0"/>
            <a:chOff x="5063754" y="3568502"/>
            <a:chExt cx="1660896" cy="0"/>
          </a:xfrm>
        </p:grpSpPr>
        <p:cxnSp>
          <p:nvCxnSpPr>
            <p:cNvPr id="65" name="直接连接符 64">
              <a:extLst>
                <a:ext uri="{FF2B5EF4-FFF2-40B4-BE49-F238E27FC236}">
                  <a16:creationId xmlns:a16="http://schemas.microsoft.com/office/drawing/2014/main" id="{50B23913-9585-48F2-9339-FF72C023204F}"/>
                </a:ext>
              </a:extLst>
            </p:cNvPr>
            <p:cNvCxnSpPr/>
            <p:nvPr/>
          </p:nvCxnSpPr>
          <p:spPr bwMode="auto">
            <a:xfrm>
              <a:off x="6244854" y="3568502"/>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cxnSp>
          <p:nvCxnSpPr>
            <p:cNvPr id="66" name="直接连接符 65">
              <a:extLst>
                <a:ext uri="{FF2B5EF4-FFF2-40B4-BE49-F238E27FC236}">
                  <a16:creationId xmlns:a16="http://schemas.microsoft.com/office/drawing/2014/main" id="{CD5AC6AC-CA2F-4D54-954A-A157249F8D6B}"/>
                </a:ext>
              </a:extLst>
            </p:cNvPr>
            <p:cNvCxnSpPr/>
            <p:nvPr/>
          </p:nvCxnSpPr>
          <p:spPr bwMode="auto">
            <a:xfrm flipH="1">
              <a:off x="5063754" y="3568502"/>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grpSp>
      <p:sp>
        <p:nvSpPr>
          <p:cNvPr id="67" name="文本框 66">
            <a:extLst>
              <a:ext uri="{FF2B5EF4-FFF2-40B4-BE49-F238E27FC236}">
                <a16:creationId xmlns:a16="http://schemas.microsoft.com/office/drawing/2014/main" id="{7B0FE463-6C8E-4B0B-8EFC-D82E04088496}"/>
              </a:ext>
            </a:extLst>
          </p:cNvPr>
          <p:cNvSpPr txBox="1"/>
          <p:nvPr/>
        </p:nvSpPr>
        <p:spPr>
          <a:xfrm>
            <a:off x="5687291" y="4126940"/>
            <a:ext cx="690880" cy="396240"/>
          </a:xfrm>
          <a:prstGeom prst="rect">
            <a:avLst/>
          </a:prstGeom>
          <a:noFill/>
        </p:spPr>
        <p:txBody>
          <a:bodyPr rtlCol="0" wrap="none">
            <a:spAutoFit/>
          </a:bodyPr>
          <a:lstStyle/>
          <a:p>
            <a:pPr algn="ctr"/>
            <a:r>
              <a:rPr altLang="en-US" b="1" lang="zh-CN" sz="2000">
                <a:solidFill>
                  <a:srgbClr val="000000"/>
                </a:solidFill>
                <a:latin typeface="+mj-ea"/>
                <a:ea typeface="+mj-ea"/>
              </a:rPr>
              <a:t>责任</a:t>
            </a:r>
          </a:p>
        </p:txBody>
      </p:sp>
      <p:grpSp>
        <p:nvGrpSpPr>
          <p:cNvPr id="32" name="组合 31">
            <a:extLst>
              <a:ext uri="{FF2B5EF4-FFF2-40B4-BE49-F238E27FC236}">
                <a16:creationId xmlns:a16="http://schemas.microsoft.com/office/drawing/2014/main" id="{F87F54A1-065C-4303-96FD-3D74B1E5E7FC}"/>
              </a:ext>
            </a:extLst>
          </p:cNvPr>
          <p:cNvGrpSpPr/>
          <p:nvPr/>
        </p:nvGrpSpPr>
        <p:grpSpPr>
          <a:xfrm>
            <a:off x="5169189" y="4300554"/>
            <a:ext cx="1660896" cy="0"/>
            <a:chOff x="5063754" y="4197152"/>
            <a:chExt cx="1660896" cy="0"/>
          </a:xfrm>
        </p:grpSpPr>
        <p:cxnSp>
          <p:nvCxnSpPr>
            <p:cNvPr id="68" name="直接连接符 67">
              <a:extLst>
                <a:ext uri="{FF2B5EF4-FFF2-40B4-BE49-F238E27FC236}">
                  <a16:creationId xmlns:a16="http://schemas.microsoft.com/office/drawing/2014/main" id="{D840407C-8614-4BB5-9F2B-6B8E3FB5B356}"/>
                </a:ext>
              </a:extLst>
            </p:cNvPr>
            <p:cNvCxnSpPr/>
            <p:nvPr/>
          </p:nvCxnSpPr>
          <p:spPr bwMode="auto">
            <a:xfrm>
              <a:off x="6244854" y="4197152"/>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cxnSp>
          <p:nvCxnSpPr>
            <p:cNvPr id="69" name="直接连接符 68">
              <a:extLst>
                <a:ext uri="{FF2B5EF4-FFF2-40B4-BE49-F238E27FC236}">
                  <a16:creationId xmlns:a16="http://schemas.microsoft.com/office/drawing/2014/main" id="{2EFD62A6-FA66-41FE-9E20-182709218860}"/>
                </a:ext>
              </a:extLst>
            </p:cNvPr>
            <p:cNvCxnSpPr/>
            <p:nvPr/>
          </p:nvCxnSpPr>
          <p:spPr bwMode="auto">
            <a:xfrm flipH="1">
              <a:off x="5063754" y="4197152"/>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grpSp>
      <p:sp>
        <p:nvSpPr>
          <p:cNvPr id="70" name="文本框 69">
            <a:extLst>
              <a:ext uri="{FF2B5EF4-FFF2-40B4-BE49-F238E27FC236}">
                <a16:creationId xmlns:a16="http://schemas.microsoft.com/office/drawing/2014/main" id="{FE1C544D-E6FA-4567-A157-431F4542E559}"/>
              </a:ext>
            </a:extLst>
          </p:cNvPr>
          <p:cNvSpPr txBox="1"/>
          <p:nvPr/>
        </p:nvSpPr>
        <p:spPr>
          <a:xfrm>
            <a:off x="5687291" y="4736540"/>
            <a:ext cx="690880" cy="396240"/>
          </a:xfrm>
          <a:prstGeom prst="rect">
            <a:avLst/>
          </a:prstGeom>
          <a:noFill/>
        </p:spPr>
        <p:txBody>
          <a:bodyPr rtlCol="0" wrap="none">
            <a:spAutoFit/>
          </a:bodyPr>
          <a:lstStyle/>
          <a:p>
            <a:pPr algn="ctr"/>
            <a:r>
              <a:rPr altLang="en-US" b="1" lang="zh-CN" sz="2000">
                <a:solidFill>
                  <a:srgbClr val="000000"/>
                </a:solidFill>
                <a:latin typeface="+mj-ea"/>
                <a:ea typeface="+mj-ea"/>
              </a:rPr>
              <a:t>技能</a:t>
            </a:r>
          </a:p>
        </p:txBody>
      </p:sp>
      <p:grpSp>
        <p:nvGrpSpPr>
          <p:cNvPr id="35" name="组合 34">
            <a:extLst>
              <a:ext uri="{FF2B5EF4-FFF2-40B4-BE49-F238E27FC236}">
                <a16:creationId xmlns:a16="http://schemas.microsoft.com/office/drawing/2014/main" id="{58AEC8AB-742F-46DC-BAB0-AD061BC5602E}"/>
              </a:ext>
            </a:extLst>
          </p:cNvPr>
          <p:cNvGrpSpPr/>
          <p:nvPr/>
        </p:nvGrpSpPr>
        <p:grpSpPr>
          <a:xfrm>
            <a:off x="5169189" y="4910154"/>
            <a:ext cx="1660896" cy="0"/>
            <a:chOff x="5063754" y="4806752"/>
            <a:chExt cx="1660896" cy="0"/>
          </a:xfrm>
        </p:grpSpPr>
        <p:cxnSp>
          <p:nvCxnSpPr>
            <p:cNvPr id="71" name="直接连接符 70">
              <a:extLst>
                <a:ext uri="{FF2B5EF4-FFF2-40B4-BE49-F238E27FC236}">
                  <a16:creationId xmlns:a16="http://schemas.microsoft.com/office/drawing/2014/main" id="{524F4948-2B45-42CA-9DDD-FEA3B04E0536}"/>
                </a:ext>
              </a:extLst>
            </p:cNvPr>
            <p:cNvCxnSpPr/>
            <p:nvPr/>
          </p:nvCxnSpPr>
          <p:spPr bwMode="auto">
            <a:xfrm>
              <a:off x="6244854" y="4806752"/>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cxnSp>
          <p:nvCxnSpPr>
            <p:cNvPr id="72" name="直接连接符 71">
              <a:extLst>
                <a:ext uri="{FF2B5EF4-FFF2-40B4-BE49-F238E27FC236}">
                  <a16:creationId xmlns:a16="http://schemas.microsoft.com/office/drawing/2014/main" id="{CCADBB5A-97D5-4699-AD55-F2947699EB7B}"/>
                </a:ext>
              </a:extLst>
            </p:cNvPr>
            <p:cNvCxnSpPr/>
            <p:nvPr/>
          </p:nvCxnSpPr>
          <p:spPr bwMode="auto">
            <a:xfrm flipH="1">
              <a:off x="5063754" y="4806752"/>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grpSp>
      <p:sp>
        <p:nvSpPr>
          <p:cNvPr id="73" name="文本框 72">
            <a:extLst>
              <a:ext uri="{FF2B5EF4-FFF2-40B4-BE49-F238E27FC236}">
                <a16:creationId xmlns:a16="http://schemas.microsoft.com/office/drawing/2014/main" id="{C3B83953-896D-4444-9DD4-781333680922}"/>
              </a:ext>
            </a:extLst>
          </p:cNvPr>
          <p:cNvSpPr txBox="1"/>
          <p:nvPr/>
        </p:nvSpPr>
        <p:spPr>
          <a:xfrm>
            <a:off x="5687291" y="5365190"/>
            <a:ext cx="690880" cy="396240"/>
          </a:xfrm>
          <a:prstGeom prst="rect">
            <a:avLst/>
          </a:prstGeom>
          <a:noFill/>
        </p:spPr>
        <p:txBody>
          <a:bodyPr rtlCol="0" wrap="none">
            <a:spAutoFit/>
          </a:bodyPr>
          <a:lstStyle/>
          <a:p>
            <a:pPr algn="ctr"/>
            <a:r>
              <a:rPr altLang="en-US" b="1" lang="zh-CN" sz="2000">
                <a:solidFill>
                  <a:srgbClr val="000000"/>
                </a:solidFill>
                <a:latin typeface="+mj-ea"/>
                <a:ea typeface="+mj-ea"/>
              </a:rPr>
              <a:t>结果</a:t>
            </a:r>
          </a:p>
        </p:txBody>
      </p:sp>
      <p:grpSp>
        <p:nvGrpSpPr>
          <p:cNvPr id="38" name="组合 37">
            <a:extLst>
              <a:ext uri="{FF2B5EF4-FFF2-40B4-BE49-F238E27FC236}">
                <a16:creationId xmlns:a16="http://schemas.microsoft.com/office/drawing/2014/main" id="{9E46F9F4-C623-4CFC-A927-DEC118A44495}"/>
              </a:ext>
            </a:extLst>
          </p:cNvPr>
          <p:cNvGrpSpPr/>
          <p:nvPr/>
        </p:nvGrpSpPr>
        <p:grpSpPr>
          <a:xfrm>
            <a:off x="5169189" y="5538804"/>
            <a:ext cx="1660896" cy="0"/>
            <a:chOff x="5063754" y="5435402"/>
            <a:chExt cx="1660896" cy="0"/>
          </a:xfrm>
        </p:grpSpPr>
        <p:cxnSp>
          <p:nvCxnSpPr>
            <p:cNvPr id="74" name="直接连接符 73">
              <a:extLst>
                <a:ext uri="{FF2B5EF4-FFF2-40B4-BE49-F238E27FC236}">
                  <a16:creationId xmlns:a16="http://schemas.microsoft.com/office/drawing/2014/main" id="{EF6A3084-992B-407D-8727-79F066EF9B61}"/>
                </a:ext>
              </a:extLst>
            </p:cNvPr>
            <p:cNvCxnSpPr/>
            <p:nvPr/>
          </p:nvCxnSpPr>
          <p:spPr bwMode="auto">
            <a:xfrm>
              <a:off x="6244854" y="5435402"/>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cxnSp>
          <p:nvCxnSpPr>
            <p:cNvPr id="75" name="直接连接符 74">
              <a:extLst>
                <a:ext uri="{FF2B5EF4-FFF2-40B4-BE49-F238E27FC236}">
                  <a16:creationId xmlns:a16="http://schemas.microsoft.com/office/drawing/2014/main" id="{95955F99-E008-433D-BE62-CE0D5D537749}"/>
                </a:ext>
              </a:extLst>
            </p:cNvPr>
            <p:cNvCxnSpPr/>
            <p:nvPr/>
          </p:nvCxnSpPr>
          <p:spPr bwMode="auto">
            <a:xfrm flipH="1">
              <a:off x="5063754" y="5435402"/>
              <a:ext cx="479796" cy="0"/>
            </a:xfrm>
            <a:prstGeom prst="line">
              <a:avLst/>
            </a:prstGeom>
            <a:solidFill>
              <a:schemeClr val="accent1"/>
            </a:solidFill>
            <a:ln algn="ctr" cap="flat" cmpd="sng" w="9525">
              <a:solidFill>
                <a:schemeClr val="tx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grpSp>
      <p:sp>
        <p:nvSpPr>
          <p:cNvPr id="76" name="TextBox 54">
            <a:extLst>
              <a:ext uri="{FF2B5EF4-FFF2-40B4-BE49-F238E27FC236}">
                <a16:creationId xmlns:a16="http://schemas.microsoft.com/office/drawing/2014/main" id="{51B3EA1C-353F-4870-854B-EFAEC13E18CB}"/>
              </a:ext>
            </a:extLst>
          </p:cNvPr>
          <p:cNvSpPr txBox="1"/>
          <p:nvPr/>
        </p:nvSpPr>
        <p:spPr>
          <a:xfrm>
            <a:off x="2179300" y="1234112"/>
            <a:ext cx="7499682" cy="457200"/>
          </a:xfrm>
          <a:prstGeom prst="rect">
            <a:avLst/>
          </a:prstGeom>
          <a:noFill/>
        </p:spPr>
        <p:txBody>
          <a:bodyPr rtlCol="0" wrap="square">
            <a:spAutoFit/>
          </a:bodyPr>
          <a:lstStyle>
            <a:defPPr>
              <a:defRPr lang="zh-CN"/>
            </a:defPPr>
            <a:lvl1pPr>
              <a:defRPr sz="3200">
                <a:solidFill>
                  <a:schemeClr val="tx1">
                    <a:lumMod val="75000"/>
                  </a:schemeClr>
                </a:solidFill>
                <a:latin charset="-122" pitchFamily="65" typeface="方正卡通简体"/>
                <a:ea charset="-122" pitchFamily="65" typeface="方正卡通简体"/>
              </a:defRPr>
            </a:lvl1pPr>
          </a:lstStyle>
          <a:p>
            <a:pPr algn="ctr" lvl="0"/>
            <a:r>
              <a:rPr altLang="en-US" lang="zh-CN" sz="2400">
                <a:solidFill>
                  <a:srgbClr val="000000"/>
                </a:solidFill>
                <a:latin typeface="微软雅黑"/>
                <a:ea typeface="微软雅黑"/>
              </a:rPr>
              <a:t>团队和群体的差异体现在这些方面:</a:t>
            </a:r>
          </a:p>
        </p:txBody>
      </p:sp>
      <p:sp>
        <p:nvSpPr>
          <p:cNvPr id="41" name="矩形 40">
            <a:extLst>
              <a:ext uri="{FF2B5EF4-FFF2-40B4-BE49-F238E27FC236}">
                <a16:creationId xmlns:a16="http://schemas.microsoft.com/office/drawing/2014/main" id="{2C820827-55CD-470E-B698-DB5D5A6E88D0}"/>
              </a:ext>
            </a:extLst>
          </p:cNvPr>
          <p:cNvSpPr/>
          <p:nvPr/>
        </p:nvSpPr>
        <p:spPr>
          <a:xfrm>
            <a:off x="8419965" y="1628800"/>
            <a:ext cx="973455" cy="457200"/>
          </a:xfrm>
          <a:prstGeom prst="rect">
            <a:avLst/>
          </a:prstGeom>
        </p:spPr>
        <p:txBody>
          <a:bodyPr wrap="none">
            <a:spAutoFit/>
          </a:bodyPr>
          <a:lstStyle/>
          <a:p>
            <a:pPr algn="ctr"/>
            <a:r>
              <a:rPr altLang="en-US" b="1" lang="zh-CN" sz="2400">
                <a:solidFill>
                  <a:srgbClr val="000000"/>
                </a:solidFill>
                <a:latin typeface="微软雅黑"/>
                <a:ea typeface="微软雅黑"/>
              </a:rPr>
              <a:t>团  队</a:t>
            </a:r>
          </a:p>
        </p:txBody>
      </p:sp>
      <p:sp>
        <p:nvSpPr>
          <p:cNvPr id="77" name="矩形 76">
            <a:extLst>
              <a:ext uri="{FF2B5EF4-FFF2-40B4-BE49-F238E27FC236}">
                <a16:creationId xmlns:a16="http://schemas.microsoft.com/office/drawing/2014/main" id="{D72A74D7-5646-45B3-B64A-FECE3B498EAF}"/>
              </a:ext>
            </a:extLst>
          </p:cNvPr>
          <p:cNvSpPr/>
          <p:nvPr/>
        </p:nvSpPr>
        <p:spPr>
          <a:xfrm>
            <a:off x="2500428" y="1628800"/>
            <a:ext cx="973455" cy="457200"/>
          </a:xfrm>
          <a:prstGeom prst="rect">
            <a:avLst/>
          </a:prstGeom>
        </p:spPr>
        <p:txBody>
          <a:bodyPr wrap="none">
            <a:spAutoFit/>
          </a:bodyPr>
          <a:lstStyle/>
          <a:p>
            <a:pPr algn="ctr"/>
            <a:r>
              <a:rPr altLang="en-US" b="1" lang="zh-CN" sz="2400">
                <a:solidFill>
                  <a:srgbClr val="000000"/>
                </a:solidFill>
                <a:latin typeface="微软雅黑"/>
                <a:ea typeface="微软雅黑"/>
              </a:rPr>
              <a:t>群  体</a:t>
            </a:r>
          </a:p>
        </p:txBody>
      </p:sp>
    </p:spTree>
    <p:extLst>
      <p:ext uri="{BB962C8B-B14F-4D97-AF65-F5344CB8AC3E}">
        <p14:creationId val="3087316993"/>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56" presetSubtype="0">
                                  <p:stCondLst>
                                    <p:cond delay="0"/>
                                  </p:stCondLst>
                                  <p:iterate type="lt">
                                    <p:tmPct val="10000"/>
                                  </p:iterate>
                                  <p:childTnLst>
                                    <p:set>
                                      <p:cBhvr>
                                        <p:cTn dur="1" fill="hold" id="26">
                                          <p:stCondLst>
                                            <p:cond delay="0"/>
                                          </p:stCondLst>
                                        </p:cTn>
                                        <p:tgtEl>
                                          <p:spTgt spid="76"/>
                                        </p:tgtEl>
                                        <p:attrNameLst>
                                          <p:attrName>style.visibility</p:attrName>
                                        </p:attrNameLst>
                                      </p:cBhvr>
                                      <p:to>
                                        <p:strVal val="visible"/>
                                      </p:to>
                                    </p:set>
                                    <p:anim by="(-#ppt_w*2)" calcmode="lin" valueType="num">
                                      <p:cBhvr rctx="PPT">
                                        <p:cTn autoRev="1" dur="200" fill="hold" id="27">
                                          <p:stCondLst>
                                            <p:cond delay="0"/>
                                          </p:stCondLst>
                                        </p:cTn>
                                        <p:tgtEl>
                                          <p:spTgt spid="76"/>
                                        </p:tgtEl>
                                        <p:attrNameLst>
                                          <p:attrName>ppt_w</p:attrName>
                                        </p:attrNameLst>
                                      </p:cBhvr>
                                    </p:anim>
                                    <p:anim by="(#ppt_w*0.50)" calcmode="lin" valueType="num">
                                      <p:cBhvr>
                                        <p:cTn autoRev="1" decel="50000" dur="200" fill="hold" id="28">
                                          <p:stCondLst>
                                            <p:cond delay="0"/>
                                          </p:stCondLst>
                                        </p:cTn>
                                        <p:tgtEl>
                                          <p:spTgt spid="76"/>
                                        </p:tgtEl>
                                        <p:attrNameLst>
                                          <p:attrName>ppt_x</p:attrName>
                                        </p:attrNameLst>
                                      </p:cBhvr>
                                    </p:anim>
                                    <p:anim calcmode="lin" from="(-#ppt_h/2)" to="(#ppt_y)" valueType="num">
                                      <p:cBhvr>
                                        <p:cTn dur="400" fill="hold" id="29">
                                          <p:stCondLst>
                                            <p:cond delay="0"/>
                                          </p:stCondLst>
                                        </p:cTn>
                                        <p:tgtEl>
                                          <p:spTgt spid="76"/>
                                        </p:tgtEl>
                                        <p:attrNameLst>
                                          <p:attrName>ppt_y</p:attrName>
                                        </p:attrNameLst>
                                      </p:cBhvr>
                                    </p:anim>
                                    <p:animRot by="21600000">
                                      <p:cBhvr>
                                        <p:cTn dur="400" fill="hold" id="30">
                                          <p:stCondLst>
                                            <p:cond delay="0"/>
                                          </p:stCondLst>
                                        </p:cTn>
                                        <p:tgtEl>
                                          <p:spTgt spid="76"/>
                                        </p:tgtEl>
                                        <p:attrNameLst>
                                          <p:attrName>r</p:attrName>
                                        </p:attrNameLst>
                                      </p:cBhvr>
                                    </p:animRot>
                                  </p:childTnLst>
                                </p:cTn>
                              </p:par>
                            </p:childTnLst>
                          </p:cTn>
                        </p:par>
                        <p:par>
                          <p:cTn fill="hold" id="31" nodeType="afterGroup">
                            <p:stCondLst>
                              <p:cond delay="1100"/>
                            </p:stCondLst>
                            <p:childTnLst>
                              <p:par>
                                <p:cTn fill="hold" grpId="0" id="32" nodeType="afterEffect" presetClass="entr" presetID="47" presetSubtype="0">
                                  <p:stCondLst>
                                    <p:cond delay="0"/>
                                  </p:stCondLst>
                                  <p:childTnLst>
                                    <p:set>
                                      <p:cBhvr>
                                        <p:cTn dur="1" fill="hold" id="33">
                                          <p:stCondLst>
                                            <p:cond delay="0"/>
                                          </p:stCondLst>
                                        </p:cTn>
                                        <p:tgtEl>
                                          <p:spTgt spid="77"/>
                                        </p:tgtEl>
                                        <p:attrNameLst>
                                          <p:attrName>style.visibility</p:attrName>
                                        </p:attrNameLst>
                                      </p:cBhvr>
                                      <p:to>
                                        <p:strVal val="visible"/>
                                      </p:to>
                                    </p:set>
                                    <p:animEffect filter="fade" transition="in">
                                      <p:cBhvr>
                                        <p:cTn dur="500" id="34"/>
                                        <p:tgtEl>
                                          <p:spTgt spid="77"/>
                                        </p:tgtEl>
                                      </p:cBhvr>
                                    </p:animEffect>
                                    <p:anim calcmode="lin" valueType="num">
                                      <p:cBhvr>
                                        <p:cTn dur="500" fill="hold" id="35"/>
                                        <p:tgtEl>
                                          <p:spTgt spid="77"/>
                                        </p:tgtEl>
                                        <p:attrNameLst>
                                          <p:attrName>ppt_x</p:attrName>
                                        </p:attrNameLst>
                                      </p:cBhvr>
                                      <p:tavLst>
                                        <p:tav tm="0">
                                          <p:val>
                                            <p:strVal val="#ppt_x"/>
                                          </p:val>
                                        </p:tav>
                                        <p:tav tm="100000">
                                          <p:val>
                                            <p:strVal val="#ppt_x"/>
                                          </p:val>
                                        </p:tav>
                                      </p:tavLst>
                                    </p:anim>
                                    <p:anim calcmode="lin" valueType="num">
                                      <p:cBhvr>
                                        <p:cTn dur="500" fill="hold" id="36"/>
                                        <p:tgtEl>
                                          <p:spTgt spid="77"/>
                                        </p:tgtEl>
                                        <p:attrNameLst>
                                          <p:attrName>ppt_y</p:attrName>
                                        </p:attrNameLst>
                                      </p:cBhvr>
                                      <p:tavLst>
                                        <p:tav tm="0">
                                          <p:val>
                                            <p:strVal val="#ppt_y-.1"/>
                                          </p:val>
                                        </p:tav>
                                        <p:tav tm="100000">
                                          <p:val>
                                            <p:strVal val="#ppt_y"/>
                                          </p:val>
                                        </p:tav>
                                      </p:tavLst>
                                    </p:anim>
                                  </p:childTnLst>
                                </p:cTn>
                              </p:par>
                              <p:par>
                                <p:cTn fill="hold" grpId="0" id="37" nodeType="withEffect" presetClass="entr" presetID="47" presetSubtype="0">
                                  <p:stCondLst>
                                    <p:cond delay="100"/>
                                  </p:stCondLst>
                                  <p:childTnLst>
                                    <p:set>
                                      <p:cBhvr>
                                        <p:cTn dur="1" fill="hold" id="38">
                                          <p:stCondLst>
                                            <p:cond delay="0"/>
                                          </p:stCondLst>
                                        </p:cTn>
                                        <p:tgtEl>
                                          <p:spTgt spid="41"/>
                                        </p:tgtEl>
                                        <p:attrNameLst>
                                          <p:attrName>style.visibility</p:attrName>
                                        </p:attrNameLst>
                                      </p:cBhvr>
                                      <p:to>
                                        <p:strVal val="visible"/>
                                      </p:to>
                                    </p:set>
                                    <p:animEffect filter="fade" transition="in">
                                      <p:cBhvr>
                                        <p:cTn dur="500" id="39"/>
                                        <p:tgtEl>
                                          <p:spTgt spid="41"/>
                                        </p:tgtEl>
                                      </p:cBhvr>
                                    </p:animEffect>
                                    <p:anim calcmode="lin" valueType="num">
                                      <p:cBhvr>
                                        <p:cTn dur="500" fill="hold" id="40"/>
                                        <p:tgtEl>
                                          <p:spTgt spid="41"/>
                                        </p:tgtEl>
                                        <p:attrNameLst>
                                          <p:attrName>ppt_x</p:attrName>
                                        </p:attrNameLst>
                                      </p:cBhvr>
                                      <p:tavLst>
                                        <p:tav tm="0">
                                          <p:val>
                                            <p:strVal val="#ppt_x"/>
                                          </p:val>
                                        </p:tav>
                                        <p:tav tm="100000">
                                          <p:val>
                                            <p:strVal val="#ppt_x"/>
                                          </p:val>
                                        </p:tav>
                                      </p:tavLst>
                                    </p:anim>
                                    <p:anim calcmode="lin" valueType="num">
                                      <p:cBhvr>
                                        <p:cTn dur="500" fill="hold" id="41"/>
                                        <p:tgtEl>
                                          <p:spTgt spid="41"/>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1700"/>
                            </p:stCondLst>
                            <p:childTnLst>
                              <p:par>
                                <p:cTn fill="hold" grpId="0" id="43" nodeType="afterEffect" presetClass="entr" presetID="31" presetSubtype="0">
                                  <p:stCondLst>
                                    <p:cond delay="0"/>
                                  </p:stCondLst>
                                  <p:childTnLst>
                                    <p:set>
                                      <p:cBhvr>
                                        <p:cTn dur="1" fill="hold" id="44">
                                          <p:stCondLst>
                                            <p:cond delay="0"/>
                                          </p:stCondLst>
                                        </p:cTn>
                                        <p:tgtEl>
                                          <p:spTgt spid="23"/>
                                        </p:tgtEl>
                                        <p:attrNameLst>
                                          <p:attrName>style.visibility</p:attrName>
                                        </p:attrNameLst>
                                      </p:cBhvr>
                                      <p:to>
                                        <p:strVal val="visible"/>
                                      </p:to>
                                    </p:set>
                                    <p:anim calcmode="lin" valueType="num">
                                      <p:cBhvr>
                                        <p:cTn dur="500" fill="hold" id="45"/>
                                        <p:tgtEl>
                                          <p:spTgt spid="23"/>
                                        </p:tgtEl>
                                        <p:attrNameLst>
                                          <p:attrName>ppt_w</p:attrName>
                                        </p:attrNameLst>
                                      </p:cBhvr>
                                      <p:tavLst>
                                        <p:tav tm="0">
                                          <p:val>
                                            <p:fltVal val="0"/>
                                          </p:val>
                                        </p:tav>
                                        <p:tav tm="100000">
                                          <p:val>
                                            <p:strVal val="#ppt_w"/>
                                          </p:val>
                                        </p:tav>
                                      </p:tavLst>
                                    </p:anim>
                                    <p:anim calcmode="lin" valueType="num">
                                      <p:cBhvr>
                                        <p:cTn dur="500" fill="hold" id="46"/>
                                        <p:tgtEl>
                                          <p:spTgt spid="23"/>
                                        </p:tgtEl>
                                        <p:attrNameLst>
                                          <p:attrName>ppt_h</p:attrName>
                                        </p:attrNameLst>
                                      </p:cBhvr>
                                      <p:tavLst>
                                        <p:tav tm="0">
                                          <p:val>
                                            <p:fltVal val="0"/>
                                          </p:val>
                                        </p:tav>
                                        <p:tav tm="100000">
                                          <p:val>
                                            <p:strVal val="#ppt_h"/>
                                          </p:val>
                                        </p:tav>
                                      </p:tavLst>
                                    </p:anim>
                                    <p:anim calcmode="lin" valueType="num">
                                      <p:cBhvr>
                                        <p:cTn dur="500" fill="hold" id="47"/>
                                        <p:tgtEl>
                                          <p:spTgt spid="23"/>
                                        </p:tgtEl>
                                        <p:attrNameLst>
                                          <p:attrName>style.rotation</p:attrName>
                                        </p:attrNameLst>
                                      </p:cBhvr>
                                      <p:tavLst>
                                        <p:tav tm="0">
                                          <p:val>
                                            <p:fltVal val="90"/>
                                          </p:val>
                                        </p:tav>
                                        <p:tav tm="100000">
                                          <p:val>
                                            <p:fltVal val="0"/>
                                          </p:val>
                                        </p:tav>
                                      </p:tavLst>
                                    </p:anim>
                                    <p:animEffect filter="fade" transition="in">
                                      <p:cBhvr>
                                        <p:cTn dur="500" id="48"/>
                                        <p:tgtEl>
                                          <p:spTgt spid="23"/>
                                        </p:tgtEl>
                                      </p:cBhvr>
                                    </p:animEffect>
                                  </p:childTnLst>
                                </p:cTn>
                              </p:par>
                              <p:par>
                                <p:cTn fill="hold" grpId="0" id="49" nodeType="withEffect" presetClass="entr" presetID="31" presetSubtype="0">
                                  <p:stCondLst>
                                    <p:cond delay="0"/>
                                  </p:stCondLst>
                                  <p:childTnLst>
                                    <p:set>
                                      <p:cBhvr>
                                        <p:cTn dur="1" fill="hold" id="50">
                                          <p:stCondLst>
                                            <p:cond delay="0"/>
                                          </p:stCondLst>
                                        </p:cTn>
                                        <p:tgtEl>
                                          <p:spTgt spid="61"/>
                                        </p:tgtEl>
                                        <p:attrNameLst>
                                          <p:attrName>style.visibility</p:attrName>
                                        </p:attrNameLst>
                                      </p:cBhvr>
                                      <p:to>
                                        <p:strVal val="visible"/>
                                      </p:to>
                                    </p:set>
                                    <p:anim calcmode="lin" valueType="num">
                                      <p:cBhvr>
                                        <p:cTn dur="500" fill="hold" id="51"/>
                                        <p:tgtEl>
                                          <p:spTgt spid="61"/>
                                        </p:tgtEl>
                                        <p:attrNameLst>
                                          <p:attrName>ppt_w</p:attrName>
                                        </p:attrNameLst>
                                      </p:cBhvr>
                                      <p:tavLst>
                                        <p:tav tm="0">
                                          <p:val>
                                            <p:fltVal val="0"/>
                                          </p:val>
                                        </p:tav>
                                        <p:tav tm="100000">
                                          <p:val>
                                            <p:strVal val="#ppt_w"/>
                                          </p:val>
                                        </p:tav>
                                      </p:tavLst>
                                    </p:anim>
                                    <p:anim calcmode="lin" valueType="num">
                                      <p:cBhvr>
                                        <p:cTn dur="500" fill="hold" id="52"/>
                                        <p:tgtEl>
                                          <p:spTgt spid="61"/>
                                        </p:tgtEl>
                                        <p:attrNameLst>
                                          <p:attrName>ppt_h</p:attrName>
                                        </p:attrNameLst>
                                      </p:cBhvr>
                                      <p:tavLst>
                                        <p:tav tm="0">
                                          <p:val>
                                            <p:fltVal val="0"/>
                                          </p:val>
                                        </p:tav>
                                        <p:tav tm="100000">
                                          <p:val>
                                            <p:strVal val="#ppt_h"/>
                                          </p:val>
                                        </p:tav>
                                      </p:tavLst>
                                    </p:anim>
                                    <p:anim calcmode="lin" valueType="num">
                                      <p:cBhvr>
                                        <p:cTn dur="500" fill="hold" id="53"/>
                                        <p:tgtEl>
                                          <p:spTgt spid="61"/>
                                        </p:tgtEl>
                                        <p:attrNameLst>
                                          <p:attrName>style.rotation</p:attrName>
                                        </p:attrNameLst>
                                      </p:cBhvr>
                                      <p:tavLst>
                                        <p:tav tm="0">
                                          <p:val>
                                            <p:fltVal val="90"/>
                                          </p:val>
                                        </p:tav>
                                        <p:tav tm="100000">
                                          <p:val>
                                            <p:fltVal val="0"/>
                                          </p:val>
                                        </p:tav>
                                      </p:tavLst>
                                    </p:anim>
                                    <p:animEffect filter="fade" transition="in">
                                      <p:cBhvr>
                                        <p:cTn dur="500" id="54"/>
                                        <p:tgtEl>
                                          <p:spTgt spid="61"/>
                                        </p:tgtEl>
                                      </p:cBhvr>
                                    </p:animEffect>
                                  </p:childTnLst>
                                </p:cTn>
                              </p:par>
                              <p:par>
                                <p:cTn fill="hold" grpId="0" id="55" nodeType="withEffect" presetClass="entr" presetID="31" presetSubtype="0">
                                  <p:stCondLst>
                                    <p:cond delay="0"/>
                                  </p:stCondLst>
                                  <p:childTnLst>
                                    <p:set>
                                      <p:cBhvr>
                                        <p:cTn dur="1" fill="hold" id="56">
                                          <p:stCondLst>
                                            <p:cond delay="0"/>
                                          </p:stCondLst>
                                        </p:cTn>
                                        <p:tgtEl>
                                          <p:spTgt spid="64"/>
                                        </p:tgtEl>
                                        <p:attrNameLst>
                                          <p:attrName>style.visibility</p:attrName>
                                        </p:attrNameLst>
                                      </p:cBhvr>
                                      <p:to>
                                        <p:strVal val="visible"/>
                                      </p:to>
                                    </p:set>
                                    <p:anim calcmode="lin" valueType="num">
                                      <p:cBhvr>
                                        <p:cTn dur="500" fill="hold" id="57"/>
                                        <p:tgtEl>
                                          <p:spTgt spid="64"/>
                                        </p:tgtEl>
                                        <p:attrNameLst>
                                          <p:attrName>ppt_w</p:attrName>
                                        </p:attrNameLst>
                                      </p:cBhvr>
                                      <p:tavLst>
                                        <p:tav tm="0">
                                          <p:val>
                                            <p:fltVal val="0"/>
                                          </p:val>
                                        </p:tav>
                                        <p:tav tm="100000">
                                          <p:val>
                                            <p:strVal val="#ppt_w"/>
                                          </p:val>
                                        </p:tav>
                                      </p:tavLst>
                                    </p:anim>
                                    <p:anim calcmode="lin" valueType="num">
                                      <p:cBhvr>
                                        <p:cTn dur="500" fill="hold" id="58"/>
                                        <p:tgtEl>
                                          <p:spTgt spid="64"/>
                                        </p:tgtEl>
                                        <p:attrNameLst>
                                          <p:attrName>ppt_h</p:attrName>
                                        </p:attrNameLst>
                                      </p:cBhvr>
                                      <p:tavLst>
                                        <p:tav tm="0">
                                          <p:val>
                                            <p:fltVal val="0"/>
                                          </p:val>
                                        </p:tav>
                                        <p:tav tm="100000">
                                          <p:val>
                                            <p:strVal val="#ppt_h"/>
                                          </p:val>
                                        </p:tav>
                                      </p:tavLst>
                                    </p:anim>
                                    <p:anim calcmode="lin" valueType="num">
                                      <p:cBhvr>
                                        <p:cTn dur="500" fill="hold" id="59"/>
                                        <p:tgtEl>
                                          <p:spTgt spid="64"/>
                                        </p:tgtEl>
                                        <p:attrNameLst>
                                          <p:attrName>style.rotation</p:attrName>
                                        </p:attrNameLst>
                                      </p:cBhvr>
                                      <p:tavLst>
                                        <p:tav tm="0">
                                          <p:val>
                                            <p:fltVal val="90"/>
                                          </p:val>
                                        </p:tav>
                                        <p:tav tm="100000">
                                          <p:val>
                                            <p:fltVal val="0"/>
                                          </p:val>
                                        </p:tav>
                                      </p:tavLst>
                                    </p:anim>
                                    <p:animEffect filter="fade" transition="in">
                                      <p:cBhvr>
                                        <p:cTn dur="500" id="60"/>
                                        <p:tgtEl>
                                          <p:spTgt spid="64"/>
                                        </p:tgtEl>
                                      </p:cBhvr>
                                    </p:animEffect>
                                  </p:childTnLst>
                                </p:cTn>
                              </p:par>
                              <p:par>
                                <p:cTn fill="hold" grpId="0" id="61" nodeType="withEffect" presetClass="entr" presetID="31" presetSubtype="0">
                                  <p:stCondLst>
                                    <p:cond delay="0"/>
                                  </p:stCondLst>
                                  <p:childTnLst>
                                    <p:set>
                                      <p:cBhvr>
                                        <p:cTn dur="1" fill="hold" id="62">
                                          <p:stCondLst>
                                            <p:cond delay="0"/>
                                          </p:stCondLst>
                                        </p:cTn>
                                        <p:tgtEl>
                                          <p:spTgt spid="67"/>
                                        </p:tgtEl>
                                        <p:attrNameLst>
                                          <p:attrName>style.visibility</p:attrName>
                                        </p:attrNameLst>
                                      </p:cBhvr>
                                      <p:to>
                                        <p:strVal val="visible"/>
                                      </p:to>
                                    </p:set>
                                    <p:anim calcmode="lin" valueType="num">
                                      <p:cBhvr>
                                        <p:cTn dur="500" fill="hold" id="63"/>
                                        <p:tgtEl>
                                          <p:spTgt spid="67"/>
                                        </p:tgtEl>
                                        <p:attrNameLst>
                                          <p:attrName>ppt_w</p:attrName>
                                        </p:attrNameLst>
                                      </p:cBhvr>
                                      <p:tavLst>
                                        <p:tav tm="0">
                                          <p:val>
                                            <p:fltVal val="0"/>
                                          </p:val>
                                        </p:tav>
                                        <p:tav tm="100000">
                                          <p:val>
                                            <p:strVal val="#ppt_w"/>
                                          </p:val>
                                        </p:tav>
                                      </p:tavLst>
                                    </p:anim>
                                    <p:anim calcmode="lin" valueType="num">
                                      <p:cBhvr>
                                        <p:cTn dur="500" fill="hold" id="64"/>
                                        <p:tgtEl>
                                          <p:spTgt spid="67"/>
                                        </p:tgtEl>
                                        <p:attrNameLst>
                                          <p:attrName>ppt_h</p:attrName>
                                        </p:attrNameLst>
                                      </p:cBhvr>
                                      <p:tavLst>
                                        <p:tav tm="0">
                                          <p:val>
                                            <p:fltVal val="0"/>
                                          </p:val>
                                        </p:tav>
                                        <p:tav tm="100000">
                                          <p:val>
                                            <p:strVal val="#ppt_h"/>
                                          </p:val>
                                        </p:tav>
                                      </p:tavLst>
                                    </p:anim>
                                    <p:anim calcmode="lin" valueType="num">
                                      <p:cBhvr>
                                        <p:cTn dur="500" fill="hold" id="65"/>
                                        <p:tgtEl>
                                          <p:spTgt spid="67"/>
                                        </p:tgtEl>
                                        <p:attrNameLst>
                                          <p:attrName>style.rotation</p:attrName>
                                        </p:attrNameLst>
                                      </p:cBhvr>
                                      <p:tavLst>
                                        <p:tav tm="0">
                                          <p:val>
                                            <p:fltVal val="90"/>
                                          </p:val>
                                        </p:tav>
                                        <p:tav tm="100000">
                                          <p:val>
                                            <p:fltVal val="0"/>
                                          </p:val>
                                        </p:tav>
                                      </p:tavLst>
                                    </p:anim>
                                    <p:animEffect filter="fade" transition="in">
                                      <p:cBhvr>
                                        <p:cTn dur="500" id="66"/>
                                        <p:tgtEl>
                                          <p:spTgt spid="67"/>
                                        </p:tgtEl>
                                      </p:cBhvr>
                                    </p:animEffect>
                                  </p:childTnLst>
                                </p:cTn>
                              </p:par>
                              <p:par>
                                <p:cTn fill="hold" grpId="0" id="67" nodeType="withEffect" presetClass="entr" presetID="31" presetSubtype="0">
                                  <p:stCondLst>
                                    <p:cond delay="0"/>
                                  </p:stCondLst>
                                  <p:childTnLst>
                                    <p:set>
                                      <p:cBhvr>
                                        <p:cTn dur="1" fill="hold" id="68">
                                          <p:stCondLst>
                                            <p:cond delay="0"/>
                                          </p:stCondLst>
                                        </p:cTn>
                                        <p:tgtEl>
                                          <p:spTgt spid="70"/>
                                        </p:tgtEl>
                                        <p:attrNameLst>
                                          <p:attrName>style.visibility</p:attrName>
                                        </p:attrNameLst>
                                      </p:cBhvr>
                                      <p:to>
                                        <p:strVal val="visible"/>
                                      </p:to>
                                    </p:set>
                                    <p:anim calcmode="lin" valueType="num">
                                      <p:cBhvr>
                                        <p:cTn dur="500" fill="hold" id="69"/>
                                        <p:tgtEl>
                                          <p:spTgt spid="70"/>
                                        </p:tgtEl>
                                        <p:attrNameLst>
                                          <p:attrName>ppt_w</p:attrName>
                                        </p:attrNameLst>
                                      </p:cBhvr>
                                      <p:tavLst>
                                        <p:tav tm="0">
                                          <p:val>
                                            <p:fltVal val="0"/>
                                          </p:val>
                                        </p:tav>
                                        <p:tav tm="100000">
                                          <p:val>
                                            <p:strVal val="#ppt_w"/>
                                          </p:val>
                                        </p:tav>
                                      </p:tavLst>
                                    </p:anim>
                                    <p:anim calcmode="lin" valueType="num">
                                      <p:cBhvr>
                                        <p:cTn dur="500" fill="hold" id="70"/>
                                        <p:tgtEl>
                                          <p:spTgt spid="70"/>
                                        </p:tgtEl>
                                        <p:attrNameLst>
                                          <p:attrName>ppt_h</p:attrName>
                                        </p:attrNameLst>
                                      </p:cBhvr>
                                      <p:tavLst>
                                        <p:tav tm="0">
                                          <p:val>
                                            <p:fltVal val="0"/>
                                          </p:val>
                                        </p:tav>
                                        <p:tav tm="100000">
                                          <p:val>
                                            <p:strVal val="#ppt_h"/>
                                          </p:val>
                                        </p:tav>
                                      </p:tavLst>
                                    </p:anim>
                                    <p:anim calcmode="lin" valueType="num">
                                      <p:cBhvr>
                                        <p:cTn dur="500" fill="hold" id="71"/>
                                        <p:tgtEl>
                                          <p:spTgt spid="70"/>
                                        </p:tgtEl>
                                        <p:attrNameLst>
                                          <p:attrName>style.rotation</p:attrName>
                                        </p:attrNameLst>
                                      </p:cBhvr>
                                      <p:tavLst>
                                        <p:tav tm="0">
                                          <p:val>
                                            <p:fltVal val="90"/>
                                          </p:val>
                                        </p:tav>
                                        <p:tav tm="100000">
                                          <p:val>
                                            <p:fltVal val="0"/>
                                          </p:val>
                                        </p:tav>
                                      </p:tavLst>
                                    </p:anim>
                                    <p:animEffect filter="fade" transition="in">
                                      <p:cBhvr>
                                        <p:cTn dur="500" id="72"/>
                                        <p:tgtEl>
                                          <p:spTgt spid="70"/>
                                        </p:tgtEl>
                                      </p:cBhvr>
                                    </p:animEffect>
                                  </p:childTnLst>
                                </p:cTn>
                              </p:par>
                              <p:par>
                                <p:cTn fill="hold" grpId="0" id="73" nodeType="withEffect" presetClass="entr" presetID="31" presetSubtype="0">
                                  <p:stCondLst>
                                    <p:cond delay="0"/>
                                  </p:stCondLst>
                                  <p:childTnLst>
                                    <p:set>
                                      <p:cBhvr>
                                        <p:cTn dur="1" fill="hold" id="74">
                                          <p:stCondLst>
                                            <p:cond delay="0"/>
                                          </p:stCondLst>
                                        </p:cTn>
                                        <p:tgtEl>
                                          <p:spTgt spid="73"/>
                                        </p:tgtEl>
                                        <p:attrNameLst>
                                          <p:attrName>style.visibility</p:attrName>
                                        </p:attrNameLst>
                                      </p:cBhvr>
                                      <p:to>
                                        <p:strVal val="visible"/>
                                      </p:to>
                                    </p:set>
                                    <p:anim calcmode="lin" valueType="num">
                                      <p:cBhvr>
                                        <p:cTn dur="500" fill="hold" id="75"/>
                                        <p:tgtEl>
                                          <p:spTgt spid="73"/>
                                        </p:tgtEl>
                                        <p:attrNameLst>
                                          <p:attrName>ppt_w</p:attrName>
                                        </p:attrNameLst>
                                      </p:cBhvr>
                                      <p:tavLst>
                                        <p:tav tm="0">
                                          <p:val>
                                            <p:fltVal val="0"/>
                                          </p:val>
                                        </p:tav>
                                        <p:tav tm="100000">
                                          <p:val>
                                            <p:strVal val="#ppt_w"/>
                                          </p:val>
                                        </p:tav>
                                      </p:tavLst>
                                    </p:anim>
                                    <p:anim calcmode="lin" valueType="num">
                                      <p:cBhvr>
                                        <p:cTn dur="500" fill="hold" id="76"/>
                                        <p:tgtEl>
                                          <p:spTgt spid="73"/>
                                        </p:tgtEl>
                                        <p:attrNameLst>
                                          <p:attrName>ppt_h</p:attrName>
                                        </p:attrNameLst>
                                      </p:cBhvr>
                                      <p:tavLst>
                                        <p:tav tm="0">
                                          <p:val>
                                            <p:fltVal val="0"/>
                                          </p:val>
                                        </p:tav>
                                        <p:tav tm="100000">
                                          <p:val>
                                            <p:strVal val="#ppt_h"/>
                                          </p:val>
                                        </p:tav>
                                      </p:tavLst>
                                    </p:anim>
                                    <p:anim calcmode="lin" valueType="num">
                                      <p:cBhvr>
                                        <p:cTn dur="500" fill="hold" id="77"/>
                                        <p:tgtEl>
                                          <p:spTgt spid="73"/>
                                        </p:tgtEl>
                                        <p:attrNameLst>
                                          <p:attrName>style.rotation</p:attrName>
                                        </p:attrNameLst>
                                      </p:cBhvr>
                                      <p:tavLst>
                                        <p:tav tm="0">
                                          <p:val>
                                            <p:fltVal val="90"/>
                                          </p:val>
                                        </p:tav>
                                        <p:tav tm="100000">
                                          <p:val>
                                            <p:fltVal val="0"/>
                                          </p:val>
                                        </p:tav>
                                      </p:tavLst>
                                    </p:anim>
                                    <p:animEffect filter="fade" transition="in">
                                      <p:cBhvr>
                                        <p:cTn dur="500" id="78"/>
                                        <p:tgtEl>
                                          <p:spTgt spid="73"/>
                                        </p:tgtEl>
                                      </p:cBhvr>
                                    </p:animEffect>
                                  </p:childTnLst>
                                </p:cTn>
                              </p:par>
                            </p:childTnLst>
                          </p:cTn>
                        </p:par>
                        <p:par>
                          <p:cTn fill="hold" id="79" nodeType="afterGroup">
                            <p:stCondLst>
                              <p:cond delay="2200"/>
                            </p:stCondLst>
                            <p:childTnLst>
                              <p:par>
                                <p:cTn fill="hold" id="80" nodeType="afterEffect" presetClass="entr" presetID="16" presetSubtype="37">
                                  <p:stCondLst>
                                    <p:cond delay="0"/>
                                  </p:stCondLst>
                                  <p:childTnLst>
                                    <p:set>
                                      <p:cBhvr>
                                        <p:cTn dur="1" fill="hold" id="81">
                                          <p:stCondLst>
                                            <p:cond delay="0"/>
                                          </p:stCondLst>
                                        </p:cTn>
                                        <p:tgtEl>
                                          <p:spTgt spid="12"/>
                                        </p:tgtEl>
                                        <p:attrNameLst>
                                          <p:attrName>style.visibility</p:attrName>
                                        </p:attrNameLst>
                                      </p:cBhvr>
                                      <p:to>
                                        <p:strVal val="visible"/>
                                      </p:to>
                                    </p:set>
                                    <p:animEffect filter="barn(outVertical)" transition="in">
                                      <p:cBhvr>
                                        <p:cTn dur="500" id="82"/>
                                        <p:tgtEl>
                                          <p:spTgt spid="12"/>
                                        </p:tgtEl>
                                      </p:cBhvr>
                                    </p:animEffect>
                                  </p:childTnLst>
                                </p:cTn>
                              </p:par>
                              <p:par>
                                <p:cTn fill="hold" id="83" nodeType="withEffect" presetClass="entr" presetID="16" presetSubtype="37">
                                  <p:stCondLst>
                                    <p:cond delay="0"/>
                                  </p:stCondLst>
                                  <p:childTnLst>
                                    <p:set>
                                      <p:cBhvr>
                                        <p:cTn dur="1" fill="hold" id="84">
                                          <p:stCondLst>
                                            <p:cond delay="0"/>
                                          </p:stCondLst>
                                        </p:cTn>
                                        <p:tgtEl>
                                          <p:spTgt spid="13"/>
                                        </p:tgtEl>
                                        <p:attrNameLst>
                                          <p:attrName>style.visibility</p:attrName>
                                        </p:attrNameLst>
                                      </p:cBhvr>
                                      <p:to>
                                        <p:strVal val="visible"/>
                                      </p:to>
                                    </p:set>
                                    <p:animEffect filter="barn(outVertical)" transition="in">
                                      <p:cBhvr>
                                        <p:cTn dur="500" id="85"/>
                                        <p:tgtEl>
                                          <p:spTgt spid="13"/>
                                        </p:tgtEl>
                                      </p:cBhvr>
                                    </p:animEffect>
                                  </p:childTnLst>
                                </p:cTn>
                              </p:par>
                              <p:par>
                                <p:cTn fill="hold" id="86" nodeType="withEffect" presetClass="entr" presetID="16" presetSubtype="37">
                                  <p:stCondLst>
                                    <p:cond delay="0"/>
                                  </p:stCondLst>
                                  <p:childTnLst>
                                    <p:set>
                                      <p:cBhvr>
                                        <p:cTn dur="1" fill="hold" id="87">
                                          <p:stCondLst>
                                            <p:cond delay="0"/>
                                          </p:stCondLst>
                                        </p:cTn>
                                        <p:tgtEl>
                                          <p:spTgt spid="24"/>
                                        </p:tgtEl>
                                        <p:attrNameLst>
                                          <p:attrName>style.visibility</p:attrName>
                                        </p:attrNameLst>
                                      </p:cBhvr>
                                      <p:to>
                                        <p:strVal val="visible"/>
                                      </p:to>
                                    </p:set>
                                    <p:animEffect filter="barn(outVertical)" transition="in">
                                      <p:cBhvr>
                                        <p:cTn dur="500" id="88"/>
                                        <p:tgtEl>
                                          <p:spTgt spid="24"/>
                                        </p:tgtEl>
                                      </p:cBhvr>
                                    </p:animEffect>
                                  </p:childTnLst>
                                </p:cTn>
                              </p:par>
                              <p:par>
                                <p:cTn fill="hold" id="89" nodeType="withEffect" presetClass="entr" presetID="16" presetSubtype="37">
                                  <p:stCondLst>
                                    <p:cond delay="0"/>
                                  </p:stCondLst>
                                  <p:childTnLst>
                                    <p:set>
                                      <p:cBhvr>
                                        <p:cTn dur="1" fill="hold" id="90">
                                          <p:stCondLst>
                                            <p:cond delay="0"/>
                                          </p:stCondLst>
                                        </p:cTn>
                                        <p:tgtEl>
                                          <p:spTgt spid="32"/>
                                        </p:tgtEl>
                                        <p:attrNameLst>
                                          <p:attrName>style.visibility</p:attrName>
                                        </p:attrNameLst>
                                      </p:cBhvr>
                                      <p:to>
                                        <p:strVal val="visible"/>
                                      </p:to>
                                    </p:set>
                                    <p:animEffect filter="barn(outVertical)" transition="in">
                                      <p:cBhvr>
                                        <p:cTn dur="500" id="91"/>
                                        <p:tgtEl>
                                          <p:spTgt spid="32"/>
                                        </p:tgtEl>
                                      </p:cBhvr>
                                    </p:animEffect>
                                  </p:childTnLst>
                                </p:cTn>
                              </p:par>
                              <p:par>
                                <p:cTn fill="hold" id="92" nodeType="withEffect" presetClass="entr" presetID="16" presetSubtype="37">
                                  <p:stCondLst>
                                    <p:cond delay="0"/>
                                  </p:stCondLst>
                                  <p:childTnLst>
                                    <p:set>
                                      <p:cBhvr>
                                        <p:cTn dur="1" fill="hold" id="93">
                                          <p:stCondLst>
                                            <p:cond delay="0"/>
                                          </p:stCondLst>
                                        </p:cTn>
                                        <p:tgtEl>
                                          <p:spTgt spid="35"/>
                                        </p:tgtEl>
                                        <p:attrNameLst>
                                          <p:attrName>style.visibility</p:attrName>
                                        </p:attrNameLst>
                                      </p:cBhvr>
                                      <p:to>
                                        <p:strVal val="visible"/>
                                      </p:to>
                                    </p:set>
                                    <p:animEffect filter="barn(outVertical)" transition="in">
                                      <p:cBhvr>
                                        <p:cTn dur="500" id="94"/>
                                        <p:tgtEl>
                                          <p:spTgt spid="35"/>
                                        </p:tgtEl>
                                      </p:cBhvr>
                                    </p:animEffect>
                                  </p:childTnLst>
                                </p:cTn>
                              </p:par>
                              <p:par>
                                <p:cTn fill="hold" id="95" nodeType="withEffect" presetClass="entr" presetID="16" presetSubtype="37">
                                  <p:stCondLst>
                                    <p:cond delay="0"/>
                                  </p:stCondLst>
                                  <p:childTnLst>
                                    <p:set>
                                      <p:cBhvr>
                                        <p:cTn dur="1" fill="hold" id="96">
                                          <p:stCondLst>
                                            <p:cond delay="0"/>
                                          </p:stCondLst>
                                        </p:cTn>
                                        <p:tgtEl>
                                          <p:spTgt spid="38"/>
                                        </p:tgtEl>
                                        <p:attrNameLst>
                                          <p:attrName>style.visibility</p:attrName>
                                        </p:attrNameLst>
                                      </p:cBhvr>
                                      <p:to>
                                        <p:strVal val="visible"/>
                                      </p:to>
                                    </p:set>
                                    <p:animEffect filter="barn(outVertical)" transition="in">
                                      <p:cBhvr>
                                        <p:cTn dur="500" id="97"/>
                                        <p:tgtEl>
                                          <p:spTgt spid="38"/>
                                        </p:tgtEl>
                                      </p:cBhvr>
                                    </p:animEffect>
                                  </p:childTnLst>
                                </p:cTn>
                              </p:par>
                            </p:childTnLst>
                          </p:cTn>
                        </p:par>
                        <p:par>
                          <p:cTn fill="hold" id="98" nodeType="afterGroup">
                            <p:stCondLst>
                              <p:cond delay="2700"/>
                            </p:stCondLst>
                            <p:childTnLst>
                              <p:par>
                                <p:cTn fill="hold" id="99" nodeType="afterEffect" presetClass="entr" presetID="2" presetSubtype="8">
                                  <p:stCondLst>
                                    <p:cond delay="0"/>
                                  </p:stCondLst>
                                  <p:childTnLst>
                                    <p:set>
                                      <p:cBhvr>
                                        <p:cTn dur="1" fill="hold" id="100">
                                          <p:stCondLst>
                                            <p:cond delay="0"/>
                                          </p:stCondLst>
                                        </p:cTn>
                                        <p:tgtEl>
                                          <p:spTgt spid="5"/>
                                        </p:tgtEl>
                                        <p:attrNameLst>
                                          <p:attrName>style.visibility</p:attrName>
                                        </p:attrNameLst>
                                      </p:cBhvr>
                                      <p:to>
                                        <p:strVal val="visible"/>
                                      </p:to>
                                    </p:set>
                                    <p:anim calcmode="lin" valueType="num">
                                      <p:cBhvr additive="base">
                                        <p:cTn dur="500" fill="hold" id="101"/>
                                        <p:tgtEl>
                                          <p:spTgt spid="5"/>
                                        </p:tgtEl>
                                        <p:attrNameLst>
                                          <p:attrName>ppt_x</p:attrName>
                                        </p:attrNameLst>
                                      </p:cBhvr>
                                      <p:tavLst>
                                        <p:tav tm="0">
                                          <p:val>
                                            <p:strVal val="0-#ppt_w/2"/>
                                          </p:val>
                                        </p:tav>
                                        <p:tav tm="100000">
                                          <p:val>
                                            <p:strVal val="#ppt_x"/>
                                          </p:val>
                                        </p:tav>
                                      </p:tavLst>
                                    </p:anim>
                                    <p:anim calcmode="lin" valueType="num">
                                      <p:cBhvr additive="base">
                                        <p:cTn dur="500" fill="hold" id="102"/>
                                        <p:tgtEl>
                                          <p:spTgt spid="5"/>
                                        </p:tgtEl>
                                        <p:attrNameLst>
                                          <p:attrName>ppt_y</p:attrName>
                                        </p:attrNameLst>
                                      </p:cBhvr>
                                      <p:tavLst>
                                        <p:tav tm="0">
                                          <p:val>
                                            <p:strVal val="#ppt_y"/>
                                          </p:val>
                                        </p:tav>
                                        <p:tav tm="100000">
                                          <p:val>
                                            <p:strVal val="#ppt_y"/>
                                          </p:val>
                                        </p:tav>
                                      </p:tavLst>
                                    </p:anim>
                                  </p:childTnLst>
                                </p:cTn>
                              </p:par>
                              <p:par>
                                <p:cTn fill="hold" id="103" nodeType="withEffect" presetClass="entr" presetID="2" presetSubtype="8">
                                  <p:stCondLst>
                                    <p:cond delay="100"/>
                                  </p:stCondLst>
                                  <p:childTnLst>
                                    <p:set>
                                      <p:cBhvr>
                                        <p:cTn dur="1" fill="hold" id="104">
                                          <p:stCondLst>
                                            <p:cond delay="0"/>
                                          </p:stCondLst>
                                        </p:cTn>
                                        <p:tgtEl>
                                          <p:spTgt spid="6"/>
                                        </p:tgtEl>
                                        <p:attrNameLst>
                                          <p:attrName>style.visibility</p:attrName>
                                        </p:attrNameLst>
                                      </p:cBhvr>
                                      <p:to>
                                        <p:strVal val="visible"/>
                                      </p:to>
                                    </p:set>
                                    <p:anim calcmode="lin" valueType="num">
                                      <p:cBhvr additive="base">
                                        <p:cTn dur="500" fill="hold" id="105"/>
                                        <p:tgtEl>
                                          <p:spTgt spid="6"/>
                                        </p:tgtEl>
                                        <p:attrNameLst>
                                          <p:attrName>ppt_x</p:attrName>
                                        </p:attrNameLst>
                                      </p:cBhvr>
                                      <p:tavLst>
                                        <p:tav tm="0">
                                          <p:val>
                                            <p:strVal val="0-#ppt_w/2"/>
                                          </p:val>
                                        </p:tav>
                                        <p:tav tm="100000">
                                          <p:val>
                                            <p:strVal val="#ppt_x"/>
                                          </p:val>
                                        </p:tav>
                                      </p:tavLst>
                                    </p:anim>
                                    <p:anim calcmode="lin" valueType="num">
                                      <p:cBhvr additive="base">
                                        <p:cTn dur="500" fill="hold" id="106"/>
                                        <p:tgtEl>
                                          <p:spTgt spid="6"/>
                                        </p:tgtEl>
                                        <p:attrNameLst>
                                          <p:attrName>ppt_y</p:attrName>
                                        </p:attrNameLst>
                                      </p:cBhvr>
                                      <p:tavLst>
                                        <p:tav tm="0">
                                          <p:val>
                                            <p:strVal val="#ppt_y"/>
                                          </p:val>
                                        </p:tav>
                                        <p:tav tm="100000">
                                          <p:val>
                                            <p:strVal val="#ppt_y"/>
                                          </p:val>
                                        </p:tav>
                                      </p:tavLst>
                                    </p:anim>
                                  </p:childTnLst>
                                </p:cTn>
                              </p:par>
                              <p:par>
                                <p:cTn fill="hold" id="107" nodeType="withEffect" presetClass="entr" presetID="2" presetSubtype="8">
                                  <p:stCondLst>
                                    <p:cond delay="200"/>
                                  </p:stCondLst>
                                  <p:childTnLst>
                                    <p:set>
                                      <p:cBhvr>
                                        <p:cTn dur="1" fill="hold" id="108">
                                          <p:stCondLst>
                                            <p:cond delay="0"/>
                                          </p:stCondLst>
                                        </p:cTn>
                                        <p:tgtEl>
                                          <p:spTgt spid="7"/>
                                        </p:tgtEl>
                                        <p:attrNameLst>
                                          <p:attrName>style.visibility</p:attrName>
                                        </p:attrNameLst>
                                      </p:cBhvr>
                                      <p:to>
                                        <p:strVal val="visible"/>
                                      </p:to>
                                    </p:set>
                                    <p:anim calcmode="lin" valueType="num">
                                      <p:cBhvr additive="base">
                                        <p:cTn dur="500" fill="hold" id="109"/>
                                        <p:tgtEl>
                                          <p:spTgt spid="7"/>
                                        </p:tgtEl>
                                        <p:attrNameLst>
                                          <p:attrName>ppt_x</p:attrName>
                                        </p:attrNameLst>
                                      </p:cBhvr>
                                      <p:tavLst>
                                        <p:tav tm="0">
                                          <p:val>
                                            <p:strVal val="0-#ppt_w/2"/>
                                          </p:val>
                                        </p:tav>
                                        <p:tav tm="100000">
                                          <p:val>
                                            <p:strVal val="#ppt_x"/>
                                          </p:val>
                                        </p:tav>
                                      </p:tavLst>
                                    </p:anim>
                                    <p:anim calcmode="lin" valueType="num">
                                      <p:cBhvr additive="base">
                                        <p:cTn dur="500" fill="hold" id="110"/>
                                        <p:tgtEl>
                                          <p:spTgt spid="7"/>
                                        </p:tgtEl>
                                        <p:attrNameLst>
                                          <p:attrName>ppt_y</p:attrName>
                                        </p:attrNameLst>
                                      </p:cBhvr>
                                      <p:tavLst>
                                        <p:tav tm="0">
                                          <p:val>
                                            <p:strVal val="#ppt_y"/>
                                          </p:val>
                                        </p:tav>
                                        <p:tav tm="100000">
                                          <p:val>
                                            <p:strVal val="#ppt_y"/>
                                          </p:val>
                                        </p:tav>
                                      </p:tavLst>
                                    </p:anim>
                                  </p:childTnLst>
                                </p:cTn>
                              </p:par>
                              <p:par>
                                <p:cTn fill="hold" id="111" nodeType="withEffect" presetClass="entr" presetID="2" presetSubtype="8">
                                  <p:stCondLst>
                                    <p:cond delay="300"/>
                                  </p:stCondLst>
                                  <p:childTnLst>
                                    <p:set>
                                      <p:cBhvr>
                                        <p:cTn dur="1" fill="hold" id="112">
                                          <p:stCondLst>
                                            <p:cond delay="0"/>
                                          </p:stCondLst>
                                        </p:cTn>
                                        <p:tgtEl>
                                          <p:spTgt spid="8"/>
                                        </p:tgtEl>
                                        <p:attrNameLst>
                                          <p:attrName>style.visibility</p:attrName>
                                        </p:attrNameLst>
                                      </p:cBhvr>
                                      <p:to>
                                        <p:strVal val="visible"/>
                                      </p:to>
                                    </p:set>
                                    <p:anim calcmode="lin" valueType="num">
                                      <p:cBhvr additive="base">
                                        <p:cTn dur="500" fill="hold" id="113"/>
                                        <p:tgtEl>
                                          <p:spTgt spid="8"/>
                                        </p:tgtEl>
                                        <p:attrNameLst>
                                          <p:attrName>ppt_x</p:attrName>
                                        </p:attrNameLst>
                                      </p:cBhvr>
                                      <p:tavLst>
                                        <p:tav tm="0">
                                          <p:val>
                                            <p:strVal val="0-#ppt_w/2"/>
                                          </p:val>
                                        </p:tav>
                                        <p:tav tm="100000">
                                          <p:val>
                                            <p:strVal val="#ppt_x"/>
                                          </p:val>
                                        </p:tav>
                                      </p:tavLst>
                                    </p:anim>
                                    <p:anim calcmode="lin" valueType="num">
                                      <p:cBhvr additive="base">
                                        <p:cTn dur="500" fill="hold" id="114"/>
                                        <p:tgtEl>
                                          <p:spTgt spid="8"/>
                                        </p:tgtEl>
                                        <p:attrNameLst>
                                          <p:attrName>ppt_y</p:attrName>
                                        </p:attrNameLst>
                                      </p:cBhvr>
                                      <p:tavLst>
                                        <p:tav tm="0">
                                          <p:val>
                                            <p:strVal val="#ppt_y"/>
                                          </p:val>
                                        </p:tav>
                                        <p:tav tm="100000">
                                          <p:val>
                                            <p:strVal val="#ppt_y"/>
                                          </p:val>
                                        </p:tav>
                                      </p:tavLst>
                                    </p:anim>
                                  </p:childTnLst>
                                </p:cTn>
                              </p:par>
                              <p:par>
                                <p:cTn fill="hold" id="115" nodeType="withEffect" presetClass="entr" presetID="2" presetSubtype="8">
                                  <p:stCondLst>
                                    <p:cond delay="400"/>
                                  </p:stCondLst>
                                  <p:childTnLst>
                                    <p:set>
                                      <p:cBhvr>
                                        <p:cTn dur="1" fill="hold" id="116">
                                          <p:stCondLst>
                                            <p:cond delay="0"/>
                                          </p:stCondLst>
                                        </p:cTn>
                                        <p:tgtEl>
                                          <p:spTgt spid="26"/>
                                        </p:tgtEl>
                                        <p:attrNameLst>
                                          <p:attrName>style.visibility</p:attrName>
                                        </p:attrNameLst>
                                      </p:cBhvr>
                                      <p:to>
                                        <p:strVal val="visible"/>
                                      </p:to>
                                    </p:set>
                                    <p:anim calcmode="lin" valueType="num">
                                      <p:cBhvr additive="base">
                                        <p:cTn dur="500" fill="hold" id="117"/>
                                        <p:tgtEl>
                                          <p:spTgt spid="26"/>
                                        </p:tgtEl>
                                        <p:attrNameLst>
                                          <p:attrName>ppt_x</p:attrName>
                                        </p:attrNameLst>
                                      </p:cBhvr>
                                      <p:tavLst>
                                        <p:tav tm="0">
                                          <p:val>
                                            <p:strVal val="0-#ppt_w/2"/>
                                          </p:val>
                                        </p:tav>
                                        <p:tav tm="100000">
                                          <p:val>
                                            <p:strVal val="#ppt_x"/>
                                          </p:val>
                                        </p:tav>
                                      </p:tavLst>
                                    </p:anim>
                                    <p:anim calcmode="lin" valueType="num">
                                      <p:cBhvr additive="base">
                                        <p:cTn dur="500" fill="hold" id="118"/>
                                        <p:tgtEl>
                                          <p:spTgt spid="26"/>
                                        </p:tgtEl>
                                        <p:attrNameLst>
                                          <p:attrName>ppt_y</p:attrName>
                                        </p:attrNameLst>
                                      </p:cBhvr>
                                      <p:tavLst>
                                        <p:tav tm="0">
                                          <p:val>
                                            <p:strVal val="#ppt_y"/>
                                          </p:val>
                                        </p:tav>
                                        <p:tav tm="100000">
                                          <p:val>
                                            <p:strVal val="#ppt_y"/>
                                          </p:val>
                                        </p:tav>
                                      </p:tavLst>
                                    </p:anim>
                                  </p:childTnLst>
                                </p:cTn>
                              </p:par>
                              <p:par>
                                <p:cTn fill="hold" id="119" nodeType="withEffect" presetClass="entr" presetID="2" presetSubtype="8">
                                  <p:stCondLst>
                                    <p:cond delay="500"/>
                                  </p:stCondLst>
                                  <p:childTnLst>
                                    <p:set>
                                      <p:cBhvr>
                                        <p:cTn dur="1" fill="hold" id="120">
                                          <p:stCondLst>
                                            <p:cond delay="0"/>
                                          </p:stCondLst>
                                        </p:cTn>
                                        <p:tgtEl>
                                          <p:spTgt spid="29"/>
                                        </p:tgtEl>
                                        <p:attrNameLst>
                                          <p:attrName>style.visibility</p:attrName>
                                        </p:attrNameLst>
                                      </p:cBhvr>
                                      <p:to>
                                        <p:strVal val="visible"/>
                                      </p:to>
                                    </p:set>
                                    <p:anim calcmode="lin" valueType="num">
                                      <p:cBhvr additive="base">
                                        <p:cTn dur="500" fill="hold" id="121"/>
                                        <p:tgtEl>
                                          <p:spTgt spid="29"/>
                                        </p:tgtEl>
                                        <p:attrNameLst>
                                          <p:attrName>ppt_x</p:attrName>
                                        </p:attrNameLst>
                                      </p:cBhvr>
                                      <p:tavLst>
                                        <p:tav tm="0">
                                          <p:val>
                                            <p:strVal val="0-#ppt_w/2"/>
                                          </p:val>
                                        </p:tav>
                                        <p:tav tm="100000">
                                          <p:val>
                                            <p:strVal val="#ppt_x"/>
                                          </p:val>
                                        </p:tav>
                                      </p:tavLst>
                                    </p:anim>
                                    <p:anim calcmode="lin" valueType="num">
                                      <p:cBhvr additive="base">
                                        <p:cTn dur="500" fill="hold" id="122"/>
                                        <p:tgtEl>
                                          <p:spTgt spid="29"/>
                                        </p:tgtEl>
                                        <p:attrNameLst>
                                          <p:attrName>ppt_y</p:attrName>
                                        </p:attrNameLst>
                                      </p:cBhvr>
                                      <p:tavLst>
                                        <p:tav tm="0">
                                          <p:val>
                                            <p:strVal val="#ppt_y"/>
                                          </p:val>
                                        </p:tav>
                                        <p:tav tm="100000">
                                          <p:val>
                                            <p:strVal val="#ppt_y"/>
                                          </p:val>
                                        </p:tav>
                                      </p:tavLst>
                                    </p:anim>
                                  </p:childTnLst>
                                </p:cTn>
                              </p:par>
                              <p:par>
                                <p:cTn fill="hold" id="123" nodeType="withEffect" presetClass="entr" presetID="2" presetSubtype="2">
                                  <p:stCondLst>
                                    <p:cond delay="0"/>
                                  </p:stCondLst>
                                  <p:childTnLst>
                                    <p:set>
                                      <p:cBhvr>
                                        <p:cTn dur="1" fill="hold" id="124">
                                          <p:stCondLst>
                                            <p:cond delay="0"/>
                                          </p:stCondLst>
                                        </p:cTn>
                                        <p:tgtEl>
                                          <p:spTgt spid="22"/>
                                        </p:tgtEl>
                                        <p:attrNameLst>
                                          <p:attrName>style.visibility</p:attrName>
                                        </p:attrNameLst>
                                      </p:cBhvr>
                                      <p:to>
                                        <p:strVal val="visible"/>
                                      </p:to>
                                    </p:set>
                                    <p:anim calcmode="lin" valueType="num">
                                      <p:cBhvr additive="base">
                                        <p:cTn dur="500" fill="hold" id="125"/>
                                        <p:tgtEl>
                                          <p:spTgt spid="22"/>
                                        </p:tgtEl>
                                        <p:attrNameLst>
                                          <p:attrName>ppt_x</p:attrName>
                                        </p:attrNameLst>
                                      </p:cBhvr>
                                      <p:tavLst>
                                        <p:tav tm="0">
                                          <p:val>
                                            <p:strVal val="1+#ppt_w/2"/>
                                          </p:val>
                                        </p:tav>
                                        <p:tav tm="100000">
                                          <p:val>
                                            <p:strVal val="#ppt_x"/>
                                          </p:val>
                                        </p:tav>
                                      </p:tavLst>
                                    </p:anim>
                                    <p:anim calcmode="lin" valueType="num">
                                      <p:cBhvr additive="base">
                                        <p:cTn dur="500" fill="hold" id="126"/>
                                        <p:tgtEl>
                                          <p:spTgt spid="22"/>
                                        </p:tgtEl>
                                        <p:attrNameLst>
                                          <p:attrName>ppt_y</p:attrName>
                                        </p:attrNameLst>
                                      </p:cBhvr>
                                      <p:tavLst>
                                        <p:tav tm="0">
                                          <p:val>
                                            <p:strVal val="#ppt_y"/>
                                          </p:val>
                                        </p:tav>
                                        <p:tav tm="100000">
                                          <p:val>
                                            <p:strVal val="#ppt_y"/>
                                          </p:val>
                                        </p:tav>
                                      </p:tavLst>
                                    </p:anim>
                                  </p:childTnLst>
                                </p:cTn>
                              </p:par>
                              <p:par>
                                <p:cTn fill="hold" id="127" nodeType="withEffect" presetClass="entr" presetID="2" presetSubtype="2">
                                  <p:stCondLst>
                                    <p:cond delay="100"/>
                                  </p:stCondLst>
                                  <p:childTnLst>
                                    <p:set>
                                      <p:cBhvr>
                                        <p:cTn dur="1" fill="hold" id="128">
                                          <p:stCondLst>
                                            <p:cond delay="0"/>
                                          </p:stCondLst>
                                        </p:cTn>
                                        <p:tgtEl>
                                          <p:spTgt spid="15"/>
                                        </p:tgtEl>
                                        <p:attrNameLst>
                                          <p:attrName>style.visibility</p:attrName>
                                        </p:attrNameLst>
                                      </p:cBhvr>
                                      <p:to>
                                        <p:strVal val="visible"/>
                                      </p:to>
                                    </p:set>
                                    <p:anim calcmode="lin" valueType="num">
                                      <p:cBhvr additive="base">
                                        <p:cTn dur="500" fill="hold" id="129"/>
                                        <p:tgtEl>
                                          <p:spTgt spid="15"/>
                                        </p:tgtEl>
                                        <p:attrNameLst>
                                          <p:attrName>ppt_x</p:attrName>
                                        </p:attrNameLst>
                                      </p:cBhvr>
                                      <p:tavLst>
                                        <p:tav tm="0">
                                          <p:val>
                                            <p:strVal val="1+#ppt_w/2"/>
                                          </p:val>
                                        </p:tav>
                                        <p:tav tm="100000">
                                          <p:val>
                                            <p:strVal val="#ppt_x"/>
                                          </p:val>
                                        </p:tav>
                                      </p:tavLst>
                                    </p:anim>
                                    <p:anim calcmode="lin" valueType="num">
                                      <p:cBhvr additive="base">
                                        <p:cTn dur="500" fill="hold" id="130"/>
                                        <p:tgtEl>
                                          <p:spTgt spid="15"/>
                                        </p:tgtEl>
                                        <p:attrNameLst>
                                          <p:attrName>ppt_y</p:attrName>
                                        </p:attrNameLst>
                                      </p:cBhvr>
                                      <p:tavLst>
                                        <p:tav tm="0">
                                          <p:val>
                                            <p:strVal val="#ppt_y"/>
                                          </p:val>
                                        </p:tav>
                                        <p:tav tm="100000">
                                          <p:val>
                                            <p:strVal val="#ppt_y"/>
                                          </p:val>
                                        </p:tav>
                                      </p:tavLst>
                                    </p:anim>
                                  </p:childTnLst>
                                </p:cTn>
                              </p:par>
                              <p:par>
                                <p:cTn fill="hold" id="131" nodeType="withEffect" presetClass="entr" presetID="2" presetSubtype="2">
                                  <p:stCondLst>
                                    <p:cond delay="200"/>
                                  </p:stCondLst>
                                  <p:childTnLst>
                                    <p:set>
                                      <p:cBhvr>
                                        <p:cTn dur="1" fill="hold" id="132">
                                          <p:stCondLst>
                                            <p:cond delay="0"/>
                                          </p:stCondLst>
                                        </p:cTn>
                                        <p:tgtEl>
                                          <p:spTgt spid="14"/>
                                        </p:tgtEl>
                                        <p:attrNameLst>
                                          <p:attrName>style.visibility</p:attrName>
                                        </p:attrNameLst>
                                      </p:cBhvr>
                                      <p:to>
                                        <p:strVal val="visible"/>
                                      </p:to>
                                    </p:set>
                                    <p:anim calcmode="lin" valueType="num">
                                      <p:cBhvr additive="base">
                                        <p:cTn dur="500" fill="hold" id="133"/>
                                        <p:tgtEl>
                                          <p:spTgt spid="14"/>
                                        </p:tgtEl>
                                        <p:attrNameLst>
                                          <p:attrName>ppt_x</p:attrName>
                                        </p:attrNameLst>
                                      </p:cBhvr>
                                      <p:tavLst>
                                        <p:tav tm="0">
                                          <p:val>
                                            <p:strVal val="1+#ppt_w/2"/>
                                          </p:val>
                                        </p:tav>
                                        <p:tav tm="100000">
                                          <p:val>
                                            <p:strVal val="#ppt_x"/>
                                          </p:val>
                                        </p:tav>
                                      </p:tavLst>
                                    </p:anim>
                                    <p:anim calcmode="lin" valueType="num">
                                      <p:cBhvr additive="base">
                                        <p:cTn dur="500" fill="hold" id="134"/>
                                        <p:tgtEl>
                                          <p:spTgt spid="14"/>
                                        </p:tgtEl>
                                        <p:attrNameLst>
                                          <p:attrName>ppt_y</p:attrName>
                                        </p:attrNameLst>
                                      </p:cBhvr>
                                      <p:tavLst>
                                        <p:tav tm="0">
                                          <p:val>
                                            <p:strVal val="#ppt_y"/>
                                          </p:val>
                                        </p:tav>
                                        <p:tav tm="100000">
                                          <p:val>
                                            <p:strVal val="#ppt_y"/>
                                          </p:val>
                                        </p:tav>
                                      </p:tavLst>
                                    </p:anim>
                                  </p:childTnLst>
                                </p:cTn>
                              </p:par>
                              <p:par>
                                <p:cTn fill="hold" id="135" nodeType="withEffect" presetClass="entr" presetID="2" presetSubtype="2">
                                  <p:stCondLst>
                                    <p:cond delay="300"/>
                                  </p:stCondLst>
                                  <p:childTnLst>
                                    <p:set>
                                      <p:cBhvr>
                                        <p:cTn dur="1" fill="hold" id="136">
                                          <p:stCondLst>
                                            <p:cond delay="0"/>
                                          </p:stCondLst>
                                        </p:cTn>
                                        <p:tgtEl>
                                          <p:spTgt spid="11"/>
                                        </p:tgtEl>
                                        <p:attrNameLst>
                                          <p:attrName>style.visibility</p:attrName>
                                        </p:attrNameLst>
                                      </p:cBhvr>
                                      <p:to>
                                        <p:strVal val="visible"/>
                                      </p:to>
                                    </p:set>
                                    <p:anim calcmode="lin" valueType="num">
                                      <p:cBhvr additive="base">
                                        <p:cTn dur="500" fill="hold" id="137"/>
                                        <p:tgtEl>
                                          <p:spTgt spid="11"/>
                                        </p:tgtEl>
                                        <p:attrNameLst>
                                          <p:attrName>ppt_x</p:attrName>
                                        </p:attrNameLst>
                                      </p:cBhvr>
                                      <p:tavLst>
                                        <p:tav tm="0">
                                          <p:val>
                                            <p:strVal val="1+#ppt_w/2"/>
                                          </p:val>
                                        </p:tav>
                                        <p:tav tm="100000">
                                          <p:val>
                                            <p:strVal val="#ppt_x"/>
                                          </p:val>
                                        </p:tav>
                                      </p:tavLst>
                                    </p:anim>
                                    <p:anim calcmode="lin" valueType="num">
                                      <p:cBhvr additive="base">
                                        <p:cTn dur="500" fill="hold" id="138"/>
                                        <p:tgtEl>
                                          <p:spTgt spid="11"/>
                                        </p:tgtEl>
                                        <p:attrNameLst>
                                          <p:attrName>ppt_y</p:attrName>
                                        </p:attrNameLst>
                                      </p:cBhvr>
                                      <p:tavLst>
                                        <p:tav tm="0">
                                          <p:val>
                                            <p:strVal val="#ppt_y"/>
                                          </p:val>
                                        </p:tav>
                                        <p:tav tm="100000">
                                          <p:val>
                                            <p:strVal val="#ppt_y"/>
                                          </p:val>
                                        </p:tav>
                                      </p:tavLst>
                                    </p:anim>
                                  </p:childTnLst>
                                </p:cTn>
                              </p:par>
                              <p:par>
                                <p:cTn fill="hold" id="139" nodeType="withEffect" presetClass="entr" presetID="2" presetSubtype="2">
                                  <p:stCondLst>
                                    <p:cond delay="400"/>
                                  </p:stCondLst>
                                  <p:childTnLst>
                                    <p:set>
                                      <p:cBhvr>
                                        <p:cTn dur="1" fill="hold" id="140">
                                          <p:stCondLst>
                                            <p:cond delay="0"/>
                                          </p:stCondLst>
                                        </p:cTn>
                                        <p:tgtEl>
                                          <p:spTgt spid="10"/>
                                        </p:tgtEl>
                                        <p:attrNameLst>
                                          <p:attrName>style.visibility</p:attrName>
                                        </p:attrNameLst>
                                      </p:cBhvr>
                                      <p:to>
                                        <p:strVal val="visible"/>
                                      </p:to>
                                    </p:set>
                                    <p:anim calcmode="lin" valueType="num">
                                      <p:cBhvr additive="base">
                                        <p:cTn dur="500" fill="hold" id="141"/>
                                        <p:tgtEl>
                                          <p:spTgt spid="10"/>
                                        </p:tgtEl>
                                        <p:attrNameLst>
                                          <p:attrName>ppt_x</p:attrName>
                                        </p:attrNameLst>
                                      </p:cBhvr>
                                      <p:tavLst>
                                        <p:tav tm="0">
                                          <p:val>
                                            <p:strVal val="1+#ppt_w/2"/>
                                          </p:val>
                                        </p:tav>
                                        <p:tav tm="100000">
                                          <p:val>
                                            <p:strVal val="#ppt_x"/>
                                          </p:val>
                                        </p:tav>
                                      </p:tavLst>
                                    </p:anim>
                                    <p:anim calcmode="lin" valueType="num">
                                      <p:cBhvr additive="base">
                                        <p:cTn dur="500" fill="hold" id="142"/>
                                        <p:tgtEl>
                                          <p:spTgt spid="10"/>
                                        </p:tgtEl>
                                        <p:attrNameLst>
                                          <p:attrName>ppt_y</p:attrName>
                                        </p:attrNameLst>
                                      </p:cBhvr>
                                      <p:tavLst>
                                        <p:tav tm="0">
                                          <p:val>
                                            <p:strVal val="#ppt_y"/>
                                          </p:val>
                                        </p:tav>
                                        <p:tav tm="100000">
                                          <p:val>
                                            <p:strVal val="#ppt_y"/>
                                          </p:val>
                                        </p:tav>
                                      </p:tavLst>
                                    </p:anim>
                                  </p:childTnLst>
                                </p:cTn>
                              </p:par>
                              <p:par>
                                <p:cTn fill="hold" id="143" nodeType="withEffect" presetClass="entr" presetID="2" presetSubtype="2">
                                  <p:stCondLst>
                                    <p:cond delay="500"/>
                                  </p:stCondLst>
                                  <p:childTnLst>
                                    <p:set>
                                      <p:cBhvr>
                                        <p:cTn dur="1" fill="hold" id="144">
                                          <p:stCondLst>
                                            <p:cond delay="0"/>
                                          </p:stCondLst>
                                        </p:cTn>
                                        <p:tgtEl>
                                          <p:spTgt spid="9"/>
                                        </p:tgtEl>
                                        <p:attrNameLst>
                                          <p:attrName>style.visibility</p:attrName>
                                        </p:attrNameLst>
                                      </p:cBhvr>
                                      <p:to>
                                        <p:strVal val="visible"/>
                                      </p:to>
                                    </p:set>
                                    <p:anim calcmode="lin" valueType="num">
                                      <p:cBhvr additive="base">
                                        <p:cTn dur="500" fill="hold" id="145"/>
                                        <p:tgtEl>
                                          <p:spTgt spid="9"/>
                                        </p:tgtEl>
                                        <p:attrNameLst>
                                          <p:attrName>ppt_x</p:attrName>
                                        </p:attrNameLst>
                                      </p:cBhvr>
                                      <p:tavLst>
                                        <p:tav tm="0">
                                          <p:val>
                                            <p:strVal val="1+#ppt_w/2"/>
                                          </p:val>
                                        </p:tav>
                                        <p:tav tm="100000">
                                          <p:val>
                                            <p:strVal val="#ppt_x"/>
                                          </p:val>
                                        </p:tav>
                                      </p:tavLst>
                                    </p:anim>
                                    <p:anim calcmode="lin" valueType="num">
                                      <p:cBhvr additive="base">
                                        <p:cTn dur="500" fill="hold" id="146"/>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3"/>
      <p:bldP grpId="1" spid="3"/>
      <p:bldP grpId="0" spid="23"/>
      <p:bldP grpId="0" spid="61"/>
      <p:bldP grpId="0" spid="64"/>
      <p:bldP grpId="0" spid="67"/>
      <p:bldP grpId="0" spid="70"/>
      <p:bldP grpId="0" spid="73"/>
      <p:bldP grpId="0" spid="76"/>
      <p:bldP grpId="0" spid="41"/>
      <p:bldP grpId="0" spid="7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a:extLst>
              <a:ext uri="{FF2B5EF4-FFF2-40B4-BE49-F238E27FC236}">
                <a16:creationId xmlns:a16="http://schemas.microsoft.com/office/drawing/2014/main" id="{4357FC27-B1F9-435B-9F0E-77D1F485174F}"/>
              </a:ext>
            </a:extLst>
          </p:cNvPr>
          <p:cNvSpPr/>
          <p:nvPr/>
        </p:nvSpPr>
        <p:spPr>
          <a:xfrm>
            <a:off x="2597960" y="3565945"/>
            <a:ext cx="7187634" cy="530352"/>
          </a:xfrm>
          <a:prstGeom prst="rect">
            <a:avLst/>
          </a:prstGeom>
        </p:spPr>
        <p:txBody>
          <a:bodyPr wrap="square">
            <a:spAutoFit/>
          </a:bodyPr>
          <a:lstStyle/>
          <a:p>
            <a:pPr algn="ctr">
              <a:lnSpc>
                <a:spcPct val="120000"/>
              </a:lnSpc>
            </a:pPr>
            <a:r>
              <a:rPr altLang="en-US" b="1" lang="zh-CN" noProof="1" sz="2400">
                <a:solidFill>
                  <a:srgbClr val="000000"/>
                </a:solidFill>
                <a:latin typeface="+mj-ea"/>
                <a:ea typeface="+mj-ea"/>
              </a:rPr>
              <a:t>这四个类型，哪些是群体?哪些是团队?</a:t>
            </a:r>
          </a:p>
        </p:txBody>
      </p:sp>
      <p:sp>
        <p:nvSpPr>
          <p:cNvPr id="14" name="矩形 13">
            <a:extLst>
              <a:ext uri="{FF2B5EF4-FFF2-40B4-BE49-F238E27FC236}">
                <a16:creationId xmlns:a16="http://schemas.microsoft.com/office/drawing/2014/main" id="{E445AEAC-5B0C-4DD6-92DD-37A0F8295872}"/>
              </a:ext>
            </a:extLst>
          </p:cNvPr>
          <p:cNvSpPr/>
          <p:nvPr/>
        </p:nvSpPr>
        <p:spPr>
          <a:xfrm>
            <a:off x="1080241" y="5250659"/>
            <a:ext cx="10348661" cy="676656"/>
          </a:xfrm>
          <a:prstGeom prst="rect">
            <a:avLst/>
          </a:prstGeom>
        </p:spPr>
        <p:txBody>
          <a:bodyPr wrap="square">
            <a:spAutoFit/>
          </a:bodyPr>
          <a:lstStyle/>
          <a:p>
            <a:pPr algn="just">
              <a:lnSpc>
                <a:spcPct val="120000"/>
              </a:lnSpc>
            </a:pPr>
            <a:r>
              <a:rPr altLang="en-US" lang="zh-CN" noProof="1" sz="1600">
                <a:solidFill>
                  <a:srgbClr val="000000"/>
                </a:solidFill>
                <a:latin typeface="+mj-ea"/>
                <a:ea typeface="+mj-ea"/>
              </a:rPr>
              <a:t>实际上，龙舟队和足球队是真正意义上的团队；而旅行团是由来自五湖四海的人组成的，它只是一个群体；候机室的旅客也只能是一个群体。</a:t>
            </a:r>
          </a:p>
        </p:txBody>
      </p:sp>
      <p:grpSp>
        <p:nvGrpSpPr>
          <p:cNvPr id="5" name="组合 4">
            <a:extLst>
              <a:ext uri="{FF2B5EF4-FFF2-40B4-BE49-F238E27FC236}">
                <a16:creationId xmlns:a16="http://schemas.microsoft.com/office/drawing/2014/main" id="{D4E62184-2090-4672-A702-FB3E58BF2063}"/>
              </a:ext>
            </a:extLst>
          </p:cNvPr>
          <p:cNvGrpSpPr/>
          <p:nvPr/>
        </p:nvGrpSpPr>
        <p:grpSpPr>
          <a:xfrm>
            <a:off x="1069978" y="1496377"/>
            <a:ext cx="2534460" cy="568519"/>
            <a:chOff x="1462979" y="998621"/>
            <a:chExt cx="1953990" cy="582730"/>
          </a:xfrm>
        </p:grpSpPr>
        <p:sp>
          <p:nvSpPr>
            <p:cNvPr id="4" name="矩形: 圆角 3">
              <a:extLst>
                <a:ext uri="{FF2B5EF4-FFF2-40B4-BE49-F238E27FC236}">
                  <a16:creationId xmlns:a16="http://schemas.microsoft.com/office/drawing/2014/main" id="{D1B09B3B-971F-4F79-9B35-70A5C5138C93}"/>
                </a:ext>
              </a:extLst>
            </p:cNvPr>
            <p:cNvSpPr/>
            <p:nvPr/>
          </p:nvSpPr>
          <p:spPr bwMode="auto">
            <a:xfrm>
              <a:off x="1462979" y="998621"/>
              <a:ext cx="1953990" cy="582730"/>
            </a:xfrm>
            <a:prstGeom prst="roundRect">
              <a:avLst>
                <a:gd fmla="val 1299" name="adj"/>
              </a:avLst>
            </a:prstGeom>
            <a:solidFill>
              <a:srgbClr val="C00000"/>
            </a:solidFill>
            <a:ln cap="flat" w="9525">
              <a:solidFill>
                <a:schemeClr val="tx2">
                  <a:lumMod val="20000"/>
                  <a:lumOff val="80000"/>
                </a:schemeClr>
              </a:solid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lang="zh-CN">
                <a:solidFill>
                  <a:schemeClr val="accent2"/>
                </a:solidFill>
                <a:latin typeface="+mn-lt"/>
                <a:ea typeface="+mn-ea"/>
                <a:cs typeface="+mn-ea"/>
              </a:endParaRPr>
            </a:p>
          </p:txBody>
        </p:sp>
        <p:sp>
          <p:nvSpPr>
            <p:cNvPr id="2" name="矩形 1">
              <a:extLst>
                <a:ext uri="{FF2B5EF4-FFF2-40B4-BE49-F238E27FC236}">
                  <a16:creationId xmlns:a16="http://schemas.microsoft.com/office/drawing/2014/main" id="{12A074AC-7DB0-4020-A862-AEA85F46A79D}"/>
                </a:ext>
              </a:extLst>
            </p:cNvPr>
            <p:cNvSpPr/>
            <p:nvPr/>
          </p:nvSpPr>
          <p:spPr>
            <a:xfrm>
              <a:off x="1576137" y="1028277"/>
              <a:ext cx="1805010" cy="543609"/>
            </a:xfrm>
            <a:prstGeom prst="rect">
              <a:avLst/>
            </a:prstGeom>
          </p:spPr>
          <p:txBody>
            <a:bodyPr wrap="square">
              <a:spAutoFit/>
            </a:bodyPr>
            <a:lstStyle/>
            <a:p>
              <a:pPr algn="ctr">
                <a:lnSpc>
                  <a:spcPct val="120000"/>
                </a:lnSpc>
              </a:pPr>
              <a:r>
                <a:rPr altLang="en-US" b="1" lang="zh-CN" noProof="1" sz="2400">
                  <a:solidFill>
                    <a:schemeClr val="accent2"/>
                  </a:solidFill>
                  <a:latin typeface="+mj-ea"/>
                  <a:ea typeface="+mj-ea"/>
                </a:rPr>
                <a:t>龙舟队</a:t>
              </a:r>
            </a:p>
          </p:txBody>
        </p:sp>
      </p:grpSp>
      <p:grpSp>
        <p:nvGrpSpPr>
          <p:cNvPr id="6" name="组合 5">
            <a:extLst>
              <a:ext uri="{FF2B5EF4-FFF2-40B4-BE49-F238E27FC236}">
                <a16:creationId xmlns:a16="http://schemas.microsoft.com/office/drawing/2014/main" id="{18E51AB6-BC35-431E-9216-2ABE905D2A38}"/>
              </a:ext>
            </a:extLst>
          </p:cNvPr>
          <p:cNvGrpSpPr/>
          <p:nvPr/>
        </p:nvGrpSpPr>
        <p:grpSpPr>
          <a:xfrm>
            <a:off x="3817075" y="1496377"/>
            <a:ext cx="2534460" cy="568519"/>
            <a:chOff x="1462979" y="1784684"/>
            <a:chExt cx="1953990" cy="582730"/>
          </a:xfrm>
        </p:grpSpPr>
        <p:sp>
          <p:nvSpPr>
            <p:cNvPr id="23" name="矩形: 圆角 22">
              <a:extLst>
                <a:ext uri="{FF2B5EF4-FFF2-40B4-BE49-F238E27FC236}">
                  <a16:creationId xmlns:a16="http://schemas.microsoft.com/office/drawing/2014/main" id="{73AED509-2CBA-4E52-8961-774088F4D6D3}"/>
                </a:ext>
              </a:extLst>
            </p:cNvPr>
            <p:cNvSpPr/>
            <p:nvPr/>
          </p:nvSpPr>
          <p:spPr bwMode="auto">
            <a:xfrm>
              <a:off x="1462979" y="1784684"/>
              <a:ext cx="1953990" cy="582730"/>
            </a:xfrm>
            <a:prstGeom prst="roundRect">
              <a:avLst>
                <a:gd fmla="val 1299" name="adj"/>
              </a:avLst>
            </a:prstGeom>
            <a:solidFill>
              <a:srgbClr val="C00000"/>
            </a:solidFill>
            <a:ln cap="flat" w="9525">
              <a:no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lang="zh-CN">
                <a:solidFill>
                  <a:schemeClr val="accent2"/>
                </a:solidFill>
                <a:latin typeface="+mn-lt"/>
                <a:ea typeface="+mn-ea"/>
                <a:cs typeface="+mn-ea"/>
              </a:endParaRPr>
            </a:p>
          </p:txBody>
        </p:sp>
        <p:sp>
          <p:nvSpPr>
            <p:cNvPr id="17" name="矩形 16">
              <a:extLst>
                <a:ext uri="{FF2B5EF4-FFF2-40B4-BE49-F238E27FC236}">
                  <a16:creationId xmlns:a16="http://schemas.microsoft.com/office/drawing/2014/main" id="{BBF6505D-AF47-4F22-B807-4189D545C2FF}"/>
                </a:ext>
              </a:extLst>
            </p:cNvPr>
            <p:cNvSpPr/>
            <p:nvPr/>
          </p:nvSpPr>
          <p:spPr>
            <a:xfrm>
              <a:off x="1576137" y="1792321"/>
              <a:ext cx="1805010" cy="543609"/>
            </a:xfrm>
            <a:prstGeom prst="rect">
              <a:avLst/>
            </a:prstGeom>
          </p:spPr>
          <p:txBody>
            <a:bodyPr wrap="square">
              <a:spAutoFit/>
            </a:bodyPr>
            <a:lstStyle/>
            <a:p>
              <a:pPr algn="ctr">
                <a:lnSpc>
                  <a:spcPct val="120000"/>
                </a:lnSpc>
              </a:pPr>
              <a:r>
                <a:rPr altLang="en-US" b="1" lang="zh-CN" noProof="1" sz="2400">
                  <a:solidFill>
                    <a:schemeClr val="accent2"/>
                  </a:solidFill>
                  <a:latin typeface="+mj-ea"/>
                  <a:ea typeface="+mj-ea"/>
                </a:rPr>
                <a:t>旅行团</a:t>
              </a:r>
            </a:p>
          </p:txBody>
        </p:sp>
      </p:grpSp>
      <p:grpSp>
        <p:nvGrpSpPr>
          <p:cNvPr id="7" name="组合 6">
            <a:extLst>
              <a:ext uri="{FF2B5EF4-FFF2-40B4-BE49-F238E27FC236}">
                <a16:creationId xmlns:a16="http://schemas.microsoft.com/office/drawing/2014/main" id="{5E63BCAA-640F-4EC6-AF88-22138DB6E591}"/>
              </a:ext>
            </a:extLst>
          </p:cNvPr>
          <p:cNvGrpSpPr/>
          <p:nvPr/>
        </p:nvGrpSpPr>
        <p:grpSpPr>
          <a:xfrm>
            <a:off x="1104856" y="2636323"/>
            <a:ext cx="2534460" cy="591208"/>
            <a:chOff x="1462979" y="2547491"/>
            <a:chExt cx="1953990" cy="605986"/>
          </a:xfrm>
        </p:grpSpPr>
        <p:sp>
          <p:nvSpPr>
            <p:cNvPr id="24" name="矩形: 圆角 23">
              <a:extLst>
                <a:ext uri="{FF2B5EF4-FFF2-40B4-BE49-F238E27FC236}">
                  <a16:creationId xmlns:a16="http://schemas.microsoft.com/office/drawing/2014/main" id="{73BF9A43-FA53-4271-AD30-A9B0C1D2130D}"/>
                </a:ext>
              </a:extLst>
            </p:cNvPr>
            <p:cNvSpPr/>
            <p:nvPr/>
          </p:nvSpPr>
          <p:spPr bwMode="auto">
            <a:xfrm>
              <a:off x="1462979" y="2570747"/>
              <a:ext cx="1953990" cy="582730"/>
            </a:xfrm>
            <a:prstGeom prst="roundRect">
              <a:avLst>
                <a:gd fmla="val 1299" name="adj"/>
              </a:avLst>
            </a:prstGeom>
            <a:solidFill>
              <a:srgbClr val="C00000"/>
            </a:solidFill>
            <a:ln cap="flat" w="9525">
              <a:no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lang="zh-CN">
                <a:solidFill>
                  <a:schemeClr val="accent2"/>
                </a:solidFill>
                <a:latin typeface="+mn-lt"/>
                <a:ea typeface="+mn-ea"/>
                <a:cs typeface="+mn-ea"/>
              </a:endParaRPr>
            </a:p>
          </p:txBody>
        </p:sp>
        <p:sp>
          <p:nvSpPr>
            <p:cNvPr id="18" name="矩形 17">
              <a:extLst>
                <a:ext uri="{FF2B5EF4-FFF2-40B4-BE49-F238E27FC236}">
                  <a16:creationId xmlns:a16="http://schemas.microsoft.com/office/drawing/2014/main" id="{407A2F78-E591-423A-9A1B-845D4EA81808}"/>
                </a:ext>
              </a:extLst>
            </p:cNvPr>
            <p:cNvSpPr/>
            <p:nvPr/>
          </p:nvSpPr>
          <p:spPr>
            <a:xfrm>
              <a:off x="1576137" y="2547491"/>
              <a:ext cx="1805010" cy="543609"/>
            </a:xfrm>
            <a:prstGeom prst="rect">
              <a:avLst/>
            </a:prstGeom>
          </p:spPr>
          <p:txBody>
            <a:bodyPr wrap="square">
              <a:spAutoFit/>
            </a:bodyPr>
            <a:lstStyle/>
            <a:p>
              <a:pPr algn="ctr">
                <a:lnSpc>
                  <a:spcPct val="120000"/>
                </a:lnSpc>
              </a:pPr>
              <a:r>
                <a:rPr altLang="en-US" b="1" lang="zh-CN" noProof="1" sz="2400">
                  <a:solidFill>
                    <a:schemeClr val="accent2"/>
                  </a:solidFill>
                  <a:latin typeface="+mj-ea"/>
                  <a:ea typeface="+mj-ea"/>
                </a:rPr>
                <a:t>足球队</a:t>
              </a:r>
            </a:p>
          </p:txBody>
        </p:sp>
      </p:grpSp>
      <p:grpSp>
        <p:nvGrpSpPr>
          <p:cNvPr id="8" name="组合 7">
            <a:extLst>
              <a:ext uri="{FF2B5EF4-FFF2-40B4-BE49-F238E27FC236}">
                <a16:creationId xmlns:a16="http://schemas.microsoft.com/office/drawing/2014/main" id="{160FF1FD-9D5C-43DC-A0BD-788FC7522491}"/>
              </a:ext>
            </a:extLst>
          </p:cNvPr>
          <p:cNvGrpSpPr/>
          <p:nvPr/>
        </p:nvGrpSpPr>
        <p:grpSpPr>
          <a:xfrm>
            <a:off x="3851953" y="2636323"/>
            <a:ext cx="2534460" cy="568519"/>
            <a:chOff x="1462979" y="3356811"/>
            <a:chExt cx="1953990" cy="582730"/>
          </a:xfrm>
        </p:grpSpPr>
        <p:sp>
          <p:nvSpPr>
            <p:cNvPr id="25" name="矩形: 圆角 24">
              <a:extLst>
                <a:ext uri="{FF2B5EF4-FFF2-40B4-BE49-F238E27FC236}">
                  <a16:creationId xmlns:a16="http://schemas.microsoft.com/office/drawing/2014/main" id="{B0290A2D-BD8C-4A19-B2CF-07B9BE374E5A}"/>
                </a:ext>
              </a:extLst>
            </p:cNvPr>
            <p:cNvSpPr/>
            <p:nvPr/>
          </p:nvSpPr>
          <p:spPr bwMode="auto">
            <a:xfrm>
              <a:off x="1462979" y="3356811"/>
              <a:ext cx="1953990" cy="582730"/>
            </a:xfrm>
            <a:prstGeom prst="roundRect">
              <a:avLst>
                <a:gd fmla="val 1299" name="adj"/>
              </a:avLst>
            </a:prstGeom>
            <a:solidFill>
              <a:srgbClr val="C00000"/>
            </a:solidFill>
            <a:ln cap="flat" w="9525">
              <a:noFill/>
              <a:prstDash val="solid"/>
              <a:miter lim="800000"/>
            </a:ln>
            <a:effectLst/>
            <a:extLst>
              <a:ext uri="{AF507438-7753-43E0-B8FC-AC1667EBCBE1}">
                <a14:hiddenEffects>
                  <a:effectLst>
                    <a:outerShdw algn="ctr" dir="2700000" dist="35921" rotWithShape="0">
                      <a:schemeClr val="bg2"/>
                    </a:outerShdw>
                  </a:effectLst>
                </a14:hiddenEffects>
              </a:ext>
            </a:extLst>
          </p:spPr>
          <p:txBody>
            <a:bodyPr anchor="t" anchorCtr="0" bIns="45720" compatLnSpc="1" lIns="91440" numCol="1" rIns="91440" tIns="45720" vert="horz" wrap="square">
              <a:prstTxWarp prst="textNoShape">
                <a:avLst/>
              </a:prstTxWarp>
            </a:bodyPr>
            <a:lstStyle/>
            <a:p>
              <a:pPr algn="ctr"/>
              <a:endParaRPr altLang="en-US" lang="zh-CN">
                <a:solidFill>
                  <a:schemeClr val="accent2"/>
                </a:solidFill>
                <a:latin typeface="+mn-lt"/>
                <a:ea typeface="+mn-ea"/>
                <a:cs typeface="+mn-ea"/>
              </a:endParaRPr>
            </a:p>
          </p:txBody>
        </p:sp>
        <p:sp>
          <p:nvSpPr>
            <p:cNvPr id="19" name="矩形 18">
              <a:extLst>
                <a:ext uri="{FF2B5EF4-FFF2-40B4-BE49-F238E27FC236}">
                  <a16:creationId xmlns:a16="http://schemas.microsoft.com/office/drawing/2014/main" id="{116A0CE8-BCF4-4A1C-9E35-49049B19F195}"/>
                </a:ext>
              </a:extLst>
            </p:cNvPr>
            <p:cNvSpPr/>
            <p:nvPr/>
          </p:nvSpPr>
          <p:spPr>
            <a:xfrm>
              <a:off x="1576138" y="3363899"/>
              <a:ext cx="1805010" cy="543609"/>
            </a:xfrm>
            <a:prstGeom prst="rect">
              <a:avLst/>
            </a:prstGeom>
          </p:spPr>
          <p:txBody>
            <a:bodyPr wrap="square">
              <a:spAutoFit/>
            </a:bodyPr>
            <a:lstStyle/>
            <a:p>
              <a:pPr algn="ctr">
                <a:lnSpc>
                  <a:spcPct val="120000"/>
                </a:lnSpc>
              </a:pPr>
              <a:r>
                <a:rPr altLang="en-US" b="1" lang="zh-CN" noProof="1" sz="2400">
                  <a:solidFill>
                    <a:schemeClr val="accent2"/>
                  </a:solidFill>
                  <a:latin typeface="+mj-ea"/>
                  <a:ea typeface="+mj-ea"/>
                </a:rPr>
                <a:t>候机旅客</a:t>
              </a:r>
            </a:p>
          </p:txBody>
        </p:sp>
      </p:grpSp>
      <p:sp>
        <p:nvSpPr>
          <p:cNvPr id="22" name="矩形 21">
            <a:extLst>
              <a:ext uri="{FF2B5EF4-FFF2-40B4-BE49-F238E27FC236}">
                <a16:creationId xmlns:a16="http://schemas.microsoft.com/office/drawing/2014/main" id="{CC7B9FB6-B02B-45E7-92D8-BE2A7FB2E9C0}"/>
              </a:ext>
            </a:extLst>
          </p:cNvPr>
          <p:cNvSpPr/>
          <p:nvPr/>
        </p:nvSpPr>
        <p:spPr>
          <a:xfrm>
            <a:off x="1080241" y="4391641"/>
            <a:ext cx="10348661" cy="676656"/>
          </a:xfrm>
          <a:prstGeom prst="rect">
            <a:avLst/>
          </a:prstGeom>
        </p:spPr>
        <p:txBody>
          <a:bodyPr wrap="square">
            <a:spAutoFit/>
          </a:bodyPr>
          <a:lstStyle/>
          <a:p>
            <a:pPr algn="just">
              <a:lnSpc>
                <a:spcPct val="120000"/>
              </a:lnSpc>
            </a:pPr>
            <a:r>
              <a:rPr altLang="en-US" b="1" lang="zh-CN" sz="1600">
                <a:solidFill>
                  <a:srgbClr val="000000"/>
                </a:solidFill>
                <a:latin typeface="+mj-ea"/>
                <a:ea typeface="+mj-ea"/>
              </a:rPr>
              <a:t>群体：两个以上相互作用又相互依赖的个体，为了实现某些特定目标而结合在一起。群体成员共享信息，作出决策，帮助每个成员更好地担负起自己的责任。</a:t>
            </a:r>
          </a:p>
        </p:txBody>
      </p:sp>
      <p:pic>
        <p:nvPicPr>
          <p:cNvPr id="27" name="图片 26">
            <a:extLst>
              <a:ext uri="{FF2B5EF4-FFF2-40B4-BE49-F238E27FC236}">
                <a16:creationId xmlns:a16="http://schemas.microsoft.com/office/drawing/2014/main" id="{90A64E97-556B-4BB6-B3F4-81F0A68586C2}"/>
              </a:ext>
            </a:extLst>
          </p:cNvPr>
          <p:cNvPicPr>
            <a:picLocks noChangeAspect="1"/>
          </p:cNvPicPr>
          <p:nvPr/>
        </p:nvPicPr>
        <p:blipFill>
          <a:blip r:embed="rId3">
            <a:extLst>
              <a:ext uri="{28A0092B-C50C-407E-A947-70E740481C1C}">
                <a14:useLocalDpi val="0"/>
              </a:ext>
            </a:extLst>
          </a:blip>
          <a:stretch>
            <a:fillRect/>
          </a:stretch>
        </p:blipFill>
        <p:spPr>
          <a:xfrm>
            <a:off x="7111624" y="1478749"/>
            <a:ext cx="3868387" cy="1813306"/>
          </a:xfrm>
          <a:prstGeom prst="rect">
            <a:avLst/>
          </a:prstGeom>
        </p:spPr>
      </p:pic>
      <p:sp>
        <p:nvSpPr>
          <p:cNvPr id="20" name="TextBox 54">
            <a:extLst>
              <a:ext uri="{FF2B5EF4-FFF2-40B4-BE49-F238E27FC236}">
                <a16:creationId xmlns:a16="http://schemas.microsoft.com/office/drawing/2014/main" id="{DDEBAA39-324C-4FE5-8133-85680F692D38}"/>
              </a:ext>
            </a:extLst>
          </p:cNvPr>
          <p:cNvSpPr txBox="1"/>
          <p:nvPr/>
        </p:nvSpPr>
        <p:spPr>
          <a:xfrm>
            <a:off x="1057821" y="536598"/>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1.2 团队和群体的差异</a:t>
            </a:r>
          </a:p>
        </p:txBody>
      </p:sp>
      <p:sp>
        <p:nvSpPr>
          <p:cNvPr id="21" name="矩形 20">
            <a:extLst>
              <a:ext uri="{FF2B5EF4-FFF2-40B4-BE49-F238E27FC236}">
                <a16:creationId xmlns:a16="http://schemas.microsoft.com/office/drawing/2014/main" id="{C32D16DB-B45F-48EB-BDB3-8B3BCCCE0A48}"/>
              </a:ext>
            </a:extLst>
          </p:cNvPr>
          <p:cNvSpPr/>
          <p:nvPr/>
        </p:nvSpPr>
        <p:spPr bwMode="auto">
          <a:xfrm>
            <a:off x="845170" y="528789"/>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Tree>
    <p:extLst>
      <p:ext uri="{BB962C8B-B14F-4D97-AF65-F5344CB8AC3E}">
        <p14:creationId val="3371481824"/>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300" fill="hold" id="7"/>
                                        <p:tgtEl>
                                          <p:spTgt spid="21"/>
                                        </p:tgtEl>
                                        <p:attrNameLst>
                                          <p:attrName>ppt_w</p:attrName>
                                        </p:attrNameLst>
                                      </p:cBhvr>
                                      <p:tavLst>
                                        <p:tav tm="0">
                                          <p:val>
                                            <p:fltVal val="0"/>
                                          </p:val>
                                        </p:tav>
                                        <p:tav tm="100000">
                                          <p:val>
                                            <p:strVal val="#ppt_w"/>
                                          </p:val>
                                        </p:tav>
                                      </p:tavLst>
                                    </p:anim>
                                    <p:anim calcmode="lin" valueType="num">
                                      <p:cBhvr>
                                        <p:cTn dur="300" fill="hold" id="8"/>
                                        <p:tgtEl>
                                          <p:spTgt spid="21"/>
                                        </p:tgtEl>
                                        <p:attrNameLst>
                                          <p:attrName>ppt_h</p:attrName>
                                        </p:attrNameLst>
                                      </p:cBhvr>
                                      <p:tavLst>
                                        <p:tav tm="0">
                                          <p:val>
                                            <p:fltVal val="0"/>
                                          </p:val>
                                        </p:tav>
                                        <p:tav tm="100000">
                                          <p:val>
                                            <p:strVal val="#ppt_h"/>
                                          </p:val>
                                        </p:tav>
                                      </p:tavLst>
                                    </p:anim>
                                    <p:anim calcmode="lin" valueType="num">
                                      <p:cBhvr>
                                        <p:cTn dur="300" fill="hold" id="9"/>
                                        <p:tgtEl>
                                          <p:spTgt spid="21"/>
                                        </p:tgtEl>
                                        <p:attrNameLst>
                                          <p:attrName>style.rotation</p:attrName>
                                        </p:attrNameLst>
                                      </p:cBhvr>
                                      <p:tavLst>
                                        <p:tav tm="0">
                                          <p:val>
                                            <p:fltVal val="90"/>
                                          </p:val>
                                        </p:tav>
                                        <p:tav tm="100000">
                                          <p:val>
                                            <p:fltVal val="0"/>
                                          </p:val>
                                        </p:tav>
                                      </p:tavLst>
                                    </p:anim>
                                    <p:animEffect filter="fade" transition="in">
                                      <p:cBhvr>
                                        <p:cTn dur="300" id="10"/>
                                        <p:tgtEl>
                                          <p:spTgt spid="21"/>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21"/>
                                        </p:tgtEl>
                                        <p:attrNameLst>
                                          <p:attrName>style.visibility</p:attrName>
                                        </p:attrNameLst>
                                      </p:cBhvr>
                                      <p:to>
                                        <p:strVal val="visible"/>
                                      </p:to>
                                    </p:set>
                                    <p:anim calcmode="lin" valueType="num">
                                      <p:cBhvr>
                                        <p:cTn dur="300" fill="hold" id="13"/>
                                        <p:tgtEl>
                                          <p:spTgt spid="21"/>
                                        </p:tgtEl>
                                        <p:attrNameLst>
                                          <p:attrName>ppt_w</p:attrName>
                                        </p:attrNameLst>
                                      </p:cBhvr>
                                      <p:tavLst>
                                        <p:tav tm="0">
                                          <p:val>
                                            <p:fltVal val="0"/>
                                          </p:val>
                                        </p:tav>
                                        <p:tav tm="100000">
                                          <p:val>
                                            <p:strVal val="#ppt_w"/>
                                          </p:val>
                                        </p:tav>
                                      </p:tavLst>
                                    </p:anim>
                                    <p:anim calcmode="lin" valueType="num">
                                      <p:cBhvr>
                                        <p:cTn dur="300" fill="hold" id="14"/>
                                        <p:tgtEl>
                                          <p:spTgt spid="21"/>
                                        </p:tgtEl>
                                        <p:attrNameLst>
                                          <p:attrName>ppt_h</p:attrName>
                                        </p:attrNameLst>
                                      </p:cBhvr>
                                      <p:tavLst>
                                        <p:tav tm="0">
                                          <p:val>
                                            <p:fltVal val="0"/>
                                          </p:val>
                                        </p:tav>
                                        <p:tav tm="100000">
                                          <p:val>
                                            <p:strVal val="#ppt_h"/>
                                          </p:val>
                                        </p:tav>
                                      </p:tavLst>
                                    </p:anim>
                                    <p:anim calcmode="lin" valueType="num">
                                      <p:cBhvr>
                                        <p:cTn dur="300" fill="hold" id="15"/>
                                        <p:tgtEl>
                                          <p:spTgt spid="21"/>
                                        </p:tgtEl>
                                        <p:attrNameLst>
                                          <p:attrName>style.rotation</p:attrName>
                                        </p:attrNameLst>
                                      </p:cBhvr>
                                      <p:tavLst>
                                        <p:tav tm="0">
                                          <p:val>
                                            <p:fltVal val="90"/>
                                          </p:val>
                                        </p:tav>
                                        <p:tav tm="100000">
                                          <p:val>
                                            <p:fltVal val="0"/>
                                          </p:val>
                                        </p:tav>
                                      </p:tavLst>
                                    </p:anim>
                                    <p:animEffect filter="fade" transition="in">
                                      <p:cBhvr>
                                        <p:cTn dur="300" id="16"/>
                                        <p:tgtEl>
                                          <p:spTgt spid="21"/>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20"/>
                                        </p:tgtEl>
                                        <p:attrNameLst>
                                          <p:attrName>style.visibility</p:attrName>
                                        </p:attrNameLst>
                                      </p:cBhvr>
                                      <p:to>
                                        <p:strVal val="visible"/>
                                      </p:to>
                                    </p:set>
                                    <p:anim by="(-#ppt_w*2)" calcmode="lin" valueType="num">
                                      <p:cBhvr rctx="PPT">
                                        <p:cTn autoRev="1" dur="200" fill="hold" id="20">
                                          <p:stCondLst>
                                            <p:cond delay="0"/>
                                          </p:stCondLst>
                                        </p:cTn>
                                        <p:tgtEl>
                                          <p:spTgt spid="20"/>
                                        </p:tgtEl>
                                        <p:attrNameLst>
                                          <p:attrName>ppt_w</p:attrName>
                                        </p:attrNameLst>
                                      </p:cBhvr>
                                    </p:anim>
                                    <p:anim by="(#ppt_w*0.50)" calcmode="lin" valueType="num">
                                      <p:cBhvr>
                                        <p:cTn autoRev="1" decel="50000" dur="200" fill="hold" id="21">
                                          <p:stCondLst>
                                            <p:cond delay="0"/>
                                          </p:stCondLst>
                                        </p:cTn>
                                        <p:tgtEl>
                                          <p:spTgt spid="20"/>
                                        </p:tgtEl>
                                        <p:attrNameLst>
                                          <p:attrName>ppt_x</p:attrName>
                                        </p:attrNameLst>
                                      </p:cBhvr>
                                    </p:anim>
                                    <p:anim calcmode="lin" from="(-#ppt_h/2)" to="(#ppt_y)" valueType="num">
                                      <p:cBhvr>
                                        <p:cTn dur="400" fill="hold" id="22">
                                          <p:stCondLst>
                                            <p:cond delay="0"/>
                                          </p:stCondLst>
                                        </p:cTn>
                                        <p:tgtEl>
                                          <p:spTgt spid="20"/>
                                        </p:tgtEl>
                                        <p:attrNameLst>
                                          <p:attrName>ppt_y</p:attrName>
                                        </p:attrNameLst>
                                      </p:cBhvr>
                                    </p:anim>
                                    <p:animRot by="21600000">
                                      <p:cBhvr>
                                        <p:cTn dur="400" fill="hold" id="23">
                                          <p:stCondLst>
                                            <p:cond delay="0"/>
                                          </p:stCondLst>
                                        </p:cTn>
                                        <p:tgtEl>
                                          <p:spTgt spid="20"/>
                                        </p:tgtEl>
                                        <p:attrNameLst>
                                          <p:attrName>r</p:attrName>
                                        </p:attrNameLst>
                                      </p:cBhvr>
                                    </p:animRo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16" presetSubtype="21">
                                  <p:stCondLst>
                                    <p:cond delay="0"/>
                                  </p:stCondLst>
                                  <p:childTnLst>
                                    <p:set>
                                      <p:cBhvr>
                                        <p:cTn dur="1" fill="hold" id="27">
                                          <p:stCondLst>
                                            <p:cond delay="0"/>
                                          </p:stCondLst>
                                        </p:cTn>
                                        <p:tgtEl>
                                          <p:spTgt spid="27"/>
                                        </p:tgtEl>
                                        <p:attrNameLst>
                                          <p:attrName>style.visibility</p:attrName>
                                        </p:attrNameLst>
                                      </p:cBhvr>
                                      <p:to>
                                        <p:strVal val="visible"/>
                                      </p:to>
                                    </p:set>
                                    <p:animEffect filter="barn(inVertical)" transition="in">
                                      <p:cBhvr>
                                        <p:cTn dur="500" id="28"/>
                                        <p:tgtEl>
                                          <p:spTgt spid="27"/>
                                        </p:tgtEl>
                                      </p:cBhvr>
                                    </p:animEffect>
                                  </p:childTnLst>
                                </p:cTn>
                              </p:par>
                            </p:childTnLst>
                          </p:cTn>
                        </p:par>
                        <p:par>
                          <p:cTn fill="hold" id="29" nodeType="afterGroup">
                            <p:stCondLst>
                              <p:cond delay="500"/>
                            </p:stCondLst>
                            <p:childTnLst>
                              <p:par>
                                <p:cTn fill="hold" id="30" nodeType="afterEffect" presetClass="entr" presetID="42" presetSubtype="0">
                                  <p:stCondLst>
                                    <p:cond delay="0"/>
                                  </p:stCondLst>
                                  <p:childTnLst>
                                    <p:set>
                                      <p:cBhvr>
                                        <p:cTn dur="1" fill="hold" id="31">
                                          <p:stCondLst>
                                            <p:cond delay="0"/>
                                          </p:stCondLst>
                                        </p:cTn>
                                        <p:tgtEl>
                                          <p:spTgt spid="5"/>
                                        </p:tgtEl>
                                        <p:attrNameLst>
                                          <p:attrName>style.visibility</p:attrName>
                                        </p:attrNameLst>
                                      </p:cBhvr>
                                      <p:to>
                                        <p:strVal val="visible"/>
                                      </p:to>
                                    </p:set>
                                    <p:animEffect filter="fade" transition="in">
                                      <p:cBhvr>
                                        <p:cTn dur="500" id="32"/>
                                        <p:tgtEl>
                                          <p:spTgt spid="5"/>
                                        </p:tgtEl>
                                      </p:cBhvr>
                                    </p:animEffect>
                                    <p:anim calcmode="lin" valueType="num">
                                      <p:cBhvr>
                                        <p:cTn dur="500" fill="hold" id="33"/>
                                        <p:tgtEl>
                                          <p:spTgt spid="5"/>
                                        </p:tgtEl>
                                        <p:attrNameLst>
                                          <p:attrName>ppt_x</p:attrName>
                                        </p:attrNameLst>
                                      </p:cBhvr>
                                      <p:tavLst>
                                        <p:tav tm="0">
                                          <p:val>
                                            <p:strVal val="#ppt_x"/>
                                          </p:val>
                                        </p:tav>
                                        <p:tav tm="100000">
                                          <p:val>
                                            <p:strVal val="#ppt_x"/>
                                          </p:val>
                                        </p:tav>
                                      </p:tavLst>
                                    </p:anim>
                                    <p:anim calcmode="lin" valueType="num">
                                      <p:cBhvr>
                                        <p:cTn dur="500" fill="hold" id="34"/>
                                        <p:tgtEl>
                                          <p:spTgt spid="5"/>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100"/>
                                  </p:stCondLst>
                                  <p:childTnLst>
                                    <p:set>
                                      <p:cBhvr>
                                        <p:cTn dur="1" fill="hold" id="36">
                                          <p:stCondLst>
                                            <p:cond delay="0"/>
                                          </p:stCondLst>
                                        </p:cTn>
                                        <p:tgtEl>
                                          <p:spTgt spid="6"/>
                                        </p:tgtEl>
                                        <p:attrNameLst>
                                          <p:attrName>style.visibility</p:attrName>
                                        </p:attrNameLst>
                                      </p:cBhvr>
                                      <p:to>
                                        <p:strVal val="visible"/>
                                      </p:to>
                                    </p:set>
                                    <p:animEffect filter="fade" transition="in">
                                      <p:cBhvr>
                                        <p:cTn dur="500" id="37"/>
                                        <p:tgtEl>
                                          <p:spTgt spid="6"/>
                                        </p:tgtEl>
                                      </p:cBhvr>
                                    </p:animEffect>
                                    <p:anim calcmode="lin" valueType="num">
                                      <p:cBhvr>
                                        <p:cTn dur="500" fill="hold" id="38"/>
                                        <p:tgtEl>
                                          <p:spTgt spid="6"/>
                                        </p:tgtEl>
                                        <p:attrNameLst>
                                          <p:attrName>ppt_x</p:attrName>
                                        </p:attrNameLst>
                                      </p:cBhvr>
                                      <p:tavLst>
                                        <p:tav tm="0">
                                          <p:val>
                                            <p:strVal val="#ppt_x"/>
                                          </p:val>
                                        </p:tav>
                                        <p:tav tm="100000">
                                          <p:val>
                                            <p:strVal val="#ppt_x"/>
                                          </p:val>
                                        </p:tav>
                                      </p:tavLst>
                                    </p:anim>
                                    <p:anim calcmode="lin" valueType="num">
                                      <p:cBhvr>
                                        <p:cTn dur="500" fill="hold" id="39"/>
                                        <p:tgtEl>
                                          <p:spTgt spid="6"/>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200"/>
                                  </p:stCondLst>
                                  <p:childTnLst>
                                    <p:set>
                                      <p:cBhvr>
                                        <p:cTn dur="1" fill="hold" id="41">
                                          <p:stCondLst>
                                            <p:cond delay="0"/>
                                          </p:stCondLst>
                                        </p:cTn>
                                        <p:tgtEl>
                                          <p:spTgt spid="7"/>
                                        </p:tgtEl>
                                        <p:attrNameLst>
                                          <p:attrName>style.visibility</p:attrName>
                                        </p:attrNameLst>
                                      </p:cBhvr>
                                      <p:to>
                                        <p:strVal val="visible"/>
                                      </p:to>
                                    </p:set>
                                    <p:animEffect filter="fade" transition="in">
                                      <p:cBhvr>
                                        <p:cTn dur="500" id="42"/>
                                        <p:tgtEl>
                                          <p:spTgt spid="7"/>
                                        </p:tgtEl>
                                      </p:cBhvr>
                                    </p:animEffect>
                                    <p:anim calcmode="lin" valueType="num">
                                      <p:cBhvr>
                                        <p:cTn dur="500" fill="hold" id="43"/>
                                        <p:tgtEl>
                                          <p:spTgt spid="7"/>
                                        </p:tgtEl>
                                        <p:attrNameLst>
                                          <p:attrName>ppt_x</p:attrName>
                                        </p:attrNameLst>
                                      </p:cBhvr>
                                      <p:tavLst>
                                        <p:tav tm="0">
                                          <p:val>
                                            <p:strVal val="#ppt_x"/>
                                          </p:val>
                                        </p:tav>
                                        <p:tav tm="100000">
                                          <p:val>
                                            <p:strVal val="#ppt_x"/>
                                          </p:val>
                                        </p:tav>
                                      </p:tavLst>
                                    </p:anim>
                                    <p:anim calcmode="lin" valueType="num">
                                      <p:cBhvr>
                                        <p:cTn dur="500" fill="hold" id="44"/>
                                        <p:tgtEl>
                                          <p:spTgt spid="7"/>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300"/>
                                  </p:stCondLst>
                                  <p:childTnLst>
                                    <p:set>
                                      <p:cBhvr>
                                        <p:cTn dur="1" fill="hold" id="46">
                                          <p:stCondLst>
                                            <p:cond delay="0"/>
                                          </p:stCondLst>
                                        </p:cTn>
                                        <p:tgtEl>
                                          <p:spTgt spid="8"/>
                                        </p:tgtEl>
                                        <p:attrNameLst>
                                          <p:attrName>style.visibility</p:attrName>
                                        </p:attrNameLst>
                                      </p:cBhvr>
                                      <p:to>
                                        <p:strVal val="visible"/>
                                      </p:to>
                                    </p:set>
                                    <p:animEffect filter="fade" transition="in">
                                      <p:cBhvr>
                                        <p:cTn dur="500" id="47"/>
                                        <p:tgtEl>
                                          <p:spTgt spid="8"/>
                                        </p:tgtEl>
                                      </p:cBhvr>
                                    </p:animEffect>
                                    <p:anim calcmode="lin" valueType="num">
                                      <p:cBhvr>
                                        <p:cTn dur="500" fill="hold" id="48"/>
                                        <p:tgtEl>
                                          <p:spTgt spid="8"/>
                                        </p:tgtEl>
                                        <p:attrNameLst>
                                          <p:attrName>ppt_x</p:attrName>
                                        </p:attrNameLst>
                                      </p:cBhvr>
                                      <p:tavLst>
                                        <p:tav tm="0">
                                          <p:val>
                                            <p:strVal val="#ppt_x"/>
                                          </p:val>
                                        </p:tav>
                                        <p:tav tm="100000">
                                          <p:val>
                                            <p:strVal val="#ppt_x"/>
                                          </p:val>
                                        </p:tav>
                                      </p:tavLst>
                                    </p:anim>
                                    <p:anim calcmode="lin" valueType="num">
                                      <p:cBhvr>
                                        <p:cTn dur="500" fill="hold" id="49"/>
                                        <p:tgtEl>
                                          <p:spTgt spid="8"/>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1300"/>
                            </p:stCondLst>
                            <p:childTnLst>
                              <p:par>
                                <p:cTn fill="hold" grpId="0" id="51" nodeType="afterEffect" presetClass="entr" presetID="56" presetSubtype="0">
                                  <p:stCondLst>
                                    <p:cond delay="0"/>
                                  </p:stCondLst>
                                  <p:iterate type="lt">
                                    <p:tmPct val="10000"/>
                                  </p:iterate>
                                  <p:childTnLst>
                                    <p:set>
                                      <p:cBhvr>
                                        <p:cTn dur="1" fill="hold" id="52">
                                          <p:stCondLst>
                                            <p:cond delay="0"/>
                                          </p:stCondLst>
                                        </p:cTn>
                                        <p:tgtEl>
                                          <p:spTgt spid="13"/>
                                        </p:tgtEl>
                                        <p:attrNameLst>
                                          <p:attrName>style.visibility</p:attrName>
                                        </p:attrNameLst>
                                      </p:cBhvr>
                                      <p:to>
                                        <p:strVal val="visible"/>
                                      </p:to>
                                    </p:set>
                                    <p:anim by="(-#ppt_w*2)" calcmode="lin" valueType="num">
                                      <p:cBhvr rctx="PPT">
                                        <p:cTn autoRev="1" dur="250" fill="hold" id="53">
                                          <p:stCondLst>
                                            <p:cond delay="0"/>
                                          </p:stCondLst>
                                        </p:cTn>
                                        <p:tgtEl>
                                          <p:spTgt spid="13"/>
                                        </p:tgtEl>
                                        <p:attrNameLst>
                                          <p:attrName>ppt_w</p:attrName>
                                        </p:attrNameLst>
                                      </p:cBhvr>
                                    </p:anim>
                                    <p:anim by="(#ppt_w*0.50)" calcmode="lin" valueType="num">
                                      <p:cBhvr>
                                        <p:cTn autoRev="1" decel="50000" dur="250" fill="hold" id="54">
                                          <p:stCondLst>
                                            <p:cond delay="0"/>
                                          </p:stCondLst>
                                        </p:cTn>
                                        <p:tgtEl>
                                          <p:spTgt spid="13"/>
                                        </p:tgtEl>
                                        <p:attrNameLst>
                                          <p:attrName>ppt_x</p:attrName>
                                        </p:attrNameLst>
                                      </p:cBhvr>
                                    </p:anim>
                                    <p:anim calcmode="lin" from="(-#ppt_h/2)" to="(#ppt_y)" valueType="num">
                                      <p:cBhvr>
                                        <p:cTn dur="500" fill="hold" id="55">
                                          <p:stCondLst>
                                            <p:cond delay="0"/>
                                          </p:stCondLst>
                                        </p:cTn>
                                        <p:tgtEl>
                                          <p:spTgt spid="13"/>
                                        </p:tgtEl>
                                        <p:attrNameLst>
                                          <p:attrName>ppt_y</p:attrName>
                                        </p:attrNameLst>
                                      </p:cBhvr>
                                    </p:anim>
                                    <p:animRot by="21600000">
                                      <p:cBhvr>
                                        <p:cTn dur="500" fill="hold" id="56">
                                          <p:stCondLst>
                                            <p:cond delay="0"/>
                                          </p:stCondLst>
                                        </p:cTn>
                                        <p:tgtEl>
                                          <p:spTgt spid="13"/>
                                        </p:tgtEl>
                                        <p:attrNameLst>
                                          <p:attrName>r</p:attrName>
                                        </p:attrNameLst>
                                      </p:cBhvr>
                                    </p:animRot>
                                  </p:childTnLst>
                                </p:cTn>
                              </p:par>
                            </p:childTnLst>
                          </p:cTn>
                        </p:par>
                        <p:par>
                          <p:cTn fill="hold" id="57" nodeType="afterGroup">
                            <p:stCondLst>
                              <p:cond delay="1800"/>
                            </p:stCondLst>
                            <p:childTnLst>
                              <p:par>
                                <p:cTn fill="hold" grpId="0" id="58" nodeType="afterEffect" presetClass="entr" presetID="42" presetSubtype="0">
                                  <p:stCondLst>
                                    <p:cond delay="0"/>
                                  </p:stCondLst>
                                  <p:childTnLst>
                                    <p:set>
                                      <p:cBhvr>
                                        <p:cTn dur="1" fill="hold" id="59">
                                          <p:stCondLst>
                                            <p:cond delay="0"/>
                                          </p:stCondLst>
                                        </p:cTn>
                                        <p:tgtEl>
                                          <p:spTgt spid="22"/>
                                        </p:tgtEl>
                                        <p:attrNameLst>
                                          <p:attrName>style.visibility</p:attrName>
                                        </p:attrNameLst>
                                      </p:cBhvr>
                                      <p:to>
                                        <p:strVal val="visible"/>
                                      </p:to>
                                    </p:set>
                                    <p:animEffect filter="fade" transition="in">
                                      <p:cBhvr>
                                        <p:cTn dur="500" id="60"/>
                                        <p:tgtEl>
                                          <p:spTgt spid="22"/>
                                        </p:tgtEl>
                                      </p:cBhvr>
                                    </p:animEffect>
                                    <p:anim calcmode="lin" valueType="num">
                                      <p:cBhvr>
                                        <p:cTn dur="500" fill="hold" id="61"/>
                                        <p:tgtEl>
                                          <p:spTgt spid="22"/>
                                        </p:tgtEl>
                                        <p:attrNameLst>
                                          <p:attrName>ppt_x</p:attrName>
                                        </p:attrNameLst>
                                      </p:cBhvr>
                                      <p:tavLst>
                                        <p:tav tm="0">
                                          <p:val>
                                            <p:strVal val="#ppt_x"/>
                                          </p:val>
                                        </p:tav>
                                        <p:tav tm="100000">
                                          <p:val>
                                            <p:strVal val="#ppt_x"/>
                                          </p:val>
                                        </p:tav>
                                      </p:tavLst>
                                    </p:anim>
                                    <p:anim calcmode="lin" valueType="num">
                                      <p:cBhvr>
                                        <p:cTn dur="500" fill="hold" id="62"/>
                                        <p:tgtEl>
                                          <p:spTgt spid="22"/>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2300"/>
                            </p:stCondLst>
                            <p:childTnLst>
                              <p:par>
                                <p:cTn fill="hold" grpId="0" id="64" nodeType="afterEffect" presetClass="entr" presetID="22" presetSubtype="8">
                                  <p:stCondLst>
                                    <p:cond delay="0"/>
                                  </p:stCondLst>
                                  <p:childTnLst>
                                    <p:set>
                                      <p:cBhvr>
                                        <p:cTn dur="1" fill="hold" id="65">
                                          <p:stCondLst>
                                            <p:cond delay="0"/>
                                          </p:stCondLst>
                                        </p:cTn>
                                        <p:tgtEl>
                                          <p:spTgt spid="14"/>
                                        </p:tgtEl>
                                        <p:attrNameLst>
                                          <p:attrName>style.visibility</p:attrName>
                                        </p:attrNameLst>
                                      </p:cBhvr>
                                      <p:to>
                                        <p:strVal val="visible"/>
                                      </p:to>
                                    </p:set>
                                    <p:animEffect filter="wipe(left)" transition="in">
                                      <p:cBhvr>
                                        <p:cTn dur="500" id="66"/>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22"/>
      <p:bldP grpId="0" spid="20"/>
      <p:bldP grpId="0" spid="21"/>
      <p:bldP grpId="1" spid="2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图片 13">
            <a:extLst>
              <a:ext uri="{FF2B5EF4-FFF2-40B4-BE49-F238E27FC236}">
                <a16:creationId xmlns:a16="http://schemas.microsoft.com/office/drawing/2014/main" id="{B5B7006B-F57C-4E3A-9B6C-9570DFACCB62}"/>
              </a:ext>
            </a:extLst>
          </p:cNvPr>
          <p:cNvPicPr>
            <a:picLocks noChangeAspect="1"/>
          </p:cNvPicPr>
          <p:nvPr/>
        </p:nvPicPr>
        <p:blipFill>
          <a:blip r:embed="rId3">
            <a:extLst>
              <a:ext uri="{28A0092B-C50C-407E-A947-70E740481C1C}">
                <a14:useLocalDpi val="0"/>
              </a:ext>
            </a:extLst>
          </a:blip>
          <a:srcRect b="20293" l="10530" r="38757"/>
          <a:stretch>
            <a:fillRect/>
          </a:stretch>
        </p:blipFill>
        <p:spPr>
          <a:xfrm>
            <a:off x="1455401" y="1916883"/>
            <a:ext cx="2860547" cy="2084435"/>
          </a:xfrm>
          <a:prstGeom prst="rect">
            <a:avLst/>
          </a:prstGeom>
        </p:spPr>
      </p:pic>
      <p:pic>
        <p:nvPicPr>
          <p:cNvPr id="12" name="图片 11">
            <a:extLst>
              <a:ext uri="{FF2B5EF4-FFF2-40B4-BE49-F238E27FC236}">
                <a16:creationId xmlns:a16="http://schemas.microsoft.com/office/drawing/2014/main" id="{387D0DE1-1F8E-4382-8A17-8A8A5A626F16}"/>
              </a:ext>
            </a:extLst>
          </p:cNvPr>
          <p:cNvPicPr>
            <a:picLocks noChangeAspect="1"/>
          </p:cNvPicPr>
          <p:nvPr/>
        </p:nvPicPr>
        <p:blipFill>
          <a:blip r:embed="rId4">
            <a:extLst>
              <a:ext uri="{28A0092B-C50C-407E-A947-70E740481C1C}">
                <a14:useLocalDpi val="0"/>
              </a:ext>
            </a:extLst>
          </a:blip>
          <a:srcRect l="8666" r="43926"/>
          <a:stretch>
            <a:fillRect/>
          </a:stretch>
        </p:blipFill>
        <p:spPr>
          <a:xfrm>
            <a:off x="4800181" y="1916884"/>
            <a:ext cx="2860546" cy="2084435"/>
          </a:xfrm>
          <a:prstGeom prst="rect">
            <a:avLst/>
          </a:prstGeom>
        </p:spPr>
      </p:pic>
      <p:pic>
        <p:nvPicPr>
          <p:cNvPr id="10" name="图片 9">
            <a:extLst>
              <a:ext uri="{FF2B5EF4-FFF2-40B4-BE49-F238E27FC236}">
                <a16:creationId xmlns:a16="http://schemas.microsoft.com/office/drawing/2014/main" id="{2D853E3B-C0F0-4FAA-9C4A-1CD4D53E7962}"/>
              </a:ext>
            </a:extLst>
          </p:cNvPr>
          <p:cNvPicPr>
            <a:picLocks noChangeAspect="1"/>
          </p:cNvPicPr>
          <p:nvPr/>
        </p:nvPicPr>
        <p:blipFill>
          <a:blip r:embed="rId5">
            <a:extLst>
              <a:ext uri="{28A0092B-C50C-407E-A947-70E740481C1C}">
                <a14:useLocalDpi val="0"/>
              </a:ext>
            </a:extLst>
          </a:blip>
          <a:srcRect l="20002" r="18460"/>
          <a:stretch>
            <a:fillRect/>
          </a:stretch>
        </p:blipFill>
        <p:spPr>
          <a:xfrm>
            <a:off x="8100985" y="1903821"/>
            <a:ext cx="2860546" cy="2097498"/>
          </a:xfrm>
          <a:prstGeom prst="rect">
            <a:avLst/>
          </a:prstGeom>
        </p:spPr>
      </p:pic>
      <p:sp>
        <p:nvSpPr>
          <p:cNvPr id="55" name="TextBox 54"/>
          <p:cNvSpPr txBox="1"/>
          <p:nvPr/>
        </p:nvSpPr>
        <p:spPr>
          <a:xfrm>
            <a:off x="1057821" y="536598"/>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1.3 团队的类型</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845170" y="528789"/>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4" name="矩形 3">
            <a:extLst>
              <a:ext uri="{FF2B5EF4-FFF2-40B4-BE49-F238E27FC236}">
                <a16:creationId xmlns:a16="http://schemas.microsoft.com/office/drawing/2014/main" id="{79287A92-748A-439D-AE26-A2B75AE867B4}"/>
              </a:ext>
            </a:extLst>
          </p:cNvPr>
          <p:cNvSpPr/>
          <p:nvPr/>
        </p:nvSpPr>
        <p:spPr>
          <a:xfrm>
            <a:off x="2173690" y="1177450"/>
            <a:ext cx="7873329" cy="457200"/>
          </a:xfrm>
          <a:prstGeom prst="rect">
            <a:avLst/>
          </a:prstGeom>
        </p:spPr>
        <p:txBody>
          <a:bodyPr wrap="square">
            <a:spAutoFit/>
          </a:bodyPr>
          <a:lstStyle/>
          <a:p>
            <a:pPr algn="just">
              <a:lnSpc>
                <a:spcPct val="120000"/>
              </a:lnSpc>
            </a:pPr>
            <a:r>
              <a:rPr altLang="en-US" lang="zh-CN" sz="2000">
                <a:solidFill>
                  <a:srgbClr val="000000"/>
                </a:solidFill>
                <a:latin typeface="+mj-ea"/>
                <a:ea typeface="+mj-ea"/>
              </a:rPr>
              <a:t>根据团队存在的目的和拥有自主权的大小可将团队分成三种类型：</a:t>
            </a:r>
          </a:p>
        </p:txBody>
      </p:sp>
      <p:grpSp>
        <p:nvGrpSpPr>
          <p:cNvPr id="2" name="组合 1">
            <a:extLst>
              <a:ext uri="{FF2B5EF4-FFF2-40B4-BE49-F238E27FC236}">
                <a16:creationId xmlns:a16="http://schemas.microsoft.com/office/drawing/2014/main" id="{227A84F9-3E1F-47F7-B939-A8FF1A5B5DD4}"/>
              </a:ext>
            </a:extLst>
          </p:cNvPr>
          <p:cNvGrpSpPr/>
          <p:nvPr/>
        </p:nvGrpSpPr>
        <p:grpSpPr>
          <a:xfrm>
            <a:off x="1468797" y="3302787"/>
            <a:ext cx="2860546" cy="430374"/>
            <a:chOff x="1211724" y="1897274"/>
            <a:chExt cx="2860546" cy="430374"/>
          </a:xfrm>
        </p:grpSpPr>
        <p:sp>
          <p:nvSpPr>
            <p:cNvPr id="6" name="矩形: 圆角 5">
              <a:extLst>
                <a:ext uri="{FF2B5EF4-FFF2-40B4-BE49-F238E27FC236}">
                  <a16:creationId xmlns:a16="http://schemas.microsoft.com/office/drawing/2014/main" id="{0B1338F9-19AC-476B-9CAB-4C3ADBF9E509}"/>
                </a:ext>
              </a:extLst>
            </p:cNvPr>
            <p:cNvSpPr/>
            <p:nvPr/>
          </p:nvSpPr>
          <p:spPr bwMode="auto">
            <a:xfrm>
              <a:off x="1211724" y="1897274"/>
              <a:ext cx="2860546" cy="430374"/>
            </a:xfrm>
            <a:prstGeom prst="roundRect">
              <a:avLst>
                <a:gd fmla="val 5484"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7" name="矩形 6">
              <a:extLst>
                <a:ext uri="{FF2B5EF4-FFF2-40B4-BE49-F238E27FC236}">
                  <a16:creationId xmlns:a16="http://schemas.microsoft.com/office/drawing/2014/main" id="{C21E422A-E1B8-419F-8955-FB51C769CD19}"/>
                </a:ext>
              </a:extLst>
            </p:cNvPr>
            <p:cNvSpPr/>
            <p:nvPr/>
          </p:nvSpPr>
          <p:spPr>
            <a:xfrm>
              <a:off x="1651982" y="1927539"/>
              <a:ext cx="1980029" cy="396240"/>
            </a:xfrm>
            <a:prstGeom prst="rect">
              <a:avLst/>
            </a:prstGeom>
          </p:spPr>
          <p:txBody>
            <a:bodyPr wrap="square">
              <a:spAutoFit/>
            </a:bodyPr>
            <a:lstStyle/>
            <a:p>
              <a:pPr algn="ctr"/>
              <a:r>
                <a:rPr altLang="en-US" lang="zh-CN" sz="2000">
                  <a:solidFill>
                    <a:schemeClr val="accent2"/>
                  </a:solidFill>
                  <a:latin typeface="+mj-ea"/>
                  <a:ea typeface="+mj-ea"/>
                </a:rPr>
                <a:t>问题解决型团队</a:t>
              </a:r>
            </a:p>
          </p:txBody>
        </p:sp>
      </p:grpSp>
      <p:grpSp>
        <p:nvGrpSpPr>
          <p:cNvPr id="5" name="组合 4">
            <a:extLst>
              <a:ext uri="{FF2B5EF4-FFF2-40B4-BE49-F238E27FC236}">
                <a16:creationId xmlns:a16="http://schemas.microsoft.com/office/drawing/2014/main" id="{16FB4D84-CEE0-48D3-969E-110A4CD1FE27}"/>
              </a:ext>
            </a:extLst>
          </p:cNvPr>
          <p:cNvGrpSpPr/>
          <p:nvPr/>
        </p:nvGrpSpPr>
        <p:grpSpPr>
          <a:xfrm>
            <a:off x="4800181" y="3302787"/>
            <a:ext cx="2860546" cy="430374"/>
            <a:chOff x="4556503" y="1897274"/>
            <a:chExt cx="2860546" cy="430374"/>
          </a:xfrm>
        </p:grpSpPr>
        <p:sp>
          <p:nvSpPr>
            <p:cNvPr id="60" name="矩形: 圆角 59">
              <a:extLst>
                <a:ext uri="{FF2B5EF4-FFF2-40B4-BE49-F238E27FC236}">
                  <a16:creationId xmlns:a16="http://schemas.microsoft.com/office/drawing/2014/main" id="{D0F97C12-F153-4046-9515-A126C80B85A1}"/>
                </a:ext>
              </a:extLst>
            </p:cNvPr>
            <p:cNvSpPr/>
            <p:nvPr/>
          </p:nvSpPr>
          <p:spPr bwMode="auto">
            <a:xfrm>
              <a:off x="4556503" y="1897274"/>
              <a:ext cx="2860546" cy="430374"/>
            </a:xfrm>
            <a:prstGeom prst="roundRect">
              <a:avLst>
                <a:gd fmla="val 5484"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61" name="矩形 60">
              <a:extLst>
                <a:ext uri="{FF2B5EF4-FFF2-40B4-BE49-F238E27FC236}">
                  <a16:creationId xmlns:a16="http://schemas.microsoft.com/office/drawing/2014/main" id="{70181B7A-94C3-4B66-89BE-CD6B8C66FDAF}"/>
                </a:ext>
              </a:extLst>
            </p:cNvPr>
            <p:cNvSpPr/>
            <p:nvPr/>
          </p:nvSpPr>
          <p:spPr>
            <a:xfrm>
              <a:off x="4996761" y="1927539"/>
              <a:ext cx="1980029" cy="396240"/>
            </a:xfrm>
            <a:prstGeom prst="rect">
              <a:avLst/>
            </a:prstGeom>
          </p:spPr>
          <p:txBody>
            <a:bodyPr wrap="square">
              <a:spAutoFit/>
            </a:bodyPr>
            <a:lstStyle/>
            <a:p>
              <a:pPr algn="ctr"/>
              <a:r>
                <a:rPr altLang="en-US" lang="zh-CN" sz="2000">
                  <a:solidFill>
                    <a:schemeClr val="accent2"/>
                  </a:solidFill>
                  <a:latin typeface="+mj-ea"/>
                  <a:ea typeface="+mj-ea"/>
                </a:rPr>
                <a:t>自我管理型团队</a:t>
              </a:r>
            </a:p>
          </p:txBody>
        </p:sp>
      </p:grpSp>
      <p:grpSp>
        <p:nvGrpSpPr>
          <p:cNvPr id="8" name="组合 7">
            <a:extLst>
              <a:ext uri="{FF2B5EF4-FFF2-40B4-BE49-F238E27FC236}">
                <a16:creationId xmlns:a16="http://schemas.microsoft.com/office/drawing/2014/main" id="{8B9B4C27-2D5E-41B7-805F-27AFB3A14127}"/>
              </a:ext>
            </a:extLst>
          </p:cNvPr>
          <p:cNvGrpSpPr/>
          <p:nvPr/>
        </p:nvGrpSpPr>
        <p:grpSpPr>
          <a:xfrm>
            <a:off x="8100985" y="3287655"/>
            <a:ext cx="2860546" cy="430374"/>
            <a:chOff x="7865188" y="1897274"/>
            <a:chExt cx="2860546" cy="430374"/>
          </a:xfrm>
        </p:grpSpPr>
        <p:sp>
          <p:nvSpPr>
            <p:cNvPr id="62" name="矩形: 圆角 61">
              <a:extLst>
                <a:ext uri="{FF2B5EF4-FFF2-40B4-BE49-F238E27FC236}">
                  <a16:creationId xmlns:a16="http://schemas.microsoft.com/office/drawing/2014/main" id="{14A3D49E-27A8-4972-97EB-F9C9748BB8B5}"/>
                </a:ext>
              </a:extLst>
            </p:cNvPr>
            <p:cNvSpPr/>
            <p:nvPr/>
          </p:nvSpPr>
          <p:spPr bwMode="auto">
            <a:xfrm>
              <a:off x="7865188" y="1897274"/>
              <a:ext cx="2860546" cy="430374"/>
            </a:xfrm>
            <a:prstGeom prst="roundRect">
              <a:avLst>
                <a:gd fmla="val 5484"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63" name="矩形 62">
              <a:extLst>
                <a:ext uri="{FF2B5EF4-FFF2-40B4-BE49-F238E27FC236}">
                  <a16:creationId xmlns:a16="http://schemas.microsoft.com/office/drawing/2014/main" id="{97DE3894-7193-4E20-B8A5-97C66E65FD79}"/>
                </a:ext>
              </a:extLst>
            </p:cNvPr>
            <p:cNvSpPr/>
            <p:nvPr/>
          </p:nvSpPr>
          <p:spPr>
            <a:xfrm>
              <a:off x="8305448" y="1927538"/>
              <a:ext cx="1980029" cy="396240"/>
            </a:xfrm>
            <a:prstGeom prst="rect">
              <a:avLst/>
            </a:prstGeom>
          </p:spPr>
          <p:txBody>
            <a:bodyPr wrap="square">
              <a:spAutoFit/>
            </a:bodyPr>
            <a:lstStyle/>
            <a:p>
              <a:pPr algn="ctr"/>
              <a:r>
                <a:rPr altLang="en-US" lang="zh-CN" sz="2000">
                  <a:solidFill>
                    <a:schemeClr val="accent2"/>
                  </a:solidFill>
                  <a:latin typeface="+mj-ea"/>
                  <a:ea typeface="+mj-ea"/>
                </a:rPr>
                <a:t>多功能型团队</a:t>
              </a:r>
            </a:p>
          </p:txBody>
        </p:sp>
      </p:grpSp>
      <p:sp>
        <p:nvSpPr>
          <p:cNvPr id="64" name="矩形 63">
            <a:extLst>
              <a:ext uri="{FF2B5EF4-FFF2-40B4-BE49-F238E27FC236}">
                <a16:creationId xmlns:a16="http://schemas.microsoft.com/office/drawing/2014/main" id="{3929D6DF-CFC7-4280-A777-3B77D3027F35}"/>
              </a:ext>
            </a:extLst>
          </p:cNvPr>
          <p:cNvSpPr/>
          <p:nvPr/>
        </p:nvSpPr>
        <p:spPr>
          <a:xfrm>
            <a:off x="8082219" y="4247366"/>
            <a:ext cx="2966484" cy="1261872"/>
          </a:xfrm>
          <a:prstGeom prst="rect">
            <a:avLst/>
          </a:prstGeom>
        </p:spPr>
        <p:txBody>
          <a:bodyPr wrap="square">
            <a:spAutoFit/>
          </a:bodyPr>
          <a:lstStyle/>
          <a:p>
            <a:pPr algn="just">
              <a:lnSpc>
                <a:spcPct val="120000"/>
              </a:lnSpc>
            </a:pPr>
            <a:r>
              <a:rPr altLang="en-US" lang="zh-CN" sz="1600">
                <a:solidFill>
                  <a:srgbClr val="000000"/>
                </a:solidFill>
                <a:latin typeface="+mj-ea"/>
                <a:ea typeface="+mj-ea"/>
              </a:rPr>
              <a:t>多功能型团队；由来自同一等级、不同工作领域的员工组成，他们走到一起的目的就是完成某项任务。</a:t>
            </a:r>
          </a:p>
        </p:txBody>
      </p:sp>
      <p:sp>
        <p:nvSpPr>
          <p:cNvPr id="107" name="矩形 106">
            <a:extLst>
              <a:ext uri="{FF2B5EF4-FFF2-40B4-BE49-F238E27FC236}">
                <a16:creationId xmlns:a16="http://schemas.microsoft.com/office/drawing/2014/main" id="{E67EFAFA-4170-4353-8D68-7C4FCB04D996}"/>
              </a:ext>
            </a:extLst>
          </p:cNvPr>
          <p:cNvSpPr/>
          <p:nvPr/>
        </p:nvSpPr>
        <p:spPr>
          <a:xfrm>
            <a:off x="1468797" y="4120505"/>
            <a:ext cx="2979736" cy="335280"/>
          </a:xfrm>
          <a:prstGeom prst="rect">
            <a:avLst/>
          </a:prstGeom>
        </p:spPr>
        <p:txBody>
          <a:bodyPr wrap="square">
            <a:spAutoFit/>
          </a:bodyPr>
          <a:lstStyle/>
          <a:p>
            <a:pPr algn="just" indent="-285750" marL="285750">
              <a:buFont charset="2" panose="05000000000000000000" pitchFamily="2" typeface="Wingdings"/>
              <a:buChar char="l"/>
            </a:pPr>
            <a:r>
              <a:rPr altLang="zh-CN" lang="en-US" sz="1600">
                <a:solidFill>
                  <a:srgbClr val="000000"/>
                </a:solidFill>
                <a:latin typeface="+mj-ea"/>
                <a:ea typeface="+mj-ea"/>
              </a:rPr>
              <a:t>5-12名成员组成</a:t>
            </a:r>
          </a:p>
        </p:txBody>
      </p:sp>
      <p:sp>
        <p:nvSpPr>
          <p:cNvPr id="108" name="矩形 107">
            <a:extLst>
              <a:ext uri="{FF2B5EF4-FFF2-40B4-BE49-F238E27FC236}">
                <a16:creationId xmlns:a16="http://schemas.microsoft.com/office/drawing/2014/main" id="{8135D1F5-9555-4E77-9128-246E84F918D9}"/>
              </a:ext>
            </a:extLst>
          </p:cNvPr>
          <p:cNvSpPr/>
          <p:nvPr/>
        </p:nvSpPr>
        <p:spPr>
          <a:xfrm>
            <a:off x="1468797" y="4503277"/>
            <a:ext cx="2979736" cy="335280"/>
          </a:xfrm>
          <a:prstGeom prst="rect">
            <a:avLst/>
          </a:prstGeom>
        </p:spPr>
        <p:txBody>
          <a:bodyPr wrap="square">
            <a:spAutoFit/>
          </a:bodyPr>
          <a:lstStyle/>
          <a:p>
            <a:pPr algn="just" indent="-285750" marL="285750">
              <a:buFont charset="2" panose="05000000000000000000" pitchFamily="2" typeface="Wingdings"/>
              <a:buChar char="l"/>
            </a:pPr>
            <a:r>
              <a:rPr altLang="en-US" lang="zh-CN" sz="1600">
                <a:solidFill>
                  <a:srgbClr val="000000"/>
                </a:solidFill>
                <a:latin typeface="+mj-ea"/>
                <a:ea typeface="+mj-ea"/>
              </a:rPr>
              <a:t>每周几小时碰头</a:t>
            </a:r>
          </a:p>
        </p:txBody>
      </p:sp>
      <p:sp>
        <p:nvSpPr>
          <p:cNvPr id="109" name="矩形 108">
            <a:extLst>
              <a:ext uri="{FF2B5EF4-FFF2-40B4-BE49-F238E27FC236}">
                <a16:creationId xmlns:a16="http://schemas.microsoft.com/office/drawing/2014/main" id="{59D7B6DE-0670-4369-80CC-6F143FCDD58A}"/>
              </a:ext>
            </a:extLst>
          </p:cNvPr>
          <p:cNvSpPr/>
          <p:nvPr/>
        </p:nvSpPr>
        <p:spPr>
          <a:xfrm>
            <a:off x="1468797" y="4832887"/>
            <a:ext cx="2979736" cy="335280"/>
          </a:xfrm>
          <a:prstGeom prst="rect">
            <a:avLst/>
          </a:prstGeom>
        </p:spPr>
        <p:txBody>
          <a:bodyPr wrap="square">
            <a:spAutoFit/>
          </a:bodyPr>
          <a:lstStyle/>
          <a:p>
            <a:pPr algn="just" indent="-285750" marL="285750">
              <a:buFont charset="2" panose="05000000000000000000" pitchFamily="2" typeface="Wingdings"/>
              <a:buChar char="l"/>
            </a:pPr>
            <a:r>
              <a:rPr altLang="en-US" lang="zh-CN" sz="1600">
                <a:solidFill>
                  <a:srgbClr val="000000"/>
                </a:solidFill>
                <a:latin typeface="+mj-ea"/>
                <a:ea typeface="+mj-ea"/>
              </a:rPr>
              <a:t>着重改善质量/效率/环境</a:t>
            </a:r>
          </a:p>
        </p:txBody>
      </p:sp>
      <p:sp>
        <p:nvSpPr>
          <p:cNvPr id="110" name="矩形 109">
            <a:extLst>
              <a:ext uri="{FF2B5EF4-FFF2-40B4-BE49-F238E27FC236}">
                <a16:creationId xmlns:a16="http://schemas.microsoft.com/office/drawing/2014/main" id="{8DA92922-82CC-4DF6-8ED0-B88A812A67E7}"/>
              </a:ext>
            </a:extLst>
          </p:cNvPr>
          <p:cNvSpPr/>
          <p:nvPr/>
        </p:nvSpPr>
        <p:spPr>
          <a:xfrm>
            <a:off x="1468797" y="5183761"/>
            <a:ext cx="2979736" cy="335280"/>
          </a:xfrm>
          <a:prstGeom prst="rect">
            <a:avLst/>
          </a:prstGeom>
        </p:spPr>
        <p:txBody>
          <a:bodyPr wrap="square">
            <a:spAutoFit/>
          </a:bodyPr>
          <a:lstStyle/>
          <a:p>
            <a:pPr algn="just" indent="-285750" marL="285750">
              <a:buFont charset="2" panose="05000000000000000000" pitchFamily="2" typeface="Wingdings"/>
              <a:buChar char="l"/>
            </a:pPr>
            <a:r>
              <a:rPr altLang="en-US" lang="zh-CN" sz="1600">
                <a:solidFill>
                  <a:srgbClr val="000000"/>
                </a:solidFill>
                <a:latin typeface="+mj-ea"/>
                <a:ea typeface="+mj-ea"/>
              </a:rPr>
              <a:t>改进程序和工作方法</a:t>
            </a:r>
          </a:p>
        </p:txBody>
      </p:sp>
      <p:sp>
        <p:nvSpPr>
          <p:cNvPr id="111" name="矩形 110">
            <a:extLst>
              <a:ext uri="{FF2B5EF4-FFF2-40B4-BE49-F238E27FC236}">
                <a16:creationId xmlns:a16="http://schemas.microsoft.com/office/drawing/2014/main" id="{72B34DF5-F052-433A-BDBC-C72DC7603153}"/>
              </a:ext>
            </a:extLst>
          </p:cNvPr>
          <p:cNvSpPr/>
          <p:nvPr/>
        </p:nvSpPr>
        <p:spPr>
          <a:xfrm>
            <a:off x="1468797" y="5502739"/>
            <a:ext cx="2979736" cy="335280"/>
          </a:xfrm>
          <a:prstGeom prst="rect">
            <a:avLst/>
          </a:prstGeom>
        </p:spPr>
        <p:txBody>
          <a:bodyPr wrap="square">
            <a:spAutoFit/>
          </a:bodyPr>
          <a:lstStyle/>
          <a:p>
            <a:pPr algn="just" indent="-285750" marL="285750">
              <a:buFont charset="2" panose="05000000000000000000" pitchFamily="2" typeface="Wingdings"/>
              <a:buChar char="l"/>
            </a:pPr>
            <a:r>
              <a:rPr altLang="en-US" lang="zh-CN" sz="1600">
                <a:solidFill>
                  <a:srgbClr val="000000"/>
                </a:solidFill>
                <a:latin typeface="+mj-ea"/>
                <a:ea typeface="+mj-ea"/>
              </a:rPr>
              <a:t>几乎无权采取行动</a:t>
            </a:r>
          </a:p>
        </p:txBody>
      </p:sp>
      <p:sp>
        <p:nvSpPr>
          <p:cNvPr id="113" name="矩形 112">
            <a:extLst>
              <a:ext uri="{FF2B5EF4-FFF2-40B4-BE49-F238E27FC236}">
                <a16:creationId xmlns:a16="http://schemas.microsoft.com/office/drawing/2014/main" id="{27DF318D-0FC5-4CC9-999F-E67392773A66}"/>
              </a:ext>
            </a:extLst>
          </p:cNvPr>
          <p:cNvSpPr/>
          <p:nvPr/>
        </p:nvSpPr>
        <p:spPr>
          <a:xfrm>
            <a:off x="4743625" y="4164996"/>
            <a:ext cx="2979736" cy="335280"/>
          </a:xfrm>
          <a:prstGeom prst="rect">
            <a:avLst/>
          </a:prstGeom>
        </p:spPr>
        <p:txBody>
          <a:bodyPr wrap="square">
            <a:spAutoFit/>
          </a:bodyPr>
          <a:lstStyle/>
          <a:p>
            <a:pPr algn="just" indent="-285750" marL="285750">
              <a:buFont charset="2" panose="05000000000000000000" pitchFamily="2" typeface="Wingdings"/>
              <a:buChar char="l"/>
            </a:pPr>
            <a:r>
              <a:rPr altLang="zh-CN" lang="en-US" sz="1600">
                <a:solidFill>
                  <a:srgbClr val="000000"/>
                </a:solidFill>
                <a:latin typeface="+mj-ea"/>
                <a:ea typeface="+mj-ea"/>
              </a:rPr>
              <a:t>10-15名成员组成</a:t>
            </a:r>
          </a:p>
        </p:txBody>
      </p:sp>
      <p:sp>
        <p:nvSpPr>
          <p:cNvPr id="114" name="矩形 113">
            <a:extLst>
              <a:ext uri="{FF2B5EF4-FFF2-40B4-BE49-F238E27FC236}">
                <a16:creationId xmlns:a16="http://schemas.microsoft.com/office/drawing/2014/main" id="{7696899D-316C-4C75-A125-737416ECFA90}"/>
              </a:ext>
            </a:extLst>
          </p:cNvPr>
          <p:cNvSpPr/>
          <p:nvPr/>
        </p:nvSpPr>
        <p:spPr>
          <a:xfrm>
            <a:off x="4743626" y="4547768"/>
            <a:ext cx="2679375" cy="822960"/>
          </a:xfrm>
          <a:prstGeom prst="rect">
            <a:avLst/>
          </a:prstGeom>
        </p:spPr>
        <p:txBody>
          <a:bodyPr wrap="square">
            <a:spAutoFit/>
          </a:bodyPr>
          <a:lstStyle/>
          <a:p>
            <a:pPr algn="just" indent="-285750" marL="285750">
              <a:buFont charset="2" panose="05000000000000000000" pitchFamily="2" typeface="Wingdings"/>
              <a:buChar char="l"/>
            </a:pPr>
            <a:r>
              <a:rPr altLang="en-US" lang="zh-CN" sz="1600">
                <a:solidFill>
                  <a:srgbClr val="000000"/>
                </a:solidFill>
                <a:latin typeface="+mj-ea"/>
                <a:ea typeface="+mj-ea"/>
              </a:rPr>
              <a:t>责任范围广泛，如做决定、工作分配、控制节奏、休息等。</a:t>
            </a:r>
          </a:p>
        </p:txBody>
      </p:sp>
      <p:sp>
        <p:nvSpPr>
          <p:cNvPr id="117" name="矩形 116">
            <a:extLst>
              <a:ext uri="{FF2B5EF4-FFF2-40B4-BE49-F238E27FC236}">
                <a16:creationId xmlns:a16="http://schemas.microsoft.com/office/drawing/2014/main" id="{21FC9690-6E08-46EB-8DD0-5F84756249E3}"/>
              </a:ext>
            </a:extLst>
          </p:cNvPr>
          <p:cNvSpPr/>
          <p:nvPr/>
        </p:nvSpPr>
        <p:spPr>
          <a:xfrm>
            <a:off x="4743626" y="5469012"/>
            <a:ext cx="2434826" cy="335280"/>
          </a:xfrm>
          <a:prstGeom prst="rect">
            <a:avLst/>
          </a:prstGeom>
        </p:spPr>
        <p:txBody>
          <a:bodyPr wrap="square">
            <a:spAutoFit/>
          </a:bodyPr>
          <a:lstStyle/>
          <a:p>
            <a:pPr algn="just" indent="-285750" marL="285750">
              <a:buFont charset="2" panose="05000000000000000000" pitchFamily="2" typeface="Wingdings"/>
              <a:buChar char="l"/>
            </a:pPr>
            <a:r>
              <a:rPr altLang="en-US" lang="zh-CN" sz="1600">
                <a:solidFill>
                  <a:srgbClr val="000000"/>
                </a:solidFill>
                <a:latin typeface="+mj-ea"/>
                <a:ea typeface="+mj-ea"/>
              </a:rPr>
              <a:t>可挑选队员</a:t>
            </a:r>
          </a:p>
        </p:txBody>
      </p:sp>
    </p:spTree>
    <p:extLst>
      <p:ext uri="{BB962C8B-B14F-4D97-AF65-F5344CB8AC3E}">
        <p14:creationId val="2753923208"/>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par>
                          <p:cTn fill="hold" id="24" nodeType="afterGroup">
                            <p:stCondLst>
                              <p:cond delay="700"/>
                            </p:stCondLst>
                            <p:childTnLst>
                              <p:par>
                                <p:cTn fill="hold" grpId="0" id="25" nodeType="afterEffect" presetClass="entr" presetID="42" presetSubtype="0">
                                  <p:stCondLst>
                                    <p:cond delay="0"/>
                                  </p:stCondLst>
                                  <p:childTnLst>
                                    <p:set>
                                      <p:cBhvr>
                                        <p:cTn dur="1" fill="hold" id="26">
                                          <p:stCondLst>
                                            <p:cond delay="0"/>
                                          </p:stCondLst>
                                        </p:cTn>
                                        <p:tgtEl>
                                          <p:spTgt spid="4"/>
                                        </p:tgtEl>
                                        <p:attrNameLst>
                                          <p:attrName>style.visibility</p:attrName>
                                        </p:attrNameLst>
                                      </p:cBhvr>
                                      <p:to>
                                        <p:strVal val="visible"/>
                                      </p:to>
                                    </p:set>
                                    <p:animEffect filter="fade" transition="in">
                                      <p:cBhvr>
                                        <p:cTn dur="500" id="27"/>
                                        <p:tgtEl>
                                          <p:spTgt spid="4"/>
                                        </p:tgtEl>
                                      </p:cBhvr>
                                    </p:animEffect>
                                    <p:anim calcmode="lin" valueType="num">
                                      <p:cBhvr>
                                        <p:cTn dur="500" fill="hold" id="28"/>
                                        <p:tgtEl>
                                          <p:spTgt spid="4"/>
                                        </p:tgtEl>
                                        <p:attrNameLst>
                                          <p:attrName>ppt_x</p:attrName>
                                        </p:attrNameLst>
                                      </p:cBhvr>
                                      <p:tavLst>
                                        <p:tav tm="0">
                                          <p:val>
                                            <p:strVal val="#ppt_x"/>
                                          </p:val>
                                        </p:tav>
                                        <p:tav tm="100000">
                                          <p:val>
                                            <p:strVal val="#ppt_x"/>
                                          </p:val>
                                        </p:tav>
                                      </p:tavLst>
                                    </p:anim>
                                    <p:anim calcmode="lin" valueType="num">
                                      <p:cBhvr>
                                        <p:cTn dur="500" fill="hold" id="29"/>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id="32" nodeType="clickEffect" presetClass="entr" presetID="42" presetSubtype="0">
                                  <p:stCondLst>
                                    <p:cond delay="0"/>
                                  </p:stCondLst>
                                  <p:childTnLst>
                                    <p:set>
                                      <p:cBhvr>
                                        <p:cTn dur="1" fill="hold" id="33">
                                          <p:stCondLst>
                                            <p:cond delay="0"/>
                                          </p:stCondLst>
                                        </p:cTn>
                                        <p:tgtEl>
                                          <p:spTgt spid="14"/>
                                        </p:tgtEl>
                                        <p:attrNameLst>
                                          <p:attrName>style.visibility</p:attrName>
                                        </p:attrNameLst>
                                      </p:cBhvr>
                                      <p:to>
                                        <p:strVal val="visible"/>
                                      </p:to>
                                    </p:set>
                                    <p:animEffect filter="fade" transition="in">
                                      <p:cBhvr>
                                        <p:cTn dur="1000" id="34"/>
                                        <p:tgtEl>
                                          <p:spTgt spid="14"/>
                                        </p:tgtEl>
                                      </p:cBhvr>
                                    </p:animEffect>
                                    <p:anim calcmode="lin" valueType="num">
                                      <p:cBhvr>
                                        <p:cTn dur="1000" fill="hold" id="35"/>
                                        <p:tgtEl>
                                          <p:spTgt spid="14"/>
                                        </p:tgtEl>
                                        <p:attrNameLst>
                                          <p:attrName>ppt_x</p:attrName>
                                        </p:attrNameLst>
                                      </p:cBhvr>
                                      <p:tavLst>
                                        <p:tav tm="0">
                                          <p:val>
                                            <p:strVal val="#ppt_x"/>
                                          </p:val>
                                        </p:tav>
                                        <p:tav tm="100000">
                                          <p:val>
                                            <p:strVal val="#ppt_x"/>
                                          </p:val>
                                        </p:tav>
                                      </p:tavLst>
                                    </p:anim>
                                    <p:anim calcmode="lin" valueType="num">
                                      <p:cBhvr>
                                        <p:cTn dur="1000" fill="hold" id="36"/>
                                        <p:tgtEl>
                                          <p:spTgt spid="14"/>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0"/>
                                  </p:stCondLst>
                                  <p:childTnLst>
                                    <p:set>
                                      <p:cBhvr>
                                        <p:cTn dur="1" fill="hold" id="38">
                                          <p:stCondLst>
                                            <p:cond delay="0"/>
                                          </p:stCondLst>
                                        </p:cTn>
                                        <p:tgtEl>
                                          <p:spTgt spid="12"/>
                                        </p:tgtEl>
                                        <p:attrNameLst>
                                          <p:attrName>style.visibility</p:attrName>
                                        </p:attrNameLst>
                                      </p:cBhvr>
                                      <p:to>
                                        <p:strVal val="visible"/>
                                      </p:to>
                                    </p:set>
                                    <p:animEffect filter="fade" transition="in">
                                      <p:cBhvr>
                                        <p:cTn dur="1000" id="39"/>
                                        <p:tgtEl>
                                          <p:spTgt spid="12"/>
                                        </p:tgtEl>
                                      </p:cBhvr>
                                    </p:animEffect>
                                    <p:anim calcmode="lin" valueType="num">
                                      <p:cBhvr>
                                        <p:cTn dur="1000" fill="hold" id="40"/>
                                        <p:tgtEl>
                                          <p:spTgt spid="12"/>
                                        </p:tgtEl>
                                        <p:attrNameLst>
                                          <p:attrName>ppt_x</p:attrName>
                                        </p:attrNameLst>
                                      </p:cBhvr>
                                      <p:tavLst>
                                        <p:tav tm="0">
                                          <p:val>
                                            <p:strVal val="#ppt_x"/>
                                          </p:val>
                                        </p:tav>
                                        <p:tav tm="100000">
                                          <p:val>
                                            <p:strVal val="#ppt_x"/>
                                          </p:val>
                                        </p:tav>
                                      </p:tavLst>
                                    </p:anim>
                                    <p:anim calcmode="lin" valueType="num">
                                      <p:cBhvr>
                                        <p:cTn dur="1000" fill="hold" id="41"/>
                                        <p:tgtEl>
                                          <p:spTgt spid="12"/>
                                        </p:tgtEl>
                                        <p:attrNameLst>
                                          <p:attrName>ppt_y</p:attrName>
                                        </p:attrNameLst>
                                      </p:cBhvr>
                                      <p:tavLst>
                                        <p:tav tm="0">
                                          <p:val>
                                            <p:strVal val="#ppt_y+.1"/>
                                          </p:val>
                                        </p:tav>
                                        <p:tav tm="100000">
                                          <p:val>
                                            <p:strVal val="#ppt_y"/>
                                          </p:val>
                                        </p:tav>
                                      </p:tavLst>
                                    </p:anim>
                                  </p:childTnLst>
                                </p:cTn>
                              </p:par>
                              <p:par>
                                <p:cTn fill="hold" id="42" nodeType="withEffect" presetClass="entr" presetID="42" presetSubtype="0">
                                  <p:stCondLst>
                                    <p:cond delay="0"/>
                                  </p:stCondLst>
                                  <p:childTnLst>
                                    <p:set>
                                      <p:cBhvr>
                                        <p:cTn dur="1" fill="hold" id="43">
                                          <p:stCondLst>
                                            <p:cond delay="0"/>
                                          </p:stCondLst>
                                        </p:cTn>
                                        <p:tgtEl>
                                          <p:spTgt spid="10"/>
                                        </p:tgtEl>
                                        <p:attrNameLst>
                                          <p:attrName>style.visibility</p:attrName>
                                        </p:attrNameLst>
                                      </p:cBhvr>
                                      <p:to>
                                        <p:strVal val="visible"/>
                                      </p:to>
                                    </p:set>
                                    <p:animEffect filter="fade" transition="in">
                                      <p:cBhvr>
                                        <p:cTn dur="1000" id="44"/>
                                        <p:tgtEl>
                                          <p:spTgt spid="10"/>
                                        </p:tgtEl>
                                      </p:cBhvr>
                                    </p:animEffect>
                                    <p:anim calcmode="lin" valueType="num">
                                      <p:cBhvr>
                                        <p:cTn dur="1000" fill="hold" id="45"/>
                                        <p:tgtEl>
                                          <p:spTgt spid="10"/>
                                        </p:tgtEl>
                                        <p:attrNameLst>
                                          <p:attrName>ppt_x</p:attrName>
                                        </p:attrNameLst>
                                      </p:cBhvr>
                                      <p:tavLst>
                                        <p:tav tm="0">
                                          <p:val>
                                            <p:strVal val="#ppt_x"/>
                                          </p:val>
                                        </p:tav>
                                        <p:tav tm="100000">
                                          <p:val>
                                            <p:strVal val="#ppt_x"/>
                                          </p:val>
                                        </p:tav>
                                      </p:tavLst>
                                    </p:anim>
                                    <p:anim calcmode="lin" valueType="num">
                                      <p:cBhvr>
                                        <p:cTn dur="1000" fill="hold" id="46"/>
                                        <p:tgtEl>
                                          <p:spTgt spid="10"/>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1000"/>
                            </p:stCondLst>
                            <p:childTnLst>
                              <p:par>
                                <p:cTn fill="hold" id="48" nodeType="afterEffect" presetClass="entr" presetID="31" presetSubtype="0">
                                  <p:stCondLst>
                                    <p:cond delay="0"/>
                                  </p:stCondLst>
                                  <p:childTnLst>
                                    <p:set>
                                      <p:cBhvr>
                                        <p:cTn dur="1" fill="hold" id="49">
                                          <p:stCondLst>
                                            <p:cond delay="0"/>
                                          </p:stCondLst>
                                        </p:cTn>
                                        <p:tgtEl>
                                          <p:spTgt spid="2"/>
                                        </p:tgtEl>
                                        <p:attrNameLst>
                                          <p:attrName>style.visibility</p:attrName>
                                        </p:attrNameLst>
                                      </p:cBhvr>
                                      <p:to>
                                        <p:strVal val="visible"/>
                                      </p:to>
                                    </p:set>
                                    <p:anim calcmode="lin" valueType="num">
                                      <p:cBhvr>
                                        <p:cTn dur="500" fill="hold" id="50"/>
                                        <p:tgtEl>
                                          <p:spTgt spid="2"/>
                                        </p:tgtEl>
                                        <p:attrNameLst>
                                          <p:attrName>ppt_w</p:attrName>
                                        </p:attrNameLst>
                                      </p:cBhvr>
                                      <p:tavLst>
                                        <p:tav tm="0">
                                          <p:val>
                                            <p:fltVal val="0"/>
                                          </p:val>
                                        </p:tav>
                                        <p:tav tm="100000">
                                          <p:val>
                                            <p:strVal val="#ppt_w"/>
                                          </p:val>
                                        </p:tav>
                                      </p:tavLst>
                                    </p:anim>
                                    <p:anim calcmode="lin" valueType="num">
                                      <p:cBhvr>
                                        <p:cTn dur="500" fill="hold" id="51"/>
                                        <p:tgtEl>
                                          <p:spTgt spid="2"/>
                                        </p:tgtEl>
                                        <p:attrNameLst>
                                          <p:attrName>ppt_h</p:attrName>
                                        </p:attrNameLst>
                                      </p:cBhvr>
                                      <p:tavLst>
                                        <p:tav tm="0">
                                          <p:val>
                                            <p:fltVal val="0"/>
                                          </p:val>
                                        </p:tav>
                                        <p:tav tm="100000">
                                          <p:val>
                                            <p:strVal val="#ppt_h"/>
                                          </p:val>
                                        </p:tav>
                                      </p:tavLst>
                                    </p:anim>
                                    <p:anim calcmode="lin" valueType="num">
                                      <p:cBhvr>
                                        <p:cTn dur="500" fill="hold" id="52"/>
                                        <p:tgtEl>
                                          <p:spTgt spid="2"/>
                                        </p:tgtEl>
                                        <p:attrNameLst>
                                          <p:attrName>style.rotation</p:attrName>
                                        </p:attrNameLst>
                                      </p:cBhvr>
                                      <p:tavLst>
                                        <p:tav tm="0">
                                          <p:val>
                                            <p:fltVal val="90"/>
                                          </p:val>
                                        </p:tav>
                                        <p:tav tm="100000">
                                          <p:val>
                                            <p:fltVal val="0"/>
                                          </p:val>
                                        </p:tav>
                                      </p:tavLst>
                                    </p:anim>
                                    <p:animEffect filter="fade" transition="in">
                                      <p:cBhvr>
                                        <p:cTn dur="500" id="53"/>
                                        <p:tgtEl>
                                          <p:spTgt spid="2"/>
                                        </p:tgtEl>
                                      </p:cBhvr>
                                    </p:animEffect>
                                  </p:childTnLst>
                                </p:cTn>
                              </p:par>
                            </p:childTnLst>
                          </p:cTn>
                        </p:par>
                        <p:par>
                          <p:cTn fill="hold" id="54" nodeType="afterGroup">
                            <p:stCondLst>
                              <p:cond delay="1500"/>
                            </p:stCondLst>
                            <p:childTnLst>
                              <p:par>
                                <p:cTn fill="hold" grpId="0" id="55" nodeType="afterEffect" presetClass="entr" presetID="22" presetSubtype="8">
                                  <p:stCondLst>
                                    <p:cond delay="0"/>
                                  </p:stCondLst>
                                  <p:childTnLst>
                                    <p:set>
                                      <p:cBhvr>
                                        <p:cTn dur="1" fill="hold" id="56">
                                          <p:stCondLst>
                                            <p:cond delay="0"/>
                                          </p:stCondLst>
                                        </p:cTn>
                                        <p:tgtEl>
                                          <p:spTgt spid="107"/>
                                        </p:tgtEl>
                                        <p:attrNameLst>
                                          <p:attrName>style.visibility</p:attrName>
                                        </p:attrNameLst>
                                      </p:cBhvr>
                                      <p:to>
                                        <p:strVal val="visible"/>
                                      </p:to>
                                    </p:set>
                                    <p:animEffect filter="wipe(left)" transition="in">
                                      <p:cBhvr>
                                        <p:cTn dur="500" id="57"/>
                                        <p:tgtEl>
                                          <p:spTgt spid="107"/>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108"/>
                                        </p:tgtEl>
                                        <p:attrNameLst>
                                          <p:attrName>style.visibility</p:attrName>
                                        </p:attrNameLst>
                                      </p:cBhvr>
                                      <p:to>
                                        <p:strVal val="visible"/>
                                      </p:to>
                                    </p:set>
                                    <p:animEffect filter="wipe(left)" transition="in">
                                      <p:cBhvr>
                                        <p:cTn dur="500" id="60"/>
                                        <p:tgtEl>
                                          <p:spTgt spid="108"/>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109"/>
                                        </p:tgtEl>
                                        <p:attrNameLst>
                                          <p:attrName>style.visibility</p:attrName>
                                        </p:attrNameLst>
                                      </p:cBhvr>
                                      <p:to>
                                        <p:strVal val="visible"/>
                                      </p:to>
                                    </p:set>
                                    <p:animEffect filter="wipe(left)" transition="in">
                                      <p:cBhvr>
                                        <p:cTn dur="500" id="63"/>
                                        <p:tgtEl>
                                          <p:spTgt spid="109"/>
                                        </p:tgtEl>
                                      </p:cBhvr>
                                    </p:animEffect>
                                  </p:childTnLst>
                                </p:cTn>
                              </p:par>
                              <p:par>
                                <p:cTn fill="hold" grpId="0" id="64" nodeType="withEffect" presetClass="entr" presetID="22" presetSubtype="8">
                                  <p:stCondLst>
                                    <p:cond delay="0"/>
                                  </p:stCondLst>
                                  <p:childTnLst>
                                    <p:set>
                                      <p:cBhvr>
                                        <p:cTn dur="1" fill="hold" id="65">
                                          <p:stCondLst>
                                            <p:cond delay="0"/>
                                          </p:stCondLst>
                                        </p:cTn>
                                        <p:tgtEl>
                                          <p:spTgt spid="110"/>
                                        </p:tgtEl>
                                        <p:attrNameLst>
                                          <p:attrName>style.visibility</p:attrName>
                                        </p:attrNameLst>
                                      </p:cBhvr>
                                      <p:to>
                                        <p:strVal val="visible"/>
                                      </p:to>
                                    </p:set>
                                    <p:animEffect filter="wipe(left)" transition="in">
                                      <p:cBhvr>
                                        <p:cTn dur="500" id="66"/>
                                        <p:tgtEl>
                                          <p:spTgt spid="110"/>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111"/>
                                        </p:tgtEl>
                                        <p:attrNameLst>
                                          <p:attrName>style.visibility</p:attrName>
                                        </p:attrNameLst>
                                      </p:cBhvr>
                                      <p:to>
                                        <p:strVal val="visible"/>
                                      </p:to>
                                    </p:set>
                                    <p:animEffect filter="wipe(left)" transition="in">
                                      <p:cBhvr>
                                        <p:cTn dur="500" id="69"/>
                                        <p:tgtEl>
                                          <p:spTgt spid="111"/>
                                        </p:tgtEl>
                                      </p:cBhvr>
                                    </p:animEffect>
                                  </p:childTnLst>
                                </p:cTn>
                              </p:par>
                            </p:childTnLst>
                          </p:cTn>
                        </p:par>
                        <p:par>
                          <p:cTn fill="hold" id="70" nodeType="afterGroup">
                            <p:stCondLst>
                              <p:cond delay="2000"/>
                            </p:stCondLst>
                            <p:childTnLst>
                              <p:par>
                                <p:cTn fill="hold" id="71" nodeType="afterEffect" presetClass="entr" presetID="31" presetSubtype="0">
                                  <p:stCondLst>
                                    <p:cond delay="0"/>
                                  </p:stCondLst>
                                  <p:childTnLst>
                                    <p:set>
                                      <p:cBhvr>
                                        <p:cTn dur="1" fill="hold" id="72">
                                          <p:stCondLst>
                                            <p:cond delay="0"/>
                                          </p:stCondLst>
                                        </p:cTn>
                                        <p:tgtEl>
                                          <p:spTgt spid="5"/>
                                        </p:tgtEl>
                                        <p:attrNameLst>
                                          <p:attrName>style.visibility</p:attrName>
                                        </p:attrNameLst>
                                      </p:cBhvr>
                                      <p:to>
                                        <p:strVal val="visible"/>
                                      </p:to>
                                    </p:set>
                                    <p:anim calcmode="lin" valueType="num">
                                      <p:cBhvr>
                                        <p:cTn dur="500" fill="hold" id="73"/>
                                        <p:tgtEl>
                                          <p:spTgt spid="5"/>
                                        </p:tgtEl>
                                        <p:attrNameLst>
                                          <p:attrName>ppt_w</p:attrName>
                                        </p:attrNameLst>
                                      </p:cBhvr>
                                      <p:tavLst>
                                        <p:tav tm="0">
                                          <p:val>
                                            <p:fltVal val="0"/>
                                          </p:val>
                                        </p:tav>
                                        <p:tav tm="100000">
                                          <p:val>
                                            <p:strVal val="#ppt_w"/>
                                          </p:val>
                                        </p:tav>
                                      </p:tavLst>
                                    </p:anim>
                                    <p:anim calcmode="lin" valueType="num">
                                      <p:cBhvr>
                                        <p:cTn dur="500" fill="hold" id="74"/>
                                        <p:tgtEl>
                                          <p:spTgt spid="5"/>
                                        </p:tgtEl>
                                        <p:attrNameLst>
                                          <p:attrName>ppt_h</p:attrName>
                                        </p:attrNameLst>
                                      </p:cBhvr>
                                      <p:tavLst>
                                        <p:tav tm="0">
                                          <p:val>
                                            <p:fltVal val="0"/>
                                          </p:val>
                                        </p:tav>
                                        <p:tav tm="100000">
                                          <p:val>
                                            <p:strVal val="#ppt_h"/>
                                          </p:val>
                                        </p:tav>
                                      </p:tavLst>
                                    </p:anim>
                                    <p:anim calcmode="lin" valueType="num">
                                      <p:cBhvr>
                                        <p:cTn dur="500" fill="hold" id="75"/>
                                        <p:tgtEl>
                                          <p:spTgt spid="5"/>
                                        </p:tgtEl>
                                        <p:attrNameLst>
                                          <p:attrName>style.rotation</p:attrName>
                                        </p:attrNameLst>
                                      </p:cBhvr>
                                      <p:tavLst>
                                        <p:tav tm="0">
                                          <p:val>
                                            <p:fltVal val="90"/>
                                          </p:val>
                                        </p:tav>
                                        <p:tav tm="100000">
                                          <p:val>
                                            <p:fltVal val="0"/>
                                          </p:val>
                                        </p:tav>
                                      </p:tavLst>
                                    </p:anim>
                                    <p:animEffect filter="fade" transition="in">
                                      <p:cBhvr>
                                        <p:cTn dur="500" id="76"/>
                                        <p:tgtEl>
                                          <p:spTgt spid="5"/>
                                        </p:tgtEl>
                                      </p:cBhvr>
                                    </p:animEffect>
                                  </p:childTnLst>
                                </p:cTn>
                              </p:par>
                            </p:childTnLst>
                          </p:cTn>
                        </p:par>
                        <p:par>
                          <p:cTn fill="hold" id="77" nodeType="afterGroup">
                            <p:stCondLst>
                              <p:cond delay="2500"/>
                            </p:stCondLst>
                            <p:childTnLst>
                              <p:par>
                                <p:cTn fill="hold" grpId="0" id="78" nodeType="afterEffect" presetClass="entr" presetID="22" presetSubtype="8">
                                  <p:stCondLst>
                                    <p:cond delay="0"/>
                                  </p:stCondLst>
                                  <p:childTnLst>
                                    <p:set>
                                      <p:cBhvr>
                                        <p:cTn dur="1" fill="hold" id="79">
                                          <p:stCondLst>
                                            <p:cond delay="0"/>
                                          </p:stCondLst>
                                        </p:cTn>
                                        <p:tgtEl>
                                          <p:spTgt spid="113"/>
                                        </p:tgtEl>
                                        <p:attrNameLst>
                                          <p:attrName>style.visibility</p:attrName>
                                        </p:attrNameLst>
                                      </p:cBhvr>
                                      <p:to>
                                        <p:strVal val="visible"/>
                                      </p:to>
                                    </p:set>
                                    <p:animEffect filter="wipe(left)" transition="in">
                                      <p:cBhvr>
                                        <p:cTn dur="500" id="80"/>
                                        <p:tgtEl>
                                          <p:spTgt spid="113"/>
                                        </p:tgtEl>
                                      </p:cBhvr>
                                    </p:animEffect>
                                  </p:childTnLst>
                                </p:cTn>
                              </p:par>
                              <p:par>
                                <p:cTn fill="hold" grpId="0" id="81" nodeType="withEffect" presetClass="entr" presetID="22" presetSubtype="8">
                                  <p:stCondLst>
                                    <p:cond delay="0"/>
                                  </p:stCondLst>
                                  <p:childTnLst>
                                    <p:set>
                                      <p:cBhvr>
                                        <p:cTn dur="1" fill="hold" id="82">
                                          <p:stCondLst>
                                            <p:cond delay="0"/>
                                          </p:stCondLst>
                                        </p:cTn>
                                        <p:tgtEl>
                                          <p:spTgt spid="114"/>
                                        </p:tgtEl>
                                        <p:attrNameLst>
                                          <p:attrName>style.visibility</p:attrName>
                                        </p:attrNameLst>
                                      </p:cBhvr>
                                      <p:to>
                                        <p:strVal val="visible"/>
                                      </p:to>
                                    </p:set>
                                    <p:animEffect filter="wipe(left)" transition="in">
                                      <p:cBhvr>
                                        <p:cTn dur="500" id="83"/>
                                        <p:tgtEl>
                                          <p:spTgt spid="114"/>
                                        </p:tgtEl>
                                      </p:cBhvr>
                                    </p:animEffect>
                                  </p:childTnLst>
                                </p:cTn>
                              </p:par>
                              <p:par>
                                <p:cTn fill="hold" grpId="0" id="84" nodeType="withEffect" presetClass="entr" presetID="22" presetSubtype="8">
                                  <p:stCondLst>
                                    <p:cond delay="0"/>
                                  </p:stCondLst>
                                  <p:childTnLst>
                                    <p:set>
                                      <p:cBhvr>
                                        <p:cTn dur="1" fill="hold" id="85">
                                          <p:stCondLst>
                                            <p:cond delay="0"/>
                                          </p:stCondLst>
                                        </p:cTn>
                                        <p:tgtEl>
                                          <p:spTgt spid="117"/>
                                        </p:tgtEl>
                                        <p:attrNameLst>
                                          <p:attrName>style.visibility</p:attrName>
                                        </p:attrNameLst>
                                      </p:cBhvr>
                                      <p:to>
                                        <p:strVal val="visible"/>
                                      </p:to>
                                    </p:set>
                                    <p:animEffect filter="wipe(left)" transition="in">
                                      <p:cBhvr>
                                        <p:cTn dur="500" id="86"/>
                                        <p:tgtEl>
                                          <p:spTgt spid="117"/>
                                        </p:tgtEl>
                                      </p:cBhvr>
                                    </p:animEffect>
                                  </p:childTnLst>
                                </p:cTn>
                              </p:par>
                            </p:childTnLst>
                          </p:cTn>
                        </p:par>
                        <p:par>
                          <p:cTn fill="hold" id="87" nodeType="afterGroup">
                            <p:stCondLst>
                              <p:cond delay="3000"/>
                            </p:stCondLst>
                            <p:childTnLst>
                              <p:par>
                                <p:cTn fill="hold" id="88" nodeType="afterEffect" presetClass="entr" presetID="31" presetSubtype="0">
                                  <p:stCondLst>
                                    <p:cond delay="0"/>
                                  </p:stCondLst>
                                  <p:childTnLst>
                                    <p:set>
                                      <p:cBhvr>
                                        <p:cTn dur="1" fill="hold" id="89">
                                          <p:stCondLst>
                                            <p:cond delay="0"/>
                                          </p:stCondLst>
                                        </p:cTn>
                                        <p:tgtEl>
                                          <p:spTgt spid="8"/>
                                        </p:tgtEl>
                                        <p:attrNameLst>
                                          <p:attrName>style.visibility</p:attrName>
                                        </p:attrNameLst>
                                      </p:cBhvr>
                                      <p:to>
                                        <p:strVal val="visible"/>
                                      </p:to>
                                    </p:set>
                                    <p:anim calcmode="lin" valueType="num">
                                      <p:cBhvr>
                                        <p:cTn dur="500" fill="hold" id="90"/>
                                        <p:tgtEl>
                                          <p:spTgt spid="8"/>
                                        </p:tgtEl>
                                        <p:attrNameLst>
                                          <p:attrName>ppt_w</p:attrName>
                                        </p:attrNameLst>
                                      </p:cBhvr>
                                      <p:tavLst>
                                        <p:tav tm="0">
                                          <p:val>
                                            <p:fltVal val="0"/>
                                          </p:val>
                                        </p:tav>
                                        <p:tav tm="100000">
                                          <p:val>
                                            <p:strVal val="#ppt_w"/>
                                          </p:val>
                                        </p:tav>
                                      </p:tavLst>
                                    </p:anim>
                                    <p:anim calcmode="lin" valueType="num">
                                      <p:cBhvr>
                                        <p:cTn dur="500" fill="hold" id="91"/>
                                        <p:tgtEl>
                                          <p:spTgt spid="8"/>
                                        </p:tgtEl>
                                        <p:attrNameLst>
                                          <p:attrName>ppt_h</p:attrName>
                                        </p:attrNameLst>
                                      </p:cBhvr>
                                      <p:tavLst>
                                        <p:tav tm="0">
                                          <p:val>
                                            <p:fltVal val="0"/>
                                          </p:val>
                                        </p:tav>
                                        <p:tav tm="100000">
                                          <p:val>
                                            <p:strVal val="#ppt_h"/>
                                          </p:val>
                                        </p:tav>
                                      </p:tavLst>
                                    </p:anim>
                                    <p:anim calcmode="lin" valueType="num">
                                      <p:cBhvr>
                                        <p:cTn dur="500" fill="hold" id="92"/>
                                        <p:tgtEl>
                                          <p:spTgt spid="8"/>
                                        </p:tgtEl>
                                        <p:attrNameLst>
                                          <p:attrName>style.rotation</p:attrName>
                                        </p:attrNameLst>
                                      </p:cBhvr>
                                      <p:tavLst>
                                        <p:tav tm="0">
                                          <p:val>
                                            <p:fltVal val="90"/>
                                          </p:val>
                                        </p:tav>
                                        <p:tav tm="100000">
                                          <p:val>
                                            <p:fltVal val="0"/>
                                          </p:val>
                                        </p:tav>
                                      </p:tavLst>
                                    </p:anim>
                                    <p:animEffect filter="fade" transition="in">
                                      <p:cBhvr>
                                        <p:cTn dur="500" id="93"/>
                                        <p:tgtEl>
                                          <p:spTgt spid="8"/>
                                        </p:tgtEl>
                                      </p:cBhvr>
                                    </p:animEffect>
                                  </p:childTnLst>
                                </p:cTn>
                              </p:par>
                            </p:childTnLst>
                          </p:cTn>
                        </p:par>
                        <p:par>
                          <p:cTn fill="hold" id="94" nodeType="afterGroup">
                            <p:stCondLst>
                              <p:cond delay="3500"/>
                            </p:stCondLst>
                            <p:childTnLst>
                              <p:par>
                                <p:cTn fill="hold" grpId="0" id="95" nodeType="afterEffect" presetClass="entr" presetID="42" presetSubtype="0">
                                  <p:stCondLst>
                                    <p:cond delay="0"/>
                                  </p:stCondLst>
                                  <p:childTnLst>
                                    <p:set>
                                      <p:cBhvr>
                                        <p:cTn dur="1" fill="hold" id="96">
                                          <p:stCondLst>
                                            <p:cond delay="0"/>
                                          </p:stCondLst>
                                        </p:cTn>
                                        <p:tgtEl>
                                          <p:spTgt spid="64"/>
                                        </p:tgtEl>
                                        <p:attrNameLst>
                                          <p:attrName>style.visibility</p:attrName>
                                        </p:attrNameLst>
                                      </p:cBhvr>
                                      <p:to>
                                        <p:strVal val="visible"/>
                                      </p:to>
                                    </p:set>
                                    <p:animEffect filter="fade" transition="in">
                                      <p:cBhvr>
                                        <p:cTn dur="500" id="97"/>
                                        <p:tgtEl>
                                          <p:spTgt spid="64"/>
                                        </p:tgtEl>
                                      </p:cBhvr>
                                    </p:animEffect>
                                    <p:anim calcmode="lin" valueType="num">
                                      <p:cBhvr>
                                        <p:cTn dur="500" fill="hold" id="98"/>
                                        <p:tgtEl>
                                          <p:spTgt spid="64"/>
                                        </p:tgtEl>
                                        <p:attrNameLst>
                                          <p:attrName>ppt_x</p:attrName>
                                        </p:attrNameLst>
                                      </p:cBhvr>
                                      <p:tavLst>
                                        <p:tav tm="0">
                                          <p:val>
                                            <p:strVal val="#ppt_x"/>
                                          </p:val>
                                        </p:tav>
                                        <p:tav tm="100000">
                                          <p:val>
                                            <p:strVal val="#ppt_x"/>
                                          </p:val>
                                        </p:tav>
                                      </p:tavLst>
                                    </p:anim>
                                    <p:anim calcmode="lin" valueType="num">
                                      <p:cBhvr>
                                        <p:cTn dur="500" fill="hold" id="99"/>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3"/>
      <p:bldP grpId="1" spid="3"/>
      <p:bldP grpId="0" spid="4"/>
      <p:bldP grpId="0" spid="64"/>
      <p:bldP grpId="0" spid="107"/>
      <p:bldP grpId="0" spid="108"/>
      <p:bldP grpId="0" spid="109"/>
      <p:bldP grpId="0" spid="110"/>
      <p:bldP grpId="0" spid="111"/>
      <p:bldP grpId="0" spid="113"/>
      <p:bldP grpId="0" spid="114"/>
      <p:bldP grpId="0" spid="11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96DDF339-0BC6-4B30-A259-9F43FF8A4D14}"/>
              </a:ext>
            </a:extLst>
          </p:cNvPr>
          <p:cNvPicPr>
            <a:picLocks noChangeAspect="1"/>
          </p:cNvPicPr>
          <p:nvPr/>
        </p:nvPicPr>
        <p:blipFill>
          <a:blip r:embed="rId3">
            <a:extLst>
              <a:ext uri="{28A0092B-C50C-407E-A947-70E740481C1C}">
                <a14:useLocalDpi val="0"/>
              </a:ext>
            </a:extLst>
          </a:blip>
          <a:srcRect b="28465" t="13556"/>
          <a:stretch>
            <a:fillRect/>
          </a:stretch>
        </p:blipFill>
        <p:spPr>
          <a:xfrm>
            <a:off x="1059489" y="1556792"/>
            <a:ext cx="10153128" cy="2435794"/>
          </a:xfrm>
          <a:prstGeom prst="rect">
            <a:avLst/>
          </a:prstGeom>
        </p:spPr>
      </p:pic>
      <p:sp>
        <p:nvSpPr>
          <p:cNvPr id="55" name="TextBox 54"/>
          <p:cNvSpPr txBox="1"/>
          <p:nvPr/>
        </p:nvSpPr>
        <p:spPr>
          <a:xfrm>
            <a:off x="1129829" y="686006"/>
            <a:ext cx="4680520" cy="457200"/>
          </a:xfrm>
          <a:prstGeom prst="rect">
            <a:avLst/>
          </a:prstGeom>
          <a:noFill/>
        </p:spPr>
        <p:txBody>
          <a:bodyPr rtlCol="0" wrap="square">
            <a:spAutoFit/>
          </a:bodyPr>
          <a:lstStyle>
            <a:defPPr>
              <a:defRPr lang="zh-CN"/>
            </a:defPPr>
            <a:lvl1pPr lvl="0">
              <a:defRPr b="1" sz="2400">
                <a:solidFill>
                  <a:srgbClr val="C00000"/>
                </a:solidFill>
                <a:latin typeface="微软雅黑"/>
                <a:ea typeface="微软雅黑"/>
              </a:defRPr>
            </a:lvl1pPr>
          </a:lstStyle>
          <a:p>
            <a:r>
              <a:rPr altLang="zh-CN" lang="en-US"/>
              <a:t>1.4 团队的益处</a:t>
            </a:r>
          </a:p>
        </p:txBody>
      </p:sp>
      <p:sp>
        <p:nvSpPr>
          <p:cNvPr id="3" name="矩形 2">
            <a:extLst>
              <a:ext uri="{FF2B5EF4-FFF2-40B4-BE49-F238E27FC236}">
                <a16:creationId xmlns:a16="http://schemas.microsoft.com/office/drawing/2014/main" id="{82290C78-D757-48EC-9A3A-0BA0E81DE9D2}"/>
              </a:ext>
            </a:extLst>
          </p:cNvPr>
          <p:cNvSpPr/>
          <p:nvPr/>
        </p:nvSpPr>
        <p:spPr bwMode="auto">
          <a:xfrm>
            <a:off x="843048" y="634638"/>
            <a:ext cx="212651" cy="483192"/>
          </a:xfrm>
          <a:prstGeom prst="rect">
            <a:avLst/>
          </a:prstGeom>
          <a:solidFill>
            <a:srgbClr val="C00000"/>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2" name="矩形 1">
            <a:extLst>
              <a:ext uri="{FF2B5EF4-FFF2-40B4-BE49-F238E27FC236}">
                <a16:creationId xmlns:a16="http://schemas.microsoft.com/office/drawing/2014/main" id="{4008F871-AC5D-4679-9429-72DD1DE9EE23}"/>
              </a:ext>
            </a:extLst>
          </p:cNvPr>
          <p:cNvSpPr/>
          <p:nvPr/>
        </p:nvSpPr>
        <p:spPr>
          <a:xfrm>
            <a:off x="7108161" y="4535684"/>
            <a:ext cx="3400351" cy="1188720"/>
          </a:xfrm>
          <a:prstGeom prst="rect">
            <a:avLst/>
          </a:prstGeom>
        </p:spPr>
        <p:txBody>
          <a:bodyPr wrap="square">
            <a:spAutoFit/>
          </a:bodyPr>
          <a:lstStyle/>
          <a:p>
            <a:pPr algn="just" indent="-342900" marL="342900">
              <a:lnSpc>
                <a:spcPct val="150000"/>
              </a:lnSpc>
              <a:buFont charset="2" panose="05000000000000000000" pitchFamily="2" typeface="Wingdings"/>
              <a:buChar char="n"/>
            </a:pPr>
            <a:r>
              <a:rPr altLang="en-US" lang="zh-CN" sz="1600">
                <a:solidFill>
                  <a:srgbClr val="000000"/>
                </a:solidFill>
                <a:latin typeface="+mj-ea"/>
                <a:ea typeface="+mj-ea"/>
              </a:rPr>
              <a:t>自尊的获得和成就感的形成</a:t>
            </a:r>
          </a:p>
          <a:p>
            <a:pPr algn="just" indent="-342900" marL="342900">
              <a:lnSpc>
                <a:spcPct val="150000"/>
              </a:lnSpc>
              <a:buFont charset="2" panose="05000000000000000000" pitchFamily="2" typeface="Wingdings"/>
              <a:buChar char="n"/>
            </a:pPr>
            <a:r>
              <a:rPr altLang="en-US" lang="zh-CN" sz="1600">
                <a:solidFill>
                  <a:srgbClr val="000000"/>
                </a:solidFill>
                <a:latin typeface="+mj-ea"/>
                <a:ea typeface="+mj-ea"/>
              </a:rPr>
              <a:t>责任共同承担</a:t>
            </a:r>
          </a:p>
          <a:p>
            <a:pPr algn="just" indent="-342900" marL="342900">
              <a:lnSpc>
                <a:spcPct val="150000"/>
              </a:lnSpc>
              <a:buFont charset="2" panose="05000000000000000000" pitchFamily="2" typeface="Wingdings"/>
              <a:buChar char="n"/>
            </a:pPr>
            <a:r>
              <a:rPr altLang="en-US" lang="zh-CN" sz="1600">
                <a:solidFill>
                  <a:srgbClr val="000000"/>
                </a:solidFill>
                <a:latin typeface="+mj-ea"/>
                <a:ea typeface="+mj-ea"/>
              </a:rPr>
              <a:t>团体成员互相影响和学习</a:t>
            </a:r>
          </a:p>
        </p:txBody>
      </p:sp>
      <p:sp>
        <p:nvSpPr>
          <p:cNvPr id="4" name="矩形 3">
            <a:extLst>
              <a:ext uri="{FF2B5EF4-FFF2-40B4-BE49-F238E27FC236}">
                <a16:creationId xmlns:a16="http://schemas.microsoft.com/office/drawing/2014/main" id="{DDD757E2-DDB2-46E4-A485-F6C1039FBB0C}"/>
              </a:ext>
            </a:extLst>
          </p:cNvPr>
          <p:cNvSpPr/>
          <p:nvPr/>
        </p:nvSpPr>
        <p:spPr>
          <a:xfrm>
            <a:off x="2139609" y="4549834"/>
            <a:ext cx="2617374" cy="1261872"/>
          </a:xfrm>
          <a:prstGeom prst="rect">
            <a:avLst/>
          </a:prstGeom>
        </p:spPr>
        <p:txBody>
          <a:bodyPr wrap="square">
            <a:spAutoFit/>
          </a:bodyPr>
          <a:lstStyle/>
          <a:p>
            <a:pPr algn="just" indent="-285750" marL="285750">
              <a:lnSpc>
                <a:spcPct val="120000"/>
              </a:lnSpc>
              <a:buFont charset="2" panose="05000000000000000000" pitchFamily="2" typeface="Wingdings"/>
              <a:buChar char="l"/>
            </a:pPr>
            <a:r>
              <a:rPr altLang="en-US" lang="zh-CN" sz="1600">
                <a:solidFill>
                  <a:srgbClr val="000000"/>
                </a:solidFill>
                <a:latin typeface="+mj-ea"/>
                <a:ea typeface="+mj-ea"/>
              </a:rPr>
              <a:t>生产率的提高</a:t>
            </a:r>
          </a:p>
          <a:p>
            <a:pPr algn="just" indent="-285750" marL="285750">
              <a:lnSpc>
                <a:spcPct val="120000"/>
              </a:lnSpc>
              <a:buFont charset="2" panose="05000000000000000000" pitchFamily="2" typeface="Wingdings"/>
              <a:buChar char="l"/>
            </a:pPr>
            <a:r>
              <a:rPr altLang="en-US" lang="zh-CN" sz="1600">
                <a:solidFill>
                  <a:srgbClr val="000000"/>
                </a:solidFill>
                <a:latin typeface="+mj-ea"/>
                <a:ea typeface="+mj-ea"/>
              </a:rPr>
              <a:t>质量的提高</a:t>
            </a:r>
          </a:p>
          <a:p>
            <a:pPr algn="just" indent="-285750" marL="285750">
              <a:lnSpc>
                <a:spcPct val="120000"/>
              </a:lnSpc>
              <a:buFont charset="2" panose="05000000000000000000" pitchFamily="2" typeface="Wingdings"/>
              <a:buChar char="l"/>
            </a:pPr>
            <a:r>
              <a:rPr altLang="en-US" lang="zh-CN" sz="1600">
                <a:solidFill>
                  <a:srgbClr val="000000"/>
                </a:solidFill>
                <a:latin typeface="+mj-ea"/>
                <a:ea typeface="+mj-ea"/>
              </a:rPr>
              <a:t>员工士气的上升</a:t>
            </a:r>
          </a:p>
          <a:p>
            <a:pPr algn="just" indent="-285750" marL="285750">
              <a:lnSpc>
                <a:spcPct val="120000"/>
              </a:lnSpc>
              <a:buFont charset="2" panose="05000000000000000000" pitchFamily="2" typeface="Wingdings"/>
              <a:buChar char="l"/>
            </a:pPr>
            <a:r>
              <a:rPr altLang="en-US" lang="zh-CN" sz="1600">
                <a:solidFill>
                  <a:srgbClr val="000000"/>
                </a:solidFill>
                <a:latin typeface="+mj-ea"/>
                <a:ea typeface="+mj-ea"/>
              </a:rPr>
              <a:t>费用的降低</a:t>
            </a:r>
          </a:p>
        </p:txBody>
      </p:sp>
      <p:grpSp>
        <p:nvGrpSpPr>
          <p:cNvPr id="13" name="组合 12">
            <a:extLst>
              <a:ext uri="{FF2B5EF4-FFF2-40B4-BE49-F238E27FC236}">
                <a16:creationId xmlns:a16="http://schemas.microsoft.com/office/drawing/2014/main" id="{AC998EAE-592B-4566-AAA9-ADFE7B55C618}"/>
              </a:ext>
            </a:extLst>
          </p:cNvPr>
          <p:cNvGrpSpPr/>
          <p:nvPr/>
        </p:nvGrpSpPr>
        <p:grpSpPr>
          <a:xfrm>
            <a:off x="1923585" y="3532937"/>
            <a:ext cx="2520280" cy="776214"/>
            <a:chOff x="1201837" y="4034482"/>
            <a:chExt cx="2520280" cy="776214"/>
          </a:xfrm>
        </p:grpSpPr>
        <p:sp>
          <p:nvSpPr>
            <p:cNvPr id="20" name="矩形: 圆角 19">
              <a:extLst>
                <a:ext uri="{FF2B5EF4-FFF2-40B4-BE49-F238E27FC236}">
                  <a16:creationId xmlns:a16="http://schemas.microsoft.com/office/drawing/2014/main" id="{B5DD10BB-41C9-445A-B991-44E397BCB5A3}"/>
                </a:ext>
              </a:extLst>
            </p:cNvPr>
            <p:cNvSpPr/>
            <p:nvPr/>
          </p:nvSpPr>
          <p:spPr bwMode="auto">
            <a:xfrm>
              <a:off x="1201837" y="4034482"/>
              <a:ext cx="2520280" cy="776214"/>
            </a:xfrm>
            <a:prstGeom prst="roundRect">
              <a:avLst>
                <a:gd fmla="val 7078"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lt"/>
                <a:ea typeface="+mn-ea"/>
                <a:cs typeface="+mn-ea"/>
              </a:endParaRPr>
            </a:p>
          </p:txBody>
        </p:sp>
        <p:sp>
          <p:nvSpPr>
            <p:cNvPr id="7" name="矩形 6">
              <a:extLst>
                <a:ext uri="{FF2B5EF4-FFF2-40B4-BE49-F238E27FC236}">
                  <a16:creationId xmlns:a16="http://schemas.microsoft.com/office/drawing/2014/main" id="{98827144-1125-47A5-8A22-9A291EE38702}"/>
                </a:ext>
              </a:extLst>
            </p:cNvPr>
            <p:cNvSpPr/>
            <p:nvPr/>
          </p:nvSpPr>
          <p:spPr>
            <a:xfrm>
              <a:off x="1633886" y="4203022"/>
              <a:ext cx="1739268" cy="457200"/>
            </a:xfrm>
            <a:prstGeom prst="rect">
              <a:avLst/>
            </a:prstGeom>
          </p:spPr>
          <p:txBody>
            <a:bodyPr wrap="square">
              <a:spAutoFit/>
            </a:bodyPr>
            <a:lstStyle/>
            <a:p>
              <a:pPr algn="ctr">
                <a:lnSpc>
                  <a:spcPct val="120000"/>
                </a:lnSpc>
              </a:pPr>
              <a:r>
                <a:rPr altLang="en-US" b="1" lang="zh-CN" sz="2000">
                  <a:solidFill>
                    <a:schemeClr val="accent2"/>
                  </a:solidFill>
                  <a:latin typeface="+mj-ea"/>
                  <a:ea typeface="+mj-ea"/>
                </a:rPr>
                <a:t>对组织的益处</a:t>
              </a:r>
            </a:p>
          </p:txBody>
        </p:sp>
      </p:grpSp>
      <p:grpSp>
        <p:nvGrpSpPr>
          <p:cNvPr id="22" name="组合 21">
            <a:extLst>
              <a:ext uri="{FF2B5EF4-FFF2-40B4-BE49-F238E27FC236}">
                <a16:creationId xmlns:a16="http://schemas.microsoft.com/office/drawing/2014/main" id="{AEE6AA27-4130-4F6F-92E7-761EF3C776E0}"/>
              </a:ext>
            </a:extLst>
          </p:cNvPr>
          <p:cNvGrpSpPr/>
          <p:nvPr/>
        </p:nvGrpSpPr>
        <p:grpSpPr>
          <a:xfrm>
            <a:off x="7108161" y="3532937"/>
            <a:ext cx="2520280" cy="776214"/>
            <a:chOff x="1201837" y="4034482"/>
            <a:chExt cx="2520280" cy="776214"/>
          </a:xfrm>
        </p:grpSpPr>
        <p:sp>
          <p:nvSpPr>
            <p:cNvPr id="25" name="矩形: 圆角 24">
              <a:extLst>
                <a:ext uri="{FF2B5EF4-FFF2-40B4-BE49-F238E27FC236}">
                  <a16:creationId xmlns:a16="http://schemas.microsoft.com/office/drawing/2014/main" id="{12EEF0E8-85FC-42E7-B56D-842FB5CCC555}"/>
                </a:ext>
              </a:extLst>
            </p:cNvPr>
            <p:cNvSpPr/>
            <p:nvPr/>
          </p:nvSpPr>
          <p:spPr bwMode="auto">
            <a:xfrm>
              <a:off x="1201837" y="4034482"/>
              <a:ext cx="2520280" cy="776214"/>
            </a:xfrm>
            <a:prstGeom prst="roundRect">
              <a:avLst>
                <a:gd fmla="val 7078" name="adj"/>
              </a:avLst>
            </a:prstGeom>
            <a:solidFill>
              <a:srgbClr val="C00000"/>
            </a:solidFill>
            <a:ln cap="flat" w="9525">
              <a:no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2000">
                <a:solidFill>
                  <a:schemeClr val="accent2"/>
                </a:solidFill>
                <a:latin typeface="+mn-ea"/>
                <a:ea typeface="+mn-ea"/>
                <a:cs typeface="+mn-ea"/>
              </a:endParaRPr>
            </a:p>
          </p:txBody>
        </p:sp>
        <p:sp>
          <p:nvSpPr>
            <p:cNvPr id="29" name="矩形 28">
              <a:extLst>
                <a:ext uri="{FF2B5EF4-FFF2-40B4-BE49-F238E27FC236}">
                  <a16:creationId xmlns:a16="http://schemas.microsoft.com/office/drawing/2014/main" id="{4587770A-9F9E-492B-8C28-6F8C4BBE3196}"/>
                </a:ext>
              </a:extLst>
            </p:cNvPr>
            <p:cNvSpPr/>
            <p:nvPr/>
          </p:nvSpPr>
          <p:spPr>
            <a:xfrm>
              <a:off x="1633885" y="4203022"/>
              <a:ext cx="1739268" cy="457200"/>
            </a:xfrm>
            <a:prstGeom prst="rect">
              <a:avLst/>
            </a:prstGeom>
          </p:spPr>
          <p:txBody>
            <a:bodyPr wrap="square">
              <a:spAutoFit/>
            </a:bodyPr>
            <a:lstStyle/>
            <a:p>
              <a:pPr algn="ctr">
                <a:lnSpc>
                  <a:spcPct val="120000"/>
                </a:lnSpc>
              </a:pPr>
              <a:r>
                <a:rPr altLang="en-US" b="1" lang="zh-CN" sz="2000">
                  <a:solidFill>
                    <a:schemeClr val="accent2"/>
                  </a:solidFill>
                  <a:latin typeface="+mn-ea"/>
                  <a:ea typeface="+mn-ea"/>
                </a:rPr>
                <a:t>对个人的益处</a:t>
              </a:r>
            </a:p>
          </p:txBody>
        </p:sp>
      </p:grpSp>
    </p:spTree>
    <p:extLst>
      <p:ext uri="{BB962C8B-B14F-4D97-AF65-F5344CB8AC3E}">
        <p14:creationId val="2021614711"/>
      </p:ext>
    </p:extLst>
  </p:cSld>
  <p:clrMapOvr>
    <a:masterClrMapping/>
  </p:clrMapOvr>
  <mc:AlternateContent>
    <mc:Choice Requires="p14">
      <p:transition advTm="3000" p14:dur="1600" spd="slow">
        <p14:gallery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 calcmode="lin" valueType="num">
                                      <p:cBhvr>
                                        <p:cTn dur="300" fill="hold" id="9"/>
                                        <p:tgtEl>
                                          <p:spTgt spid="3"/>
                                        </p:tgtEl>
                                        <p:attrNameLst>
                                          <p:attrName>style.rotation</p:attrName>
                                        </p:attrNameLst>
                                      </p:cBhvr>
                                      <p:tavLst>
                                        <p:tav tm="0">
                                          <p:val>
                                            <p:fltVal val="90"/>
                                          </p:val>
                                        </p:tav>
                                        <p:tav tm="100000">
                                          <p:val>
                                            <p:fltVal val="0"/>
                                          </p:val>
                                        </p:tav>
                                      </p:tavLst>
                                    </p:anim>
                                    <p:animEffect filter="fade" transition="in">
                                      <p:cBhvr>
                                        <p:cTn dur="300" id="10"/>
                                        <p:tgtEl>
                                          <p:spTgt spid="3"/>
                                        </p:tgtEl>
                                      </p:cBhvr>
                                    </p:animEffect>
                                  </p:childTnLst>
                                </p:cTn>
                              </p:par>
                              <p:par>
                                <p:cTn fill="hold" grpId="1" id="11" nodeType="withEffect" presetClass="entr" presetID="31"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300" fill="hold" id="13"/>
                                        <p:tgtEl>
                                          <p:spTgt spid="3"/>
                                        </p:tgtEl>
                                        <p:attrNameLst>
                                          <p:attrName>ppt_w</p:attrName>
                                        </p:attrNameLst>
                                      </p:cBhvr>
                                      <p:tavLst>
                                        <p:tav tm="0">
                                          <p:val>
                                            <p:fltVal val="0"/>
                                          </p:val>
                                        </p:tav>
                                        <p:tav tm="100000">
                                          <p:val>
                                            <p:strVal val="#ppt_w"/>
                                          </p:val>
                                        </p:tav>
                                      </p:tavLst>
                                    </p:anim>
                                    <p:anim calcmode="lin" valueType="num">
                                      <p:cBhvr>
                                        <p:cTn dur="300" fill="hold" id="14"/>
                                        <p:tgtEl>
                                          <p:spTgt spid="3"/>
                                        </p:tgtEl>
                                        <p:attrNameLst>
                                          <p:attrName>ppt_h</p:attrName>
                                        </p:attrNameLst>
                                      </p:cBhvr>
                                      <p:tavLst>
                                        <p:tav tm="0">
                                          <p:val>
                                            <p:fltVal val="0"/>
                                          </p:val>
                                        </p:tav>
                                        <p:tav tm="100000">
                                          <p:val>
                                            <p:strVal val="#ppt_h"/>
                                          </p:val>
                                        </p:tav>
                                      </p:tavLst>
                                    </p:anim>
                                    <p:anim calcmode="lin" valueType="num">
                                      <p:cBhvr>
                                        <p:cTn dur="300" fill="hold" id="15"/>
                                        <p:tgtEl>
                                          <p:spTgt spid="3"/>
                                        </p:tgtEl>
                                        <p:attrNameLst>
                                          <p:attrName>style.rotation</p:attrName>
                                        </p:attrNameLst>
                                      </p:cBhvr>
                                      <p:tavLst>
                                        <p:tav tm="0">
                                          <p:val>
                                            <p:fltVal val="90"/>
                                          </p:val>
                                        </p:tav>
                                        <p:tav tm="100000">
                                          <p:val>
                                            <p:fltVal val="0"/>
                                          </p:val>
                                        </p:tav>
                                      </p:tavLst>
                                    </p:anim>
                                    <p:animEffect filter="fade" transition="in">
                                      <p:cBhvr>
                                        <p:cTn dur="300" id="16"/>
                                        <p:tgtEl>
                                          <p:spTgt spid="3"/>
                                        </p:tgtEl>
                                      </p:cBhvr>
                                    </p:animEffect>
                                  </p:childTnLst>
                                </p:cTn>
                              </p:par>
                            </p:childTnLst>
                          </p:cTn>
                        </p:par>
                        <p:par>
                          <p:cTn fill="hold" id="17" nodeType="afterGroup">
                            <p:stCondLst>
                              <p:cond delay="3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55"/>
                                        </p:tgtEl>
                                        <p:attrNameLst>
                                          <p:attrName>style.visibility</p:attrName>
                                        </p:attrNameLst>
                                      </p:cBhvr>
                                      <p:to>
                                        <p:strVal val="visible"/>
                                      </p:to>
                                    </p:set>
                                    <p:anim by="(-#ppt_w*2)" calcmode="lin" valueType="num">
                                      <p:cBhvr rctx="PPT">
                                        <p:cTn autoRev="1" dur="200" fill="hold" id="20">
                                          <p:stCondLst>
                                            <p:cond delay="0"/>
                                          </p:stCondLst>
                                        </p:cTn>
                                        <p:tgtEl>
                                          <p:spTgt spid="55"/>
                                        </p:tgtEl>
                                        <p:attrNameLst>
                                          <p:attrName>ppt_w</p:attrName>
                                        </p:attrNameLst>
                                      </p:cBhvr>
                                    </p:anim>
                                    <p:anim by="(#ppt_w*0.50)" calcmode="lin" valueType="num">
                                      <p:cBhvr>
                                        <p:cTn autoRev="1" decel="50000" dur="200" fill="hold" id="21">
                                          <p:stCondLst>
                                            <p:cond delay="0"/>
                                          </p:stCondLst>
                                        </p:cTn>
                                        <p:tgtEl>
                                          <p:spTgt spid="55"/>
                                        </p:tgtEl>
                                        <p:attrNameLst>
                                          <p:attrName>ppt_x</p:attrName>
                                        </p:attrNameLst>
                                      </p:cBhvr>
                                    </p:anim>
                                    <p:anim calcmode="lin" from="(-#ppt_h/2)" to="(#ppt_y)" valueType="num">
                                      <p:cBhvr>
                                        <p:cTn dur="400" fill="hold" id="22">
                                          <p:stCondLst>
                                            <p:cond delay="0"/>
                                          </p:stCondLst>
                                        </p:cTn>
                                        <p:tgtEl>
                                          <p:spTgt spid="55"/>
                                        </p:tgtEl>
                                        <p:attrNameLst>
                                          <p:attrName>ppt_y</p:attrName>
                                        </p:attrNameLst>
                                      </p:cBhvr>
                                    </p:anim>
                                    <p:animRot by="21600000">
                                      <p:cBhvr>
                                        <p:cTn dur="400" fill="hold" id="23">
                                          <p:stCondLst>
                                            <p:cond delay="0"/>
                                          </p:stCondLst>
                                        </p:cTn>
                                        <p:tgtEl>
                                          <p:spTgt spid="55"/>
                                        </p:tgtEl>
                                        <p:attrNameLst>
                                          <p:attrName>r</p:attrName>
                                        </p:attrNameLst>
                                      </p:cBhvr>
                                    </p:animRo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42" presetSubtype="0">
                                  <p:stCondLst>
                                    <p:cond delay="0"/>
                                  </p:stCondLst>
                                  <p:childTnLst>
                                    <p:set>
                                      <p:cBhvr>
                                        <p:cTn dur="1" fill="hold" id="27">
                                          <p:stCondLst>
                                            <p:cond delay="0"/>
                                          </p:stCondLst>
                                        </p:cTn>
                                        <p:tgtEl>
                                          <p:spTgt spid="12"/>
                                        </p:tgtEl>
                                        <p:attrNameLst>
                                          <p:attrName>style.visibility</p:attrName>
                                        </p:attrNameLst>
                                      </p:cBhvr>
                                      <p:to>
                                        <p:strVal val="visible"/>
                                      </p:to>
                                    </p:set>
                                    <p:animEffect filter="fade" transition="in">
                                      <p:cBhvr>
                                        <p:cTn dur="1000" id="28"/>
                                        <p:tgtEl>
                                          <p:spTgt spid="12"/>
                                        </p:tgtEl>
                                      </p:cBhvr>
                                    </p:animEffect>
                                    <p:anim calcmode="lin" valueType="num">
                                      <p:cBhvr>
                                        <p:cTn dur="1000" fill="hold" id="29"/>
                                        <p:tgtEl>
                                          <p:spTgt spid="12"/>
                                        </p:tgtEl>
                                        <p:attrNameLst>
                                          <p:attrName>ppt_x</p:attrName>
                                        </p:attrNameLst>
                                      </p:cBhvr>
                                      <p:tavLst>
                                        <p:tav tm="0">
                                          <p:val>
                                            <p:strVal val="#ppt_x"/>
                                          </p:val>
                                        </p:tav>
                                        <p:tav tm="100000">
                                          <p:val>
                                            <p:strVal val="#ppt_x"/>
                                          </p:val>
                                        </p:tav>
                                      </p:tavLst>
                                    </p:anim>
                                    <p:anim calcmode="lin" valueType="num">
                                      <p:cBhvr>
                                        <p:cTn dur="1000" fill="hold" id="30"/>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id="33" nodeType="clickEffect" presetClass="entr" presetID="31" presetSubtype="0">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p:cTn dur="1000" fill="hold" id="35"/>
                                        <p:tgtEl>
                                          <p:spTgt spid="13"/>
                                        </p:tgtEl>
                                        <p:attrNameLst>
                                          <p:attrName>ppt_w</p:attrName>
                                        </p:attrNameLst>
                                      </p:cBhvr>
                                      <p:tavLst>
                                        <p:tav tm="0">
                                          <p:val>
                                            <p:fltVal val="0"/>
                                          </p:val>
                                        </p:tav>
                                        <p:tav tm="100000">
                                          <p:val>
                                            <p:strVal val="#ppt_w"/>
                                          </p:val>
                                        </p:tav>
                                      </p:tavLst>
                                    </p:anim>
                                    <p:anim calcmode="lin" valueType="num">
                                      <p:cBhvr>
                                        <p:cTn dur="1000" fill="hold" id="36"/>
                                        <p:tgtEl>
                                          <p:spTgt spid="13"/>
                                        </p:tgtEl>
                                        <p:attrNameLst>
                                          <p:attrName>ppt_h</p:attrName>
                                        </p:attrNameLst>
                                      </p:cBhvr>
                                      <p:tavLst>
                                        <p:tav tm="0">
                                          <p:val>
                                            <p:fltVal val="0"/>
                                          </p:val>
                                        </p:tav>
                                        <p:tav tm="100000">
                                          <p:val>
                                            <p:strVal val="#ppt_h"/>
                                          </p:val>
                                        </p:tav>
                                      </p:tavLst>
                                    </p:anim>
                                    <p:anim calcmode="lin" valueType="num">
                                      <p:cBhvr>
                                        <p:cTn dur="1000" fill="hold" id="37"/>
                                        <p:tgtEl>
                                          <p:spTgt spid="13"/>
                                        </p:tgtEl>
                                        <p:attrNameLst>
                                          <p:attrName>style.rotation</p:attrName>
                                        </p:attrNameLst>
                                      </p:cBhvr>
                                      <p:tavLst>
                                        <p:tav tm="0">
                                          <p:val>
                                            <p:fltVal val="90"/>
                                          </p:val>
                                        </p:tav>
                                        <p:tav tm="100000">
                                          <p:val>
                                            <p:fltVal val="0"/>
                                          </p:val>
                                        </p:tav>
                                      </p:tavLst>
                                    </p:anim>
                                    <p:animEffect filter="fade" transition="in">
                                      <p:cBhvr>
                                        <p:cTn dur="1000" id="38"/>
                                        <p:tgtEl>
                                          <p:spTgt spid="13"/>
                                        </p:tgtEl>
                                      </p:cBhvr>
                                    </p:animEffect>
                                  </p:childTnLst>
                                </p:cTn>
                              </p:par>
                              <p:par>
                                <p:cTn fill="hold" id="39" nodeType="withEffect" presetClass="entr" presetID="31" presetSubtype="0">
                                  <p:stCondLst>
                                    <p:cond delay="0"/>
                                  </p:stCondLst>
                                  <p:childTnLst>
                                    <p:set>
                                      <p:cBhvr>
                                        <p:cTn dur="1" fill="hold" id="40">
                                          <p:stCondLst>
                                            <p:cond delay="0"/>
                                          </p:stCondLst>
                                        </p:cTn>
                                        <p:tgtEl>
                                          <p:spTgt spid="22"/>
                                        </p:tgtEl>
                                        <p:attrNameLst>
                                          <p:attrName>style.visibility</p:attrName>
                                        </p:attrNameLst>
                                      </p:cBhvr>
                                      <p:to>
                                        <p:strVal val="visible"/>
                                      </p:to>
                                    </p:set>
                                    <p:anim calcmode="lin" valueType="num">
                                      <p:cBhvr>
                                        <p:cTn dur="1000" fill="hold" id="41"/>
                                        <p:tgtEl>
                                          <p:spTgt spid="22"/>
                                        </p:tgtEl>
                                        <p:attrNameLst>
                                          <p:attrName>ppt_w</p:attrName>
                                        </p:attrNameLst>
                                      </p:cBhvr>
                                      <p:tavLst>
                                        <p:tav tm="0">
                                          <p:val>
                                            <p:fltVal val="0"/>
                                          </p:val>
                                        </p:tav>
                                        <p:tav tm="100000">
                                          <p:val>
                                            <p:strVal val="#ppt_w"/>
                                          </p:val>
                                        </p:tav>
                                      </p:tavLst>
                                    </p:anim>
                                    <p:anim calcmode="lin" valueType="num">
                                      <p:cBhvr>
                                        <p:cTn dur="1000" fill="hold" id="42"/>
                                        <p:tgtEl>
                                          <p:spTgt spid="22"/>
                                        </p:tgtEl>
                                        <p:attrNameLst>
                                          <p:attrName>ppt_h</p:attrName>
                                        </p:attrNameLst>
                                      </p:cBhvr>
                                      <p:tavLst>
                                        <p:tav tm="0">
                                          <p:val>
                                            <p:fltVal val="0"/>
                                          </p:val>
                                        </p:tav>
                                        <p:tav tm="100000">
                                          <p:val>
                                            <p:strVal val="#ppt_h"/>
                                          </p:val>
                                        </p:tav>
                                      </p:tavLst>
                                    </p:anim>
                                    <p:anim calcmode="lin" valueType="num">
                                      <p:cBhvr>
                                        <p:cTn dur="1000" fill="hold" id="43"/>
                                        <p:tgtEl>
                                          <p:spTgt spid="22"/>
                                        </p:tgtEl>
                                        <p:attrNameLst>
                                          <p:attrName>style.rotation</p:attrName>
                                        </p:attrNameLst>
                                      </p:cBhvr>
                                      <p:tavLst>
                                        <p:tav tm="0">
                                          <p:val>
                                            <p:fltVal val="90"/>
                                          </p:val>
                                        </p:tav>
                                        <p:tav tm="100000">
                                          <p:val>
                                            <p:fltVal val="0"/>
                                          </p:val>
                                        </p:tav>
                                      </p:tavLst>
                                    </p:anim>
                                    <p:animEffect filter="fade" transition="in">
                                      <p:cBhvr>
                                        <p:cTn dur="1000" id="44"/>
                                        <p:tgtEl>
                                          <p:spTgt spid="22"/>
                                        </p:tgtEl>
                                      </p:cBhvr>
                                    </p:animEffect>
                                  </p:childTnLst>
                                </p:cTn>
                              </p:par>
                              <p:par>
                                <p:cTn fill="hold" grpId="0" id="45" nodeType="withEffect" presetClass="entr" presetID="14" presetSubtype="10">
                                  <p:stCondLst>
                                    <p:cond delay="0"/>
                                  </p:stCondLst>
                                  <p:childTnLst>
                                    <p:set>
                                      <p:cBhvr>
                                        <p:cTn dur="1" fill="hold" id="46">
                                          <p:stCondLst>
                                            <p:cond delay="0"/>
                                          </p:stCondLst>
                                        </p:cTn>
                                        <p:tgtEl>
                                          <p:spTgt spid="4"/>
                                        </p:tgtEl>
                                        <p:attrNameLst>
                                          <p:attrName>style.visibility</p:attrName>
                                        </p:attrNameLst>
                                      </p:cBhvr>
                                      <p:to>
                                        <p:strVal val="visible"/>
                                      </p:to>
                                    </p:set>
                                    <p:animEffect filter="randombar(horizontal)" transition="in">
                                      <p:cBhvr>
                                        <p:cTn dur="500" id="47"/>
                                        <p:tgtEl>
                                          <p:spTgt spid="4"/>
                                        </p:tgtEl>
                                      </p:cBhvr>
                                    </p:animEffect>
                                  </p:childTnLst>
                                </p:cTn>
                              </p:par>
                              <p:par>
                                <p:cTn fill="hold" grpId="0" id="48" nodeType="withEffect" presetClass="entr" presetID="14" presetSubtype="10">
                                  <p:stCondLst>
                                    <p:cond delay="0"/>
                                  </p:stCondLst>
                                  <p:childTnLst>
                                    <p:set>
                                      <p:cBhvr>
                                        <p:cTn dur="1" fill="hold" id="49">
                                          <p:stCondLst>
                                            <p:cond delay="0"/>
                                          </p:stCondLst>
                                        </p:cTn>
                                        <p:tgtEl>
                                          <p:spTgt spid="2"/>
                                        </p:tgtEl>
                                        <p:attrNameLst>
                                          <p:attrName>style.visibility</p:attrName>
                                        </p:attrNameLst>
                                      </p:cBhvr>
                                      <p:to>
                                        <p:strVal val="visible"/>
                                      </p:to>
                                    </p:set>
                                    <p:animEffect filter="randombar(horizontal)" transition="in">
                                      <p:cBhvr>
                                        <p:cTn dur="500" id="5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3"/>
      <p:bldP grpId="1" spid="3"/>
      <p:bldP grpId="0" spid="2"/>
      <p:bldP grpId="0" spid="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a:extLst>
              <a:ext uri="{FF2B5EF4-FFF2-40B4-BE49-F238E27FC236}">
                <a16:creationId xmlns:a16="http://schemas.microsoft.com/office/drawing/2014/main" id="{E410893A-2AED-4770-9C3E-BD9AC5A9D3AF}"/>
              </a:ext>
            </a:extLst>
          </p:cNvPr>
          <p:cNvSpPr/>
          <p:nvPr/>
        </p:nvSpPr>
        <p:spPr bwMode="auto">
          <a:xfrm>
            <a:off x="0" y="0"/>
            <a:ext cx="12196763" cy="6858000"/>
          </a:xfrm>
          <a:prstGeom prst="rect">
            <a:avLst/>
          </a:prstGeom>
          <a:blipFill dpi="0" rotWithShape="1">
            <a:blip r:embed="rId3">
              <a:alphaModFix amt="9000"/>
            </a:blip>
            <a:stretch>
              <a:fillRect/>
            </a:stretch>
          </a:blip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grpSp>
        <p:nvGrpSpPr>
          <p:cNvPr id="4" name="组合 3">
            <a:extLst>
              <a:ext uri="{FF2B5EF4-FFF2-40B4-BE49-F238E27FC236}">
                <a16:creationId xmlns:a16="http://schemas.microsoft.com/office/drawing/2014/main" id="{EF4012A7-E7A9-42A3-9F0A-4A889A6EC1C7}"/>
              </a:ext>
            </a:extLst>
          </p:cNvPr>
          <p:cNvGrpSpPr/>
          <p:nvPr/>
        </p:nvGrpSpPr>
        <p:grpSpPr>
          <a:xfrm>
            <a:off x="-960911" y="-1398550"/>
            <a:ext cx="7779399" cy="9304563"/>
            <a:chOff x="-960911" y="-1398550"/>
            <a:chExt cx="7779399" cy="9304563"/>
          </a:xfrm>
        </p:grpSpPr>
        <p:sp>
          <p:nvSpPr>
            <p:cNvPr id="18" name="等腰三角形 15">
              <a:extLst>
                <a:ext uri="{FF2B5EF4-FFF2-40B4-BE49-F238E27FC236}">
                  <a16:creationId xmlns:a16="http://schemas.microsoft.com/office/drawing/2014/main" id="{3A75ACBB-0B94-4FC4-9347-A161E0E6320F}"/>
                </a:ext>
              </a:extLst>
            </p:cNvPr>
            <p:cNvSpPr/>
            <p:nvPr/>
          </p:nvSpPr>
          <p:spPr>
            <a:xfrm rot="10800000">
              <a:off x="0" y="0"/>
              <a:ext cx="5857579" cy="6096000"/>
            </a:xfrm>
            <a:custGeom>
              <a:gdLst>
                <a:gd fmla="*/ 0 w 6644640" name="connsiteX0"/>
                <a:gd fmla="*/ 6096000 h 6096000" name="connsiteY0"/>
                <a:gd fmla="*/ 6644640 w 6644640" name="connsiteX1"/>
                <a:gd fmla="*/ 0 h 6096000" name="connsiteY1"/>
                <a:gd fmla="*/ 6644640 w 6644640" name="connsiteX2"/>
                <a:gd fmla="*/ 6096000 h 6096000" name="connsiteY2"/>
                <a:gd fmla="*/ 0 w 6644640" name="connsiteX3"/>
                <a:gd fmla="*/ 6096000 h 6096000" name="connsiteY3"/>
              </a:gdLst>
              <a:cxnLst>
                <a:cxn ang="0">
                  <a:pos x="connsiteX0" y="connsiteY0"/>
                </a:cxn>
                <a:cxn ang="0">
                  <a:pos x="connsiteX1" y="connsiteY1"/>
                </a:cxn>
                <a:cxn ang="0">
                  <a:pos x="connsiteX2" y="connsiteY2"/>
                </a:cxn>
                <a:cxn ang="0">
                  <a:pos x="connsiteX3" y="connsiteY3"/>
                </a:cxn>
              </a:cxnLst>
              <a:rect b="b" l="l" r="r" t="t"/>
              <a:pathLst>
                <a:path h="6096000" w="6644640">
                  <a:moveTo>
                    <a:pt x="0" y="6096000"/>
                  </a:moveTo>
                  <a:lnTo>
                    <a:pt x="6644640" y="0"/>
                  </a:lnTo>
                  <a:lnTo>
                    <a:pt x="6644640" y="6096000"/>
                  </a:lnTo>
                  <a:lnTo>
                    <a:pt x="0" y="6096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a:extLst>
                <a:ext uri="{FF2B5EF4-FFF2-40B4-BE49-F238E27FC236}">
                  <a16:creationId xmlns:a16="http://schemas.microsoft.com/office/drawing/2014/main" id="{AF302448-244A-4C86-99C1-3E41370D9121}"/>
                </a:ext>
              </a:extLst>
            </p:cNvPr>
            <p:cNvGrpSpPr/>
            <p:nvPr/>
          </p:nvGrpSpPr>
          <p:grpSpPr>
            <a:xfrm>
              <a:off x="-960911" y="-1398550"/>
              <a:ext cx="7779399" cy="9304563"/>
              <a:chOff x="-960911" y="-1398550"/>
              <a:chExt cx="7779399" cy="9304563"/>
            </a:xfrm>
          </p:grpSpPr>
          <p:pic>
            <p:nvPicPr>
              <p:cNvPr id="19" name="图片 18">
                <a:extLst>
                  <a:ext uri="{FF2B5EF4-FFF2-40B4-BE49-F238E27FC236}">
                    <a16:creationId xmlns:a16="http://schemas.microsoft.com/office/drawing/2014/main" id="{8D0EEBB1-948A-40D5-822A-DEF40F2BCC34}"/>
                  </a:ext>
                </a:extLst>
              </p:cNvPr>
              <p:cNvPicPr>
                <a:picLocks noChangeAspect="1"/>
              </p:cNvPicPr>
              <p:nvPr/>
            </p:nvPicPr>
            <p:blipFill>
              <a:blip r:embed="rId4">
                <a:duotone>
                  <a:prstClr val="black"/>
                  <a:schemeClr val="accent2">
                    <a:tint val="45000"/>
                    <a:satMod val="400000"/>
                  </a:schemeClr>
                </a:duotone>
                <a:extLst>
                  <a:ext uri="{28A0092B-C50C-407E-A947-70E740481C1C}">
                    <a14:useLocalDpi val="0"/>
                  </a:ext>
                </a:extLst>
              </a:blip>
              <a:stretch>
                <a:fillRect/>
              </a:stretch>
            </p:blipFill>
            <p:spPr>
              <a:xfrm rot="18799378">
                <a:off x="-1068601" y="2127389"/>
                <a:ext cx="8893099" cy="1841221"/>
              </a:xfrm>
              <a:prstGeom prst="rect">
                <a:avLst/>
              </a:prstGeom>
            </p:spPr>
          </p:pic>
          <p:sp>
            <p:nvSpPr>
              <p:cNvPr id="20" name="平行四边形 19">
                <a:extLst>
                  <a:ext uri="{FF2B5EF4-FFF2-40B4-BE49-F238E27FC236}">
                    <a16:creationId xmlns:a16="http://schemas.microsoft.com/office/drawing/2014/main" id="{BE30A512-EFD5-48D9-90EE-971C3806B6E3}"/>
                  </a:ext>
                </a:extLst>
              </p:cNvPr>
              <p:cNvSpPr/>
              <p:nvPr/>
            </p:nvSpPr>
            <p:spPr>
              <a:xfrm>
                <a:off x="-130848" y="0"/>
                <a:ext cx="5718847" cy="6858000"/>
              </a:xfrm>
              <a:prstGeom prst="parallelogram">
                <a:avLst>
                  <a:gd fmla="val 76803"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等腰三角形 13">
                <a:extLst>
                  <a:ext uri="{FF2B5EF4-FFF2-40B4-BE49-F238E27FC236}">
                    <a16:creationId xmlns:a16="http://schemas.microsoft.com/office/drawing/2014/main" id="{CCC1FECD-F9F0-410C-AFC7-38EFFB6BE297}"/>
                  </a:ext>
                </a:extLst>
              </p:cNvPr>
              <p:cNvSpPr/>
              <p:nvPr/>
            </p:nvSpPr>
            <p:spPr>
              <a:xfrm>
                <a:off x="-1" y="1480207"/>
                <a:ext cx="5445759" cy="5377793"/>
              </a:xfrm>
              <a:custGeom>
                <a:gdLst>
                  <a:gd fmla="*/ 0 w 4124960" name="connsiteX0"/>
                  <a:gd fmla="*/ 5377794 h 5377794" name="connsiteY0"/>
                  <a:gd fmla="*/ 0 w 4124960" name="connsiteX1"/>
                  <a:gd fmla="*/ 0 h 5377794" name="connsiteY1"/>
                  <a:gd fmla="*/ 4124960 w 4124960" name="connsiteX2"/>
                  <a:gd fmla="*/ 5377794 h 5377794" name="connsiteY2"/>
                  <a:gd fmla="*/ 0 w 4124960" name="connsiteX3"/>
                  <a:gd fmla="*/ 5377794 h 5377794" name="connsiteY3"/>
                </a:gdLst>
                <a:cxnLst>
                  <a:cxn ang="0">
                    <a:pos x="connsiteX0" y="connsiteY0"/>
                  </a:cxn>
                  <a:cxn ang="0">
                    <a:pos x="connsiteX1" y="connsiteY1"/>
                  </a:cxn>
                  <a:cxn ang="0">
                    <a:pos x="connsiteX2" y="connsiteY2"/>
                  </a:cxn>
                  <a:cxn ang="0">
                    <a:pos x="connsiteX3" y="connsiteY3"/>
                  </a:cxn>
                </a:cxnLst>
                <a:rect b="b" l="l" r="r" t="t"/>
                <a:pathLst>
                  <a:path h="5377794" w="4124960">
                    <a:moveTo>
                      <a:pt x="0" y="5377794"/>
                    </a:moveTo>
                    <a:lnTo>
                      <a:pt x="0" y="0"/>
                    </a:lnTo>
                    <a:lnTo>
                      <a:pt x="4124960" y="5377794"/>
                    </a:lnTo>
                    <a:lnTo>
                      <a:pt x="0" y="537779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形状 22">
                <a:extLst>
                  <a:ext uri="{FF2B5EF4-FFF2-40B4-BE49-F238E27FC236}">
                    <a16:creationId xmlns:a16="http://schemas.microsoft.com/office/drawing/2014/main" id="{5D8D4DEC-F07C-4A74-AA9D-7D99E481B07B}"/>
                  </a:ext>
                </a:extLst>
              </p:cNvPr>
              <p:cNvSpPr/>
              <p:nvPr/>
            </p:nvSpPr>
            <p:spPr>
              <a:xfrm rot="18936600">
                <a:off x="1906748" y="1508274"/>
                <a:ext cx="386080" cy="6397739"/>
              </a:xfrm>
              <a:custGeom>
                <a:gdLst>
                  <a:gd fmla="*/ 386080 w 386080" name="connsiteX0"/>
                  <a:gd fmla="*/ 0 h 6397739" name="connsiteY0"/>
                  <a:gd fmla="*/ 386080 w 386080" name="connsiteX1"/>
                  <a:gd fmla="*/ 6397739 h 6397739" name="connsiteY1"/>
                  <a:gd fmla="*/ 0 w 386080" name="connsiteX2"/>
                  <a:gd fmla="*/ 6019794 h 6397739" name="connsiteY2"/>
                  <a:gd fmla="*/ 0 w 386080" name="connsiteX3"/>
                  <a:gd fmla="*/ 394390 h 6397739" name="connsiteY3"/>
                </a:gdLst>
                <a:cxnLst>
                  <a:cxn ang="0">
                    <a:pos x="connsiteX0" y="connsiteY0"/>
                  </a:cxn>
                  <a:cxn ang="0">
                    <a:pos x="connsiteX1" y="connsiteY1"/>
                  </a:cxn>
                  <a:cxn ang="0">
                    <a:pos x="connsiteX2" y="connsiteY2"/>
                  </a:cxn>
                  <a:cxn ang="0">
                    <a:pos x="connsiteX3" y="connsiteY3"/>
                  </a:cxn>
                </a:cxnLst>
                <a:rect b="b" l="l" r="r" t="t"/>
                <a:pathLst>
                  <a:path h="6397739" w="386080">
                    <a:moveTo>
                      <a:pt x="386080" y="0"/>
                    </a:moveTo>
                    <a:lnTo>
                      <a:pt x="386080" y="6397739"/>
                    </a:lnTo>
                    <a:lnTo>
                      <a:pt x="0" y="6019794"/>
                    </a:lnTo>
                    <a:lnTo>
                      <a:pt x="0" y="39439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a:extLst>
                  <a:ext uri="{FF2B5EF4-FFF2-40B4-BE49-F238E27FC236}">
                    <a16:creationId xmlns:a16="http://schemas.microsoft.com/office/drawing/2014/main" id="{1C457593-3B9D-4C77-8359-78275B90231F}"/>
                  </a:ext>
                </a:extLst>
              </p:cNvPr>
              <p:cNvPicPr>
                <a:picLocks noChangeAspect="1"/>
              </p:cNvPicPr>
              <p:nvPr/>
            </p:nvPicPr>
            <p:blipFill>
              <a:blip r:embed="rId5">
                <a:extLst>
                  <a:ext uri="{28A0092B-C50C-407E-A947-70E740481C1C}">
                    <a14:useLocalDpi val="0"/>
                  </a:ext>
                </a:extLst>
              </a:blip>
              <a:stretch>
                <a:fillRect/>
              </a:stretch>
            </p:blipFill>
            <p:spPr>
              <a:xfrm rot="13484093">
                <a:off x="-960911" y="3261500"/>
                <a:ext cx="7779399" cy="1644693"/>
              </a:xfrm>
              <a:prstGeom prst="rect">
                <a:avLst/>
              </a:prstGeom>
            </p:spPr>
          </p:pic>
        </p:grpSp>
      </p:grpSp>
      <p:sp>
        <p:nvSpPr>
          <p:cNvPr id="27" name="TextBox 31">
            <a:extLst>
              <a:ext uri="{FF2B5EF4-FFF2-40B4-BE49-F238E27FC236}">
                <a16:creationId xmlns:a16="http://schemas.microsoft.com/office/drawing/2014/main" id="{951F09F9-7D77-4306-A984-3312D57054D3}"/>
              </a:ext>
            </a:extLst>
          </p:cNvPr>
          <p:cNvSpPr txBox="1"/>
          <p:nvPr/>
        </p:nvSpPr>
        <p:spPr>
          <a:xfrm>
            <a:off x="6708215" y="2304576"/>
            <a:ext cx="4009419" cy="914400"/>
          </a:xfrm>
          <a:prstGeom prst="rect">
            <a:avLst/>
          </a:prstGeom>
          <a:noFill/>
        </p:spPr>
        <p:txBody>
          <a:bodyPr rtlCol="0" wrap="square">
            <a:spAutoFit/>
          </a:bodyPr>
          <a:lstStyle/>
          <a:p>
            <a:pPr lvl="0"/>
            <a:r>
              <a:rPr altLang="en-US" b="1" lang="zh-CN" sz="5400">
                <a:solidFill>
                  <a:srgbClr val="C00000"/>
                </a:solidFill>
                <a:latin typeface="微软雅黑"/>
                <a:ea typeface="微软雅黑"/>
              </a:rPr>
              <a:t>团队的建设</a:t>
            </a:r>
          </a:p>
        </p:txBody>
      </p:sp>
      <p:sp>
        <p:nvSpPr>
          <p:cNvPr id="43" name="任意多边形: 形状 42">
            <a:extLst>
              <a:ext uri="{FF2B5EF4-FFF2-40B4-BE49-F238E27FC236}">
                <a16:creationId xmlns:a16="http://schemas.microsoft.com/office/drawing/2014/main" id="{30EB783E-469D-447E-B31C-7AF186BF9A81}"/>
              </a:ext>
            </a:extLst>
          </p:cNvPr>
          <p:cNvSpPr/>
          <p:nvPr/>
        </p:nvSpPr>
        <p:spPr>
          <a:xfrm>
            <a:off x="4167039" y="2807263"/>
            <a:ext cx="6971902" cy="2134743"/>
          </a:xfrm>
          <a:custGeom>
            <a:gdLst>
              <a:gd fmla="*/ 548640 w 5100320" name="connsiteX0"/>
              <a:gd fmla="*/ 0 h 1320800" name="connsiteY0"/>
              <a:gd fmla="*/ 0 w 5100320" name="connsiteX1"/>
              <a:gd fmla="*/ 0 h 1320800" name="connsiteY1"/>
              <a:gd fmla="*/ 0 w 5100320" name="connsiteX2"/>
              <a:gd fmla="*/ 1300480 h 1320800" name="connsiteY2"/>
              <a:gd fmla="*/ 5100320 w 5100320" name="connsiteX3"/>
              <a:gd fmla="*/ 1320800 h 1320800" name="connsiteY3"/>
              <a:gd fmla="*/ 5080000 w 5100320" name="connsiteX4"/>
              <a:gd fmla="*/ 0 h 1320800" name="connsiteY4"/>
              <a:gd fmla="*/ 4592320 w 5100320" name="connsiteX5"/>
              <a:gd fmla="*/ 0 h 13208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20800" w="5100320">
                <a:moveTo>
                  <a:pt x="548640" y="0"/>
                </a:moveTo>
                <a:lnTo>
                  <a:pt x="0" y="0"/>
                </a:lnTo>
                <a:lnTo>
                  <a:pt x="0" y="1300480"/>
                </a:lnTo>
                <a:lnTo>
                  <a:pt x="5100320" y="1320800"/>
                </a:lnTo>
                <a:lnTo>
                  <a:pt x="5080000" y="0"/>
                </a:lnTo>
                <a:lnTo>
                  <a:pt x="4592320" y="0"/>
                </a:lnTo>
              </a:path>
            </a:pathLst>
          </a:custGeom>
          <a:noFill/>
          <a:ln w="31750">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a:extLst>
              <a:ext uri="{FF2B5EF4-FFF2-40B4-BE49-F238E27FC236}">
                <a16:creationId xmlns:a16="http://schemas.microsoft.com/office/drawing/2014/main" id="{203C4817-7033-4F33-A55E-9F69E6D26487}"/>
              </a:ext>
            </a:extLst>
          </p:cNvPr>
          <p:cNvGrpSpPr/>
          <p:nvPr/>
        </p:nvGrpSpPr>
        <p:grpSpPr>
          <a:xfrm>
            <a:off x="5157050" y="2230265"/>
            <a:ext cx="1414021" cy="1153995"/>
            <a:chOff x="1296940" y="2228851"/>
            <a:chExt cx="3133725" cy="2557462"/>
          </a:xfrm>
        </p:grpSpPr>
        <p:sp>
          <p:nvSpPr>
            <p:cNvPr id="45" name="Freeform 5">
              <a:extLst>
                <a:ext uri="{FF2B5EF4-FFF2-40B4-BE49-F238E27FC236}">
                  <a16:creationId xmlns:a16="http://schemas.microsoft.com/office/drawing/2014/main" id="{E20CE3D1-484B-47E1-9D1C-821433D1E3F7}"/>
                </a:ext>
              </a:extLst>
            </p:cNvPr>
            <p:cNvSpPr/>
            <p:nvPr/>
          </p:nvSpPr>
          <p:spPr bwMode="auto">
            <a:xfrm>
              <a:off x="2336752" y="2449513"/>
              <a:ext cx="2093913" cy="2116137"/>
            </a:xfrm>
            <a:custGeom>
              <a:gdLst>
                <a:gd fmla="*/ 35 w 2213" name="T0"/>
                <a:gd fmla="*/ 1043 h 2214" name="T1"/>
                <a:gd fmla="*/ 1043 w 2213" name="T2"/>
                <a:gd fmla="*/ 35 h 2214" name="T3"/>
                <a:gd fmla="*/ 1170 w 2213" name="T4"/>
                <a:gd fmla="*/ 35 h 2214" name="T5"/>
                <a:gd fmla="*/ 2178 w 2213" name="T6"/>
                <a:gd fmla="*/ 1043 h 2214" name="T7"/>
                <a:gd fmla="*/ 2178 w 2213" name="T8"/>
                <a:gd fmla="*/ 1171 h 2214" name="T9"/>
                <a:gd fmla="*/ 1170 w 2213" name="T10"/>
                <a:gd fmla="*/ 2179 h 2214" name="T11"/>
                <a:gd fmla="*/ 1043 w 2213" name="T12"/>
                <a:gd fmla="*/ 2179 h 2214" name="T13"/>
                <a:gd fmla="*/ 35 w 2213" name="T14"/>
                <a:gd fmla="*/ 1171 h 2214" name="T15"/>
                <a:gd fmla="*/ 35 w 2213" name="T16"/>
                <a:gd fmla="*/ 1043 h 22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14" w="2213">
                  <a:moveTo>
                    <a:pt x="35" y="1043"/>
                  </a:moveTo>
                  <a:lnTo>
                    <a:pt x="1043" y="35"/>
                  </a:lnTo>
                  <a:cubicBezTo>
                    <a:pt x="1078" y="0"/>
                    <a:pt x="1135" y="0"/>
                    <a:pt x="1170" y="35"/>
                  </a:cubicBezTo>
                  <a:lnTo>
                    <a:pt x="2178" y="1043"/>
                  </a:lnTo>
                  <a:cubicBezTo>
                    <a:pt x="2213" y="1078"/>
                    <a:pt x="2213" y="1135"/>
                    <a:pt x="2178" y="1171"/>
                  </a:cubicBezTo>
                  <a:lnTo>
                    <a:pt x="1170" y="2179"/>
                  </a:lnTo>
                  <a:cubicBezTo>
                    <a:pt x="1135" y="2214"/>
                    <a:pt x="1078" y="2214"/>
                    <a:pt x="1043" y="2179"/>
                  </a:cubicBezTo>
                  <a:lnTo>
                    <a:pt x="35" y="1171"/>
                  </a:lnTo>
                  <a:cubicBezTo>
                    <a:pt x="0" y="1135"/>
                    <a:pt x="0" y="1078"/>
                    <a:pt x="35" y="1043"/>
                  </a:cubicBezTo>
                  <a:close/>
                </a:path>
              </a:pathLst>
            </a:custGeom>
            <a:noFill/>
            <a:ln cap="flat" w="4">
              <a:solidFill>
                <a:schemeClr val="accent1"/>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sz="1000">
                <a:solidFill>
                  <a:srgbClr val="C7A34E"/>
                </a:solidFill>
                <a:latin typeface="+mn-ea"/>
                <a:ea typeface="+mn-ea"/>
              </a:endParaRPr>
            </a:p>
          </p:txBody>
        </p:sp>
        <p:sp>
          <p:nvSpPr>
            <p:cNvPr id="46" name="Freeform 6">
              <a:extLst>
                <a:ext uri="{FF2B5EF4-FFF2-40B4-BE49-F238E27FC236}">
                  <a16:creationId xmlns:a16="http://schemas.microsoft.com/office/drawing/2014/main" id="{10E39736-09CE-4DB9-B804-E469FEF3A8D3}"/>
                </a:ext>
              </a:extLst>
            </p:cNvPr>
            <p:cNvSpPr/>
            <p:nvPr/>
          </p:nvSpPr>
          <p:spPr bwMode="auto">
            <a:xfrm>
              <a:off x="1296940" y="2449513"/>
              <a:ext cx="2093913" cy="2116137"/>
            </a:xfrm>
            <a:custGeom>
              <a:gdLst>
                <a:gd fmla="*/ 35 w 2214" name="T0"/>
                <a:gd fmla="*/ 1043 h 2214" name="T1"/>
                <a:gd fmla="*/ 1043 w 2214" name="T2"/>
                <a:gd fmla="*/ 35 h 2214" name="T3"/>
                <a:gd fmla="*/ 1171 w 2214" name="T4"/>
                <a:gd fmla="*/ 35 h 2214" name="T5"/>
                <a:gd fmla="*/ 2179 w 2214" name="T6"/>
                <a:gd fmla="*/ 1043 h 2214" name="T7"/>
                <a:gd fmla="*/ 2179 w 2214" name="T8"/>
                <a:gd fmla="*/ 1171 h 2214" name="T9"/>
                <a:gd fmla="*/ 1171 w 2214" name="T10"/>
                <a:gd fmla="*/ 2179 h 2214" name="T11"/>
                <a:gd fmla="*/ 1043 w 2214" name="T12"/>
                <a:gd fmla="*/ 2179 h 2214" name="T13"/>
                <a:gd fmla="*/ 35 w 2214" name="T14"/>
                <a:gd fmla="*/ 1171 h 2214" name="T15"/>
                <a:gd fmla="*/ 35 w 2214" name="T16"/>
                <a:gd fmla="*/ 1043 h 22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14" w="2214">
                  <a:moveTo>
                    <a:pt x="35" y="1043"/>
                  </a:moveTo>
                  <a:lnTo>
                    <a:pt x="1043" y="35"/>
                  </a:lnTo>
                  <a:cubicBezTo>
                    <a:pt x="1078" y="0"/>
                    <a:pt x="1136" y="0"/>
                    <a:pt x="1171" y="35"/>
                  </a:cubicBezTo>
                  <a:lnTo>
                    <a:pt x="2179" y="1043"/>
                  </a:lnTo>
                  <a:cubicBezTo>
                    <a:pt x="2214" y="1078"/>
                    <a:pt x="2214" y="1135"/>
                    <a:pt x="2179" y="1171"/>
                  </a:cubicBezTo>
                  <a:lnTo>
                    <a:pt x="1171" y="2179"/>
                  </a:lnTo>
                  <a:cubicBezTo>
                    <a:pt x="1136" y="2214"/>
                    <a:pt x="1078" y="2214"/>
                    <a:pt x="1043" y="2179"/>
                  </a:cubicBezTo>
                  <a:lnTo>
                    <a:pt x="35" y="1171"/>
                  </a:lnTo>
                  <a:cubicBezTo>
                    <a:pt x="0" y="1135"/>
                    <a:pt x="0" y="1078"/>
                    <a:pt x="35" y="1043"/>
                  </a:cubicBezTo>
                  <a:close/>
                </a:path>
              </a:pathLst>
            </a:custGeom>
            <a:solidFill>
              <a:srgbClr val="868686"/>
            </a:solidFill>
            <a:ln cap="flat" w="9525">
              <a:noFill/>
              <a:prstDash val="solid"/>
              <a:miter lim="800000"/>
            </a:ln>
            <a:effectLst/>
          </p:spPr>
          <p:txBody>
            <a:bodyPr anchor="t" anchorCtr="0" bIns="45720" compatLnSpc="1" lIns="91440" numCol="1" rIns="91440" tIns="45720" vert="horz" wrap="square">
              <a:prstTxWarp prst="textNoShape">
                <a:avLst/>
              </a:prstTxWarp>
            </a:bodyPr>
            <a:lstStyle/>
            <a:p>
              <a:pPr algn="ctr"/>
              <a:endParaRPr altLang="en-US" lang="zh-CN" sz="1050">
                <a:solidFill>
                  <a:schemeClr val="accent2"/>
                </a:solidFill>
                <a:latin typeface="+mn-ea"/>
                <a:ea typeface="+mn-ea"/>
                <a:cs typeface="+mn-ea"/>
              </a:endParaRPr>
            </a:p>
          </p:txBody>
        </p:sp>
        <p:sp>
          <p:nvSpPr>
            <p:cNvPr id="47" name="Freeform 7">
              <a:extLst>
                <a:ext uri="{FF2B5EF4-FFF2-40B4-BE49-F238E27FC236}">
                  <a16:creationId xmlns:a16="http://schemas.microsoft.com/office/drawing/2014/main" id="{7F931B97-5F19-486C-B14C-8CE1EFD94238}"/>
                </a:ext>
              </a:extLst>
            </p:cNvPr>
            <p:cNvSpPr/>
            <p:nvPr/>
          </p:nvSpPr>
          <p:spPr bwMode="auto">
            <a:xfrm>
              <a:off x="1671590" y="2228851"/>
              <a:ext cx="2532063" cy="2557462"/>
            </a:xfrm>
            <a:custGeom>
              <a:gdLst>
                <a:gd fmla="*/ 42 w 2675" name="T0"/>
                <a:gd fmla="*/ 1261 h 2675" name="T1"/>
                <a:gd fmla="*/ 1260 w 2675" name="T2"/>
                <a:gd fmla="*/ 43 h 2675" name="T3"/>
                <a:gd fmla="*/ 1414 w 2675" name="T4"/>
                <a:gd fmla="*/ 43 h 2675" name="T5"/>
                <a:gd fmla="*/ 2632 w 2675" name="T6"/>
                <a:gd fmla="*/ 1261 h 2675" name="T7"/>
                <a:gd fmla="*/ 2632 w 2675" name="T8"/>
                <a:gd fmla="*/ 1415 h 2675" name="T9"/>
                <a:gd fmla="*/ 1414 w 2675" name="T10"/>
                <a:gd fmla="*/ 2633 h 2675" name="T11"/>
                <a:gd fmla="*/ 1260 w 2675" name="T12"/>
                <a:gd fmla="*/ 2633 h 2675" name="T13"/>
                <a:gd fmla="*/ 42 w 2675" name="T14"/>
                <a:gd fmla="*/ 1415 h 2675" name="T15"/>
                <a:gd fmla="*/ 42 w 2675" name="T16"/>
                <a:gd fmla="*/ 1261 h 26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75" w="2675">
                  <a:moveTo>
                    <a:pt x="42" y="1261"/>
                  </a:moveTo>
                  <a:lnTo>
                    <a:pt x="1260" y="43"/>
                  </a:lnTo>
                  <a:cubicBezTo>
                    <a:pt x="1303" y="0"/>
                    <a:pt x="1372" y="0"/>
                    <a:pt x="1414" y="43"/>
                  </a:cubicBezTo>
                  <a:lnTo>
                    <a:pt x="2632" y="1261"/>
                  </a:lnTo>
                  <a:cubicBezTo>
                    <a:pt x="2675" y="1303"/>
                    <a:pt x="2675" y="1372"/>
                    <a:pt x="2632" y="1415"/>
                  </a:cubicBezTo>
                  <a:lnTo>
                    <a:pt x="1414" y="2633"/>
                  </a:lnTo>
                  <a:cubicBezTo>
                    <a:pt x="1372" y="2675"/>
                    <a:pt x="1303" y="2675"/>
                    <a:pt x="1260" y="2633"/>
                  </a:cubicBezTo>
                  <a:lnTo>
                    <a:pt x="42" y="1415"/>
                  </a:lnTo>
                  <a:cubicBezTo>
                    <a:pt x="0" y="1372"/>
                    <a:pt x="0" y="1303"/>
                    <a:pt x="42" y="1261"/>
                  </a:cubicBezTo>
                  <a:close/>
                </a:path>
              </a:pathLst>
            </a:custGeom>
            <a:solidFill>
              <a:srgbClr val="C00000"/>
            </a:solidFill>
            <a:ln cap="flat" w="9525">
              <a:solidFill>
                <a:schemeClr val="accent2"/>
              </a:solidFill>
              <a:prstDash val="solid"/>
              <a:miter lim="800000"/>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pPr algn="ctr"/>
              <a:endParaRPr altLang="en-US" lang="zh-CN" sz="1050">
                <a:solidFill>
                  <a:schemeClr val="accent2"/>
                </a:solidFill>
                <a:latin typeface="+mn-ea"/>
                <a:ea typeface="+mn-ea"/>
                <a:cs typeface="+mn-ea"/>
              </a:endParaRPr>
            </a:p>
          </p:txBody>
        </p:sp>
        <p:sp>
          <p:nvSpPr>
            <p:cNvPr id="48" name="TextBox 33">
              <a:extLst>
                <a:ext uri="{FF2B5EF4-FFF2-40B4-BE49-F238E27FC236}">
                  <a16:creationId xmlns:a16="http://schemas.microsoft.com/office/drawing/2014/main" id="{CC2D0534-CE71-470E-8590-D49F2D7B4064}"/>
                </a:ext>
              </a:extLst>
            </p:cNvPr>
            <p:cNvSpPr txBox="1"/>
            <p:nvPr/>
          </p:nvSpPr>
          <p:spPr>
            <a:xfrm>
              <a:off x="2324946" y="2603000"/>
              <a:ext cx="1168741" cy="1688730"/>
            </a:xfrm>
            <a:prstGeom prst="rect">
              <a:avLst/>
            </a:prstGeom>
            <a:noFill/>
          </p:spPr>
          <p:txBody>
            <a:bodyPr rtlCol="0" wrap="none">
              <a:spAutoFit/>
            </a:bodyPr>
            <a:lstStyle/>
            <a:p>
              <a:r>
                <a:rPr altLang="zh-CN" b="1" lang="en-US" sz="4400">
                  <a:solidFill>
                    <a:schemeClr val="accent2"/>
                  </a:solidFill>
                  <a:latin typeface="+mn-ea"/>
                  <a:ea typeface="+mn-ea"/>
                </a:rPr>
                <a:t>2</a:t>
              </a:r>
            </a:p>
          </p:txBody>
        </p:sp>
      </p:grpSp>
      <p:sp>
        <p:nvSpPr>
          <p:cNvPr id="25" name="TextBox 65">
            <a:extLst>
              <a:ext uri="{FF2B5EF4-FFF2-40B4-BE49-F238E27FC236}">
                <a16:creationId xmlns:a16="http://schemas.microsoft.com/office/drawing/2014/main" id="{EF835590-FEE8-4C1E-8A56-76F5351F4821}"/>
              </a:ext>
            </a:extLst>
          </p:cNvPr>
          <p:cNvSpPr txBox="1"/>
          <p:nvPr/>
        </p:nvSpPr>
        <p:spPr>
          <a:xfrm>
            <a:off x="4597092" y="3516993"/>
            <a:ext cx="3464752" cy="365760"/>
          </a:xfrm>
          <a:prstGeom prst="rect">
            <a:avLst/>
          </a:prstGeom>
          <a:noFill/>
        </p:spPr>
        <p:txBody>
          <a:bodyPr rtlCol="0" wrap="square">
            <a:spAutoFit/>
          </a:bodyPr>
          <a:lstStyle>
            <a:defPPr>
              <a:defRPr lang="zh-CN"/>
            </a:defPPr>
            <a:lvl1pPr algn="just">
              <a:defRPr sz="1800">
                <a:solidFill>
                  <a:schemeClr val="tx2"/>
                </a:solidFill>
                <a:latin typeface="+mj-ea"/>
                <a:ea typeface="+mn-ea"/>
              </a:defRPr>
            </a:lvl1pPr>
          </a:lstStyle>
          <a:p>
            <a:pPr indent="-285750" lvl="0" marL="285750">
              <a:buFont charset="2" panose="05000000000000000000" pitchFamily="2" typeface="Wingdings"/>
              <a:buChar char="u"/>
            </a:pPr>
            <a:r>
              <a:rPr altLang="en-US" lang="zh-CN">
                <a:solidFill>
                  <a:srgbClr val="000000"/>
                </a:solidFill>
              </a:rPr>
              <a:t>组建团队的阻力与克服方式</a:t>
            </a:r>
          </a:p>
        </p:txBody>
      </p:sp>
      <p:sp>
        <p:nvSpPr>
          <p:cNvPr id="26" name="TextBox 66">
            <a:extLst>
              <a:ext uri="{FF2B5EF4-FFF2-40B4-BE49-F238E27FC236}">
                <a16:creationId xmlns:a16="http://schemas.microsoft.com/office/drawing/2014/main" id="{B70D9FD0-2FB0-4DF1-AA3B-56425B90279D}"/>
              </a:ext>
            </a:extLst>
          </p:cNvPr>
          <p:cNvSpPr txBox="1"/>
          <p:nvPr/>
        </p:nvSpPr>
        <p:spPr>
          <a:xfrm>
            <a:off x="7889663" y="3516993"/>
            <a:ext cx="2991098" cy="365760"/>
          </a:xfrm>
          <a:prstGeom prst="rect">
            <a:avLst/>
          </a:prstGeom>
          <a:noFill/>
        </p:spPr>
        <p:txBody>
          <a:bodyPr rtlCol="0" wrap="square">
            <a:spAutoFit/>
          </a:bodyPr>
          <a:lstStyle>
            <a:defPPr>
              <a:defRPr lang="zh-CN"/>
            </a:defPPr>
            <a:lvl1pPr>
              <a:defRPr sz="2000">
                <a:solidFill>
                  <a:srgbClr val="F8F8F8"/>
                </a:solidFill>
                <a:latin typeface="+mn-ea"/>
                <a:ea typeface="+mn-ea"/>
              </a:defRPr>
            </a:lvl1pPr>
          </a:lstStyle>
          <a:p>
            <a:pPr indent="-285750" lvl="0" marL="285750">
              <a:buFont charset="2" panose="05000000000000000000" pitchFamily="2" typeface="Wingdings"/>
              <a:buChar char="u"/>
            </a:pPr>
            <a:r>
              <a:rPr altLang="en-US" lang="zh-CN" sz="1800">
                <a:solidFill>
                  <a:srgbClr val="000000"/>
                </a:solidFill>
              </a:rPr>
              <a:t>团队目标的设定</a:t>
            </a:r>
          </a:p>
        </p:txBody>
      </p:sp>
      <p:sp>
        <p:nvSpPr>
          <p:cNvPr id="28" name="TextBox 65">
            <a:extLst>
              <a:ext uri="{FF2B5EF4-FFF2-40B4-BE49-F238E27FC236}">
                <a16:creationId xmlns:a16="http://schemas.microsoft.com/office/drawing/2014/main" id="{16F94346-9EAE-4B2E-8A1D-CB770DBE68CE}"/>
              </a:ext>
            </a:extLst>
          </p:cNvPr>
          <p:cNvSpPr txBox="1"/>
          <p:nvPr/>
        </p:nvSpPr>
        <p:spPr>
          <a:xfrm>
            <a:off x="4600305" y="3833292"/>
            <a:ext cx="2568026" cy="365760"/>
          </a:xfrm>
          <a:prstGeom prst="rect">
            <a:avLst/>
          </a:prstGeom>
          <a:noFill/>
        </p:spPr>
        <p:txBody>
          <a:bodyPr rtlCol="0" wrap="square">
            <a:spAutoFit/>
          </a:bodyPr>
          <a:lstStyle>
            <a:defPPr>
              <a:defRPr lang="zh-CN"/>
            </a:defPPr>
            <a:lvl1pPr algn="just">
              <a:defRPr sz="1800">
                <a:solidFill>
                  <a:schemeClr val="tx2"/>
                </a:solidFill>
                <a:latin typeface="+mj-ea"/>
                <a:ea typeface="+mn-ea"/>
              </a:defRPr>
            </a:lvl1pPr>
          </a:lstStyle>
          <a:p>
            <a:pPr indent="-285750" lvl="0" marL="285750">
              <a:buFont charset="2" panose="05000000000000000000" pitchFamily="2" typeface="Wingdings"/>
              <a:buChar char="u"/>
            </a:pPr>
            <a:r>
              <a:rPr altLang="en-US" lang="zh-CN">
                <a:solidFill>
                  <a:srgbClr val="000000"/>
                </a:solidFill>
              </a:rPr>
              <a:t>团队组织程序的设定</a:t>
            </a:r>
          </a:p>
        </p:txBody>
      </p:sp>
      <p:sp>
        <p:nvSpPr>
          <p:cNvPr id="29" name="TextBox 66">
            <a:extLst>
              <a:ext uri="{FF2B5EF4-FFF2-40B4-BE49-F238E27FC236}">
                <a16:creationId xmlns:a16="http://schemas.microsoft.com/office/drawing/2014/main" id="{FD6C909E-13A5-488B-A97E-C83BA6101309}"/>
              </a:ext>
            </a:extLst>
          </p:cNvPr>
          <p:cNvSpPr txBox="1"/>
          <p:nvPr/>
        </p:nvSpPr>
        <p:spPr>
          <a:xfrm>
            <a:off x="7889663" y="3833292"/>
            <a:ext cx="2991098" cy="365760"/>
          </a:xfrm>
          <a:prstGeom prst="rect">
            <a:avLst/>
          </a:prstGeom>
          <a:noFill/>
        </p:spPr>
        <p:txBody>
          <a:bodyPr rtlCol="0" wrap="square">
            <a:spAutoFit/>
          </a:bodyPr>
          <a:lstStyle>
            <a:defPPr>
              <a:defRPr lang="zh-CN"/>
            </a:defPPr>
            <a:lvl1pPr>
              <a:defRPr sz="2000">
                <a:solidFill>
                  <a:srgbClr val="F8F8F8"/>
                </a:solidFill>
                <a:latin typeface="+mn-ea"/>
                <a:ea typeface="+mn-ea"/>
              </a:defRPr>
            </a:lvl1pPr>
          </a:lstStyle>
          <a:p>
            <a:pPr indent="-285750" lvl="0" marL="285750">
              <a:buFont charset="2" panose="05000000000000000000" pitchFamily="2" typeface="Wingdings"/>
              <a:buChar char="u"/>
            </a:pPr>
            <a:r>
              <a:rPr altLang="en-US" lang="zh-CN" sz="1800">
                <a:solidFill>
                  <a:srgbClr val="000000"/>
                </a:solidFill>
              </a:rPr>
              <a:t>团队成员的选择</a:t>
            </a:r>
          </a:p>
        </p:txBody>
      </p:sp>
      <p:sp>
        <p:nvSpPr>
          <p:cNvPr id="32" name="TextBox 65">
            <a:extLst>
              <a:ext uri="{FF2B5EF4-FFF2-40B4-BE49-F238E27FC236}">
                <a16:creationId xmlns:a16="http://schemas.microsoft.com/office/drawing/2014/main" id="{8C912458-9A2A-43AE-8AD0-4714DDF8741B}"/>
              </a:ext>
            </a:extLst>
          </p:cNvPr>
          <p:cNvSpPr txBox="1"/>
          <p:nvPr/>
        </p:nvSpPr>
        <p:spPr>
          <a:xfrm>
            <a:off x="4600305" y="4170176"/>
            <a:ext cx="2568026" cy="365760"/>
          </a:xfrm>
          <a:prstGeom prst="rect">
            <a:avLst/>
          </a:prstGeom>
          <a:noFill/>
        </p:spPr>
        <p:txBody>
          <a:bodyPr rtlCol="0" wrap="square">
            <a:spAutoFit/>
          </a:bodyPr>
          <a:lstStyle>
            <a:defPPr>
              <a:defRPr lang="zh-CN"/>
            </a:defPPr>
            <a:lvl1pPr algn="just">
              <a:defRPr sz="1800">
                <a:solidFill>
                  <a:schemeClr val="tx2"/>
                </a:solidFill>
                <a:latin typeface="+mj-ea"/>
                <a:ea typeface="+mn-ea"/>
              </a:defRPr>
            </a:lvl1pPr>
          </a:lstStyle>
          <a:p>
            <a:pPr indent="-285750" lvl="0" marL="285750">
              <a:buFont charset="2" panose="05000000000000000000" pitchFamily="2" typeface="Wingdings"/>
              <a:buChar char="u"/>
            </a:pPr>
            <a:r>
              <a:rPr altLang="en-US" lang="zh-CN">
                <a:solidFill>
                  <a:srgbClr val="000000"/>
                </a:solidFill>
              </a:rPr>
              <a:t>团队决策</a:t>
            </a:r>
          </a:p>
        </p:txBody>
      </p:sp>
      <p:sp>
        <p:nvSpPr>
          <p:cNvPr id="33" name="TextBox 66">
            <a:extLst>
              <a:ext uri="{FF2B5EF4-FFF2-40B4-BE49-F238E27FC236}">
                <a16:creationId xmlns:a16="http://schemas.microsoft.com/office/drawing/2014/main" id="{57F7B741-E909-4117-AD4A-E7A7B3812002}"/>
              </a:ext>
            </a:extLst>
          </p:cNvPr>
          <p:cNvSpPr txBox="1"/>
          <p:nvPr/>
        </p:nvSpPr>
        <p:spPr>
          <a:xfrm>
            <a:off x="7889663" y="4170176"/>
            <a:ext cx="2991098" cy="365760"/>
          </a:xfrm>
          <a:prstGeom prst="rect">
            <a:avLst/>
          </a:prstGeom>
          <a:noFill/>
        </p:spPr>
        <p:txBody>
          <a:bodyPr rtlCol="0" wrap="square">
            <a:spAutoFit/>
          </a:bodyPr>
          <a:lstStyle>
            <a:defPPr>
              <a:defRPr lang="zh-CN"/>
            </a:defPPr>
            <a:lvl1pPr>
              <a:defRPr sz="2000">
                <a:solidFill>
                  <a:srgbClr val="F8F8F8"/>
                </a:solidFill>
                <a:latin typeface="+mn-ea"/>
                <a:ea typeface="+mn-ea"/>
              </a:defRPr>
            </a:lvl1pPr>
          </a:lstStyle>
          <a:p>
            <a:pPr indent="-285750" lvl="0" marL="285750">
              <a:buFont charset="2" panose="05000000000000000000" pitchFamily="2" typeface="Wingdings"/>
              <a:buChar char="u"/>
            </a:pPr>
            <a:r>
              <a:rPr altLang="en-US" lang="zh-CN" sz="1800">
                <a:solidFill>
                  <a:srgbClr val="000000"/>
                </a:solidFill>
              </a:rPr>
              <a:t>团队发展阶段及领导方式</a:t>
            </a:r>
          </a:p>
        </p:txBody>
      </p:sp>
    </p:spTree>
    <p:extLst>
      <p:ext uri="{BB962C8B-B14F-4D97-AF65-F5344CB8AC3E}">
        <p14:creationId val="2658456135"/>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43"/>
                                        </p:tgtEl>
                                        <p:attrNameLst>
                                          <p:attrName>style.visibility</p:attrName>
                                        </p:attrNameLst>
                                      </p:cBhvr>
                                      <p:to>
                                        <p:strVal val="visible"/>
                                      </p:to>
                                    </p:set>
                                    <p:animEffect filter="wipe(down)" transition="in">
                                      <p:cBhvr>
                                        <p:cTn dur="500" id="12"/>
                                        <p:tgtEl>
                                          <p:spTgt spid="4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31" presetSubtype="0">
                                  <p:stCondLst>
                                    <p:cond delay="0"/>
                                  </p:stCondLst>
                                  <p:childTnLst>
                                    <p:set>
                                      <p:cBhvr>
                                        <p:cTn dur="1" fill="hold" id="16">
                                          <p:stCondLst>
                                            <p:cond delay="0"/>
                                          </p:stCondLst>
                                        </p:cTn>
                                        <p:tgtEl>
                                          <p:spTgt spid="44"/>
                                        </p:tgtEl>
                                        <p:attrNameLst>
                                          <p:attrName>style.visibility</p:attrName>
                                        </p:attrNameLst>
                                      </p:cBhvr>
                                      <p:to>
                                        <p:strVal val="visible"/>
                                      </p:to>
                                    </p:set>
                                    <p:anim calcmode="lin" valueType="num">
                                      <p:cBhvr>
                                        <p:cTn dur="1000" fill="hold" id="17"/>
                                        <p:tgtEl>
                                          <p:spTgt spid="44"/>
                                        </p:tgtEl>
                                        <p:attrNameLst>
                                          <p:attrName>ppt_w</p:attrName>
                                        </p:attrNameLst>
                                      </p:cBhvr>
                                      <p:tavLst>
                                        <p:tav tm="0">
                                          <p:val>
                                            <p:fltVal val="0"/>
                                          </p:val>
                                        </p:tav>
                                        <p:tav tm="100000">
                                          <p:val>
                                            <p:strVal val="#ppt_w"/>
                                          </p:val>
                                        </p:tav>
                                      </p:tavLst>
                                    </p:anim>
                                    <p:anim calcmode="lin" valueType="num">
                                      <p:cBhvr>
                                        <p:cTn dur="1000" fill="hold" id="18"/>
                                        <p:tgtEl>
                                          <p:spTgt spid="44"/>
                                        </p:tgtEl>
                                        <p:attrNameLst>
                                          <p:attrName>ppt_h</p:attrName>
                                        </p:attrNameLst>
                                      </p:cBhvr>
                                      <p:tavLst>
                                        <p:tav tm="0">
                                          <p:val>
                                            <p:fltVal val="0"/>
                                          </p:val>
                                        </p:tav>
                                        <p:tav tm="100000">
                                          <p:val>
                                            <p:strVal val="#ppt_h"/>
                                          </p:val>
                                        </p:tav>
                                      </p:tavLst>
                                    </p:anim>
                                    <p:anim calcmode="lin" valueType="num">
                                      <p:cBhvr>
                                        <p:cTn dur="1000" fill="hold" id="19"/>
                                        <p:tgtEl>
                                          <p:spTgt spid="44"/>
                                        </p:tgtEl>
                                        <p:attrNameLst>
                                          <p:attrName>style.rotation</p:attrName>
                                        </p:attrNameLst>
                                      </p:cBhvr>
                                      <p:tavLst>
                                        <p:tav tm="0">
                                          <p:val>
                                            <p:fltVal val="90"/>
                                          </p:val>
                                        </p:tav>
                                        <p:tav tm="100000">
                                          <p:val>
                                            <p:fltVal val="0"/>
                                          </p:val>
                                        </p:tav>
                                      </p:tavLst>
                                    </p:anim>
                                    <p:animEffect filter="fade" transition="in">
                                      <p:cBhvr>
                                        <p:cTn dur="1000" id="20"/>
                                        <p:tgtEl>
                                          <p:spTgt spid="44"/>
                                        </p:tgtEl>
                                      </p:cBhvr>
                                    </p:animEffect>
                                  </p:childTnLst>
                                </p:cTn>
                              </p:par>
                            </p:childTnLst>
                          </p:cTn>
                        </p:par>
                        <p:par>
                          <p:cTn fill="hold" id="21" nodeType="afterGroup">
                            <p:stCondLst>
                              <p:cond delay="1000"/>
                            </p:stCondLst>
                            <p:childTnLst>
                              <p:par>
                                <p:cTn fill="hold" grpId="0" id="22" nodeType="afterEffect" presetClass="entr" presetID="56" presetSubtype="0">
                                  <p:stCondLst>
                                    <p:cond delay="0"/>
                                  </p:stCondLst>
                                  <p:iterate type="lt">
                                    <p:tmPct val="10000"/>
                                  </p:iterate>
                                  <p:childTnLst>
                                    <p:set>
                                      <p:cBhvr>
                                        <p:cTn dur="1" fill="hold" id="23">
                                          <p:stCondLst>
                                            <p:cond delay="0"/>
                                          </p:stCondLst>
                                        </p:cTn>
                                        <p:tgtEl>
                                          <p:spTgt spid="27"/>
                                        </p:tgtEl>
                                        <p:attrNameLst>
                                          <p:attrName>style.visibility</p:attrName>
                                        </p:attrNameLst>
                                      </p:cBhvr>
                                      <p:to>
                                        <p:strVal val="visible"/>
                                      </p:to>
                                    </p:set>
                                    <p:anim by="(-#ppt_w*2)" calcmode="lin" valueType="num">
                                      <p:cBhvr rctx="PPT">
                                        <p:cTn autoRev="1" dur="250" fill="hold" id="24">
                                          <p:stCondLst>
                                            <p:cond delay="0"/>
                                          </p:stCondLst>
                                        </p:cTn>
                                        <p:tgtEl>
                                          <p:spTgt spid="27"/>
                                        </p:tgtEl>
                                        <p:attrNameLst>
                                          <p:attrName>ppt_w</p:attrName>
                                        </p:attrNameLst>
                                      </p:cBhvr>
                                    </p:anim>
                                    <p:anim by="(#ppt_w*0.50)" calcmode="lin" valueType="num">
                                      <p:cBhvr>
                                        <p:cTn autoRev="1" decel="50000" dur="250" fill="hold" id="25">
                                          <p:stCondLst>
                                            <p:cond delay="0"/>
                                          </p:stCondLst>
                                        </p:cTn>
                                        <p:tgtEl>
                                          <p:spTgt spid="27"/>
                                        </p:tgtEl>
                                        <p:attrNameLst>
                                          <p:attrName>ppt_x</p:attrName>
                                        </p:attrNameLst>
                                      </p:cBhvr>
                                    </p:anim>
                                    <p:anim calcmode="lin" from="(-#ppt_h/2)" to="(#ppt_y)" valueType="num">
                                      <p:cBhvr>
                                        <p:cTn dur="500" fill="hold" id="26">
                                          <p:stCondLst>
                                            <p:cond delay="0"/>
                                          </p:stCondLst>
                                        </p:cTn>
                                        <p:tgtEl>
                                          <p:spTgt spid="27"/>
                                        </p:tgtEl>
                                        <p:attrNameLst>
                                          <p:attrName>ppt_y</p:attrName>
                                        </p:attrNameLst>
                                      </p:cBhvr>
                                    </p:anim>
                                    <p:animRot by="21600000">
                                      <p:cBhvr>
                                        <p:cTn dur="500" fill="hold" id="27">
                                          <p:stCondLst>
                                            <p:cond delay="0"/>
                                          </p:stCondLst>
                                        </p:cTn>
                                        <p:tgtEl>
                                          <p:spTgt spid="27"/>
                                        </p:tgtEl>
                                        <p:attrNameLst>
                                          <p:attrName>r</p:attrName>
                                        </p:attrNameLst>
                                      </p:cBhvr>
                                    </p:animRot>
                                  </p:childTnLst>
                                </p:cTn>
                              </p:par>
                            </p:childTnLst>
                          </p:cTn>
                        </p:par>
                        <p:par>
                          <p:cTn fill="hold" id="28" nodeType="afterGroup">
                            <p:stCondLst>
                              <p:cond delay="1500"/>
                            </p:stCondLst>
                            <p:childTnLst>
                              <p:par>
                                <p:cTn fill="hold" grpId="0" id="29" nodeType="afterEffect" presetClass="entr" presetID="22" presetSubtype="8">
                                  <p:stCondLst>
                                    <p:cond delay="0"/>
                                  </p:stCondLst>
                                  <p:childTnLst>
                                    <p:set>
                                      <p:cBhvr>
                                        <p:cTn dur="1" fill="hold" id="30">
                                          <p:stCondLst>
                                            <p:cond delay="0"/>
                                          </p:stCondLst>
                                        </p:cTn>
                                        <p:tgtEl>
                                          <p:spTgt spid="25"/>
                                        </p:tgtEl>
                                        <p:attrNameLst>
                                          <p:attrName>style.visibility</p:attrName>
                                        </p:attrNameLst>
                                      </p:cBhvr>
                                      <p:to>
                                        <p:strVal val="visible"/>
                                      </p:to>
                                    </p:set>
                                    <p:animEffect filter="wipe(left)" transition="in">
                                      <p:cBhvr>
                                        <p:cTn dur="500" id="31"/>
                                        <p:tgtEl>
                                          <p:spTgt spid="25"/>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28"/>
                                        </p:tgtEl>
                                        <p:attrNameLst>
                                          <p:attrName>style.visibility</p:attrName>
                                        </p:attrNameLst>
                                      </p:cBhvr>
                                      <p:to>
                                        <p:strVal val="visible"/>
                                      </p:to>
                                    </p:set>
                                    <p:animEffect filter="wipe(left)" transition="in">
                                      <p:cBhvr>
                                        <p:cTn dur="500" id="34"/>
                                        <p:tgtEl>
                                          <p:spTgt spid="28"/>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32"/>
                                        </p:tgtEl>
                                        <p:attrNameLst>
                                          <p:attrName>style.visibility</p:attrName>
                                        </p:attrNameLst>
                                      </p:cBhvr>
                                      <p:to>
                                        <p:strVal val="visible"/>
                                      </p:to>
                                    </p:set>
                                    <p:animEffect filter="wipe(left)" transition="in">
                                      <p:cBhvr>
                                        <p:cTn dur="500" id="37"/>
                                        <p:tgtEl>
                                          <p:spTgt spid="32"/>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26"/>
                                        </p:tgtEl>
                                        <p:attrNameLst>
                                          <p:attrName>style.visibility</p:attrName>
                                        </p:attrNameLst>
                                      </p:cBhvr>
                                      <p:to>
                                        <p:strVal val="visible"/>
                                      </p:to>
                                    </p:set>
                                    <p:animEffect filter="wipe(left)" transition="in">
                                      <p:cBhvr>
                                        <p:cTn dur="500" id="40"/>
                                        <p:tgtEl>
                                          <p:spTgt spid="26"/>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29"/>
                                        </p:tgtEl>
                                        <p:attrNameLst>
                                          <p:attrName>style.visibility</p:attrName>
                                        </p:attrNameLst>
                                      </p:cBhvr>
                                      <p:to>
                                        <p:strVal val="visible"/>
                                      </p:to>
                                    </p:set>
                                    <p:animEffect filter="wipe(left)" transition="in">
                                      <p:cBhvr>
                                        <p:cTn dur="500" id="43"/>
                                        <p:tgtEl>
                                          <p:spTgt spid="29"/>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33"/>
                                        </p:tgtEl>
                                        <p:attrNameLst>
                                          <p:attrName>style.visibility</p:attrName>
                                        </p:attrNameLst>
                                      </p:cBhvr>
                                      <p:to>
                                        <p:strVal val="visible"/>
                                      </p:to>
                                    </p:set>
                                    <p:animEffect filter="wipe(left)" transition="in">
                                      <p:cBhvr>
                                        <p:cTn dur="500" id="46"/>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43"/>
      <p:bldP grpId="0" spid="25"/>
      <p:bldP grpId="0" spid="26"/>
      <p:bldP grpId="0" spid="28"/>
      <p:bldP grpId="0" spid="29"/>
      <p:bldP grpId="0" spid="32"/>
      <p:bldP grpId="0" spid="33"/>
    </p:bldLst>
  </p:timing>
  <p:extLst mod="1">
    <p:ext uri="{E180D4A7-C9FB-4DFB-919C-405C955672EB}">
      <p14:showEvtLst>
        <p14:playEvt objId="7" time="4216"/>
      </p14:showEvtLst>
    </p:ext>
  </p:extLst>
</p:sld>
</file>

<file path=ppt/tags/tag1.xml><?xml version="1.0" encoding="utf-8"?>
<p:tagLst xmlns:p="http://schemas.openxmlformats.org/presentationml/2006/main">
  <p:tag name="TIMING" val="|6.9"/>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LIDE.GUIDESSETTING" val="{&quot;Id&quot;:&quot;GuidesStyle_None&quot;,&quot;Name&quot;:&quot;无&quot;,&quot;HeaderHeight&quot;:0.0,&quot;FooterHeight&quot;:0.0,&quot;SideMargin&quot;:0.0,&quot;TopMargin&quot;:0.0,&quot;BottomMargin&quot;:0.0,&quot;IntervalMargin&quot;:0.0}"/>
  <p:tag name="ISPRING_PLAYERS_CUSTOMIZATION" val="UEsDBBQAAgAIADZb6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2W+t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Zb60i+fNZIuQIAAFEKAAAhAAAAdW5pdmVyc2FsL2ZsYXNoX3NraW5fc2V0dGluZ3MueG1slVbbTuMwEH3nK6ruO2GvZSVTCUpXQmIXBIh3p5kmVh07sp2y/fv1ODax24ZmO0KqZ87xXDwzhegNE/OzyYSsJJfqGYxhotSoCboJK66meWuMFOcrKQwIcy6kqimfzj/9ch+SOeQpltyCGstZ0xX0bmbuM4bifXyfoQwRVrJuqNjdy1Ke53S1KZVsRXEytGrXgOJMbCzy4udssRx0wJk2dwbqJKblJco4SqNAa8CQfixRTrI4zYEHTxfuM5LTu/o4+z3almlmHO36M8oQraElpEW+vEYZxgt7e/oqM5SPCQb+Ggv9+gVlEMrpDlR6+e03lEGGbNrmf3qkUbLEgqacjx/xncMlLez4YVQXKCcJmBA6OvkKvjwu19sI5L/Gc09wXJXkj1jXvYWAj55zmBvVAsnCqbPpSr49tMbOB8zXlGsLiFU96NEG/UhbHa5JdT3uCd6YKCKQV/SIV8nbGhZdvBEw1ff4xeLGrYo4vnddFKCCrVdGEfbKHvnHlvUAGSl75DNnBTwIvjuA71s6TnjiG+ofM6q+jz4pvzWDoPYYChZOwYqu7nFydeTbKwKmlgXMNcbzwmrAZyOZ03UxZQdBEUG3rKSGSfEbcfnOZaNJtmfwrXa8sYhhhsOxfnMx2i0dP5g7n50sCOl+FfrkuvPE2CV+NaXG0FVV218lPZ14np0SW5hpdpyBa9LCQd2JtRzJqanagHqRko/1IqSBGOsyGwLLbrSG4CSLSkCy40Um/pJj1RdtnYNa2kdjELom1XW4ipUVt3/mlcEbFClhwNgxTWWvE5S9N2Wk8B0AVK2q0LLdobPULTeMwxbC5EcKl/BQZkTbFh3qtmtzD2sT95vXjGpIvyj6RolxqeEI4dXGJdOVExtG9LyhuXaZJWMfVnB/c7KUwy7D1ovXmDv7TkoutvbDClol/iv5D1BLAwQUAAIACAA2W+tI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A2W+tItIcUDKABAAAuBgAAHwAAAHVuaXZlcnNhbC9odG1sX3NraW5fc2V0dGluZ3MuanONlE1vwjAMhu/8CpRdJ8Q+YbuhwSQkDpPGbdohFFMq0jhKAoMh/vvq8NWk6SC+NK+evo4dOdtGs1gsYc3X5tZ9u/2Hv3cakGb1Em59XdToOenMiGwK4ywHkUlgAbIiZMaFgZO+OyMxZyad62TzSb6mZMjwZFYSVcRCRzQT0VYR7SeirWOJf49go1TVvqJSnydLa1G2EpQWpG1J1Dl3DLt5d6tcYADjCvQFdMYT8Ew7btWRZ8enDkWZSzBXXG5GmGJrwpNFqnEpp3X55xsFurjxxR5ov3TeBp6dyIwdWsjDxIMuRT2pNBgDh7zPA4ooLPgERMm37dY/qGdcLSigV5nJ7JHu3VGUacVTqHSp26PwMVl4VbrZoahyFtZ2TzzcU3iE4BvQFav+I4UHolqqKy5QaUypIxW02vMTKpBPM5keUrcpohwdlmzruncu1B2/z7wRwmCE5pGJzOsejium3kYH1wRZR7GZFzExlhcjmor9HDyQx9PY8Bmh/VeTcWt5Ms+L16F4GanjYIpv0EM5QxJyrhegx4iiqOf70snD5I3dH1BLAwQUAAIACAA2W+t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2W+tI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Nlvr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3W+tIzZF56aEOAADyXgAAFwAAAHVuaXZlcnNhbC91bml2ZXJzYWwucG5n7dx5VNLbvgBwy6HJTnUalDJJTbunCdRKKZRs0DzZeE3rlIJD0mm4ZJSCMaTlTdPkqCl4NGny1r1mZB0PDihiKVEG1dXMVMggKRIRUQEZfpfee2sd1Hfe/2+tH2vxc/32z9+ePpu9v/ufnbl3d8jsmYtn2tjYzA7dsW2/jY1dmI2NbeJ0B0uKecvqEMufKfj9IVtsHghdvlhu7LBBu4JsbCpps4wx9pb7Gad3HMLb2Hz35Nt3Ch93L97GJvpy6LagcEK0sodLK2m/2ZIIdFy79ipXeGtL+I6f3ctu3tgRFHRxW5zg1o5jedW+S1F5N+q1y3YPvDiPHeWI+oU+LzSVl6pjOr6qEcwqFcnUOtbc09eVLCEna7VcwDSAoxq6RAAnZeQ5SnhhioMzZtyFQndIAJzXxK/LVbKdNFSjhgkYo8yy7dDXWZP+N8fZ+VQ8xYBgcMiGiNX7ZkEwE/K7IW48tlzalQWlGivN8JxwL9XtYJ9GG1tH+B+XVzGY3/KcpOc2ruVIm3oen0+YkAfm1LfnaKqpChN7pnn8u98uxthvz5+/qV2N8MA+nfB8M30Kz9KXcyfVDIPdDFeH9uanTWqUXf6DGbkChmFiPZb5YWJuuf8rY2L5cExMXqSnp7DIe2LDjjY2bdsePm9S2Y1Nd8ozfrgxUDyh7NTuC+mZV+65T+yhxgvpodEF1/yxLZNbN2v+wn3b4ycxzsp/4P6PC7W4iY07Y7vIa+WtK88mdeMiL+KB/R9LIBPToxxWh4VvW5g7qZtWh9VeYUxVNExs3bPZBxn3Mla6T3I6yJAdCM3EJ0xMPwt5CN8378C2iQU4P4R/WRk78x4IAUKAECAECAFCgBAgBAgBQoAQIAQIAUKAECAECAFCgBAgBAgBQoAQIAQIAUKAECAECAFCgBAgBAgBQoAQIAQIAUKAECAECAFCgBAgBAgBQoAQIAQIAUKAECAECAFCgBAgBAgBQoAQIAQIAUKAECAECAFCgBAgBAgBQoAQIAQIAUKAECDE/0+IRkrMkEkrkej5kImFWy4A9kP6k8EZvP/llL33FzCxMXExTyc92mSblrlnJnPBpMYsYzAOFR3ynlQD05+D/FmyT9m1ScnuttF5tmF2wanhNyd0y2LH6V5pmZimSVWlqdeHNZhGu+r2oEzDA59e0JNV9VpxzyYVB48HsvnrXSWEEql6QxsMFVJAH1dgtaRxVN+/JpAeMMZo0fSoRUzz8N3PCJVOT1P5coHXUNUiieq9SC9NFxT74QbEZG1P8azl2igxgSNNNKQ/wbmOH/asVFyDvi8BeAW4BcUi5UtR7AKlOlCk1Btz8ZCLmR4ooF3fL3Gdlr8nUC871JxHrJYmQhEl/GjRkdqzav8U6jzUxzbDoBXU5gSM0W2somHLxx0LDtaLQqDk30jCTWLsSGLp1y5+T+DoXvfvvERVwVf59WP2n95/Lbq904nmYUjHnWOJB5BWPfh5A9y8eezinEBdT0saBBEhZJ5wRIxV85ei+uiyjIuC19NSslTsJs2Cr0UelixuG5w0BX/FyS9aDb7WRt37QrbOZaQS+u/nzXEAga1Tt0SxhL2fu+zzX0byyFdGWnPLsvi5po/JC+q0+AdWnTMMcUZ3fVzEfIeWeleQ0FI+p4pGHP5ac194nBMF77TLv1v7ub2Z4ELmZrDCCJvmW70qc2h54UsRodnxQHfiUdk/S0+Y36KEhJ+FitU5lnfnhQm3bEw3DrSyUWY1zSmyy2Nv/R5z8UVf61+00sGSgWy4TVPVTgbeukl/oBrVkStYwriRJN5yRy+o5banPJI1YB7r4IqjFs+IoA+FZ6wlutxNEZTJTw/Pml/hepdtoNqNO2sS9yEL1lCtm3OOqUB0xgH+5aKLfLP6byYpeaQ9cs4VL+4heCdKLXYdJuPOP0tH2omg5sHLdVSjFMpNOcYkj3ZuZ16YQ3SRU8xy1xeERnmDyJMWR/Wjl/JGvStcL7MNL2nWo/V72w5zcQh0iDP8qyT5XHCHsRKnjoOaio+LrhdjzmBifL7TK7vYwCl7KRBYBdd/O+FTY7ja3ExGV494z6NBschCfIzsPU9Wp2qoW+L9xY3pUq4ZTOIirGeTzbEf3Kjpg7qtvSaUtMBBgxAZVFygnE2Tp0Ipul7gfPRZhTQb2FAKE9ISj1egAt8SuGrVMPGtIvsNzU9MRRaq8d0Uid6ZL4ozatUaf61mKQ4q9xM3BPDVEj5/KUBGsgK0JlhAlp4AHRoJs8u35cU7ZM6DDhwOz6YrTnLJ+k/0FXFNcW6uO0IeMiSjq66ruayFYS2iU5QltF436mORAsnpweVY//JOt1mG5kL6pVQ9WUjuaYHMbtE8xEta8E3tfIgIxje0ys8Y5Ps1BbN9g5ej6O0QT+gJQPPOoUTNIZCKgVOGEn3bquAW6CMarkue41GajdMgha6Kj0RdLvPfZWjRNvghu/x9z/vY82YM1GXjnTi01XOCSNBbd2d6PU77myiBtB+9eFeEvFdJwVuveKkeDtFciunGQR/gFTEwk7kqQznfAAn7XaQJ7mawfmTcjDOQdwfQSqjT66Nw2apNDVflkSFbGs3kCOxZAb9EFMQX4SgAnidroKG4Ih2RJs/xdVY+eYWUKJceGarWSrDvDl4XmZVpAndGa/uzxkT0XMa5k3W1zst2H+C1e0Z9f7QvT9bN3UNu3enKp/hs+LH3gvkXet/9/xpaueNPfCVkcxfKwz8zymlqjiIcDgFMGpFltlLELgzrU8QuCQlGQiRrTVnrLVULJbwz3zRlb6Pb5avjRPiSrGt/ZX2ojoBDNkTIPRgnpwrM8N29Rf4OZsPpU+hbj1amle+s/YQ5o6i8umf4MmlpfjuRUCdxsZ7cP2Sk7kxrNFuY8NJMgw7791/Ul592YXxKh0WsukoqsyYcMTIz9dRyRvk1Pem4Q/qJCi0MwYRQWuKWYOFc83Odqpwu64909/3+qqou6v5JaEdVmkDnneP8voGWLoiN8UllmTcw9PYnE34u3knj/5TUj0YlKebjKPtLx7RxqJz2FT8NpdQtqNBqiz2tF5cSn4cppWdkSnmDY5MxrUwzwzQKc4C4xXA2xhiQx0glaknIunfmx1G01lc+5gB0zuOx/XO1JpcIplMIxXx36huCUSMPoJTKF3kZmF8phIfkH4Q19O7pXlyS95s1T5Vl/anRZ/5JWzg9Z21YH82P5zctXz2DovDcKI/4S/me4zhtsZt1bVy8B8XnVVHDVahRUQj/19i1YaPUwy/Nnghf135po8ITIeV3U7zb9GdKTJLl+Uho9PV9Q5W/U4+hpC2ko82k0JeUmEdjui4Y0VuIBdiqfidkOY3OIVvGEI0uuwQTFM0VvkwfdVq3IlxLzi1t9+xJ/iI/Lg981c8tFMTZ31n4TBmZLQ7O11fttkyM5ZqhJC7ReuZohA/SucZP+9IEZPTp4bYOeJHIVkvdKcyFHamN+pcLWUwcIHYqNJgR0kBbF7sXWzcXMZJXYgg0G3dubSk6ufW1ec5bVtX/jKJLvHiDH+9+dOFjUxPr7o+dTx/X3rmdwYYBNQUYH1fDaGvwOghwnmIfz3uKi18FiIXT/6jHVkcOST8U9Dq+yhGhZctaUd2l5Vl4mKAz5FrNaoiKO/a+qFx+pRx/mAwcgENwkkBVDyxs1NL+xHhO9zHzUTfN0Z0aeT10yREPhuP88seIkST0k3hLjOGQcUq9yWmXw68Q+9+p7GHP1GVBSHiPk8eDkTc32uO6g/PxsPqNi39Zm6o06HYVWs0Du20lFIOynvrki6KmlZBHRVc7Z2WoAw1cQYLdBX06hk9LXOnaCvxOdvRY1gqUktY8O4HqKIECbcRsel+rs48YV9JRw1T5s9TIFA4ZtZoBxRp87hAb5lwN0ahpB1rhiQLWtDRBKsYHvduHqaNN3cBdPKTTkpa+JRkU67HlWT+Rp6okgTYlxSmmCF48ssU0ta877tD1y+xkc7DcEin90Xll/z1lFYSOlfRHiKnnotlD/syhRJJlRXNqzksstKxpxOe2G2vjq1XeV9/4oelJA18zssv45llTAw6M1MmQLL3gN1qYpnUtgtYuHU7i5o4bI+LGu0zKT067IpjT6EgcSSiRW0KhGv/C6V51LOyjNHihS9yW38iZwulTpFQR1+H4iHdLF85eXeXKrzkYG/PRr7IAgcNe+mPi8J5NGuRNO/A6/lxSSCnLHC3GGiv86Q0LsKW30wWpdBlyA+NwkPGIK1+RmFInCR836VxL9cOJkZ+/FiFH8bwTVE67nFdFNR4e00lImpdn7j/cCOPFzw9rSZO9d0JSstvLCC6USjREnRRsFQT4J2BIs7NOoER1BTSuT+IqmuY9TWqJCg4GqqKvtxPqMI9meElHdnU0VHuwbg7555iaku2qtYmF1ovX4AJR5QPTkaFnfPQh1JB3qcHgQhTWb7yrH/VnIJvHehc7nY3vTFTWvCU4SvkHo3L4vU7DBfOsu+FbaPaCDmOZp8k6CGvPD8flsDorfbzF8s/88zkqvwHCOQdBlxQzdORF9+vn66LlZ6/uuaP2zu/YS3TphFFmpKi+nrSOFH1PK1EMc4Xtk1w5RzRiiV0fB2zcuyNQa8nBJTdK+iFv62gDmetch08WWtEqIc5UuOkIen0iep3/WIkWEchELd6Zl9r0WvTSn5E9h1Qx8iT34g7JiqgklwB/VfJ5rq5mfvK4aH6VreiLvj9Xzv2CF48ygef8UaWTfb5s2mADhRc7cSuZKk/YDO80rkGIlEPIaO6HifuU00stOxjM0D309ncrFOcC910vxx8dl0fp2wsYd8Z0r0k7nIe+gx8vQymn/xLoPXHrZykW7ZgdMfQRDYzRbdWhvD87uNyyE8n/v54nA4aXz2U/c09nw9qknIkbwOpdtrdzs3Eoy4KglABmdt4dr0lbvs0Vqa+D+9iAQ74aarYEe90mnZRWNe32QE9CDx42kD6+3h9+dQieBdkVb1BSbd5hbP0kkeQMG8sndPvubQ+2YNL+A1BLAwQUAAIACAA3W+tIle6RfksAAABrAAAAGwAAAHVuaXZlcnNhbC91bml2ZXJzYWwucG5nLnhtbLOxr8jNUShLLSrOzM+zVTLUM1Cyt+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tIvnzWSLkCAABRCgAAIQAAAAAAAAABAAAAAAANCAAAdW5pdmVyc2FsL2ZsYXNoX3NraW5fc2V0dGluZ3MueG1sUEsBAgAAFAACAAgANlvrSCqWD2f+AgAAlwsAACYAAAAAAAAAAQAAAAAABQsAAHVuaXZlcnNhbC9odG1sX3B1Ymxpc2hpbmdfc2V0dGluZ3MueG1sUEsBAgAAFAACAAgANlvrSLSHFAygAQAALgYAAB8AAAAAAAAAAQAAAAAARw4AAHVuaXZlcnNhbC9odG1sX3NraW5fc2V0dGluZ3MuanNQSwECAAAUAAIACAA2W+tIPTwv0cEAAADlAQAAGgAAAAAAAAABAAAAAAAkEAAAdW5pdmVyc2FsL2kxOG5fcHJlc2V0cy54bWxQSwECAAAUAAIACAA2W+tIlBOzImkAAABuAAAAHAAAAAAAAAABAAAAAAAdEQAAdW5pdmVyc2FsL2xvY2FsX3NldHRpbmdzLnhtbFBLAQIAABQAAgAIAESUV0cjtE77+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SwAAAGsAAAAbAAAAAAAAAAEAAAAAAHIlAAB1bml2ZXJzYWwvdW5pdmVyc2FsLnBuZy54bWxQSwUGAAAAAAsACwBJAwAA9iUAAAAA"/>
  <p:tag name="ISPRING_PRESENTATION_TITLE" val="导出1"/>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9C5CD29A-3ACC-4FB8-9CFB-5F9A5988C3F9"/>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8">
      <a:dk1>
        <a:srgbClr val="454545"/>
      </a:dk1>
      <a:lt1>
        <a:srgbClr val="FF931A"/>
      </a:lt1>
      <a:dk2>
        <a:srgbClr val="454545"/>
      </a:dk2>
      <a:lt2>
        <a:srgbClr val="FF931A"/>
      </a:lt2>
      <a:accent1>
        <a:srgbClr val="454545"/>
      </a:accent1>
      <a:accent2>
        <a:srgbClr val="FFFFFF"/>
      </a:accent2>
      <a:accent3>
        <a:srgbClr val="454545"/>
      </a:accent3>
      <a:accent4>
        <a:srgbClr val="FF931A"/>
      </a:accent4>
      <a:accent5>
        <a:srgbClr val="454545"/>
      </a:accent5>
      <a:accent6>
        <a:srgbClr val="FF931A"/>
      </a:accent6>
      <a:hlink>
        <a:srgbClr val="454545"/>
      </a:hlink>
      <a:folHlink>
        <a:srgbClr val="484849"/>
      </a:folHlink>
    </a:clrScheme>
    <a:fontScheme name="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txDef>
      <a:spPr>
        <a:noFill/>
      </a:spPr>
      <a:bodyPr rtlCol="0" wrap="square">
        <a:spAutoFit/>
      </a:bodyPr>
      <a:lstStyle>
        <a:defPPr algn="l">
          <a:defRPr/>
        </a:defPPr>
      </a:lstStyle>
    </a:tx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DAED8FD4-0518-488C-AC86-63D2237C85F6}" name="演示文稿2" vid="{E8DE6D47-E34C-43FA-85B5-8AF903F89B6C}"/>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橙灰简约商务1</Template>
  <Company/>
  <PresentationFormat>自定义</PresentationFormat>
  <Paragraphs>588</Paragraphs>
  <Slides>47</Slides>
  <Notes>47</Notes>
  <TotalTime>1276</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47</vt:i4>
      </vt:variant>
    </vt:vector>
  </HeadingPairs>
  <TitlesOfParts>
    <vt:vector baseType="lpstr" size="66">
      <vt:lpstr>Arial</vt:lpstr>
      <vt:lpstr>微软雅黑</vt:lpstr>
      <vt:lpstr>仿宋_GB2312</vt:lpstr>
      <vt:lpstr>宋体</vt:lpstr>
      <vt:lpstr>Calibri</vt:lpstr>
      <vt:lpstr>Calibri Light</vt:lpstr>
      <vt:lpstr>造字工房方黑（非商用）常规体</vt:lpstr>
      <vt:lpstr>Aller Light</vt:lpstr>
      <vt:lpstr>Roboto</vt:lpstr>
      <vt:lpstr>思源黑体 Light</vt:lpstr>
      <vt:lpstr>造字工房力黑（非商用）常规体</vt:lpstr>
      <vt:lpstr>思源黑体 CN Medium</vt:lpstr>
      <vt:lpstr>Wingdings</vt:lpstr>
      <vt:lpstr>方正卡通简体</vt:lpstr>
      <vt:lpstr>微软雅黑 Light</vt:lpstr>
      <vt:lpstr>Helvetica</vt:lpstr>
      <vt:lpstr>Lifeline JL</vt:lpstr>
      <vt:lpstr>Courier New</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2018-04-14T07:48:27Z</dcterms:created>
  <cp:lastModifiedBy>kan</cp:lastModifiedBy>
  <dcterms:modified xsi:type="dcterms:W3CDTF">2021-08-20T11:00:13Z</dcterms:modified>
  <cp:revision>152</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2052-9.1.0.4429</vt:lpwstr>
  </property>
</Properties>
</file>