
<file path=[Content_Types].xml><?xml version="1.0" encoding="utf-8"?>
<Types xmlns="http://schemas.openxmlformats.org/package/2006/content-types">
  <Default ContentType="image/x-emf" Extension="emf"/>
  <Default ContentType="image/jpeg" Extension="jpeg"/>
  <Default ContentType="image/png" Extension="png"/>
  <Default ContentType="application/vnd.openxmlformats-package.relationships+xml" Extension="rels"/>
  <Default ContentType="image/vnd.ms-photo" Extension="wdp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handoutMaster+xml" PartName="/ppt/handoutMasters/handoutMaster1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36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84" r:id="rId1"/>
  </p:sldMasterIdLst>
  <p:notesMasterIdLst>
    <p:notesMasterId r:id="rId2"/>
  </p:notesMasterIdLst>
  <p:handoutMasterIdLst>
    <p:handoutMasterId r:id="rId3"/>
  </p:handoutMasterIdLst>
  <p:sldIdLst>
    <p:sldId id="293" r:id="rId4"/>
    <p:sldId id="294" r:id="rId5"/>
    <p:sldId id="296" r:id="rId6"/>
    <p:sldId id="295" r:id="rId7"/>
    <p:sldId id="304" r:id="rId8"/>
    <p:sldId id="258" r:id="rId9"/>
    <p:sldId id="297" r:id="rId10"/>
    <p:sldId id="298" r:id="rId11"/>
    <p:sldId id="300" r:id="rId12"/>
    <p:sldId id="301" r:id="rId13"/>
    <p:sldId id="302" r:id="rId14"/>
    <p:sldId id="305" r:id="rId15"/>
    <p:sldId id="303" r:id="rId16"/>
    <p:sldId id="307" r:id="rId17"/>
    <p:sldId id="306" r:id="rId18"/>
    <p:sldId id="308" r:id="rId19"/>
    <p:sldId id="309" r:id="rId20"/>
    <p:sldId id="310" r:id="rId21"/>
    <p:sldId id="311" r:id="rId22"/>
    <p:sldId id="312" r:id="rId23"/>
    <p:sldId id="313" r:id="rId24"/>
    <p:sldId id="314" r:id="rId25"/>
    <p:sldId id="315" r:id="rId26"/>
    <p:sldId id="316" r:id="rId27"/>
    <p:sldId id="317" r:id="rId28"/>
    <p:sldId id="318" r:id="rId29"/>
    <p:sldId id="319" r:id="rId30"/>
    <p:sldId id="320" r:id="rId31"/>
    <p:sldId id="321" r:id="rId32"/>
    <p:sldId id="322" r:id="rId33"/>
    <p:sldId id="323" r:id="rId34"/>
    <p:sldId id="324" r:id="rId35"/>
    <p:sldId id="325" r:id="rId36"/>
    <p:sldId id="326" r:id="rId37"/>
    <p:sldId id="327" r:id="rId38"/>
    <p:sldId id="328" r:id="rId39"/>
    <p:sldId id="329" r:id="rId40"/>
    <p:sldId id="330" r:id="rId41"/>
    <p:sldId id="331" r:id="rId42"/>
    <p:sldId id="332" r:id="rId43"/>
  </p:sldIdLst>
  <p:sldSz cx="14401800" cy="7200900"/>
  <p:notesSz cx="6858000" cy="9144000"/>
  <p:custDataLst>
    <p:tags r:id="rId44"/>
  </p:custDataLst>
  <p:defaultTextStyle>
    <a:defPPr>
      <a:defRPr lang="zh-CN"/>
    </a:defPPr>
    <a:lvl1pPr algn="l" defTabSz="1028700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514350" indent="-57150" algn="l" defTabSz="1028700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1028700" indent="-114300" algn="l" defTabSz="1028700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543050" indent="-171450" algn="l" defTabSz="1028700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2057400" indent="-228600" algn="l" defTabSz="1028700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8">
          <p15:clr>
            <a:srgbClr val="A4A3A4"/>
          </p15:clr>
        </p15:guide>
        <p15:guide id="2" pos="453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8" autoAdjust="0"/>
    <p:restoredTop sz="77518" autoAdjust="0"/>
  </p:normalViewPr>
  <p:slideViewPr>
    <p:cSldViewPr>
      <p:cViewPr varScale="1">
        <p:scale>
          <a:sx n="77" d="100"/>
          <a:sy n="77" d="100"/>
        </p:scale>
        <p:origin x="132" y="342"/>
      </p:cViewPr>
      <p:guideLst>
        <p:guide orient="horz" pos="2268"/>
        <p:guide pos="45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56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notesMasters/notesMaster1.xml" Type="http://schemas.openxmlformats.org/officeDocument/2006/relationships/notes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slides/slide24.xml" Type="http://schemas.openxmlformats.org/officeDocument/2006/relationships/slide"/><Relationship Id="rId28" Target="slides/slide25.xml" Type="http://schemas.openxmlformats.org/officeDocument/2006/relationships/slide"/><Relationship Id="rId29" Target="slides/slide26.xml" Type="http://schemas.openxmlformats.org/officeDocument/2006/relationships/slide"/><Relationship Id="rId3" Target="handoutMasters/handoutMaster1.xml" Type="http://schemas.openxmlformats.org/officeDocument/2006/relationships/handoutMaster"/><Relationship Id="rId30" Target="slides/slide27.xml" Type="http://schemas.openxmlformats.org/officeDocument/2006/relationships/slide"/><Relationship Id="rId31" Target="slides/slide28.xml" Type="http://schemas.openxmlformats.org/officeDocument/2006/relationships/slide"/><Relationship Id="rId32" Target="slides/slide29.xml" Type="http://schemas.openxmlformats.org/officeDocument/2006/relationships/slide"/><Relationship Id="rId33" Target="slides/slide30.xml" Type="http://schemas.openxmlformats.org/officeDocument/2006/relationships/slide"/><Relationship Id="rId34" Target="slides/slide31.xml" Type="http://schemas.openxmlformats.org/officeDocument/2006/relationships/slide"/><Relationship Id="rId35" Target="slides/slide32.xml" Type="http://schemas.openxmlformats.org/officeDocument/2006/relationships/slide"/><Relationship Id="rId36" Target="slides/slide33.xml" Type="http://schemas.openxmlformats.org/officeDocument/2006/relationships/slide"/><Relationship Id="rId37" Target="slides/slide34.xml" Type="http://schemas.openxmlformats.org/officeDocument/2006/relationships/slide"/><Relationship Id="rId38" Target="slides/slide35.xml" Type="http://schemas.openxmlformats.org/officeDocument/2006/relationships/slide"/><Relationship Id="rId39" Target="slides/slide36.xml" Type="http://schemas.openxmlformats.org/officeDocument/2006/relationships/slide"/><Relationship Id="rId4" Target="slides/slide1.xml" Type="http://schemas.openxmlformats.org/officeDocument/2006/relationships/slide"/><Relationship Id="rId40" Target="slides/slide37.xml" Type="http://schemas.openxmlformats.org/officeDocument/2006/relationships/slide"/><Relationship Id="rId41" Target="slides/slide38.xml" Type="http://schemas.openxmlformats.org/officeDocument/2006/relationships/slide"/><Relationship Id="rId42" Target="slides/slide39.xml" Type="http://schemas.openxmlformats.org/officeDocument/2006/relationships/slide"/><Relationship Id="rId43" Target="slides/slide40.xml" Type="http://schemas.openxmlformats.org/officeDocument/2006/relationships/slide"/><Relationship Id="rId44" Target="tags/tag1.xml" Type="http://schemas.openxmlformats.org/officeDocument/2006/relationships/tags"/><Relationship Id="rId45" Target="presProps.xml" Type="http://schemas.openxmlformats.org/officeDocument/2006/relationships/presProps"/><Relationship Id="rId46" Target="viewProps.xml" Type="http://schemas.openxmlformats.org/officeDocument/2006/relationships/viewProps"/><Relationship Id="rId47" Target="theme/theme1.xml" Type="http://schemas.openxmlformats.org/officeDocument/2006/relationships/theme"/><Relationship Id="rId48" Target="tableStyles.xml" Type="http://schemas.openxmlformats.org/officeDocument/2006/relationships/tableStyles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handoutMasters/_rels/handout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ct val="0"/>
              </a:spcBef>
              <a:spcAft>
                <a:spcPct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ct val="0"/>
              </a:spcBef>
              <a:spcAft>
                <a:spcPct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D517397C-1252-449F-829D-71E50CD17C3B}" type="datetimeFigureOut">
              <a:rPr lang="zh-CN" altLang="en-US"/>
              <a:pPr>
                <a:defRPr/>
              </a:pPr>
              <a:t>2015/5/5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ct val="0"/>
              </a:spcBef>
              <a:spcAft>
                <a:spcPct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43D7048-B9A8-472F-8DA1-925433E88AB9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61254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4FA7FC-256F-42CB-AF20-1AA18C301636}" type="datetimeFigureOut">
              <a:rPr lang="zh-CN" altLang="en-US" smtClean="0"/>
              <a:t>2015/5/5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1143000"/>
            <a:ext cx="61722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747C4B-E976-49F1-B0E8-69714AF07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616466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6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7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8.xml.rels><?xml version="1.0" encoding="UTF-8" standalone="yes"?><Relationships xmlns="http://schemas.openxmlformats.org/package/2006/relationships"><Relationship Id="rId1" Target="../slides/slide2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9.xml.rels><?xml version="1.0" encoding="UTF-8" standalone="yes"?><Relationships xmlns="http://schemas.openxmlformats.org/package/2006/relationships"><Relationship Id="rId1" Target="../slides/slide2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0.xml.rels><?xml version="1.0" encoding="UTF-8" standalone="yes"?><Relationships xmlns="http://schemas.openxmlformats.org/package/2006/relationships"><Relationship Id="rId1" Target="../slides/slide2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1.xml.rels><?xml version="1.0" encoding="UTF-8" standalone="yes"?><Relationships xmlns="http://schemas.openxmlformats.org/package/2006/relationships"><Relationship Id="rId1" Target="../slides/slide2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2.xml.rels><?xml version="1.0" encoding="UTF-8" standalone="yes"?><Relationships xmlns="http://schemas.openxmlformats.org/package/2006/relationships"><Relationship Id="rId1" Target="../slides/slide2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3.xml.rels><?xml version="1.0" encoding="UTF-8" standalone="yes"?><Relationships xmlns="http://schemas.openxmlformats.org/package/2006/relationships"><Relationship Id="rId1" Target="../slides/slide2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4.xml.rels><?xml version="1.0" encoding="UTF-8" standalone="yes"?><Relationships xmlns="http://schemas.openxmlformats.org/package/2006/relationships"><Relationship Id="rId1" Target="../slides/slide2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5.xml.rels><?xml version="1.0" encoding="UTF-8" standalone="yes"?><Relationships xmlns="http://schemas.openxmlformats.org/package/2006/relationships"><Relationship Id="rId1" Target="../slides/slide2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6.xml.rels><?xml version="1.0" encoding="UTF-8" standalone="yes"?><Relationships xmlns="http://schemas.openxmlformats.org/package/2006/relationships"><Relationship Id="rId1" Target="../slides/slide2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7.xml.rels><?xml version="1.0" encoding="UTF-8" standalone="yes"?><Relationships xmlns="http://schemas.openxmlformats.org/package/2006/relationships"><Relationship Id="rId1" Target="../slides/slide3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8.xml.rels><?xml version="1.0" encoding="UTF-8" standalone="yes"?><Relationships xmlns="http://schemas.openxmlformats.org/package/2006/relationships"><Relationship Id="rId1" Target="../slides/slide3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9.xml.rels><?xml version="1.0" encoding="UTF-8" standalone="yes"?><Relationships xmlns="http://schemas.openxmlformats.org/package/2006/relationships"><Relationship Id="rId1" Target="../slides/slide3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0.xml.rels><?xml version="1.0" encoding="UTF-8" standalone="yes"?><Relationships xmlns="http://schemas.openxmlformats.org/package/2006/relationships"><Relationship Id="rId1" Target="../slides/slide3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1.xml.rels><?xml version="1.0" encoding="UTF-8" standalone="yes"?><Relationships xmlns="http://schemas.openxmlformats.org/package/2006/relationships"><Relationship Id="rId1" Target="../slides/slide3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2.xml.rels><?xml version="1.0" encoding="UTF-8" standalone="yes"?><Relationships xmlns="http://schemas.openxmlformats.org/package/2006/relationships"><Relationship Id="rId1" Target="../slides/slide3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3.xml.rels><?xml version="1.0" encoding="UTF-8" standalone="yes"?><Relationships xmlns="http://schemas.openxmlformats.org/package/2006/relationships"><Relationship Id="rId1" Target="../slides/slide3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4.xml.rels><?xml version="1.0" encoding="UTF-8" standalone="yes"?><Relationships xmlns="http://schemas.openxmlformats.org/package/2006/relationships"><Relationship Id="rId1" Target="../slides/slide3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5.xml.rels><?xml version="1.0" encoding="UTF-8" standalone="yes"?><Relationships xmlns="http://schemas.openxmlformats.org/package/2006/relationships"><Relationship Id="rId1" Target="../slides/slide3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6.xml.rels><?xml version="1.0" encoding="UTF-8" standalone="yes"?><Relationships xmlns="http://schemas.openxmlformats.org/package/2006/relationships"><Relationship Id="rId1" Target="../slides/slide4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9155737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0551545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4943337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2572256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5650603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1092357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8410345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5444188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9116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8973010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990626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7944288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3693050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2612039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6957867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4424099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7573932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7911985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2157622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3184630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39061695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7951374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9249997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97891308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6629743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53769834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1808580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80736845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1263254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9720417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7426052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469228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601440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003655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8547100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386094805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080135" y="2236948"/>
            <a:ext cx="12241530" cy="1543526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160270" y="4080510"/>
            <a:ext cx="10081260" cy="184023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71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34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515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68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8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703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3203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374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0"/>
          </p:nvPr>
        </p:nvSpPr>
        <p:spPr>
          <a:xfrm>
            <a:off x="10321925" y="6696075"/>
            <a:ext cx="3359150" cy="384175"/>
          </a:xfrm>
        </p:spPr>
        <p:txBody>
          <a:bodyPr/>
          <a:lstStyle>
            <a:lvl1pPr>
              <a:defRPr/>
            </a:lvl1pPr>
          </a:lstStyle>
          <a:p>
            <a:fld id="{D87FF266-6202-4E40-B05E-ED059A111C72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C67C0-527A-4A09-8CB2-4378A3236968}" type="datetimeFigureOut">
              <a:rPr lang="zh-CN" altLang="en-US"/>
              <a:pPr>
                <a:defRPr/>
              </a:pPr>
              <a:t>2015/5/5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  <p:extLst>
      <p:ext uri="{BB962C8B-B14F-4D97-AF65-F5344CB8AC3E}">
        <p14:creationId val="2494242119"/>
      </p:ext>
    </p:extLst>
  </p:cSld>
  <p:clrMapOvr>
    <a:masterClrMapping/>
  </p:clrMapOvr>
  <p:transition>
    <p:randomBar/>
  </p:transition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663E76-8443-4B5E-9862-4CCAFD9D06C8}" type="slidenum">
              <a:rPr lang="en-US" altLang="zh-CN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val="1948435700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slideLayouts/slideLayout2.xml" Type="http://schemas.openxmlformats.org/officeDocument/2006/relationships/slideLayout"/><Relationship Id="rId3" Target="../theme/theme1.xml" Type="http://schemas.openxmlformats.org/officeDocument/2006/relationships/theme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720725" y="288925"/>
            <a:ext cx="129603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3437" tIns="61718" rIns="123437" bIns="61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720725" y="1679575"/>
            <a:ext cx="1296035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3437" tIns="61718" rIns="123437" bIns="61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20725" y="6673850"/>
            <a:ext cx="3359150" cy="384175"/>
          </a:xfrm>
          <a:prstGeom prst="rect">
            <a:avLst/>
          </a:prstGeom>
        </p:spPr>
        <p:txBody>
          <a:bodyPr vert="horz" lIns="123437" tIns="61718" rIns="123437" bIns="61718" rtlCol="0" anchor="ctr"/>
          <a:lstStyle>
            <a:lvl1pPr algn="l" fontAlgn="auto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DCF5FC7-4DEF-4E2B-BF51-20EA38F8C336}" type="datetimeFigureOut">
              <a:rPr lang="zh-CN" altLang="en-US"/>
              <a:pPr>
                <a:defRPr/>
              </a:pPr>
              <a:t>2015/5/5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921250" y="6673850"/>
            <a:ext cx="4559300" cy="384175"/>
          </a:xfrm>
          <a:prstGeom prst="rect">
            <a:avLst/>
          </a:prstGeom>
        </p:spPr>
        <p:txBody>
          <a:bodyPr vert="horz" lIns="123437" tIns="61718" rIns="123437" bIns="61718" rtlCol="0" anchor="ctr"/>
          <a:lstStyle>
            <a:lvl1pPr algn="ctr" fontAlgn="auto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0321925" y="6673850"/>
            <a:ext cx="3359150" cy="384175"/>
          </a:xfrm>
          <a:prstGeom prst="rect">
            <a:avLst/>
          </a:prstGeom>
        </p:spPr>
        <p:txBody>
          <a:bodyPr vert="horz" wrap="square" lIns="123437" tIns="61718" rIns="123437" bIns="61718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DCAC125E-3AA2-449D-8A4E-D8532C0A721B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</p:sldLayoutIdLst>
  <p:transition>
    <p:randomBar/>
  </p:transition>
  <p:timing/>
  <p:txStyles>
    <p:titleStyle>
      <a:lvl1pPr algn="ctr" defTabSz="1233488" rtl="0" eaLnBrk="0" fontAlgn="base" hangingPunct="0">
        <a:spcBef>
          <a:spcPct val="0"/>
        </a:spcBef>
        <a:spcAft>
          <a:spcPct val="0"/>
        </a:spcAft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233488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  <a:ea typeface="宋体" charset="-122"/>
        </a:defRPr>
      </a:lvl2pPr>
      <a:lvl3pPr algn="ctr" defTabSz="1233488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  <a:ea typeface="宋体" charset="-122"/>
        </a:defRPr>
      </a:lvl3pPr>
      <a:lvl4pPr algn="ctr" defTabSz="1233488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  <a:ea typeface="宋体" charset="-122"/>
        </a:defRPr>
      </a:lvl4pPr>
      <a:lvl5pPr algn="ctr" defTabSz="1233488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  <a:ea typeface="宋体" charset="-122"/>
        </a:defRPr>
      </a:lvl5pPr>
      <a:lvl6pPr marL="457200" algn="ctr" defTabSz="1233488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  <a:ea typeface="宋体" charset="-122"/>
        </a:defRPr>
      </a:lvl6pPr>
      <a:lvl7pPr marL="914400" algn="ctr" defTabSz="1233488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  <a:ea typeface="宋体" charset="-122"/>
        </a:defRPr>
      </a:lvl7pPr>
      <a:lvl8pPr marL="1371600" algn="ctr" defTabSz="1233488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  <a:ea typeface="宋体" charset="-122"/>
        </a:defRPr>
      </a:lvl8pPr>
      <a:lvl9pPr marL="1828800" algn="ctr" defTabSz="1233488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  <a:ea typeface="宋体" charset="-122"/>
        </a:defRPr>
      </a:lvl9pPr>
    </p:titleStyle>
    <p:bodyStyle>
      <a:lvl1pPr marL="461963" indent="-461963" algn="l" defTabSz="12334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01713" indent="-384175" algn="l" defTabSz="12334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41463" indent="-307975" algn="l" defTabSz="12334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59000" indent="-307975" algn="l" defTabSz="12334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76538" indent="-307975" algn="l" defTabSz="12334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94524" indent="-308592" algn="l" defTabSz="1234373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011710" indent="-308592" algn="l" defTabSz="1234373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628895" indent="-308592" algn="l" defTabSz="1234373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246081" indent="-308592" algn="l" defTabSz="1234373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3437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7186" algn="l" defTabSz="123437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34373" algn="l" defTabSz="123437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51559" algn="l" defTabSz="123437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68744" algn="l" defTabSz="123437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85930" algn="l" defTabSz="123437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703116" algn="l" defTabSz="123437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320302" algn="l" defTabSz="123437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37489" algn="l" defTabSz="123437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1.png" Type="http://schemas.openxmlformats.org/officeDocument/2006/relationships/image"/><Relationship Id="rId4" Target="../media/image2.wdp" Type="http://schemas.microsoft.com/office/2007/relationships/hdphoto"/></Relationships>
</file>

<file path=ppt/slides/_rels/slide10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9.xml" Type="http://schemas.openxmlformats.org/officeDocument/2006/relationships/notesSlide"/></Relationships>
</file>

<file path=ppt/slides/_rels/slide1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0.xml" Type="http://schemas.openxmlformats.org/officeDocument/2006/relationships/notesSlide"/><Relationship Id="rId3" Target="../media/image23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5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1.xml" Type="http://schemas.openxmlformats.org/officeDocument/2006/relationships/notesSlide"/><Relationship Id="rId3" Target="../media/image24.png" Type="http://schemas.openxmlformats.org/officeDocument/2006/relationships/image"/><Relationship Id="rId4" Target="../media/image25.png" Type="http://schemas.openxmlformats.org/officeDocument/2006/relationships/image"/><Relationship Id="rId5" Target="../media/image26.png" Type="http://schemas.openxmlformats.org/officeDocument/2006/relationships/image"/><Relationship Id="rId6" Target="../media/image27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2.xml" Type="http://schemas.openxmlformats.org/officeDocument/2006/relationships/notesSlide"/><Relationship Id="rId3" Target="../media/image28.png" Type="http://schemas.openxmlformats.org/officeDocument/2006/relationships/image"/><Relationship Id="rId4" Target="../media/image29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3.xml" Type="http://schemas.openxmlformats.org/officeDocument/2006/relationships/notesSlide"/><Relationship Id="rId3" Target="../media/image28.png" Type="http://schemas.openxmlformats.org/officeDocument/2006/relationships/image"/><Relationship Id="rId4" Target="../media/image29.png" Type="http://schemas.openxmlformats.org/officeDocument/2006/relationships/image"/><Relationship Id="rId5" Target="../media/image30.emf" Type="http://schemas.openxmlformats.org/officeDocument/2006/relationships/image"/><Relationship Id="rId6" Target="../media/image31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4.xml" Type="http://schemas.openxmlformats.org/officeDocument/2006/relationships/notesSlide"/><Relationship Id="rId3" Target="../media/image28.png" Type="http://schemas.openxmlformats.org/officeDocument/2006/relationships/image"/><Relationship Id="rId4" Target="../media/image29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5.xml" Type="http://schemas.openxmlformats.org/officeDocument/2006/relationships/notesSlide"/><Relationship Id="rId3" Target="../media/image28.png" Type="http://schemas.openxmlformats.org/officeDocument/2006/relationships/image"/><Relationship Id="rId4" Target="../media/image29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6.xml" Type="http://schemas.openxmlformats.org/officeDocument/2006/relationships/notesSlide"/><Relationship Id="rId3" Target="../media/image28.png" Type="http://schemas.openxmlformats.org/officeDocument/2006/relationships/image"/><Relationship Id="rId4" Target="../media/image29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7.xml" Type="http://schemas.openxmlformats.org/officeDocument/2006/relationships/notesSlide"/><Relationship Id="rId3" Target="../media/image28.png" Type="http://schemas.openxmlformats.org/officeDocument/2006/relationships/image"/><Relationship Id="rId4" Target="../media/image29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3.png" Type="http://schemas.openxmlformats.org/officeDocument/2006/relationships/image"/><Relationship Id="rId4" Target="../media/image4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8.xml" Type="http://schemas.openxmlformats.org/officeDocument/2006/relationships/notesSlide"/><Relationship Id="rId3" Target="../media/image28.png" Type="http://schemas.openxmlformats.org/officeDocument/2006/relationships/image"/><Relationship Id="rId4" Target="../media/image29.png" Type="http://schemas.openxmlformats.org/officeDocument/2006/relationships/image"/><Relationship Id="rId5" Target="../media/image32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9.xml" Type="http://schemas.openxmlformats.org/officeDocument/2006/relationships/notesSlide"/><Relationship Id="rId3" Target="../media/image28.png" Type="http://schemas.openxmlformats.org/officeDocument/2006/relationships/image"/><Relationship Id="rId4" Target="../media/image29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0.xml" Type="http://schemas.openxmlformats.org/officeDocument/2006/relationships/notesSlide"/><Relationship Id="rId3" Target="../media/image28.png" Type="http://schemas.openxmlformats.org/officeDocument/2006/relationships/image"/><Relationship Id="rId4" Target="../media/image29.png" Type="http://schemas.openxmlformats.org/officeDocument/2006/relationships/image"/><Relationship Id="rId5" Target="../media/image33.pn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1.xml" Type="http://schemas.openxmlformats.org/officeDocument/2006/relationships/notesSlide"/><Relationship Id="rId3" Target="../media/image28.png" Type="http://schemas.openxmlformats.org/officeDocument/2006/relationships/image"/><Relationship Id="rId4" Target="../media/image29.pn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2.xml" Type="http://schemas.openxmlformats.org/officeDocument/2006/relationships/notesSlide"/><Relationship Id="rId3" Target="../media/image28.png" Type="http://schemas.openxmlformats.org/officeDocument/2006/relationships/image"/><Relationship Id="rId4" Target="../media/image29.pn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3.xml" Type="http://schemas.openxmlformats.org/officeDocument/2006/relationships/notesSlide"/><Relationship Id="rId3" Target="../media/image34.pn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5.png" Type="http://schemas.openxmlformats.org/officeDocument/2006/relationships/image"/></Relationships>
</file>

<file path=ppt/slides/_rels/slide27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4.xml" Type="http://schemas.openxmlformats.org/officeDocument/2006/relationships/notesSlide"/><Relationship Id="rId3" Target="../media/image35.png" Type="http://schemas.openxmlformats.org/officeDocument/2006/relationships/image"/></Relationships>
</file>

<file path=ppt/slides/_rels/slide28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5.xml" Type="http://schemas.openxmlformats.org/officeDocument/2006/relationships/notesSlide"/><Relationship Id="rId3" Target="../media/image36.png" Type="http://schemas.openxmlformats.org/officeDocument/2006/relationships/image"/></Relationships>
</file>

<file path=ppt/slides/_rels/slide29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6.xml" Type="http://schemas.openxmlformats.org/officeDocument/2006/relationships/notesSlide"/><Relationship Id="rId3" Target="../media/image37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3.xml" Type="http://schemas.openxmlformats.org/officeDocument/2006/relationships/notesSlide"/></Relationships>
</file>

<file path=ppt/slides/_rels/slide30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7.xml" Type="http://schemas.openxmlformats.org/officeDocument/2006/relationships/notesSlide"/><Relationship Id="rId3" Target="../media/image38.png" Type="http://schemas.openxmlformats.org/officeDocument/2006/relationships/image"/></Relationships>
</file>

<file path=ppt/slides/_rels/slide3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8.xml" Type="http://schemas.openxmlformats.org/officeDocument/2006/relationships/notesSlide"/><Relationship Id="rId3" Target="../media/image39.png" Type="http://schemas.openxmlformats.org/officeDocument/2006/relationships/image"/></Relationships>
</file>

<file path=ppt/slides/_rels/slide3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9.xml" Type="http://schemas.openxmlformats.org/officeDocument/2006/relationships/notesSlide"/><Relationship Id="rId3" Target="../media/image40.png" Type="http://schemas.openxmlformats.org/officeDocument/2006/relationships/image"/></Relationships>
</file>

<file path=ppt/slides/_rels/slide3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30.xml" Type="http://schemas.openxmlformats.org/officeDocument/2006/relationships/notesSlide"/><Relationship Id="rId3" Target="../media/image41.png" Type="http://schemas.openxmlformats.org/officeDocument/2006/relationships/image"/></Relationships>
</file>

<file path=ppt/slides/_rels/slide3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31.xml" Type="http://schemas.openxmlformats.org/officeDocument/2006/relationships/notesSlide"/><Relationship Id="rId3" Target="../media/image42.png" Type="http://schemas.openxmlformats.org/officeDocument/2006/relationships/image"/></Relationships>
</file>

<file path=ppt/slides/_rels/slide3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32.xml" Type="http://schemas.openxmlformats.org/officeDocument/2006/relationships/notesSlide"/><Relationship Id="rId3" Target="../media/image6.png" Type="http://schemas.openxmlformats.org/officeDocument/2006/relationships/image"/></Relationships>
</file>

<file path=ppt/slides/_rels/slide36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33.xml" Type="http://schemas.openxmlformats.org/officeDocument/2006/relationships/notesSlide"/><Relationship Id="rId3" Target="../media/image43.png" Type="http://schemas.openxmlformats.org/officeDocument/2006/relationships/image"/></Relationships>
</file>

<file path=ppt/slides/_rels/slide37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34.xml" Type="http://schemas.openxmlformats.org/officeDocument/2006/relationships/notesSlide"/><Relationship Id="rId3" Target="../media/image5.png" Type="http://schemas.openxmlformats.org/officeDocument/2006/relationships/image"/></Relationships>
</file>

<file path=ppt/slides/_rels/slide3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44.jpeg" Type="http://schemas.openxmlformats.org/officeDocument/2006/relationships/image"/></Relationships>
</file>

<file path=ppt/slides/_rels/slide3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35.xml" Type="http://schemas.openxmlformats.org/officeDocument/2006/relationships/notesSlide"/><Relationship Id="rId3" Target="../media/image5.png" Type="http://schemas.openxmlformats.org/officeDocument/2006/relationships/image"/><Relationship Id="rId4" Target="../media/image45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5.png" Type="http://schemas.openxmlformats.org/officeDocument/2006/relationships/image"/></Relationships>
</file>

<file path=ppt/slides/_rels/slide4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36.xml" Type="http://schemas.openxmlformats.org/officeDocument/2006/relationships/notesSlide"/><Relationship Id="rId3" Target="../media/image46.jpeg" Type="http://schemas.openxmlformats.org/officeDocument/2006/relationships/image"/><Relationship Id="rId4" Target="../media/image47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5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media/image13.png" Type="http://schemas.openxmlformats.org/officeDocument/2006/relationships/image"/><Relationship Id="rId11" Target="../media/image14.png" Type="http://schemas.openxmlformats.org/officeDocument/2006/relationships/image"/><Relationship Id="rId12" Target="../media/image15.png" Type="http://schemas.openxmlformats.org/officeDocument/2006/relationships/image"/><Relationship Id="rId13" Target="../media/image16.png" Type="http://schemas.openxmlformats.org/officeDocument/2006/relationships/image"/><Relationship Id="rId2" Target="../notesSlides/notesSlide5.xml" Type="http://schemas.openxmlformats.org/officeDocument/2006/relationships/notesSlide"/><Relationship Id="rId3" Target="../media/image6.png" Type="http://schemas.openxmlformats.org/officeDocument/2006/relationships/image"/><Relationship Id="rId4" Target="../media/image7.png" Type="http://schemas.openxmlformats.org/officeDocument/2006/relationships/image"/><Relationship Id="rId5" Target="../media/image8.png" Type="http://schemas.openxmlformats.org/officeDocument/2006/relationships/image"/><Relationship Id="rId6" Target="../media/image9.png" Type="http://schemas.openxmlformats.org/officeDocument/2006/relationships/image"/><Relationship Id="rId7" Target="../media/image10.png" Type="http://schemas.openxmlformats.org/officeDocument/2006/relationships/image"/><Relationship Id="rId8" Target="../media/image11.png" Type="http://schemas.openxmlformats.org/officeDocument/2006/relationships/image"/><Relationship Id="rId9" Target="../media/image12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17.png" Type="http://schemas.openxmlformats.org/officeDocument/2006/relationships/image"/><Relationship Id="rId4" Target="../media/image18.png" Type="http://schemas.openxmlformats.org/officeDocument/2006/relationships/image"/><Relationship Id="rId5" Target="../media/image19.png" Type="http://schemas.openxmlformats.org/officeDocument/2006/relationships/image"/><Relationship Id="rId6" Target="../media/image20.png" Type="http://schemas.openxmlformats.org/officeDocument/2006/relationships/image"/><Relationship Id="rId7" Target="../media/image21.png" Type="http://schemas.openxmlformats.org/officeDocument/2006/relationships/image"/><Relationship Id="rId8" Target="../media/image22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7.xml" Type="http://schemas.openxmlformats.org/officeDocument/2006/relationships/notesSlide"/></Relationships>
</file>

<file path=ppt/slides/_rels/slide9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8.xml" Type="http://schemas.openxmlformats.org/officeDocument/2006/relationships/notesSlid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/>
          <p:cNvSpPr txBox="1"/>
          <p:nvPr/>
        </p:nvSpPr>
        <p:spPr>
          <a:xfrm>
            <a:off x="6552827" y="2170450"/>
            <a:ext cx="4564380" cy="1844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mtClean="0" sz="11500">
                <a:solidFill>
                  <a:srgbClr val="FFFF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00000000000000000" pitchFamily="2" typeface="方正特雅宋_GBK"/>
                <a:ea charset="-122" panose="02000000000000000000" pitchFamily="2" typeface="方正特雅宋_GBK"/>
              </a:rPr>
              <a:t>技术活</a:t>
            </a:r>
          </a:p>
        </p:txBody>
      </p:sp>
      <p:sp>
        <p:nvSpPr>
          <p:cNvPr id="5" name="椭圆 4"/>
          <p:cNvSpPr/>
          <p:nvPr/>
        </p:nvSpPr>
        <p:spPr>
          <a:xfrm>
            <a:off x="1226105" y="1393414"/>
            <a:ext cx="3533614" cy="353361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椭圆 5"/>
          <p:cNvSpPr/>
          <p:nvPr/>
        </p:nvSpPr>
        <p:spPr>
          <a:xfrm>
            <a:off x="1440264" y="1634987"/>
            <a:ext cx="3105297" cy="3105297"/>
          </a:xfrm>
          <a:prstGeom prst="ellipse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矩形 6"/>
          <p:cNvSpPr/>
          <p:nvPr/>
        </p:nvSpPr>
        <p:spPr>
          <a:xfrm>
            <a:off x="1514036" y="2332972"/>
            <a:ext cx="3103880" cy="18440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mtClean="0" sz="11500">
                <a:solidFill>
                  <a:srgbClr val="FFFF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00000000000000000" pitchFamily="2" typeface="方正正大黑简体"/>
                <a:ea charset="-122" panose="02000000000000000000" pitchFamily="2" typeface="方正正大黑简体"/>
              </a:rPr>
              <a:t>学习</a:t>
            </a:r>
          </a:p>
        </p:txBody>
      </p:sp>
      <p:sp>
        <p:nvSpPr>
          <p:cNvPr id="8" name="矩形 10"/>
          <p:cNvSpPr/>
          <p:nvPr/>
        </p:nvSpPr>
        <p:spPr>
          <a:xfrm rot="19750320">
            <a:off x="-73113" y="4113203"/>
            <a:ext cx="1761086" cy="667320"/>
          </a:xfrm>
          <a:custGeom>
            <a:gdLst>
              <a:gd fmla="*/ 18033 w 1761086" name="connsiteX0"/>
              <a:gd fmla="*/ 0 h 667320" name="connsiteY0"/>
              <a:gd fmla="*/ 1761086 w 1761086" name="connsiteX1"/>
              <a:gd fmla="*/ 124929 h 667320" name="connsiteY1"/>
              <a:gd fmla="*/ 1761086 w 1761086" name="connsiteX2"/>
              <a:gd fmla="*/ 550333 h 667320" name="connsiteY2"/>
              <a:gd fmla="*/ 0 w 1761086" name="connsiteX3"/>
              <a:gd fmla="*/ 667320 h 667320" name="connsiteY3"/>
              <a:gd fmla="*/ 18033 w 1761086" name="connsiteX4"/>
              <a:gd fmla="*/ 0 h 66732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667320" w="1761086">
                <a:moveTo>
                  <a:pt x="18033" y="0"/>
                </a:moveTo>
                <a:lnTo>
                  <a:pt x="1761086" y="124929"/>
                </a:lnTo>
                <a:lnTo>
                  <a:pt x="1761086" y="550333"/>
                </a:lnTo>
                <a:lnTo>
                  <a:pt x="0" y="667320"/>
                </a:lnTo>
                <a:cubicBezTo>
                  <a:pt x="787" y="483876"/>
                  <a:pt x="17246" y="183444"/>
                  <a:pt x="18033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24" name="组合 23"/>
          <p:cNvGrpSpPr/>
          <p:nvPr/>
        </p:nvGrpSpPr>
        <p:grpSpPr>
          <a:xfrm>
            <a:off x="4791074" y="2657918"/>
            <a:ext cx="1833762" cy="1018819"/>
            <a:chOff x="4883337" y="2546204"/>
            <a:chExt cx="1833762" cy="1018819"/>
          </a:xfrm>
        </p:grpSpPr>
        <p:sp>
          <p:nvSpPr>
            <p:cNvPr id="3" name="椭圆 2"/>
            <p:cNvSpPr/>
            <p:nvPr/>
          </p:nvSpPr>
          <p:spPr>
            <a:xfrm>
              <a:off x="5707782" y="2546204"/>
              <a:ext cx="1009317" cy="100931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" name="矩形 8"/>
            <p:cNvSpPr/>
            <p:nvPr/>
          </p:nvSpPr>
          <p:spPr>
            <a:xfrm>
              <a:off x="5783983" y="2649488"/>
              <a:ext cx="868680" cy="9144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lang="zh-CN" smtClean="0" sz="5400">
                  <a:solidFill>
                    <a:srgbClr val="FFFF00"/>
                  </a:solidFill>
                  <a:latin charset="-122" panose="02000000000000000000" pitchFamily="2" typeface="方正正大黑简体"/>
                  <a:ea charset="-122" panose="02000000000000000000" pitchFamily="2" typeface="方正正大黑简体"/>
                </a:rPr>
                <a:t>门</a:t>
              </a:r>
            </a:p>
          </p:txBody>
        </p:sp>
        <p:sp>
          <p:nvSpPr>
            <p:cNvPr id="12" name="椭圆 11"/>
            <p:cNvSpPr/>
            <p:nvPr/>
          </p:nvSpPr>
          <p:spPr>
            <a:xfrm>
              <a:off x="4883337" y="2549689"/>
              <a:ext cx="1009317" cy="100931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3" name="矩形 12"/>
            <p:cNvSpPr/>
            <p:nvPr/>
          </p:nvSpPr>
          <p:spPr>
            <a:xfrm>
              <a:off x="4954701" y="2650623"/>
              <a:ext cx="868680" cy="9144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lang="zh-CN" smtClean="0" sz="5400">
                  <a:solidFill>
                    <a:srgbClr val="FFFF00"/>
                  </a:solidFill>
                  <a:latin charset="-122" panose="02000000000000000000" pitchFamily="2" typeface="方正正大黑简体"/>
                  <a:ea charset="-122" panose="02000000000000000000" pitchFamily="2" typeface="方正正大黑简体"/>
                </a:rPr>
                <a:t>是</a:t>
              </a:r>
            </a:p>
          </p:txBody>
        </p:sp>
      </p:grpSp>
      <p:sp>
        <p:nvSpPr>
          <p:cNvPr id="16" name="矩形 15"/>
          <p:cNvSpPr/>
          <p:nvPr/>
        </p:nvSpPr>
        <p:spPr>
          <a:xfrm>
            <a:off x="0" y="293536"/>
            <a:ext cx="14401800" cy="7315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7" name="矩形 16"/>
          <p:cNvSpPr/>
          <p:nvPr/>
        </p:nvSpPr>
        <p:spPr>
          <a:xfrm>
            <a:off x="0" y="5621254"/>
            <a:ext cx="14401800" cy="157964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33" name="组合 32"/>
          <p:cNvGrpSpPr/>
          <p:nvPr/>
        </p:nvGrpSpPr>
        <p:grpSpPr>
          <a:xfrm>
            <a:off x="10945315" y="3240410"/>
            <a:ext cx="748923" cy="780224"/>
            <a:chOff x="10958514" y="3454579"/>
            <a:chExt cx="748923" cy="780224"/>
          </a:xfrm>
        </p:grpSpPr>
        <p:sp>
          <p:nvSpPr>
            <p:cNvPr id="22" name="椭圆 21"/>
            <p:cNvSpPr/>
            <p:nvPr/>
          </p:nvSpPr>
          <p:spPr>
            <a:xfrm>
              <a:off x="10975917" y="3454579"/>
              <a:ext cx="731520" cy="7315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10958516" y="3472802"/>
              <a:ext cx="741680" cy="7620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mtClean="0" sz="4400">
                  <a:solidFill>
                    <a:srgbClr val="FFFF00"/>
                  </a:solidFill>
                  <a:latin charset="-122" panose="02000000000000000000" pitchFamily="2" typeface="方正正大黑简体"/>
                  <a:ea charset="-122" panose="02000000000000000000" pitchFamily="2" typeface="方正正大黑简体"/>
                </a:rPr>
                <a:t>儿</a:t>
              </a:r>
            </a:p>
          </p:txBody>
        </p:sp>
      </p:grpSp>
      <p:pic>
        <p:nvPicPr>
          <p:cNvPr descr="http://fileimage.inewsweek.cn/fck_upload/20140103/13887244785897.jpg" id="39938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r:embed="rId4">
                    <a14:imgEffect>
                      <a14:backgroundRemoval b="93600" l="19200" r="81000" t="6600">
                        <a14:foregroundMark x1="48600" x2="48600" y1="13600" y2="13600"/>
                        <a14:foregroundMark x1="41600" x2="41600" y1="15000" y2="15000"/>
                        <a14:foregroundMark x1="64000" x2="64000" y1="15200" y2="15200"/>
                        <a14:foregroundMark x1="35400" x2="35400" y1="9200" y2="9200"/>
                        <a14:foregroundMark x1="52800" x2="52800" y1="10800" y2="10800"/>
                        <a14:foregroundMark x1="73200" x2="73200" y1="13200" y2="13200"/>
                        <a14:foregroundMark x1="70600" x2="70600" y1="14200" y2="14200"/>
                        <a14:foregroundMark x1="67200" x2="67200" y1="14200" y2="14200"/>
                        <a14:foregroundMark x1="51200" x2="51200" y1="70000" y2="70000"/>
                        <a14:foregroundMark x1="49000" x2="49000" y1="71400" y2="71400"/>
                        <a14:foregroundMark x1="60600" x2="60600" y1="87800" y2="87800"/>
                        <a14:foregroundMark x1="55400" x2="55400" y1="87800" y2="87800"/>
                        <a14:foregroundMark x1="51200" x2="51200" y1="87600" y2="87600"/>
                        <a14:foregroundMark x1="48000" x2="48000" y1="89800" y2="89800"/>
                        <a14:foregroundMark x1="54400" x2="54400" y1="88800" y2="88800"/>
                        <a14:foregroundMark x1="64000" x2="64000" y1="88800" y2="88800"/>
                        <a14:foregroundMark x1="62400" x2="62400" y1="80000" y2="80000"/>
                        <a14:foregroundMark x1="62400" x2="62400" y1="78000" y2="78000"/>
                        <a14:foregroundMark x1="73400" x2="73400" y1="70400" y2="70400"/>
                        <a14:foregroundMark x1="69000" x2="69000" y1="57600" y2="57600"/>
                        <a14:foregroundMark x1="70200" x2="70200" y1="50000" y2="50000"/>
                        <a14:foregroundMark x1="61200" x2="61200" y1="56600" y2="56600"/>
                        <a14:foregroundMark x1="75000" x2="75000" y1="62200" y2="62200"/>
                        <a14:foregroundMark x1="75400" x2="75400" y1="49200" y2="49200"/>
                        <a14:foregroundMark x1="64400" x2="64400" y1="21800" y2="21800"/>
                        <a14:foregroundMark x1="62200" x2="62200" y1="17400" y2="17400"/>
                        <a14:foregroundMark x1="58800" x2="58800" y1="16200" y2="16200"/>
                        <a14:foregroundMark x1="69200" x2="69200" y1="19600" y2="19600"/>
                        <a14:foregroundMark x1="71000" x2="71000" y1="24200" y2="24200"/>
                        <a14:foregroundMark x1="72400" x2="72400" y1="28000" y2="28000"/>
                        <a14:foregroundMark x1="66600" x2="66600" y1="27400" y2="27400"/>
                        <a14:foregroundMark x1="63000" x2="63000" y1="26600" y2="26600"/>
                        <a14:foregroundMark x1="66200" x2="66200" y1="23600" y2="23600"/>
                        <a14:foregroundMark x1="69600" x2="69600" y1="23000" y2="23000"/>
                        <a14:foregroundMark x1="74400" x2="74400" y1="17600" y2="17600"/>
                        <a14:foregroundMark x1="34800" x2="34800" y1="12600" y2="12600"/>
                        <a14:foregroundMark x1="33200" x2="33200" y1="17600" y2="17600"/>
                        <a14:foregroundMark x1="70400" x2="70400" y1="70800" y2="70800"/>
                        <a14:foregroundMark x1="72600" x2="72600" y1="73600" y2="73600"/>
                        <a14:foregroundMark x1="58800" x2="58800" y1="85000" y2="85000"/>
                        <a14:foregroundMark x1="75400" x2="75400" y1="77400" y2="77400"/>
                        <a14:foregroundMark x1="76000" x2="76000" y1="81000" y2="81000"/>
                        <a14:foregroundMark x1="68000" x2="68000" y1="80200" y2="80200"/>
                        <a14:foregroundMark x1="74600" x2="74600" y1="86600" y2="86600"/>
                        <a14:foregroundMark x1="78000" x2="78000" y1="88000" y2="88000"/>
                        <a14:foregroundMark x1="78600" x2="78600" y1="89400" y2="89400"/>
                        <a14:foregroundMark x1="77200" x2="77200" y1="41400" y2="41400"/>
                        <a14:foregroundMark x1="76600" x2="76600" y1="37400" y2="37400"/>
                        <a14:foregroundMark x1="76600" x2="76600" y1="31400" y2="31400"/>
                        <a14:foregroundMark x1="76600" x2="76600" y1="30600" y2="30600"/>
                        <a14:foregroundMark x1="78000" x2="78000" y1="16000" y2="16000"/>
                        <a14:foregroundMark x1="78000" x2="78000" y1="12400" y2="12400"/>
                        <a14:foregroundMark x1="76000" x2="76000" y1="11800" y2="11800"/>
                        <a14:foregroundMark x1="72000" x2="72000" y1="12400" y2="12400"/>
                        <a14:foregroundMark x1="44800" x2="44800" y1="18400" y2="18400"/>
                        <a14:foregroundMark x1="43400" x2="43400" y1="17200" y2="17200"/>
                        <a14:foregroundMark x1="64000" x2="64000" y1="11800" y2="11800"/>
                        <a14:foregroundMark x1="67000" x2="67000" y1="10800" y2="10800"/>
                        <a14:foregroundMark x1="73400" x2="73400" y1="11800" y2="11800"/>
                        <a14:foregroundMark x1="31800" x2="31800" y1="91800" y2="91800"/>
                        <a14:foregroundMark x1="36200" x2="36200" y1="91600" y2="91600"/>
                        <a14:foregroundMark x1="44000" x2="44000" y1="91400" y2="91400"/>
                        <a14:foregroundMark x1="57000" x2="57000" y1="90800" y2="90800"/>
                        <a14:foregroundMark x1="70000" x2="70000" y1="90400" y2="90400"/>
                        <a14:foregroundMark x1="74200" x2="74200" y1="90200" y2="90200"/>
                        <a14:foregroundMark x1="77200" x2="77200" y1="90200" y2="90200"/>
                        <a14:foregroundMark x1="60800" x2="60800" y1="90800" y2="90800"/>
                        <a14:foregroundMark x1="49000" x2="49000" y1="91400" y2="91400"/>
                        <a14:foregroundMark x1="53400" x2="53400" y1="91200" y2="91200"/>
                        <a14:foregroundMark x1="78600" x2="78600" y1="11200" y2="11200"/>
                        <a14:foregroundMark x1="78600" x2="78600" y1="11200" y2="11200"/>
                        <a14:foregroundMark x1="78000" x2="78000" y1="11000" y2="11000"/>
                        <a14:foregroundMark x1="76600" x2="76600" y1="10400" y2="10400"/>
                        <a14:foregroundMark x1="33400" x2="33400" y1="8000" y2="8000"/>
                        <a14:foregroundMark x1="31000" x2="31000" y1="8000" y2="8000"/>
                        <a14:foregroundMark x1="23000" x2="23000" y1="8000" y2="8000"/>
                        <a14:foregroundMark x1="21400" x2="21400" y1="8600" y2="8600"/>
                        <a14:foregroundMark x1="56200" x2="56200" y1="9200" y2="9200"/>
                        <a14:foregroundMark x1="49600" x2="49600" y1="9000" y2="9000"/>
                        <a14:foregroundMark x1="54000" x2="54000" y1="9200" y2="9200"/>
                        <a14:foregroundMark x1="66000" x2="66000" y1="9800" y2="9800"/>
                        <a14:foregroundMark x1="69000" x2="69000" y1="10000" y2="10000"/>
                        <a14:foregroundMark x1="74000" x2="74000" y1="10200" y2="10200"/>
                        <a14:foregroundMark x1="61800" x2="61800" y1="9600" y2="9600"/>
                        <a14:foregroundMark x1="46200" x2="46200" y1="8800" y2="8800"/>
                        <a14:foregroundMark x1="41600" x2="41600" y1="8600" y2="8600"/>
                        <a14:foregroundMark x1="39000" x2="39000" y1="8400" y2="8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5159" l="17078" r="17907" t="5874"/>
          <a:stretch>
            <a:fillRect/>
          </a:stretch>
        </p:blipFill>
        <p:spPr bwMode="auto">
          <a:xfrm>
            <a:off x="11953132" y="1879913"/>
            <a:ext cx="2131444" cy="2916679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9"/>
          <p:cNvSpPr txBox="1"/>
          <p:nvPr/>
        </p:nvSpPr>
        <p:spPr>
          <a:xfrm>
            <a:off x="12025436" y="5995578"/>
            <a:ext cx="2750094" cy="822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b="1" lang="en-US" smtClean="0" sz="1600">
                <a:solidFill>
                  <a:srgbClr val="00B0F0"/>
                </a:solidFill>
                <a:latin charset="-122" pitchFamily="34" typeface="微软雅黑"/>
                <a:ea charset="-122" pitchFamily="34" typeface="微软雅黑"/>
              </a:rPr>
              <a:t>[加] Scott Young 著</a:t>
            </a:r>
          </a:p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b="1" lang="en-US" smtClean="0" sz="1600">
                <a:solidFill>
                  <a:srgbClr val="00B0F0"/>
                </a:solidFill>
                <a:latin charset="-122" pitchFamily="34" typeface="微软雅黑"/>
                <a:ea charset="-122" pitchFamily="34" typeface="微软雅黑"/>
              </a:rPr>
              <a:t>程冕 译</a:t>
            </a:r>
          </a:p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b="1" lang="en-US" smtClean="0" sz="1600">
                <a:solidFill>
                  <a:srgbClr val="00B0F0"/>
                </a:solidFill>
                <a:latin charset="-122" pitchFamily="34" typeface="微软雅黑"/>
                <a:ea charset="-122" pitchFamily="34" typeface="微软雅黑"/>
              </a:rPr>
              <a:t>机械工业出版社</a:t>
            </a:r>
          </a:p>
        </p:txBody>
      </p:sp>
      <p:sp>
        <p:nvSpPr>
          <p:cNvPr id="27" name="圆角矩形 26"/>
          <p:cNvSpPr/>
          <p:nvPr/>
        </p:nvSpPr>
        <p:spPr>
          <a:xfrm>
            <a:off x="-287932" y="309676"/>
            <a:ext cx="5688632" cy="720000"/>
          </a:xfrm>
          <a:prstGeom prst="roundRect">
            <a:avLst>
              <a:gd fmla="val 50000" name="adj"/>
            </a:avLst>
          </a:prstGeom>
          <a:solidFill>
            <a:srgbClr val="00B0F0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28" name="组合 27"/>
          <p:cNvGrpSpPr/>
          <p:nvPr/>
        </p:nvGrpSpPr>
        <p:grpSpPr>
          <a:xfrm>
            <a:off x="2007320" y="144066"/>
            <a:ext cx="1051220" cy="1051220"/>
            <a:chOff x="2494012" y="356113"/>
            <a:chExt cx="1051220" cy="1051220"/>
          </a:xfrm>
        </p:grpSpPr>
        <p:sp>
          <p:nvSpPr>
            <p:cNvPr id="29" name="椭圆 28"/>
            <p:cNvSpPr/>
            <p:nvPr/>
          </p:nvSpPr>
          <p:spPr>
            <a:xfrm>
              <a:off x="2494012" y="356113"/>
              <a:ext cx="1051220" cy="1051220"/>
            </a:xfrm>
            <a:prstGeom prst="ellipse">
              <a:avLst/>
            </a:prstGeom>
            <a:solidFill>
              <a:srgbClr val="262626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0" name="矩形 29"/>
            <p:cNvSpPr/>
            <p:nvPr/>
          </p:nvSpPr>
          <p:spPr>
            <a:xfrm>
              <a:off x="2648782" y="497002"/>
              <a:ext cx="741680" cy="762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altLang="en-US" lang="zh-CN" smtClean="0" sz="4400">
                  <a:ln w="0"/>
                  <a:solidFill>
                    <a:srgbClr val="FFFF00"/>
                  </a:solidFill>
                  <a:latin charset="-122" panose="03000509000000000000" pitchFamily="65" typeface="方正综艺简体"/>
                  <a:ea charset="-122" panose="03000509000000000000" pitchFamily="65" typeface="方正综艺简体"/>
                </a:rPr>
                <a:t>贰</a:t>
              </a:r>
            </a:p>
          </p:txBody>
        </p:sp>
      </p:grpSp>
      <p:sp>
        <p:nvSpPr>
          <p:cNvPr id="31" name="矩形 30"/>
          <p:cNvSpPr/>
          <p:nvPr/>
        </p:nvSpPr>
        <p:spPr>
          <a:xfrm>
            <a:off x="3095597" y="284954"/>
            <a:ext cx="1859280" cy="762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44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00000000000000000" pitchFamily="2" typeface="方正粗谭黑简体"/>
                <a:ea charset="-122" panose="02000000000000000000" pitchFamily="2" typeface="方正粗谭黑简体"/>
              </a:rPr>
              <a:t>号作品</a:t>
            </a:r>
          </a:p>
        </p:txBody>
      </p:sp>
      <p:sp>
        <p:nvSpPr>
          <p:cNvPr id="32" name="矩形 31"/>
          <p:cNvSpPr/>
          <p:nvPr/>
        </p:nvSpPr>
        <p:spPr>
          <a:xfrm>
            <a:off x="158999" y="318116"/>
            <a:ext cx="1859280" cy="762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44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00000000000000000" pitchFamily="2" typeface="方正粗谭黑简体"/>
                <a:ea charset="-122" panose="02000000000000000000" pitchFamily="2" typeface="方正粗谭黑简体"/>
              </a:rPr>
              <a:t>故事书</a:t>
            </a:r>
          </a:p>
        </p:txBody>
      </p:sp>
      <p:sp>
        <p:nvSpPr>
          <p:cNvPr id="25" name="矩形 24"/>
          <p:cNvSpPr/>
          <p:nvPr/>
        </p:nvSpPr>
        <p:spPr>
          <a:xfrm>
            <a:off x="5097736" y="4002158"/>
            <a:ext cx="612648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mtClean="0" sz="2400">
                <a:solidFill>
                  <a:srgbClr val="FFFF00"/>
                </a:solidFill>
                <a:latin charset="-122" panose="020b0809000000000000" pitchFamily="49" typeface="华康俪金黑W8"/>
                <a:ea charset="-122" panose="020b0809000000000000" pitchFamily="49" typeface="华康俪金黑W8"/>
              </a:rPr>
              <a:t>——1年完成MIT4年33门课程的整体性学习法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261852" y="6002677"/>
            <a:ext cx="6888480" cy="7620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4400">
                <a:solidFill>
                  <a:schemeClr val="bg1"/>
                </a:solidFill>
                <a:latin charset="-122" panose="02000000000000000000" pitchFamily="2" typeface="方正正大黑简体"/>
                <a:ea charset="-122" panose="02000000000000000000" pitchFamily="2" typeface="方正正大黑简体"/>
              </a:rPr>
              <a:t>《如何高效学习》读书笔记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7632947" y="6180243"/>
            <a:ext cx="17068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1"/>
                </a:solidFill>
                <a:latin charset="-122" panose="02000000000000000000" pitchFamily="2" typeface="方正正大黑简体"/>
                <a:ea charset="-122" panose="02000000000000000000" pitchFamily="2" typeface="方正正大黑简体"/>
              </a:defRPr>
            </a:lvl1pPr>
          </a:lstStyle>
          <a:p>
            <a:r>
              <a:rPr altLang="en-US" lang="zh-CN" smtClean="0">
                <a:latin charset="-122" panose="02000000000000000000" pitchFamily="2" typeface="张海山锐线体2.0"/>
                <a:ea charset="-122" panose="02000000000000000000" pitchFamily="2" typeface="张海山锐线体2.0"/>
              </a:rPr>
              <a:t>制作：顾嘉</a:t>
            </a:r>
          </a:p>
        </p:txBody>
      </p:sp>
    </p:spTree>
    <p:extLst>
      <p:ext uri="{BB962C8B-B14F-4D97-AF65-F5344CB8AC3E}">
        <p14:creationId val="3346237457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剪去同侧角的矩形 4"/>
          <p:cNvSpPr/>
          <p:nvPr/>
        </p:nvSpPr>
        <p:spPr>
          <a:xfrm rot="10800000">
            <a:off x="792188" y="0"/>
            <a:ext cx="5184576" cy="876290"/>
          </a:xfrm>
          <a:prstGeom prst="snip2Same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矩形 2"/>
          <p:cNvSpPr/>
          <p:nvPr/>
        </p:nvSpPr>
        <p:spPr>
          <a:xfrm>
            <a:off x="720180" y="1296194"/>
            <a:ext cx="2011680" cy="640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mtClean="0" sz="3600">
                <a:solidFill>
                  <a:schemeClr val="bg1"/>
                </a:solidFill>
                <a:latin charset="-122" panose="020b0800000000000000" pitchFamily="34" typeface="华康俪金黑W8(P)"/>
                <a:ea charset="-122" panose="020b0800000000000000" pitchFamily="34" typeface="华康俪金黑W8(P)"/>
              </a:rPr>
              <a:t>信息结构</a:t>
            </a:r>
          </a:p>
        </p:txBody>
      </p:sp>
      <p:sp>
        <p:nvSpPr>
          <p:cNvPr id="6" name="矩形 5"/>
          <p:cNvSpPr/>
          <p:nvPr/>
        </p:nvSpPr>
        <p:spPr>
          <a:xfrm>
            <a:off x="1479146" y="114979"/>
            <a:ext cx="3761105" cy="640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mtClean="0" sz="3600">
                <a:solidFill>
                  <a:schemeClr val="bg1"/>
                </a:solidFill>
                <a:latin charset="-122" panose="020b0800000000000000" pitchFamily="34" typeface="华康俪金黑W8(P)"/>
                <a:ea charset="-122" panose="020b0800000000000000" pitchFamily="34" typeface="华康俪金黑W8(P)"/>
              </a:rPr>
              <a:t>1.整体性学习策略</a:t>
            </a:r>
          </a:p>
        </p:txBody>
      </p:sp>
      <p:cxnSp>
        <p:nvCxnSpPr>
          <p:cNvPr id="11" name="直接连接符 10"/>
          <p:cNvCxnSpPr/>
          <p:nvPr/>
        </p:nvCxnSpPr>
        <p:spPr>
          <a:xfrm>
            <a:off x="504156" y="1942525"/>
            <a:ext cx="2520000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H="1">
            <a:off x="1152228" y="1942525"/>
            <a:ext cx="0" cy="4682261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单圆角矩形 18"/>
          <p:cNvSpPr/>
          <p:nvPr/>
        </p:nvSpPr>
        <p:spPr>
          <a:xfrm>
            <a:off x="1171278" y="2448322"/>
            <a:ext cx="1836000" cy="540000"/>
          </a:xfrm>
          <a:prstGeom prst="round1Rect">
            <a:avLst>
              <a:gd fmla="val 27250" name="adj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0" name="单圆角矩形 39"/>
          <p:cNvSpPr/>
          <p:nvPr/>
        </p:nvSpPr>
        <p:spPr>
          <a:xfrm>
            <a:off x="1171278" y="5832698"/>
            <a:ext cx="1836000" cy="540000"/>
          </a:xfrm>
          <a:prstGeom prst="round1Rect">
            <a:avLst>
              <a:gd fmla="val 27250" name="adj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1" name="单圆角矩形 40"/>
          <p:cNvSpPr/>
          <p:nvPr/>
        </p:nvSpPr>
        <p:spPr>
          <a:xfrm>
            <a:off x="1171278" y="4986604"/>
            <a:ext cx="1836000" cy="540000"/>
          </a:xfrm>
          <a:prstGeom prst="round1Rect">
            <a:avLst>
              <a:gd fmla="val 27250" name="adj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2" name="单圆角矩形 41"/>
          <p:cNvSpPr/>
          <p:nvPr/>
        </p:nvSpPr>
        <p:spPr>
          <a:xfrm>
            <a:off x="1171278" y="4140510"/>
            <a:ext cx="1836000" cy="540000"/>
          </a:xfrm>
          <a:prstGeom prst="round1Rect">
            <a:avLst>
              <a:gd fmla="val 27250" name="adj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9" name="单圆角矩形 58"/>
          <p:cNvSpPr/>
          <p:nvPr/>
        </p:nvSpPr>
        <p:spPr>
          <a:xfrm>
            <a:off x="1171278" y="3294416"/>
            <a:ext cx="1836000" cy="540000"/>
          </a:xfrm>
          <a:prstGeom prst="round1Rect">
            <a:avLst>
              <a:gd fmla="val 27250" name="adj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0" name="矩形 19"/>
          <p:cNvSpPr/>
          <p:nvPr/>
        </p:nvSpPr>
        <p:spPr>
          <a:xfrm>
            <a:off x="1319391" y="2499217"/>
            <a:ext cx="140208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2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随意信息</a:t>
            </a:r>
          </a:p>
        </p:txBody>
      </p:sp>
      <p:sp>
        <p:nvSpPr>
          <p:cNvPr id="60" name="矩形 59"/>
          <p:cNvSpPr/>
          <p:nvPr/>
        </p:nvSpPr>
        <p:spPr>
          <a:xfrm>
            <a:off x="1319391" y="3332587"/>
            <a:ext cx="140208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2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观点信息</a:t>
            </a:r>
          </a:p>
        </p:txBody>
      </p:sp>
      <p:sp>
        <p:nvSpPr>
          <p:cNvPr id="61" name="矩形 60"/>
          <p:cNvSpPr/>
          <p:nvPr/>
        </p:nvSpPr>
        <p:spPr>
          <a:xfrm>
            <a:off x="1319391" y="4165957"/>
            <a:ext cx="140208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2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过程信息</a:t>
            </a:r>
          </a:p>
        </p:txBody>
      </p:sp>
      <p:sp>
        <p:nvSpPr>
          <p:cNvPr id="62" name="矩形 61"/>
          <p:cNvSpPr/>
          <p:nvPr/>
        </p:nvSpPr>
        <p:spPr>
          <a:xfrm>
            <a:off x="1319391" y="4999327"/>
            <a:ext cx="140208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2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具体信息</a:t>
            </a:r>
          </a:p>
        </p:txBody>
      </p:sp>
      <p:sp>
        <p:nvSpPr>
          <p:cNvPr id="63" name="矩形 62"/>
          <p:cNvSpPr/>
          <p:nvPr/>
        </p:nvSpPr>
        <p:spPr>
          <a:xfrm>
            <a:off x="1319391" y="5832698"/>
            <a:ext cx="140208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2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抽象信息</a:t>
            </a:r>
          </a:p>
        </p:txBody>
      </p:sp>
      <p:sp>
        <p:nvSpPr>
          <p:cNvPr id="21" name="矩形 20"/>
          <p:cNvSpPr/>
          <p:nvPr/>
        </p:nvSpPr>
        <p:spPr>
          <a:xfrm>
            <a:off x="8214423" y="2608648"/>
            <a:ext cx="5770880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联想法、挂钩法、压缩法，有些需要反复机械记忆</a:t>
            </a:r>
          </a:p>
        </p:txBody>
      </p:sp>
      <p:sp>
        <p:nvSpPr>
          <p:cNvPr id="64" name="矩形 63"/>
          <p:cNvSpPr/>
          <p:nvPr/>
        </p:nvSpPr>
        <p:spPr>
          <a:xfrm>
            <a:off x="8214423" y="3422355"/>
            <a:ext cx="5262880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mtClean="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速度技巧很重要，图表法有助于提取关键思想</a:t>
            </a:r>
          </a:p>
        </p:txBody>
      </p:sp>
      <p:sp>
        <p:nvSpPr>
          <p:cNvPr id="22" name="矩形 21"/>
          <p:cNvSpPr/>
          <p:nvPr/>
        </p:nvSpPr>
        <p:spPr>
          <a:xfrm>
            <a:off x="3857554" y="1557804"/>
            <a:ext cx="3007042" cy="762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mtClean="0" sz="4400">
                <a:solidFill>
                  <a:schemeClr val="bg1"/>
                </a:solidFill>
                <a:latin charset="0" panose="020b0a04020102020204" pitchFamily="34" typeface="Arial Black"/>
              </a:rPr>
              <a:t>What is…</a:t>
            </a:r>
          </a:p>
        </p:txBody>
      </p:sp>
      <p:sp>
        <p:nvSpPr>
          <p:cNvPr id="65" name="矩形 64"/>
          <p:cNvSpPr/>
          <p:nvPr/>
        </p:nvSpPr>
        <p:spPr>
          <a:xfrm>
            <a:off x="8214423" y="1557803"/>
            <a:ext cx="2903284" cy="762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mtClean="0" sz="4400">
                <a:solidFill>
                  <a:schemeClr val="bg1"/>
                </a:solidFill>
                <a:latin charset="0" panose="020b0a04020102020204" pitchFamily="34" typeface="Arial Black"/>
              </a:rPr>
              <a:t>How to…</a:t>
            </a:r>
          </a:p>
        </p:txBody>
      </p:sp>
      <p:sp>
        <p:nvSpPr>
          <p:cNvPr id="23" name="矩形 22"/>
          <p:cNvSpPr/>
          <p:nvPr/>
        </p:nvSpPr>
        <p:spPr>
          <a:xfrm>
            <a:off x="3857554" y="2608648"/>
            <a:ext cx="3484880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一系列缺少逻辑分类的知识点</a:t>
            </a:r>
          </a:p>
        </p:txBody>
      </p:sp>
      <p:sp>
        <p:nvSpPr>
          <p:cNvPr id="66" name="矩形 65"/>
          <p:cNvSpPr/>
          <p:nvPr/>
        </p:nvSpPr>
        <p:spPr>
          <a:xfrm>
            <a:off x="3857554" y="3432147"/>
            <a:ext cx="1960880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mtClean="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存在争论的信息</a:t>
            </a:r>
          </a:p>
        </p:txBody>
      </p:sp>
      <p:sp>
        <p:nvSpPr>
          <p:cNvPr id="67" name="矩形 66"/>
          <p:cNvSpPr/>
          <p:nvPr/>
        </p:nvSpPr>
        <p:spPr>
          <a:xfrm>
            <a:off x="3857554" y="4255646"/>
            <a:ext cx="3484880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mtClean="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讲述一系列动作、操作的信息</a:t>
            </a:r>
          </a:p>
        </p:txBody>
      </p:sp>
      <p:sp>
        <p:nvSpPr>
          <p:cNvPr id="68" name="矩形 67"/>
          <p:cNvSpPr/>
          <p:nvPr/>
        </p:nvSpPr>
        <p:spPr>
          <a:xfrm>
            <a:off x="8214423" y="4236062"/>
            <a:ext cx="5516880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mtClean="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内在法、比喻法、图表法、模型纠错，不断练习</a:t>
            </a:r>
          </a:p>
        </p:txBody>
      </p:sp>
      <p:sp>
        <p:nvSpPr>
          <p:cNvPr id="69" name="矩形 68"/>
          <p:cNvSpPr/>
          <p:nvPr/>
        </p:nvSpPr>
        <p:spPr>
          <a:xfrm>
            <a:off x="3857555" y="5079145"/>
            <a:ext cx="3738880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mtClean="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可以观察到、听到、触到的信息</a:t>
            </a:r>
          </a:p>
        </p:txBody>
      </p:sp>
      <p:sp>
        <p:nvSpPr>
          <p:cNvPr id="70" name="矩形 69"/>
          <p:cNvSpPr/>
          <p:nvPr/>
        </p:nvSpPr>
        <p:spPr>
          <a:xfrm>
            <a:off x="3857554" y="5902642"/>
            <a:ext cx="3230880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mtClean="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缺少与感官直接联系的信息</a:t>
            </a:r>
          </a:p>
        </p:txBody>
      </p:sp>
      <p:sp>
        <p:nvSpPr>
          <p:cNvPr id="71" name="矩形 70"/>
          <p:cNvSpPr/>
          <p:nvPr/>
        </p:nvSpPr>
        <p:spPr>
          <a:xfrm>
            <a:off x="8214423" y="5049769"/>
            <a:ext cx="3484880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mtClean="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内在法、比喻法、模型纠错等</a:t>
            </a:r>
          </a:p>
        </p:txBody>
      </p:sp>
      <p:sp>
        <p:nvSpPr>
          <p:cNvPr id="73" name="矩形 72"/>
          <p:cNvSpPr/>
          <p:nvPr/>
        </p:nvSpPr>
        <p:spPr>
          <a:xfrm>
            <a:off x="8214423" y="5863475"/>
            <a:ext cx="4500880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mtClean="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内化法、比喻法、字不如表、表不如图</a:t>
            </a:r>
          </a:p>
        </p:txBody>
      </p:sp>
    </p:spTree>
    <p:extLst>
      <p:ext uri="{BB962C8B-B14F-4D97-AF65-F5344CB8AC3E}">
        <p14:creationId val="2106687762"/>
      </p:ext>
    </p:extLst>
  </p:cSld>
  <p:clrMapOvr>
    <a:masterClrMapping/>
  </p:clrMapOvr>
  <p:transition>
    <p:randomBar/>
  </p:transition>
  <p:timing/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剪去同侧角的矩形 4"/>
          <p:cNvSpPr/>
          <p:nvPr/>
        </p:nvSpPr>
        <p:spPr>
          <a:xfrm rot="10800000">
            <a:off x="792188" y="0"/>
            <a:ext cx="5184576" cy="876290"/>
          </a:xfrm>
          <a:prstGeom prst="snip2Same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矩形 2"/>
          <p:cNvSpPr/>
          <p:nvPr/>
        </p:nvSpPr>
        <p:spPr>
          <a:xfrm>
            <a:off x="720180" y="1296194"/>
            <a:ext cx="2468880" cy="640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mtClean="0" sz="3600">
                <a:solidFill>
                  <a:schemeClr val="bg1"/>
                </a:solidFill>
                <a:latin charset="-122" panose="020b0800000000000000" pitchFamily="34" typeface="华康俪金黑W8(P)"/>
                <a:ea charset="-122" panose="020b0800000000000000" pitchFamily="34" typeface="华康俪金黑W8(P)"/>
              </a:rPr>
              <a:t>学习的目标</a:t>
            </a:r>
          </a:p>
        </p:txBody>
      </p:sp>
      <p:sp>
        <p:nvSpPr>
          <p:cNvPr id="6" name="矩形 5"/>
          <p:cNvSpPr/>
          <p:nvPr/>
        </p:nvSpPr>
        <p:spPr>
          <a:xfrm>
            <a:off x="1479146" y="114979"/>
            <a:ext cx="3761105" cy="640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mtClean="0" sz="3600">
                <a:solidFill>
                  <a:schemeClr val="bg1"/>
                </a:solidFill>
                <a:latin charset="-122" panose="020b0800000000000000" pitchFamily="34" typeface="华康俪金黑W8(P)"/>
                <a:ea charset="-122" panose="020b0800000000000000" pitchFamily="34" typeface="华康俪金黑W8(P)"/>
              </a:rPr>
              <a:t>1.整体性学习策略</a:t>
            </a:r>
          </a:p>
        </p:txBody>
      </p:sp>
      <p:pic>
        <p:nvPicPr>
          <p:cNvPr descr="靶子图标" id="29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8713068" y="1296193"/>
            <a:ext cx="5256584" cy="5256585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792188" y="3024386"/>
            <a:ext cx="7200900" cy="2011680"/>
          </a:xfrm>
          <a:prstGeom prst="rect">
            <a:avLst/>
          </a:prstGeom>
          <a:solidFill>
            <a:srgbClr val="262626"/>
          </a:solidFill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2800">
                <a:solidFill>
                  <a:srgbClr val="FF0000"/>
                </a:solidFill>
                <a:latin charset="-122" panose="020b0809000000000000" pitchFamily="49" typeface="华康俪金黑W8"/>
                <a:ea charset="-122" panose="020b0809000000000000" pitchFamily="49" typeface="华康俪金黑W8"/>
              </a:rPr>
              <a:t>不仅仅是通过考试，得到好分数。</a:t>
            </a:r>
          </a:p>
          <a:p>
            <a:pPr>
              <a:lnSpc>
                <a:spcPct val="150000"/>
              </a:lnSpc>
            </a:pPr>
            <a:r>
              <a:rPr altLang="en-US" lang="zh-CN" sz="2800">
                <a:solidFill>
                  <a:srgbClr val="FF0000"/>
                </a:solidFill>
                <a:latin charset="-122" panose="020b0809000000000000" pitchFamily="49" typeface="华康俪金黑W8"/>
                <a:ea charset="-122" panose="020b0809000000000000" pitchFamily="49" typeface="华康俪金黑W8"/>
              </a:rPr>
              <a:t>要了解为什么学？对生活、人生有什么用处？</a:t>
            </a:r>
          </a:p>
        </p:txBody>
      </p:sp>
    </p:spTree>
    <p:extLst>
      <p:ext uri="{BB962C8B-B14F-4D97-AF65-F5344CB8AC3E}">
        <p14:creationId val="2381056260"/>
      </p:ext>
    </p:extLst>
  </p:cSld>
  <p:clrMapOvr>
    <a:masterClrMapping/>
  </p:clrMapOvr>
  <p:transition>
    <p:randomBar/>
  </p:transition>
  <p:timing/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51" name="TextBox 13"/>
          <p:cNvSpPr txBox="1">
            <a:spLocks noChangeArrowheads="1"/>
          </p:cNvSpPr>
          <p:nvPr/>
        </p:nvSpPr>
        <p:spPr bwMode="auto">
          <a:xfrm>
            <a:off x="1057275" y="2671763"/>
            <a:ext cx="12144375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1028700" eaLnBrk="0" fontAlgn="base" hangingPunct="0" indent="-228600" marL="251460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1028700" eaLnBrk="0" fontAlgn="base" hangingPunct="0" indent="-228600" marL="297180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1028700" eaLnBrk="0" fontAlgn="base" hangingPunct="0" indent="-228600" marL="342900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1028700" eaLnBrk="0" fontAlgn="base" hangingPunct="0" indent="-228600" marL="388620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b="1" lang="zh-CN" smtClean="0" sz="7200">
                <a:solidFill>
                  <a:srgbClr val="FFFF00"/>
                </a:solidFill>
                <a:latin charset="-122" pitchFamily="34" typeface="微软雅黑"/>
                <a:ea charset="-122" pitchFamily="34" typeface="微软雅黑"/>
              </a:rPr>
              <a:t>    整体性学习技术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53084" y="4066406"/>
            <a:ext cx="4803800" cy="3017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altLang="zh-CN" lang="en-US" sz="2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2.1 获取知识</a:t>
            </a:r>
          </a:p>
          <a:p>
            <a:pPr>
              <a:lnSpc>
                <a:spcPct val="200000"/>
              </a:lnSpc>
            </a:pPr>
            <a:r>
              <a:rPr altLang="zh-CN" lang="en-US" sz="2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2.2 联系观点</a:t>
            </a:r>
          </a:p>
          <a:p>
            <a:pPr>
              <a:lnSpc>
                <a:spcPct val="200000"/>
              </a:lnSpc>
            </a:pPr>
            <a:r>
              <a:rPr altLang="zh-CN" lang="en-US" sz="2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2.3 随意信息的处理</a:t>
            </a:r>
          </a:p>
          <a:p>
            <a:pPr>
              <a:lnSpc>
                <a:spcPct val="200000"/>
              </a:lnSpc>
            </a:pPr>
            <a:r>
              <a:rPr altLang="zh-CN" lang="en-US" sz="2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2.4 知识的延伸</a:t>
            </a:r>
          </a:p>
        </p:txBody>
      </p:sp>
      <p:cxnSp>
        <p:nvCxnSpPr>
          <p:cNvPr id="19" name="直接连接符 18"/>
          <p:cNvCxnSpPr/>
          <p:nvPr/>
        </p:nvCxnSpPr>
        <p:spPr>
          <a:xfrm>
            <a:off x="1057275" y="4029075"/>
            <a:ext cx="12144375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8023" y="95841"/>
            <a:ext cx="4803777" cy="1502237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355318" y="568373"/>
            <a:ext cx="1897766" cy="1964896"/>
            <a:chOff x="355318" y="568373"/>
            <a:chExt cx="1368152" cy="1416548"/>
          </a:xfrm>
        </p:grpSpPr>
        <p:sp>
          <p:nvSpPr>
            <p:cNvPr id="10" name="椭圆 9"/>
            <p:cNvSpPr/>
            <p:nvPr/>
          </p:nvSpPr>
          <p:spPr>
            <a:xfrm>
              <a:off x="355318" y="616769"/>
              <a:ext cx="1368152" cy="1368152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3200"/>
            </a:p>
          </p:txBody>
        </p:sp>
        <p:sp>
          <p:nvSpPr>
            <p:cNvPr id="12" name="矩形 11"/>
            <p:cNvSpPr/>
            <p:nvPr/>
          </p:nvSpPr>
          <p:spPr>
            <a:xfrm>
              <a:off x="451179" y="568373"/>
              <a:ext cx="1184758" cy="13294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lang="zh-CN" smtClean="0" sz="11500">
                  <a:solidFill>
                    <a:schemeClr val="bg1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-122" panose="020b0800000000000000" pitchFamily="34" typeface="华康俪金黑W8(P)"/>
                  <a:ea charset="-122" panose="020b0800000000000000" pitchFamily="34" typeface="华康俪金黑W8(P)"/>
                  <a:cs charset="-79" panose="02010803020104030203" pitchFamily="2" typeface="Aharoni"/>
                </a:rPr>
                <a:t>贰</a:t>
              </a:r>
            </a:p>
          </p:txBody>
        </p:sp>
      </p:grpSp>
    </p:spTree>
    <p:extLst>
      <p:ext uri="{BB962C8B-B14F-4D97-AF65-F5344CB8AC3E}">
        <p14:creationId val="18845044"/>
      </p:ext>
    </p:extLst>
  </p:cSld>
  <p:clrMapOvr>
    <a:masterClrMapping/>
  </p:clrMapOvr>
  <p:transition>
    <p:randomBar/>
  </p:transition>
  <p:timing/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剪去同侧角的矩形 4"/>
          <p:cNvSpPr/>
          <p:nvPr/>
        </p:nvSpPr>
        <p:spPr>
          <a:xfrm rot="10800000">
            <a:off x="792188" y="0"/>
            <a:ext cx="5184576" cy="876290"/>
          </a:xfrm>
          <a:prstGeom prst="snip2Same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矩形 2"/>
          <p:cNvSpPr/>
          <p:nvPr/>
        </p:nvSpPr>
        <p:spPr>
          <a:xfrm>
            <a:off x="1061050" y="1460388"/>
            <a:ext cx="4297680" cy="640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mtClean="0" sz="3600">
                <a:solidFill>
                  <a:schemeClr val="bg1"/>
                </a:solidFill>
                <a:latin charset="-122" panose="020b0800000000000000" pitchFamily="34" typeface="华康俪金黑W8(P)"/>
                <a:ea charset="-122" panose="020b0800000000000000" pitchFamily="34" typeface="华康俪金黑W8(P)"/>
              </a:rPr>
              <a:t>整体性学习技术一览</a:t>
            </a:r>
          </a:p>
        </p:txBody>
      </p:sp>
      <p:sp>
        <p:nvSpPr>
          <p:cNvPr id="6" name="矩形 5"/>
          <p:cNvSpPr/>
          <p:nvPr/>
        </p:nvSpPr>
        <p:spPr>
          <a:xfrm>
            <a:off x="1479146" y="114979"/>
            <a:ext cx="3761105" cy="640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z="3600">
                <a:solidFill>
                  <a:schemeClr val="bg1"/>
                </a:solidFill>
                <a:latin charset="-122" panose="020b0800000000000000" pitchFamily="34" typeface="华康俪金黑W8(P)"/>
                <a:ea charset="-122" panose="020b0800000000000000" pitchFamily="34" typeface="华康俪金黑W8(P)"/>
              </a:rPr>
              <a:t>2.整体性学习技术</a:t>
            </a:r>
          </a:p>
        </p:txBody>
      </p:sp>
      <p:pic>
        <p:nvPicPr>
          <p:cNvPr descr="花式溜冰PNG图标" id="13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061050" y="2520330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冰球PNG图标" id="14" name="Picture 4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307800" y="2520330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滑冰PNG图标" id="15" name="Picture 6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7554550" y="2520330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冬季两项PNG图标" id="16" name="Picture 8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0801300" y="2520330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组合 22"/>
          <p:cNvGrpSpPr/>
          <p:nvPr/>
        </p:nvGrpSpPr>
        <p:grpSpPr>
          <a:xfrm>
            <a:off x="1115914" y="4400333"/>
            <a:ext cx="1782794" cy="523220"/>
            <a:chOff x="1115914" y="4327181"/>
            <a:chExt cx="1782794" cy="523220"/>
          </a:xfrm>
        </p:grpSpPr>
        <p:sp>
          <p:nvSpPr>
            <p:cNvPr id="17" name="矩形 16"/>
            <p:cNvSpPr/>
            <p:nvPr/>
          </p:nvSpPr>
          <p:spPr>
            <a:xfrm>
              <a:off x="1277751" y="4327180"/>
              <a:ext cx="1605280" cy="5181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b="1" lang="zh-CN" sz="28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获取知识</a:t>
              </a:r>
            </a:p>
          </p:txBody>
        </p:sp>
        <p:cxnSp>
          <p:nvCxnSpPr>
            <p:cNvPr id="19" name="直接连接符 18"/>
            <p:cNvCxnSpPr/>
            <p:nvPr/>
          </p:nvCxnSpPr>
          <p:spPr>
            <a:xfrm flipH="1">
              <a:off x="1115914" y="4327181"/>
              <a:ext cx="0" cy="50400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 flipH="1">
              <a:off x="1205948" y="4327181"/>
              <a:ext cx="0" cy="50400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组合 21"/>
          <p:cNvGrpSpPr/>
          <p:nvPr/>
        </p:nvGrpSpPr>
        <p:grpSpPr>
          <a:xfrm>
            <a:off x="4350111" y="4400333"/>
            <a:ext cx="1782794" cy="523220"/>
            <a:chOff x="4336498" y="4327181"/>
            <a:chExt cx="1782794" cy="523220"/>
          </a:xfrm>
        </p:grpSpPr>
        <p:sp>
          <p:nvSpPr>
            <p:cNvPr id="32" name="矩形 31"/>
            <p:cNvSpPr/>
            <p:nvPr/>
          </p:nvSpPr>
          <p:spPr>
            <a:xfrm>
              <a:off x="4498336" y="4327180"/>
              <a:ext cx="1605280" cy="5181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b="1" lang="zh-CN" smtClean="0" sz="28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联系观点</a:t>
              </a:r>
            </a:p>
          </p:txBody>
        </p:sp>
        <p:cxnSp>
          <p:nvCxnSpPr>
            <p:cNvPr id="33" name="直接连接符 32"/>
            <p:cNvCxnSpPr/>
            <p:nvPr/>
          </p:nvCxnSpPr>
          <p:spPr>
            <a:xfrm flipH="1">
              <a:off x="4336498" y="4327181"/>
              <a:ext cx="0" cy="50400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 flipH="1">
              <a:off x="4426532" y="4327181"/>
              <a:ext cx="0" cy="50400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组合 20"/>
          <p:cNvGrpSpPr/>
          <p:nvPr/>
        </p:nvGrpSpPr>
        <p:grpSpPr>
          <a:xfrm>
            <a:off x="7584308" y="4400333"/>
            <a:ext cx="2500939" cy="523220"/>
            <a:chOff x="7557082" y="4327181"/>
            <a:chExt cx="2500939" cy="523220"/>
          </a:xfrm>
        </p:grpSpPr>
        <p:sp>
          <p:nvSpPr>
            <p:cNvPr id="35" name="矩形 34"/>
            <p:cNvSpPr/>
            <p:nvPr/>
          </p:nvSpPr>
          <p:spPr>
            <a:xfrm>
              <a:off x="7718920" y="4327180"/>
              <a:ext cx="2316480" cy="5181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b="1" lang="zh-CN" smtClean="0" sz="28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随意信息处理</a:t>
              </a:r>
            </a:p>
          </p:txBody>
        </p:sp>
        <p:cxnSp>
          <p:nvCxnSpPr>
            <p:cNvPr id="36" name="直接连接符 35"/>
            <p:cNvCxnSpPr/>
            <p:nvPr/>
          </p:nvCxnSpPr>
          <p:spPr>
            <a:xfrm flipH="1">
              <a:off x="7557082" y="4327181"/>
              <a:ext cx="0" cy="50400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 flipH="1">
              <a:off x="7647116" y="4327181"/>
              <a:ext cx="0" cy="50400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组合 19"/>
          <p:cNvGrpSpPr/>
          <p:nvPr/>
        </p:nvGrpSpPr>
        <p:grpSpPr>
          <a:xfrm>
            <a:off x="10818506" y="4400333"/>
            <a:ext cx="1782794" cy="523220"/>
            <a:chOff x="10818506" y="4327181"/>
            <a:chExt cx="1782794" cy="523220"/>
          </a:xfrm>
        </p:grpSpPr>
        <p:sp>
          <p:nvSpPr>
            <p:cNvPr id="38" name="矩形 37"/>
            <p:cNvSpPr/>
            <p:nvPr/>
          </p:nvSpPr>
          <p:spPr>
            <a:xfrm>
              <a:off x="10980344" y="4327180"/>
              <a:ext cx="1605280" cy="5181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b="1" lang="zh-CN" smtClean="0" sz="28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知识扩展</a:t>
              </a:r>
            </a:p>
          </p:txBody>
        </p:sp>
        <p:cxnSp>
          <p:nvCxnSpPr>
            <p:cNvPr id="39" name="直接连接符 38"/>
            <p:cNvCxnSpPr/>
            <p:nvPr/>
          </p:nvCxnSpPr>
          <p:spPr>
            <a:xfrm flipH="1">
              <a:off x="10818506" y="4327181"/>
              <a:ext cx="0" cy="50400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 flipH="1">
              <a:off x="10908540" y="4327181"/>
              <a:ext cx="0" cy="50400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矩形 23"/>
          <p:cNvSpPr/>
          <p:nvPr/>
        </p:nvSpPr>
        <p:spPr>
          <a:xfrm>
            <a:off x="1061050" y="5200459"/>
            <a:ext cx="1963386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zh-CN" lang="en-US" smtClean="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1.快速阅读</a:t>
            </a:r>
          </a:p>
          <a:p>
            <a:pPr>
              <a:lnSpc>
                <a:spcPct val="150000"/>
              </a:lnSpc>
            </a:pPr>
            <a:r>
              <a:rPr altLang="zh-CN" lang="en-US" smtClean="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2.笔记流</a:t>
            </a:r>
          </a:p>
        </p:txBody>
      </p:sp>
      <p:sp>
        <p:nvSpPr>
          <p:cNvPr id="46" name="矩形 45"/>
          <p:cNvSpPr/>
          <p:nvPr/>
        </p:nvSpPr>
        <p:spPr>
          <a:xfrm>
            <a:off x="4320003" y="5200457"/>
            <a:ext cx="1963386" cy="1463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zh-CN" lang="en-US" smtClean="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1.比喻</a:t>
            </a:r>
          </a:p>
          <a:p>
            <a:pPr>
              <a:lnSpc>
                <a:spcPct val="150000"/>
              </a:lnSpc>
            </a:pPr>
            <a:r>
              <a:rPr altLang="zh-CN" lang="en-US" smtClean="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2.内在化</a:t>
            </a:r>
          </a:p>
          <a:p>
            <a:pPr>
              <a:lnSpc>
                <a:spcPct val="150000"/>
              </a:lnSpc>
            </a:pPr>
            <a:r>
              <a:rPr altLang="zh-CN" lang="en-US" smtClean="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3.图表法</a:t>
            </a:r>
          </a:p>
        </p:txBody>
      </p:sp>
      <p:sp>
        <p:nvSpPr>
          <p:cNvPr id="47" name="矩形 46"/>
          <p:cNvSpPr/>
          <p:nvPr/>
        </p:nvSpPr>
        <p:spPr>
          <a:xfrm>
            <a:off x="7578955" y="5200457"/>
            <a:ext cx="1963386" cy="1463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zh-CN" lang="en-US" smtClean="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1.联想法</a:t>
            </a:r>
          </a:p>
          <a:p>
            <a:pPr>
              <a:lnSpc>
                <a:spcPct val="150000"/>
              </a:lnSpc>
            </a:pPr>
            <a:r>
              <a:rPr altLang="zh-CN" lang="en-US" smtClean="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2.挂钩法</a:t>
            </a:r>
          </a:p>
          <a:p>
            <a:pPr>
              <a:lnSpc>
                <a:spcPct val="150000"/>
              </a:lnSpc>
            </a:pPr>
            <a:r>
              <a:rPr altLang="zh-CN" lang="en-US" smtClean="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3.信息压缩技术</a:t>
            </a:r>
          </a:p>
        </p:txBody>
      </p:sp>
      <p:sp>
        <p:nvSpPr>
          <p:cNvPr id="48" name="矩形 47"/>
          <p:cNvSpPr/>
          <p:nvPr/>
        </p:nvSpPr>
        <p:spPr>
          <a:xfrm>
            <a:off x="10837911" y="5200457"/>
            <a:ext cx="3131742" cy="1463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zh-CN" lang="en-US" smtClean="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1.实际应用</a:t>
            </a:r>
          </a:p>
          <a:p>
            <a:pPr>
              <a:lnSpc>
                <a:spcPct val="150000"/>
              </a:lnSpc>
            </a:pPr>
            <a:r>
              <a:rPr altLang="zh-CN" lang="en-US" smtClean="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2.模型纠错</a:t>
            </a:r>
          </a:p>
          <a:p>
            <a:pPr>
              <a:lnSpc>
                <a:spcPct val="150000"/>
              </a:lnSpc>
            </a:pPr>
            <a:r>
              <a:rPr altLang="zh-CN" lang="en-US" smtClean="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3.以项目为基础的学习</a:t>
            </a:r>
          </a:p>
        </p:txBody>
      </p:sp>
    </p:spTree>
    <p:extLst>
      <p:ext uri="{BB962C8B-B14F-4D97-AF65-F5344CB8AC3E}">
        <p14:creationId val="1569083411"/>
      </p:ext>
    </p:extLst>
  </p:cSld>
  <p:clrMapOvr>
    <a:masterClrMapping/>
  </p:clrMapOvr>
  <p:transition>
    <p:randomBar/>
  </p:transition>
  <p:timing/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剪去同侧角的矩形 4"/>
          <p:cNvSpPr/>
          <p:nvPr/>
        </p:nvSpPr>
        <p:spPr>
          <a:xfrm rot="10800000">
            <a:off x="792188" y="0"/>
            <a:ext cx="5184576" cy="876290"/>
          </a:xfrm>
          <a:prstGeom prst="snip2Same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矩形 2"/>
          <p:cNvSpPr/>
          <p:nvPr/>
        </p:nvSpPr>
        <p:spPr>
          <a:xfrm>
            <a:off x="2619926" y="1624391"/>
            <a:ext cx="3305492" cy="640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mtClean="0" sz="3600">
                <a:solidFill>
                  <a:schemeClr val="bg1"/>
                </a:solidFill>
                <a:latin charset="-122" panose="020b0800000000000000" pitchFamily="34" typeface="华康俪金黑W8(P)"/>
                <a:ea charset="-122" panose="020b0800000000000000" pitchFamily="34" typeface="华康俪金黑W8(P)"/>
              </a:rPr>
              <a:t>2.1.1  快速阅读</a:t>
            </a:r>
          </a:p>
        </p:txBody>
      </p:sp>
      <p:sp>
        <p:nvSpPr>
          <p:cNvPr id="6" name="矩形 5"/>
          <p:cNvSpPr/>
          <p:nvPr/>
        </p:nvSpPr>
        <p:spPr>
          <a:xfrm>
            <a:off x="1479146" y="114979"/>
            <a:ext cx="3761105" cy="640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z="3600">
                <a:solidFill>
                  <a:schemeClr val="bg1"/>
                </a:solidFill>
                <a:latin charset="-122" panose="020b0800000000000000" pitchFamily="34" typeface="华康俪金黑W8(P)"/>
                <a:ea charset="-122" panose="020b0800000000000000" pitchFamily="34" typeface="华康俪金黑W8(P)"/>
              </a:rPr>
              <a:t>2.整体性学习技术</a:t>
            </a:r>
          </a:p>
        </p:txBody>
      </p:sp>
      <p:pic>
        <p:nvPicPr>
          <p:cNvPr id="41" name="图片 40"/>
          <p:cNvPicPr>
            <a:picLocks noChangeAspect="1"/>
          </p:cNvPicPr>
          <p:nvPr/>
        </p:nvPicPr>
        <p:blipFill>
          <a:blip r:embed="rId3"/>
          <a:srcRect l="5183" r="40008" t="2561"/>
          <a:stretch>
            <a:fillRect/>
          </a:stretch>
        </p:blipFill>
        <p:spPr>
          <a:xfrm rot="1281091">
            <a:off x="1464404" y="1391227"/>
            <a:ext cx="939800" cy="1255713"/>
          </a:xfrm>
          <a:prstGeom prst="rect">
            <a:avLst/>
          </a:prstGeom>
          <a:effectLst>
            <a:outerShdw algn="t" blurRad="292100" dir="5400000" dist="127000" rotWithShape="0" sx="103000" sy="103000">
              <a:prstClr val="black">
                <a:alpha val="40000"/>
              </a:prstClr>
            </a:outerShdw>
          </a:effectLst>
        </p:spPr>
      </p:pic>
      <p:grpSp>
        <p:nvGrpSpPr>
          <p:cNvPr id="11" name="组合 10"/>
          <p:cNvGrpSpPr/>
          <p:nvPr/>
        </p:nvGrpSpPr>
        <p:grpSpPr>
          <a:xfrm>
            <a:off x="1333626" y="3413515"/>
            <a:ext cx="3289935" cy="2101535"/>
            <a:chOff x="1333626" y="3413515"/>
            <a:chExt cx="3289935" cy="2101535"/>
          </a:xfrm>
        </p:grpSpPr>
        <p:sp>
          <p:nvSpPr>
            <p:cNvPr id="2" name="矩形 1"/>
            <p:cNvSpPr/>
            <p:nvPr/>
          </p:nvSpPr>
          <p:spPr>
            <a:xfrm>
              <a:off x="1333626" y="3413515"/>
              <a:ext cx="1800000" cy="4572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zh-CN" lang="en-US" smtClean="0" sz="24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【指读法】</a:t>
              </a:r>
            </a:p>
          </p:txBody>
        </p:sp>
        <p:sp>
          <p:nvSpPr>
            <p:cNvPr id="8" name="矩形 7"/>
            <p:cNvSpPr/>
            <p:nvPr/>
          </p:nvSpPr>
          <p:spPr>
            <a:xfrm>
              <a:off x="1479147" y="4037721"/>
              <a:ext cx="3144414" cy="14630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 fontAlgn="auto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lang="zh-CN" smtClean="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使用手指让眼睛停留在你要阅读的地方，提高阅读速度。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388583" y="3413515"/>
            <a:ext cx="3286400" cy="2563199"/>
            <a:chOff x="5147819" y="3413515"/>
            <a:chExt cx="3286400" cy="2563199"/>
          </a:xfrm>
        </p:grpSpPr>
        <p:sp>
          <p:nvSpPr>
            <p:cNvPr id="4" name="矩形 3"/>
            <p:cNvSpPr/>
            <p:nvPr/>
          </p:nvSpPr>
          <p:spPr>
            <a:xfrm>
              <a:off x="5147819" y="3413515"/>
              <a:ext cx="2415151" cy="4572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zh-CN" lang="en-US" smtClean="0" sz="24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【练习阅读法】</a:t>
              </a:r>
            </a:p>
          </p:txBody>
        </p:sp>
        <p:sp>
          <p:nvSpPr>
            <p:cNvPr id="42" name="矩形 41"/>
            <p:cNvSpPr/>
            <p:nvPr/>
          </p:nvSpPr>
          <p:spPr>
            <a:xfrm>
              <a:off x="5289805" y="4037723"/>
              <a:ext cx="3144414" cy="19202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 fontAlgn="auto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lang="zh-CN" smtClean="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以3分钟为周期进行速读练习，记录正确和错误的观点数，训练自己的阅读速度。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9440004" y="3413515"/>
            <a:ext cx="3278162" cy="2563199"/>
            <a:chOff x="9440004" y="3413515"/>
            <a:chExt cx="3278162" cy="2563199"/>
          </a:xfrm>
        </p:grpSpPr>
        <p:sp>
          <p:nvSpPr>
            <p:cNvPr id="7" name="矩形 6"/>
            <p:cNvSpPr/>
            <p:nvPr/>
          </p:nvSpPr>
          <p:spPr>
            <a:xfrm>
              <a:off x="9440004" y="3413515"/>
              <a:ext cx="2316480" cy="4572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lang="en-US" sz="24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【积极阅读法】</a:t>
              </a:r>
            </a:p>
          </p:txBody>
        </p:sp>
        <p:sp>
          <p:nvSpPr>
            <p:cNvPr id="43" name="矩形 42"/>
            <p:cNvSpPr/>
            <p:nvPr/>
          </p:nvSpPr>
          <p:spPr>
            <a:xfrm>
              <a:off x="9573753" y="4037723"/>
              <a:ext cx="3144414" cy="19202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 fontAlgn="auto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lang="zh-CN" smtClean="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阅读时不断提醒自己记住主要观点是什么，我怎样记住，怎样拓展应用，促使深入理解。</a:t>
              </a:r>
            </a:p>
          </p:txBody>
        </p:sp>
      </p:grpSp>
      <p:pic>
        <p:nvPicPr>
          <p:cNvPr descr="anydo图标" id="3074" name="Picture 2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764911" y="1435776"/>
            <a:ext cx="972000" cy="97200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9"/>
          <p:cNvSpPr/>
          <p:nvPr/>
        </p:nvSpPr>
        <p:spPr>
          <a:xfrm>
            <a:off x="7740388" y="1426467"/>
            <a:ext cx="5256584" cy="97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矩形 8"/>
          <p:cNvSpPr/>
          <p:nvPr/>
        </p:nvSpPr>
        <p:spPr>
          <a:xfrm>
            <a:off x="7920979" y="1538068"/>
            <a:ext cx="4464496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b="1" lang="zh-CN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不可一味图快，要不断实践各种方法，处理好阅读速度和理解质量的关系。</a:t>
            </a:r>
          </a:p>
        </p:txBody>
      </p:sp>
    </p:spTree>
    <p:extLst>
      <p:ext uri="{BB962C8B-B14F-4D97-AF65-F5344CB8AC3E}">
        <p14:creationId val="4168148617"/>
      </p:ext>
    </p:extLst>
  </p:cSld>
  <p:clrMapOvr>
    <a:masterClrMapping/>
  </p:clrMapOvr>
  <p:transition>
    <p:randomBar/>
  </p:transition>
  <p:timing/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剪去同侧角的矩形 4"/>
          <p:cNvSpPr/>
          <p:nvPr/>
        </p:nvSpPr>
        <p:spPr>
          <a:xfrm rot="10800000">
            <a:off x="792188" y="0"/>
            <a:ext cx="5184576" cy="876290"/>
          </a:xfrm>
          <a:prstGeom prst="snip2Same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矩形 2"/>
          <p:cNvSpPr/>
          <p:nvPr/>
        </p:nvSpPr>
        <p:spPr>
          <a:xfrm>
            <a:off x="2619926" y="1624391"/>
            <a:ext cx="2848292" cy="640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mtClean="0" sz="3600">
                <a:solidFill>
                  <a:schemeClr val="bg1"/>
                </a:solidFill>
                <a:latin charset="-122" panose="020b0800000000000000" pitchFamily="34" typeface="华康俪金黑W8(P)"/>
                <a:ea charset="-122" panose="020b0800000000000000" pitchFamily="34" typeface="华康俪金黑W8(P)"/>
              </a:rPr>
              <a:t>2.1.2  笔记流</a:t>
            </a:r>
          </a:p>
        </p:txBody>
      </p:sp>
      <p:sp>
        <p:nvSpPr>
          <p:cNvPr id="6" name="矩形 5"/>
          <p:cNvSpPr/>
          <p:nvPr/>
        </p:nvSpPr>
        <p:spPr>
          <a:xfrm>
            <a:off x="1479146" y="114979"/>
            <a:ext cx="3761105" cy="640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z="3600">
                <a:solidFill>
                  <a:schemeClr val="bg1"/>
                </a:solidFill>
                <a:latin charset="-122" panose="020b0800000000000000" pitchFamily="34" typeface="华康俪金黑W8(P)"/>
                <a:ea charset="-122" panose="020b0800000000000000" pitchFamily="34" typeface="华康俪金黑W8(P)"/>
              </a:rPr>
              <a:t>2.整体性学习技术</a:t>
            </a:r>
          </a:p>
        </p:txBody>
      </p:sp>
      <p:pic>
        <p:nvPicPr>
          <p:cNvPr id="41" name="图片 40"/>
          <p:cNvPicPr>
            <a:picLocks noChangeAspect="1"/>
          </p:cNvPicPr>
          <p:nvPr/>
        </p:nvPicPr>
        <p:blipFill>
          <a:blip r:embed="rId3"/>
          <a:srcRect l="5183" r="40008" t="2561"/>
          <a:stretch>
            <a:fillRect/>
          </a:stretch>
        </p:blipFill>
        <p:spPr>
          <a:xfrm rot="1281091">
            <a:off x="1464404" y="1391227"/>
            <a:ext cx="939800" cy="1255713"/>
          </a:xfrm>
          <a:prstGeom prst="rect">
            <a:avLst/>
          </a:prstGeom>
          <a:effectLst>
            <a:outerShdw algn="t" blurRad="292100" dir="5400000" dist="127000" rotWithShape="0" sx="103000" sy="103000">
              <a:prstClr val="black">
                <a:alpha val="40000"/>
              </a:prstClr>
            </a:outerShdw>
          </a:effectLst>
        </p:spPr>
      </p:pic>
      <p:pic>
        <p:nvPicPr>
          <p:cNvPr descr="anydo图标" id="3074" name="Picture 2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764911" y="1435776"/>
            <a:ext cx="972000" cy="97200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矩形 10"/>
          <p:cNvSpPr/>
          <p:nvPr/>
        </p:nvSpPr>
        <p:spPr>
          <a:xfrm>
            <a:off x="2544794" y="3179758"/>
            <a:ext cx="2880320" cy="1737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 marL="342900">
              <a:lnSpc>
                <a:spcPct val="150000"/>
              </a:lnSpc>
              <a:buFont charset="0" panose="020b0604020202020204" pitchFamily="34" typeface="Arial"/>
              <a:buChar char="•"/>
            </a:pPr>
            <a:r>
              <a:rPr altLang="en-US" lang="zh-CN" sz="2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先写下主要观点</a:t>
            </a:r>
          </a:p>
          <a:p>
            <a:pPr indent="-342900" marL="342900">
              <a:lnSpc>
                <a:spcPct val="150000"/>
              </a:lnSpc>
              <a:buFont charset="0" panose="020b0604020202020204" pitchFamily="34" typeface="Arial"/>
              <a:buChar char="•"/>
            </a:pPr>
            <a:r>
              <a:rPr altLang="en-US" lang="zh-CN" sz="2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用短词代替整句</a:t>
            </a:r>
          </a:p>
          <a:p>
            <a:pPr indent="-342900" marL="342900">
              <a:lnSpc>
                <a:spcPct val="150000"/>
              </a:lnSpc>
              <a:buFont charset="0" panose="020b0604020202020204" pitchFamily="34" typeface="Arial"/>
              <a:buChar char="•"/>
            </a:pPr>
            <a:r>
              <a:rPr altLang="en-US" lang="zh-CN" sz="2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用箭头呈现联系</a:t>
            </a:r>
          </a:p>
        </p:txBody>
      </p:sp>
      <p:sp>
        <p:nvSpPr>
          <p:cNvPr id="10" name="矩形 9"/>
          <p:cNvSpPr/>
          <p:nvPr/>
        </p:nvSpPr>
        <p:spPr>
          <a:xfrm>
            <a:off x="7740388" y="1426467"/>
            <a:ext cx="5256584" cy="97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矩形 8"/>
          <p:cNvSpPr/>
          <p:nvPr/>
        </p:nvSpPr>
        <p:spPr>
          <a:xfrm>
            <a:off x="7920979" y="1538068"/>
            <a:ext cx="4464496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b="1" lang="zh-CN" smtClean="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要全神贯注“一次学会”，不要忙着做细致漂亮的笔记。</a:t>
            </a:r>
          </a:p>
        </p:txBody>
      </p:sp>
      <p:grpSp>
        <p:nvGrpSpPr>
          <p:cNvPr id="44" name="组合 43"/>
          <p:cNvGrpSpPr/>
          <p:nvPr/>
        </p:nvGrpSpPr>
        <p:grpSpPr>
          <a:xfrm>
            <a:off x="14977763" y="754633"/>
            <a:ext cx="4952542" cy="5835650"/>
            <a:chOff x="3591383" y="620713"/>
            <a:chExt cx="4952542" cy="5835650"/>
          </a:xfrm>
        </p:grpSpPr>
        <p:sp>
          <p:nvSpPr>
            <p:cNvPr id="45" name="圆角矩形 44"/>
            <p:cNvSpPr/>
            <p:nvPr/>
          </p:nvSpPr>
          <p:spPr>
            <a:xfrm>
              <a:off x="3648075" y="620713"/>
              <a:ext cx="4895850" cy="5835650"/>
            </a:xfrm>
            <a:prstGeom prst="roundRect">
              <a:avLst>
                <a:gd fmla="val 1786" name="adj"/>
              </a:avLst>
            </a:prstGeom>
            <a:solidFill>
              <a:srgbClr val="DAE1E9"/>
            </a:solidFill>
            <a:ln>
              <a:solidFill>
                <a:srgbClr val="AEBCCE"/>
              </a:solidFill>
            </a:ln>
            <a:effectLst>
              <a:outerShdw algn="ctr" blurRad="228600" rotWithShape="0" sx="102000" sy="10200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sp>
          <p:nvSpPr>
            <p:cNvPr id="49" name="圆角矩形 48"/>
            <p:cNvSpPr/>
            <p:nvPr/>
          </p:nvSpPr>
          <p:spPr>
            <a:xfrm>
              <a:off x="3801836" y="780143"/>
              <a:ext cx="4597200" cy="5508000"/>
            </a:xfrm>
            <a:prstGeom prst="roundRect">
              <a:avLst>
                <a:gd fmla="val 1786" name="adj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sp>
          <p:nvSpPr>
            <p:cNvPr id="50" name="文本框 49"/>
            <p:cNvSpPr txBox="1">
              <a:spLocks noChangeArrowheads="1"/>
            </p:cNvSpPr>
            <p:nvPr/>
          </p:nvSpPr>
          <p:spPr bwMode="auto">
            <a:xfrm>
              <a:off x="4979392" y="888712"/>
              <a:ext cx="2233215" cy="579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/>
              <a:r>
                <a:rPr altLang="en-US" lang="zh-CN" sz="3200">
                  <a:latin charset="-122" panose="020b0809000000000000" pitchFamily="49" typeface="华康俪金黑W8"/>
                  <a:ea charset="-122" panose="020b0809000000000000" pitchFamily="49" typeface="华康俪金黑W8"/>
                </a:rPr>
                <a:t>笔记流示例</a:t>
              </a:r>
            </a:p>
          </p:txBody>
        </p:sp>
        <p:cxnSp>
          <p:nvCxnSpPr>
            <p:cNvPr id="51" name="直接连接符 50"/>
            <p:cNvCxnSpPr/>
            <p:nvPr/>
          </p:nvCxnSpPr>
          <p:spPr>
            <a:xfrm>
              <a:off x="3950048" y="4559300"/>
              <a:ext cx="432048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文本框 51"/>
            <p:cNvSpPr txBox="1"/>
            <p:nvPr/>
          </p:nvSpPr>
          <p:spPr>
            <a:xfrm>
              <a:off x="3950048" y="1499174"/>
              <a:ext cx="1533644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 sz="2000">
                  <a:solidFill>
                    <a:srgbClr val="E93D2B"/>
                  </a:solidFill>
                  <a:latin charset="-122" panose="02000000000000000000" pitchFamily="2" typeface="方正苏新诗柳楷简体"/>
                  <a:ea charset="-122" panose="02000000000000000000" pitchFamily="2" typeface="方正苏新诗柳楷简体"/>
                </a:rPr>
                <a:t>课堂时记录</a:t>
              </a: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3950049" y="4644788"/>
              <a:ext cx="2001936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 sz="2000">
                  <a:solidFill>
                    <a:srgbClr val="2C7472"/>
                  </a:solidFill>
                  <a:latin charset="-122" panose="02000000000000000000" pitchFamily="2" typeface="方正苏新诗柳楷简体"/>
                  <a:ea charset="-122" panose="02000000000000000000" pitchFamily="2" typeface="方正苏新诗柳楷简体"/>
                </a:rPr>
                <a:t>课后补充、评注</a:t>
              </a:r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5717337" y="2139057"/>
              <a:ext cx="1224136" cy="3048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 sz="1400">
                  <a:latin charset="-122" panose="02010600010101010101" pitchFamily="2" typeface="方正喵呜体"/>
                  <a:ea charset="-122" panose="02010600010101010101" pitchFamily="2" typeface="方正喵呜体"/>
                </a:rPr>
                <a:t>消费者</a:t>
              </a:r>
            </a:p>
          </p:txBody>
        </p:sp>
        <p:pic>
          <p:nvPicPr>
            <p:cNvPr id="55" name="箭头"/>
            <p:cNvPicPr>
              <a:picLocks noChangeAspect="1"/>
            </p:cNvPicPr>
            <p:nvPr/>
          </p:nvPicPr>
          <p:blipFill>
            <a:blip r:embed="rId5">
              <a:lum bright="-40000"/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 rot="5150586">
              <a:off x="6519867" y="2461637"/>
              <a:ext cx="483408" cy="378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" name="文本框 55"/>
            <p:cNvSpPr txBox="1"/>
            <p:nvPr/>
          </p:nvSpPr>
          <p:spPr>
            <a:xfrm>
              <a:off x="6456040" y="2872084"/>
              <a:ext cx="864096" cy="3048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 sz="1400">
                  <a:latin charset="-122" panose="02010600010101010101" pitchFamily="2" typeface="方正喵呜体"/>
                  <a:ea charset="-122" panose="02010600010101010101" pitchFamily="2" typeface="方正喵呜体"/>
                </a:rPr>
                <a:t>需求</a:t>
              </a:r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5678241" y="3542614"/>
              <a:ext cx="864096" cy="3048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 sz="1400">
                  <a:latin charset="-122" panose="02010600010101010101" pitchFamily="2" typeface="方正喵呜体"/>
                  <a:ea charset="-122" panose="02010600010101010101" pitchFamily="2" typeface="方正喵呜体"/>
                </a:rPr>
                <a:t>产品</a:t>
              </a:r>
            </a:p>
          </p:txBody>
        </p:sp>
        <p:pic>
          <p:nvPicPr>
            <p:cNvPr id="58" name="箭头"/>
            <p:cNvPicPr>
              <a:picLocks noChangeAspect="1"/>
            </p:cNvPicPr>
            <p:nvPr/>
          </p:nvPicPr>
          <p:blipFill>
            <a:blip r:embed="rId5">
              <a:lum bright="-40000"/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 rot="9467967">
              <a:off x="6513976" y="3363262"/>
              <a:ext cx="483408" cy="378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" name="文本框 58"/>
            <p:cNvSpPr txBox="1"/>
            <p:nvPr/>
          </p:nvSpPr>
          <p:spPr>
            <a:xfrm>
              <a:off x="4889641" y="2839391"/>
              <a:ext cx="864096" cy="3048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 sz="1400">
                  <a:latin charset="-122" panose="02010600010101010101" pitchFamily="2" typeface="方正喵呜体"/>
                  <a:ea charset="-122" panose="02010600010101010101" pitchFamily="2" typeface="方正喵呜体"/>
                </a:rPr>
                <a:t>营销</a:t>
              </a:r>
            </a:p>
          </p:txBody>
        </p:sp>
        <p:pic>
          <p:nvPicPr>
            <p:cNvPr id="60" name="箭头"/>
            <p:cNvPicPr>
              <a:picLocks noChangeAspect="1"/>
            </p:cNvPicPr>
            <p:nvPr/>
          </p:nvPicPr>
          <p:blipFill>
            <a:blip r:embed="rId5">
              <a:lum bright="-40000"/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 flipH="1" flipV="1" rot="9907833">
              <a:off x="5148872" y="2422683"/>
              <a:ext cx="483408" cy="378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" name="箭头"/>
            <p:cNvPicPr>
              <a:picLocks noChangeAspect="1"/>
            </p:cNvPicPr>
            <p:nvPr/>
          </p:nvPicPr>
          <p:blipFill>
            <a:blip r:embed="rId5">
              <a:lum bright="-40000"/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 flipH="1" flipV="1" rot="4177469">
              <a:off x="5227118" y="3389054"/>
              <a:ext cx="483408" cy="378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" name="箭头"/>
            <p:cNvPicPr>
              <a:picLocks noChangeAspect="1"/>
            </p:cNvPicPr>
            <p:nvPr/>
          </p:nvPicPr>
          <p:blipFill>
            <a:blip r:embed="rId5">
              <a:lum bright="-40000"/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 flipH="1" rot="16200000">
              <a:off x="4515885" y="3144272"/>
              <a:ext cx="483408" cy="378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" name="文本框 62"/>
            <p:cNvSpPr txBox="1"/>
            <p:nvPr/>
          </p:nvSpPr>
          <p:spPr>
            <a:xfrm>
              <a:off x="3970322" y="5049550"/>
              <a:ext cx="4485405" cy="3048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defRPr sz="1400">
                  <a:latin charset="-122" panose="03000509000000000000" pitchFamily="65" typeface="方正硬笔楷书简体"/>
                  <a:ea charset="-122" panose="03000509000000000000" pitchFamily="65" typeface="方正硬笔楷书简体"/>
                </a:defRPr>
              </a:lvl1pPr>
            </a:lstStyle>
            <a:p>
              <a:r>
                <a:rPr altLang="zh-CN" lang="en-US">
                  <a:latin charset="-122" panose="02010600010101010101" pitchFamily="2" typeface="方正喵呜体"/>
                  <a:ea charset="-122" panose="02010600010101010101" pitchFamily="2" typeface="方正喵呜体"/>
                </a:rPr>
                <a:t>STP：在现代市场营销理论中……被称为STP营销。</a:t>
              </a:r>
            </a:p>
          </p:txBody>
        </p:sp>
        <p:sp>
          <p:nvSpPr>
            <p:cNvPr id="64" name="文本框 63"/>
            <p:cNvSpPr txBox="1"/>
            <p:nvPr/>
          </p:nvSpPr>
          <p:spPr>
            <a:xfrm>
              <a:off x="3970322" y="5438149"/>
              <a:ext cx="4403160" cy="3048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defRPr sz="1200">
                  <a:latin charset="-122" panose="03000509000000000000" pitchFamily="65" typeface="方正硬笔楷书简体"/>
                  <a:ea charset="-122" panose="03000509000000000000" pitchFamily="65" typeface="方正硬笔楷书简体"/>
                </a:defRPr>
              </a:lvl1pPr>
            </a:lstStyle>
            <a:p>
              <a:r>
                <a:rPr altLang="zh-CN" lang="en-US" smtClean="0" sz="1400">
                  <a:latin charset="-122" panose="02010600010101010101" pitchFamily="2" typeface="方正喵呜体"/>
                  <a:ea charset="-122" panose="02010600010101010101" pitchFamily="2" typeface="方正喵呜体"/>
                </a:rPr>
                <a:t>4P：在现代市场营销理论中……被称为4P营销。</a:t>
              </a:r>
            </a:p>
          </p:txBody>
        </p:sp>
        <p:sp>
          <p:nvSpPr>
            <p:cNvPr id="65" name="文本框 64"/>
            <p:cNvSpPr txBox="1"/>
            <p:nvPr/>
          </p:nvSpPr>
          <p:spPr>
            <a:xfrm>
              <a:off x="7136052" y="2262167"/>
              <a:ext cx="1266707" cy="3048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 sz="1400">
                  <a:latin charset="-122" panose="02010600010101010101" pitchFamily="2" typeface="方正喵呜体"/>
                  <a:ea charset="-122" panose="02010600010101010101" pitchFamily="2" typeface="方正喵呜体"/>
                </a:rPr>
                <a:t>如何得知</a:t>
              </a:r>
            </a:p>
          </p:txBody>
        </p:sp>
        <p:pic>
          <p:nvPicPr>
            <p:cNvPr id="66" name="箭头"/>
            <p:cNvPicPr>
              <a:picLocks noChangeAspect="1"/>
            </p:cNvPicPr>
            <p:nvPr/>
          </p:nvPicPr>
          <p:blipFill>
            <a:blip r:embed="rId5">
              <a:lum bright="-40000"/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 flipH="1" rot="6429768">
              <a:off x="7244995" y="2619054"/>
              <a:ext cx="483408" cy="378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" name="箭头"/>
            <p:cNvPicPr>
              <a:picLocks noChangeAspect="1"/>
            </p:cNvPicPr>
            <p:nvPr/>
          </p:nvPicPr>
          <p:blipFill>
            <a:blip r:embed="rId5">
              <a:lum bright="-40000"/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 flipH="1" rot="11430621">
              <a:off x="6050682" y="3941990"/>
              <a:ext cx="483408" cy="378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" name="文本框 67"/>
            <p:cNvSpPr txBox="1"/>
            <p:nvPr/>
          </p:nvSpPr>
          <p:spPr>
            <a:xfrm>
              <a:off x="6479542" y="4112512"/>
              <a:ext cx="1488666" cy="3048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 sz="1400">
                  <a:latin charset="-122" panose="02010600010101010101" pitchFamily="2" typeface="方正喵呜体"/>
                  <a:ea charset="-122" panose="02010600010101010101" pitchFamily="2" typeface="方正喵呜体"/>
                </a:rPr>
                <a:t>产品线</a:t>
              </a:r>
            </a:p>
          </p:txBody>
        </p:sp>
        <p:pic>
          <p:nvPicPr>
            <p:cNvPr id="69" name="箭头"/>
            <p:cNvPicPr>
              <a:picLocks noChangeAspect="1"/>
            </p:cNvPicPr>
            <p:nvPr/>
          </p:nvPicPr>
          <p:blipFill>
            <a:blip r:embed="rId5">
              <a:lum bright="-40000"/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 rot="6128020">
              <a:off x="7649453" y="2640979"/>
              <a:ext cx="483408" cy="378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0" name="文本框 69"/>
            <p:cNvSpPr txBox="1"/>
            <p:nvPr/>
          </p:nvSpPr>
          <p:spPr>
            <a:xfrm>
              <a:off x="7376827" y="3092448"/>
              <a:ext cx="961004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 sz="1400">
                  <a:latin charset="-122" panose="02010600010101010101" pitchFamily="2" typeface="方正喵呜体"/>
                  <a:ea charset="-122" panose="02010600010101010101" pitchFamily="2" typeface="方正喵呜体"/>
                </a:rPr>
                <a:t>市场调研</a:t>
              </a:r>
            </a:p>
            <a:p>
              <a:r>
                <a:rPr altLang="en-US" lang="zh-CN" smtClean="0" sz="1400">
                  <a:latin charset="-122" panose="02010600010101010101" pitchFamily="2" typeface="方正喵呜体"/>
                  <a:ea charset="-122" panose="02010600010101010101" pitchFamily="2" typeface="方正喵呜体"/>
                </a:rPr>
                <a:t>竞争分析</a:t>
              </a:r>
            </a:p>
          </p:txBody>
        </p:sp>
        <p:sp>
          <p:nvSpPr>
            <p:cNvPr id="71" name="文本框 70"/>
            <p:cNvSpPr txBox="1"/>
            <p:nvPr/>
          </p:nvSpPr>
          <p:spPr>
            <a:xfrm>
              <a:off x="3591383" y="2000906"/>
              <a:ext cx="1644284" cy="7315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mtClean="0" sz="1400">
                  <a:latin charset="-122" panose="02010600010101010101" pitchFamily="2" typeface="方正喵呜体"/>
                  <a:ea charset="-122" panose="02010600010101010101" pitchFamily="2" typeface="方正喵呜体"/>
                </a:rPr>
                <a:t>营销管理</a:t>
              </a:r>
            </a:p>
            <a:p>
              <a:pPr algn="ctr"/>
              <a:r>
                <a:rPr altLang="en-US" lang="zh-CN" smtClean="0" sz="1400">
                  <a:latin charset="-122" panose="02010600010101010101" pitchFamily="2" typeface="方正喵呜体"/>
                  <a:ea charset="-122" panose="02010600010101010101" pitchFamily="2" typeface="方正喵呜体"/>
                </a:rPr>
                <a:t>定位</a:t>
              </a:r>
            </a:p>
            <a:p>
              <a:pPr algn="ctr"/>
              <a:r>
                <a:rPr altLang="en-US" lang="zh-CN" smtClean="0" sz="1400">
                  <a:latin charset="-122" panose="02010600010101010101" pitchFamily="2" typeface="方正喵呜体"/>
                  <a:ea charset="-122" panose="02010600010101010101" pitchFamily="2" typeface="方正喵呜体"/>
                </a:rPr>
                <a:t>营销革命</a:t>
              </a:r>
            </a:p>
          </p:txBody>
        </p:sp>
        <p:sp>
          <p:nvSpPr>
            <p:cNvPr id="72" name="文本框 71"/>
            <p:cNvSpPr txBox="1"/>
            <p:nvPr/>
          </p:nvSpPr>
          <p:spPr>
            <a:xfrm>
              <a:off x="3970323" y="5857527"/>
              <a:ext cx="4341956" cy="3048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defRPr sz="1200">
                  <a:latin charset="-122" panose="03000509000000000000" pitchFamily="65" typeface="方正硬笔楷书简体"/>
                  <a:ea charset="-122" panose="03000509000000000000" pitchFamily="65" typeface="方正硬笔楷书简体"/>
                </a:defRPr>
              </a:lvl1pPr>
            </a:lstStyle>
            <a:p>
              <a:r>
                <a:rPr altLang="en-US" lang="zh-CN" smtClean="0" sz="1400">
                  <a:latin charset="-122" panose="02010600010101010101" pitchFamily="2" typeface="方正喵呜体"/>
                  <a:ea charset="-122" panose="02010600010101010101" pitchFamily="2" typeface="方正喵呜体"/>
                </a:rPr>
                <a:t>产品线:在现代市场营销理论中……被称为产品线。</a:t>
              </a:r>
            </a:p>
          </p:txBody>
        </p:sp>
        <p:sp>
          <p:nvSpPr>
            <p:cNvPr id="73" name="矩形 72"/>
            <p:cNvSpPr/>
            <p:nvPr/>
          </p:nvSpPr>
          <p:spPr>
            <a:xfrm>
              <a:off x="4254483" y="3614834"/>
              <a:ext cx="805180" cy="5181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lang="zh-CN" smtClean="0" sz="1400">
                  <a:latin charset="-122" panose="02010600010101010101" pitchFamily="2" typeface="方正喵呜体"/>
                  <a:ea charset="-122" panose="02010600010101010101" pitchFamily="2" typeface="方正喵呜体"/>
                </a:rPr>
                <a:t>战略STP</a:t>
              </a:r>
            </a:p>
            <a:p>
              <a:r>
                <a:rPr altLang="en-US" lang="zh-CN" smtClean="0" sz="1400">
                  <a:latin charset="-122" panose="02010600010101010101" pitchFamily="2" typeface="方正喵呜体"/>
                  <a:ea charset="-122" panose="02010600010101010101" pitchFamily="2" typeface="方正喵呜体"/>
                </a:rPr>
                <a:t>战术4P</a:t>
              </a:r>
            </a:p>
          </p:txBody>
        </p:sp>
      </p:grpSp>
      <p:pic>
        <p:nvPicPr>
          <p:cNvPr id="18" name="图片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249680" y="2448322"/>
            <a:ext cx="4073364" cy="4789261"/>
          </a:xfrm>
          <a:prstGeom prst="rect">
            <a:avLst/>
          </a:prstGeom>
        </p:spPr>
      </p:pic>
      <p:sp>
        <p:nvSpPr>
          <p:cNvPr id="25" name="矩形 24"/>
          <p:cNvSpPr/>
          <p:nvPr/>
        </p:nvSpPr>
        <p:spPr>
          <a:xfrm>
            <a:off x="873733" y="4993016"/>
            <a:ext cx="7047297" cy="2286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zh-CN" b="1" lang="en-US" smtClean="0" sz="2400">
                <a:solidFill>
                  <a:srgbClr val="FFC000"/>
                </a:solidFill>
                <a:latin charset="-122" pitchFamily="34" typeface="微软雅黑"/>
                <a:ea charset="-122" pitchFamily="34" typeface="微软雅黑"/>
              </a:rPr>
              <a:t>【注意】</a:t>
            </a:r>
          </a:p>
          <a:p>
            <a:pPr>
              <a:lnSpc>
                <a:spcPct val="150000"/>
              </a:lnSpc>
            </a:pPr>
            <a:r>
              <a:rPr altLang="zh-CN" b="1" lang="en-US" smtClean="0" sz="2400">
                <a:solidFill>
                  <a:srgbClr val="FFC000"/>
                </a:solidFill>
                <a:latin charset="-122" pitchFamily="34" typeface="微软雅黑"/>
                <a:ea charset="-122" pitchFamily="34" typeface="微软雅黑"/>
              </a:rPr>
              <a:t>记笔记是为了更好地理解所学内容，如果忘记了这个目的，笔记记得再漂亮，思维导图画得再标准、好看，也是本末倒置。</a:t>
            </a:r>
          </a:p>
        </p:txBody>
      </p:sp>
    </p:spTree>
    <p:extLst>
      <p:ext uri="{BB962C8B-B14F-4D97-AF65-F5344CB8AC3E}">
        <p14:creationId val="1687842391"/>
      </p:ext>
    </p:extLst>
  </p:cSld>
  <p:clrMapOvr>
    <a:masterClrMapping/>
  </p:clrMapOvr>
  <p:transition>
    <p:randomBar/>
  </p:transition>
  <p:timing/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剪去同侧角的矩形 4"/>
          <p:cNvSpPr/>
          <p:nvPr/>
        </p:nvSpPr>
        <p:spPr>
          <a:xfrm rot="10800000">
            <a:off x="792188" y="0"/>
            <a:ext cx="5184576" cy="876290"/>
          </a:xfrm>
          <a:prstGeom prst="snip2Same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矩形 2"/>
          <p:cNvSpPr/>
          <p:nvPr/>
        </p:nvSpPr>
        <p:spPr>
          <a:xfrm>
            <a:off x="2619926" y="1624391"/>
            <a:ext cx="2848292" cy="640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mtClean="0" sz="3600">
                <a:solidFill>
                  <a:schemeClr val="bg1"/>
                </a:solidFill>
                <a:latin charset="-122" panose="020b0800000000000000" pitchFamily="34" typeface="华康俪金黑W8(P)"/>
                <a:ea charset="-122" panose="020b0800000000000000" pitchFamily="34" typeface="华康俪金黑W8(P)"/>
              </a:rPr>
              <a:t>2.2.1  比喻法</a:t>
            </a:r>
          </a:p>
        </p:txBody>
      </p:sp>
      <p:sp>
        <p:nvSpPr>
          <p:cNvPr id="6" name="矩形 5"/>
          <p:cNvSpPr/>
          <p:nvPr/>
        </p:nvSpPr>
        <p:spPr>
          <a:xfrm>
            <a:off x="1479146" y="114979"/>
            <a:ext cx="3761105" cy="640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z="3600">
                <a:solidFill>
                  <a:schemeClr val="bg1"/>
                </a:solidFill>
                <a:latin charset="-122" panose="020b0800000000000000" pitchFamily="34" typeface="华康俪金黑W8(P)"/>
                <a:ea charset="-122" panose="020b0800000000000000" pitchFamily="34" typeface="华康俪金黑W8(P)"/>
              </a:rPr>
              <a:t>2.整体性学习技术</a:t>
            </a:r>
          </a:p>
        </p:txBody>
      </p:sp>
      <p:pic>
        <p:nvPicPr>
          <p:cNvPr id="41" name="图片 40"/>
          <p:cNvPicPr>
            <a:picLocks noChangeAspect="1"/>
          </p:cNvPicPr>
          <p:nvPr/>
        </p:nvPicPr>
        <p:blipFill>
          <a:blip r:embed="rId3"/>
          <a:srcRect l="5183" r="40008" t="2561"/>
          <a:stretch>
            <a:fillRect/>
          </a:stretch>
        </p:blipFill>
        <p:spPr>
          <a:xfrm rot="1281091">
            <a:off x="1464404" y="1391227"/>
            <a:ext cx="939800" cy="1255713"/>
          </a:xfrm>
          <a:prstGeom prst="rect">
            <a:avLst/>
          </a:prstGeom>
          <a:effectLst>
            <a:outerShdw algn="t" blurRad="292100" dir="5400000" dist="127000" rotWithShape="0" sx="103000" sy="103000">
              <a:prstClr val="black">
                <a:alpha val="40000"/>
              </a:prstClr>
            </a:outerShdw>
          </a:effectLst>
        </p:spPr>
      </p:pic>
      <p:pic>
        <p:nvPicPr>
          <p:cNvPr descr="anydo图标" id="3074" name="Picture 2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764911" y="1435776"/>
            <a:ext cx="972000" cy="97200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矩形 10"/>
          <p:cNvSpPr/>
          <p:nvPr/>
        </p:nvSpPr>
        <p:spPr>
          <a:xfrm>
            <a:off x="1268060" y="3179758"/>
            <a:ext cx="12085720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 marL="342900">
              <a:lnSpc>
                <a:spcPct val="150000"/>
              </a:lnSpc>
              <a:buFont charset="0" panose="020b0604020202020204" pitchFamily="34" typeface="Arial"/>
              <a:buChar char="•"/>
            </a:pPr>
            <a:r>
              <a:rPr altLang="en-US" lang="zh-CN" smtClean="0" sz="2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无论视觉、听觉、触觉还是原理、目的、过程，都可以拿来比喻。</a:t>
            </a:r>
          </a:p>
        </p:txBody>
      </p:sp>
      <p:sp>
        <p:nvSpPr>
          <p:cNvPr id="10" name="矩形 9"/>
          <p:cNvSpPr/>
          <p:nvPr/>
        </p:nvSpPr>
        <p:spPr>
          <a:xfrm>
            <a:off x="7740388" y="1426467"/>
            <a:ext cx="5256584" cy="97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矩形 8"/>
          <p:cNvSpPr/>
          <p:nvPr/>
        </p:nvSpPr>
        <p:spPr>
          <a:xfrm>
            <a:off x="7920979" y="1538068"/>
            <a:ext cx="4464496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b="1" lang="zh-CN" smtClean="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比喻法是建立模型的方法。只要有一点相似，就可以拿来比喻。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1376206" y="4210992"/>
            <a:ext cx="2036074" cy="2088232"/>
            <a:chOff x="1376206" y="4244548"/>
            <a:chExt cx="2036074" cy="2088232"/>
          </a:xfrm>
        </p:grpSpPr>
        <p:sp>
          <p:nvSpPr>
            <p:cNvPr id="2" name="泪滴形 1"/>
            <p:cNvSpPr/>
            <p:nvPr/>
          </p:nvSpPr>
          <p:spPr>
            <a:xfrm rot="2718869">
              <a:off x="1350127" y="4270627"/>
              <a:ext cx="2088232" cy="2036074"/>
            </a:xfrm>
            <a:prstGeom prst="teardrop">
              <a:avLst/>
            </a:prstGeom>
            <a:solidFill>
              <a:srgbClr val="FFC00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" name="矩形 3"/>
            <p:cNvSpPr/>
            <p:nvPr/>
          </p:nvSpPr>
          <p:spPr>
            <a:xfrm>
              <a:off x="1556896" y="4835535"/>
              <a:ext cx="1827579" cy="10058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en-US" lang="zh-CN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确定要深入理解和记忆的信息。</a:t>
              </a: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4216545" y="4210992"/>
            <a:ext cx="2036074" cy="2088232"/>
            <a:chOff x="1376206" y="4244548"/>
            <a:chExt cx="2036074" cy="2088232"/>
          </a:xfrm>
        </p:grpSpPr>
        <p:sp>
          <p:nvSpPr>
            <p:cNvPr id="46" name="泪滴形 45"/>
            <p:cNvSpPr/>
            <p:nvPr/>
          </p:nvSpPr>
          <p:spPr>
            <a:xfrm rot="2718869">
              <a:off x="1350127" y="4270627"/>
              <a:ext cx="2088232" cy="2036074"/>
            </a:xfrm>
            <a:prstGeom prst="teardrop">
              <a:avLst/>
            </a:prstGeom>
            <a:solidFill>
              <a:srgbClr val="FFC00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7" name="矩形 46"/>
            <p:cNvSpPr/>
            <p:nvPr/>
          </p:nvSpPr>
          <p:spPr>
            <a:xfrm>
              <a:off x="1556896" y="4835535"/>
              <a:ext cx="1827579" cy="10058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en-US" lang="zh-CN" smtClean="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在个人经验中寻找与对象部分相似的东西。</a:t>
              </a: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7056884" y="4210992"/>
            <a:ext cx="2036074" cy="2088232"/>
            <a:chOff x="1376206" y="4244548"/>
            <a:chExt cx="2036074" cy="2088232"/>
          </a:xfrm>
        </p:grpSpPr>
        <p:sp>
          <p:nvSpPr>
            <p:cNvPr id="74" name="泪滴形 73"/>
            <p:cNvSpPr/>
            <p:nvPr/>
          </p:nvSpPr>
          <p:spPr>
            <a:xfrm rot="2718869">
              <a:off x="1350127" y="4270627"/>
              <a:ext cx="2088232" cy="2036074"/>
            </a:xfrm>
            <a:prstGeom prst="teardrop">
              <a:avLst/>
            </a:prstGeom>
            <a:solidFill>
              <a:srgbClr val="FFC00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5" name="矩形 74"/>
            <p:cNvSpPr/>
            <p:nvPr/>
          </p:nvSpPr>
          <p:spPr>
            <a:xfrm>
              <a:off x="1556897" y="4835535"/>
              <a:ext cx="1827579" cy="7010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en-US" lang="zh-CN" smtClean="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检查比喻不恰当的地方。</a:t>
              </a:r>
            </a:p>
          </p:txBody>
        </p:sp>
      </p:grpSp>
      <p:sp>
        <p:nvSpPr>
          <p:cNvPr id="8" name="矩形 7"/>
          <p:cNvSpPr/>
          <p:nvPr/>
        </p:nvSpPr>
        <p:spPr>
          <a:xfrm>
            <a:off x="10121412" y="4240944"/>
            <a:ext cx="4115846" cy="1737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 marL="342900">
              <a:lnSpc>
                <a:spcPct val="150000"/>
              </a:lnSpc>
              <a:buFont charset="0" panose="020b0604020202020204" pitchFamily="34" typeface="Arial"/>
              <a:buChar char="•"/>
            </a:pPr>
            <a:r>
              <a:rPr altLang="zh-CN" lang="en-US" sz="2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1.要有寻找比喻的欲望。</a:t>
            </a:r>
          </a:p>
          <a:p>
            <a:pPr indent="-342900" marL="342900">
              <a:lnSpc>
                <a:spcPct val="150000"/>
              </a:lnSpc>
              <a:buFont charset="0" panose="020b0604020202020204" pitchFamily="34" typeface="Arial"/>
              <a:buChar char="•"/>
            </a:pPr>
            <a:r>
              <a:rPr altLang="zh-CN" lang="en-US" sz="2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2.关注最先出现的念头。</a:t>
            </a:r>
          </a:p>
          <a:p>
            <a:pPr indent="-342900" marL="342900">
              <a:lnSpc>
                <a:spcPct val="150000"/>
              </a:lnSpc>
              <a:buFont charset="0" panose="020b0604020202020204" pitchFamily="34" typeface="Arial"/>
              <a:buChar char="•"/>
            </a:pPr>
            <a:r>
              <a:rPr altLang="zh-CN" lang="en-US" sz="2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3.优化和测试你的比喻。</a:t>
            </a:r>
          </a:p>
        </p:txBody>
      </p:sp>
    </p:spTree>
    <p:extLst>
      <p:ext uri="{BB962C8B-B14F-4D97-AF65-F5344CB8AC3E}">
        <p14:creationId val="1678189018"/>
      </p:ext>
    </p:extLst>
  </p:cSld>
  <p:clrMapOvr>
    <a:masterClrMapping/>
  </p:clrMapOvr>
  <p:transition>
    <p:randomBar/>
  </p:transition>
  <p:timing/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剪去同侧角的矩形 4"/>
          <p:cNvSpPr/>
          <p:nvPr/>
        </p:nvSpPr>
        <p:spPr>
          <a:xfrm rot="10800000">
            <a:off x="792188" y="0"/>
            <a:ext cx="5184576" cy="876290"/>
          </a:xfrm>
          <a:prstGeom prst="snip2Same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矩形 2"/>
          <p:cNvSpPr/>
          <p:nvPr/>
        </p:nvSpPr>
        <p:spPr>
          <a:xfrm>
            <a:off x="2619926" y="1624391"/>
            <a:ext cx="2848292" cy="640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mtClean="0" sz="3600">
                <a:solidFill>
                  <a:schemeClr val="bg1"/>
                </a:solidFill>
                <a:latin charset="-122" panose="020b0800000000000000" pitchFamily="34" typeface="华康俪金黑W8(P)"/>
                <a:ea charset="-122" panose="020b0800000000000000" pitchFamily="34" typeface="华康俪金黑W8(P)"/>
              </a:rPr>
              <a:t>2.2.2  内在化</a:t>
            </a:r>
          </a:p>
        </p:txBody>
      </p:sp>
      <p:sp>
        <p:nvSpPr>
          <p:cNvPr id="6" name="矩形 5"/>
          <p:cNvSpPr/>
          <p:nvPr/>
        </p:nvSpPr>
        <p:spPr>
          <a:xfrm>
            <a:off x="1479146" y="114979"/>
            <a:ext cx="3761105" cy="640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z="3600">
                <a:solidFill>
                  <a:schemeClr val="bg1"/>
                </a:solidFill>
                <a:latin charset="-122" panose="020b0800000000000000" pitchFamily="34" typeface="华康俪金黑W8(P)"/>
                <a:ea charset="-122" panose="020b0800000000000000" pitchFamily="34" typeface="华康俪金黑W8(P)"/>
              </a:rPr>
              <a:t>2.整体性学习技术</a:t>
            </a:r>
          </a:p>
        </p:txBody>
      </p:sp>
      <p:pic>
        <p:nvPicPr>
          <p:cNvPr id="41" name="图片 40"/>
          <p:cNvPicPr>
            <a:picLocks noChangeAspect="1"/>
          </p:cNvPicPr>
          <p:nvPr/>
        </p:nvPicPr>
        <p:blipFill>
          <a:blip r:embed="rId3"/>
          <a:srcRect l="5183" r="40008" t="2561"/>
          <a:stretch>
            <a:fillRect/>
          </a:stretch>
        </p:blipFill>
        <p:spPr>
          <a:xfrm rot="1281091">
            <a:off x="1464404" y="1391227"/>
            <a:ext cx="939800" cy="1255713"/>
          </a:xfrm>
          <a:prstGeom prst="rect">
            <a:avLst/>
          </a:prstGeom>
          <a:effectLst>
            <a:outerShdw algn="t" blurRad="292100" dir="5400000" dist="127000" rotWithShape="0" sx="103000" sy="103000">
              <a:prstClr val="black">
                <a:alpha val="40000"/>
              </a:prstClr>
            </a:outerShdw>
          </a:effectLst>
        </p:spPr>
      </p:pic>
      <p:pic>
        <p:nvPicPr>
          <p:cNvPr descr="anydo图标" id="3074" name="Picture 2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764911" y="1435776"/>
            <a:ext cx="972000" cy="97200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矩形 10"/>
          <p:cNvSpPr/>
          <p:nvPr/>
        </p:nvSpPr>
        <p:spPr>
          <a:xfrm>
            <a:off x="1268060" y="3179758"/>
            <a:ext cx="12693638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 marL="342900">
              <a:lnSpc>
                <a:spcPct val="150000"/>
              </a:lnSpc>
              <a:buFont charset="0" panose="020b0604020202020204" pitchFamily="34" typeface="Arial"/>
              <a:buChar char="•"/>
            </a:pPr>
            <a:r>
              <a:rPr altLang="en-US" lang="zh-CN" smtClean="0" sz="2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重要的是不断优化、抛弃图中不合适的部分，最后一定能得到栩栩如生、印象深刻的图像。</a:t>
            </a:r>
          </a:p>
        </p:txBody>
      </p:sp>
      <p:sp>
        <p:nvSpPr>
          <p:cNvPr id="10" name="矩形 9"/>
          <p:cNvSpPr/>
          <p:nvPr/>
        </p:nvSpPr>
        <p:spPr>
          <a:xfrm>
            <a:off x="7740388" y="1426467"/>
            <a:ext cx="5256584" cy="97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矩形 8"/>
          <p:cNvSpPr/>
          <p:nvPr/>
        </p:nvSpPr>
        <p:spPr>
          <a:xfrm>
            <a:off x="7920979" y="1538068"/>
            <a:ext cx="4752528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b="1" lang="zh-CN" smtClean="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调动更多的感知与知识联系在一起，甚至与情感相连，得到的关联一定更强。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1376206" y="4210992"/>
            <a:ext cx="1631985" cy="1673791"/>
            <a:chOff x="1376206" y="4244548"/>
            <a:chExt cx="2036074" cy="2088232"/>
          </a:xfrm>
        </p:grpSpPr>
        <p:sp>
          <p:nvSpPr>
            <p:cNvPr id="2" name="泪滴形 1"/>
            <p:cNvSpPr/>
            <p:nvPr/>
          </p:nvSpPr>
          <p:spPr>
            <a:xfrm rot="2718869">
              <a:off x="1350127" y="4270627"/>
              <a:ext cx="2088232" cy="2036074"/>
            </a:xfrm>
            <a:prstGeom prst="teardrop">
              <a:avLst/>
            </a:prstGeom>
            <a:solidFill>
              <a:srgbClr val="FFC00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" name="矩形 3"/>
            <p:cNvSpPr/>
            <p:nvPr/>
          </p:nvSpPr>
          <p:spPr>
            <a:xfrm>
              <a:off x="1556896" y="4835537"/>
              <a:ext cx="1827579" cy="8746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en-US" lang="zh-CN" smtClean="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明确要内在化的概念。</a:t>
              </a: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3496372" y="4210992"/>
            <a:ext cx="1631985" cy="1673791"/>
            <a:chOff x="1376206" y="4244548"/>
            <a:chExt cx="2036074" cy="2088232"/>
          </a:xfrm>
        </p:grpSpPr>
        <p:sp>
          <p:nvSpPr>
            <p:cNvPr id="46" name="泪滴形 45"/>
            <p:cNvSpPr/>
            <p:nvPr/>
          </p:nvSpPr>
          <p:spPr>
            <a:xfrm rot="2718869">
              <a:off x="1350127" y="4270627"/>
              <a:ext cx="2088232" cy="2036074"/>
            </a:xfrm>
            <a:prstGeom prst="teardrop">
              <a:avLst/>
            </a:prstGeom>
            <a:solidFill>
              <a:srgbClr val="FFC00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7" name="矩形 46"/>
            <p:cNvSpPr/>
            <p:nvPr/>
          </p:nvSpPr>
          <p:spPr>
            <a:xfrm>
              <a:off x="1556896" y="4835537"/>
              <a:ext cx="1827579" cy="8746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en-US" lang="zh-CN" smtClean="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从建立脑海的图像开始。</a:t>
              </a: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5616538" y="4210992"/>
            <a:ext cx="1631985" cy="1673791"/>
            <a:chOff x="1376206" y="4244548"/>
            <a:chExt cx="2036074" cy="2088232"/>
          </a:xfrm>
        </p:grpSpPr>
        <p:sp>
          <p:nvSpPr>
            <p:cNvPr id="74" name="泪滴形 73"/>
            <p:cNvSpPr/>
            <p:nvPr/>
          </p:nvSpPr>
          <p:spPr>
            <a:xfrm rot="2718869">
              <a:off x="1350127" y="4270627"/>
              <a:ext cx="2088232" cy="2036074"/>
            </a:xfrm>
            <a:prstGeom prst="teardrop">
              <a:avLst/>
            </a:prstGeom>
            <a:solidFill>
              <a:srgbClr val="FFC00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5" name="矩形 74"/>
            <p:cNvSpPr/>
            <p:nvPr/>
          </p:nvSpPr>
          <p:spPr>
            <a:xfrm>
              <a:off x="1556896" y="4835537"/>
              <a:ext cx="1827579" cy="8746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en-US" lang="zh-CN" smtClean="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判断图像静态还是动态。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7736704" y="4230915"/>
            <a:ext cx="1631985" cy="1673791"/>
            <a:chOff x="1376206" y="4244548"/>
            <a:chExt cx="2036074" cy="2088232"/>
          </a:xfrm>
        </p:grpSpPr>
        <p:sp>
          <p:nvSpPr>
            <p:cNvPr id="21" name="泪滴形 20"/>
            <p:cNvSpPr/>
            <p:nvPr/>
          </p:nvSpPr>
          <p:spPr>
            <a:xfrm rot="2718869">
              <a:off x="1350127" y="4270627"/>
              <a:ext cx="2088232" cy="2036074"/>
            </a:xfrm>
            <a:prstGeom prst="teardrop">
              <a:avLst/>
            </a:prstGeom>
            <a:solidFill>
              <a:srgbClr val="FFC00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2" name="矩形 21"/>
            <p:cNvSpPr/>
            <p:nvPr/>
          </p:nvSpPr>
          <p:spPr>
            <a:xfrm>
              <a:off x="1556897" y="4835537"/>
              <a:ext cx="1827579" cy="8746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en-US" lang="zh-CN" smtClean="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开始加上其他感官。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9856870" y="4230915"/>
            <a:ext cx="1631985" cy="1673791"/>
            <a:chOff x="1376206" y="4244548"/>
            <a:chExt cx="2036074" cy="2088232"/>
          </a:xfrm>
        </p:grpSpPr>
        <p:sp>
          <p:nvSpPr>
            <p:cNvPr id="24" name="泪滴形 23"/>
            <p:cNvSpPr/>
            <p:nvPr/>
          </p:nvSpPr>
          <p:spPr>
            <a:xfrm rot="2718869">
              <a:off x="1350127" y="4270627"/>
              <a:ext cx="2088232" cy="2036074"/>
            </a:xfrm>
            <a:prstGeom prst="teardrop">
              <a:avLst/>
            </a:prstGeom>
            <a:solidFill>
              <a:srgbClr val="FFC00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5" name="矩形 24"/>
            <p:cNvSpPr/>
            <p:nvPr/>
          </p:nvSpPr>
          <p:spPr>
            <a:xfrm>
              <a:off x="1556895" y="4835537"/>
              <a:ext cx="1827579" cy="8746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en-US" lang="zh-CN" smtClean="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加入更多感觉和情感。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11977035" y="4210991"/>
            <a:ext cx="1631985" cy="1673791"/>
            <a:chOff x="1376206" y="4244548"/>
            <a:chExt cx="2036074" cy="2088232"/>
          </a:xfrm>
        </p:grpSpPr>
        <p:sp>
          <p:nvSpPr>
            <p:cNvPr id="27" name="泪滴形 26"/>
            <p:cNvSpPr/>
            <p:nvPr/>
          </p:nvSpPr>
          <p:spPr>
            <a:xfrm rot="2718869">
              <a:off x="1350127" y="4270627"/>
              <a:ext cx="2088232" cy="2036074"/>
            </a:xfrm>
            <a:prstGeom prst="teardrop">
              <a:avLst/>
            </a:prstGeom>
            <a:solidFill>
              <a:srgbClr val="FFC00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8" name="矩形 27"/>
            <p:cNvSpPr/>
            <p:nvPr/>
          </p:nvSpPr>
          <p:spPr>
            <a:xfrm>
              <a:off x="1556895" y="4835536"/>
              <a:ext cx="1827579" cy="12548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en-US" lang="zh-CN" smtClean="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不断重复和优化，直到一触即发。</a:t>
              </a:r>
            </a:p>
          </p:txBody>
        </p:sp>
      </p:grpSp>
    </p:spTree>
    <p:extLst>
      <p:ext uri="{BB962C8B-B14F-4D97-AF65-F5344CB8AC3E}">
        <p14:creationId val="3047929779"/>
      </p:ext>
    </p:extLst>
  </p:cSld>
  <p:clrMapOvr>
    <a:masterClrMapping/>
  </p:clrMapOvr>
  <p:transition>
    <p:randomBar/>
  </p:transition>
  <p:timing/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剪去同侧角的矩形 4"/>
          <p:cNvSpPr/>
          <p:nvPr/>
        </p:nvSpPr>
        <p:spPr>
          <a:xfrm rot="10800000">
            <a:off x="792188" y="0"/>
            <a:ext cx="5184576" cy="876290"/>
          </a:xfrm>
          <a:prstGeom prst="snip2Same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矩形 2"/>
          <p:cNvSpPr/>
          <p:nvPr/>
        </p:nvSpPr>
        <p:spPr>
          <a:xfrm>
            <a:off x="2619926" y="1624391"/>
            <a:ext cx="2848292" cy="640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mtClean="0" sz="3600">
                <a:solidFill>
                  <a:schemeClr val="bg1"/>
                </a:solidFill>
                <a:latin charset="-122" panose="020b0800000000000000" pitchFamily="34" typeface="华康俪金黑W8(P)"/>
                <a:ea charset="-122" panose="020b0800000000000000" pitchFamily="34" typeface="华康俪金黑W8(P)"/>
              </a:rPr>
              <a:t>2.2.3  图表法</a:t>
            </a:r>
          </a:p>
        </p:txBody>
      </p:sp>
      <p:sp>
        <p:nvSpPr>
          <p:cNvPr id="6" name="矩形 5"/>
          <p:cNvSpPr/>
          <p:nvPr/>
        </p:nvSpPr>
        <p:spPr>
          <a:xfrm>
            <a:off x="1479146" y="114979"/>
            <a:ext cx="3761105" cy="640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z="3600">
                <a:solidFill>
                  <a:schemeClr val="bg1"/>
                </a:solidFill>
                <a:latin charset="-122" panose="020b0800000000000000" pitchFamily="34" typeface="华康俪金黑W8(P)"/>
                <a:ea charset="-122" panose="020b0800000000000000" pitchFamily="34" typeface="华康俪金黑W8(P)"/>
              </a:rPr>
              <a:t>2.整体性学习技术</a:t>
            </a:r>
          </a:p>
        </p:txBody>
      </p:sp>
      <p:pic>
        <p:nvPicPr>
          <p:cNvPr id="41" name="图片 40"/>
          <p:cNvPicPr>
            <a:picLocks noChangeAspect="1"/>
          </p:cNvPicPr>
          <p:nvPr/>
        </p:nvPicPr>
        <p:blipFill>
          <a:blip r:embed="rId3"/>
          <a:srcRect l="5183" r="40008" t="2561"/>
          <a:stretch>
            <a:fillRect/>
          </a:stretch>
        </p:blipFill>
        <p:spPr>
          <a:xfrm rot="1281091">
            <a:off x="1464404" y="1391227"/>
            <a:ext cx="939800" cy="1255713"/>
          </a:xfrm>
          <a:prstGeom prst="rect">
            <a:avLst/>
          </a:prstGeom>
          <a:effectLst>
            <a:outerShdw algn="t" blurRad="292100" dir="5400000" dist="127000" rotWithShape="0" sx="103000" sy="103000">
              <a:prstClr val="black">
                <a:alpha val="40000"/>
              </a:prstClr>
            </a:outerShdw>
          </a:effectLst>
        </p:spPr>
      </p:pic>
      <p:pic>
        <p:nvPicPr>
          <p:cNvPr descr="anydo图标" id="3074" name="Picture 2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764911" y="1435776"/>
            <a:ext cx="972000" cy="97200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9"/>
          <p:cNvSpPr/>
          <p:nvPr/>
        </p:nvSpPr>
        <p:spPr>
          <a:xfrm>
            <a:off x="7740388" y="1426467"/>
            <a:ext cx="5256584" cy="97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矩形 8"/>
          <p:cNvSpPr/>
          <p:nvPr/>
        </p:nvSpPr>
        <p:spPr>
          <a:xfrm>
            <a:off x="7920979" y="1538068"/>
            <a:ext cx="4752528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b="1" lang="zh-CN" smtClean="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图标的缺点是它花费的时间要比比喻法和内在化更长。</a:t>
            </a:r>
          </a:p>
        </p:txBody>
      </p:sp>
      <p:grpSp>
        <p:nvGrpSpPr>
          <p:cNvPr id="29" name="组合 28"/>
          <p:cNvGrpSpPr/>
          <p:nvPr/>
        </p:nvGrpSpPr>
        <p:grpSpPr>
          <a:xfrm>
            <a:off x="1333626" y="3413515"/>
            <a:ext cx="3289935" cy="2563199"/>
            <a:chOff x="1333626" y="3413515"/>
            <a:chExt cx="3289935" cy="2563199"/>
          </a:xfrm>
        </p:grpSpPr>
        <p:sp>
          <p:nvSpPr>
            <p:cNvPr id="30" name="矩形 29"/>
            <p:cNvSpPr/>
            <p:nvPr/>
          </p:nvSpPr>
          <p:spPr>
            <a:xfrm>
              <a:off x="1333626" y="3413515"/>
              <a:ext cx="1800000" cy="4572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zh-CN" lang="en-US" smtClean="0" sz="24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【流程图】</a:t>
              </a:r>
            </a:p>
          </p:txBody>
        </p:sp>
        <p:sp>
          <p:nvSpPr>
            <p:cNvPr id="31" name="矩形 30"/>
            <p:cNvSpPr/>
            <p:nvPr/>
          </p:nvSpPr>
          <p:spPr>
            <a:xfrm>
              <a:off x="1479147" y="4037723"/>
              <a:ext cx="3144414" cy="19202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 fontAlgn="auto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lang="zh-CN" smtClean="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从一个简单元素开始，然后在这个成分及与之相联系的不同知识之间画出联系箭头。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5388583" y="3413515"/>
            <a:ext cx="3286400" cy="2101535"/>
            <a:chOff x="5147819" y="3413515"/>
            <a:chExt cx="3286400" cy="2101535"/>
          </a:xfrm>
        </p:grpSpPr>
        <p:sp>
          <p:nvSpPr>
            <p:cNvPr id="33" name="矩形 32"/>
            <p:cNvSpPr/>
            <p:nvPr/>
          </p:nvSpPr>
          <p:spPr>
            <a:xfrm>
              <a:off x="5147819" y="3413515"/>
              <a:ext cx="2415151" cy="4572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zh-CN" lang="en-US" smtClean="0" sz="24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【概念图】</a:t>
              </a:r>
            </a:p>
          </p:txBody>
        </p:sp>
        <p:sp>
          <p:nvSpPr>
            <p:cNvPr id="34" name="矩形 33"/>
            <p:cNvSpPr/>
            <p:nvPr/>
          </p:nvSpPr>
          <p:spPr>
            <a:xfrm>
              <a:off x="5289805" y="4037721"/>
              <a:ext cx="3144414" cy="14630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 fontAlgn="auto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lang="zh-CN" smtClean="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从最重要的观点出发，不断发出分支细化知识及分解观点。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9440004" y="3413515"/>
            <a:ext cx="3278162" cy="2101535"/>
            <a:chOff x="9440004" y="3413515"/>
            <a:chExt cx="3278162" cy="2101535"/>
          </a:xfrm>
        </p:grpSpPr>
        <p:sp>
          <p:nvSpPr>
            <p:cNvPr id="36" name="矩形 35"/>
            <p:cNvSpPr/>
            <p:nvPr/>
          </p:nvSpPr>
          <p:spPr>
            <a:xfrm>
              <a:off x="9440004" y="3413515"/>
              <a:ext cx="1402080" cy="4572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lang="en-US" smtClean="0" sz="24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【图像】</a:t>
              </a:r>
            </a:p>
          </p:txBody>
        </p:sp>
        <p:sp>
          <p:nvSpPr>
            <p:cNvPr id="37" name="矩形 36"/>
            <p:cNvSpPr/>
            <p:nvPr/>
          </p:nvSpPr>
          <p:spPr>
            <a:xfrm>
              <a:off x="9573753" y="4037721"/>
              <a:ext cx="3144414" cy="14630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 fontAlgn="auto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lang="zh-CN" smtClean="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用粗糙简单的涂鸦代替文字，包括观点之间的联系，图像更生动，容易记住。</a:t>
              </a:r>
            </a:p>
          </p:txBody>
        </p:sp>
      </p:grpSp>
    </p:spTree>
    <p:extLst>
      <p:ext uri="{BB962C8B-B14F-4D97-AF65-F5344CB8AC3E}">
        <p14:creationId val="293843339"/>
      </p:ext>
    </p:extLst>
  </p:cSld>
  <p:clrMapOvr>
    <a:masterClrMapping/>
  </p:clrMapOvr>
  <p:transition>
    <p:randomBar/>
  </p:transition>
  <p:timing/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剪去同侧角的矩形 4"/>
          <p:cNvSpPr/>
          <p:nvPr/>
        </p:nvSpPr>
        <p:spPr>
          <a:xfrm rot="10800000">
            <a:off x="792188" y="0"/>
            <a:ext cx="5184576" cy="876290"/>
          </a:xfrm>
          <a:prstGeom prst="snip2Same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矩形 2"/>
          <p:cNvSpPr/>
          <p:nvPr/>
        </p:nvSpPr>
        <p:spPr>
          <a:xfrm>
            <a:off x="2619926" y="1624391"/>
            <a:ext cx="2848292" cy="640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mtClean="0" sz="3600">
                <a:solidFill>
                  <a:schemeClr val="bg1"/>
                </a:solidFill>
                <a:latin charset="-122" panose="020b0800000000000000" pitchFamily="34" typeface="华康俪金黑W8(P)"/>
                <a:ea charset="-122" panose="020b0800000000000000" pitchFamily="34" typeface="华康俪金黑W8(P)"/>
              </a:rPr>
              <a:t>2.3.1  联想法</a:t>
            </a:r>
          </a:p>
        </p:txBody>
      </p:sp>
      <p:sp>
        <p:nvSpPr>
          <p:cNvPr id="6" name="矩形 5"/>
          <p:cNvSpPr/>
          <p:nvPr/>
        </p:nvSpPr>
        <p:spPr>
          <a:xfrm>
            <a:off x="1479146" y="114979"/>
            <a:ext cx="3761105" cy="640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z="3600">
                <a:solidFill>
                  <a:schemeClr val="bg1"/>
                </a:solidFill>
                <a:latin charset="-122" panose="020b0800000000000000" pitchFamily="34" typeface="华康俪金黑W8(P)"/>
                <a:ea charset="-122" panose="020b0800000000000000" pitchFamily="34" typeface="华康俪金黑W8(P)"/>
              </a:rPr>
              <a:t>2.整体性学习技术</a:t>
            </a:r>
          </a:p>
        </p:txBody>
      </p:sp>
      <p:pic>
        <p:nvPicPr>
          <p:cNvPr id="41" name="图片 40"/>
          <p:cNvPicPr>
            <a:picLocks noChangeAspect="1"/>
          </p:cNvPicPr>
          <p:nvPr/>
        </p:nvPicPr>
        <p:blipFill>
          <a:blip r:embed="rId3"/>
          <a:srcRect l="5183" r="40008" t="2561"/>
          <a:stretch>
            <a:fillRect/>
          </a:stretch>
        </p:blipFill>
        <p:spPr>
          <a:xfrm rot="1281091">
            <a:off x="1464404" y="1391227"/>
            <a:ext cx="939800" cy="1255713"/>
          </a:xfrm>
          <a:prstGeom prst="rect">
            <a:avLst/>
          </a:prstGeom>
          <a:effectLst>
            <a:outerShdw algn="t" blurRad="292100" dir="5400000" dist="127000" rotWithShape="0" sx="103000" sy="103000">
              <a:prstClr val="black">
                <a:alpha val="40000"/>
              </a:prstClr>
            </a:outerShdw>
          </a:effectLst>
        </p:spPr>
      </p:pic>
      <p:pic>
        <p:nvPicPr>
          <p:cNvPr descr="anydo图标" id="3074" name="Picture 2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764911" y="1435776"/>
            <a:ext cx="972000" cy="97200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9"/>
          <p:cNvSpPr/>
          <p:nvPr/>
        </p:nvSpPr>
        <p:spPr>
          <a:xfrm>
            <a:off x="7740388" y="1426467"/>
            <a:ext cx="5256584" cy="97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矩形 8"/>
          <p:cNvSpPr/>
          <p:nvPr/>
        </p:nvSpPr>
        <p:spPr>
          <a:xfrm>
            <a:off x="7920979" y="1538068"/>
            <a:ext cx="4752528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b="1" lang="zh-CN" smtClean="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联想法与机械记忆关系更大，相对而言，比喻法、内在化和图表法更值得推荐。</a:t>
            </a:r>
          </a:p>
        </p:txBody>
      </p:sp>
      <p:grpSp>
        <p:nvGrpSpPr>
          <p:cNvPr id="27" name="组合 26"/>
          <p:cNvGrpSpPr/>
          <p:nvPr/>
        </p:nvGrpSpPr>
        <p:grpSpPr>
          <a:xfrm>
            <a:off x="1376206" y="4210992"/>
            <a:ext cx="1631985" cy="1673791"/>
            <a:chOff x="1376206" y="4244548"/>
            <a:chExt cx="2036074" cy="2088232"/>
          </a:xfrm>
        </p:grpSpPr>
        <p:sp>
          <p:nvSpPr>
            <p:cNvPr id="28" name="泪滴形 27"/>
            <p:cNvSpPr/>
            <p:nvPr/>
          </p:nvSpPr>
          <p:spPr>
            <a:xfrm rot="2718869">
              <a:off x="1350127" y="4270627"/>
              <a:ext cx="2088232" cy="2036074"/>
            </a:xfrm>
            <a:prstGeom prst="teardrop">
              <a:avLst/>
            </a:prstGeom>
            <a:solidFill>
              <a:srgbClr val="FFC00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8" name="矩形 37"/>
            <p:cNvSpPr/>
            <p:nvPr/>
          </p:nvSpPr>
          <p:spPr>
            <a:xfrm>
              <a:off x="1556896" y="4835536"/>
              <a:ext cx="1827579" cy="4943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en-US" lang="zh-CN" smtClean="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创造顺序。</a:t>
              </a: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3496372" y="4210992"/>
            <a:ext cx="1631985" cy="1673791"/>
            <a:chOff x="1376206" y="4244548"/>
            <a:chExt cx="2036074" cy="2088232"/>
          </a:xfrm>
        </p:grpSpPr>
        <p:sp>
          <p:nvSpPr>
            <p:cNvPr id="40" name="泪滴形 39"/>
            <p:cNvSpPr/>
            <p:nvPr/>
          </p:nvSpPr>
          <p:spPr>
            <a:xfrm rot="2718869">
              <a:off x="1350127" y="4270627"/>
              <a:ext cx="2088232" cy="2036074"/>
            </a:xfrm>
            <a:prstGeom prst="teardrop">
              <a:avLst/>
            </a:prstGeom>
            <a:solidFill>
              <a:srgbClr val="FFC00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2" name="矩形 41"/>
            <p:cNvSpPr/>
            <p:nvPr/>
          </p:nvSpPr>
          <p:spPr>
            <a:xfrm>
              <a:off x="1556896" y="4835537"/>
              <a:ext cx="1827579" cy="12548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en-US" lang="zh-CN" smtClean="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给清单中每一项设一个符号。</a:t>
              </a: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5616538" y="4210992"/>
            <a:ext cx="1631985" cy="1673791"/>
            <a:chOff x="1376206" y="4244548"/>
            <a:chExt cx="2036074" cy="2088232"/>
          </a:xfrm>
        </p:grpSpPr>
        <p:sp>
          <p:nvSpPr>
            <p:cNvPr id="44" name="泪滴形 43"/>
            <p:cNvSpPr/>
            <p:nvPr/>
          </p:nvSpPr>
          <p:spPr>
            <a:xfrm rot="2718869">
              <a:off x="1350127" y="4270627"/>
              <a:ext cx="2088232" cy="2036074"/>
            </a:xfrm>
            <a:prstGeom prst="teardrop">
              <a:avLst/>
            </a:prstGeom>
            <a:solidFill>
              <a:srgbClr val="FFC00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5" name="矩形 44"/>
            <p:cNvSpPr/>
            <p:nvPr/>
          </p:nvSpPr>
          <p:spPr>
            <a:xfrm>
              <a:off x="1556896" y="4835537"/>
              <a:ext cx="1827579" cy="8746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en-US" lang="zh-CN" smtClean="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创建属于自己的联想。</a:t>
              </a:r>
            </a:p>
          </p:txBody>
        </p:sp>
      </p:grpSp>
      <p:sp>
        <p:nvSpPr>
          <p:cNvPr id="46" name="矩形 45"/>
          <p:cNvSpPr/>
          <p:nvPr/>
        </p:nvSpPr>
        <p:spPr>
          <a:xfrm>
            <a:off x="1268060" y="3179758"/>
            <a:ext cx="12693638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 marL="342900">
              <a:lnSpc>
                <a:spcPct val="150000"/>
              </a:lnSpc>
              <a:buFont charset="0" panose="020b0604020202020204" pitchFamily="34" typeface="Arial"/>
              <a:buChar char="•"/>
            </a:pPr>
            <a:r>
              <a:rPr altLang="en-US" lang="zh-CN" sz="2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想象要大胆一点，图像越是夸张、奇特，联想的效果就越好。</a:t>
            </a:r>
          </a:p>
        </p:txBody>
      </p:sp>
      <p:sp>
        <p:nvSpPr>
          <p:cNvPr id="47" name="矩形 46"/>
          <p:cNvSpPr/>
          <p:nvPr/>
        </p:nvSpPr>
        <p:spPr>
          <a:xfrm>
            <a:off x="10631012" y="3286301"/>
            <a:ext cx="2618560" cy="2834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zh-CN" b="1" lang="en-US" smtClean="0" sz="2400">
                <a:solidFill>
                  <a:srgbClr val="FFC000"/>
                </a:solidFill>
                <a:latin charset="-122" pitchFamily="34" typeface="微软雅黑"/>
                <a:ea charset="-122" pitchFamily="34" typeface="微软雅黑"/>
              </a:rPr>
              <a:t>【难点】</a:t>
            </a:r>
          </a:p>
          <a:p>
            <a:pPr>
              <a:lnSpc>
                <a:spcPct val="150000"/>
              </a:lnSpc>
            </a:pPr>
            <a:r>
              <a:rPr altLang="zh-CN" b="1" lang="en-US" smtClean="0" sz="2400">
                <a:solidFill>
                  <a:srgbClr val="FFC000"/>
                </a:solidFill>
                <a:latin charset="-122" pitchFamily="34" typeface="微软雅黑"/>
                <a:ea charset="-122" pitchFamily="34" typeface="微软雅黑"/>
              </a:rPr>
              <a:t>符号重复</a:t>
            </a:r>
          </a:p>
          <a:p>
            <a:pPr>
              <a:lnSpc>
                <a:spcPct val="150000"/>
              </a:lnSpc>
            </a:pPr>
            <a:r>
              <a:rPr altLang="zh-CN" b="1" lang="en-US" smtClean="0" sz="2400">
                <a:solidFill>
                  <a:srgbClr val="FFC000"/>
                </a:solidFill>
                <a:latin charset="-122" pitchFamily="34" typeface="微软雅黑"/>
                <a:ea charset="-122" pitchFamily="34" typeface="微软雅黑"/>
              </a:rPr>
              <a:t>断裂联系</a:t>
            </a:r>
          </a:p>
          <a:p>
            <a:pPr>
              <a:lnSpc>
                <a:spcPct val="150000"/>
              </a:lnSpc>
            </a:pPr>
            <a:r>
              <a:rPr altLang="zh-CN" b="1" lang="en-US" smtClean="0" sz="2400">
                <a:solidFill>
                  <a:srgbClr val="FFC000"/>
                </a:solidFill>
                <a:latin charset="-122" pitchFamily="34" typeface="微软雅黑"/>
                <a:ea charset="-122" pitchFamily="34" typeface="微软雅黑"/>
              </a:rPr>
              <a:t>难以辨认的符号</a:t>
            </a:r>
          </a:p>
          <a:p>
            <a:pPr>
              <a:lnSpc>
                <a:spcPct val="150000"/>
              </a:lnSpc>
            </a:pPr>
            <a:r>
              <a:rPr altLang="zh-CN" b="1" lang="en-US" smtClean="0" sz="2400">
                <a:solidFill>
                  <a:srgbClr val="FFC000"/>
                </a:solidFill>
                <a:latin charset="-122" pitchFamily="34" typeface="微软雅黑"/>
                <a:ea charset="-122" pitchFamily="34" typeface="微软雅黑"/>
              </a:rPr>
              <a:t>触发物丢失</a:t>
            </a:r>
          </a:p>
        </p:txBody>
      </p:sp>
    </p:spTree>
    <p:extLst>
      <p:ext uri="{BB962C8B-B14F-4D97-AF65-F5344CB8AC3E}">
        <p14:creationId val="1308141987"/>
      </p:ext>
    </p:extLst>
  </p:cSld>
  <p:clrMapOvr>
    <a:masterClrMapping/>
  </p:clrMapOvr>
  <p:transition>
    <p:randomBar/>
  </p:transition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" name="矩形 16"/>
          <p:cNvSpPr/>
          <p:nvPr/>
        </p:nvSpPr>
        <p:spPr>
          <a:xfrm>
            <a:off x="0" y="5621254"/>
            <a:ext cx="14401800" cy="157964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39" name="组合 38"/>
          <p:cNvGrpSpPr/>
          <p:nvPr/>
        </p:nvGrpSpPr>
        <p:grpSpPr>
          <a:xfrm>
            <a:off x="1463590" y="522048"/>
            <a:ext cx="6385382" cy="2067374"/>
            <a:chOff x="1463590" y="522048"/>
            <a:chExt cx="6385382" cy="2067374"/>
          </a:xfrm>
        </p:grpSpPr>
        <p:sp>
          <p:nvSpPr>
            <p:cNvPr id="20" name="梯形 19"/>
            <p:cNvSpPr/>
            <p:nvPr/>
          </p:nvSpPr>
          <p:spPr>
            <a:xfrm rot="14724364">
              <a:off x="1793153" y="1540358"/>
              <a:ext cx="719501" cy="1378627"/>
            </a:xfrm>
            <a:prstGeom prst="trapezoid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0" name="矩形 9"/>
            <p:cNvSpPr/>
            <p:nvPr/>
          </p:nvSpPr>
          <p:spPr>
            <a:xfrm>
              <a:off x="2016324" y="549416"/>
              <a:ext cx="5832648" cy="195745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" name="矩形 1"/>
            <p:cNvSpPr/>
            <p:nvPr/>
          </p:nvSpPr>
          <p:spPr>
            <a:xfrm>
              <a:off x="2209670" y="522048"/>
              <a:ext cx="5350876" cy="20116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altLang="en-US" lang="zh-CN" smtClean="0" sz="2800">
                  <a:latin charset="-122" panose="03000509000000000000" pitchFamily="65" typeface="方正综艺简体"/>
                  <a:ea charset="-122" panose="03000509000000000000" pitchFamily="65" typeface="方正综艺简体"/>
                </a:rPr>
                <a:t>喂！听说了么，本书作者,10天搞定线性代数，1年学习4年MIT课程，GPA总在A和A+之间！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4298807" y="2820911"/>
            <a:ext cx="6582305" cy="2145687"/>
            <a:chOff x="4298807" y="2820911"/>
            <a:chExt cx="6582305" cy="2145687"/>
          </a:xfrm>
        </p:grpSpPr>
        <p:sp>
          <p:nvSpPr>
            <p:cNvPr id="36" name="梯形 35"/>
            <p:cNvSpPr/>
            <p:nvPr/>
          </p:nvSpPr>
          <p:spPr>
            <a:xfrm rot="4500000">
              <a:off x="9832048" y="2491348"/>
              <a:ext cx="719501" cy="1378627"/>
            </a:xfrm>
            <a:prstGeom prst="trapezoid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7" name="矩形 36"/>
            <p:cNvSpPr/>
            <p:nvPr/>
          </p:nvSpPr>
          <p:spPr>
            <a:xfrm>
              <a:off x="4298807" y="3009145"/>
              <a:ext cx="5832648" cy="195745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8" name="矩形 37"/>
            <p:cNvSpPr/>
            <p:nvPr/>
          </p:nvSpPr>
          <p:spPr>
            <a:xfrm>
              <a:off x="4487156" y="3012151"/>
              <a:ext cx="5350876" cy="7315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altLang="en-US" lang="zh-CN" smtClean="0" sz="2800">
                  <a:latin charset="-122" panose="03000509000000000000" pitchFamily="65" typeface="方正综艺简体"/>
                  <a:ea charset="-122" panose="03000509000000000000" pitchFamily="65" typeface="方正综艺简体"/>
                </a:rPr>
                <a:t>纳尼？那不就是传说中的……,</a:t>
              </a:r>
            </a:p>
          </p:txBody>
        </p:sp>
        <p:sp>
          <p:nvSpPr>
            <p:cNvPr id="21" name="矩形 20"/>
            <p:cNvSpPr/>
            <p:nvPr/>
          </p:nvSpPr>
          <p:spPr>
            <a:xfrm>
              <a:off x="5639761" y="3699094"/>
              <a:ext cx="4373880" cy="10972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lang="zh-CN" sz="6600">
                  <a:solidFill>
                    <a:srgbClr val="FF0000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-122" panose="040b0c09000000000000" pitchFamily="81" typeface="华康海报体W12"/>
                  <a:ea charset="-122" panose="040b0c09000000000000" pitchFamily="81" typeface="华康海报体W12"/>
                </a:rPr>
                <a:t>超级学霸！</a:t>
              </a:r>
            </a:p>
          </p:txBody>
        </p:sp>
      </p:grpSp>
      <p:pic>
        <p:nvPicPr>
          <p:cNvPr descr="辛普森PNG图标" id="1026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-396441" y="2654761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bart-simpson-13" id="1028" name="Picture 4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0729292" y="1961461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val="2009845718"/>
      </p:ext>
    </p:extLst>
  </p:cSld>
  <p:clrMapOvr>
    <a:masterClrMapping/>
  </p:clrMapOvr>
  <p:transition/>
  <p:timing/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剪去同侧角的矩形 4"/>
          <p:cNvSpPr/>
          <p:nvPr/>
        </p:nvSpPr>
        <p:spPr>
          <a:xfrm rot="10800000">
            <a:off x="792188" y="0"/>
            <a:ext cx="5184576" cy="876290"/>
          </a:xfrm>
          <a:prstGeom prst="snip2Same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矩形 2"/>
          <p:cNvSpPr/>
          <p:nvPr/>
        </p:nvSpPr>
        <p:spPr>
          <a:xfrm>
            <a:off x="2619926" y="1624391"/>
            <a:ext cx="2848292" cy="640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mtClean="0" sz="3600">
                <a:solidFill>
                  <a:schemeClr val="bg1"/>
                </a:solidFill>
                <a:latin charset="-122" panose="020b0800000000000000" pitchFamily="34" typeface="华康俪金黑W8(P)"/>
                <a:ea charset="-122" panose="020b0800000000000000" pitchFamily="34" typeface="华康俪金黑W8(P)"/>
              </a:rPr>
              <a:t>2.3.2  挂钩法</a:t>
            </a:r>
          </a:p>
        </p:txBody>
      </p:sp>
      <p:sp>
        <p:nvSpPr>
          <p:cNvPr id="6" name="矩形 5"/>
          <p:cNvSpPr/>
          <p:nvPr/>
        </p:nvSpPr>
        <p:spPr>
          <a:xfrm>
            <a:off x="1479146" y="114979"/>
            <a:ext cx="3761105" cy="640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z="3600">
                <a:solidFill>
                  <a:schemeClr val="bg1"/>
                </a:solidFill>
                <a:latin charset="-122" panose="020b0800000000000000" pitchFamily="34" typeface="华康俪金黑W8(P)"/>
                <a:ea charset="-122" panose="020b0800000000000000" pitchFamily="34" typeface="华康俪金黑W8(P)"/>
              </a:rPr>
              <a:t>2.整体性学习技术</a:t>
            </a:r>
          </a:p>
        </p:txBody>
      </p:sp>
      <p:pic>
        <p:nvPicPr>
          <p:cNvPr id="41" name="图片 40"/>
          <p:cNvPicPr>
            <a:picLocks noChangeAspect="1"/>
          </p:cNvPicPr>
          <p:nvPr/>
        </p:nvPicPr>
        <p:blipFill>
          <a:blip r:embed="rId3"/>
          <a:srcRect l="5183" r="40008" t="2561"/>
          <a:stretch>
            <a:fillRect/>
          </a:stretch>
        </p:blipFill>
        <p:spPr>
          <a:xfrm rot="1281091">
            <a:off x="1464404" y="1391227"/>
            <a:ext cx="939800" cy="1255713"/>
          </a:xfrm>
          <a:prstGeom prst="rect">
            <a:avLst/>
          </a:prstGeom>
          <a:effectLst>
            <a:outerShdw algn="t" blurRad="292100" dir="5400000" dist="127000" rotWithShape="0" sx="103000" sy="103000">
              <a:prstClr val="black">
                <a:alpha val="40000"/>
              </a:prstClr>
            </a:outerShdw>
          </a:effectLst>
        </p:spPr>
      </p:pic>
      <p:pic>
        <p:nvPicPr>
          <p:cNvPr descr="anydo图标" id="3074" name="Picture 2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764911" y="1435776"/>
            <a:ext cx="972000" cy="97200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9"/>
          <p:cNvSpPr/>
          <p:nvPr/>
        </p:nvSpPr>
        <p:spPr>
          <a:xfrm>
            <a:off x="7740388" y="1426467"/>
            <a:ext cx="5256584" cy="97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矩形 8"/>
          <p:cNvSpPr/>
          <p:nvPr/>
        </p:nvSpPr>
        <p:spPr>
          <a:xfrm>
            <a:off x="7920979" y="1538068"/>
            <a:ext cx="4752528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b="1" lang="zh-CN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挂钩法不是将观点互相联系在一起，而是将每一个观点与特殊数字联系在一起。</a:t>
            </a:r>
          </a:p>
        </p:txBody>
      </p:sp>
      <p:sp>
        <p:nvSpPr>
          <p:cNvPr id="2" name="矩形 1"/>
          <p:cNvSpPr/>
          <p:nvPr/>
        </p:nvSpPr>
        <p:spPr>
          <a:xfrm>
            <a:off x="2451955" y="3161876"/>
            <a:ext cx="2156073" cy="3383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2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零——铃</a:t>
            </a:r>
          </a:p>
          <a:p>
            <a:pPr>
              <a:lnSpc>
                <a:spcPct val="150000"/>
              </a:lnSpc>
            </a:pPr>
            <a:r>
              <a:rPr altLang="en-US" lang="zh-CN" sz="2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一——衣</a:t>
            </a:r>
          </a:p>
          <a:p>
            <a:pPr>
              <a:lnSpc>
                <a:spcPct val="150000"/>
              </a:lnSpc>
            </a:pPr>
            <a:r>
              <a:rPr altLang="en-US" lang="zh-CN" sz="2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二——耳</a:t>
            </a:r>
          </a:p>
          <a:p>
            <a:pPr>
              <a:lnSpc>
                <a:spcPct val="150000"/>
              </a:lnSpc>
            </a:pPr>
            <a:r>
              <a:rPr altLang="en-US" lang="zh-CN" sz="2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三——伞</a:t>
            </a:r>
          </a:p>
          <a:p>
            <a:pPr>
              <a:lnSpc>
                <a:spcPct val="150000"/>
              </a:lnSpc>
            </a:pPr>
            <a:r>
              <a:rPr altLang="en-US" lang="zh-CN" sz="2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四——寺</a:t>
            </a:r>
          </a:p>
          <a:p>
            <a:pPr>
              <a:lnSpc>
                <a:spcPct val="150000"/>
              </a:lnSpc>
            </a:pPr>
            <a:r>
              <a:rPr altLang="en-US" lang="zh-CN" sz="2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五——舞</a:t>
            </a:r>
          </a:p>
        </p:txBody>
      </p:sp>
      <p:sp>
        <p:nvSpPr>
          <p:cNvPr id="4" name="矩形 3"/>
          <p:cNvSpPr/>
          <p:nvPr/>
        </p:nvSpPr>
        <p:spPr>
          <a:xfrm>
            <a:off x="5147303" y="3462066"/>
            <a:ext cx="2340932" cy="2834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2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六——柳</a:t>
            </a:r>
          </a:p>
          <a:p>
            <a:pPr>
              <a:lnSpc>
                <a:spcPct val="150000"/>
              </a:lnSpc>
            </a:pPr>
            <a:r>
              <a:rPr altLang="en-US" lang="zh-CN" sz="2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七——妻</a:t>
            </a:r>
          </a:p>
          <a:p>
            <a:pPr>
              <a:lnSpc>
                <a:spcPct val="150000"/>
              </a:lnSpc>
            </a:pPr>
            <a:r>
              <a:rPr altLang="en-US" lang="zh-CN" sz="2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八——疤</a:t>
            </a:r>
          </a:p>
          <a:p>
            <a:pPr>
              <a:lnSpc>
                <a:spcPct val="150000"/>
              </a:lnSpc>
            </a:pPr>
            <a:r>
              <a:rPr altLang="en-US" lang="zh-CN" sz="2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九——酒</a:t>
            </a:r>
          </a:p>
          <a:p>
            <a:pPr>
              <a:lnSpc>
                <a:spcPct val="150000"/>
              </a:lnSpc>
            </a:pPr>
            <a:r>
              <a:rPr altLang="en-US" lang="zh-CN" sz="2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十——石</a:t>
            </a:r>
          </a:p>
        </p:txBody>
      </p:sp>
      <p:sp>
        <p:nvSpPr>
          <p:cNvPr id="7" name="圆角矩形 6"/>
          <p:cNvSpPr/>
          <p:nvPr/>
        </p:nvSpPr>
        <p:spPr>
          <a:xfrm>
            <a:off x="1727822" y="3096394"/>
            <a:ext cx="5760414" cy="3528392"/>
          </a:xfrm>
          <a:prstGeom prst="roundRect">
            <a:avLst>
              <a:gd fmla="val 9679" name="adj"/>
            </a:avLst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descr="图片 照片" id="4098" name="Picture 2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1521380" y="3708461"/>
            <a:ext cx="2304256" cy="2304258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等于号 10"/>
          <p:cNvSpPr/>
          <p:nvPr/>
        </p:nvSpPr>
        <p:spPr>
          <a:xfrm>
            <a:off x="10585276" y="4582004"/>
            <a:ext cx="720080" cy="576064"/>
          </a:xfrm>
          <a:prstGeom prst="mathEqual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550996" y="2376314"/>
            <a:ext cx="1403667" cy="4465320"/>
          </a:xfrm>
          <a:prstGeom prst="rect">
            <a:avLst/>
          </a:prstGeom>
          <a:noFill/>
        </p:spPr>
        <p:txBody>
          <a:bodyPr bIns="45720" lIns="91440" rIns="91440" tIns="45720" wrap="none">
            <a:spAutoFit/>
          </a:bodyPr>
          <a:lstStyle/>
          <a:p>
            <a:pPr algn="ctr"/>
            <a:r>
              <a:rPr altLang="zh-CN" b="1" cap="none" lang="en-US" smtClean="0" spc="0" sz="2870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algn="bl" dir="2640000" dist="38100" rotWithShape="0">
                    <a:schemeClr val="accent1"/>
                  </a:outerShdw>
                </a:effectLst>
                <a:latin charset="0" panose="04040905080b02020502" pitchFamily="82" typeface="Broadway"/>
              </a:rPr>
              <a:t>1</a:t>
            </a:r>
          </a:p>
        </p:txBody>
      </p:sp>
    </p:spTree>
    <p:extLst>
      <p:ext uri="{BB962C8B-B14F-4D97-AF65-F5344CB8AC3E}">
        <p14:creationId val="2132812067"/>
      </p:ext>
    </p:extLst>
  </p:cSld>
  <p:clrMapOvr>
    <a:masterClrMapping/>
  </p:clrMapOvr>
  <p:transition>
    <p:randomBar/>
  </p:transition>
  <p:timing/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剪去同侧角的矩形 4"/>
          <p:cNvSpPr/>
          <p:nvPr/>
        </p:nvSpPr>
        <p:spPr>
          <a:xfrm rot="10800000">
            <a:off x="792188" y="0"/>
            <a:ext cx="5184576" cy="876290"/>
          </a:xfrm>
          <a:prstGeom prst="snip2Same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矩形 2"/>
          <p:cNvSpPr/>
          <p:nvPr/>
        </p:nvSpPr>
        <p:spPr>
          <a:xfrm>
            <a:off x="2619926" y="1624391"/>
            <a:ext cx="4084955" cy="640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mtClean="0" sz="3600">
                <a:solidFill>
                  <a:schemeClr val="bg1"/>
                </a:solidFill>
                <a:latin charset="-122" panose="020b0800000000000000" pitchFamily="34" typeface="华康俪金黑W8(P)"/>
                <a:ea charset="-122" panose="020b0800000000000000" pitchFamily="34" typeface="华康俪金黑W8(P)"/>
              </a:rPr>
              <a:t>2.3.3 信息压缩技术</a:t>
            </a:r>
          </a:p>
        </p:txBody>
      </p:sp>
      <p:sp>
        <p:nvSpPr>
          <p:cNvPr id="6" name="矩形 5"/>
          <p:cNvSpPr/>
          <p:nvPr/>
        </p:nvSpPr>
        <p:spPr>
          <a:xfrm>
            <a:off x="1479146" y="114979"/>
            <a:ext cx="3761105" cy="640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z="3600">
                <a:solidFill>
                  <a:schemeClr val="bg1"/>
                </a:solidFill>
                <a:latin charset="-122" panose="020b0800000000000000" pitchFamily="34" typeface="华康俪金黑W8(P)"/>
                <a:ea charset="-122" panose="020b0800000000000000" pitchFamily="34" typeface="华康俪金黑W8(P)"/>
              </a:rPr>
              <a:t>2.整体性学习技术</a:t>
            </a:r>
          </a:p>
        </p:txBody>
      </p:sp>
      <p:pic>
        <p:nvPicPr>
          <p:cNvPr id="41" name="图片 40"/>
          <p:cNvPicPr>
            <a:picLocks noChangeAspect="1"/>
          </p:cNvPicPr>
          <p:nvPr/>
        </p:nvPicPr>
        <p:blipFill>
          <a:blip r:embed="rId3"/>
          <a:srcRect l="5183" r="40008" t="2561"/>
          <a:stretch>
            <a:fillRect/>
          </a:stretch>
        </p:blipFill>
        <p:spPr>
          <a:xfrm rot="1281091">
            <a:off x="1464404" y="1391227"/>
            <a:ext cx="939800" cy="1255713"/>
          </a:xfrm>
          <a:prstGeom prst="rect">
            <a:avLst/>
          </a:prstGeom>
          <a:effectLst>
            <a:outerShdw algn="t" blurRad="292100" dir="5400000" dist="127000" rotWithShape="0" sx="103000" sy="103000">
              <a:prstClr val="black">
                <a:alpha val="40000"/>
              </a:prstClr>
            </a:outerShdw>
          </a:effectLst>
        </p:spPr>
      </p:pic>
      <p:pic>
        <p:nvPicPr>
          <p:cNvPr descr="anydo图标" id="3074" name="Picture 2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764911" y="1435776"/>
            <a:ext cx="972000" cy="97200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9"/>
          <p:cNvSpPr/>
          <p:nvPr/>
        </p:nvSpPr>
        <p:spPr>
          <a:xfrm>
            <a:off x="7740388" y="1426467"/>
            <a:ext cx="5256584" cy="97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矩形 8"/>
          <p:cNvSpPr/>
          <p:nvPr/>
        </p:nvSpPr>
        <p:spPr>
          <a:xfrm>
            <a:off x="7920979" y="1688172"/>
            <a:ext cx="4752528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b="1" lang="zh-CN" smtClean="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减少信息容量，寻找逻辑关系。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1333626" y="3413515"/>
            <a:ext cx="3289935" cy="1639870"/>
            <a:chOff x="1333626" y="3413515"/>
            <a:chExt cx="3289935" cy="1639870"/>
          </a:xfrm>
        </p:grpSpPr>
        <p:sp>
          <p:nvSpPr>
            <p:cNvPr id="16" name="矩形 15"/>
            <p:cNvSpPr/>
            <p:nvPr/>
          </p:nvSpPr>
          <p:spPr>
            <a:xfrm>
              <a:off x="1333626" y="3413515"/>
              <a:ext cx="1800000" cy="4572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zh-CN" lang="en-US" smtClean="0" sz="24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【记忆术】</a:t>
              </a:r>
            </a:p>
          </p:txBody>
        </p:sp>
        <p:sp>
          <p:nvSpPr>
            <p:cNvPr id="17" name="矩形 16"/>
            <p:cNvSpPr/>
            <p:nvPr/>
          </p:nvSpPr>
          <p:spPr>
            <a:xfrm>
              <a:off x="1479147" y="4037723"/>
              <a:ext cx="3144414" cy="10058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 fontAlgn="auto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lang="zh-CN" smtClean="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最好的记忆术应该选择尽量简单通用的短语和单词。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5388583" y="3413515"/>
            <a:ext cx="3286400" cy="1639870"/>
            <a:chOff x="5147819" y="3413515"/>
            <a:chExt cx="3286400" cy="1639870"/>
          </a:xfrm>
        </p:grpSpPr>
        <p:sp>
          <p:nvSpPr>
            <p:cNvPr id="19" name="矩形 18"/>
            <p:cNvSpPr/>
            <p:nvPr/>
          </p:nvSpPr>
          <p:spPr>
            <a:xfrm>
              <a:off x="5147819" y="3413515"/>
              <a:ext cx="2415151" cy="4572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zh-CN" lang="en-US" smtClean="0" sz="24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【图像联系】</a:t>
              </a:r>
            </a:p>
          </p:txBody>
        </p:sp>
        <p:sp>
          <p:nvSpPr>
            <p:cNvPr id="20" name="矩形 19"/>
            <p:cNvSpPr/>
            <p:nvPr/>
          </p:nvSpPr>
          <p:spPr>
            <a:xfrm>
              <a:off x="5289805" y="4037723"/>
              <a:ext cx="3144414" cy="10058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 fontAlgn="auto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lang="zh-CN" smtClean="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把几个信息联系起来并且用一张图表示出来。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9440004" y="3413515"/>
            <a:ext cx="4673664" cy="2563199"/>
            <a:chOff x="9440004" y="3413515"/>
            <a:chExt cx="3278162" cy="2563199"/>
          </a:xfrm>
        </p:grpSpPr>
        <p:sp>
          <p:nvSpPr>
            <p:cNvPr id="22" name="矩形 21"/>
            <p:cNvSpPr/>
            <p:nvPr/>
          </p:nvSpPr>
          <p:spPr>
            <a:xfrm>
              <a:off x="9440005" y="3413515"/>
              <a:ext cx="1624806" cy="4572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lang="en-US" smtClean="0" sz="24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【笔记压缩法】</a:t>
              </a:r>
            </a:p>
          </p:txBody>
        </p:sp>
        <p:sp>
          <p:nvSpPr>
            <p:cNvPr id="23" name="矩形 22"/>
            <p:cNvSpPr/>
            <p:nvPr/>
          </p:nvSpPr>
          <p:spPr>
            <a:xfrm>
              <a:off x="9573753" y="4037723"/>
              <a:ext cx="3144414" cy="19202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 fontAlgn="auto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zh-CN" lang="en-US" smtClean="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S1 在空白纸上写下笔记主要观点</a:t>
              </a:r>
            </a:p>
            <a:p>
              <a:pPr defTabSz="914400" fontAlgn="auto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zh-CN" lang="en-US" smtClean="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S2 写下与之联系的内容</a:t>
              </a:r>
            </a:p>
            <a:p>
              <a:pPr defTabSz="914400" fontAlgn="auto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zh-CN" lang="en-US" smtClean="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S3 持续写直到每个主要观点都写下来</a:t>
              </a:r>
            </a:p>
            <a:p>
              <a:pPr defTabSz="914400" fontAlgn="auto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zh-CN" lang="en-US" smtClean="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S4 修饰得更有条理</a:t>
              </a:r>
            </a:p>
          </p:txBody>
        </p:sp>
      </p:grpSp>
    </p:spTree>
    <p:extLst>
      <p:ext uri="{BB962C8B-B14F-4D97-AF65-F5344CB8AC3E}">
        <p14:creationId val="1859066919"/>
      </p:ext>
    </p:extLst>
  </p:cSld>
  <p:clrMapOvr>
    <a:masterClrMapping/>
  </p:clrMapOvr>
  <p:transition>
    <p:randomBar/>
  </p:transition>
  <p:timing/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剪去同侧角的矩形 4"/>
          <p:cNvSpPr/>
          <p:nvPr/>
        </p:nvSpPr>
        <p:spPr>
          <a:xfrm rot="10800000">
            <a:off x="792188" y="0"/>
            <a:ext cx="5184576" cy="876290"/>
          </a:xfrm>
          <a:prstGeom prst="snip2Same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矩形 2"/>
          <p:cNvSpPr/>
          <p:nvPr/>
        </p:nvSpPr>
        <p:spPr>
          <a:xfrm>
            <a:off x="2619926" y="1624391"/>
            <a:ext cx="3170555" cy="640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mtClean="0" sz="3600">
                <a:solidFill>
                  <a:schemeClr val="bg1"/>
                </a:solidFill>
                <a:latin charset="-122" panose="020b0800000000000000" pitchFamily="34" typeface="华康俪金黑W8(P)"/>
                <a:ea charset="-122" panose="020b0800000000000000" pitchFamily="34" typeface="华康俪金黑W8(P)"/>
              </a:rPr>
              <a:t>2.4.1 实际应用</a:t>
            </a:r>
          </a:p>
        </p:txBody>
      </p:sp>
      <p:sp>
        <p:nvSpPr>
          <p:cNvPr id="6" name="矩形 5"/>
          <p:cNvSpPr/>
          <p:nvPr/>
        </p:nvSpPr>
        <p:spPr>
          <a:xfrm>
            <a:off x="1479146" y="114979"/>
            <a:ext cx="3761105" cy="640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z="3600">
                <a:solidFill>
                  <a:schemeClr val="bg1"/>
                </a:solidFill>
                <a:latin charset="-122" panose="020b0800000000000000" pitchFamily="34" typeface="华康俪金黑W8(P)"/>
                <a:ea charset="-122" panose="020b0800000000000000" pitchFamily="34" typeface="华康俪金黑W8(P)"/>
              </a:rPr>
              <a:t>2.整体性学习技术</a:t>
            </a:r>
          </a:p>
        </p:txBody>
      </p:sp>
      <p:pic>
        <p:nvPicPr>
          <p:cNvPr id="41" name="图片 40"/>
          <p:cNvPicPr>
            <a:picLocks noChangeAspect="1"/>
          </p:cNvPicPr>
          <p:nvPr/>
        </p:nvPicPr>
        <p:blipFill>
          <a:blip r:embed="rId3"/>
          <a:srcRect l="5183" r="40008" t="2561"/>
          <a:stretch>
            <a:fillRect/>
          </a:stretch>
        </p:blipFill>
        <p:spPr>
          <a:xfrm rot="1281091">
            <a:off x="1464404" y="1391227"/>
            <a:ext cx="939800" cy="1255713"/>
          </a:xfrm>
          <a:prstGeom prst="rect">
            <a:avLst/>
          </a:prstGeom>
          <a:effectLst>
            <a:outerShdw algn="t" blurRad="292100" dir="5400000" dist="127000" rotWithShape="0" sx="103000" sy="103000">
              <a:prstClr val="black">
                <a:alpha val="40000"/>
              </a:prstClr>
            </a:outerShdw>
          </a:effectLst>
        </p:spPr>
      </p:pic>
      <p:pic>
        <p:nvPicPr>
          <p:cNvPr descr="anydo图标" id="3074" name="Picture 2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764911" y="1435776"/>
            <a:ext cx="972000" cy="97200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9"/>
          <p:cNvSpPr/>
          <p:nvPr/>
        </p:nvSpPr>
        <p:spPr>
          <a:xfrm>
            <a:off x="7740388" y="1426467"/>
            <a:ext cx="5256584" cy="97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矩形 8"/>
          <p:cNvSpPr/>
          <p:nvPr/>
        </p:nvSpPr>
        <p:spPr>
          <a:xfrm>
            <a:off x="7920979" y="1584226"/>
            <a:ext cx="4752528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b="1" lang="zh-CN" smtClean="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实际应用并非一种按步骤进行的技术，它是一个创造性的过程。</a:t>
            </a:r>
          </a:p>
        </p:txBody>
      </p:sp>
      <p:sp>
        <p:nvSpPr>
          <p:cNvPr id="24" name="矩形 23"/>
          <p:cNvSpPr/>
          <p:nvPr/>
        </p:nvSpPr>
        <p:spPr>
          <a:xfrm>
            <a:off x="792188" y="2995581"/>
            <a:ext cx="2385891" cy="89290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mtClean="0" sz="2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统计学</a:t>
            </a:r>
          </a:p>
        </p:txBody>
      </p:sp>
      <p:sp>
        <p:nvSpPr>
          <p:cNvPr id="26" name="矩形 25"/>
          <p:cNvSpPr/>
          <p:nvPr/>
        </p:nvSpPr>
        <p:spPr>
          <a:xfrm>
            <a:off x="3464282" y="2995581"/>
            <a:ext cx="2385891" cy="89290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mtClean="0" sz="2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计算机</a:t>
            </a:r>
          </a:p>
        </p:txBody>
      </p:sp>
      <p:sp>
        <p:nvSpPr>
          <p:cNvPr id="27" name="矩形 26"/>
          <p:cNvSpPr/>
          <p:nvPr/>
        </p:nvSpPr>
        <p:spPr>
          <a:xfrm>
            <a:off x="6136376" y="2995581"/>
            <a:ext cx="2385891" cy="89290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mtClean="0" sz="2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会计学</a:t>
            </a:r>
          </a:p>
        </p:txBody>
      </p:sp>
      <p:sp>
        <p:nvSpPr>
          <p:cNvPr id="28" name="矩形 27"/>
          <p:cNvSpPr/>
          <p:nvPr/>
        </p:nvSpPr>
        <p:spPr>
          <a:xfrm>
            <a:off x="8808469" y="2995581"/>
            <a:ext cx="2385891" cy="89290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mtClean="0" sz="2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经济学</a:t>
            </a:r>
          </a:p>
        </p:txBody>
      </p:sp>
      <p:sp>
        <p:nvSpPr>
          <p:cNvPr id="29" name="矩形 28"/>
          <p:cNvSpPr/>
          <p:nvPr/>
        </p:nvSpPr>
        <p:spPr>
          <a:xfrm>
            <a:off x="11480562" y="2995581"/>
            <a:ext cx="2385891" cy="89290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mtClean="0" sz="2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历史</a:t>
            </a:r>
          </a:p>
        </p:txBody>
      </p:sp>
      <p:sp>
        <p:nvSpPr>
          <p:cNvPr id="2" name="矩形 1"/>
          <p:cNvSpPr/>
          <p:nvPr/>
        </p:nvSpPr>
        <p:spPr>
          <a:xfrm>
            <a:off x="-67667" y="2846965"/>
            <a:ext cx="868680" cy="914400"/>
          </a:xfrm>
          <a:prstGeom prst="rect">
            <a:avLst/>
          </a:prstGeom>
          <a:noFill/>
        </p:spPr>
        <p:txBody>
          <a:bodyPr bIns="45720" lIns="91440" rIns="91440" tIns="45720" wrap="none">
            <a:spAutoFit/>
          </a:bodyPr>
          <a:lstStyle/>
          <a:p>
            <a:pPr algn="ctr"/>
            <a:r>
              <a:rPr altLang="zh-CN" b="1" cap="none" lang="en-US" smtClean="0" spc="0" sz="54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</a:rPr>
              <a:t>…</a:t>
            </a:r>
          </a:p>
        </p:txBody>
      </p:sp>
      <p:sp>
        <p:nvSpPr>
          <p:cNvPr id="30" name="矩形 29"/>
          <p:cNvSpPr/>
          <p:nvPr/>
        </p:nvSpPr>
        <p:spPr>
          <a:xfrm>
            <a:off x="13816811" y="2827412"/>
            <a:ext cx="868680" cy="914400"/>
          </a:xfrm>
          <a:prstGeom prst="rect">
            <a:avLst/>
          </a:prstGeom>
          <a:noFill/>
        </p:spPr>
        <p:txBody>
          <a:bodyPr bIns="45720" lIns="91440" rIns="91440" tIns="45720" wrap="none">
            <a:spAutoFit/>
          </a:bodyPr>
          <a:lstStyle/>
          <a:p>
            <a:pPr algn="ctr"/>
            <a:r>
              <a:rPr altLang="zh-CN" b="1" cap="none" lang="en-US" smtClean="0" spc="0" sz="54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</a:rPr>
              <a:t>…</a:t>
            </a:r>
          </a:p>
        </p:txBody>
      </p:sp>
      <p:sp>
        <p:nvSpPr>
          <p:cNvPr id="31" name="矩形 30"/>
          <p:cNvSpPr/>
          <p:nvPr/>
        </p:nvSpPr>
        <p:spPr>
          <a:xfrm>
            <a:off x="805255" y="4142246"/>
            <a:ext cx="2372824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作者利用统计学确定了书名和价格</a:t>
            </a:r>
          </a:p>
        </p:txBody>
      </p:sp>
      <p:sp>
        <p:nvSpPr>
          <p:cNvPr id="32" name="矩形 31"/>
          <p:cNvSpPr/>
          <p:nvPr/>
        </p:nvSpPr>
        <p:spPr>
          <a:xfrm>
            <a:off x="3477349" y="4142246"/>
            <a:ext cx="2372824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纠错、算法可以借鉴到其他地方</a:t>
            </a:r>
          </a:p>
        </p:txBody>
      </p:sp>
      <p:sp>
        <p:nvSpPr>
          <p:cNvPr id="33" name="矩形 32"/>
          <p:cNvSpPr/>
          <p:nvPr/>
        </p:nvSpPr>
        <p:spPr>
          <a:xfrm>
            <a:off x="6149442" y="4142246"/>
            <a:ext cx="2372824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会计学能帮助理清个人财税情况</a:t>
            </a:r>
          </a:p>
        </p:txBody>
      </p:sp>
      <p:sp>
        <p:nvSpPr>
          <p:cNvPr id="34" name="矩形 33"/>
          <p:cNvSpPr/>
          <p:nvPr/>
        </p:nvSpPr>
        <p:spPr>
          <a:xfrm>
            <a:off x="8821535" y="4142246"/>
            <a:ext cx="2372824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经济学教会作者如何看待金钱</a:t>
            </a:r>
          </a:p>
        </p:txBody>
      </p:sp>
      <p:sp>
        <p:nvSpPr>
          <p:cNvPr id="35" name="矩形 34"/>
          <p:cNvSpPr/>
          <p:nvPr/>
        </p:nvSpPr>
        <p:spPr>
          <a:xfrm>
            <a:off x="11493629" y="4142246"/>
            <a:ext cx="2372824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mtClean="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历史是了解现在的工具，可借古喻今</a:t>
            </a:r>
          </a:p>
        </p:txBody>
      </p:sp>
      <p:sp>
        <p:nvSpPr>
          <p:cNvPr id="7" name="矩形 6"/>
          <p:cNvSpPr/>
          <p:nvPr/>
        </p:nvSpPr>
        <p:spPr>
          <a:xfrm>
            <a:off x="3300323" y="5760690"/>
            <a:ext cx="1034288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3200">
                <a:solidFill>
                  <a:schemeClr val="bg1"/>
                </a:solidFill>
                <a:latin charset="-122" panose="020b0800000000000000" pitchFamily="34" typeface="华康俪金黑W8(P)"/>
                <a:ea charset="-122" panose="020b0800000000000000" pitchFamily="34" typeface="华康俪金黑W8(P)"/>
              </a:rPr>
              <a:t>问自己：如果一门课程完全没有实际用处，还学它作甚？</a:t>
            </a:r>
          </a:p>
        </p:txBody>
      </p:sp>
      <p:pic>
        <p:nvPicPr>
          <p:cNvPr descr="smoove-move极速蜗牛" id="10242" name="Picture 2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146569" y="5157909"/>
            <a:ext cx="2257996" cy="2257997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val="802220227"/>
      </p:ext>
    </p:extLst>
  </p:cSld>
  <p:clrMapOvr>
    <a:masterClrMapping/>
  </p:clrMapOvr>
  <p:transition>
    <p:randomBar/>
  </p:transition>
  <p:timing/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剪去同侧角的矩形 4"/>
          <p:cNvSpPr/>
          <p:nvPr/>
        </p:nvSpPr>
        <p:spPr>
          <a:xfrm rot="10800000">
            <a:off x="792188" y="0"/>
            <a:ext cx="5184576" cy="876290"/>
          </a:xfrm>
          <a:prstGeom prst="snip2Same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矩形 2"/>
          <p:cNvSpPr/>
          <p:nvPr/>
        </p:nvSpPr>
        <p:spPr>
          <a:xfrm>
            <a:off x="2619926" y="1624391"/>
            <a:ext cx="3170555" cy="640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mtClean="0" sz="3600">
                <a:solidFill>
                  <a:schemeClr val="bg1"/>
                </a:solidFill>
                <a:latin charset="-122" panose="020b0800000000000000" pitchFamily="34" typeface="华康俪金黑W8(P)"/>
                <a:ea charset="-122" panose="020b0800000000000000" pitchFamily="34" typeface="华康俪金黑W8(P)"/>
              </a:rPr>
              <a:t>2.4.2 模型纠错</a:t>
            </a:r>
          </a:p>
        </p:txBody>
      </p:sp>
      <p:sp>
        <p:nvSpPr>
          <p:cNvPr id="6" name="矩形 5"/>
          <p:cNvSpPr/>
          <p:nvPr/>
        </p:nvSpPr>
        <p:spPr>
          <a:xfrm>
            <a:off x="1479146" y="114979"/>
            <a:ext cx="3761105" cy="640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z="3600">
                <a:solidFill>
                  <a:schemeClr val="bg1"/>
                </a:solidFill>
                <a:latin charset="-122" panose="020b0800000000000000" pitchFamily="34" typeface="华康俪金黑W8(P)"/>
                <a:ea charset="-122" panose="020b0800000000000000" pitchFamily="34" typeface="华康俪金黑W8(P)"/>
              </a:rPr>
              <a:t>2.整体性学习技术</a:t>
            </a:r>
          </a:p>
        </p:txBody>
      </p:sp>
      <p:pic>
        <p:nvPicPr>
          <p:cNvPr id="41" name="图片 40"/>
          <p:cNvPicPr>
            <a:picLocks noChangeAspect="1"/>
          </p:cNvPicPr>
          <p:nvPr/>
        </p:nvPicPr>
        <p:blipFill>
          <a:blip r:embed="rId3"/>
          <a:srcRect l="5183" r="40008" t="2561"/>
          <a:stretch>
            <a:fillRect/>
          </a:stretch>
        </p:blipFill>
        <p:spPr>
          <a:xfrm rot="1281091">
            <a:off x="1464404" y="1391227"/>
            <a:ext cx="939800" cy="1255713"/>
          </a:xfrm>
          <a:prstGeom prst="rect">
            <a:avLst/>
          </a:prstGeom>
          <a:effectLst>
            <a:outerShdw algn="t" blurRad="292100" dir="5400000" dist="127000" rotWithShape="0" sx="103000" sy="103000">
              <a:prstClr val="black">
                <a:alpha val="40000"/>
              </a:prstClr>
            </a:outerShdw>
          </a:effectLst>
        </p:spPr>
      </p:pic>
      <p:pic>
        <p:nvPicPr>
          <p:cNvPr descr="anydo图标" id="3074" name="Picture 2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764911" y="1435776"/>
            <a:ext cx="972000" cy="97200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9"/>
          <p:cNvSpPr/>
          <p:nvPr/>
        </p:nvSpPr>
        <p:spPr>
          <a:xfrm>
            <a:off x="7740388" y="1426467"/>
            <a:ext cx="5256584" cy="97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矩形 8"/>
          <p:cNvSpPr/>
          <p:nvPr/>
        </p:nvSpPr>
        <p:spPr>
          <a:xfrm>
            <a:off x="7920979" y="1584226"/>
            <a:ext cx="4752528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b="1" lang="zh-CN" smtClean="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不断练习、实践、测试是整体性学习过程中纠错的唯一手段。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1333626" y="3413515"/>
            <a:ext cx="3289935" cy="2101535"/>
            <a:chOff x="1333626" y="3413515"/>
            <a:chExt cx="3289935" cy="2101535"/>
          </a:xfrm>
        </p:grpSpPr>
        <p:sp>
          <p:nvSpPr>
            <p:cNvPr id="25" name="矩形 24"/>
            <p:cNvSpPr/>
            <p:nvPr/>
          </p:nvSpPr>
          <p:spPr>
            <a:xfrm>
              <a:off x="1333626" y="3413515"/>
              <a:ext cx="1800000" cy="8229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zh-CN" lang="en-US" smtClean="0" sz="24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【界定问题】</a:t>
              </a:r>
            </a:p>
          </p:txBody>
        </p:sp>
        <p:sp>
          <p:nvSpPr>
            <p:cNvPr id="36" name="矩形 35"/>
            <p:cNvSpPr/>
            <p:nvPr/>
          </p:nvSpPr>
          <p:spPr>
            <a:xfrm>
              <a:off x="1479147" y="4037721"/>
              <a:ext cx="3144414" cy="14630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 fontAlgn="auto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lang="zh-CN" smtClean="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发现模型存在问题时，先分清是拼写错误还是概念问题。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5388583" y="3413515"/>
            <a:ext cx="3286400" cy="2101535"/>
            <a:chOff x="5147819" y="3413515"/>
            <a:chExt cx="3286400" cy="2101535"/>
          </a:xfrm>
        </p:grpSpPr>
        <p:sp>
          <p:nvSpPr>
            <p:cNvPr id="38" name="矩形 37"/>
            <p:cNvSpPr/>
            <p:nvPr/>
          </p:nvSpPr>
          <p:spPr>
            <a:xfrm>
              <a:off x="5147819" y="3413515"/>
              <a:ext cx="2415151" cy="4572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zh-CN" lang="en-US" smtClean="0" sz="24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【散弹枪策略】</a:t>
              </a:r>
            </a:p>
          </p:txBody>
        </p:sp>
        <p:sp>
          <p:nvSpPr>
            <p:cNvPr id="39" name="矩形 38"/>
            <p:cNvSpPr/>
            <p:nvPr/>
          </p:nvSpPr>
          <p:spPr>
            <a:xfrm>
              <a:off x="5289805" y="4037721"/>
              <a:ext cx="3144414" cy="14630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 fontAlgn="auto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lang="zh-CN" smtClean="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每一种类型的问题都做一做，同一类的问题不要重复。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9440006" y="3413515"/>
            <a:ext cx="3881576" cy="2101535"/>
            <a:chOff x="9440004" y="3413515"/>
            <a:chExt cx="2722582" cy="2101535"/>
          </a:xfrm>
        </p:grpSpPr>
        <p:sp>
          <p:nvSpPr>
            <p:cNvPr id="42" name="矩形 41"/>
            <p:cNvSpPr/>
            <p:nvPr/>
          </p:nvSpPr>
          <p:spPr>
            <a:xfrm>
              <a:off x="9440004" y="3413515"/>
              <a:ext cx="1838596" cy="4572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lang="en-US" smtClean="0" sz="24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【延伸练习时间】</a:t>
              </a:r>
            </a:p>
          </p:txBody>
        </p:sp>
        <p:sp>
          <p:nvSpPr>
            <p:cNvPr id="43" name="矩形 42"/>
            <p:cNvSpPr/>
            <p:nvPr/>
          </p:nvSpPr>
          <p:spPr>
            <a:xfrm>
              <a:off x="9573752" y="4037721"/>
              <a:ext cx="2588834" cy="14630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 fontAlgn="auto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lang="zh-CN" smtClean="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把总的练习时间分配到每一天，每天一次快速充电比临时抱佛脚更容易坚持。</a:t>
              </a:r>
            </a:p>
          </p:txBody>
        </p:sp>
      </p:grpSp>
    </p:spTree>
    <p:extLst>
      <p:ext uri="{BB962C8B-B14F-4D97-AF65-F5344CB8AC3E}">
        <p14:creationId val="2132446084"/>
      </p:ext>
    </p:extLst>
  </p:cSld>
  <p:clrMapOvr>
    <a:masterClrMapping/>
  </p:clrMapOvr>
  <p:transition>
    <p:randomBar/>
  </p:transition>
  <p:timing/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剪去同侧角的矩形 4"/>
          <p:cNvSpPr/>
          <p:nvPr/>
        </p:nvSpPr>
        <p:spPr>
          <a:xfrm rot="10800000">
            <a:off x="792188" y="0"/>
            <a:ext cx="5184576" cy="876290"/>
          </a:xfrm>
          <a:prstGeom prst="snip2Same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矩形 2"/>
          <p:cNvSpPr/>
          <p:nvPr/>
        </p:nvSpPr>
        <p:spPr>
          <a:xfrm>
            <a:off x="2619926" y="1624391"/>
            <a:ext cx="4999355" cy="640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mtClean="0" sz="3600">
                <a:solidFill>
                  <a:schemeClr val="bg1"/>
                </a:solidFill>
                <a:latin charset="-122" panose="020b0800000000000000" pitchFamily="34" typeface="华康俪金黑W8(P)"/>
                <a:ea charset="-122" panose="020b0800000000000000" pitchFamily="34" typeface="华康俪金黑W8(P)"/>
              </a:rPr>
              <a:t>2.4.3 以项目为基础学习</a:t>
            </a:r>
          </a:p>
        </p:txBody>
      </p:sp>
      <p:sp>
        <p:nvSpPr>
          <p:cNvPr id="6" name="矩形 5"/>
          <p:cNvSpPr/>
          <p:nvPr/>
        </p:nvSpPr>
        <p:spPr>
          <a:xfrm>
            <a:off x="1479146" y="114979"/>
            <a:ext cx="3761105" cy="640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z="3600">
                <a:solidFill>
                  <a:schemeClr val="bg1"/>
                </a:solidFill>
                <a:latin charset="-122" panose="020b0800000000000000" pitchFamily="34" typeface="华康俪金黑W8(P)"/>
                <a:ea charset="-122" panose="020b0800000000000000" pitchFamily="34" typeface="华康俪金黑W8(P)"/>
              </a:rPr>
              <a:t>2.整体性学习技术</a:t>
            </a:r>
          </a:p>
        </p:txBody>
      </p:sp>
      <p:pic>
        <p:nvPicPr>
          <p:cNvPr id="41" name="图片 40"/>
          <p:cNvPicPr>
            <a:picLocks noChangeAspect="1"/>
          </p:cNvPicPr>
          <p:nvPr/>
        </p:nvPicPr>
        <p:blipFill>
          <a:blip r:embed="rId3"/>
          <a:srcRect l="5183" r="40008" t="2561"/>
          <a:stretch>
            <a:fillRect/>
          </a:stretch>
        </p:blipFill>
        <p:spPr>
          <a:xfrm rot="1281091">
            <a:off x="1464404" y="1391227"/>
            <a:ext cx="939800" cy="1255713"/>
          </a:xfrm>
          <a:prstGeom prst="rect">
            <a:avLst/>
          </a:prstGeom>
          <a:effectLst>
            <a:outerShdw algn="t" blurRad="292100" dir="5400000" dist="127000" rotWithShape="0" sx="103000" sy="103000">
              <a:prstClr val="black">
                <a:alpha val="40000"/>
              </a:prstClr>
            </a:outerShdw>
          </a:effectLst>
        </p:spPr>
      </p:pic>
      <p:pic>
        <p:nvPicPr>
          <p:cNvPr descr="anydo图标" id="3074" name="Picture 2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7881607" y="1435776"/>
            <a:ext cx="972000" cy="97200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9"/>
          <p:cNvSpPr/>
          <p:nvPr/>
        </p:nvSpPr>
        <p:spPr>
          <a:xfrm>
            <a:off x="8857084" y="1426467"/>
            <a:ext cx="5256584" cy="97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矩形 8"/>
          <p:cNvSpPr/>
          <p:nvPr/>
        </p:nvSpPr>
        <p:spPr>
          <a:xfrm>
            <a:off x="9037675" y="1760180"/>
            <a:ext cx="4752528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b="1" lang="zh-CN" smtClean="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项目应该简单，但也不能太容易。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1333626" y="3413515"/>
            <a:ext cx="3289935" cy="1639870"/>
            <a:chOff x="1333626" y="3413515"/>
            <a:chExt cx="3289935" cy="1639870"/>
          </a:xfrm>
        </p:grpSpPr>
        <p:sp>
          <p:nvSpPr>
            <p:cNvPr id="25" name="矩形 24"/>
            <p:cNvSpPr/>
            <p:nvPr/>
          </p:nvSpPr>
          <p:spPr>
            <a:xfrm>
              <a:off x="1333626" y="3413515"/>
              <a:ext cx="2626914" cy="8229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zh-CN" lang="en-US" smtClean="0" sz="24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【从小项目开始 】</a:t>
              </a:r>
            </a:p>
          </p:txBody>
        </p:sp>
        <p:sp>
          <p:nvSpPr>
            <p:cNvPr id="36" name="矩形 35"/>
            <p:cNvSpPr/>
            <p:nvPr/>
          </p:nvSpPr>
          <p:spPr>
            <a:xfrm>
              <a:off x="1479147" y="4037723"/>
              <a:ext cx="3144414" cy="10058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 fontAlgn="auto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lang="zh-CN" smtClean="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太大的项目会动摇信心，学习目标以1~3个月为佳。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5388582" y="3413515"/>
            <a:ext cx="3649093" cy="2101535"/>
            <a:chOff x="5147819" y="3413515"/>
            <a:chExt cx="3286400" cy="2101535"/>
          </a:xfrm>
        </p:grpSpPr>
        <p:sp>
          <p:nvSpPr>
            <p:cNvPr id="38" name="矩形 37"/>
            <p:cNvSpPr/>
            <p:nvPr/>
          </p:nvSpPr>
          <p:spPr>
            <a:xfrm>
              <a:off x="5147820" y="3413515"/>
              <a:ext cx="2415151" cy="4572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zh-CN" lang="en-US" smtClean="0" sz="24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【记录下来 】</a:t>
              </a:r>
            </a:p>
          </p:txBody>
        </p:sp>
        <p:sp>
          <p:nvSpPr>
            <p:cNvPr id="39" name="矩形 38"/>
            <p:cNvSpPr/>
            <p:nvPr/>
          </p:nvSpPr>
          <p:spPr>
            <a:xfrm>
              <a:off x="5289805" y="4037721"/>
              <a:ext cx="3144414" cy="10058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 fontAlgn="auto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lang="zh-CN" smtClean="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将完成项目的过程记录下来，能增强信心，激发斗志。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9440007" y="3413515"/>
            <a:ext cx="4169607" cy="1639870"/>
            <a:chOff x="9440004" y="3413515"/>
            <a:chExt cx="2924610" cy="1639870"/>
          </a:xfrm>
        </p:grpSpPr>
        <p:sp>
          <p:nvSpPr>
            <p:cNvPr id="42" name="矩形 41"/>
            <p:cNvSpPr/>
            <p:nvPr/>
          </p:nvSpPr>
          <p:spPr>
            <a:xfrm>
              <a:off x="9440004" y="3413515"/>
              <a:ext cx="2924610" cy="4572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zh-CN" lang="en-US" smtClean="0" sz="24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【创造一个有意义的目标】</a:t>
              </a:r>
            </a:p>
          </p:txBody>
        </p:sp>
        <p:sp>
          <p:nvSpPr>
            <p:cNvPr id="43" name="矩形 42"/>
            <p:cNvSpPr/>
            <p:nvPr/>
          </p:nvSpPr>
          <p:spPr>
            <a:xfrm>
              <a:off x="9573753" y="4037723"/>
              <a:ext cx="2588834" cy="10058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 fontAlgn="auto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lang="zh-CN" smtClean="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一个清晰的目标能使学习更为主动，热情更加高涨。</a:t>
              </a:r>
            </a:p>
          </p:txBody>
        </p:sp>
      </p:grpSp>
    </p:spTree>
    <p:extLst>
      <p:ext uri="{BB962C8B-B14F-4D97-AF65-F5344CB8AC3E}">
        <p14:creationId val="4238212775"/>
      </p:ext>
    </p:extLst>
  </p:cSld>
  <p:clrMapOvr>
    <a:masterClrMapping/>
  </p:clrMapOvr>
  <p:transition>
    <p:randomBar/>
  </p:transition>
  <p:timing/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" name="圆角矩形 14"/>
          <p:cNvSpPr/>
          <p:nvPr/>
        </p:nvSpPr>
        <p:spPr>
          <a:xfrm>
            <a:off x="7920980" y="936282"/>
            <a:ext cx="4714428" cy="1152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剪去同侧角的矩形 4"/>
          <p:cNvSpPr/>
          <p:nvPr/>
        </p:nvSpPr>
        <p:spPr>
          <a:xfrm rot="10800000">
            <a:off x="792188" y="0"/>
            <a:ext cx="5184576" cy="876290"/>
          </a:xfrm>
          <a:prstGeom prst="snip2Same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矩形 5"/>
          <p:cNvSpPr/>
          <p:nvPr/>
        </p:nvSpPr>
        <p:spPr>
          <a:xfrm>
            <a:off x="1479146" y="114979"/>
            <a:ext cx="3761105" cy="640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mtClean="0" sz="3600">
                <a:solidFill>
                  <a:schemeClr val="bg1"/>
                </a:solidFill>
                <a:latin charset="-122" panose="020b0800000000000000" pitchFamily="34" typeface="华康俪金黑W8(P)"/>
                <a:ea charset="-122" panose="020b0800000000000000" pitchFamily="34" typeface="华康俪金黑W8(P)"/>
              </a:rPr>
              <a:t>2.整体性学习技术</a:t>
            </a:r>
          </a:p>
        </p:txBody>
      </p:sp>
      <p:sp>
        <p:nvSpPr>
          <p:cNvPr id="21" name="矩形 20"/>
          <p:cNvSpPr/>
          <p:nvPr/>
        </p:nvSpPr>
        <p:spPr>
          <a:xfrm>
            <a:off x="6663721" y="114978"/>
            <a:ext cx="3383280" cy="640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mtClean="0" sz="3600">
                <a:solidFill>
                  <a:schemeClr val="bg1"/>
                </a:solidFill>
                <a:latin charset="-122" panose="020b0800000000000000" pitchFamily="34" typeface="华康俪金黑W8(P)"/>
                <a:ea charset="-122" panose="020b0800000000000000" pitchFamily="34" typeface="华康俪金黑W8(P)"/>
              </a:rPr>
              <a:t>实例：费曼技巧</a:t>
            </a:r>
          </a:p>
        </p:txBody>
      </p:sp>
      <p:cxnSp>
        <p:nvCxnSpPr>
          <p:cNvPr id="7" name="直接连接符 6"/>
          <p:cNvCxnSpPr/>
          <p:nvPr/>
        </p:nvCxnSpPr>
        <p:spPr>
          <a:xfrm flipH="1">
            <a:off x="1481900" y="1512218"/>
            <a:ext cx="0" cy="504056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椭圆 7"/>
          <p:cNvSpPr/>
          <p:nvPr/>
        </p:nvSpPr>
        <p:spPr>
          <a:xfrm>
            <a:off x="1083146" y="1800250"/>
            <a:ext cx="792000" cy="792000"/>
          </a:xfrm>
          <a:prstGeom prst="ellipse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lang="en-US" smtClean="0" sz="40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b0809000000000000" pitchFamily="49" typeface="华康俪金黑W8"/>
                <a:ea charset="-122" panose="020b0809000000000000" pitchFamily="49" typeface="华康俪金黑W8"/>
              </a:rPr>
              <a:t>1</a:t>
            </a:r>
          </a:p>
        </p:txBody>
      </p:sp>
      <p:sp>
        <p:nvSpPr>
          <p:cNvPr id="26" name="椭圆 25"/>
          <p:cNvSpPr/>
          <p:nvPr/>
        </p:nvSpPr>
        <p:spPr>
          <a:xfrm>
            <a:off x="1083146" y="2880282"/>
            <a:ext cx="792000" cy="792000"/>
          </a:xfrm>
          <a:prstGeom prst="ellipse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lang="en-US" sz="40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b0809000000000000" pitchFamily="49" typeface="华康俪金黑W8"/>
                <a:ea charset="-122" panose="020b0809000000000000" pitchFamily="49" typeface="华康俪金黑W8"/>
              </a:rPr>
              <a:t>2</a:t>
            </a:r>
          </a:p>
        </p:txBody>
      </p:sp>
      <p:sp>
        <p:nvSpPr>
          <p:cNvPr id="27" name="椭圆 26"/>
          <p:cNvSpPr/>
          <p:nvPr/>
        </p:nvSpPr>
        <p:spPr>
          <a:xfrm>
            <a:off x="1083146" y="3960314"/>
            <a:ext cx="792000" cy="792000"/>
          </a:xfrm>
          <a:prstGeom prst="ellipse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lang="en-US" sz="40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b0809000000000000" pitchFamily="49" typeface="华康俪金黑W8"/>
                <a:ea charset="-122" panose="020b0809000000000000" pitchFamily="49" typeface="华康俪金黑W8"/>
              </a:rPr>
              <a:t>3</a:t>
            </a:r>
          </a:p>
        </p:txBody>
      </p:sp>
      <p:sp>
        <p:nvSpPr>
          <p:cNvPr id="28" name="椭圆 27"/>
          <p:cNvSpPr/>
          <p:nvPr/>
        </p:nvSpPr>
        <p:spPr>
          <a:xfrm>
            <a:off x="1083146" y="5040346"/>
            <a:ext cx="792000" cy="792000"/>
          </a:xfrm>
          <a:prstGeom prst="ellipse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lang="en-US" sz="40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b0809000000000000" pitchFamily="49" typeface="华康俪金黑W8"/>
                <a:ea charset="-122" panose="020b0809000000000000" pitchFamily="49" typeface="华康俪金黑W8"/>
              </a:rPr>
              <a:t>4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8064996" y="941081"/>
            <a:ext cx="4570412" cy="1015663"/>
            <a:chOff x="6734944" y="931355"/>
            <a:chExt cx="4570412" cy="1015663"/>
          </a:xfrm>
        </p:grpSpPr>
        <p:sp>
          <p:nvSpPr>
            <p:cNvPr id="11" name="矩形 10"/>
            <p:cNvSpPr/>
            <p:nvPr/>
          </p:nvSpPr>
          <p:spPr>
            <a:xfrm>
              <a:off x="6734943" y="931355"/>
              <a:ext cx="4570412" cy="10058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zh-CN" lang="en-US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1.理解你没有真正掌握的知识点</a:t>
              </a:r>
            </a:p>
            <a:p>
              <a:pPr>
                <a:lnSpc>
                  <a:spcPct val="150000"/>
                </a:lnSpc>
              </a:pPr>
              <a:r>
                <a:rPr altLang="zh-CN" lang="en-US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2.记住你能理解却可能遗忘的知识点</a:t>
              </a:r>
            </a:p>
          </p:txBody>
        </p:sp>
        <p:cxnSp>
          <p:nvCxnSpPr>
            <p:cNvPr id="13" name="直接连接符 12"/>
            <p:cNvCxnSpPr/>
            <p:nvPr/>
          </p:nvCxnSpPr>
          <p:spPr>
            <a:xfrm>
              <a:off x="6778444" y="1406498"/>
              <a:ext cx="4176000" cy="0"/>
            </a:xfrm>
            <a:prstGeom prst="line">
              <a:avLst/>
            </a:prstGeom>
            <a:ln w="127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>
              <a:off x="6734944" y="1867616"/>
              <a:ext cx="4176000" cy="0"/>
            </a:xfrm>
            <a:prstGeom prst="line">
              <a:avLst/>
            </a:prstGeom>
            <a:ln w="127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矩形 15"/>
          <p:cNvSpPr/>
          <p:nvPr/>
        </p:nvSpPr>
        <p:spPr>
          <a:xfrm>
            <a:off x="2266220" y="2018192"/>
            <a:ext cx="262128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2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选择要学习的概念</a:t>
            </a:r>
          </a:p>
        </p:txBody>
      </p:sp>
      <p:sp>
        <p:nvSpPr>
          <p:cNvPr id="17" name="矩形 16"/>
          <p:cNvSpPr/>
          <p:nvPr/>
        </p:nvSpPr>
        <p:spPr>
          <a:xfrm>
            <a:off x="2266221" y="3106340"/>
            <a:ext cx="475488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2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假设你是老师，试图教会一名新生</a:t>
            </a:r>
          </a:p>
        </p:txBody>
      </p:sp>
      <p:sp>
        <p:nvSpPr>
          <p:cNvPr id="18" name="矩形 17"/>
          <p:cNvSpPr/>
          <p:nvPr/>
        </p:nvSpPr>
        <p:spPr>
          <a:xfrm>
            <a:off x="2266220" y="4194488"/>
            <a:ext cx="292608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2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感到疑惑时，返回去</a:t>
            </a:r>
          </a:p>
        </p:txBody>
      </p:sp>
      <p:sp>
        <p:nvSpPr>
          <p:cNvPr id="19" name="矩形 18"/>
          <p:cNvSpPr/>
          <p:nvPr/>
        </p:nvSpPr>
        <p:spPr>
          <a:xfrm>
            <a:off x="2266220" y="5282637"/>
            <a:ext cx="201168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2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简单化和比喻</a:t>
            </a:r>
          </a:p>
        </p:txBody>
      </p:sp>
      <p:pic>
        <p:nvPicPr>
          <p:cNvPr descr="http://www.iconpng.com/png/stationery/document-1.png" id="1028" name="Picture 4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18092" l="20269" r="21745" t="15223"/>
          <a:stretch>
            <a:fillRect/>
          </a:stretch>
        </p:blipFill>
        <p:spPr bwMode="auto">
          <a:xfrm rot="331383">
            <a:off x="8784718" y="2486495"/>
            <a:ext cx="3130966" cy="3600611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矩形 28"/>
          <p:cNvSpPr/>
          <p:nvPr/>
        </p:nvSpPr>
        <p:spPr>
          <a:xfrm>
            <a:off x="8775217" y="6094948"/>
            <a:ext cx="2976880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清空、聚焦，白板思考法</a:t>
            </a:r>
          </a:p>
        </p:txBody>
      </p:sp>
    </p:spTree>
    <p:extLst>
      <p:ext uri="{BB962C8B-B14F-4D97-AF65-F5344CB8AC3E}">
        <p14:creationId val="3719249626"/>
      </p:ext>
    </p:extLst>
  </p:cSld>
  <p:clrMapOvr>
    <a:masterClrMapping/>
  </p:clrMapOvr>
  <p:transition>
    <p:randomBar/>
  </p:transition>
  <p:timing/>
</p:sld>
</file>

<file path=ppt/slides/slide2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51" name="TextBox 13"/>
          <p:cNvSpPr txBox="1">
            <a:spLocks noChangeArrowheads="1"/>
          </p:cNvSpPr>
          <p:nvPr/>
        </p:nvSpPr>
        <p:spPr bwMode="auto">
          <a:xfrm>
            <a:off x="1057275" y="2671763"/>
            <a:ext cx="12144375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1028700" eaLnBrk="0" fontAlgn="base" hangingPunct="0" indent="-228600" marL="251460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1028700" eaLnBrk="0" fontAlgn="base" hangingPunct="0" indent="-228600" marL="297180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1028700" eaLnBrk="0" fontAlgn="base" hangingPunct="0" indent="-228600" marL="342900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1028700" eaLnBrk="0" fontAlgn="base" hangingPunct="0" indent="-228600" marL="388620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b="1" lang="zh-CN" smtClean="0" sz="7200">
                <a:solidFill>
                  <a:srgbClr val="FFFF00"/>
                </a:solidFill>
                <a:latin charset="-122" pitchFamily="34" typeface="微软雅黑"/>
                <a:ea charset="-122" pitchFamily="34" typeface="微软雅黑"/>
              </a:rPr>
              <a:t>    超越整体性学习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53084" y="4066405"/>
            <a:ext cx="4803800" cy="1554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altLang="zh-CN" lang="en-US" sz="2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3.1 高效率的学生</a:t>
            </a:r>
          </a:p>
          <a:p>
            <a:pPr>
              <a:lnSpc>
                <a:spcPct val="200000"/>
              </a:lnSpc>
            </a:pPr>
            <a:r>
              <a:rPr altLang="zh-CN" lang="en-US" sz="2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3.2 自我教育</a:t>
            </a:r>
          </a:p>
        </p:txBody>
      </p:sp>
      <p:cxnSp>
        <p:nvCxnSpPr>
          <p:cNvPr id="19" name="直接连接符 18"/>
          <p:cNvCxnSpPr/>
          <p:nvPr/>
        </p:nvCxnSpPr>
        <p:spPr>
          <a:xfrm>
            <a:off x="1057275" y="4029075"/>
            <a:ext cx="12144375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8023" y="95841"/>
            <a:ext cx="4803777" cy="1502237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355318" y="568373"/>
            <a:ext cx="1897766" cy="1964896"/>
            <a:chOff x="355318" y="568373"/>
            <a:chExt cx="1368152" cy="1416548"/>
          </a:xfrm>
        </p:grpSpPr>
        <p:sp>
          <p:nvSpPr>
            <p:cNvPr id="10" name="椭圆 9"/>
            <p:cNvSpPr/>
            <p:nvPr/>
          </p:nvSpPr>
          <p:spPr>
            <a:xfrm>
              <a:off x="355318" y="616769"/>
              <a:ext cx="1368152" cy="1368152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3200"/>
            </a:p>
          </p:txBody>
        </p:sp>
        <p:sp>
          <p:nvSpPr>
            <p:cNvPr id="12" name="矩形 11"/>
            <p:cNvSpPr/>
            <p:nvPr/>
          </p:nvSpPr>
          <p:spPr>
            <a:xfrm>
              <a:off x="451179" y="568373"/>
              <a:ext cx="1184758" cy="13294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lang="zh-CN" smtClean="0" sz="11500">
                  <a:solidFill>
                    <a:schemeClr val="bg1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-122" panose="020b0800000000000000" pitchFamily="34" typeface="华康俪金黑W8(P)"/>
                  <a:ea charset="-122" panose="020b0800000000000000" pitchFamily="34" typeface="华康俪金黑W8(P)"/>
                  <a:cs charset="-79" panose="02010803020104030203" pitchFamily="2" typeface="Aharoni"/>
                </a:rPr>
                <a:t>叁</a:t>
              </a:r>
            </a:p>
          </p:txBody>
        </p:sp>
      </p:grpSp>
    </p:spTree>
    <p:extLst>
      <p:ext uri="{BB962C8B-B14F-4D97-AF65-F5344CB8AC3E}">
        <p14:creationId val="859273784"/>
      </p:ext>
    </p:extLst>
  </p:cSld>
  <p:clrMapOvr>
    <a:masterClrMapping/>
  </p:clrMapOvr>
  <p:transition>
    <p:randomBar/>
  </p:transition>
  <p:timing/>
</p:sld>
</file>

<file path=ppt/slides/slide2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剪去同侧角的矩形 4"/>
          <p:cNvSpPr/>
          <p:nvPr/>
        </p:nvSpPr>
        <p:spPr>
          <a:xfrm rot="10800000">
            <a:off x="792188" y="0"/>
            <a:ext cx="5184576" cy="876290"/>
          </a:xfrm>
          <a:prstGeom prst="snip2Same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矩形 2"/>
          <p:cNvSpPr/>
          <p:nvPr/>
        </p:nvSpPr>
        <p:spPr>
          <a:xfrm>
            <a:off x="1061050" y="1460388"/>
            <a:ext cx="5669280" cy="640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mtClean="0" sz="3600">
                <a:solidFill>
                  <a:schemeClr val="bg1"/>
                </a:solidFill>
                <a:latin charset="-122" panose="020b0800000000000000" pitchFamily="34" typeface="华康俪金黑W8(P)"/>
                <a:ea charset="-122" panose="020b0800000000000000" pitchFamily="34" typeface="华康俪金黑W8(P)"/>
              </a:rPr>
              <a:t>高效率的学生有什么秘籍？</a:t>
            </a:r>
          </a:p>
        </p:txBody>
      </p:sp>
      <p:sp>
        <p:nvSpPr>
          <p:cNvPr id="6" name="矩形 5"/>
          <p:cNvSpPr/>
          <p:nvPr/>
        </p:nvSpPr>
        <p:spPr>
          <a:xfrm>
            <a:off x="1479146" y="114979"/>
            <a:ext cx="3761105" cy="640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mtClean="0" sz="3600">
                <a:solidFill>
                  <a:schemeClr val="bg1"/>
                </a:solidFill>
                <a:latin charset="-122" panose="020b0800000000000000" pitchFamily="34" typeface="华康俪金黑W8(P)"/>
                <a:ea charset="-122" panose="020b0800000000000000" pitchFamily="34" typeface="华康俪金黑W8(P)"/>
              </a:rPr>
              <a:t>3.超越整体性学习</a:t>
            </a:r>
          </a:p>
        </p:txBody>
      </p:sp>
      <p:pic>
        <p:nvPicPr>
          <p:cNvPr descr="电影怪兽大学" id="2050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24929" y="2690816"/>
            <a:ext cx="3676253" cy="3676253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组合 8"/>
          <p:cNvGrpSpPr/>
          <p:nvPr/>
        </p:nvGrpSpPr>
        <p:grpSpPr>
          <a:xfrm>
            <a:off x="4320580" y="2952378"/>
            <a:ext cx="1800000" cy="1800000"/>
            <a:chOff x="4530044" y="1586892"/>
            <a:chExt cx="1800000" cy="1800000"/>
          </a:xfrm>
        </p:grpSpPr>
        <p:sp>
          <p:nvSpPr>
            <p:cNvPr id="4" name="矩形标注 3"/>
            <p:cNvSpPr/>
            <p:nvPr/>
          </p:nvSpPr>
          <p:spPr>
            <a:xfrm>
              <a:off x="4530044" y="1586892"/>
              <a:ext cx="1800000" cy="1800000"/>
            </a:xfrm>
            <a:prstGeom prst="wedgeRectCallout">
              <a:avLst>
                <a:gd fmla="val -33138" name="adj1"/>
                <a:gd fmla="val 67542" name="adj2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" name="椭圆 6"/>
            <p:cNvSpPr/>
            <p:nvPr/>
          </p:nvSpPr>
          <p:spPr>
            <a:xfrm>
              <a:off x="4646888" y="1694334"/>
              <a:ext cx="1584000" cy="1584000"/>
            </a:xfrm>
            <a:prstGeom prst="ellipse">
              <a:avLst/>
            </a:prstGeom>
            <a:solidFill>
              <a:srgbClr val="262626"/>
            </a:solidFill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8" name="矩形 7"/>
            <p:cNvSpPr/>
            <p:nvPr/>
          </p:nvSpPr>
          <p:spPr>
            <a:xfrm>
              <a:off x="5000959" y="2035324"/>
              <a:ext cx="1138871" cy="9448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en-US" b="1" lang="zh-CN" sz="28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能量管理</a:t>
              </a: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6284438" y="2952378"/>
            <a:ext cx="1800000" cy="1800000"/>
            <a:chOff x="4530044" y="1586892"/>
            <a:chExt cx="1800000" cy="1800000"/>
          </a:xfrm>
        </p:grpSpPr>
        <p:sp>
          <p:nvSpPr>
            <p:cNvPr id="49" name="矩形标注 48"/>
            <p:cNvSpPr/>
            <p:nvPr/>
          </p:nvSpPr>
          <p:spPr>
            <a:xfrm>
              <a:off x="4530044" y="1586892"/>
              <a:ext cx="1800000" cy="1800000"/>
            </a:xfrm>
            <a:prstGeom prst="wedgeRectCallout">
              <a:avLst>
                <a:gd fmla="val -33138" name="adj1"/>
                <a:gd fmla="val 67542" name="adj2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0" name="椭圆 49"/>
            <p:cNvSpPr/>
            <p:nvPr/>
          </p:nvSpPr>
          <p:spPr>
            <a:xfrm>
              <a:off x="4646888" y="1694334"/>
              <a:ext cx="1584000" cy="1584000"/>
            </a:xfrm>
            <a:prstGeom prst="ellipse">
              <a:avLst/>
            </a:prstGeom>
            <a:solidFill>
              <a:srgbClr val="262626"/>
            </a:solidFill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1" name="矩形 50"/>
            <p:cNvSpPr/>
            <p:nvPr/>
          </p:nvSpPr>
          <p:spPr>
            <a:xfrm>
              <a:off x="4674061" y="2035324"/>
              <a:ext cx="1510292" cy="9448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altLang="en-US" b="1" lang="zh-CN" smtClean="0" sz="28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不要“学习”</a:t>
              </a: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8248296" y="2952378"/>
            <a:ext cx="1800000" cy="1800000"/>
            <a:chOff x="4530044" y="1586892"/>
            <a:chExt cx="1800000" cy="1800000"/>
          </a:xfrm>
        </p:grpSpPr>
        <p:sp>
          <p:nvSpPr>
            <p:cNvPr id="53" name="矩形标注 52"/>
            <p:cNvSpPr/>
            <p:nvPr/>
          </p:nvSpPr>
          <p:spPr>
            <a:xfrm>
              <a:off x="4530044" y="1586892"/>
              <a:ext cx="1800000" cy="1800000"/>
            </a:xfrm>
            <a:prstGeom prst="wedgeRectCallout">
              <a:avLst>
                <a:gd fmla="val -33138" name="adj1"/>
                <a:gd fmla="val 67542" name="adj2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4" name="椭圆 53"/>
            <p:cNvSpPr/>
            <p:nvPr/>
          </p:nvSpPr>
          <p:spPr>
            <a:xfrm>
              <a:off x="4646888" y="1694334"/>
              <a:ext cx="1584000" cy="1584000"/>
            </a:xfrm>
            <a:prstGeom prst="ellipse">
              <a:avLst/>
            </a:prstGeom>
            <a:solidFill>
              <a:srgbClr val="262626"/>
            </a:solidFill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5" name="矩形 54"/>
            <p:cNvSpPr/>
            <p:nvPr/>
          </p:nvSpPr>
          <p:spPr>
            <a:xfrm>
              <a:off x="4674059" y="2035324"/>
              <a:ext cx="1510292" cy="9448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altLang="en-US" b="1" lang="zh-CN" smtClean="0" sz="28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不要</a:t>
              </a:r>
            </a:p>
            <a:p>
              <a:pPr algn="ctr"/>
              <a:r>
                <a:rPr altLang="en-US" b="1" lang="zh-CN" smtClean="0" sz="28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拖延</a:t>
              </a: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10212154" y="2952378"/>
            <a:ext cx="1800000" cy="1800000"/>
            <a:chOff x="4530044" y="1586892"/>
            <a:chExt cx="1800000" cy="1800000"/>
          </a:xfrm>
        </p:grpSpPr>
        <p:sp>
          <p:nvSpPr>
            <p:cNvPr id="57" name="矩形标注 56"/>
            <p:cNvSpPr/>
            <p:nvPr/>
          </p:nvSpPr>
          <p:spPr>
            <a:xfrm>
              <a:off x="4530044" y="1586892"/>
              <a:ext cx="1800000" cy="1800000"/>
            </a:xfrm>
            <a:prstGeom prst="wedgeRectCallout">
              <a:avLst>
                <a:gd fmla="val -33138" name="adj1"/>
                <a:gd fmla="val 67542" name="adj2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8" name="椭圆 57"/>
            <p:cNvSpPr/>
            <p:nvPr/>
          </p:nvSpPr>
          <p:spPr>
            <a:xfrm>
              <a:off x="4646888" y="1694334"/>
              <a:ext cx="1584000" cy="1584000"/>
            </a:xfrm>
            <a:prstGeom prst="ellipse">
              <a:avLst/>
            </a:prstGeom>
            <a:solidFill>
              <a:srgbClr val="262626"/>
            </a:solidFill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9" name="矩形 58"/>
            <p:cNvSpPr/>
            <p:nvPr/>
          </p:nvSpPr>
          <p:spPr>
            <a:xfrm>
              <a:off x="4674060" y="2268758"/>
              <a:ext cx="1510292" cy="5181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altLang="en-US" b="1" lang="zh-CN" smtClean="0" sz="28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批处理</a:t>
              </a: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12176012" y="2952378"/>
            <a:ext cx="1800000" cy="1800000"/>
            <a:chOff x="4530044" y="1586892"/>
            <a:chExt cx="1800000" cy="1800000"/>
          </a:xfrm>
        </p:grpSpPr>
        <p:sp>
          <p:nvSpPr>
            <p:cNvPr id="61" name="矩形标注 60"/>
            <p:cNvSpPr/>
            <p:nvPr/>
          </p:nvSpPr>
          <p:spPr>
            <a:xfrm>
              <a:off x="4530044" y="1586892"/>
              <a:ext cx="1800000" cy="1800000"/>
            </a:xfrm>
            <a:prstGeom prst="wedgeRectCallout">
              <a:avLst>
                <a:gd fmla="val -33138" name="adj1"/>
                <a:gd fmla="val 67542" name="adj2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2" name="椭圆 61"/>
            <p:cNvSpPr/>
            <p:nvPr/>
          </p:nvSpPr>
          <p:spPr>
            <a:xfrm>
              <a:off x="4646888" y="1694334"/>
              <a:ext cx="1584000" cy="1584000"/>
            </a:xfrm>
            <a:prstGeom prst="ellipse">
              <a:avLst/>
            </a:prstGeom>
            <a:solidFill>
              <a:srgbClr val="262626"/>
            </a:solidFill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3" name="矩形 62"/>
            <p:cNvSpPr/>
            <p:nvPr/>
          </p:nvSpPr>
          <p:spPr>
            <a:xfrm>
              <a:off x="4674060" y="2268758"/>
              <a:ext cx="1510292" cy="5181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altLang="en-US" b="1" lang="zh-CN" smtClean="0" sz="28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有组织</a:t>
              </a:r>
            </a:p>
          </p:txBody>
        </p:sp>
      </p:grpSp>
    </p:spTree>
    <p:extLst>
      <p:ext uri="{BB962C8B-B14F-4D97-AF65-F5344CB8AC3E}">
        <p14:creationId val="557925582"/>
      </p:ext>
    </p:extLst>
  </p:cSld>
  <p:clrMapOvr>
    <a:masterClrMapping/>
  </p:clrMapOvr>
  <p:transition>
    <p:randomBar/>
  </p:transition>
  <p:timing/>
</p:sld>
</file>

<file path=ppt/slides/slide2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剪去同侧角的矩形 4"/>
          <p:cNvSpPr/>
          <p:nvPr/>
        </p:nvSpPr>
        <p:spPr>
          <a:xfrm rot="10800000">
            <a:off x="792188" y="0"/>
            <a:ext cx="5184576" cy="876290"/>
          </a:xfrm>
          <a:prstGeom prst="snip2Same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矩形 2"/>
          <p:cNvSpPr/>
          <p:nvPr/>
        </p:nvSpPr>
        <p:spPr>
          <a:xfrm>
            <a:off x="1061050" y="1460388"/>
            <a:ext cx="5023168" cy="640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mtClean="0" sz="3600">
                <a:solidFill>
                  <a:schemeClr val="bg1"/>
                </a:solidFill>
                <a:latin charset="-122" panose="020b0800000000000000" pitchFamily="34" typeface="华康俪金黑W8(P)"/>
                <a:ea charset="-122" panose="020b0800000000000000" pitchFamily="34" typeface="华康俪金黑W8(P)"/>
              </a:rPr>
              <a:t>高效率秘籍1：能量管理</a:t>
            </a:r>
          </a:p>
        </p:txBody>
      </p:sp>
      <p:sp>
        <p:nvSpPr>
          <p:cNvPr id="6" name="矩形 5"/>
          <p:cNvSpPr/>
          <p:nvPr/>
        </p:nvSpPr>
        <p:spPr>
          <a:xfrm>
            <a:off x="1479146" y="114979"/>
            <a:ext cx="3761105" cy="640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mtClean="0" sz="3600">
                <a:solidFill>
                  <a:schemeClr val="bg1"/>
                </a:solidFill>
                <a:latin charset="-122" panose="020b0800000000000000" pitchFamily="34" typeface="华康俪金黑W8(P)"/>
                <a:ea charset="-122" panose="020b0800000000000000" pitchFamily="34" typeface="华康俪金黑W8(P)"/>
              </a:rPr>
              <a:t>3.超越整体性学习</a:t>
            </a:r>
          </a:p>
        </p:txBody>
      </p:sp>
      <p:pic>
        <p:nvPicPr>
          <p:cNvPr descr="电影怪兽大学" id="3074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035204" y="3463173"/>
            <a:ext cx="3044165" cy="3044165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4435952" y="3107820"/>
            <a:ext cx="3816424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b="1" lang="zh-CN" smtClean="0" sz="3600">
                <a:solidFill>
                  <a:srgbClr val="FFC000"/>
                </a:solidFill>
                <a:latin charset="-122" pitchFamily="34" typeface="微软雅黑"/>
                <a:ea charset="-122" pitchFamily="34" typeface="微软雅黑"/>
              </a:rPr>
              <a:t>增加能量储备</a:t>
            </a:r>
          </a:p>
        </p:txBody>
      </p:sp>
      <p:cxnSp>
        <p:nvCxnSpPr>
          <p:cNvPr id="11" name="直接连接符 10"/>
          <p:cNvCxnSpPr/>
          <p:nvPr/>
        </p:nvCxnSpPr>
        <p:spPr>
          <a:xfrm>
            <a:off x="1090306" y="2232298"/>
            <a:ext cx="4968000" cy="0"/>
          </a:xfrm>
          <a:prstGeom prst="line">
            <a:avLst/>
          </a:prstGeom>
          <a:ln>
            <a:solidFill>
              <a:srgbClr val="0070C0"/>
            </a:solidFill>
            <a:headEnd len="med" type="diamond" w="med"/>
            <a:tailEnd len="med" type="diamond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8501033" y="3107820"/>
            <a:ext cx="6053117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b="1" lang="zh-CN" sz="3600">
                <a:solidFill>
                  <a:srgbClr val="FFC000"/>
                </a:solidFill>
                <a:latin charset="-122" pitchFamily="34" typeface="微软雅黑"/>
                <a:ea charset="-122" pitchFamily="34" typeface="微软雅黑"/>
              </a:rPr>
              <a:t>将日程表由线性改为循环式</a:t>
            </a:r>
          </a:p>
        </p:txBody>
      </p:sp>
      <p:sp>
        <p:nvSpPr>
          <p:cNvPr id="13" name="矩形 12"/>
          <p:cNvSpPr/>
          <p:nvPr/>
        </p:nvSpPr>
        <p:spPr>
          <a:xfrm>
            <a:off x="3821039" y="2407812"/>
            <a:ext cx="646430" cy="15544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z="9600">
                <a:solidFill>
                  <a:srgbClr val="FFC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806030902050204" pitchFamily="34" typeface="Impact"/>
              </a:rPr>
              <a:t>1</a:t>
            </a:r>
          </a:p>
        </p:txBody>
      </p:sp>
      <p:sp>
        <p:nvSpPr>
          <p:cNvPr id="32" name="矩形 31"/>
          <p:cNvSpPr/>
          <p:nvPr/>
        </p:nvSpPr>
        <p:spPr>
          <a:xfrm>
            <a:off x="7632947" y="2407812"/>
            <a:ext cx="795655" cy="15544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mtClean="0" sz="9600">
                <a:solidFill>
                  <a:srgbClr val="FFC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806030902050204" pitchFamily="34" typeface="Impact"/>
              </a:rPr>
              <a:t>2</a:t>
            </a:r>
          </a:p>
        </p:txBody>
      </p:sp>
      <p:sp>
        <p:nvSpPr>
          <p:cNvPr id="14" name="矩形 13"/>
          <p:cNvSpPr/>
          <p:nvPr/>
        </p:nvSpPr>
        <p:spPr>
          <a:xfrm>
            <a:off x="4475385" y="3861871"/>
            <a:ext cx="3776991" cy="2606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 marL="342900">
              <a:lnSpc>
                <a:spcPct val="150000"/>
              </a:lnSpc>
              <a:buFont charset="0" panose="020b0604020202020204" pitchFamily="34" typeface="Arial"/>
              <a:buChar char="•"/>
            </a:pPr>
            <a:r>
              <a:rPr altLang="en-US" lang="zh-CN" sz="22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每周3~5次运动</a:t>
            </a:r>
          </a:p>
          <a:p>
            <a:pPr indent="-342900" marL="342900">
              <a:lnSpc>
                <a:spcPct val="150000"/>
              </a:lnSpc>
              <a:buFont charset="0" panose="020b0604020202020204" pitchFamily="34" typeface="Arial"/>
              <a:buChar char="•"/>
            </a:pPr>
            <a:r>
              <a:rPr altLang="en-US" lang="zh-CN" sz="22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每晚7~8小时睡眠</a:t>
            </a:r>
          </a:p>
          <a:p>
            <a:pPr indent="-342900" marL="342900">
              <a:lnSpc>
                <a:spcPct val="150000"/>
              </a:lnSpc>
              <a:buFont charset="0" panose="020b0604020202020204" pitchFamily="34" typeface="Arial"/>
              <a:buChar char="•"/>
            </a:pPr>
            <a:r>
              <a:rPr altLang="en-US" lang="zh-CN" sz="22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健康饮食保持血糖水平</a:t>
            </a:r>
          </a:p>
          <a:p>
            <a:pPr indent="-342900" marL="342900">
              <a:lnSpc>
                <a:spcPct val="150000"/>
              </a:lnSpc>
              <a:buFont charset="0" panose="020b0604020202020204" pitchFamily="34" typeface="Arial"/>
              <a:buChar char="•"/>
            </a:pPr>
            <a:r>
              <a:rPr altLang="en-US" lang="zh-CN" sz="22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及时补充水分</a:t>
            </a:r>
          </a:p>
          <a:p>
            <a:pPr indent="-342900" marL="342900">
              <a:lnSpc>
                <a:spcPct val="150000"/>
              </a:lnSpc>
              <a:buFont charset="0" panose="020b0604020202020204" pitchFamily="34" typeface="Arial"/>
              <a:buChar char="•"/>
            </a:pPr>
            <a:r>
              <a:rPr altLang="en-US" lang="zh-CN" sz="22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少吃多餐</a:t>
            </a:r>
          </a:p>
        </p:txBody>
      </p:sp>
      <p:sp>
        <p:nvSpPr>
          <p:cNvPr id="34" name="矩形 33"/>
          <p:cNvSpPr/>
          <p:nvPr/>
        </p:nvSpPr>
        <p:spPr>
          <a:xfrm>
            <a:off x="8608960" y="3977472"/>
            <a:ext cx="3776991" cy="1600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 marL="342900">
              <a:lnSpc>
                <a:spcPct val="150000"/>
              </a:lnSpc>
              <a:buFont charset="0" panose="020b0604020202020204" pitchFamily="34" typeface="Arial"/>
              <a:buChar char="•"/>
            </a:pPr>
            <a:r>
              <a:rPr altLang="en-US" lang="zh-CN" sz="22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一周休息一天</a:t>
            </a:r>
          </a:p>
          <a:p>
            <a:pPr indent="-342900" marL="342900">
              <a:lnSpc>
                <a:spcPct val="150000"/>
              </a:lnSpc>
              <a:buFont charset="0" panose="020b0604020202020204" pitchFamily="34" typeface="Arial"/>
              <a:buChar char="•"/>
            </a:pPr>
            <a:r>
              <a:rPr altLang="en-US" lang="zh-CN" sz="22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晚上不干活儿</a:t>
            </a:r>
          </a:p>
          <a:p>
            <a:pPr indent="-342900" marL="342900">
              <a:lnSpc>
                <a:spcPct val="150000"/>
              </a:lnSpc>
              <a:buFont charset="0" panose="020b0604020202020204" pitchFamily="34" typeface="Arial"/>
              <a:buChar char="•"/>
            </a:pPr>
            <a:r>
              <a:rPr altLang="en-US" lang="zh-CN" sz="22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设定90分钟</a:t>
            </a:r>
          </a:p>
        </p:txBody>
      </p:sp>
    </p:spTree>
    <p:extLst>
      <p:ext uri="{BB962C8B-B14F-4D97-AF65-F5344CB8AC3E}">
        <p14:creationId val="1156292943"/>
      </p:ext>
    </p:extLst>
  </p:cSld>
  <p:clrMapOvr>
    <a:masterClrMapping/>
  </p:clrMapOvr>
  <p:transition>
    <p:randomBar/>
  </p:transition>
  <p:timing/>
</p:sld>
</file>

<file path=ppt/slides/slide2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剪去同侧角的矩形 4"/>
          <p:cNvSpPr/>
          <p:nvPr/>
        </p:nvSpPr>
        <p:spPr>
          <a:xfrm rot="10800000">
            <a:off x="792188" y="0"/>
            <a:ext cx="5184576" cy="876290"/>
          </a:xfrm>
          <a:prstGeom prst="snip2Same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矩形 2"/>
          <p:cNvSpPr/>
          <p:nvPr/>
        </p:nvSpPr>
        <p:spPr>
          <a:xfrm>
            <a:off x="1061050" y="1460388"/>
            <a:ext cx="5937568" cy="640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mtClean="0" sz="3600">
                <a:solidFill>
                  <a:schemeClr val="bg1"/>
                </a:solidFill>
                <a:latin charset="-122" panose="020b0800000000000000" pitchFamily="34" typeface="华康俪金黑W8(P)"/>
                <a:ea charset="-122" panose="020b0800000000000000" pitchFamily="34" typeface="华康俪金黑W8(P)"/>
              </a:rPr>
              <a:t>高效率秘籍2：不要“学习”</a:t>
            </a:r>
          </a:p>
        </p:txBody>
      </p:sp>
      <p:sp>
        <p:nvSpPr>
          <p:cNvPr id="6" name="矩形 5"/>
          <p:cNvSpPr/>
          <p:nvPr/>
        </p:nvSpPr>
        <p:spPr>
          <a:xfrm>
            <a:off x="1479146" y="114979"/>
            <a:ext cx="3761105" cy="640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mtClean="0" sz="3600">
                <a:solidFill>
                  <a:schemeClr val="bg1"/>
                </a:solidFill>
                <a:latin charset="-122" panose="020b0800000000000000" pitchFamily="34" typeface="华康俪金黑W8(P)"/>
                <a:ea charset="-122" panose="020b0800000000000000" pitchFamily="34" typeface="华康俪金黑W8(P)"/>
              </a:rPr>
              <a:t>3.超越整体性学习</a:t>
            </a:r>
          </a:p>
        </p:txBody>
      </p:sp>
      <p:sp>
        <p:nvSpPr>
          <p:cNvPr id="2" name="矩形 1"/>
          <p:cNvSpPr/>
          <p:nvPr/>
        </p:nvSpPr>
        <p:spPr>
          <a:xfrm>
            <a:off x="4435952" y="3107819"/>
            <a:ext cx="9461692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b="1" lang="zh-CN" smtClean="0" sz="3600">
                <a:solidFill>
                  <a:srgbClr val="FFC000"/>
                </a:solidFill>
                <a:latin charset="-122" pitchFamily="34" typeface="微软雅黑"/>
                <a:ea charset="-122" pitchFamily="34" typeface="微软雅黑"/>
              </a:rPr>
              <a:t>将“学习”细分为可以执行的“任务流”</a:t>
            </a:r>
          </a:p>
        </p:txBody>
      </p:sp>
      <p:cxnSp>
        <p:nvCxnSpPr>
          <p:cNvPr id="11" name="直接连接符 10"/>
          <p:cNvCxnSpPr/>
          <p:nvPr/>
        </p:nvCxnSpPr>
        <p:spPr>
          <a:xfrm>
            <a:off x="1090306" y="2232298"/>
            <a:ext cx="5652000" cy="0"/>
          </a:xfrm>
          <a:prstGeom prst="line">
            <a:avLst/>
          </a:prstGeom>
          <a:ln>
            <a:solidFill>
              <a:srgbClr val="0070C0"/>
            </a:solidFill>
            <a:headEnd len="med" type="diamond" w="med"/>
            <a:tailEnd len="med" type="diamond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4475385" y="3960490"/>
            <a:ext cx="6109891" cy="2834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b="1" lang="zh-CN" smtClean="0" sz="2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示例</a:t>
            </a:r>
          </a:p>
          <a:p>
            <a:pPr>
              <a:lnSpc>
                <a:spcPct val="150000"/>
              </a:lnSpc>
            </a:pPr>
            <a:r>
              <a:rPr altLang="en-US" b="1" lang="zh-CN" smtClean="0" sz="2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S1.阅读材料</a:t>
            </a:r>
          </a:p>
          <a:p>
            <a:pPr>
              <a:lnSpc>
                <a:spcPct val="150000"/>
              </a:lnSpc>
            </a:pPr>
            <a:r>
              <a:rPr altLang="en-US" b="1" lang="zh-CN" smtClean="0" sz="2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S2.完成作业和做笔记</a:t>
            </a:r>
          </a:p>
          <a:p>
            <a:pPr>
              <a:lnSpc>
                <a:spcPct val="150000"/>
              </a:lnSpc>
            </a:pPr>
            <a:r>
              <a:rPr altLang="en-US" b="1" lang="zh-CN" smtClean="0" sz="2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S3.应用整体性学习方法处理某些难点</a:t>
            </a:r>
          </a:p>
          <a:p>
            <a:pPr>
              <a:lnSpc>
                <a:spcPct val="150000"/>
              </a:lnSpc>
            </a:pPr>
            <a:r>
              <a:rPr altLang="en-US" b="1" lang="zh-CN" smtClean="0" sz="2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S4.考试前针对学习材料做一次笔记流</a:t>
            </a:r>
          </a:p>
        </p:txBody>
      </p:sp>
      <p:pic>
        <p:nvPicPr>
          <p:cNvPr descr="cute-blue-monsters-university-icon003" id="4098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794148" y="3120445"/>
            <a:ext cx="3471535" cy="3471535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val="292486426"/>
      </p:ext>
    </p:extLst>
  </p:cSld>
  <p:clrMapOvr>
    <a:masterClrMapping/>
  </p:clrMapOvr>
  <p:transition>
    <p:randomBar/>
  </p:transition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" name="矩形 15"/>
          <p:cNvSpPr/>
          <p:nvPr/>
        </p:nvSpPr>
        <p:spPr>
          <a:xfrm>
            <a:off x="0" y="720130"/>
            <a:ext cx="14401800" cy="12916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文本框 17"/>
          <p:cNvSpPr txBox="1"/>
          <p:nvPr/>
        </p:nvSpPr>
        <p:spPr>
          <a:xfrm>
            <a:off x="792188" y="1011994"/>
            <a:ext cx="12882880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4000">
                <a:solidFill>
                  <a:srgbClr val="FFC000"/>
                </a:solidFill>
                <a:latin charset="-122" panose="02000000000000000000" pitchFamily="2" typeface="方正正大黑简体"/>
                <a:ea charset="-122" panose="02000000000000000000" pitchFamily="2" typeface="方正正大黑简体"/>
              </a:rPr>
              <a:t>相信我，刚看完本书介绍的时候，你会和他有同样的感觉</a:t>
            </a:r>
          </a:p>
        </p:txBody>
      </p:sp>
      <p:sp>
        <p:nvSpPr>
          <p:cNvPr id="4" name="矩形 3"/>
          <p:cNvSpPr/>
          <p:nvPr/>
        </p:nvSpPr>
        <p:spPr>
          <a:xfrm>
            <a:off x="638156" y="2109693"/>
            <a:ext cx="5339080" cy="28346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en-US" sz="18000">
                <a:solidFill>
                  <a:srgbClr val="FFC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604030504040204" pitchFamily="34" typeface="Verdana"/>
                <a:ea charset="0" panose="020b0604030504040204" pitchFamily="34" typeface="Verdana"/>
                <a:cs charset="0" panose="020b0604030504040204" pitchFamily="34" typeface="Verdana"/>
              </a:rPr>
              <a:t>BUT</a:t>
            </a:r>
          </a:p>
        </p:txBody>
      </p:sp>
      <p:sp>
        <p:nvSpPr>
          <p:cNvPr id="5" name="矩形 4"/>
          <p:cNvSpPr/>
          <p:nvPr/>
        </p:nvSpPr>
        <p:spPr>
          <a:xfrm>
            <a:off x="5891356" y="2664346"/>
            <a:ext cx="7992888" cy="1920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4000">
                <a:solidFill>
                  <a:srgbClr val="FFC000"/>
                </a:solidFill>
                <a:latin charset="-122" panose="02000000000000000000" pitchFamily="2" typeface="方正正大黑简体"/>
                <a:ea charset="-122" panose="02000000000000000000" pitchFamily="2" typeface="方正正大黑简体"/>
              </a:rPr>
              <a:t>当你认真阅读完本书后，你会发现，那小子并不是天才，而是创造并掌握了一种适合自己的学习方法！</a:t>
            </a:r>
          </a:p>
        </p:txBody>
      </p:sp>
      <p:sp>
        <p:nvSpPr>
          <p:cNvPr id="6" name="等腰三角形 5"/>
          <p:cNvSpPr/>
          <p:nvPr/>
        </p:nvSpPr>
        <p:spPr>
          <a:xfrm>
            <a:off x="10640639" y="4535676"/>
            <a:ext cx="252000" cy="25200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2" name="等腰三角形 21"/>
          <p:cNvSpPr/>
          <p:nvPr/>
        </p:nvSpPr>
        <p:spPr>
          <a:xfrm>
            <a:off x="11223930" y="4535676"/>
            <a:ext cx="252000" cy="25200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3" name="等腰三角形 22"/>
          <p:cNvSpPr/>
          <p:nvPr/>
        </p:nvSpPr>
        <p:spPr>
          <a:xfrm>
            <a:off x="11807221" y="4536017"/>
            <a:ext cx="252000" cy="25200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4" name="等腰三角形 23"/>
          <p:cNvSpPr/>
          <p:nvPr/>
        </p:nvSpPr>
        <p:spPr>
          <a:xfrm>
            <a:off x="12390512" y="4536017"/>
            <a:ext cx="252000" cy="25200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矩形 6"/>
          <p:cNvSpPr/>
          <p:nvPr/>
        </p:nvSpPr>
        <p:spPr>
          <a:xfrm>
            <a:off x="0" y="5188039"/>
            <a:ext cx="14401800" cy="1652771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5" name="文本框 24"/>
          <p:cNvSpPr txBox="1"/>
          <p:nvPr/>
        </p:nvSpPr>
        <p:spPr>
          <a:xfrm>
            <a:off x="2108140" y="5335567"/>
            <a:ext cx="10698480" cy="14376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>
              <a:lnSpc>
                <a:spcPts val="5300"/>
              </a:lnSpc>
            </a:pPr>
            <a:r>
              <a:rPr altLang="en-US" lang="zh-CN" smtClean="0" sz="3600">
                <a:solidFill>
                  <a:schemeClr val="bg1"/>
                </a:solidFill>
                <a:latin charset="-122" panose="02000000000000000000" pitchFamily="2" typeface="方正正大黑简体"/>
                <a:ea charset="-122" panose="02000000000000000000" pitchFamily="2" typeface="方正正大黑简体"/>
              </a:rPr>
              <a:t>下面，就让我们一起来看看这套并不神奇但却有效的</a:t>
            </a:r>
          </a:p>
          <a:p>
            <a:pPr algn="ctr">
              <a:lnSpc>
                <a:spcPts val="5300"/>
              </a:lnSpc>
            </a:pPr>
            <a:r>
              <a:rPr altLang="en-US" lang="zh-CN" smtClean="0" sz="3600">
                <a:solidFill>
                  <a:schemeClr val="bg1"/>
                </a:solidFill>
                <a:latin charset="-122" panose="02000000000000000000" pitchFamily="2" typeface="方正正大黑简体"/>
                <a:ea charset="-122" panose="02000000000000000000" pitchFamily="2" typeface="方正正大黑简体"/>
              </a:rPr>
              <a:t>【整体性学习策略与技术】</a:t>
            </a:r>
          </a:p>
        </p:txBody>
      </p:sp>
    </p:spTree>
    <p:extLst>
      <p:ext uri="{BB962C8B-B14F-4D97-AF65-F5344CB8AC3E}">
        <p14:creationId val="818086452"/>
      </p:ext>
    </p:extLst>
  </p:cSld>
  <p:clrMapOvr>
    <a:masterClrMapping/>
  </p:clrMapOvr>
  <p:transition/>
  <p:timing/>
</p:sld>
</file>

<file path=ppt/slides/slide3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剪去同侧角的矩形 4"/>
          <p:cNvSpPr/>
          <p:nvPr/>
        </p:nvSpPr>
        <p:spPr>
          <a:xfrm rot="10800000">
            <a:off x="792188" y="0"/>
            <a:ext cx="5184576" cy="876290"/>
          </a:xfrm>
          <a:prstGeom prst="snip2Same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矩形 2"/>
          <p:cNvSpPr/>
          <p:nvPr/>
        </p:nvSpPr>
        <p:spPr>
          <a:xfrm>
            <a:off x="1061050" y="1460388"/>
            <a:ext cx="5023168" cy="640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mtClean="0" sz="3600">
                <a:solidFill>
                  <a:schemeClr val="bg1"/>
                </a:solidFill>
                <a:latin charset="-122" panose="020b0800000000000000" pitchFamily="34" typeface="华康俪金黑W8(P)"/>
                <a:ea charset="-122" panose="020b0800000000000000" pitchFamily="34" typeface="华康俪金黑W8(P)"/>
              </a:rPr>
              <a:t>高效率秘籍3：绝不拖延</a:t>
            </a:r>
          </a:p>
        </p:txBody>
      </p:sp>
      <p:sp>
        <p:nvSpPr>
          <p:cNvPr id="6" name="矩形 5"/>
          <p:cNvSpPr/>
          <p:nvPr/>
        </p:nvSpPr>
        <p:spPr>
          <a:xfrm>
            <a:off x="1479146" y="114979"/>
            <a:ext cx="3761105" cy="640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mtClean="0" sz="3600">
                <a:solidFill>
                  <a:schemeClr val="bg1"/>
                </a:solidFill>
                <a:latin charset="-122" panose="020b0800000000000000" pitchFamily="34" typeface="华康俪金黑W8(P)"/>
                <a:ea charset="-122" panose="020b0800000000000000" pitchFamily="34" typeface="华康俪金黑W8(P)"/>
              </a:rPr>
              <a:t>3.超越整体性学习</a:t>
            </a:r>
          </a:p>
        </p:txBody>
      </p:sp>
      <p:sp>
        <p:nvSpPr>
          <p:cNvPr id="2" name="矩形 1"/>
          <p:cNvSpPr/>
          <p:nvPr/>
        </p:nvSpPr>
        <p:spPr>
          <a:xfrm>
            <a:off x="4435952" y="3107819"/>
            <a:ext cx="9461692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b="1" lang="zh-CN" smtClean="0" sz="3600">
                <a:solidFill>
                  <a:srgbClr val="FFC000"/>
                </a:solidFill>
                <a:latin charset="-122" pitchFamily="34" typeface="微软雅黑"/>
                <a:ea charset="-122" pitchFamily="34" typeface="微软雅黑"/>
              </a:rPr>
              <a:t>建立周/日目标体系</a:t>
            </a:r>
          </a:p>
        </p:txBody>
      </p:sp>
      <p:cxnSp>
        <p:nvCxnSpPr>
          <p:cNvPr id="11" name="直接连接符 10"/>
          <p:cNvCxnSpPr/>
          <p:nvPr/>
        </p:nvCxnSpPr>
        <p:spPr>
          <a:xfrm>
            <a:off x="1090306" y="2232298"/>
            <a:ext cx="5004000" cy="0"/>
          </a:xfrm>
          <a:prstGeom prst="line">
            <a:avLst/>
          </a:prstGeom>
          <a:ln>
            <a:solidFill>
              <a:srgbClr val="0070C0"/>
            </a:solidFill>
            <a:headEnd len="med" type="diamond" w="med"/>
            <a:tailEnd len="med" type="diamond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4475385" y="3960489"/>
            <a:ext cx="6109891" cy="1097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 marL="342900">
              <a:lnSpc>
                <a:spcPct val="150000"/>
              </a:lnSpc>
              <a:buFont charset="0" panose="020b0604020202020204" pitchFamily="34" typeface="Arial"/>
              <a:buChar char="•"/>
            </a:pPr>
            <a:r>
              <a:rPr altLang="en-US" lang="zh-CN" smtClean="0" sz="22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每周末列清单，包括所有任务</a:t>
            </a:r>
          </a:p>
          <a:p>
            <a:pPr indent="-342900" marL="342900">
              <a:lnSpc>
                <a:spcPct val="150000"/>
              </a:lnSpc>
              <a:buFont charset="0" panose="020b0604020202020204" pitchFamily="34" typeface="Arial"/>
              <a:buChar char="•"/>
            </a:pPr>
            <a:r>
              <a:rPr altLang="en-US" lang="zh-CN" smtClean="0" sz="22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每天晚上检查周计划，列出每日目标清单</a:t>
            </a:r>
          </a:p>
        </p:txBody>
      </p:sp>
      <p:pic>
        <p:nvPicPr>
          <p:cNvPr descr="怪物公司" id="5122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flipH="1">
            <a:off x="504156" y="2696124"/>
            <a:ext cx="3496991" cy="3186788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val="1941717608"/>
      </p:ext>
    </p:extLst>
  </p:cSld>
  <p:clrMapOvr>
    <a:masterClrMapping/>
  </p:clrMapOvr>
  <p:transition>
    <p:randomBar/>
  </p:transition>
  <p:timing/>
</p:sld>
</file>

<file path=ppt/slides/slide3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剪去同侧角的矩形 4"/>
          <p:cNvSpPr/>
          <p:nvPr/>
        </p:nvSpPr>
        <p:spPr>
          <a:xfrm rot="10800000">
            <a:off x="792188" y="0"/>
            <a:ext cx="5184576" cy="876290"/>
          </a:xfrm>
          <a:prstGeom prst="snip2Same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矩形 2"/>
          <p:cNvSpPr/>
          <p:nvPr/>
        </p:nvSpPr>
        <p:spPr>
          <a:xfrm>
            <a:off x="1061050" y="1460388"/>
            <a:ext cx="4565968" cy="640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mtClean="0" sz="3600">
                <a:solidFill>
                  <a:schemeClr val="bg1"/>
                </a:solidFill>
                <a:latin charset="-122" panose="020b0800000000000000" pitchFamily="34" typeface="华康俪金黑W8(P)"/>
                <a:ea charset="-122" panose="020b0800000000000000" pitchFamily="34" typeface="华康俪金黑W8(P)"/>
              </a:rPr>
              <a:t>高效率秘籍4：批处理</a:t>
            </a:r>
          </a:p>
        </p:txBody>
      </p:sp>
      <p:sp>
        <p:nvSpPr>
          <p:cNvPr id="6" name="矩形 5"/>
          <p:cNvSpPr/>
          <p:nvPr/>
        </p:nvSpPr>
        <p:spPr>
          <a:xfrm>
            <a:off x="1479146" y="114979"/>
            <a:ext cx="3761105" cy="640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mtClean="0" sz="3600">
                <a:solidFill>
                  <a:schemeClr val="bg1"/>
                </a:solidFill>
                <a:latin charset="-122" panose="020b0800000000000000" pitchFamily="34" typeface="华康俪金黑W8(P)"/>
                <a:ea charset="-122" panose="020b0800000000000000" pitchFamily="34" typeface="华康俪金黑W8(P)"/>
              </a:rPr>
              <a:t>3.超越整体性学习</a:t>
            </a:r>
          </a:p>
        </p:txBody>
      </p:sp>
      <p:sp>
        <p:nvSpPr>
          <p:cNvPr id="2" name="矩形 1"/>
          <p:cNvSpPr/>
          <p:nvPr/>
        </p:nvSpPr>
        <p:spPr>
          <a:xfrm>
            <a:off x="4435952" y="3107819"/>
            <a:ext cx="9461692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b="1" lang="zh-CN" smtClean="0" sz="3600">
                <a:solidFill>
                  <a:srgbClr val="FFC000"/>
                </a:solidFill>
                <a:latin charset="-122" pitchFamily="34" typeface="微软雅黑"/>
                <a:ea charset="-122" pitchFamily="34" typeface="微软雅黑"/>
              </a:rPr>
              <a:t>类似的、散在的工作集中起来一次做完</a:t>
            </a:r>
          </a:p>
        </p:txBody>
      </p:sp>
      <p:cxnSp>
        <p:nvCxnSpPr>
          <p:cNvPr id="11" name="直接连接符 10"/>
          <p:cNvCxnSpPr/>
          <p:nvPr/>
        </p:nvCxnSpPr>
        <p:spPr>
          <a:xfrm>
            <a:off x="1090306" y="2232298"/>
            <a:ext cx="4572000" cy="0"/>
          </a:xfrm>
          <a:prstGeom prst="line">
            <a:avLst/>
          </a:prstGeom>
          <a:ln>
            <a:solidFill>
              <a:srgbClr val="0070C0"/>
            </a:solidFill>
            <a:headEnd len="med" type="diamond" w="med"/>
            <a:tailEnd len="med" type="diamond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4475385" y="3960490"/>
            <a:ext cx="6109891" cy="1600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 marL="342900">
              <a:lnSpc>
                <a:spcPct val="150000"/>
              </a:lnSpc>
              <a:buFont charset="0" panose="020b0604020202020204" pitchFamily="34" typeface="Arial"/>
              <a:buChar char="•"/>
            </a:pPr>
            <a:r>
              <a:rPr altLang="en-US" lang="zh-CN" smtClean="0" sz="22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评估判断工作量</a:t>
            </a:r>
          </a:p>
          <a:p>
            <a:pPr indent="-342900" marL="342900">
              <a:lnSpc>
                <a:spcPct val="150000"/>
              </a:lnSpc>
              <a:buFont charset="0" panose="020b0604020202020204" pitchFamily="34" typeface="Arial"/>
              <a:buChar char="•"/>
            </a:pPr>
            <a:r>
              <a:rPr altLang="en-US" lang="zh-CN" smtClean="0" sz="22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一次性完成作业</a:t>
            </a:r>
          </a:p>
          <a:p>
            <a:pPr indent="-342900" marL="342900">
              <a:lnSpc>
                <a:spcPct val="150000"/>
              </a:lnSpc>
              <a:buFont charset="0" panose="020b0604020202020204" pitchFamily="34" typeface="Arial"/>
              <a:buChar char="•"/>
            </a:pPr>
            <a:r>
              <a:rPr altLang="en-US" lang="zh-CN" smtClean="0" sz="22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提高注意力阈值</a:t>
            </a:r>
          </a:p>
        </p:txBody>
      </p:sp>
      <p:pic>
        <p:nvPicPr>
          <p:cNvPr descr="cute-blue-monsters-university-icon005" id="6146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090305" y="3107818"/>
            <a:ext cx="2940903" cy="2940903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val="4168854953"/>
      </p:ext>
    </p:extLst>
  </p:cSld>
  <p:clrMapOvr>
    <a:masterClrMapping/>
  </p:clrMapOvr>
  <p:transition>
    <p:randomBar/>
  </p:transition>
  <p:timing/>
</p:sld>
</file>

<file path=ppt/slides/slide3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cute-blue-monsters-university-icon027" id="7172" name="Picture 4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061050" y="2982238"/>
            <a:ext cx="3282508" cy="3282508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剪去同侧角的矩形 4"/>
          <p:cNvSpPr/>
          <p:nvPr/>
        </p:nvSpPr>
        <p:spPr>
          <a:xfrm rot="10800000">
            <a:off x="792188" y="0"/>
            <a:ext cx="5184576" cy="876290"/>
          </a:xfrm>
          <a:prstGeom prst="snip2Same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矩形 2"/>
          <p:cNvSpPr/>
          <p:nvPr/>
        </p:nvSpPr>
        <p:spPr>
          <a:xfrm>
            <a:off x="1061050" y="1460388"/>
            <a:ext cx="4565968" cy="640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mtClean="0" sz="3600">
                <a:solidFill>
                  <a:schemeClr val="bg1"/>
                </a:solidFill>
                <a:latin charset="-122" panose="020b0800000000000000" pitchFamily="34" typeface="华康俪金黑W8(P)"/>
                <a:ea charset="-122" panose="020b0800000000000000" pitchFamily="34" typeface="华康俪金黑W8(P)"/>
              </a:rPr>
              <a:t>高效率秘籍5：有组织</a:t>
            </a:r>
          </a:p>
        </p:txBody>
      </p:sp>
      <p:sp>
        <p:nvSpPr>
          <p:cNvPr id="6" name="矩形 5"/>
          <p:cNvSpPr/>
          <p:nvPr/>
        </p:nvSpPr>
        <p:spPr>
          <a:xfrm>
            <a:off x="1479146" y="114979"/>
            <a:ext cx="3761105" cy="640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mtClean="0" sz="3600">
                <a:solidFill>
                  <a:schemeClr val="bg1"/>
                </a:solidFill>
                <a:latin charset="-122" panose="020b0800000000000000" pitchFamily="34" typeface="华康俪金黑W8(P)"/>
                <a:ea charset="-122" panose="020b0800000000000000" pitchFamily="34" typeface="华康俪金黑W8(P)"/>
              </a:rPr>
              <a:t>3.超越整体性学习</a:t>
            </a:r>
          </a:p>
        </p:txBody>
      </p:sp>
      <p:sp>
        <p:nvSpPr>
          <p:cNvPr id="2" name="矩形 1"/>
          <p:cNvSpPr/>
          <p:nvPr/>
        </p:nvSpPr>
        <p:spPr>
          <a:xfrm>
            <a:off x="4435952" y="3107819"/>
            <a:ext cx="9461692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b="1" lang="zh-CN" smtClean="0" sz="3600">
                <a:solidFill>
                  <a:srgbClr val="FFC000"/>
                </a:solidFill>
                <a:latin charset="-122" pitchFamily="34" typeface="微软雅黑"/>
                <a:ea charset="-122" pitchFamily="34" typeface="微软雅黑"/>
              </a:rPr>
              <a:t>有秩序、有组织能有效提高效率</a:t>
            </a:r>
          </a:p>
        </p:txBody>
      </p:sp>
      <p:cxnSp>
        <p:nvCxnSpPr>
          <p:cNvPr id="11" name="直接连接符 10"/>
          <p:cNvCxnSpPr/>
          <p:nvPr/>
        </p:nvCxnSpPr>
        <p:spPr>
          <a:xfrm>
            <a:off x="1090306" y="2232298"/>
            <a:ext cx="4572000" cy="0"/>
          </a:xfrm>
          <a:prstGeom prst="line">
            <a:avLst/>
          </a:prstGeom>
          <a:ln>
            <a:solidFill>
              <a:srgbClr val="0070C0"/>
            </a:solidFill>
            <a:headEnd len="med" type="diamond" w="med"/>
            <a:tailEnd len="med" type="diamond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4475385" y="3960490"/>
            <a:ext cx="6109891" cy="1600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 marL="342900">
              <a:lnSpc>
                <a:spcPct val="150000"/>
              </a:lnSpc>
              <a:buFont charset="0" panose="020b0604020202020204" pitchFamily="34" typeface="Arial"/>
              <a:buChar char="•"/>
            </a:pPr>
            <a:r>
              <a:rPr altLang="en-US" lang="zh-CN" smtClean="0" sz="22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所有物品都摆在固定位置</a:t>
            </a:r>
          </a:p>
          <a:p>
            <a:pPr indent="-342900" marL="342900">
              <a:lnSpc>
                <a:spcPct val="150000"/>
              </a:lnSpc>
              <a:buFont charset="0" panose="020b0604020202020204" pitchFamily="34" typeface="Arial"/>
              <a:buChar char="•"/>
            </a:pPr>
            <a:r>
              <a:rPr altLang="en-US" lang="zh-CN" smtClean="0" sz="22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随身携带一个记事本</a:t>
            </a:r>
          </a:p>
          <a:p>
            <a:pPr indent="-342900" marL="342900">
              <a:lnSpc>
                <a:spcPct val="150000"/>
              </a:lnSpc>
              <a:buFont charset="0" panose="020b0604020202020204" pitchFamily="34" typeface="Arial"/>
              <a:buChar char="•"/>
            </a:pPr>
            <a:r>
              <a:rPr altLang="en-US" lang="zh-CN" smtClean="0" sz="22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坚持日历和做事清单</a:t>
            </a:r>
          </a:p>
        </p:txBody>
      </p:sp>
    </p:spTree>
    <p:extLst>
      <p:ext uri="{BB962C8B-B14F-4D97-AF65-F5344CB8AC3E}">
        <p14:creationId val="584588176"/>
      </p:ext>
    </p:extLst>
  </p:cSld>
  <p:clrMapOvr>
    <a:masterClrMapping/>
  </p:clrMapOvr>
  <p:transition>
    <p:randomBar/>
  </p:transition>
  <p:timing/>
</p:sld>
</file>

<file path=ppt/slides/slide3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 机器人WALL·E" id="1028" name="Picture 4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08960" y="2138767"/>
            <a:ext cx="4876800" cy="4876801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剪去同侧角的矩形 4"/>
          <p:cNvSpPr/>
          <p:nvPr/>
        </p:nvSpPr>
        <p:spPr>
          <a:xfrm rot="10800000">
            <a:off x="792188" y="0"/>
            <a:ext cx="5184576" cy="876290"/>
          </a:xfrm>
          <a:prstGeom prst="snip2Same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矩形 2"/>
          <p:cNvSpPr/>
          <p:nvPr/>
        </p:nvSpPr>
        <p:spPr>
          <a:xfrm>
            <a:off x="1061050" y="1460388"/>
            <a:ext cx="4297680" cy="640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mtClean="0" sz="3600">
                <a:solidFill>
                  <a:schemeClr val="bg1"/>
                </a:solidFill>
                <a:latin charset="-122" panose="020b0800000000000000" pitchFamily="34" typeface="华康俪金黑W8(P)"/>
                <a:ea charset="-122" panose="020b0800000000000000" pitchFamily="34" typeface="华康俪金黑W8(P)"/>
              </a:rPr>
              <a:t>怎样做好自我教育？</a:t>
            </a:r>
          </a:p>
        </p:txBody>
      </p:sp>
      <p:sp>
        <p:nvSpPr>
          <p:cNvPr id="6" name="矩形 5"/>
          <p:cNvSpPr/>
          <p:nvPr/>
        </p:nvSpPr>
        <p:spPr>
          <a:xfrm>
            <a:off x="1479146" y="114979"/>
            <a:ext cx="3761105" cy="640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mtClean="0" sz="3600">
                <a:solidFill>
                  <a:schemeClr val="bg1"/>
                </a:solidFill>
                <a:latin charset="-122" panose="020b0800000000000000" pitchFamily="34" typeface="华康俪金黑W8(P)"/>
                <a:ea charset="-122" panose="020b0800000000000000" pitchFamily="34" typeface="华康俪金黑W8(P)"/>
              </a:rPr>
              <a:t>3.超越整体性学习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5505632" y="2952378"/>
            <a:ext cx="1800000" cy="1800000"/>
            <a:chOff x="4530044" y="1586892"/>
            <a:chExt cx="1800000" cy="1800000"/>
          </a:xfrm>
        </p:grpSpPr>
        <p:sp>
          <p:nvSpPr>
            <p:cNvPr id="4" name="矩形标注 3"/>
            <p:cNvSpPr/>
            <p:nvPr/>
          </p:nvSpPr>
          <p:spPr>
            <a:xfrm>
              <a:off x="4530044" y="1586892"/>
              <a:ext cx="1800000" cy="1800000"/>
            </a:xfrm>
            <a:prstGeom prst="wedgeRectCallout">
              <a:avLst>
                <a:gd fmla="val -33138" name="adj1"/>
                <a:gd fmla="val 67542" name="adj2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" name="椭圆 6"/>
            <p:cNvSpPr/>
            <p:nvPr/>
          </p:nvSpPr>
          <p:spPr>
            <a:xfrm>
              <a:off x="4646888" y="1694334"/>
              <a:ext cx="1584000" cy="1584000"/>
            </a:xfrm>
            <a:prstGeom prst="ellipse">
              <a:avLst/>
            </a:prstGeom>
            <a:solidFill>
              <a:srgbClr val="262626"/>
            </a:solidFill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8" name="矩形 7"/>
            <p:cNvSpPr/>
            <p:nvPr/>
          </p:nvSpPr>
          <p:spPr>
            <a:xfrm>
              <a:off x="5000959" y="1802916"/>
              <a:ext cx="1138871" cy="13716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en-US" b="1" lang="zh-CN" smtClean="0" sz="28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建立良好习惯</a:t>
              </a: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8045554" y="2952378"/>
            <a:ext cx="1800000" cy="1800000"/>
            <a:chOff x="4530044" y="1586892"/>
            <a:chExt cx="1800000" cy="1800000"/>
          </a:xfrm>
        </p:grpSpPr>
        <p:sp>
          <p:nvSpPr>
            <p:cNvPr id="49" name="矩形标注 48"/>
            <p:cNvSpPr/>
            <p:nvPr/>
          </p:nvSpPr>
          <p:spPr>
            <a:xfrm>
              <a:off x="4530044" y="1586892"/>
              <a:ext cx="1800000" cy="1800000"/>
            </a:xfrm>
            <a:prstGeom prst="wedgeRectCallout">
              <a:avLst>
                <a:gd fmla="val -33138" name="adj1"/>
                <a:gd fmla="val 67542" name="adj2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0" name="椭圆 49"/>
            <p:cNvSpPr/>
            <p:nvPr/>
          </p:nvSpPr>
          <p:spPr>
            <a:xfrm>
              <a:off x="4646888" y="1694334"/>
              <a:ext cx="1584000" cy="1584000"/>
            </a:xfrm>
            <a:prstGeom prst="ellipse">
              <a:avLst/>
            </a:prstGeom>
            <a:solidFill>
              <a:srgbClr val="262626"/>
            </a:solidFill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1" name="矩形 50"/>
            <p:cNvSpPr/>
            <p:nvPr/>
          </p:nvSpPr>
          <p:spPr>
            <a:xfrm>
              <a:off x="4674061" y="1802916"/>
              <a:ext cx="1510292" cy="13716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altLang="en-US" b="1" lang="zh-CN" smtClean="0" sz="28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克服</a:t>
              </a:r>
            </a:p>
            <a:p>
              <a:pPr algn="ctr"/>
              <a:r>
                <a:rPr altLang="en-US" b="1" lang="zh-CN" smtClean="0" sz="28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挫折</a:t>
              </a:r>
            </a:p>
            <a:p>
              <a:pPr algn="ctr"/>
              <a:r>
                <a:rPr altLang="en-US" b="1" lang="zh-CN" smtClean="0" sz="28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障碍</a:t>
              </a: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10585476" y="2952378"/>
            <a:ext cx="1800000" cy="1800000"/>
            <a:chOff x="4530044" y="1586892"/>
            <a:chExt cx="1800000" cy="1800000"/>
          </a:xfrm>
        </p:grpSpPr>
        <p:sp>
          <p:nvSpPr>
            <p:cNvPr id="53" name="矩形标注 52"/>
            <p:cNvSpPr/>
            <p:nvPr/>
          </p:nvSpPr>
          <p:spPr>
            <a:xfrm>
              <a:off x="4530044" y="1586892"/>
              <a:ext cx="1800000" cy="1800000"/>
            </a:xfrm>
            <a:prstGeom prst="wedgeRectCallout">
              <a:avLst>
                <a:gd fmla="val -33138" name="adj1"/>
                <a:gd fmla="val 67542" name="adj2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4" name="椭圆 53"/>
            <p:cNvSpPr/>
            <p:nvPr/>
          </p:nvSpPr>
          <p:spPr>
            <a:xfrm>
              <a:off x="4646888" y="1694334"/>
              <a:ext cx="1584000" cy="1584000"/>
            </a:xfrm>
            <a:prstGeom prst="ellipse">
              <a:avLst/>
            </a:prstGeom>
            <a:solidFill>
              <a:srgbClr val="262626"/>
            </a:solidFill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5" name="矩形 54"/>
            <p:cNvSpPr/>
            <p:nvPr/>
          </p:nvSpPr>
          <p:spPr>
            <a:xfrm>
              <a:off x="4674061" y="1802916"/>
              <a:ext cx="1510292" cy="13716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altLang="en-US" b="1" lang="zh-CN" smtClean="0" sz="28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设置</a:t>
              </a:r>
            </a:p>
            <a:p>
              <a:pPr algn="ctr"/>
              <a:r>
                <a:rPr altLang="en-US" b="1" lang="zh-CN" smtClean="0" sz="28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学习</a:t>
              </a:r>
            </a:p>
            <a:p>
              <a:pPr algn="ctr"/>
              <a:r>
                <a:rPr altLang="en-US" b="1" lang="zh-CN" smtClean="0" sz="28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目标</a:t>
              </a:r>
            </a:p>
          </p:txBody>
        </p:sp>
      </p:grpSp>
    </p:spTree>
    <p:extLst>
      <p:ext uri="{BB962C8B-B14F-4D97-AF65-F5344CB8AC3E}">
        <p14:creationId val="2612420994"/>
      </p:ext>
    </p:extLst>
  </p:cSld>
  <p:clrMapOvr>
    <a:masterClrMapping/>
  </p:clrMapOvr>
  <p:transition>
    <p:randomBar/>
  </p:transition>
  <p:timing/>
</p:sld>
</file>

<file path=ppt/slides/slide3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WALL·E" id="2052" name="Picture 4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flipH="1">
            <a:off x="456082" y="2690816"/>
            <a:ext cx="4427481" cy="4248472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剪去同侧角的矩形 4"/>
          <p:cNvSpPr/>
          <p:nvPr/>
        </p:nvSpPr>
        <p:spPr>
          <a:xfrm rot="10800000">
            <a:off x="792188" y="0"/>
            <a:ext cx="5184576" cy="876290"/>
          </a:xfrm>
          <a:prstGeom prst="snip2Same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矩形 5"/>
          <p:cNvSpPr/>
          <p:nvPr/>
        </p:nvSpPr>
        <p:spPr>
          <a:xfrm>
            <a:off x="1479146" y="114979"/>
            <a:ext cx="3761105" cy="640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mtClean="0" sz="3600">
                <a:solidFill>
                  <a:schemeClr val="bg1"/>
                </a:solidFill>
                <a:latin charset="-122" panose="020b0800000000000000" pitchFamily="34" typeface="华康俪金黑W8(P)"/>
                <a:ea charset="-122" panose="020b0800000000000000" pitchFamily="34" typeface="华康俪金黑W8(P)"/>
              </a:rPr>
              <a:t>3.超越整体性学习</a:t>
            </a:r>
          </a:p>
        </p:txBody>
      </p:sp>
      <p:sp>
        <p:nvSpPr>
          <p:cNvPr id="18" name="矩形 17"/>
          <p:cNvSpPr/>
          <p:nvPr/>
        </p:nvSpPr>
        <p:spPr>
          <a:xfrm>
            <a:off x="1061050" y="1460388"/>
            <a:ext cx="5937568" cy="640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mtClean="0" sz="3600">
                <a:solidFill>
                  <a:schemeClr val="bg1"/>
                </a:solidFill>
                <a:latin charset="-122" panose="020b0800000000000000" pitchFamily="34" typeface="华康俪金黑W8(P)"/>
                <a:ea charset="-122" panose="020b0800000000000000" pitchFamily="34" typeface="华康俪金黑W8(P)"/>
              </a:rPr>
              <a:t>方法1：建立良好的学习习惯</a:t>
            </a:r>
          </a:p>
        </p:txBody>
      </p:sp>
      <p:cxnSp>
        <p:nvCxnSpPr>
          <p:cNvPr id="19" name="直接连接符 18"/>
          <p:cNvCxnSpPr/>
          <p:nvPr/>
        </p:nvCxnSpPr>
        <p:spPr>
          <a:xfrm>
            <a:off x="1090306" y="2232298"/>
            <a:ext cx="5904000" cy="0"/>
          </a:xfrm>
          <a:prstGeom prst="line">
            <a:avLst/>
          </a:prstGeom>
          <a:ln>
            <a:solidFill>
              <a:srgbClr val="0070C0"/>
            </a:solidFill>
            <a:headEnd len="med" type="diamond" w="med"/>
            <a:tailEnd len="med" type="diamond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/>
        </p:nvSpPr>
        <p:spPr>
          <a:xfrm>
            <a:off x="4651977" y="6122471"/>
            <a:ext cx="9461692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b="1" lang="zh-CN" smtClean="0" sz="3600">
                <a:solidFill>
                  <a:srgbClr val="0070C0"/>
                </a:solidFill>
                <a:latin charset="-122" pitchFamily="34" typeface="微软雅黑"/>
                <a:ea charset="-122" pitchFamily="34" typeface="微软雅黑"/>
              </a:rPr>
              <a:t>如果没有良好的习惯，自由会成为一种弱点。</a:t>
            </a:r>
          </a:p>
        </p:txBody>
      </p:sp>
      <p:sp>
        <p:nvSpPr>
          <p:cNvPr id="23" name="矩形 22"/>
          <p:cNvSpPr/>
          <p:nvPr/>
        </p:nvSpPr>
        <p:spPr>
          <a:xfrm>
            <a:off x="4475385" y="3960490"/>
            <a:ext cx="6109891" cy="1600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 marL="342900">
              <a:lnSpc>
                <a:spcPct val="150000"/>
              </a:lnSpc>
              <a:buFont charset="0" panose="020b0604020202020204" pitchFamily="34" typeface="Arial"/>
              <a:buChar char="•"/>
            </a:pPr>
            <a:r>
              <a:rPr altLang="en-US" lang="zh-CN" smtClean="0" sz="22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每日阅读：每周一本书</a:t>
            </a:r>
          </a:p>
          <a:p>
            <a:pPr indent="-342900" marL="342900">
              <a:lnSpc>
                <a:spcPct val="150000"/>
              </a:lnSpc>
              <a:buFont charset="0" panose="020b0604020202020204" pitchFamily="34" typeface="Arial"/>
              <a:buChar char="•"/>
            </a:pPr>
            <a:r>
              <a:rPr altLang="en-US" lang="zh-CN" smtClean="0" sz="22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每日练习：每天完成工作及练习</a:t>
            </a:r>
          </a:p>
          <a:p>
            <a:pPr indent="-342900" marL="342900">
              <a:lnSpc>
                <a:spcPct val="150000"/>
              </a:lnSpc>
              <a:buFont charset="0" panose="020b0604020202020204" pitchFamily="34" typeface="Arial"/>
              <a:buChar char="•"/>
            </a:pPr>
            <a:r>
              <a:rPr altLang="en-US" lang="zh-CN" smtClean="0" sz="22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每日目标：目标细分到天</a:t>
            </a:r>
          </a:p>
        </p:txBody>
      </p:sp>
      <p:sp>
        <p:nvSpPr>
          <p:cNvPr id="24" name="矩形 23"/>
          <p:cNvSpPr/>
          <p:nvPr/>
        </p:nvSpPr>
        <p:spPr>
          <a:xfrm>
            <a:off x="5295533" y="3107820"/>
            <a:ext cx="3816424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b="1" lang="zh-CN" smtClean="0" sz="3600">
                <a:solidFill>
                  <a:srgbClr val="FFC000"/>
                </a:solidFill>
                <a:latin charset="-122" pitchFamily="34" typeface="微软雅黑"/>
                <a:ea charset="-122" pitchFamily="34" typeface="微软雅黑"/>
              </a:rPr>
              <a:t>什么习惯？</a:t>
            </a:r>
          </a:p>
        </p:txBody>
      </p:sp>
      <p:sp>
        <p:nvSpPr>
          <p:cNvPr id="25" name="矩形 24"/>
          <p:cNvSpPr/>
          <p:nvPr/>
        </p:nvSpPr>
        <p:spPr>
          <a:xfrm>
            <a:off x="9716736" y="3107820"/>
            <a:ext cx="6053117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b="1" lang="zh-CN" smtClean="0" sz="3600">
                <a:solidFill>
                  <a:srgbClr val="FFC000"/>
                </a:solidFill>
                <a:latin charset="-122" pitchFamily="34" typeface="微软雅黑"/>
                <a:ea charset="-122" pitchFamily="34" typeface="微软雅黑"/>
              </a:rPr>
              <a:t>怎样养成？</a:t>
            </a:r>
          </a:p>
        </p:txBody>
      </p:sp>
      <p:sp>
        <p:nvSpPr>
          <p:cNvPr id="26" name="矩形 25"/>
          <p:cNvSpPr/>
          <p:nvPr/>
        </p:nvSpPr>
        <p:spPr>
          <a:xfrm>
            <a:off x="4680620" y="2407812"/>
            <a:ext cx="646430" cy="15544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z="9600">
                <a:solidFill>
                  <a:srgbClr val="FFC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806030902050204" pitchFamily="34" typeface="Impact"/>
              </a:rPr>
              <a:t>1</a:t>
            </a:r>
          </a:p>
        </p:txBody>
      </p:sp>
      <p:sp>
        <p:nvSpPr>
          <p:cNvPr id="27" name="矩形 26"/>
          <p:cNvSpPr/>
          <p:nvPr/>
        </p:nvSpPr>
        <p:spPr>
          <a:xfrm>
            <a:off x="8848652" y="2407812"/>
            <a:ext cx="795655" cy="15544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mtClean="0" sz="9600">
                <a:solidFill>
                  <a:srgbClr val="FFC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806030902050204" pitchFamily="34" typeface="Impact"/>
              </a:rPr>
              <a:t>2</a:t>
            </a:r>
          </a:p>
        </p:txBody>
      </p:sp>
      <p:sp>
        <p:nvSpPr>
          <p:cNvPr id="28" name="矩形 27"/>
          <p:cNvSpPr/>
          <p:nvPr/>
        </p:nvSpPr>
        <p:spPr>
          <a:xfrm>
            <a:off x="9176617" y="3960490"/>
            <a:ext cx="6109891" cy="2103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 marL="342900">
              <a:lnSpc>
                <a:spcPct val="150000"/>
              </a:lnSpc>
              <a:buFont charset="0" panose="020b0604020202020204" pitchFamily="34" typeface="Arial"/>
              <a:buChar char="•"/>
            </a:pPr>
            <a:r>
              <a:rPr altLang="en-US" lang="zh-CN" smtClean="0" sz="22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坚持习惯30天</a:t>
            </a:r>
          </a:p>
          <a:p>
            <a:pPr indent="-342900" marL="342900">
              <a:lnSpc>
                <a:spcPct val="150000"/>
              </a:lnSpc>
              <a:buFont charset="0" panose="020b0604020202020204" pitchFamily="34" typeface="Arial"/>
              <a:buChar char="•"/>
            </a:pPr>
            <a:r>
              <a:rPr altLang="en-US" lang="zh-CN" smtClean="0" sz="22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坚持下去</a:t>
            </a:r>
          </a:p>
          <a:p>
            <a:pPr indent="-342900" marL="342900">
              <a:lnSpc>
                <a:spcPct val="150000"/>
              </a:lnSpc>
              <a:buFont charset="0" panose="020b0604020202020204" pitchFamily="34" typeface="Arial"/>
              <a:buChar char="•"/>
            </a:pPr>
            <a:r>
              <a:rPr altLang="en-US" lang="zh-CN" smtClean="0" sz="22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享受这个习惯</a:t>
            </a:r>
          </a:p>
          <a:p>
            <a:pPr indent="-342900" marL="342900">
              <a:lnSpc>
                <a:spcPct val="150000"/>
              </a:lnSpc>
              <a:buFont charset="0" panose="020b0604020202020204" pitchFamily="34" typeface="Arial"/>
              <a:buChar char="•"/>
            </a:pPr>
            <a:r>
              <a:rPr altLang="en-US" lang="zh-CN" smtClean="0" sz="22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寻找特殊时段</a:t>
            </a:r>
          </a:p>
        </p:txBody>
      </p:sp>
    </p:spTree>
    <p:extLst>
      <p:ext uri="{BB962C8B-B14F-4D97-AF65-F5344CB8AC3E}">
        <p14:creationId val="754888991"/>
      </p:ext>
    </p:extLst>
  </p:cSld>
  <p:clrMapOvr>
    <a:masterClrMapping/>
  </p:clrMapOvr>
  <p:transition>
    <p:randomBar/>
  </p:transition>
  <p:timing/>
</p:sld>
</file>

<file path=ppt/slides/slide3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电影机器人总动员" id="3074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88132" y="2357878"/>
            <a:ext cx="4364345" cy="4364346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剪去同侧角的矩形 4"/>
          <p:cNvSpPr/>
          <p:nvPr/>
        </p:nvSpPr>
        <p:spPr>
          <a:xfrm rot="10800000">
            <a:off x="792188" y="0"/>
            <a:ext cx="5184576" cy="876290"/>
          </a:xfrm>
          <a:prstGeom prst="snip2Same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矩形 5"/>
          <p:cNvSpPr/>
          <p:nvPr/>
        </p:nvSpPr>
        <p:spPr>
          <a:xfrm>
            <a:off x="1479146" y="114979"/>
            <a:ext cx="3761105" cy="640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mtClean="0" sz="3600">
                <a:solidFill>
                  <a:schemeClr val="bg1"/>
                </a:solidFill>
                <a:latin charset="-122" panose="020b0800000000000000" pitchFamily="34" typeface="华康俪金黑W8(P)"/>
                <a:ea charset="-122" panose="020b0800000000000000" pitchFamily="34" typeface="华康俪金黑W8(P)"/>
              </a:rPr>
              <a:t>3.超越整体性学习</a:t>
            </a:r>
          </a:p>
        </p:txBody>
      </p:sp>
      <p:sp>
        <p:nvSpPr>
          <p:cNvPr id="18" name="矩形 17"/>
          <p:cNvSpPr/>
          <p:nvPr/>
        </p:nvSpPr>
        <p:spPr>
          <a:xfrm>
            <a:off x="1061050" y="1460388"/>
            <a:ext cx="5480368" cy="640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mtClean="0" sz="3600">
                <a:solidFill>
                  <a:schemeClr val="bg1"/>
                </a:solidFill>
                <a:latin charset="-122" panose="020b0800000000000000" pitchFamily="34" typeface="华康俪金黑W8(P)"/>
                <a:ea charset="-122" panose="020b0800000000000000" pitchFamily="34" typeface="华康俪金黑W8(P)"/>
              </a:rPr>
              <a:t>方法2：学会克服挫折障碍</a:t>
            </a:r>
          </a:p>
        </p:txBody>
      </p:sp>
      <p:cxnSp>
        <p:nvCxnSpPr>
          <p:cNvPr id="19" name="直接连接符 18"/>
          <p:cNvCxnSpPr/>
          <p:nvPr/>
        </p:nvCxnSpPr>
        <p:spPr>
          <a:xfrm>
            <a:off x="1090306" y="2232298"/>
            <a:ext cx="5472000" cy="0"/>
          </a:xfrm>
          <a:prstGeom prst="line">
            <a:avLst/>
          </a:prstGeom>
          <a:ln>
            <a:solidFill>
              <a:srgbClr val="0070C0"/>
            </a:solidFill>
            <a:headEnd len="med" type="diamond" w="med"/>
            <a:tailEnd len="med" type="diamond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/>
        </p:nvSpPr>
        <p:spPr>
          <a:xfrm>
            <a:off x="4435952" y="3107819"/>
            <a:ext cx="9461692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b="1" lang="zh-CN" smtClean="0" sz="3600">
                <a:solidFill>
                  <a:srgbClr val="FFC000"/>
                </a:solidFill>
                <a:latin charset="-122" pitchFamily="34" typeface="微软雅黑"/>
                <a:ea charset="-122" pitchFamily="34" typeface="微软雅黑"/>
              </a:rPr>
              <a:t>除了兴趣和动机，还有办法让自学更容易</a:t>
            </a:r>
          </a:p>
        </p:txBody>
      </p:sp>
      <p:sp>
        <p:nvSpPr>
          <p:cNvPr id="23" name="矩形 22"/>
          <p:cNvSpPr/>
          <p:nvPr/>
        </p:nvSpPr>
        <p:spPr>
          <a:xfrm>
            <a:off x="4475385" y="3960490"/>
            <a:ext cx="6109891" cy="2103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 marL="342900">
              <a:lnSpc>
                <a:spcPct val="150000"/>
              </a:lnSpc>
              <a:buFont charset="0" panose="020b0604020202020204" pitchFamily="34" typeface="Arial"/>
              <a:buChar char="•"/>
            </a:pPr>
            <a:r>
              <a:rPr altLang="en-US" lang="zh-CN" smtClean="0" sz="22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写下任何障碍</a:t>
            </a:r>
          </a:p>
          <a:p>
            <a:pPr indent="-342900" marL="342900">
              <a:lnSpc>
                <a:spcPct val="150000"/>
              </a:lnSpc>
              <a:buFont charset="0" panose="020b0604020202020204" pitchFamily="34" typeface="Arial"/>
              <a:buChar char="•"/>
            </a:pPr>
            <a:r>
              <a:rPr altLang="en-US" lang="zh-CN" smtClean="0" sz="22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求助于网络</a:t>
            </a:r>
          </a:p>
          <a:p>
            <a:pPr indent="-342900" marL="342900">
              <a:lnSpc>
                <a:spcPct val="150000"/>
              </a:lnSpc>
              <a:buFont charset="0" panose="020b0604020202020204" pitchFamily="34" typeface="Arial"/>
              <a:buChar char="•"/>
            </a:pPr>
            <a:r>
              <a:rPr altLang="en-US" lang="zh-CN" smtClean="0" sz="22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找本“怎么做”工具书</a:t>
            </a:r>
          </a:p>
          <a:p>
            <a:pPr indent="-342900" marL="342900">
              <a:lnSpc>
                <a:spcPct val="150000"/>
              </a:lnSpc>
              <a:buFont charset="0" panose="020b0604020202020204" pitchFamily="34" typeface="Arial"/>
              <a:buChar char="•"/>
            </a:pPr>
            <a:r>
              <a:rPr altLang="en-US" lang="zh-CN" smtClean="0" sz="22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换个角度试试</a:t>
            </a:r>
          </a:p>
        </p:txBody>
      </p:sp>
    </p:spTree>
    <p:extLst>
      <p:ext uri="{BB962C8B-B14F-4D97-AF65-F5344CB8AC3E}">
        <p14:creationId val="1269864317"/>
      </p:ext>
    </p:extLst>
  </p:cSld>
  <p:clrMapOvr>
    <a:masterClrMapping/>
  </p:clrMapOvr>
  <p:transition>
    <p:randomBar/>
  </p:transition>
  <p:timing/>
</p:sld>
</file>

<file path=ppt/slides/slide3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机器人总动员瓦力" id="4098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-76358" y="2213992"/>
            <a:ext cx="4876800" cy="4876801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剪去同侧角的矩形 4"/>
          <p:cNvSpPr/>
          <p:nvPr/>
        </p:nvSpPr>
        <p:spPr>
          <a:xfrm rot="10800000">
            <a:off x="792188" y="0"/>
            <a:ext cx="5184576" cy="876290"/>
          </a:xfrm>
          <a:prstGeom prst="snip2Same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矩形 5"/>
          <p:cNvSpPr/>
          <p:nvPr/>
        </p:nvSpPr>
        <p:spPr>
          <a:xfrm>
            <a:off x="1479146" y="114979"/>
            <a:ext cx="3761105" cy="640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mtClean="0" sz="3600">
                <a:solidFill>
                  <a:schemeClr val="bg1"/>
                </a:solidFill>
                <a:latin charset="-122" panose="020b0800000000000000" pitchFamily="34" typeface="华康俪金黑W8(P)"/>
                <a:ea charset="-122" panose="020b0800000000000000" pitchFamily="34" typeface="华康俪金黑W8(P)"/>
              </a:rPr>
              <a:t>3.超越整体性学习</a:t>
            </a:r>
          </a:p>
        </p:txBody>
      </p:sp>
      <p:sp>
        <p:nvSpPr>
          <p:cNvPr id="18" name="矩形 17"/>
          <p:cNvSpPr/>
          <p:nvPr/>
        </p:nvSpPr>
        <p:spPr>
          <a:xfrm>
            <a:off x="1061050" y="1460388"/>
            <a:ext cx="4565968" cy="640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mtClean="0" sz="3600">
                <a:solidFill>
                  <a:schemeClr val="bg1"/>
                </a:solidFill>
                <a:latin charset="-122" panose="020b0800000000000000" pitchFamily="34" typeface="华康俪金黑W8(P)"/>
                <a:ea charset="-122" panose="020b0800000000000000" pitchFamily="34" typeface="华康俪金黑W8(P)"/>
              </a:rPr>
              <a:t>方法3：设置学习目标</a:t>
            </a:r>
          </a:p>
        </p:txBody>
      </p:sp>
      <p:cxnSp>
        <p:nvCxnSpPr>
          <p:cNvPr id="19" name="直接连接符 18"/>
          <p:cNvCxnSpPr/>
          <p:nvPr/>
        </p:nvCxnSpPr>
        <p:spPr>
          <a:xfrm>
            <a:off x="1090306" y="2232298"/>
            <a:ext cx="4536000" cy="0"/>
          </a:xfrm>
          <a:prstGeom prst="line">
            <a:avLst/>
          </a:prstGeom>
          <a:ln>
            <a:solidFill>
              <a:srgbClr val="0070C0"/>
            </a:solidFill>
            <a:headEnd len="med" type="diamond" w="med"/>
            <a:tailEnd len="med" type="diamond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/>
        </p:nvSpPr>
        <p:spPr>
          <a:xfrm>
            <a:off x="4435952" y="3107819"/>
            <a:ext cx="9461692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b="1" lang="zh-CN" smtClean="0" sz="3600">
                <a:solidFill>
                  <a:srgbClr val="FFC000"/>
                </a:solidFill>
                <a:latin charset="-122" pitchFamily="34" typeface="微软雅黑"/>
                <a:ea charset="-122" pitchFamily="34" typeface="微软雅黑"/>
              </a:rPr>
              <a:t>一个吸引人的学习目标将会带来强大的动力</a:t>
            </a:r>
          </a:p>
        </p:txBody>
      </p:sp>
      <p:sp>
        <p:nvSpPr>
          <p:cNvPr id="10" name="矩形 9"/>
          <p:cNvSpPr/>
          <p:nvPr/>
        </p:nvSpPr>
        <p:spPr>
          <a:xfrm>
            <a:off x="4536604" y="3960490"/>
            <a:ext cx="7488832" cy="2606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 marL="342900">
              <a:lnSpc>
                <a:spcPct val="150000"/>
              </a:lnSpc>
              <a:buFont charset="0" panose="020b0604020202020204" pitchFamily="34" typeface="Arial"/>
              <a:buChar char="•"/>
            </a:pPr>
            <a:r>
              <a:rPr altLang="en-US" lang="zh-CN" smtClean="0" sz="22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写下所有目标</a:t>
            </a:r>
          </a:p>
          <a:p>
            <a:pPr indent="-342900" marL="342900">
              <a:lnSpc>
                <a:spcPct val="150000"/>
              </a:lnSpc>
              <a:buFont charset="0" panose="020b0604020202020204" pitchFamily="34" typeface="Arial"/>
              <a:buChar char="•"/>
            </a:pPr>
            <a:r>
              <a:rPr altLang="en-US" lang="zh-CN" smtClean="0" sz="22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让目标客观化，不必贪多图快</a:t>
            </a:r>
          </a:p>
          <a:p>
            <a:pPr indent="-342900" marL="342900">
              <a:lnSpc>
                <a:spcPct val="150000"/>
              </a:lnSpc>
              <a:buFont charset="0" panose="020b0604020202020204" pitchFamily="34" typeface="Arial"/>
              <a:buChar char="•"/>
            </a:pPr>
            <a:r>
              <a:rPr altLang="en-US" lang="zh-CN" smtClean="0" sz="22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设定有些困难，但努把力可以达到的截止期限</a:t>
            </a:r>
          </a:p>
          <a:p>
            <a:pPr indent="-342900" marL="342900">
              <a:lnSpc>
                <a:spcPct val="150000"/>
              </a:lnSpc>
              <a:buFont charset="0" panose="020b0604020202020204" pitchFamily="34" typeface="Arial"/>
              <a:buChar char="•"/>
            </a:pPr>
            <a:r>
              <a:rPr altLang="en-US" lang="zh-CN" smtClean="0" sz="22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将目标转化为每周和每日的具体行动</a:t>
            </a:r>
          </a:p>
          <a:p>
            <a:pPr indent="-342900" marL="342900">
              <a:lnSpc>
                <a:spcPct val="150000"/>
              </a:lnSpc>
              <a:buFont charset="0" panose="020b0604020202020204" pitchFamily="34" typeface="Arial"/>
              <a:buChar char="•"/>
            </a:pPr>
            <a:r>
              <a:rPr altLang="en-US" lang="zh-CN" smtClean="0" sz="22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经常检视目标</a:t>
            </a:r>
          </a:p>
        </p:txBody>
      </p:sp>
    </p:spTree>
    <p:extLst>
      <p:ext uri="{BB962C8B-B14F-4D97-AF65-F5344CB8AC3E}">
        <p14:creationId val="1384564639"/>
      </p:ext>
    </p:extLst>
  </p:cSld>
  <p:clrMapOvr>
    <a:masterClrMapping/>
  </p:clrMapOvr>
  <p:transition>
    <p:randomBar/>
  </p:transition>
  <p:timing/>
</p:sld>
</file>

<file path=ppt/slides/slide3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19" name="直接连接符 18"/>
          <p:cNvCxnSpPr/>
          <p:nvPr/>
        </p:nvCxnSpPr>
        <p:spPr>
          <a:xfrm>
            <a:off x="1057275" y="4029075"/>
            <a:ext cx="12144375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8023" y="95841"/>
            <a:ext cx="4803777" cy="1502237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355318" y="584407"/>
            <a:ext cx="1897766" cy="1964896"/>
            <a:chOff x="355318" y="568373"/>
            <a:chExt cx="1368152" cy="1416548"/>
          </a:xfrm>
        </p:grpSpPr>
        <p:sp>
          <p:nvSpPr>
            <p:cNvPr id="10" name="椭圆 9"/>
            <p:cNvSpPr/>
            <p:nvPr/>
          </p:nvSpPr>
          <p:spPr>
            <a:xfrm>
              <a:off x="355318" y="616769"/>
              <a:ext cx="1368152" cy="1368152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3200"/>
            </a:p>
          </p:txBody>
        </p:sp>
        <p:sp>
          <p:nvSpPr>
            <p:cNvPr id="12" name="矩形 11"/>
            <p:cNvSpPr/>
            <p:nvPr/>
          </p:nvSpPr>
          <p:spPr>
            <a:xfrm>
              <a:off x="451179" y="568373"/>
              <a:ext cx="1184758" cy="13294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lang="zh-CN" smtClean="0" sz="11500">
                  <a:solidFill>
                    <a:schemeClr val="bg1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-122" panose="020b0800000000000000" pitchFamily="34" typeface="华康俪金黑W8(P)"/>
                  <a:ea charset="-122" panose="020b0800000000000000" pitchFamily="34" typeface="华康俪金黑W8(P)"/>
                  <a:cs charset="-79" panose="02010803020104030203" pitchFamily="2" typeface="Aharoni"/>
                </a:rPr>
                <a:t>小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2016324" y="584407"/>
            <a:ext cx="1897766" cy="1964896"/>
            <a:chOff x="355318" y="568373"/>
            <a:chExt cx="1368152" cy="1416548"/>
          </a:xfrm>
        </p:grpSpPr>
        <p:sp>
          <p:nvSpPr>
            <p:cNvPr id="13" name="椭圆 12"/>
            <p:cNvSpPr/>
            <p:nvPr/>
          </p:nvSpPr>
          <p:spPr>
            <a:xfrm>
              <a:off x="355318" y="616769"/>
              <a:ext cx="1368152" cy="1368152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3200"/>
            </a:p>
          </p:txBody>
        </p:sp>
        <p:sp>
          <p:nvSpPr>
            <p:cNvPr id="14" name="矩形 13"/>
            <p:cNvSpPr/>
            <p:nvPr/>
          </p:nvSpPr>
          <p:spPr>
            <a:xfrm>
              <a:off x="451179" y="568373"/>
              <a:ext cx="1184758" cy="13294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lang="zh-CN" smtClean="0" sz="11500">
                  <a:solidFill>
                    <a:schemeClr val="bg1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-122" panose="020b0800000000000000" pitchFamily="34" typeface="华康俪金黑W8(P)"/>
                  <a:ea charset="-122" panose="020b0800000000000000" pitchFamily="34" typeface="华康俪金黑W8(P)"/>
                  <a:cs charset="-79" panose="02010803020104030203" pitchFamily="2" typeface="Aharoni"/>
                </a:rPr>
                <a:t>结</a:t>
              </a:r>
            </a:p>
          </p:txBody>
        </p:sp>
      </p:grpSp>
      <p:sp>
        <p:nvSpPr>
          <p:cNvPr id="15" name="矩形 14"/>
          <p:cNvSpPr/>
          <p:nvPr/>
        </p:nvSpPr>
        <p:spPr>
          <a:xfrm>
            <a:off x="0" y="4032498"/>
            <a:ext cx="14401800" cy="7200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7" name="椭圆 16"/>
          <p:cNvSpPr/>
          <p:nvPr/>
        </p:nvSpPr>
        <p:spPr>
          <a:xfrm>
            <a:off x="432148" y="3168402"/>
            <a:ext cx="1368152" cy="136815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18" name="直接连接符 17"/>
          <p:cNvCxnSpPr/>
          <p:nvPr/>
        </p:nvCxnSpPr>
        <p:spPr>
          <a:xfrm>
            <a:off x="1731288" y="4896594"/>
            <a:ext cx="2592288" cy="0"/>
          </a:xfrm>
          <a:prstGeom prst="line">
            <a:avLst/>
          </a:prstGeom>
          <a:ln w="38100">
            <a:solidFill>
              <a:schemeClr val="bg1"/>
            </a:solidFill>
            <a:prstDash val="sysDash"/>
            <a:headEnd len="lg" type="oval" w="lg"/>
            <a:tailEnd len="lg" type="oval" w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1874964" y="4414680"/>
            <a:ext cx="231648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2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整体性学习策略</a:t>
            </a:r>
          </a:p>
        </p:txBody>
      </p:sp>
      <p:sp>
        <p:nvSpPr>
          <p:cNvPr id="21" name="椭圆 20"/>
          <p:cNvSpPr/>
          <p:nvPr/>
        </p:nvSpPr>
        <p:spPr>
          <a:xfrm>
            <a:off x="4752628" y="3168402"/>
            <a:ext cx="1368152" cy="136815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22" name="直接连接符 21"/>
          <p:cNvCxnSpPr/>
          <p:nvPr/>
        </p:nvCxnSpPr>
        <p:spPr>
          <a:xfrm>
            <a:off x="6051768" y="4896594"/>
            <a:ext cx="2592288" cy="0"/>
          </a:xfrm>
          <a:prstGeom prst="line">
            <a:avLst/>
          </a:prstGeom>
          <a:ln w="38100">
            <a:solidFill>
              <a:schemeClr val="bg1"/>
            </a:solidFill>
            <a:prstDash val="sysDash"/>
            <a:headEnd len="lg" type="oval" w="lg"/>
            <a:tailEnd len="lg" type="oval" w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2"/>
          <p:cNvSpPr/>
          <p:nvPr/>
        </p:nvSpPr>
        <p:spPr>
          <a:xfrm>
            <a:off x="6195444" y="4414680"/>
            <a:ext cx="231648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2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整体性学习技术</a:t>
            </a:r>
          </a:p>
        </p:txBody>
      </p:sp>
      <p:sp>
        <p:nvSpPr>
          <p:cNvPr id="24" name="椭圆 23"/>
          <p:cNvSpPr/>
          <p:nvPr/>
        </p:nvSpPr>
        <p:spPr>
          <a:xfrm>
            <a:off x="9073108" y="3168402"/>
            <a:ext cx="1368152" cy="136815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25" name="直接连接符 24"/>
          <p:cNvCxnSpPr/>
          <p:nvPr/>
        </p:nvCxnSpPr>
        <p:spPr>
          <a:xfrm>
            <a:off x="10372248" y="4896594"/>
            <a:ext cx="2592288" cy="0"/>
          </a:xfrm>
          <a:prstGeom prst="line">
            <a:avLst/>
          </a:prstGeom>
          <a:ln w="38100">
            <a:solidFill>
              <a:schemeClr val="bg1"/>
            </a:solidFill>
            <a:prstDash val="sysDash"/>
            <a:headEnd len="lg" type="oval" w="lg"/>
            <a:tailEnd len="lg" type="oval" w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 25"/>
          <p:cNvSpPr/>
          <p:nvPr/>
        </p:nvSpPr>
        <p:spPr>
          <a:xfrm>
            <a:off x="10515923" y="4414680"/>
            <a:ext cx="231648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mtClean="0" sz="2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超越整体性学习</a:t>
            </a:r>
          </a:p>
        </p:txBody>
      </p:sp>
      <p:sp>
        <p:nvSpPr>
          <p:cNvPr id="27" name="矩形 26"/>
          <p:cNvSpPr/>
          <p:nvPr/>
        </p:nvSpPr>
        <p:spPr>
          <a:xfrm>
            <a:off x="4878126" y="3127596"/>
            <a:ext cx="1198880" cy="13106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mtClean="0" sz="80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b0800000000000000" pitchFamily="34" typeface="华康俪金黑W8(P)"/>
                <a:ea charset="-122" panose="020b0800000000000000" pitchFamily="34" typeface="华康俪金黑W8(P)"/>
                <a:cs charset="-79" panose="02010803020104030203" pitchFamily="2" typeface="Aharoni"/>
              </a:rPr>
              <a:t>贰</a:t>
            </a:r>
          </a:p>
        </p:txBody>
      </p:sp>
      <p:sp>
        <p:nvSpPr>
          <p:cNvPr id="28" name="矩形 27"/>
          <p:cNvSpPr/>
          <p:nvPr/>
        </p:nvSpPr>
        <p:spPr>
          <a:xfrm>
            <a:off x="528009" y="3096395"/>
            <a:ext cx="1198880" cy="13106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mtClean="0" sz="80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b0800000000000000" pitchFamily="34" typeface="华康俪金黑W8(P)"/>
                <a:ea charset="-122" panose="020b0800000000000000" pitchFamily="34" typeface="华康俪金黑W8(P)"/>
                <a:cs charset="-79" panose="02010803020104030203" pitchFamily="2" typeface="Aharoni"/>
              </a:rPr>
              <a:t>壹</a:t>
            </a:r>
          </a:p>
        </p:txBody>
      </p:sp>
      <p:sp>
        <p:nvSpPr>
          <p:cNvPr id="29" name="矩形 28"/>
          <p:cNvSpPr/>
          <p:nvPr/>
        </p:nvSpPr>
        <p:spPr>
          <a:xfrm>
            <a:off x="9161661" y="3096394"/>
            <a:ext cx="1198880" cy="13106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mtClean="0" sz="80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b0800000000000000" pitchFamily="34" typeface="华康俪金黑W8(P)"/>
                <a:ea charset="-122" panose="020b0800000000000000" pitchFamily="34" typeface="华康俪金黑W8(P)"/>
                <a:cs charset="-79" panose="02010803020104030203" pitchFamily="2" typeface="Aharoni"/>
              </a:rPr>
              <a:t>叁</a:t>
            </a:r>
          </a:p>
        </p:txBody>
      </p:sp>
      <p:sp>
        <p:nvSpPr>
          <p:cNvPr id="2" name="矩形 1"/>
          <p:cNvSpPr/>
          <p:nvPr/>
        </p:nvSpPr>
        <p:spPr>
          <a:xfrm>
            <a:off x="1844326" y="4926716"/>
            <a:ext cx="2510155" cy="10972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z="6600">
                <a:solidFill>
                  <a:srgbClr val="FFC000"/>
                </a:solidFill>
                <a:latin charset="0" panose="020b0a04020102020204" pitchFamily="34" typeface="Arial Black"/>
              </a:rPr>
              <a:t>What</a:t>
            </a:r>
          </a:p>
        </p:txBody>
      </p:sp>
      <p:sp>
        <p:nvSpPr>
          <p:cNvPr id="30" name="矩形 29"/>
          <p:cNvSpPr/>
          <p:nvPr/>
        </p:nvSpPr>
        <p:spPr>
          <a:xfrm>
            <a:off x="6163456" y="4926716"/>
            <a:ext cx="2403755" cy="10972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mtClean="0" sz="6600">
                <a:solidFill>
                  <a:srgbClr val="FFC000"/>
                </a:solidFill>
                <a:latin charset="0" panose="020b0a04020102020204" pitchFamily="34" typeface="Arial Black"/>
              </a:rPr>
              <a:t>HOW</a:t>
            </a:r>
          </a:p>
        </p:txBody>
      </p:sp>
      <p:sp>
        <p:nvSpPr>
          <p:cNvPr id="31" name="矩形 30"/>
          <p:cNvSpPr/>
          <p:nvPr/>
        </p:nvSpPr>
        <p:spPr>
          <a:xfrm>
            <a:off x="10482587" y="4926716"/>
            <a:ext cx="2186305" cy="10972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mtClean="0" sz="6600">
                <a:solidFill>
                  <a:srgbClr val="FFC000"/>
                </a:solidFill>
                <a:latin charset="0" panose="020b0a04020102020204" pitchFamily="34" typeface="Arial Black"/>
              </a:rPr>
              <a:t>AND</a:t>
            </a:r>
          </a:p>
        </p:txBody>
      </p:sp>
      <p:sp>
        <p:nvSpPr>
          <p:cNvPr id="4" name="燕尾形 3"/>
          <p:cNvSpPr/>
          <p:nvPr/>
        </p:nvSpPr>
        <p:spPr>
          <a:xfrm>
            <a:off x="4658915" y="4893601"/>
            <a:ext cx="558578" cy="812337"/>
          </a:xfrm>
          <a:prstGeom prst="chevr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32" name="燕尾形 31"/>
          <p:cNvSpPr/>
          <p:nvPr/>
        </p:nvSpPr>
        <p:spPr>
          <a:xfrm>
            <a:off x="5022774" y="4895395"/>
            <a:ext cx="558578" cy="812337"/>
          </a:xfrm>
          <a:prstGeom prst="chevron">
            <a:avLst/>
          </a:prstGeom>
          <a:solidFill>
            <a:srgbClr val="B2C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33" name="燕尾形 32"/>
          <p:cNvSpPr/>
          <p:nvPr/>
        </p:nvSpPr>
        <p:spPr>
          <a:xfrm>
            <a:off x="9080562" y="4874551"/>
            <a:ext cx="558578" cy="812337"/>
          </a:xfrm>
          <a:prstGeom prst="chevr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34" name="燕尾形 33"/>
          <p:cNvSpPr/>
          <p:nvPr/>
        </p:nvSpPr>
        <p:spPr>
          <a:xfrm>
            <a:off x="9444421" y="4876345"/>
            <a:ext cx="558578" cy="812337"/>
          </a:xfrm>
          <a:prstGeom prst="chevron">
            <a:avLst/>
          </a:prstGeom>
          <a:solidFill>
            <a:srgbClr val="B2C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val="1347263856"/>
      </p:ext>
    </p:extLst>
  </p:cSld>
  <p:clrMapOvr>
    <a:masterClrMapping/>
  </p:clrMapOvr>
  <p:transition>
    <p:randomBar/>
  </p:transition>
  <p:timing/>
</p:sld>
</file>

<file path=ppt/slides/slide3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http://cache.shufa.com/UD2009/42853/Picture/20110117153508.jpg" id="5122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3497"/>
          <a:stretch>
            <a:fillRect/>
          </a:stretch>
        </p:blipFill>
        <p:spPr bwMode="auto">
          <a:xfrm>
            <a:off x="0" y="-1166"/>
            <a:ext cx="14425364" cy="7202066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val="3283129847"/>
      </p:ext>
    </p:extLst>
  </p:cSld>
  <p:clrMapOvr>
    <a:masterClrMapping/>
  </p:clrMapOvr>
  <p:transition/>
  <p:timing/>
</p:sld>
</file>

<file path=ppt/slides/slide3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" name="文本框 14"/>
          <p:cNvSpPr txBox="1"/>
          <p:nvPr/>
        </p:nvSpPr>
        <p:spPr>
          <a:xfrm>
            <a:off x="5438506" y="4953793"/>
            <a:ext cx="21640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1"/>
                </a:solidFill>
                <a:latin charset="-122" panose="02000000000000000000" pitchFamily="2" typeface="方正正大黑简体"/>
                <a:ea charset="-122" panose="02000000000000000000" pitchFamily="2" typeface="方正正大黑简体"/>
              </a:defRPr>
            </a:lvl1pPr>
          </a:lstStyle>
          <a:p>
            <a:r>
              <a:rPr altLang="zh-CN" lang="en-US" smtClean="0">
                <a:latin charset="-122" panose="02000000000000000000" pitchFamily="2" typeface="张海山锐线体2.0"/>
                <a:ea charset="-122" panose="02000000000000000000" pitchFamily="2" typeface="张海山锐线体2.0"/>
              </a:rPr>
              <a:t>PPT制作：顾嘉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360140" y="1656234"/>
            <a:ext cx="7695169" cy="3146689"/>
            <a:chOff x="1996985" y="1934432"/>
            <a:chExt cx="7695169" cy="3146689"/>
          </a:xfrm>
        </p:grpSpPr>
        <p:sp>
          <p:nvSpPr>
            <p:cNvPr id="14" name="文本框 13"/>
            <p:cNvSpPr txBox="1"/>
            <p:nvPr/>
          </p:nvSpPr>
          <p:spPr>
            <a:xfrm>
              <a:off x="3073612" y="4373236"/>
              <a:ext cx="6278880" cy="7010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mtClean="0" sz="4000">
                  <a:solidFill>
                    <a:schemeClr val="bg1"/>
                  </a:solidFill>
                  <a:latin charset="-122" panose="02000000000000000000" pitchFamily="2" typeface="方正正大黑简体"/>
                  <a:ea charset="-122" panose="02000000000000000000" pitchFamily="2" typeface="方正正大黑简体"/>
                </a:rPr>
                <a:t>《如何高效学习》读书笔记</a:t>
              </a:r>
            </a:p>
          </p:txBody>
        </p:sp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96985" y="1934432"/>
              <a:ext cx="7695169" cy="2406433"/>
            </a:xfrm>
            <a:prstGeom prst="rect">
              <a:avLst/>
            </a:prstGeom>
          </p:spPr>
        </p:pic>
      </p:grpSp>
      <p:cxnSp>
        <p:nvCxnSpPr>
          <p:cNvPr id="11" name="直接连接符 10"/>
          <p:cNvCxnSpPr/>
          <p:nvPr/>
        </p:nvCxnSpPr>
        <p:spPr>
          <a:xfrm flipH="1">
            <a:off x="8425036" y="1800250"/>
            <a:ext cx="0" cy="37444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图片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1020" y="2376314"/>
            <a:ext cx="6925656" cy="2353260"/>
          </a:xfrm>
          <a:prstGeom prst="rect">
            <a:avLst/>
          </a:prstGeom>
        </p:spPr>
      </p:pic>
    </p:spTree>
    <p:extLst>
      <p:ext uri="{BB962C8B-B14F-4D97-AF65-F5344CB8AC3E}">
        <p14:creationId val="4189666419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0" y="2642194"/>
            <a:ext cx="14401800" cy="7200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椭圆 2"/>
          <p:cNvSpPr/>
          <p:nvPr/>
        </p:nvSpPr>
        <p:spPr>
          <a:xfrm>
            <a:off x="432148" y="1778098"/>
            <a:ext cx="1368152" cy="136815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剪去单角的矩形 4"/>
          <p:cNvSpPr/>
          <p:nvPr/>
        </p:nvSpPr>
        <p:spPr>
          <a:xfrm>
            <a:off x="1296244" y="2714202"/>
            <a:ext cx="3725911" cy="4032448"/>
          </a:xfrm>
          <a:prstGeom prst="snip1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7" name="直接连接符 6"/>
          <p:cNvCxnSpPr/>
          <p:nvPr/>
        </p:nvCxnSpPr>
        <p:spPr>
          <a:xfrm>
            <a:off x="1731288" y="3506290"/>
            <a:ext cx="2592288" cy="0"/>
          </a:xfrm>
          <a:prstGeom prst="line">
            <a:avLst/>
          </a:prstGeom>
          <a:ln w="38100">
            <a:solidFill>
              <a:schemeClr val="bg1"/>
            </a:solidFill>
            <a:prstDash val="sysDash"/>
            <a:headEnd len="lg" type="oval" w="lg"/>
            <a:tailEnd len="lg" type="oval" w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H="1">
            <a:off x="1872308" y="3938610"/>
            <a:ext cx="0" cy="244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2016324" y="3814726"/>
            <a:ext cx="2736304" cy="3139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altLang="zh-CN" lang="en-US" smtClean="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1.1 什么是整体性学习？</a:t>
            </a:r>
          </a:p>
          <a:p>
            <a:pPr>
              <a:lnSpc>
                <a:spcPct val="200000"/>
              </a:lnSpc>
            </a:pPr>
            <a:r>
              <a:rPr altLang="zh-CN" lang="en-US" smtClean="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1.2 整体性学习顺序</a:t>
            </a:r>
          </a:p>
          <a:p>
            <a:pPr>
              <a:lnSpc>
                <a:spcPct val="200000"/>
              </a:lnSpc>
            </a:pPr>
            <a:r>
              <a:rPr altLang="zh-CN" lang="en-US" smtClean="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1.3 信息结构</a:t>
            </a:r>
          </a:p>
          <a:p>
            <a:pPr>
              <a:lnSpc>
                <a:spcPct val="200000"/>
              </a:lnSpc>
            </a:pPr>
            <a:r>
              <a:rPr altLang="zh-CN" lang="en-US" smtClean="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1.4 学习的目标</a:t>
            </a:r>
          </a:p>
        </p:txBody>
      </p:sp>
      <p:sp>
        <p:nvSpPr>
          <p:cNvPr id="11" name="矩形 10"/>
          <p:cNvSpPr/>
          <p:nvPr/>
        </p:nvSpPr>
        <p:spPr>
          <a:xfrm>
            <a:off x="1874964" y="3024376"/>
            <a:ext cx="231648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2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整体性学习策略</a:t>
            </a:r>
          </a:p>
        </p:txBody>
      </p:sp>
      <p:sp>
        <p:nvSpPr>
          <p:cNvPr id="17" name="剪去单角的矩形 16"/>
          <p:cNvSpPr/>
          <p:nvPr/>
        </p:nvSpPr>
        <p:spPr>
          <a:xfrm>
            <a:off x="5616723" y="2714202"/>
            <a:ext cx="3726000" cy="4032448"/>
          </a:xfrm>
          <a:prstGeom prst="snip1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椭圆 14"/>
          <p:cNvSpPr/>
          <p:nvPr/>
        </p:nvSpPr>
        <p:spPr>
          <a:xfrm>
            <a:off x="4752628" y="1778098"/>
            <a:ext cx="1368152" cy="136815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18" name="直接连接符 17"/>
          <p:cNvCxnSpPr/>
          <p:nvPr/>
        </p:nvCxnSpPr>
        <p:spPr>
          <a:xfrm>
            <a:off x="6051768" y="3506290"/>
            <a:ext cx="2592288" cy="0"/>
          </a:xfrm>
          <a:prstGeom prst="line">
            <a:avLst/>
          </a:prstGeom>
          <a:ln w="38100">
            <a:solidFill>
              <a:schemeClr val="bg1"/>
            </a:solidFill>
            <a:prstDash val="sysDash"/>
            <a:headEnd len="lg" type="oval" w="lg"/>
            <a:tailEnd len="lg" type="oval" w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H="1">
            <a:off x="6192788" y="3938610"/>
            <a:ext cx="0" cy="244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6336804" y="3814726"/>
            <a:ext cx="2448272" cy="2529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altLang="zh-CN" lang="en-US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2.1 获取知识</a:t>
            </a:r>
          </a:p>
          <a:p>
            <a:pPr>
              <a:lnSpc>
                <a:spcPct val="200000"/>
              </a:lnSpc>
            </a:pPr>
            <a:r>
              <a:rPr altLang="zh-CN" lang="en-US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2.2 联系观点</a:t>
            </a:r>
          </a:p>
          <a:p>
            <a:pPr>
              <a:lnSpc>
                <a:spcPct val="200000"/>
              </a:lnSpc>
            </a:pPr>
            <a:r>
              <a:rPr altLang="zh-CN" lang="en-US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2.3 随意信息的处理</a:t>
            </a:r>
          </a:p>
          <a:p>
            <a:pPr>
              <a:lnSpc>
                <a:spcPct val="200000"/>
              </a:lnSpc>
            </a:pPr>
            <a:r>
              <a:rPr altLang="zh-CN" lang="en-US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2.4 知识的延伸</a:t>
            </a:r>
          </a:p>
        </p:txBody>
      </p:sp>
      <p:sp>
        <p:nvSpPr>
          <p:cNvPr id="21" name="矩形 20"/>
          <p:cNvSpPr/>
          <p:nvPr/>
        </p:nvSpPr>
        <p:spPr>
          <a:xfrm>
            <a:off x="6195444" y="3024376"/>
            <a:ext cx="231648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2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整体性学习技术</a:t>
            </a:r>
          </a:p>
        </p:txBody>
      </p:sp>
      <p:sp>
        <p:nvSpPr>
          <p:cNvPr id="25" name="剪去单角的矩形 24"/>
          <p:cNvSpPr/>
          <p:nvPr/>
        </p:nvSpPr>
        <p:spPr>
          <a:xfrm>
            <a:off x="9937203" y="2714202"/>
            <a:ext cx="3726000" cy="4032448"/>
          </a:xfrm>
          <a:prstGeom prst="snip1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3" name="椭圆 22"/>
          <p:cNvSpPr/>
          <p:nvPr/>
        </p:nvSpPr>
        <p:spPr>
          <a:xfrm>
            <a:off x="9073108" y="1778098"/>
            <a:ext cx="1368152" cy="136815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26" name="直接连接符 25"/>
          <p:cNvCxnSpPr/>
          <p:nvPr/>
        </p:nvCxnSpPr>
        <p:spPr>
          <a:xfrm>
            <a:off x="10372248" y="3506290"/>
            <a:ext cx="2592288" cy="0"/>
          </a:xfrm>
          <a:prstGeom prst="line">
            <a:avLst/>
          </a:prstGeom>
          <a:ln w="38100">
            <a:solidFill>
              <a:schemeClr val="bg1"/>
            </a:solidFill>
            <a:prstDash val="sysDash"/>
            <a:headEnd len="lg" type="oval" w="lg"/>
            <a:tailEnd len="lg" type="oval" w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flipH="1">
            <a:off x="10513268" y="3938610"/>
            <a:ext cx="0" cy="244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矩形 27"/>
          <p:cNvSpPr/>
          <p:nvPr/>
        </p:nvSpPr>
        <p:spPr>
          <a:xfrm>
            <a:off x="10657284" y="3814726"/>
            <a:ext cx="2448272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altLang="zh-CN" lang="en-US" smtClean="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3.1 高效率的学生</a:t>
            </a:r>
          </a:p>
          <a:p>
            <a:pPr>
              <a:lnSpc>
                <a:spcPct val="200000"/>
              </a:lnSpc>
            </a:pPr>
            <a:r>
              <a:rPr altLang="zh-CN" lang="en-US" smtClean="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3.2 自我教育</a:t>
            </a:r>
          </a:p>
        </p:txBody>
      </p:sp>
      <p:sp>
        <p:nvSpPr>
          <p:cNvPr id="29" name="矩形 28"/>
          <p:cNvSpPr/>
          <p:nvPr/>
        </p:nvSpPr>
        <p:spPr>
          <a:xfrm>
            <a:off x="10515923" y="3024376"/>
            <a:ext cx="231648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mtClean="0" sz="2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超越整体性学习</a:t>
            </a:r>
          </a:p>
        </p:txBody>
      </p:sp>
      <p:pic>
        <p:nvPicPr>
          <p:cNvPr id="49" name="图片 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8023" y="95841"/>
            <a:ext cx="4803777" cy="1502237"/>
          </a:xfrm>
          <a:prstGeom prst="rect">
            <a:avLst/>
          </a:prstGeom>
        </p:spPr>
      </p:pic>
      <p:sp>
        <p:nvSpPr>
          <p:cNvPr id="50" name="矩形 49"/>
          <p:cNvSpPr/>
          <p:nvPr/>
        </p:nvSpPr>
        <p:spPr>
          <a:xfrm>
            <a:off x="0" y="864146"/>
            <a:ext cx="4968000" cy="28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1" name="矩形 50"/>
          <p:cNvSpPr/>
          <p:nvPr/>
        </p:nvSpPr>
        <p:spPr>
          <a:xfrm>
            <a:off x="0" y="479127"/>
            <a:ext cx="4968000" cy="216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2" name="矩形 51"/>
          <p:cNvSpPr/>
          <p:nvPr/>
        </p:nvSpPr>
        <p:spPr>
          <a:xfrm>
            <a:off x="1807488" y="223716"/>
            <a:ext cx="2157730" cy="1005840"/>
          </a:xfrm>
          <a:prstGeom prst="rect">
            <a:avLst/>
          </a:prstGeom>
          <a:solidFill>
            <a:srgbClr val="262626"/>
          </a:solidFill>
        </p:spPr>
        <p:txBody>
          <a:bodyPr wrap="none">
            <a:spAutoFit/>
          </a:bodyPr>
          <a:lstStyle/>
          <a:p>
            <a:pPr defTabSz="914400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mtClean="0" sz="6000">
                <a:solidFill>
                  <a:schemeClr val="bg1"/>
                </a:solidFill>
                <a:latin charset="-122" panose="020b0800000000000000" pitchFamily="34" typeface="华康俪金黑W8(P)"/>
                <a:ea charset="-122" panose="020b0800000000000000" pitchFamily="34" typeface="华康俪金黑W8(P)"/>
              </a:rPr>
              <a:t>目  录</a:t>
            </a:r>
          </a:p>
        </p:txBody>
      </p:sp>
      <p:sp>
        <p:nvSpPr>
          <p:cNvPr id="4" name="矩形 3"/>
          <p:cNvSpPr/>
          <p:nvPr/>
        </p:nvSpPr>
        <p:spPr>
          <a:xfrm>
            <a:off x="528009" y="1729702"/>
            <a:ext cx="1198880" cy="13106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mtClean="0" sz="80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b0800000000000000" pitchFamily="34" typeface="华康俪金黑W8(P)"/>
                <a:ea charset="-122" panose="020b0800000000000000" pitchFamily="34" typeface="华康俪金黑W8(P)"/>
                <a:cs charset="-79" panose="02010803020104030203" pitchFamily="2" typeface="Aharoni"/>
              </a:rPr>
              <a:t>壹</a:t>
            </a:r>
          </a:p>
        </p:txBody>
      </p:sp>
      <p:sp>
        <p:nvSpPr>
          <p:cNvPr id="55" name="矩形 54"/>
          <p:cNvSpPr/>
          <p:nvPr/>
        </p:nvSpPr>
        <p:spPr>
          <a:xfrm>
            <a:off x="4878126" y="1737292"/>
            <a:ext cx="1198880" cy="13106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mtClean="0" sz="80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b0800000000000000" pitchFamily="34" typeface="华康俪金黑W8(P)"/>
                <a:ea charset="-122" panose="020b0800000000000000" pitchFamily="34" typeface="华康俪金黑W8(P)"/>
                <a:cs charset="-79" panose="02010803020104030203" pitchFamily="2" typeface="Aharoni"/>
              </a:rPr>
              <a:t>贰</a:t>
            </a:r>
          </a:p>
        </p:txBody>
      </p:sp>
      <p:sp>
        <p:nvSpPr>
          <p:cNvPr id="56" name="矩形 55"/>
          <p:cNvSpPr/>
          <p:nvPr/>
        </p:nvSpPr>
        <p:spPr>
          <a:xfrm>
            <a:off x="9161661" y="1729701"/>
            <a:ext cx="1198880" cy="13106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mtClean="0" sz="80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b0800000000000000" pitchFamily="34" typeface="华康俪金黑W8(P)"/>
                <a:ea charset="-122" panose="020b0800000000000000" pitchFamily="34" typeface="华康俪金黑W8(P)"/>
                <a:cs charset="-79" panose="02010803020104030203" pitchFamily="2" typeface="Aharoni"/>
              </a:rPr>
              <a:t>叁</a:t>
            </a:r>
          </a:p>
        </p:txBody>
      </p:sp>
    </p:spTree>
    <p:extLst>
      <p:ext uri="{BB962C8B-B14F-4D97-AF65-F5344CB8AC3E}">
        <p14:creationId val="3011178327"/>
      </p:ext>
    </p:extLst>
  </p:cSld>
  <p:clrMapOvr>
    <a:masterClrMapping/>
  </p:clrMapOvr>
  <p:transition/>
  <p:timing/>
</p:sld>
</file>

<file path=ppt/slides/slide4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11" name="直接连接符 10"/>
          <p:cNvCxnSpPr/>
          <p:nvPr/>
        </p:nvCxnSpPr>
        <p:spPr>
          <a:xfrm flipH="1">
            <a:off x="9145116" y="1674831"/>
            <a:ext cx="0" cy="37258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2"/>
          <p:cNvSpPr/>
          <p:nvPr/>
        </p:nvSpPr>
        <p:spPr>
          <a:xfrm>
            <a:off x="602823" y="864146"/>
            <a:ext cx="4246880" cy="13106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8000">
                <a:solidFill>
                  <a:schemeClr val="bg1"/>
                </a:solidFill>
                <a:latin charset="-122" panose="02010601030101010101" pitchFamily="2" typeface="叶根友行书繁"/>
                <a:ea charset="-122" panose="02010601030101010101" pitchFamily="2" typeface="叶根友行书繁"/>
              </a:rPr>
              <a:t>特别鸣谢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9633880" y="1838255"/>
            <a:ext cx="3113012" cy="3088216"/>
            <a:chOff x="4608439" y="6624811"/>
            <a:chExt cx="5661721" cy="5616624"/>
          </a:xfrm>
        </p:grpSpPr>
        <p:sp>
          <p:nvSpPr>
            <p:cNvPr id="16" name="矩形 15"/>
            <p:cNvSpPr/>
            <p:nvPr/>
          </p:nvSpPr>
          <p:spPr>
            <a:xfrm>
              <a:off x="4608439" y="6624811"/>
              <a:ext cx="5661721" cy="561662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descr="C:\Users\admin\Desktop\qrcode_for_gh_dfddfa575499_430.jpg" id="17" name="Picture 2"/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rcRect b="6615" l="6995" r="6995" t="6615"/>
            <a:stretch>
              <a:fillRect/>
            </a:stretch>
          </p:blipFill>
          <p:spPr bwMode="auto">
            <a:xfrm>
              <a:off x="4979127" y="6942559"/>
              <a:ext cx="4920343" cy="4963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descr="进步主义" id="6150" name="Picture 6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544716" y="1838255"/>
            <a:ext cx="3024336" cy="3024337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5544715" y="4926471"/>
            <a:ext cx="3108642" cy="944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mtClean="0" sz="2800">
                <a:solidFill>
                  <a:schemeClr val="bg1"/>
                </a:solidFill>
                <a:latin charset="-122" panose="020b0604020202020204" pitchFamily="34" typeface="Arial Unicode MS"/>
                <a:ea charset="-122" panose="020b0604020202020204" pitchFamily="34" typeface="Arial Unicode MS"/>
                <a:cs charset="-122" panose="020b0604020202020204" pitchFamily="34" typeface="Arial Unicode MS"/>
              </a:rPr>
              <a:t>进步主义</a:t>
            </a:r>
          </a:p>
          <a:p>
            <a:r>
              <a:rPr altLang="en-US" lang="zh-CN" smtClean="0" sz="2800">
                <a:solidFill>
                  <a:schemeClr val="bg1"/>
                </a:solidFill>
                <a:latin charset="-122" panose="020b0604020202020204" pitchFamily="34" typeface="Arial Unicode MS"/>
                <a:ea charset="-122" panose="020b0604020202020204" pitchFamily="34" typeface="Arial Unicode MS"/>
                <a:cs charset="-122" panose="020b0604020202020204" pitchFamily="34" typeface="Arial Unicode MS"/>
              </a:rPr>
              <a:t>微信ID:jinbuzhuyi</a:t>
            </a:r>
          </a:p>
        </p:txBody>
      </p:sp>
      <p:sp>
        <p:nvSpPr>
          <p:cNvPr id="18" name="矩形 17"/>
          <p:cNvSpPr/>
          <p:nvPr/>
        </p:nvSpPr>
        <p:spPr>
          <a:xfrm>
            <a:off x="9798658" y="4943185"/>
            <a:ext cx="2989580" cy="944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mtClean="0" sz="2800">
                <a:solidFill>
                  <a:schemeClr val="bg1"/>
                </a:solidFill>
                <a:latin charset="-122" panose="020b0604020202020204" pitchFamily="34" typeface="Arial Unicode MS"/>
                <a:ea charset="-122" panose="020b0604020202020204" pitchFamily="34" typeface="Arial Unicode MS"/>
                <a:cs charset="-122" panose="020b0604020202020204" pitchFamily="34" typeface="Arial Unicode MS"/>
              </a:rPr>
              <a:t>故事书</a:t>
            </a:r>
          </a:p>
          <a:p>
            <a:r>
              <a:rPr altLang="en-US" lang="zh-CN" smtClean="0" sz="2800">
                <a:solidFill>
                  <a:schemeClr val="bg1"/>
                </a:solidFill>
                <a:latin charset="-122" panose="020b0604020202020204" pitchFamily="34" typeface="Arial Unicode MS"/>
                <a:ea charset="-122" panose="020b0604020202020204" pitchFamily="34" typeface="Arial Unicode MS"/>
                <a:cs charset="-122" panose="020b0604020202020204" pitchFamily="34" typeface="Arial Unicode MS"/>
              </a:rPr>
              <a:t>微信ID:GFM1983</a:t>
            </a:r>
          </a:p>
        </p:txBody>
      </p:sp>
    </p:spTree>
    <p:extLst>
      <p:ext uri="{BB962C8B-B14F-4D97-AF65-F5344CB8AC3E}">
        <p14:creationId val="492570204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51" name="TextBox 13"/>
          <p:cNvSpPr txBox="1">
            <a:spLocks noChangeArrowheads="1"/>
          </p:cNvSpPr>
          <p:nvPr/>
        </p:nvSpPr>
        <p:spPr bwMode="auto">
          <a:xfrm>
            <a:off x="1057275" y="2671763"/>
            <a:ext cx="12144375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1028700" eaLnBrk="0" fontAlgn="base" hangingPunct="0" indent="-228600" marL="251460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1028700" eaLnBrk="0" fontAlgn="base" hangingPunct="0" indent="-228600" marL="297180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1028700" eaLnBrk="0" fontAlgn="base" hangingPunct="0" indent="-228600" marL="342900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1028700" eaLnBrk="0" fontAlgn="base" hangingPunct="0" indent="-228600" marL="388620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b="1" lang="zh-CN" smtClean="0" sz="7200">
                <a:solidFill>
                  <a:srgbClr val="FFFF00"/>
                </a:solidFill>
                <a:latin charset="-122" pitchFamily="34" typeface="微软雅黑"/>
                <a:ea charset="-122" pitchFamily="34" typeface="微软雅黑"/>
              </a:rPr>
              <a:t>    整体性学习策略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53084" y="4066406"/>
            <a:ext cx="4803800" cy="3017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altLang="zh-CN" lang="en-US" sz="2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1.1 什么是整体性学习？</a:t>
            </a:r>
          </a:p>
          <a:p>
            <a:pPr>
              <a:lnSpc>
                <a:spcPct val="200000"/>
              </a:lnSpc>
            </a:pPr>
            <a:r>
              <a:rPr altLang="zh-CN" lang="en-US" sz="2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1.2 整体性学习顺序</a:t>
            </a:r>
          </a:p>
          <a:p>
            <a:pPr>
              <a:lnSpc>
                <a:spcPct val="200000"/>
              </a:lnSpc>
            </a:pPr>
            <a:r>
              <a:rPr altLang="zh-CN" lang="en-US" sz="2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1.3 信息结构</a:t>
            </a:r>
          </a:p>
          <a:p>
            <a:pPr>
              <a:lnSpc>
                <a:spcPct val="200000"/>
              </a:lnSpc>
            </a:pPr>
            <a:r>
              <a:rPr altLang="zh-CN" lang="en-US" sz="2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1.4 学习的目标</a:t>
            </a:r>
          </a:p>
        </p:txBody>
      </p:sp>
      <p:cxnSp>
        <p:nvCxnSpPr>
          <p:cNvPr id="19" name="直接连接符 18"/>
          <p:cNvCxnSpPr/>
          <p:nvPr/>
        </p:nvCxnSpPr>
        <p:spPr>
          <a:xfrm>
            <a:off x="1057275" y="4029075"/>
            <a:ext cx="12144375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8023" y="95841"/>
            <a:ext cx="4803777" cy="1502237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355318" y="568373"/>
            <a:ext cx="1897766" cy="1964896"/>
            <a:chOff x="355318" y="568373"/>
            <a:chExt cx="1368152" cy="1416548"/>
          </a:xfrm>
        </p:grpSpPr>
        <p:sp>
          <p:nvSpPr>
            <p:cNvPr id="10" name="椭圆 9"/>
            <p:cNvSpPr/>
            <p:nvPr/>
          </p:nvSpPr>
          <p:spPr>
            <a:xfrm>
              <a:off x="355318" y="616769"/>
              <a:ext cx="1368152" cy="1368152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3200"/>
            </a:p>
          </p:txBody>
        </p:sp>
        <p:sp>
          <p:nvSpPr>
            <p:cNvPr id="12" name="矩形 11"/>
            <p:cNvSpPr/>
            <p:nvPr/>
          </p:nvSpPr>
          <p:spPr>
            <a:xfrm>
              <a:off x="451179" y="568373"/>
              <a:ext cx="1184758" cy="13294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lang="zh-CN" smtClean="0" sz="11500">
                  <a:solidFill>
                    <a:schemeClr val="bg1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-122" panose="020b0800000000000000" pitchFamily="34" typeface="华康俪金黑W8(P)"/>
                  <a:ea charset="-122" panose="020b0800000000000000" pitchFamily="34" typeface="华康俪金黑W8(P)"/>
                  <a:cs charset="-79" panose="02010803020104030203" pitchFamily="2" typeface="Aharoni"/>
                </a:rPr>
                <a:t>壹</a:t>
              </a:r>
            </a:p>
          </p:txBody>
        </p:sp>
      </p:grpSp>
    </p:spTree>
    <p:extLst>
      <p:ext uri="{BB962C8B-B14F-4D97-AF65-F5344CB8AC3E}">
        <p14:creationId val="726261047"/>
      </p:ext>
    </p:extLst>
  </p:cSld>
  <p:clrMapOvr>
    <a:masterClrMapping/>
  </p:clrMapOvr>
  <p:transition>
    <p:randomBar/>
  </p:transition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剪去同侧角的矩形 4"/>
          <p:cNvSpPr/>
          <p:nvPr/>
        </p:nvSpPr>
        <p:spPr>
          <a:xfrm rot="10800000">
            <a:off x="792188" y="0"/>
            <a:ext cx="5184576" cy="876290"/>
          </a:xfrm>
          <a:prstGeom prst="snip2Same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矩形 2"/>
          <p:cNvSpPr/>
          <p:nvPr/>
        </p:nvSpPr>
        <p:spPr>
          <a:xfrm>
            <a:off x="1061050" y="1460388"/>
            <a:ext cx="4297680" cy="640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mtClean="0" sz="3600">
                <a:solidFill>
                  <a:schemeClr val="bg1"/>
                </a:solidFill>
                <a:latin charset="-122" panose="020b0800000000000000" pitchFamily="34" typeface="华康俪金黑W8(P)"/>
                <a:ea charset="-122" panose="020b0800000000000000" pitchFamily="34" typeface="华康俪金黑W8(P)"/>
              </a:rPr>
              <a:t>什么是整体性学习？</a:t>
            </a:r>
          </a:p>
        </p:txBody>
      </p:sp>
      <p:sp>
        <p:nvSpPr>
          <p:cNvPr id="6" name="矩形 5"/>
          <p:cNvSpPr/>
          <p:nvPr/>
        </p:nvSpPr>
        <p:spPr>
          <a:xfrm>
            <a:off x="1479146" y="114979"/>
            <a:ext cx="3761105" cy="640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mtClean="0" sz="3600">
                <a:solidFill>
                  <a:schemeClr val="bg1"/>
                </a:solidFill>
                <a:latin charset="-122" panose="020b0800000000000000" pitchFamily="34" typeface="华康俪金黑W8(P)"/>
                <a:ea charset="-122" panose="020b0800000000000000" pitchFamily="34" typeface="华康俪金黑W8(P)"/>
              </a:rPr>
              <a:t>1.整体性学习策略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870568" y="6408762"/>
            <a:ext cx="597029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/>
        </p:nvGrpSpPr>
        <p:grpSpPr>
          <a:xfrm>
            <a:off x="5400700" y="1170615"/>
            <a:ext cx="7516222" cy="1872208"/>
            <a:chOff x="5832748" y="1170615"/>
            <a:chExt cx="7516222" cy="1872208"/>
          </a:xfrm>
        </p:grpSpPr>
        <p:sp>
          <p:nvSpPr>
            <p:cNvPr id="2" name="矩形 1"/>
            <p:cNvSpPr/>
            <p:nvPr/>
          </p:nvSpPr>
          <p:spPr>
            <a:xfrm>
              <a:off x="6148069" y="1376805"/>
              <a:ext cx="7200900" cy="146304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indent="-342900" marL="342900">
                <a:lnSpc>
                  <a:spcPct val="150000"/>
                </a:lnSpc>
                <a:buFont charset="0" panose="020b0604020202020204" pitchFamily="34" typeface="Arial"/>
                <a:buChar char="•"/>
              </a:pPr>
              <a:r>
                <a:rPr altLang="en-US" lang="zh-CN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是一种学习理论，更精确、全面地描述了大脑如何工作</a:t>
              </a:r>
            </a:p>
            <a:p>
              <a:pPr indent="-342900" marL="342900">
                <a:lnSpc>
                  <a:spcPct val="150000"/>
                </a:lnSpc>
                <a:buFont charset="0" panose="020b0604020202020204" pitchFamily="34" typeface="Arial"/>
                <a:buChar char="•"/>
              </a:pPr>
              <a:r>
                <a:rPr altLang="en-US" lang="zh-CN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是运用你大脑里已有的丰富的神经元网络吸收、整合信息</a:t>
              </a:r>
            </a:p>
            <a:p>
              <a:pPr indent="-342900" marL="342900">
                <a:lnSpc>
                  <a:spcPct val="150000"/>
                </a:lnSpc>
                <a:buFont charset="0" panose="020b0604020202020204" pitchFamily="34" typeface="Arial"/>
                <a:buChar char="•"/>
              </a:pPr>
              <a:r>
                <a:rPr altLang="en-US" lang="zh-CN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意味着知识的学习并不是孤立的</a:t>
              </a:r>
            </a:p>
          </p:txBody>
        </p:sp>
        <p:cxnSp>
          <p:nvCxnSpPr>
            <p:cNvPr id="8" name="直接连接符 7"/>
            <p:cNvCxnSpPr/>
            <p:nvPr/>
          </p:nvCxnSpPr>
          <p:spPr>
            <a:xfrm>
              <a:off x="6508520" y="1887756"/>
              <a:ext cx="6480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对角圆角矩形 9"/>
            <p:cNvSpPr/>
            <p:nvPr/>
          </p:nvSpPr>
          <p:spPr>
            <a:xfrm>
              <a:off x="5832748" y="1170615"/>
              <a:ext cx="7516222" cy="1872208"/>
            </a:xfrm>
            <a:prstGeom prst="round2Diag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cxnSp>
          <p:nvCxnSpPr>
            <p:cNvPr id="11" name="直接连接符 10"/>
            <p:cNvCxnSpPr/>
            <p:nvPr/>
          </p:nvCxnSpPr>
          <p:spPr>
            <a:xfrm>
              <a:off x="6508520" y="2351506"/>
              <a:ext cx="6480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6508520" y="2815257"/>
              <a:ext cx="6480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descr="电影机器人总动员" id="2050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25821" y="3042823"/>
            <a:ext cx="3758915" cy="3758916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3034883" y="4116626"/>
            <a:ext cx="3840480" cy="10668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3200">
                <a:solidFill>
                  <a:srgbClr val="FFC000"/>
                </a:solidFill>
                <a:latin charset="-122" panose="02000000000000000000" pitchFamily="2" typeface="方正特粗光辉简体"/>
                <a:ea charset="-122" panose="02000000000000000000" pitchFamily="2" typeface="方正特粗光辉简体"/>
              </a:rPr>
              <a:t>学习不是整理盒子，</a:t>
            </a:r>
          </a:p>
          <a:p>
            <a:r>
              <a:rPr altLang="en-US" lang="zh-CN" sz="3200">
                <a:solidFill>
                  <a:srgbClr val="FFC000"/>
                </a:solidFill>
                <a:latin charset="-122" panose="02000000000000000000" pitchFamily="2" typeface="方正特粗光辉简体"/>
                <a:ea charset="-122" panose="02000000000000000000" pitchFamily="2" typeface="方正特粗光辉简体"/>
              </a:rPr>
              <a:t>而是编织一张大网。</a:t>
            </a:r>
          </a:p>
        </p:txBody>
      </p:sp>
      <p:pic>
        <p:nvPicPr>
          <p:cNvPr descr="doppler" id="2052" name="Picture 4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7490093" y="3734978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evernote" id="2054" name="Picture 6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7505152" y="4543603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facebook" id="2056" name="Picture 8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8328563" y="3734978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favorites" id="2058" name="Picture 10"/>
          <p:cNvPicPr>
            <a:picLocks noChangeArrowheads="1"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8346612" y="4543603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ilike" id="2060" name="Picture 12"/>
          <p:cNvPicPr>
            <a:picLocks noChangeArrowheads="1"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9167033" y="3734978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linkined" id="2062" name="Picture 14"/>
          <p:cNvPicPr>
            <a:picLocks noChangeArrowheads="1" noChangeAspect="1"/>
          </p:cNvPicPr>
          <p:nvPr/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9188072" y="4543603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newsvine" id="2064" name="Picture 16"/>
          <p:cNvPicPr>
            <a:picLocks noChangeArrowheads="1" noChangeAspect="1"/>
          </p:cNvPicPr>
          <p:nvPr/>
        </p:nvPicPr>
        <p:blipFill>
          <a:blip r:embed="rId10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0005503" y="3734978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rss" id="2066" name="Picture 18"/>
          <p:cNvPicPr>
            <a:picLocks noChangeArrowheads="1" noChangeAspect="1"/>
          </p:cNvPicPr>
          <p:nvPr/>
        </p:nvPicPr>
        <p:blipFill>
          <a:blip r:embed="rId1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0009212" y="4543603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windows" id="2068" name="Picture 20"/>
          <p:cNvPicPr>
            <a:picLocks noChangeArrowheads="1" noChangeAspect="1"/>
          </p:cNvPicPr>
          <p:nvPr/>
        </p:nvPicPr>
        <p:blipFill>
          <a:blip r:embed="rId1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0843973" y="3734978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google-buzz" id="2070" name="Picture 22"/>
          <p:cNvPicPr>
            <a:picLocks noChangeArrowheads="1" noChangeAspect="1"/>
          </p:cNvPicPr>
          <p:nvPr/>
        </p:nvPicPr>
        <p:blipFill>
          <a:blip r:embed="rId1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rot="2437436">
            <a:off x="12402913" y="4312681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Bar/>
  </p:transition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剪去同侧角的矩形 4"/>
          <p:cNvSpPr/>
          <p:nvPr/>
        </p:nvSpPr>
        <p:spPr>
          <a:xfrm rot="10800000">
            <a:off x="792188" y="0"/>
            <a:ext cx="5184576" cy="876290"/>
          </a:xfrm>
          <a:prstGeom prst="snip2Same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矩形 2"/>
          <p:cNvSpPr/>
          <p:nvPr/>
        </p:nvSpPr>
        <p:spPr>
          <a:xfrm>
            <a:off x="1654526" y="1296194"/>
            <a:ext cx="10698480" cy="640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mtClean="0" sz="3600">
                <a:solidFill>
                  <a:schemeClr val="bg1"/>
                </a:solidFill>
                <a:latin charset="-122" panose="020b0800000000000000" pitchFamily="34" typeface="华康俪金黑W8(P)"/>
                <a:ea charset="-122" panose="020b0800000000000000" pitchFamily="34" typeface="华康俪金黑W8(P)"/>
              </a:rPr>
              <a:t>整体性学习的三种主要观点：结构、模型、高速公路</a:t>
            </a:r>
          </a:p>
        </p:txBody>
      </p:sp>
      <p:sp>
        <p:nvSpPr>
          <p:cNvPr id="6" name="矩形 5"/>
          <p:cNvSpPr/>
          <p:nvPr/>
        </p:nvSpPr>
        <p:spPr>
          <a:xfrm>
            <a:off x="1479146" y="114979"/>
            <a:ext cx="3761105" cy="640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mtClean="0" sz="3600">
                <a:solidFill>
                  <a:schemeClr val="bg1"/>
                </a:solidFill>
                <a:latin charset="-122" panose="020b0800000000000000" pitchFamily="34" typeface="华康俪金黑W8(P)"/>
                <a:ea charset="-122" panose="020b0800000000000000" pitchFamily="34" typeface="华康俪金黑W8(P)"/>
              </a:rPr>
              <a:t>1.整体性学习策略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5508852" y="2176264"/>
            <a:ext cx="2933423" cy="3456384"/>
            <a:chOff x="5589293" y="2304306"/>
            <a:chExt cx="2933423" cy="3456384"/>
          </a:xfrm>
        </p:grpSpPr>
        <p:sp>
          <p:nvSpPr>
            <p:cNvPr id="29" name="矩形 28"/>
            <p:cNvSpPr/>
            <p:nvPr/>
          </p:nvSpPr>
          <p:spPr>
            <a:xfrm>
              <a:off x="5589293" y="2304306"/>
              <a:ext cx="2933423" cy="345638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descr="树图标" id="3076" name="Picture 4"/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5779930" y="2645296"/>
              <a:ext cx="2519999" cy="2520000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组合 13"/>
          <p:cNvGrpSpPr/>
          <p:nvPr/>
        </p:nvGrpSpPr>
        <p:grpSpPr>
          <a:xfrm>
            <a:off x="9289132" y="2176264"/>
            <a:ext cx="2934000" cy="3456384"/>
            <a:chOff x="9456101" y="2290564"/>
            <a:chExt cx="2934000" cy="3456384"/>
          </a:xfrm>
        </p:grpSpPr>
        <p:sp>
          <p:nvSpPr>
            <p:cNvPr id="30" name="矩形 29"/>
            <p:cNvSpPr/>
            <p:nvPr/>
          </p:nvSpPr>
          <p:spPr>
            <a:xfrm>
              <a:off x="9456101" y="2290564"/>
              <a:ext cx="2934000" cy="345638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descr="刷新图标" id="3078" name="Picture 6"/>
            <p:cNvPicPr>
              <a:picLocks noChangeArrowheads="1"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9649172" y="2658844"/>
              <a:ext cx="2519999" cy="2520000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组合 15"/>
          <p:cNvGrpSpPr/>
          <p:nvPr/>
        </p:nvGrpSpPr>
        <p:grpSpPr>
          <a:xfrm>
            <a:off x="1728572" y="2176264"/>
            <a:ext cx="2933423" cy="3456384"/>
            <a:chOff x="1728572" y="2304306"/>
            <a:chExt cx="2933423" cy="3456384"/>
          </a:xfrm>
        </p:grpSpPr>
        <p:sp>
          <p:nvSpPr>
            <p:cNvPr id="13" name="矩形 12"/>
            <p:cNvSpPr/>
            <p:nvPr/>
          </p:nvSpPr>
          <p:spPr>
            <a:xfrm>
              <a:off x="1728572" y="2304306"/>
              <a:ext cx="2933423" cy="345638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descr="地图定位图标" id="3080" name="Picture 8"/>
            <p:cNvPicPr>
              <a:picLocks noChangeArrowheads="1"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1910408" y="2683676"/>
              <a:ext cx="2519999" cy="2520000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矩形 16"/>
          <p:cNvSpPr/>
          <p:nvPr/>
        </p:nvSpPr>
        <p:spPr>
          <a:xfrm>
            <a:off x="1728572" y="5632648"/>
            <a:ext cx="2933423" cy="113615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矩形 17"/>
          <p:cNvSpPr/>
          <p:nvPr/>
        </p:nvSpPr>
        <p:spPr>
          <a:xfrm>
            <a:off x="1911946" y="5701068"/>
            <a:ext cx="2518461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b="1" lang="zh-CN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建立良好的知识结构就是绘制一份优秀的地图。</a:t>
            </a:r>
          </a:p>
        </p:txBody>
      </p:sp>
      <p:sp>
        <p:nvSpPr>
          <p:cNvPr id="36" name="矩形 35"/>
          <p:cNvSpPr/>
          <p:nvPr/>
        </p:nvSpPr>
        <p:spPr>
          <a:xfrm>
            <a:off x="5509274" y="5634225"/>
            <a:ext cx="2933423" cy="113615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7" name="矩形 36"/>
          <p:cNvSpPr/>
          <p:nvPr/>
        </p:nvSpPr>
        <p:spPr>
          <a:xfrm>
            <a:off x="9289709" y="5606702"/>
            <a:ext cx="2933423" cy="113615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8" name="矩形 37"/>
          <p:cNvSpPr/>
          <p:nvPr/>
        </p:nvSpPr>
        <p:spPr>
          <a:xfrm>
            <a:off x="5704424" y="5701068"/>
            <a:ext cx="2518461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b="1" lang="zh-CN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模型是简化的结构，是结构的快照，更为简单和更易存储。</a:t>
            </a:r>
          </a:p>
        </p:txBody>
      </p:sp>
      <p:sp>
        <p:nvSpPr>
          <p:cNvPr id="39" name="矩形 38"/>
          <p:cNvSpPr/>
          <p:nvPr/>
        </p:nvSpPr>
        <p:spPr>
          <a:xfrm>
            <a:off x="9496901" y="5830034"/>
            <a:ext cx="2518461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b="1" lang="zh-CN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高速公路即结构与结构之间的联系。</a:t>
            </a:r>
          </a:p>
        </p:txBody>
      </p:sp>
      <p:pic>
        <p:nvPicPr>
          <p:cNvPr descr="地图 导航" id="1026" name="Picture 2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-2231960" y="1374252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钥匙" id="1028" name="Picture 4"/>
          <p:cNvPicPr>
            <a:picLocks noChangeArrowheads="1"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-2231960" y="3294855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方向" id="1030" name="Picture 6"/>
          <p:cNvPicPr>
            <a:picLocks noChangeArrowheads="1"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-2231960" y="4955578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val="671537724"/>
      </p:ext>
    </p:extLst>
  </p:cSld>
  <p:clrMapOvr>
    <a:masterClrMapping/>
  </p:clrMapOvr>
  <p:transition>
    <p:randomBar/>
  </p:transition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6" name="组合 15"/>
          <p:cNvGrpSpPr/>
          <p:nvPr/>
        </p:nvGrpSpPr>
        <p:grpSpPr>
          <a:xfrm>
            <a:off x="1947096" y="2808362"/>
            <a:ext cx="10836000" cy="504056"/>
            <a:chOff x="1947096" y="2808362"/>
            <a:chExt cx="10836000" cy="504056"/>
          </a:xfrm>
        </p:grpSpPr>
        <p:cxnSp>
          <p:nvCxnSpPr>
            <p:cNvPr id="8" name="直接连接符 7"/>
            <p:cNvCxnSpPr/>
            <p:nvPr/>
          </p:nvCxnSpPr>
          <p:spPr>
            <a:xfrm>
              <a:off x="1947096" y="3312418"/>
              <a:ext cx="10836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 flipH="1">
              <a:off x="1947097" y="2808362"/>
              <a:ext cx="0" cy="5040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 flipH="1">
              <a:off x="4494753" y="2808362"/>
              <a:ext cx="0" cy="5040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 flipH="1">
              <a:off x="12137720" y="2808362"/>
              <a:ext cx="0" cy="5040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 flipH="1">
              <a:off x="9590065" y="2808362"/>
              <a:ext cx="0" cy="5040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 flipH="1">
              <a:off x="7042409" y="2808362"/>
              <a:ext cx="0" cy="5040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剪去同侧角的矩形 4"/>
          <p:cNvSpPr/>
          <p:nvPr/>
        </p:nvSpPr>
        <p:spPr>
          <a:xfrm rot="10800000">
            <a:off x="792188" y="0"/>
            <a:ext cx="5184576" cy="876290"/>
          </a:xfrm>
          <a:prstGeom prst="snip2Same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矩形 2"/>
          <p:cNvSpPr/>
          <p:nvPr/>
        </p:nvSpPr>
        <p:spPr>
          <a:xfrm>
            <a:off x="720180" y="1296194"/>
            <a:ext cx="3840480" cy="640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mtClean="0" sz="3600">
                <a:solidFill>
                  <a:schemeClr val="bg1"/>
                </a:solidFill>
                <a:latin charset="-122" panose="020b0800000000000000" pitchFamily="34" typeface="华康俪金黑W8(P)"/>
                <a:ea charset="-122" panose="020b0800000000000000" pitchFamily="34" typeface="华康俪金黑W8(P)"/>
              </a:rPr>
              <a:t>整体性学习的顺序</a:t>
            </a:r>
          </a:p>
        </p:txBody>
      </p:sp>
      <p:sp>
        <p:nvSpPr>
          <p:cNvPr id="6" name="矩形 5"/>
          <p:cNvSpPr/>
          <p:nvPr/>
        </p:nvSpPr>
        <p:spPr>
          <a:xfrm>
            <a:off x="1479146" y="114979"/>
            <a:ext cx="3761105" cy="640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mtClean="0" sz="3600">
                <a:solidFill>
                  <a:schemeClr val="bg1"/>
                </a:solidFill>
                <a:latin charset="-122" panose="020b0800000000000000" pitchFamily="34" typeface="华康俪金黑W8(P)"/>
                <a:ea charset="-122" panose="020b0800000000000000" pitchFamily="34" typeface="华康俪金黑W8(P)"/>
              </a:rPr>
              <a:t>1.整体性学习策略</a:t>
            </a:r>
          </a:p>
        </p:txBody>
      </p:sp>
      <p:sp>
        <p:nvSpPr>
          <p:cNvPr id="7" name="右箭头 6"/>
          <p:cNvSpPr/>
          <p:nvPr/>
        </p:nvSpPr>
        <p:spPr>
          <a:xfrm>
            <a:off x="792188" y="2362428"/>
            <a:ext cx="12745416" cy="229910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平行四边形 8"/>
          <p:cNvSpPr/>
          <p:nvPr/>
        </p:nvSpPr>
        <p:spPr>
          <a:xfrm>
            <a:off x="1047097" y="2088362"/>
            <a:ext cx="1800000" cy="720000"/>
          </a:xfrm>
          <a:prstGeom prst="parallelogram">
            <a:avLst/>
          </a:prstGeom>
          <a:solidFill>
            <a:srgbClr val="FFC000"/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5" name="平行四边形 24"/>
          <p:cNvSpPr/>
          <p:nvPr/>
        </p:nvSpPr>
        <p:spPr>
          <a:xfrm>
            <a:off x="3462006" y="2117383"/>
            <a:ext cx="1800000" cy="720000"/>
          </a:xfrm>
          <a:prstGeom prst="parallelogram">
            <a:avLst/>
          </a:prstGeom>
          <a:solidFill>
            <a:srgbClr val="FFC000"/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6" name="平行四边形 25"/>
          <p:cNvSpPr/>
          <p:nvPr/>
        </p:nvSpPr>
        <p:spPr>
          <a:xfrm>
            <a:off x="6053911" y="2117383"/>
            <a:ext cx="1800000" cy="720000"/>
          </a:xfrm>
          <a:prstGeom prst="parallelogram">
            <a:avLst/>
          </a:prstGeom>
          <a:solidFill>
            <a:srgbClr val="FFC000"/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7" name="平行四边形 26"/>
          <p:cNvSpPr/>
          <p:nvPr/>
        </p:nvSpPr>
        <p:spPr>
          <a:xfrm>
            <a:off x="8645816" y="2088362"/>
            <a:ext cx="1800000" cy="720000"/>
          </a:xfrm>
          <a:prstGeom prst="parallelogram">
            <a:avLst/>
          </a:prstGeom>
          <a:solidFill>
            <a:srgbClr val="FFC000"/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8" name="平行四边形 27"/>
          <p:cNvSpPr/>
          <p:nvPr/>
        </p:nvSpPr>
        <p:spPr>
          <a:xfrm>
            <a:off x="11237721" y="2088362"/>
            <a:ext cx="1800000" cy="720000"/>
          </a:xfrm>
          <a:prstGeom prst="parallelogram">
            <a:avLst/>
          </a:prstGeom>
          <a:solidFill>
            <a:srgbClr val="FFC000"/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" name="矩形 1"/>
          <p:cNvSpPr/>
          <p:nvPr/>
        </p:nvSpPr>
        <p:spPr>
          <a:xfrm>
            <a:off x="1460580" y="2169562"/>
            <a:ext cx="1000442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mtClean="0" sz="28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获 取</a:t>
            </a:r>
          </a:p>
        </p:txBody>
      </p:sp>
      <p:sp>
        <p:nvSpPr>
          <p:cNvPr id="12" name="矩形 11"/>
          <p:cNvSpPr/>
          <p:nvPr/>
        </p:nvSpPr>
        <p:spPr>
          <a:xfrm>
            <a:off x="11632613" y="2186752"/>
            <a:ext cx="1000442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mtClean="0" sz="28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应 用</a:t>
            </a:r>
          </a:p>
        </p:txBody>
      </p:sp>
      <p:sp>
        <p:nvSpPr>
          <p:cNvPr id="13" name="矩形 12"/>
          <p:cNvSpPr/>
          <p:nvPr/>
        </p:nvSpPr>
        <p:spPr>
          <a:xfrm>
            <a:off x="9040708" y="2164884"/>
            <a:ext cx="1000442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mtClean="0" sz="28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纠 错</a:t>
            </a:r>
          </a:p>
        </p:txBody>
      </p:sp>
      <p:sp>
        <p:nvSpPr>
          <p:cNvPr id="14" name="矩形 13"/>
          <p:cNvSpPr/>
          <p:nvPr/>
        </p:nvSpPr>
        <p:spPr>
          <a:xfrm>
            <a:off x="6448804" y="2215773"/>
            <a:ext cx="1000442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mtClean="0" sz="28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拓 展</a:t>
            </a:r>
          </a:p>
        </p:txBody>
      </p:sp>
      <p:sp>
        <p:nvSpPr>
          <p:cNvPr id="15" name="矩形 14"/>
          <p:cNvSpPr/>
          <p:nvPr/>
        </p:nvSpPr>
        <p:spPr>
          <a:xfrm>
            <a:off x="3856899" y="2187645"/>
            <a:ext cx="1000442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mtClean="0" sz="28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理 解</a:t>
            </a:r>
          </a:p>
        </p:txBody>
      </p:sp>
      <p:sp>
        <p:nvSpPr>
          <p:cNvPr id="17" name="椭圆 16"/>
          <p:cNvSpPr/>
          <p:nvPr/>
        </p:nvSpPr>
        <p:spPr>
          <a:xfrm>
            <a:off x="12700512" y="2828303"/>
            <a:ext cx="900000" cy="90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9" name="矩形 28"/>
          <p:cNvSpPr/>
          <p:nvPr/>
        </p:nvSpPr>
        <p:spPr>
          <a:xfrm>
            <a:off x="12699714" y="2994803"/>
            <a:ext cx="894080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28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测试</a:t>
            </a:r>
          </a:p>
        </p:txBody>
      </p:sp>
      <p:grpSp>
        <p:nvGrpSpPr>
          <p:cNvPr id="30" name="组合 29"/>
          <p:cNvGrpSpPr/>
          <p:nvPr/>
        </p:nvGrpSpPr>
        <p:grpSpPr>
          <a:xfrm>
            <a:off x="849338" y="3728303"/>
            <a:ext cx="2247106" cy="2680459"/>
            <a:chOff x="849338" y="3728303"/>
            <a:chExt cx="2247106" cy="2680459"/>
          </a:xfrm>
        </p:grpSpPr>
        <p:cxnSp>
          <p:nvCxnSpPr>
            <p:cNvPr id="19" name="直接连接符 18"/>
            <p:cNvCxnSpPr/>
            <p:nvPr/>
          </p:nvCxnSpPr>
          <p:spPr>
            <a:xfrm flipH="1">
              <a:off x="849338" y="3728303"/>
              <a:ext cx="0" cy="2680459"/>
            </a:xfrm>
            <a:prstGeom prst="line">
              <a:avLst/>
            </a:prstGeom>
            <a:ln>
              <a:solidFill>
                <a:srgbClr val="FFC000"/>
              </a:solidFill>
              <a:headEnd len="med" type="diamond" w="med"/>
              <a:tailEnd len="med" type="diamond" w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矩形 23"/>
            <p:cNvSpPr/>
            <p:nvPr/>
          </p:nvSpPr>
          <p:spPr>
            <a:xfrm>
              <a:off x="997062" y="4399117"/>
              <a:ext cx="2099382" cy="13258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-171450" marL="171450">
                <a:lnSpc>
                  <a:spcPct val="150000"/>
                </a:lnSpc>
                <a:buFont charset="0" panose="020b0604020202020204" pitchFamily="34" typeface="Arial"/>
                <a:buChar char="•"/>
              </a:pPr>
              <a:r>
                <a:rPr altLang="en-US" lang="zh-CN" sz="18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简化：只留干货</a:t>
              </a:r>
            </a:p>
            <a:p>
              <a:pPr indent="-171450" marL="171450">
                <a:lnSpc>
                  <a:spcPct val="150000"/>
                </a:lnSpc>
                <a:buFont charset="0" panose="020b0604020202020204" pitchFamily="34" typeface="Arial"/>
                <a:buChar char="•"/>
              </a:pPr>
              <a:r>
                <a:rPr altLang="en-US" lang="zh-CN" sz="18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容量：尽可能多</a:t>
              </a:r>
            </a:p>
            <a:p>
              <a:pPr indent="-171450" marL="171450">
                <a:lnSpc>
                  <a:spcPct val="150000"/>
                </a:lnSpc>
                <a:buFont charset="0" panose="020b0604020202020204" pitchFamily="34" typeface="Arial"/>
                <a:buChar char="•"/>
              </a:pPr>
              <a:r>
                <a:rPr altLang="en-US" lang="zh-CN" sz="18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速度：注重方法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3419891" y="3728303"/>
            <a:ext cx="2247106" cy="2680459"/>
            <a:chOff x="849338" y="3728303"/>
            <a:chExt cx="2247106" cy="2680459"/>
          </a:xfrm>
        </p:grpSpPr>
        <p:cxnSp>
          <p:nvCxnSpPr>
            <p:cNvPr id="32" name="直接连接符 31"/>
            <p:cNvCxnSpPr/>
            <p:nvPr/>
          </p:nvCxnSpPr>
          <p:spPr>
            <a:xfrm flipH="1">
              <a:off x="849338" y="3728303"/>
              <a:ext cx="0" cy="2680459"/>
            </a:xfrm>
            <a:prstGeom prst="line">
              <a:avLst/>
            </a:prstGeom>
            <a:ln>
              <a:solidFill>
                <a:srgbClr val="FFC000"/>
              </a:solidFill>
              <a:headEnd len="med" type="diamond" w="med"/>
              <a:tailEnd len="med" type="diamond" w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矩形 32"/>
            <p:cNvSpPr/>
            <p:nvPr/>
          </p:nvSpPr>
          <p:spPr>
            <a:xfrm>
              <a:off x="997063" y="4399117"/>
              <a:ext cx="2099382" cy="13258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-171450" marL="171450">
                <a:lnSpc>
                  <a:spcPct val="150000"/>
                </a:lnSpc>
                <a:buFont charset="0" panose="020b0604020202020204" pitchFamily="34" typeface="Arial"/>
                <a:buChar char="•"/>
              </a:pPr>
              <a:r>
                <a:rPr altLang="en-US" lang="zh-CN" sz="18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分解：解剖难题</a:t>
              </a:r>
            </a:p>
            <a:p>
              <a:pPr indent="-171450" marL="171450">
                <a:lnSpc>
                  <a:spcPct val="150000"/>
                </a:lnSpc>
                <a:buFont charset="0" panose="020b0604020202020204" pitchFamily="34" typeface="Arial"/>
                <a:buChar char="•"/>
              </a:pPr>
              <a:r>
                <a:rPr altLang="en-US" lang="zh-CN" sz="18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聚焦：缩小范围</a:t>
              </a:r>
            </a:p>
            <a:p>
              <a:pPr indent="-171450" marL="171450">
                <a:lnSpc>
                  <a:spcPct val="150000"/>
                </a:lnSpc>
                <a:buFont charset="0" panose="020b0604020202020204" pitchFamily="34" typeface="Arial"/>
                <a:buChar char="•"/>
              </a:pPr>
              <a:r>
                <a:rPr altLang="en-US" lang="zh-CN" sz="18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深入：仔细研究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5990444" y="3728303"/>
            <a:ext cx="2247106" cy="2680459"/>
            <a:chOff x="849338" y="3728303"/>
            <a:chExt cx="2247106" cy="2680459"/>
          </a:xfrm>
        </p:grpSpPr>
        <p:cxnSp>
          <p:nvCxnSpPr>
            <p:cNvPr id="35" name="直接连接符 34"/>
            <p:cNvCxnSpPr/>
            <p:nvPr/>
          </p:nvCxnSpPr>
          <p:spPr>
            <a:xfrm flipH="1">
              <a:off x="849338" y="3728303"/>
              <a:ext cx="0" cy="2680459"/>
            </a:xfrm>
            <a:prstGeom prst="line">
              <a:avLst/>
            </a:prstGeom>
            <a:ln>
              <a:solidFill>
                <a:srgbClr val="FFC000"/>
              </a:solidFill>
              <a:headEnd len="med" type="diamond" w="med"/>
              <a:tailEnd len="med" type="diamond" w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矩形 35"/>
            <p:cNvSpPr/>
            <p:nvPr/>
          </p:nvSpPr>
          <p:spPr>
            <a:xfrm>
              <a:off x="997062" y="4399117"/>
              <a:ext cx="2099382" cy="13258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-171450" marL="171450">
                <a:lnSpc>
                  <a:spcPct val="150000"/>
                </a:lnSpc>
                <a:buFont charset="0" panose="020b0604020202020204" pitchFamily="34" typeface="Arial"/>
                <a:buChar char="•"/>
              </a:pPr>
              <a:r>
                <a:rPr altLang="en-US" lang="zh-CN" sz="18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深度：了解背景</a:t>
              </a:r>
            </a:p>
            <a:p>
              <a:pPr indent="-171450" marL="171450">
                <a:lnSpc>
                  <a:spcPct val="150000"/>
                </a:lnSpc>
                <a:buFont charset="0" panose="020b0604020202020204" pitchFamily="34" typeface="Arial"/>
                <a:buChar char="•"/>
              </a:pPr>
              <a:r>
                <a:rPr altLang="en-US" lang="zh-CN" sz="18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横向：建立模型</a:t>
              </a:r>
            </a:p>
            <a:p>
              <a:pPr indent="-171450" marL="171450">
                <a:lnSpc>
                  <a:spcPct val="150000"/>
                </a:lnSpc>
                <a:buFont charset="0" panose="020b0604020202020204" pitchFamily="34" typeface="Arial"/>
                <a:buChar char="•"/>
              </a:pPr>
              <a:r>
                <a:rPr altLang="en-US" lang="zh-CN" sz="18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纵向：触类旁通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8560997" y="3728303"/>
            <a:ext cx="2247106" cy="2680459"/>
            <a:chOff x="849338" y="3728303"/>
            <a:chExt cx="2247106" cy="2680459"/>
          </a:xfrm>
        </p:grpSpPr>
        <p:cxnSp>
          <p:nvCxnSpPr>
            <p:cNvPr id="38" name="直接连接符 37"/>
            <p:cNvCxnSpPr/>
            <p:nvPr/>
          </p:nvCxnSpPr>
          <p:spPr>
            <a:xfrm flipH="1">
              <a:off x="849338" y="3728303"/>
              <a:ext cx="0" cy="2680459"/>
            </a:xfrm>
            <a:prstGeom prst="line">
              <a:avLst/>
            </a:prstGeom>
            <a:ln>
              <a:solidFill>
                <a:srgbClr val="FFC000"/>
              </a:solidFill>
              <a:headEnd len="med" type="diamond" w="med"/>
              <a:tailEnd len="med" type="diamond" w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矩形 38"/>
            <p:cNvSpPr/>
            <p:nvPr/>
          </p:nvSpPr>
          <p:spPr>
            <a:xfrm>
              <a:off x="997061" y="4399118"/>
              <a:ext cx="2099382" cy="13258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-171450" marL="171450">
                <a:lnSpc>
                  <a:spcPct val="150000"/>
                </a:lnSpc>
                <a:buFont charset="0" panose="020b0604020202020204" pitchFamily="34" typeface="Arial"/>
                <a:buChar char="•"/>
              </a:pPr>
              <a:r>
                <a:rPr altLang="en-US" lang="zh-CN" smtClean="0" sz="18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前提：了解局限</a:t>
              </a:r>
            </a:p>
            <a:p>
              <a:pPr indent="-171450" marL="171450">
                <a:lnSpc>
                  <a:spcPct val="150000"/>
                </a:lnSpc>
                <a:buFont charset="0" panose="020b0604020202020204" pitchFamily="34" typeface="Arial"/>
                <a:buChar char="•"/>
              </a:pPr>
              <a:r>
                <a:rPr altLang="en-US" lang="zh-CN" smtClean="0" sz="18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认知：修正知识</a:t>
              </a:r>
            </a:p>
            <a:p>
              <a:pPr indent="-171450" marL="171450">
                <a:lnSpc>
                  <a:spcPct val="150000"/>
                </a:lnSpc>
                <a:buFont charset="0" panose="020b0604020202020204" pitchFamily="34" typeface="Arial"/>
                <a:buChar char="•"/>
              </a:pPr>
              <a:r>
                <a:rPr altLang="en-US" lang="zh-CN" smtClean="0" sz="18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方法：主题阅读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11131548" y="3728303"/>
            <a:ext cx="2247106" cy="2680459"/>
            <a:chOff x="849338" y="3728303"/>
            <a:chExt cx="2247106" cy="2680459"/>
          </a:xfrm>
        </p:grpSpPr>
        <p:cxnSp>
          <p:nvCxnSpPr>
            <p:cNvPr id="41" name="直接连接符 40"/>
            <p:cNvCxnSpPr/>
            <p:nvPr/>
          </p:nvCxnSpPr>
          <p:spPr>
            <a:xfrm flipH="1">
              <a:off x="849338" y="3728303"/>
              <a:ext cx="0" cy="2680459"/>
            </a:xfrm>
            <a:prstGeom prst="line">
              <a:avLst/>
            </a:prstGeom>
            <a:ln>
              <a:solidFill>
                <a:srgbClr val="FFC000"/>
              </a:solidFill>
              <a:headEnd len="med" type="diamond" w="med"/>
              <a:tailEnd len="med" type="diamond" w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矩形 41"/>
            <p:cNvSpPr/>
            <p:nvPr/>
          </p:nvSpPr>
          <p:spPr>
            <a:xfrm>
              <a:off x="997063" y="4399117"/>
              <a:ext cx="2099382" cy="13258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-171450" marL="171450">
                <a:lnSpc>
                  <a:spcPct val="150000"/>
                </a:lnSpc>
                <a:buFont charset="0" panose="020b0604020202020204" pitchFamily="34" typeface="Arial"/>
                <a:buChar char="•"/>
              </a:pPr>
              <a:r>
                <a:rPr altLang="en-US" lang="zh-CN" sz="18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原因：最终目的</a:t>
              </a:r>
            </a:p>
            <a:p>
              <a:pPr indent="-171450" marL="171450">
                <a:lnSpc>
                  <a:spcPct val="150000"/>
                </a:lnSpc>
                <a:buFont charset="0" panose="020b0604020202020204" pitchFamily="34" typeface="Arial"/>
                <a:buChar char="•"/>
              </a:pPr>
              <a:r>
                <a:rPr altLang="en-US" lang="zh-CN" sz="18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认识：加深体验</a:t>
              </a:r>
            </a:p>
            <a:p>
              <a:pPr indent="-171450" marL="171450">
                <a:lnSpc>
                  <a:spcPct val="150000"/>
                </a:lnSpc>
                <a:buFont charset="0" panose="020b0604020202020204" pitchFamily="34" typeface="Arial"/>
                <a:buChar char="•"/>
              </a:pPr>
              <a:r>
                <a:rPr altLang="en-US" lang="zh-CN" sz="18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重点：创造途径</a:t>
              </a:r>
            </a:p>
          </p:txBody>
        </p:sp>
      </p:grpSp>
    </p:spTree>
    <p:extLst>
      <p:ext uri="{BB962C8B-B14F-4D97-AF65-F5344CB8AC3E}">
        <p14:creationId val="2182896093"/>
      </p:ext>
    </p:extLst>
  </p:cSld>
  <p:clrMapOvr>
    <a:masterClrMapping/>
  </p:clrMapOvr>
  <p:transition>
    <p:randomBar/>
  </p:transition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7" name="矩形 46"/>
          <p:cNvSpPr/>
          <p:nvPr/>
        </p:nvSpPr>
        <p:spPr>
          <a:xfrm>
            <a:off x="3308275" y="2983145"/>
            <a:ext cx="2385891" cy="220148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剪去同侧角的矩形 4"/>
          <p:cNvSpPr/>
          <p:nvPr/>
        </p:nvSpPr>
        <p:spPr>
          <a:xfrm rot="10800000">
            <a:off x="792188" y="0"/>
            <a:ext cx="5184576" cy="876290"/>
          </a:xfrm>
          <a:prstGeom prst="snip2Same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矩形 2"/>
          <p:cNvSpPr/>
          <p:nvPr/>
        </p:nvSpPr>
        <p:spPr>
          <a:xfrm>
            <a:off x="720180" y="1296194"/>
            <a:ext cx="3840480" cy="640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mtClean="0" sz="3600">
                <a:solidFill>
                  <a:schemeClr val="bg1"/>
                </a:solidFill>
                <a:latin charset="-122" panose="020b0800000000000000" pitchFamily="34" typeface="华康俪金黑W8(P)"/>
                <a:ea charset="-122" panose="020b0800000000000000" pitchFamily="34" typeface="华康俪金黑W8(P)"/>
              </a:rPr>
              <a:t>通过测试掌握弱点</a:t>
            </a:r>
          </a:p>
        </p:txBody>
      </p:sp>
      <p:sp>
        <p:nvSpPr>
          <p:cNvPr id="6" name="矩形 5"/>
          <p:cNvSpPr/>
          <p:nvPr/>
        </p:nvSpPr>
        <p:spPr>
          <a:xfrm>
            <a:off x="1479146" y="114979"/>
            <a:ext cx="3761105" cy="640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mtClean="0" sz="3600">
                <a:solidFill>
                  <a:schemeClr val="bg1"/>
                </a:solidFill>
                <a:latin charset="-122" panose="020b0800000000000000" pitchFamily="34" typeface="华康俪金黑W8(P)"/>
                <a:ea charset="-122" panose="020b0800000000000000" pitchFamily="34" typeface="华康俪金黑W8(P)"/>
              </a:rPr>
              <a:t>1.整体性学习策略</a:t>
            </a:r>
          </a:p>
        </p:txBody>
      </p:sp>
      <p:sp>
        <p:nvSpPr>
          <p:cNvPr id="7" name="右箭头 6"/>
          <p:cNvSpPr/>
          <p:nvPr/>
        </p:nvSpPr>
        <p:spPr>
          <a:xfrm>
            <a:off x="792188" y="2362428"/>
            <a:ext cx="12745416" cy="229910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平行四边形 8"/>
          <p:cNvSpPr/>
          <p:nvPr/>
        </p:nvSpPr>
        <p:spPr>
          <a:xfrm>
            <a:off x="1047097" y="2088362"/>
            <a:ext cx="1800000" cy="720000"/>
          </a:xfrm>
          <a:prstGeom prst="parallelogram">
            <a:avLst/>
          </a:prstGeom>
          <a:solidFill>
            <a:srgbClr val="FFC000"/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5" name="平行四边形 24"/>
          <p:cNvSpPr/>
          <p:nvPr/>
        </p:nvSpPr>
        <p:spPr>
          <a:xfrm>
            <a:off x="3462006" y="2117383"/>
            <a:ext cx="1800000" cy="720000"/>
          </a:xfrm>
          <a:prstGeom prst="parallelogram">
            <a:avLst/>
          </a:prstGeom>
          <a:solidFill>
            <a:srgbClr val="FFC000"/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6" name="平行四边形 25"/>
          <p:cNvSpPr/>
          <p:nvPr/>
        </p:nvSpPr>
        <p:spPr>
          <a:xfrm>
            <a:off x="6053911" y="2117383"/>
            <a:ext cx="1800000" cy="720000"/>
          </a:xfrm>
          <a:prstGeom prst="parallelogram">
            <a:avLst/>
          </a:prstGeom>
          <a:solidFill>
            <a:srgbClr val="FFC000"/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7" name="平行四边形 26"/>
          <p:cNvSpPr/>
          <p:nvPr/>
        </p:nvSpPr>
        <p:spPr>
          <a:xfrm>
            <a:off x="8645816" y="2088362"/>
            <a:ext cx="1800000" cy="720000"/>
          </a:xfrm>
          <a:prstGeom prst="parallelogram">
            <a:avLst/>
          </a:prstGeom>
          <a:solidFill>
            <a:srgbClr val="FFC000"/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8" name="平行四边形 27"/>
          <p:cNvSpPr/>
          <p:nvPr/>
        </p:nvSpPr>
        <p:spPr>
          <a:xfrm>
            <a:off x="11237721" y="2088362"/>
            <a:ext cx="1800000" cy="720000"/>
          </a:xfrm>
          <a:prstGeom prst="parallelogram">
            <a:avLst/>
          </a:prstGeom>
          <a:solidFill>
            <a:srgbClr val="FFC000"/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" name="矩形 1"/>
          <p:cNvSpPr/>
          <p:nvPr/>
        </p:nvSpPr>
        <p:spPr>
          <a:xfrm>
            <a:off x="1460580" y="2169562"/>
            <a:ext cx="1000442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mtClean="0" sz="28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获 取</a:t>
            </a:r>
          </a:p>
        </p:txBody>
      </p:sp>
      <p:sp>
        <p:nvSpPr>
          <p:cNvPr id="12" name="矩形 11"/>
          <p:cNvSpPr/>
          <p:nvPr/>
        </p:nvSpPr>
        <p:spPr>
          <a:xfrm>
            <a:off x="11632613" y="2186752"/>
            <a:ext cx="1000442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mtClean="0" sz="28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应 用</a:t>
            </a:r>
          </a:p>
        </p:txBody>
      </p:sp>
      <p:sp>
        <p:nvSpPr>
          <p:cNvPr id="13" name="矩形 12"/>
          <p:cNvSpPr/>
          <p:nvPr/>
        </p:nvSpPr>
        <p:spPr>
          <a:xfrm>
            <a:off x="9040708" y="2164884"/>
            <a:ext cx="1000442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mtClean="0" sz="28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纠 错</a:t>
            </a:r>
          </a:p>
        </p:txBody>
      </p:sp>
      <p:sp>
        <p:nvSpPr>
          <p:cNvPr id="14" name="矩形 13"/>
          <p:cNvSpPr/>
          <p:nvPr/>
        </p:nvSpPr>
        <p:spPr>
          <a:xfrm>
            <a:off x="6448804" y="2215773"/>
            <a:ext cx="1000442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mtClean="0" sz="28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拓 展</a:t>
            </a:r>
          </a:p>
        </p:txBody>
      </p:sp>
      <p:sp>
        <p:nvSpPr>
          <p:cNvPr id="15" name="矩形 14"/>
          <p:cNvSpPr/>
          <p:nvPr/>
        </p:nvSpPr>
        <p:spPr>
          <a:xfrm>
            <a:off x="3856899" y="2187645"/>
            <a:ext cx="1000442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mtClean="0" sz="28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理 解</a:t>
            </a:r>
          </a:p>
        </p:txBody>
      </p:sp>
      <p:sp>
        <p:nvSpPr>
          <p:cNvPr id="4" name="矩形 3"/>
          <p:cNvSpPr/>
          <p:nvPr/>
        </p:nvSpPr>
        <p:spPr>
          <a:xfrm>
            <a:off x="792188" y="2983145"/>
            <a:ext cx="2385891" cy="119336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矩形 9"/>
          <p:cNvSpPr/>
          <p:nvPr/>
        </p:nvSpPr>
        <p:spPr>
          <a:xfrm>
            <a:off x="299745" y="3217819"/>
            <a:ext cx="487680" cy="8229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mtClean="0" sz="2400">
                <a:solidFill>
                  <a:schemeClr val="bg1"/>
                </a:solidFill>
                <a:latin charset="-122" panose="03000509000000000000" pitchFamily="65" typeface="方正粗倩简体"/>
                <a:ea charset="-122" panose="03000509000000000000" pitchFamily="65" typeface="方正粗倩简体"/>
              </a:rPr>
              <a:t>现</a:t>
            </a:r>
          </a:p>
          <a:p>
            <a:r>
              <a:rPr altLang="en-US" lang="zh-CN" smtClean="0" sz="2400">
                <a:solidFill>
                  <a:schemeClr val="bg1"/>
                </a:solidFill>
                <a:latin charset="-122" panose="03000509000000000000" pitchFamily="65" typeface="方正粗倩简体"/>
                <a:ea charset="-122" panose="03000509000000000000" pitchFamily="65" typeface="方正粗倩简体"/>
              </a:rPr>
              <a:t>象</a:t>
            </a:r>
          </a:p>
        </p:txBody>
      </p:sp>
      <p:sp>
        <p:nvSpPr>
          <p:cNvPr id="18" name="矩形 17"/>
          <p:cNvSpPr/>
          <p:nvPr/>
        </p:nvSpPr>
        <p:spPr>
          <a:xfrm>
            <a:off x="931961" y="3181176"/>
            <a:ext cx="2376314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zh-CN" lang="en-US" sz="18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1.阅读听讲速度慢</a:t>
            </a:r>
          </a:p>
          <a:p>
            <a:pPr>
              <a:lnSpc>
                <a:spcPct val="150000"/>
              </a:lnSpc>
            </a:pPr>
            <a:r>
              <a:rPr altLang="zh-CN" lang="en-US" sz="18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2.需要反复阅读</a:t>
            </a:r>
          </a:p>
        </p:txBody>
      </p:sp>
      <p:sp>
        <p:nvSpPr>
          <p:cNvPr id="43" name="矩形 42"/>
          <p:cNvSpPr/>
          <p:nvPr/>
        </p:nvSpPr>
        <p:spPr>
          <a:xfrm>
            <a:off x="315075" y="4680570"/>
            <a:ext cx="487680" cy="8229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mtClean="0" sz="2400">
                <a:solidFill>
                  <a:schemeClr val="bg1"/>
                </a:solidFill>
                <a:latin charset="-122" panose="03000509000000000000" pitchFamily="65" typeface="方正粗倩简体"/>
                <a:ea charset="-122" panose="03000509000000000000" pitchFamily="65" typeface="方正粗倩简体"/>
              </a:rPr>
              <a:t>原</a:t>
            </a:r>
          </a:p>
          <a:p>
            <a:r>
              <a:rPr altLang="en-US" lang="zh-CN" smtClean="0" sz="2400">
                <a:solidFill>
                  <a:schemeClr val="bg1"/>
                </a:solidFill>
                <a:latin charset="-122" panose="03000509000000000000" pitchFamily="65" typeface="方正粗倩简体"/>
                <a:ea charset="-122" panose="03000509000000000000" pitchFamily="65" typeface="方正粗倩简体"/>
              </a:rPr>
              <a:t>因</a:t>
            </a:r>
          </a:p>
        </p:txBody>
      </p:sp>
      <p:sp>
        <p:nvSpPr>
          <p:cNvPr id="44" name="矩形 43"/>
          <p:cNvSpPr/>
          <p:nvPr/>
        </p:nvSpPr>
        <p:spPr>
          <a:xfrm>
            <a:off x="792188" y="4313197"/>
            <a:ext cx="2385891" cy="248951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5" name="矩形 44"/>
          <p:cNvSpPr/>
          <p:nvPr/>
        </p:nvSpPr>
        <p:spPr>
          <a:xfrm>
            <a:off x="931961" y="4526969"/>
            <a:ext cx="2026721" cy="2148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zh-CN" lang="en-US" sz="18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1.阅读、学习习惯不好</a:t>
            </a:r>
          </a:p>
          <a:p>
            <a:pPr>
              <a:lnSpc>
                <a:spcPct val="150000"/>
              </a:lnSpc>
            </a:pPr>
            <a:r>
              <a:rPr altLang="zh-CN" lang="en-US" sz="18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2.不好的笔记习惯</a:t>
            </a:r>
          </a:p>
          <a:p>
            <a:pPr>
              <a:lnSpc>
                <a:spcPct val="150000"/>
              </a:lnSpc>
            </a:pPr>
            <a:r>
              <a:rPr altLang="zh-CN" lang="en-US" sz="18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3.不理解基本名词和用法</a:t>
            </a:r>
          </a:p>
        </p:txBody>
      </p:sp>
      <p:sp>
        <p:nvSpPr>
          <p:cNvPr id="46" name="矩形 45"/>
          <p:cNvSpPr/>
          <p:nvPr/>
        </p:nvSpPr>
        <p:spPr>
          <a:xfrm>
            <a:off x="3322095" y="3214276"/>
            <a:ext cx="2366637" cy="1737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zh-CN" lang="en-US" sz="18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1.虽然在读书，但不知道作者到底说什么</a:t>
            </a:r>
          </a:p>
          <a:p>
            <a:pPr>
              <a:lnSpc>
                <a:spcPct val="150000"/>
              </a:lnSpc>
            </a:pPr>
            <a:r>
              <a:rPr altLang="zh-CN" lang="en-US" sz="18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2.笔记记得清晰完美，但不明白什么意思</a:t>
            </a:r>
          </a:p>
        </p:txBody>
      </p:sp>
      <p:sp>
        <p:nvSpPr>
          <p:cNvPr id="48" name="矩形 47"/>
          <p:cNvSpPr/>
          <p:nvPr/>
        </p:nvSpPr>
        <p:spPr>
          <a:xfrm>
            <a:off x="3305558" y="5320065"/>
            <a:ext cx="2385891" cy="148264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9" name="矩形 48"/>
          <p:cNvSpPr/>
          <p:nvPr/>
        </p:nvSpPr>
        <p:spPr>
          <a:xfrm>
            <a:off x="5814862" y="2983145"/>
            <a:ext cx="2385891" cy="115446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0" name="矩形 49"/>
          <p:cNvSpPr/>
          <p:nvPr/>
        </p:nvSpPr>
        <p:spPr>
          <a:xfrm>
            <a:off x="5857233" y="3157126"/>
            <a:ext cx="2366637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zh-CN" lang="en-US" sz="18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1.缺少灵活性，不会举一反三、触类旁通</a:t>
            </a:r>
          </a:p>
        </p:txBody>
      </p:sp>
      <p:sp>
        <p:nvSpPr>
          <p:cNvPr id="51" name="矩形 50"/>
          <p:cNvSpPr/>
          <p:nvPr/>
        </p:nvSpPr>
        <p:spPr>
          <a:xfrm>
            <a:off x="5821645" y="4313197"/>
            <a:ext cx="2385891" cy="248951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2" name="矩形 51"/>
          <p:cNvSpPr/>
          <p:nvPr/>
        </p:nvSpPr>
        <p:spPr>
          <a:xfrm>
            <a:off x="8354192" y="2983144"/>
            <a:ext cx="2385891" cy="272434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3" name="矩形 52"/>
          <p:cNvSpPr/>
          <p:nvPr/>
        </p:nvSpPr>
        <p:spPr>
          <a:xfrm>
            <a:off x="8396563" y="3122167"/>
            <a:ext cx="2366637" cy="2560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zh-CN" lang="en-US" sz="18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1.错误联系太多，在课堂上较少出现，在现实生活中较为普遍</a:t>
            </a:r>
          </a:p>
          <a:p>
            <a:pPr>
              <a:lnSpc>
                <a:spcPct val="150000"/>
              </a:lnSpc>
            </a:pPr>
            <a:r>
              <a:rPr altLang="zh-CN" lang="en-US" sz="18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2.不能及时发现自己在某个主要的看法或问题上是错误的</a:t>
            </a:r>
          </a:p>
        </p:txBody>
      </p:sp>
      <p:sp>
        <p:nvSpPr>
          <p:cNvPr id="54" name="矩形 53"/>
          <p:cNvSpPr/>
          <p:nvPr/>
        </p:nvSpPr>
        <p:spPr>
          <a:xfrm>
            <a:off x="8354192" y="5900969"/>
            <a:ext cx="2385891" cy="90174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5" name="矩形 54"/>
          <p:cNvSpPr/>
          <p:nvPr/>
        </p:nvSpPr>
        <p:spPr>
          <a:xfrm>
            <a:off x="10905304" y="2983145"/>
            <a:ext cx="2385891" cy="115446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6" name="矩形 55"/>
          <p:cNvSpPr/>
          <p:nvPr/>
        </p:nvSpPr>
        <p:spPr>
          <a:xfrm>
            <a:off x="10947676" y="3139967"/>
            <a:ext cx="2366637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zh-CN" lang="en-US" sz="18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1.不能在真实世界中很好地运用知识</a:t>
            </a:r>
          </a:p>
        </p:txBody>
      </p:sp>
      <p:sp>
        <p:nvSpPr>
          <p:cNvPr id="57" name="矩形 56"/>
          <p:cNvSpPr/>
          <p:nvPr/>
        </p:nvSpPr>
        <p:spPr>
          <a:xfrm>
            <a:off x="10905304" y="4313197"/>
            <a:ext cx="2385891" cy="248951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8" name="矩形 57"/>
          <p:cNvSpPr/>
          <p:nvPr/>
        </p:nvSpPr>
        <p:spPr>
          <a:xfrm>
            <a:off x="11045078" y="4442482"/>
            <a:ext cx="2026721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zh-CN" lang="en-US" smtClean="0" sz="18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1.现代教育缺乏相关教育</a:t>
            </a:r>
          </a:p>
        </p:txBody>
      </p:sp>
    </p:spTree>
    <p:extLst>
      <p:ext uri="{BB962C8B-B14F-4D97-AF65-F5344CB8AC3E}">
        <p14:creationId val="3750723968"/>
      </p:ext>
    </p:extLst>
  </p:cSld>
  <p:clrMapOvr>
    <a:masterClrMapping/>
  </p:clrMapOvr>
  <p:transition>
    <p:randomBar/>
  </p:transition>
  <p:timing/>
</p:sld>
</file>

<file path=ppt/tags/tag1.xml><?xml version="1.0" encoding="utf-8"?>
<p:tagLst xmlns:p="http://schemas.openxmlformats.org/presentationml/2006/main">
  <p:tag name="ARTICULATE_PROJECT_OPEN" val="0"/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407</Paragraphs>
  <Slides>40</Slides>
  <Notes>36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26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baseType="lpstr" size="67">
      <vt:lpstr>Arial</vt:lpstr>
      <vt:lpstr>Calibri</vt:lpstr>
      <vt:lpstr>宋体</vt:lpstr>
      <vt:lpstr>Calibri Light</vt:lpstr>
      <vt:lpstr>方正特雅宋_GBK</vt:lpstr>
      <vt:lpstr>方正正大黑简体</vt:lpstr>
      <vt:lpstr>微软雅黑</vt:lpstr>
      <vt:lpstr>方正综艺简体</vt:lpstr>
      <vt:lpstr>方正粗谭黑简体</vt:lpstr>
      <vt:lpstr>华康俪金黑W8</vt:lpstr>
      <vt:lpstr>Microsoft YaHei UI</vt:lpstr>
      <vt:lpstr>张海山锐线体2.0</vt:lpstr>
      <vt:lpstr>华康海报体W12</vt:lpstr>
      <vt:lpstr>Verdana</vt:lpstr>
      <vt:lpstr>华康俪金黑W8(P)</vt:lpstr>
      <vt:lpstr>Aharoni</vt:lpstr>
      <vt:lpstr>方正特粗光辉简体</vt:lpstr>
      <vt:lpstr>方正粗倩简体</vt:lpstr>
      <vt:lpstr>Arial Black</vt:lpstr>
      <vt:lpstr>方正苏新诗柳楷简体</vt:lpstr>
      <vt:lpstr>方正喵呜体</vt:lpstr>
      <vt:lpstr>方正硬笔楷书简体</vt:lpstr>
      <vt:lpstr>Broadway</vt:lpstr>
      <vt:lpstr>Impact</vt:lpstr>
      <vt:lpstr>叶根友行书繁</vt:lpstr>
      <vt:lpstr>Arial Unicode MS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2021-08-22T11:52:30Z</dcterms:created>
  <cp:lastPrinted>2021-08-22T11:52:30Z</cp:lastPrinted>
  <dcterms:modified xsi:type="dcterms:W3CDTF">2021-08-22T05:36:27Z</dcterms:modified>
  <cp:revision>1</cp:revision>
</cp:coreProperties>
</file>