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Lst>
  <p:sldSz cx="9144000" cy="5143500" type="screen16x9"/>
  <p:notesSz cx="6858000" cy="9144000"/>
  <p:custDataLst>
    <p:tags r:id="rId9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19" d="100"/>
          <a:sy n="119" d="100"/>
        </p:scale>
        <p:origin x="222" y="96"/>
      </p:cViewPr>
      <p:guideLst>
        <p:guide orient="horz" pos="216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slides/slide55.xml" Type="http://schemas.openxmlformats.org/officeDocument/2006/relationships/slide"/><Relationship Id="rId59" Target="slides/slide56.xml" Type="http://schemas.openxmlformats.org/officeDocument/2006/relationships/slide"/><Relationship Id="rId6" Target="slides/slide3.xml" Type="http://schemas.openxmlformats.org/officeDocument/2006/relationships/slide"/><Relationship Id="rId60" Target="slides/slide57.xml" Type="http://schemas.openxmlformats.org/officeDocument/2006/relationships/slide"/><Relationship Id="rId61" Target="slides/slide58.xml" Type="http://schemas.openxmlformats.org/officeDocument/2006/relationships/slide"/><Relationship Id="rId62" Target="slides/slide59.xml" Type="http://schemas.openxmlformats.org/officeDocument/2006/relationships/slide"/><Relationship Id="rId63" Target="slides/slide60.xml" Type="http://schemas.openxmlformats.org/officeDocument/2006/relationships/slide"/><Relationship Id="rId64" Target="slides/slide61.xml" Type="http://schemas.openxmlformats.org/officeDocument/2006/relationships/slide"/><Relationship Id="rId65" Target="slides/slide62.xml" Type="http://schemas.openxmlformats.org/officeDocument/2006/relationships/slide"/><Relationship Id="rId66" Target="slides/slide63.xml" Type="http://schemas.openxmlformats.org/officeDocument/2006/relationships/slide"/><Relationship Id="rId67" Target="slides/slide64.xml" Type="http://schemas.openxmlformats.org/officeDocument/2006/relationships/slide"/><Relationship Id="rId68" Target="slides/slide65.xml" Type="http://schemas.openxmlformats.org/officeDocument/2006/relationships/slide"/><Relationship Id="rId69" Target="slides/slide66.xml" Type="http://schemas.openxmlformats.org/officeDocument/2006/relationships/slide"/><Relationship Id="rId7" Target="slides/slide4.xml" Type="http://schemas.openxmlformats.org/officeDocument/2006/relationships/slide"/><Relationship Id="rId70" Target="slides/slide67.xml" Type="http://schemas.openxmlformats.org/officeDocument/2006/relationships/slide"/><Relationship Id="rId71" Target="slides/slide68.xml" Type="http://schemas.openxmlformats.org/officeDocument/2006/relationships/slide"/><Relationship Id="rId72" Target="slides/slide69.xml" Type="http://schemas.openxmlformats.org/officeDocument/2006/relationships/slide"/><Relationship Id="rId73" Target="slides/slide70.xml" Type="http://schemas.openxmlformats.org/officeDocument/2006/relationships/slide"/><Relationship Id="rId74" Target="slides/slide71.xml" Type="http://schemas.openxmlformats.org/officeDocument/2006/relationships/slide"/><Relationship Id="rId75" Target="slides/slide72.xml" Type="http://schemas.openxmlformats.org/officeDocument/2006/relationships/slide"/><Relationship Id="rId76" Target="slides/slide73.xml" Type="http://schemas.openxmlformats.org/officeDocument/2006/relationships/slide"/><Relationship Id="rId77" Target="slides/slide74.xml" Type="http://schemas.openxmlformats.org/officeDocument/2006/relationships/slide"/><Relationship Id="rId78" Target="slides/slide75.xml" Type="http://schemas.openxmlformats.org/officeDocument/2006/relationships/slide"/><Relationship Id="rId79" Target="slides/slide76.xml" Type="http://schemas.openxmlformats.org/officeDocument/2006/relationships/slide"/><Relationship Id="rId8" Target="slides/slide5.xml" Type="http://schemas.openxmlformats.org/officeDocument/2006/relationships/slide"/><Relationship Id="rId80" Target="slides/slide77.xml" Type="http://schemas.openxmlformats.org/officeDocument/2006/relationships/slide"/><Relationship Id="rId81" Target="slides/slide78.xml" Type="http://schemas.openxmlformats.org/officeDocument/2006/relationships/slide"/><Relationship Id="rId82" Target="slides/slide79.xml" Type="http://schemas.openxmlformats.org/officeDocument/2006/relationships/slide"/><Relationship Id="rId83" Target="slides/slide80.xml" Type="http://schemas.openxmlformats.org/officeDocument/2006/relationships/slide"/><Relationship Id="rId84" Target="slides/slide81.xml" Type="http://schemas.openxmlformats.org/officeDocument/2006/relationships/slide"/><Relationship Id="rId85" Target="slides/slide82.xml" Type="http://schemas.openxmlformats.org/officeDocument/2006/relationships/slide"/><Relationship Id="rId86" Target="slides/slide83.xml" Type="http://schemas.openxmlformats.org/officeDocument/2006/relationships/slide"/><Relationship Id="rId87" Target="slides/slide84.xml" Type="http://schemas.openxmlformats.org/officeDocument/2006/relationships/slide"/><Relationship Id="rId88" Target="slides/slide85.xml" Type="http://schemas.openxmlformats.org/officeDocument/2006/relationships/slide"/><Relationship Id="rId89" Target="slides/slide86.xml" Type="http://schemas.openxmlformats.org/officeDocument/2006/relationships/slide"/><Relationship Id="rId9" Target="slides/slide6.xml" Type="http://schemas.openxmlformats.org/officeDocument/2006/relationships/slide"/><Relationship Id="rId90" Target="slides/slide87.xml" Type="http://schemas.openxmlformats.org/officeDocument/2006/relationships/slide"/><Relationship Id="rId91" Target="slides/slide88.xml" Type="http://schemas.openxmlformats.org/officeDocument/2006/relationships/slide"/><Relationship Id="rId92" Target="slides/slide89.xml" Type="http://schemas.openxmlformats.org/officeDocument/2006/relationships/slide"/><Relationship Id="rId93" Target="slides/slide90.xml" Type="http://schemas.openxmlformats.org/officeDocument/2006/relationships/slide"/><Relationship Id="rId94" Target="slides/slide91.xml" Type="http://schemas.openxmlformats.org/officeDocument/2006/relationships/slide"/><Relationship Id="rId95" Target="tags/tag1.xml" Type="http://schemas.openxmlformats.org/officeDocument/2006/relationships/tags"/><Relationship Id="rId96" Target="presProps.xml" Type="http://schemas.openxmlformats.org/officeDocument/2006/relationships/presProps"/><Relationship Id="rId97" Target="viewProps.xml" Type="http://schemas.openxmlformats.org/officeDocument/2006/relationships/viewProps"/><Relationship Id="rId98" Target="theme/theme1.xml" Type="http://schemas.openxmlformats.org/officeDocument/2006/relationships/theme"/><Relationship Id="rId99" Target="tableStyles.xml" Type="http://schemas.openxmlformats.org/officeDocument/2006/relationships/tableStyles"/></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7BBCB-F44F-4710-A68C-A00679120E3D}" type="datetimeFigureOut">
              <a:rPr lang="zh-CN" altLang="en-US" smtClean="0"/>
              <a:t>2017/2/13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94510-81E6-419E-A0B7-428FD2AFFEBA}" type="slidenum">
              <a:rPr lang="zh-CN" altLang="en-US" smtClean="0"/>
              <a:t>‹#›</a:t>
            </a:fld>
            <a:endParaRPr lang="zh-CN" altLang="en-US"/>
          </a:p>
        </p:txBody>
      </p:sp>
    </p:spTree>
    <p:extLst>
      <p:ext uri="{BB962C8B-B14F-4D97-AF65-F5344CB8AC3E}">
        <p14:creationId val="1628831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91736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041895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171593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87385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806570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307977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108410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432434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079367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659759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578301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2017/2/13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8956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2.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5.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6.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7.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9.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7.jpeg" Type="http://schemas.openxmlformats.org/officeDocument/2006/relationships/image"/><Relationship Id="rId2" Target="../media/image30.jpeg" Type="http://schemas.openxmlformats.org/officeDocument/2006/relationships/image"/><Relationship Id="rId3" Target="../media/image5.jpe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 Id="rId6" Target="../media/image33.jpeg" Type="http://schemas.openxmlformats.org/officeDocument/2006/relationships/image"/><Relationship Id="rId7" Target="../media/image34.jpeg" Type="http://schemas.openxmlformats.org/officeDocument/2006/relationships/image"/><Relationship Id="rId8" Target="../media/image35.jpeg" Type="http://schemas.openxmlformats.org/officeDocument/2006/relationships/image"/><Relationship Id="rId9" Target="../media/image36.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38.jpeg" Type="http://schemas.openxmlformats.org/officeDocument/2006/relationships/image"/><Relationship Id="rId4" Target="../media/image39.jpeg" Type="http://schemas.openxmlformats.org/officeDocument/2006/relationships/image"/><Relationship Id="rId5" Target="../media/image40.jpeg" Type="http://schemas.openxmlformats.org/officeDocument/2006/relationships/image"/><Relationship Id="rId6" Target="../media/image41.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50.jpeg" Type="http://schemas.openxmlformats.org/officeDocument/2006/relationships/image"/><Relationship Id="rId11" Target="../media/image51.jpeg" Type="http://schemas.openxmlformats.org/officeDocument/2006/relationships/image"/><Relationship Id="rId12" Target="../media/image52.jpeg" Type="http://schemas.openxmlformats.org/officeDocument/2006/relationships/image"/><Relationship Id="rId13" Target="../media/image53.jpeg" Type="http://schemas.openxmlformats.org/officeDocument/2006/relationships/image"/><Relationship Id="rId14" Target="../media/image5.jpeg" Type="http://schemas.openxmlformats.org/officeDocument/2006/relationships/image"/><Relationship Id="rId2" Target="../media/image42.jpeg" Type="http://schemas.openxmlformats.org/officeDocument/2006/relationships/image"/><Relationship Id="rId3" Target="../media/image43.jpeg" Type="http://schemas.openxmlformats.org/officeDocument/2006/relationships/image"/><Relationship Id="rId4" Target="../media/image44.jpeg" Type="http://schemas.openxmlformats.org/officeDocument/2006/relationships/image"/><Relationship Id="rId5" Target="../media/image45.jpeg" Type="http://schemas.openxmlformats.org/officeDocument/2006/relationships/image"/><Relationship Id="rId6" Target="../media/image46.jpeg" Type="http://schemas.openxmlformats.org/officeDocument/2006/relationships/image"/><Relationship Id="rId7" Target="../media/image47.jpeg" Type="http://schemas.openxmlformats.org/officeDocument/2006/relationships/image"/><Relationship Id="rId8" Target="../media/image48.jpeg" Type="http://schemas.openxmlformats.org/officeDocument/2006/relationships/image"/><Relationship Id="rId9" Target="../media/image49.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4.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5.jpeg" Type="http://schemas.openxmlformats.org/officeDocument/2006/relationships/image"/><Relationship Id="rId11" Target="../media/image63.jpeg" Type="http://schemas.openxmlformats.org/officeDocument/2006/relationships/image"/><Relationship Id="rId12" Target="../media/image64.jpeg" Type="http://schemas.openxmlformats.org/officeDocument/2006/relationships/image"/><Relationship Id="rId13" Target="../media/image65.jpeg" Type="http://schemas.openxmlformats.org/officeDocument/2006/relationships/image"/><Relationship Id="rId14" Target="../media/image66.jpeg" Type="http://schemas.openxmlformats.org/officeDocument/2006/relationships/image"/><Relationship Id="rId15" Target="../media/image67.jpeg" Type="http://schemas.openxmlformats.org/officeDocument/2006/relationships/image"/><Relationship Id="rId16" Target="../media/image68.jpeg" Type="http://schemas.openxmlformats.org/officeDocument/2006/relationships/image"/><Relationship Id="rId17" Target="../media/image69.jpeg" Type="http://schemas.openxmlformats.org/officeDocument/2006/relationships/image"/><Relationship Id="rId18" Target="../media/image70.jpeg" Type="http://schemas.openxmlformats.org/officeDocument/2006/relationships/image"/><Relationship Id="rId19" Target="../media/image71.jpeg" Type="http://schemas.openxmlformats.org/officeDocument/2006/relationships/image"/><Relationship Id="rId2" Target="../media/image55.jpeg" Type="http://schemas.openxmlformats.org/officeDocument/2006/relationships/image"/><Relationship Id="rId20" Target="../media/image72.jpeg" Type="http://schemas.openxmlformats.org/officeDocument/2006/relationships/image"/><Relationship Id="rId21" Target="../media/image73.jpeg" Type="http://schemas.openxmlformats.org/officeDocument/2006/relationships/image"/><Relationship Id="rId22" Target="../media/image74.jpeg" Type="http://schemas.openxmlformats.org/officeDocument/2006/relationships/image"/><Relationship Id="rId3" Target="../media/image56.jpeg" Type="http://schemas.openxmlformats.org/officeDocument/2006/relationships/image"/><Relationship Id="rId4" Target="../media/image57.jpeg" Type="http://schemas.openxmlformats.org/officeDocument/2006/relationships/image"/><Relationship Id="rId5" Target="../media/image58.jpeg" Type="http://schemas.openxmlformats.org/officeDocument/2006/relationships/image"/><Relationship Id="rId6" Target="../media/image59.jpeg" Type="http://schemas.openxmlformats.org/officeDocument/2006/relationships/image"/><Relationship Id="rId7" Target="../media/image60.jpeg" Type="http://schemas.openxmlformats.org/officeDocument/2006/relationships/image"/><Relationship Id="rId8" Target="../media/image61.jpeg" Type="http://schemas.openxmlformats.org/officeDocument/2006/relationships/image"/><Relationship Id="rId9" Target="../media/image6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82.jpeg" Type="http://schemas.openxmlformats.org/officeDocument/2006/relationships/image"/><Relationship Id="rId11" Target="../media/image83.jpeg" Type="http://schemas.openxmlformats.org/officeDocument/2006/relationships/image"/><Relationship Id="rId12" Target="../media/image84.jpeg" Type="http://schemas.openxmlformats.org/officeDocument/2006/relationships/image"/><Relationship Id="rId13" Target="../media/image85.jpeg" Type="http://schemas.openxmlformats.org/officeDocument/2006/relationships/image"/><Relationship Id="rId14" Target="../media/image86.jpeg" Type="http://schemas.openxmlformats.org/officeDocument/2006/relationships/image"/><Relationship Id="rId15" Target="../media/image87.jpeg" Type="http://schemas.openxmlformats.org/officeDocument/2006/relationships/image"/><Relationship Id="rId16" Target="../media/image88.jpeg" Type="http://schemas.openxmlformats.org/officeDocument/2006/relationships/image"/><Relationship Id="rId2" Target="../media/image75.jpeg" Type="http://schemas.openxmlformats.org/officeDocument/2006/relationships/image"/><Relationship Id="rId3" Target="../media/image76.jpeg" Type="http://schemas.openxmlformats.org/officeDocument/2006/relationships/image"/><Relationship Id="rId4" Target="../media/image77.jpeg" Type="http://schemas.openxmlformats.org/officeDocument/2006/relationships/image"/><Relationship Id="rId5" Target="../media/image78.jpeg" Type="http://schemas.openxmlformats.org/officeDocument/2006/relationships/image"/><Relationship Id="rId6" Target="../media/image5.jpeg" Type="http://schemas.openxmlformats.org/officeDocument/2006/relationships/image"/><Relationship Id="rId7" Target="../media/image79.jpeg" Type="http://schemas.openxmlformats.org/officeDocument/2006/relationships/image"/><Relationship Id="rId8" Target="../media/image80.jpeg" Type="http://schemas.openxmlformats.org/officeDocument/2006/relationships/image"/><Relationship Id="rId9" Target="../media/image81.jpe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9.jpeg" Type="http://schemas.openxmlformats.org/officeDocument/2006/relationships/image"/><Relationship Id="rId3" Target="../media/image5.jpeg" Type="http://schemas.openxmlformats.org/officeDocument/2006/relationships/image"/><Relationship Id="rId4" Target="../media/image90.jpeg" Type="http://schemas.openxmlformats.org/officeDocument/2006/relationships/image"/><Relationship Id="rId5" Target="../media/image91.jpeg" Type="http://schemas.openxmlformats.org/officeDocument/2006/relationships/image"/><Relationship Id="rId6" Target="../media/image92.jpeg" Type="http://schemas.openxmlformats.org/officeDocument/2006/relationships/image"/><Relationship Id="rId7" Target="../media/image93.jpeg" Type="http://schemas.openxmlformats.org/officeDocument/2006/relationships/image"/><Relationship Id="rId8" Target="../media/image94.jpe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95.jpeg" Type="http://schemas.openxmlformats.org/officeDocument/2006/relationships/image"/><Relationship Id="rId4" Target="../media/image96.jpeg" Type="http://schemas.openxmlformats.org/officeDocument/2006/relationships/image"/><Relationship Id="rId5" Target="../media/image97.jpeg" Type="http://schemas.openxmlformats.org/officeDocument/2006/relationships/image"/><Relationship Id="rId6" Target="../media/image98.jpe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6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9.jpeg" Type="http://schemas.openxmlformats.org/officeDocument/2006/relationships/image"/><Relationship Id="rId3" Target="../media/image100.jpeg" Type="http://schemas.openxmlformats.org/officeDocument/2006/relationships/image"/><Relationship Id="rId4" Target="../media/image101.jpeg" Type="http://schemas.openxmlformats.org/officeDocument/2006/relationships/image"/><Relationship Id="rId5"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 Id="rId7" Target="../media/image19.jpe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2.jpeg"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3.jpeg"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104.jpe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5.jpeg"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7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106.jpeg"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7.jpeg" Type="http://schemas.openxmlformats.org/officeDocument/2006/relationships/image"/><Relationship Id="rId3" Target="../media/image5.jpeg" Type="http://schemas.openxmlformats.org/officeDocument/2006/relationships/image"/><Relationship Id="rId4" Target="../media/image108.jpeg" Type="http://schemas.openxmlformats.org/officeDocument/2006/relationships/image"/><Relationship Id="rId5" Target="../media/image109.jpeg" Type="http://schemas.openxmlformats.org/officeDocument/2006/relationships/image"/></Relationships>
</file>

<file path=ppt/slides/_rels/slide7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110.jpeg"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1.jpeg" Type="http://schemas.openxmlformats.org/officeDocument/2006/relationships/image"/><Relationship Id="rId3" Target="../media/image5.jpeg" Type="http://schemas.openxmlformats.org/officeDocument/2006/relationships/image"/><Relationship Id="rId4" Target="../media/image112.jpeg" Type="http://schemas.openxmlformats.org/officeDocument/2006/relationships/image"/><Relationship Id="rId5" Target="../media/image113.jpeg" Type="http://schemas.openxmlformats.org/officeDocument/2006/relationships/image"/></Relationships>
</file>

<file path=ppt/slides/_rels/slide8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1.jpeg"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4.jpeg" Type="http://schemas.openxmlformats.org/officeDocument/2006/relationships/image"/><Relationship Id="rId3" Target="../media/image115.jpeg" Type="http://schemas.openxmlformats.org/officeDocument/2006/relationships/image"/><Relationship Id="rId4" Target="../media/image116.jpeg" Type="http://schemas.openxmlformats.org/officeDocument/2006/relationships/image"/><Relationship Id="rId5" Target="../media/image117.jpeg" Type="http://schemas.openxmlformats.org/officeDocument/2006/relationships/image"/><Relationship Id="rId6" Target="../media/image118.jpeg" Type="http://schemas.openxmlformats.org/officeDocument/2006/relationships/image"/><Relationship Id="rId7" Target="../media/image119.jpeg" Type="http://schemas.openxmlformats.org/officeDocument/2006/relationships/image"/><Relationship Id="rId8" Target="../media/image5.jpeg" Type="http://schemas.openxmlformats.org/officeDocument/2006/relationships/image"/></Relationships>
</file>

<file path=ppt/slides/_rels/slide8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8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0.jpeg" Type="http://schemas.openxmlformats.org/officeDocument/2006/relationships/image"/></Relationships>
</file>

<file path=ppt/slides/_rels/slide8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1.jpeg" Type="http://schemas.openxmlformats.org/officeDocument/2006/relationships/image"/><Relationship Id="rId3" Target="../media/image5.jpeg" Type="http://schemas.openxmlformats.org/officeDocument/2006/relationships/image"/></Relationships>
</file>

<file path=ppt/slides/_rels/slide8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2.jpeg" Type="http://schemas.openxmlformats.org/officeDocument/2006/relationships/image"/><Relationship Id="rId3" Target="../media/image123.jpeg" Type="http://schemas.openxmlformats.org/officeDocument/2006/relationships/image"/><Relationship Id="rId4" Target="../media/image5.jpeg" Type="http://schemas.openxmlformats.org/officeDocument/2006/relationships/image"/><Relationship Id="rId5" Target="../media/image124.jpeg" Type="http://schemas.openxmlformats.org/officeDocument/2006/relationships/image"/><Relationship Id="rId6" Target="../media/image125.jpeg" Type="http://schemas.openxmlformats.org/officeDocument/2006/relationships/image"/><Relationship Id="rId7" Target="../media/image126.jpeg" Type="http://schemas.openxmlformats.org/officeDocument/2006/relationships/image"/><Relationship Id="rId8" Target="../media/image127.jpeg"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8.jpeg" Type="http://schemas.openxmlformats.org/officeDocument/2006/relationships/image"/></Relationships>
</file>

<file path=ppt/slides/_rels/slide8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129.jpeg" Type="http://schemas.openxmlformats.org/officeDocument/2006/relationships/image"/><Relationship Id="rId4" Target="../media/image130.jpeg" Type="http://schemas.openxmlformats.org/officeDocument/2006/relationships/image"/><Relationship Id="rId5" Target="../media/image131.jpeg"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9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s>
</file>

<file path=ppt/slides/_rels/slide9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32.jpeg" Type="http://schemas.openxmlformats.org/officeDocument/2006/relationships/image"/><Relationship Id="rId3" Target="../media/image133.jpeg" Type="http://schemas.openxmlformats.org/officeDocument/2006/relationships/image"/><Relationship Id="rId4" Target="../media/image134.jpeg" Type="http://schemas.openxmlformats.org/officeDocument/2006/relationships/image"/><Relationship Id="rId5" Target="../media/image13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1691385" y="2000757"/>
            <a:ext cx="5762371" cy="18796"/>
          </a:xfrm>
          <a:custGeom>
            <a:gdLst>
              <a:gd fmla="*/ 6350 w 5762371" name="connsiteX0"/>
              <a:gd fmla="*/ 6350 h 18796" name="connsiteY0"/>
              <a:gd fmla="*/ 5756020 w 5762371" name="connsiteX1"/>
              <a:gd fmla="*/ 6350 h 18796" name="connsiteY1"/>
            </a:gdLst>
            <a:cxnLst>
              <a:cxn ang="0">
                <a:pos x="connsiteX0" y="connsiteY0"/>
              </a:cxn>
              <a:cxn ang="1">
                <a:pos x="connsiteX1" y="connsiteY1"/>
              </a:cxn>
            </a:cxnLst>
            <a:rect b="b" l="l" r="r" t="t"/>
            <a:pathLst>
              <a:path h="18796" w="5762371">
                <a:moveTo>
                  <a:pt x="6350" y="6350"/>
                </a:moveTo>
                <a:lnTo>
                  <a:pt x="5756020" y="6350"/>
                </a:lnTo>
              </a:path>
            </a:pathLst>
          </a:custGeom>
          <a:ln w="12700">
            <a:solidFill>
              <a:srgbClr val="6EB3E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691385" y="3392170"/>
            <a:ext cx="5762371" cy="18796"/>
          </a:xfrm>
          <a:custGeom>
            <a:gdLst>
              <a:gd fmla="*/ 6350 w 5762371" name="connsiteX0"/>
              <a:gd fmla="*/ 6350 h 18796" name="connsiteY0"/>
              <a:gd fmla="*/ 5756020 w 5762371" name="connsiteX1"/>
              <a:gd fmla="*/ 6350 h 18796" name="connsiteY1"/>
            </a:gdLst>
            <a:cxnLst>
              <a:cxn ang="0">
                <a:pos x="connsiteX0" y="connsiteY0"/>
              </a:cxn>
              <a:cxn ang="1">
                <a:pos x="connsiteX1" y="connsiteY1"/>
              </a:cxn>
            </a:cxnLst>
            <a:rect b="b" l="l" r="r" t="t"/>
            <a:pathLst>
              <a:path h="18796" w="5762371">
                <a:moveTo>
                  <a:pt x="6350" y="6350"/>
                </a:moveTo>
                <a:lnTo>
                  <a:pt x="5756020" y="6350"/>
                </a:lnTo>
              </a:path>
            </a:pathLst>
          </a:custGeom>
          <a:ln w="12700">
            <a:solidFill>
              <a:srgbClr val="6EB3E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762000" y="584200"/>
            <a:ext cx="1625600" cy="469900"/>
          </a:xfrm>
          <a:prstGeom prst="rect">
            <a:avLst/>
          </a:prstGeom>
          <a:noFill/>
        </p:spPr>
      </p:pic>
      <p:pic>
        <p:nvPicPr>
          <p:cNvPr id="7" name="Picture 3"/>
          <p:cNvPicPr>
            <a:picLocks noChangeArrowheads="1" noChangeAspect="1"/>
          </p:cNvPicPr>
          <p:nvPr/>
        </p:nvPicPr>
        <p:blipFill>
          <a:blip r:embed="rId3"/>
          <a:stretch>
            <a:fillRect/>
          </a:stretch>
        </p:blipFill>
        <p:spPr bwMode="auto">
          <a:xfrm>
            <a:off x="444500" y="4800600"/>
            <a:ext cx="1117600" cy="304800"/>
          </a:xfrm>
          <a:prstGeom prst="rect">
            <a:avLst/>
          </a:prstGeom>
          <a:noFill/>
        </p:spPr>
      </p:pic>
      <p:pic>
        <p:nvPicPr>
          <p:cNvPr id="8" name="Picture 3"/>
          <p:cNvPicPr>
            <a:picLocks noChangeArrowheads="1" noChangeAspect="1"/>
          </p:cNvPicPr>
          <p:nvPr/>
        </p:nvPicPr>
        <p:blipFill>
          <a:blip r:embed="rId4"/>
          <a:stretch>
            <a:fillRect/>
          </a:stretch>
        </p:blipFill>
        <p:spPr bwMode="auto">
          <a:xfrm>
            <a:off x="3695700" y="1041400"/>
            <a:ext cx="1752600" cy="876300"/>
          </a:xfrm>
          <a:prstGeom prst="rect">
            <a:avLst/>
          </a:prstGeom>
          <a:noFill/>
        </p:spPr>
      </p:pic>
      <p:pic>
        <p:nvPicPr>
          <p:cNvPr id="9" name="Picture 3"/>
          <p:cNvPicPr>
            <a:picLocks noChangeArrowheads="1" noChangeAspect="1"/>
          </p:cNvPicPr>
          <p:nvPr/>
        </p:nvPicPr>
        <p:blipFill>
          <a:blip r:embed="rId5"/>
          <a:stretch>
            <a:fillRect/>
          </a:stretch>
        </p:blipFill>
        <p:spPr bwMode="auto">
          <a:xfrm>
            <a:off x="0" y="0"/>
            <a:ext cx="9144000" cy="5143500"/>
          </a:xfrm>
          <a:prstGeom prst="rect">
            <a:avLst/>
          </a:prstGeom>
          <a:noFill/>
        </p:spPr>
      </p:pic>
      <p:sp>
        <p:nvSpPr>
          <p:cNvPr id="2" name="TextBox 1"/>
          <p:cNvSpPr txBox="1"/>
          <p:nvPr/>
        </p:nvSpPr>
        <p:spPr>
          <a:xfrm>
            <a:off x="2540000" y="3086100"/>
            <a:ext cx="2784475" cy="299720"/>
          </a:xfrm>
          <a:prstGeom prst="rect">
            <a:avLst/>
          </a:prstGeom>
          <a:noFill/>
        </p:spPr>
        <p:txBody>
          <a:bodyPr lIns="0" rIns="0" rtlCol="0" tIns="0" wrap="none">
            <a:spAutoFit/>
          </a:bodyPr>
          <a:lstStyle/>
          <a:p>
            <a:pPr>
              <a:lnSpc>
                <a:spcPts val="2000"/>
              </a:lnSpc>
            </a:pPr>
            <a:r>
              <a:rPr altLang="zh-CN" lang="en-US" smtClean="0" sz="1596">
                <a:solidFill>
                  <a:srgbClr val="42A2EE"/>
                </a:solidFill>
                <a:latin charset="0" pitchFamily="18" typeface="Microsoft YaHei UI"/>
                <a:cs charset="0" pitchFamily="18" typeface="Microsoft YaHei UI"/>
              </a:rPr>
              <a:t>TalkingData移动数据研究中心</a:t>
            </a:r>
          </a:p>
        </p:txBody>
      </p:sp>
      <p:sp>
        <p:nvSpPr>
          <p:cNvPr id="10" name="TextBox 1"/>
          <p:cNvSpPr txBox="1"/>
          <p:nvPr/>
        </p:nvSpPr>
        <p:spPr>
          <a:xfrm>
            <a:off x="5372100" y="3086100"/>
            <a:ext cx="4809157" cy="3601720"/>
          </a:xfrm>
          <a:prstGeom prst="rect">
            <a:avLst/>
          </a:prstGeom>
          <a:noFill/>
        </p:spPr>
        <p:txBody>
          <a:bodyPr lIns="0" rIns="0" rtlCol="0" tIns="0" wrap="none">
            <a:spAutoFit/>
          </a:bodyPr>
          <a:lstStyle/>
          <a:p>
            <a:pPr>
              <a:lnSpc>
                <a:spcPts val="2000"/>
              </a:lnSpc>
              <a:tabLst>
                <a:tab pos="228600"/>
              </a:tabLst>
            </a:pPr>
            <a:r>
              <a:rPr altLang="zh-CN" lang="en-US" smtClean="0"/>
              <a:t>	2015年1月</a:t>
            </a:r>
          </a:p>
          <a:p>
            <a:pPr>
              <a:lnSpc>
                <a:spcPts val="2000"/>
              </a:lnSpc>
              <a:tabLst>
                <a:tab pos="228600"/>
              </a:tabLst>
            </a:pPr>
            <a:endParaRPr altLang="zh-CN" lang="en-US" smtClean="0"/>
          </a:p>
          <a:p>
            <a:pPr>
              <a:lnSpc>
                <a:spcPts val="2000"/>
              </a:lnSpc>
              <a:tabLst>
                <a:tab pos="228600"/>
              </a:tabLst>
            </a:pPr>
            <a:endParaRPr altLang="zh-CN" lang="en-US" smtClean="0"/>
          </a:p>
          <a:p>
            <a:pPr>
              <a:lnSpc>
                <a:spcPts val="2000"/>
              </a:lnSpc>
              <a:tabLst>
                <a:tab pos="228600"/>
              </a:tabLst>
            </a:pPr>
            <a:endParaRPr altLang="zh-CN" lang="en-US" smtClean="0"/>
          </a:p>
          <a:p>
            <a:pPr>
              <a:lnSpc>
                <a:spcPts val="2000"/>
              </a:lnSpc>
              <a:tabLst>
                <a:tab pos="228600"/>
              </a:tabLst>
            </a:pPr>
            <a:endParaRPr altLang="zh-CN" lang="en-US" smtClean="0"/>
          </a:p>
          <a:p>
            <a:pPr>
              <a:lnSpc>
                <a:spcPts val="2000"/>
              </a:lnSpc>
              <a:tabLst>
                <a:tab pos="228600"/>
              </a:tabLst>
            </a:pPr>
            <a:endParaRPr altLang="zh-CN" lang="en-US" smtClean="0"/>
          </a:p>
          <a:p>
            <a:pPr>
              <a:lnSpc>
                <a:spcPts val="2000"/>
              </a:lnSpc>
              <a:tabLst>
                <a:tab pos="228600"/>
              </a:tabLst>
            </a:pPr>
            <a:endParaRPr altLang="zh-CN" lang="en-US" smtClean="0"/>
          </a:p>
          <a:p>
            <a:pPr>
              <a:lnSpc>
                <a:spcPts val="2000"/>
              </a:lnSpc>
              <a:tabLst>
                <a:tab pos="228600"/>
              </a:tabLst>
            </a:pPr>
            <a:endParaRPr altLang="zh-CN" lang="en-US" smtClean="0"/>
          </a:p>
          <a:p>
            <a:pPr>
              <a:lnSpc>
                <a:spcPts val="2000"/>
              </a:lnSpc>
              <a:tabLst>
                <a:tab pos="228600"/>
              </a:tabLst>
            </a:pPr>
            <a:endParaRPr altLang="zh-CN" lang="en-US" smtClean="0"/>
          </a:p>
          <a:p>
            <a:pPr>
              <a:lnSpc>
                <a:spcPts val="2000"/>
              </a:lnSpc>
              <a:tabLst>
                <a:tab pos="228600"/>
              </a:tabLst>
            </a:pPr>
            <a:endParaRPr altLang="zh-CN" lang="en-US" smtClean="0"/>
          </a:p>
          <a:p>
            <a:pPr>
              <a:lnSpc>
                <a:spcPts val="2000"/>
              </a:lnSpc>
              <a:tabLst>
                <a:tab pos="228600"/>
              </a:tabLst>
            </a:pPr>
            <a:endParaRPr altLang="zh-CN" lang="en-US" smtClean="0"/>
          </a:p>
          <a:p>
            <a:pPr>
              <a:lnSpc>
                <a:spcPts val="2000"/>
              </a:lnSpc>
              <a:tabLst>
                <a:tab pos="228600"/>
              </a:tabLst>
            </a:pPr>
            <a:endParaRPr altLang="zh-CN" lang="en-US" smtClean="0"/>
          </a:p>
          <a:p>
            <a:pPr>
              <a:lnSpc>
                <a:spcPts val="2000"/>
              </a:lnSpc>
              <a:tabLst>
                <a:tab pos="228600"/>
              </a:tabLst>
            </a:pPr>
            <a:endParaRPr altLang="zh-CN" lang="en-US" smtClean="0"/>
          </a:p>
          <a:p>
            <a:pPr>
              <a:lnSpc>
                <a:spcPts val="2000"/>
              </a:lnSpc>
              <a:tabLst>
                <a:tab pos="228600"/>
              </a:tabLst>
            </a:pPr>
            <a:r>
              <a:rPr altLang="zh-CN" lang="en-US" smtClean="0"/>
              <a:t>Copyright 2014 TalkingData Ltd., All Rights Reserved</a:t>
            </a:r>
          </a:p>
        </p:txBody>
      </p:sp>
      <p:sp>
        <p:nvSpPr>
          <p:cNvPr id="11" name="TextBox 1"/>
          <p:cNvSpPr txBox="1"/>
          <p:nvPr/>
        </p:nvSpPr>
        <p:spPr>
          <a:xfrm>
            <a:off x="1460500" y="2095500"/>
            <a:ext cx="7415212" cy="1417320"/>
          </a:xfrm>
          <a:prstGeom prst="rect">
            <a:avLst/>
          </a:prstGeom>
          <a:noFill/>
        </p:spPr>
        <p:txBody>
          <a:bodyPr lIns="0" rIns="0" rtlCol="0" tIns="0" wrap="none">
            <a:spAutoFit/>
          </a:bodyPr>
          <a:lstStyle/>
          <a:p>
            <a:pPr>
              <a:lnSpc>
                <a:spcPts val="3600"/>
              </a:lnSpc>
              <a:tabLst>
                <a:tab pos="1079500"/>
              </a:tabLst>
            </a:pPr>
            <a:r>
              <a:rPr altLang="zh-CN" b="1" lang="en-US" smtClean="0" sz="2795">
                <a:solidFill>
                  <a:srgbClr val="FFFFFF"/>
                </a:solidFill>
                <a:latin charset="0" pitchFamily="18" typeface="Microsoft YaHei UI"/>
                <a:cs charset="0" pitchFamily="18" typeface="Microsoft YaHei UI"/>
              </a:rPr>
              <a:t>10亿说：行业精益发展，O2O热度空前</a:t>
            </a:r>
          </a:p>
          <a:p>
            <a:pPr>
              <a:lnSpc>
                <a:spcPts val="3600"/>
              </a:lnSpc>
              <a:tabLst>
                <a:tab pos="1079500"/>
              </a:tabLst>
            </a:pPr>
            <a:endParaRPr altLang="zh-CN" b="1" lang="en-US" smtClean="0" sz="2795">
              <a:solidFill>
                <a:srgbClr val="FFFFFF"/>
              </a:solidFill>
              <a:latin charset="0" pitchFamily="18" typeface="Microsoft YaHei UI"/>
              <a:cs charset="0" pitchFamily="18" typeface="Microsoft YaHei UI"/>
            </a:endParaRPr>
          </a:p>
          <a:p>
            <a:pPr>
              <a:lnSpc>
                <a:spcPts val="3600"/>
              </a:lnSpc>
              <a:tabLst>
                <a:tab pos="1079500"/>
              </a:tabLst>
            </a:pPr>
            <a:r>
              <a:rPr altLang="zh-CN" b="1" lang="en-US" smtClean="0" sz="2795">
                <a:solidFill>
                  <a:srgbClr val="FFFFFF"/>
                </a:solidFill>
                <a:latin charset="0" pitchFamily="18" typeface="Microsoft YaHei UI"/>
                <a:cs charset="0" pitchFamily="18" typeface="Microsoft YaHei UI"/>
              </a:rPr>
              <a:t>	TalkingData 2014移动互联网数据报告</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975360" y="2147316"/>
            <a:ext cx="466344" cy="1786127"/>
          </a:xfrm>
          <a:custGeom>
            <a:gdLst>
              <a:gd fmla="*/ 0 w 466344" name="connsiteX0"/>
              <a:gd fmla="*/ 0 h 1786127" name="connsiteY0"/>
              <a:gd fmla="*/ 466343 w 466344" name="connsiteX1"/>
              <a:gd fmla="*/ 0 h 1786127" name="connsiteY1"/>
              <a:gd fmla="*/ 466343 w 466344" name="connsiteX2"/>
              <a:gd fmla="*/ 1786127 h 1786127" name="connsiteY2"/>
              <a:gd fmla="*/ 0 w 466344" name="connsiteX3"/>
              <a:gd fmla="*/ 1786127 h 1786127" name="connsiteY3"/>
              <a:gd fmla="*/ 0 w 466344" name="connsiteX4"/>
              <a:gd fmla="*/ 0 h 1786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786126" w="466344">
                <a:moveTo>
                  <a:pt x="0" y="0"/>
                </a:moveTo>
                <a:lnTo>
                  <a:pt x="466343" y="0"/>
                </a:lnTo>
                <a:lnTo>
                  <a:pt x="466343" y="1786127"/>
                </a:lnTo>
                <a:lnTo>
                  <a:pt x="0" y="178612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720595" y="3070860"/>
            <a:ext cx="466344" cy="862583"/>
          </a:xfrm>
          <a:custGeom>
            <a:gdLst>
              <a:gd fmla="*/ 0 w 466344" name="connsiteX0"/>
              <a:gd fmla="*/ 0 h 862583" name="connsiteY0"/>
              <a:gd fmla="*/ 466344 w 466344" name="connsiteX1"/>
              <a:gd fmla="*/ 0 h 862583" name="connsiteY1"/>
              <a:gd fmla="*/ 466344 w 466344" name="connsiteX2"/>
              <a:gd fmla="*/ 862583 h 862583" name="connsiteY2"/>
              <a:gd fmla="*/ 0 w 466344" name="connsiteX3"/>
              <a:gd fmla="*/ 862583 h 862583" name="connsiteY3"/>
              <a:gd fmla="*/ 0 w 466344" name="connsiteX4"/>
              <a:gd fmla="*/ 0 h 86258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62583" w="466344">
                <a:moveTo>
                  <a:pt x="0" y="0"/>
                </a:moveTo>
                <a:lnTo>
                  <a:pt x="466344" y="0"/>
                </a:lnTo>
                <a:lnTo>
                  <a:pt x="466344" y="862583"/>
                </a:lnTo>
                <a:lnTo>
                  <a:pt x="0" y="86258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465832" y="3276600"/>
            <a:ext cx="466344" cy="656844"/>
          </a:xfrm>
          <a:custGeom>
            <a:gdLst>
              <a:gd fmla="*/ 0 w 466344" name="connsiteX0"/>
              <a:gd fmla="*/ 0 h 656844" name="connsiteY0"/>
              <a:gd fmla="*/ 466344 w 466344" name="connsiteX1"/>
              <a:gd fmla="*/ 0 h 656844" name="connsiteY1"/>
              <a:gd fmla="*/ 466344 w 466344" name="connsiteX2"/>
              <a:gd fmla="*/ 656844 h 656844" name="connsiteY2"/>
              <a:gd fmla="*/ 0 w 466344" name="connsiteX3"/>
              <a:gd fmla="*/ 656844 h 656844" name="connsiteY3"/>
              <a:gd fmla="*/ 0 w 466344" name="connsiteX4"/>
              <a:gd fmla="*/ 0 h 65684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56844" w="466344">
                <a:moveTo>
                  <a:pt x="0" y="0"/>
                </a:moveTo>
                <a:lnTo>
                  <a:pt x="466344" y="0"/>
                </a:lnTo>
                <a:lnTo>
                  <a:pt x="466344" y="656844"/>
                </a:lnTo>
                <a:lnTo>
                  <a:pt x="0" y="65684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3212592" y="3572255"/>
            <a:ext cx="466343" cy="361188"/>
          </a:xfrm>
          <a:custGeom>
            <a:gdLst>
              <a:gd fmla="*/ 0 w 466343" name="connsiteX0"/>
              <a:gd fmla="*/ 0 h 361188" name="connsiteY0"/>
              <a:gd fmla="*/ 466343 w 466343" name="connsiteX1"/>
              <a:gd fmla="*/ 0 h 361188" name="connsiteY1"/>
              <a:gd fmla="*/ 466343 w 466343" name="connsiteX2"/>
              <a:gd fmla="*/ 361188 h 361188" name="connsiteY2"/>
              <a:gd fmla="*/ 0 w 466343" name="connsiteX3"/>
              <a:gd fmla="*/ 361188 h 361188" name="connsiteY3"/>
              <a:gd fmla="*/ 0 w 466343" name="connsiteX4"/>
              <a:gd fmla="*/ 0 h 3611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1188" w="466343">
                <a:moveTo>
                  <a:pt x="0" y="0"/>
                </a:moveTo>
                <a:lnTo>
                  <a:pt x="466343" y="0"/>
                </a:lnTo>
                <a:lnTo>
                  <a:pt x="466343" y="361188"/>
                </a:lnTo>
                <a:lnTo>
                  <a:pt x="0" y="36118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957828" y="3710940"/>
            <a:ext cx="466344" cy="222503"/>
          </a:xfrm>
          <a:custGeom>
            <a:gdLst>
              <a:gd fmla="*/ 0 w 466344" name="connsiteX0"/>
              <a:gd fmla="*/ 0 h 222503" name="connsiteY0"/>
              <a:gd fmla="*/ 466343 w 466344" name="connsiteX1"/>
              <a:gd fmla="*/ 0 h 222503" name="connsiteY1"/>
              <a:gd fmla="*/ 466343 w 466344" name="connsiteX2"/>
              <a:gd fmla="*/ 222503 h 222503" name="connsiteY2"/>
              <a:gd fmla="*/ 0 w 466344" name="connsiteX3"/>
              <a:gd fmla="*/ 222503 h 222503" name="connsiteY3"/>
              <a:gd fmla="*/ 0 w 466344" name="connsiteX4"/>
              <a:gd fmla="*/ 0 h 2225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2503" w="466344">
                <a:moveTo>
                  <a:pt x="0" y="0"/>
                </a:moveTo>
                <a:lnTo>
                  <a:pt x="466343" y="0"/>
                </a:lnTo>
                <a:lnTo>
                  <a:pt x="466343" y="222503"/>
                </a:lnTo>
                <a:lnTo>
                  <a:pt x="0" y="22250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704588" y="3717035"/>
            <a:ext cx="466344" cy="216408"/>
          </a:xfrm>
          <a:custGeom>
            <a:gdLst>
              <a:gd fmla="*/ 0 w 466344" name="connsiteX0"/>
              <a:gd fmla="*/ 0 h 216408" name="connsiteY0"/>
              <a:gd fmla="*/ 466344 w 466344" name="connsiteX1"/>
              <a:gd fmla="*/ 0 h 216408" name="connsiteY1"/>
              <a:gd fmla="*/ 466344 w 466344" name="connsiteX2"/>
              <a:gd fmla="*/ 216408 h 216408" name="connsiteY2"/>
              <a:gd fmla="*/ 0 w 466344" name="connsiteX3"/>
              <a:gd fmla="*/ 216408 h 216408" name="connsiteY3"/>
              <a:gd fmla="*/ 0 w 466344" name="connsiteX4"/>
              <a:gd fmla="*/ 0 h 2164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6408" w="466344">
                <a:moveTo>
                  <a:pt x="0" y="0"/>
                </a:moveTo>
                <a:lnTo>
                  <a:pt x="466344" y="0"/>
                </a:lnTo>
                <a:lnTo>
                  <a:pt x="466344" y="216408"/>
                </a:lnTo>
                <a:lnTo>
                  <a:pt x="0" y="21640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5449823" y="3721608"/>
            <a:ext cx="466344" cy="211835"/>
          </a:xfrm>
          <a:custGeom>
            <a:gdLst>
              <a:gd fmla="*/ 0 w 466344" name="connsiteX0"/>
              <a:gd fmla="*/ 0 h 211835" name="connsiteY0"/>
              <a:gd fmla="*/ 466344 w 466344" name="connsiteX1"/>
              <a:gd fmla="*/ 0 h 211835" name="connsiteY1"/>
              <a:gd fmla="*/ 466344 w 466344" name="connsiteX2"/>
              <a:gd fmla="*/ 211835 h 211835" name="connsiteY2"/>
              <a:gd fmla="*/ 0 w 466344" name="connsiteX3"/>
              <a:gd fmla="*/ 211835 h 211835" name="connsiteY3"/>
              <a:gd fmla="*/ 0 w 466344" name="connsiteX4"/>
              <a:gd fmla="*/ 0 h 2118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1835" w="466344">
                <a:moveTo>
                  <a:pt x="0" y="0"/>
                </a:moveTo>
                <a:lnTo>
                  <a:pt x="466344" y="0"/>
                </a:lnTo>
                <a:lnTo>
                  <a:pt x="466344" y="211835"/>
                </a:lnTo>
                <a:lnTo>
                  <a:pt x="0" y="21183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6196584" y="3727703"/>
            <a:ext cx="464820" cy="205740"/>
          </a:xfrm>
          <a:custGeom>
            <a:gdLst>
              <a:gd fmla="*/ 0 w 464820" name="connsiteX0"/>
              <a:gd fmla="*/ 0 h 205740" name="connsiteY0"/>
              <a:gd fmla="*/ 464820 w 464820" name="connsiteX1"/>
              <a:gd fmla="*/ 0 h 205740" name="connsiteY1"/>
              <a:gd fmla="*/ 464820 w 464820" name="connsiteX2"/>
              <a:gd fmla="*/ 205740 h 205740" name="connsiteY2"/>
              <a:gd fmla="*/ 0 w 464820" name="connsiteX3"/>
              <a:gd fmla="*/ 205740 h 205740" name="connsiteY3"/>
              <a:gd fmla="*/ 0 w 464820" name="connsiteX4"/>
              <a:gd fmla="*/ 0 h 20574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5740" w="464820">
                <a:moveTo>
                  <a:pt x="0" y="0"/>
                </a:moveTo>
                <a:lnTo>
                  <a:pt x="464820" y="0"/>
                </a:lnTo>
                <a:lnTo>
                  <a:pt x="464820" y="205740"/>
                </a:lnTo>
                <a:lnTo>
                  <a:pt x="0" y="205740"/>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6941819" y="3845052"/>
            <a:ext cx="466344" cy="88391"/>
          </a:xfrm>
          <a:custGeom>
            <a:gdLst>
              <a:gd fmla="*/ 0 w 466344" name="connsiteX0"/>
              <a:gd fmla="*/ 0 h 88391" name="connsiteY0"/>
              <a:gd fmla="*/ 466344 w 466344" name="connsiteX1"/>
              <a:gd fmla="*/ 0 h 88391" name="connsiteY1"/>
              <a:gd fmla="*/ 466344 w 466344" name="connsiteX2"/>
              <a:gd fmla="*/ 88391 h 88391" name="connsiteY2"/>
              <a:gd fmla="*/ 0 w 466344" name="connsiteX3"/>
              <a:gd fmla="*/ 88391 h 88391" name="connsiteY3"/>
              <a:gd fmla="*/ 0 w 466344" name="connsiteX4"/>
              <a:gd fmla="*/ 0 h 8839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8391" w="466344">
                <a:moveTo>
                  <a:pt x="0" y="0"/>
                </a:moveTo>
                <a:lnTo>
                  <a:pt x="466344" y="0"/>
                </a:lnTo>
                <a:lnTo>
                  <a:pt x="466344" y="88391"/>
                </a:lnTo>
                <a:lnTo>
                  <a:pt x="0" y="8839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7687056" y="3866388"/>
            <a:ext cx="466343" cy="67055"/>
          </a:xfrm>
          <a:custGeom>
            <a:gdLst>
              <a:gd fmla="*/ 0 w 466343" name="connsiteX0"/>
              <a:gd fmla="*/ 0 h 67055" name="connsiteY0"/>
              <a:gd fmla="*/ 466343 w 466343" name="connsiteX1"/>
              <a:gd fmla="*/ 0 h 67055" name="connsiteY1"/>
              <a:gd fmla="*/ 466343 w 466343" name="connsiteX2"/>
              <a:gd fmla="*/ 67055 h 67055" name="connsiteY2"/>
              <a:gd fmla="*/ 0 w 466343" name="connsiteX3"/>
              <a:gd fmla="*/ 67055 h 67055" name="connsiteY3"/>
              <a:gd fmla="*/ 0 w 466343" name="connsiteX4"/>
              <a:gd fmla="*/ 0 h 670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7055" w="466343">
                <a:moveTo>
                  <a:pt x="0" y="0"/>
                </a:moveTo>
                <a:lnTo>
                  <a:pt x="466343" y="0"/>
                </a:lnTo>
                <a:lnTo>
                  <a:pt x="466343" y="67055"/>
                </a:lnTo>
                <a:lnTo>
                  <a:pt x="0" y="6705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828802" y="3927094"/>
            <a:ext cx="7471156" cy="21844"/>
          </a:xfrm>
          <a:custGeom>
            <a:gdLst>
              <a:gd fmla="*/ 6350 w 7471156" name="connsiteX0"/>
              <a:gd fmla="*/ 6350 h 21844" name="connsiteY0"/>
              <a:gd fmla="*/ 7464805 w 7471156" name="connsiteX1"/>
              <a:gd fmla="*/ 6350 h 21844" name="connsiteY1"/>
            </a:gdLst>
            <a:cxnLst>
              <a:cxn ang="0">
                <a:pos x="connsiteX0" y="connsiteY0"/>
              </a:cxn>
              <a:cxn ang="1">
                <a:pos x="connsiteX1" y="connsiteY1"/>
              </a:cxn>
            </a:cxnLst>
            <a:rect b="b" l="l" r="r" t="t"/>
            <a:pathLst>
              <a:path h="21844" w="7471156">
                <a:moveTo>
                  <a:pt x="6350" y="6350"/>
                </a:moveTo>
                <a:lnTo>
                  <a:pt x="7464805"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7" name="TextBox 1"/>
          <p:cNvSpPr txBox="1"/>
          <p:nvPr/>
        </p:nvSpPr>
        <p:spPr>
          <a:xfrm>
            <a:off x="3263900" y="36576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6.5%</a:t>
            </a:r>
          </a:p>
        </p:txBody>
      </p:sp>
      <p:sp>
        <p:nvSpPr>
          <p:cNvPr id="18" name="TextBox 1"/>
          <p:cNvSpPr txBox="1"/>
          <p:nvPr/>
        </p:nvSpPr>
        <p:spPr>
          <a:xfrm>
            <a:off x="4013200" y="37719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4.0%</a:t>
            </a:r>
          </a:p>
        </p:txBody>
      </p:sp>
      <p:sp>
        <p:nvSpPr>
          <p:cNvPr id="19" name="TextBox 1"/>
          <p:cNvSpPr txBox="1"/>
          <p:nvPr/>
        </p:nvSpPr>
        <p:spPr>
          <a:xfrm>
            <a:off x="4762500" y="37719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3.9%</a:t>
            </a:r>
          </a:p>
        </p:txBody>
      </p:sp>
      <p:sp>
        <p:nvSpPr>
          <p:cNvPr id="20" name="TextBox 1"/>
          <p:cNvSpPr txBox="1"/>
          <p:nvPr/>
        </p:nvSpPr>
        <p:spPr>
          <a:xfrm>
            <a:off x="5499100" y="37719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3.8%</a:t>
            </a:r>
          </a:p>
        </p:txBody>
      </p:sp>
      <p:sp>
        <p:nvSpPr>
          <p:cNvPr id="21" name="TextBox 1"/>
          <p:cNvSpPr txBox="1"/>
          <p:nvPr/>
        </p:nvSpPr>
        <p:spPr>
          <a:xfrm>
            <a:off x="6248400" y="37719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3.7%</a:t>
            </a:r>
          </a:p>
        </p:txBody>
      </p:sp>
      <p:sp>
        <p:nvSpPr>
          <p:cNvPr id="22" name="TextBox 1"/>
          <p:cNvSpPr txBox="1"/>
          <p:nvPr/>
        </p:nvSpPr>
        <p:spPr>
          <a:xfrm>
            <a:off x="6997700" y="3670300"/>
            <a:ext cx="3429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1.6%</a:t>
            </a:r>
          </a:p>
        </p:txBody>
      </p:sp>
      <p:sp>
        <p:nvSpPr>
          <p:cNvPr id="23" name="TextBox 1"/>
          <p:cNvSpPr txBox="1"/>
          <p:nvPr/>
        </p:nvSpPr>
        <p:spPr>
          <a:xfrm>
            <a:off x="7747000" y="3670300"/>
            <a:ext cx="3429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1.2%</a:t>
            </a:r>
          </a:p>
        </p:txBody>
      </p:sp>
      <p:sp>
        <p:nvSpPr>
          <p:cNvPr id="24" name="TextBox 1"/>
          <p:cNvSpPr txBox="1"/>
          <p:nvPr/>
        </p:nvSpPr>
        <p:spPr>
          <a:xfrm>
            <a:off x="1079500" y="40259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苹果</a:t>
            </a:r>
          </a:p>
        </p:txBody>
      </p:sp>
      <p:sp>
        <p:nvSpPr>
          <p:cNvPr id="25" name="TextBox 1"/>
          <p:cNvSpPr txBox="1"/>
          <p:nvPr/>
        </p:nvSpPr>
        <p:spPr>
          <a:xfrm>
            <a:off x="1816100" y="40259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三星</a:t>
            </a:r>
          </a:p>
        </p:txBody>
      </p:sp>
      <p:sp>
        <p:nvSpPr>
          <p:cNvPr id="26" name="TextBox 1"/>
          <p:cNvSpPr txBox="1"/>
          <p:nvPr/>
        </p:nvSpPr>
        <p:spPr>
          <a:xfrm>
            <a:off x="2565400" y="40259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小米</a:t>
            </a:r>
          </a:p>
        </p:txBody>
      </p:sp>
      <p:sp>
        <p:nvSpPr>
          <p:cNvPr id="27" name="TextBox 1"/>
          <p:cNvSpPr txBox="1"/>
          <p:nvPr/>
        </p:nvSpPr>
        <p:spPr>
          <a:xfrm>
            <a:off x="3314700" y="40259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华为</a:t>
            </a:r>
          </a:p>
        </p:txBody>
      </p:sp>
      <p:sp>
        <p:nvSpPr>
          <p:cNvPr id="28" name="TextBox 1"/>
          <p:cNvSpPr txBox="1"/>
          <p:nvPr/>
        </p:nvSpPr>
        <p:spPr>
          <a:xfrm>
            <a:off x="4000500" y="4025900"/>
            <a:ext cx="323850" cy="160020"/>
          </a:xfrm>
          <a:prstGeom prst="rect">
            <a:avLst/>
          </a:prstGeom>
          <a:noFill/>
        </p:spPr>
        <p:txBody>
          <a:bodyPr lIns="0" rIns="0" rtlCol="0" tIns="0" wrap="none">
            <a:spAutoFit/>
          </a:bodyPr>
          <a:lstStyle/>
          <a:p>
            <a:pPr>
              <a:lnSpc>
                <a:spcPts val="900"/>
              </a:lnSpc>
            </a:pPr>
            <a:r>
              <a:rPr altLang="zh-CN" lang="en-US" smtClean="0" sz="996">
                <a:solidFill>
                  <a:srgbClr val="8087A4"/>
                </a:solidFill>
                <a:latin charset="0" pitchFamily="18" typeface="Times New Roman"/>
                <a:cs charset="0" pitchFamily="18" typeface="Times New Roman"/>
              </a:rPr>
              <a:t>OPPO</a:t>
            </a:r>
          </a:p>
        </p:txBody>
      </p:sp>
      <p:sp>
        <p:nvSpPr>
          <p:cNvPr id="29" name="TextBox 1"/>
          <p:cNvSpPr txBox="1"/>
          <p:nvPr/>
        </p:nvSpPr>
        <p:spPr>
          <a:xfrm>
            <a:off x="4737100" y="4025900"/>
            <a:ext cx="381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步步高</a:t>
            </a:r>
          </a:p>
        </p:txBody>
      </p:sp>
      <p:sp>
        <p:nvSpPr>
          <p:cNvPr id="30" name="TextBox 1"/>
          <p:cNvSpPr txBox="1"/>
          <p:nvPr/>
        </p:nvSpPr>
        <p:spPr>
          <a:xfrm>
            <a:off x="5549900" y="40259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联想</a:t>
            </a:r>
          </a:p>
        </p:txBody>
      </p:sp>
      <p:sp>
        <p:nvSpPr>
          <p:cNvPr id="31" name="TextBox 1"/>
          <p:cNvSpPr txBox="1"/>
          <p:nvPr/>
        </p:nvSpPr>
        <p:spPr>
          <a:xfrm>
            <a:off x="6172200" y="40259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宇龙酷派</a:t>
            </a:r>
          </a:p>
        </p:txBody>
      </p:sp>
      <p:sp>
        <p:nvSpPr>
          <p:cNvPr id="1024" name="TextBox 1"/>
          <p:cNvSpPr txBox="1"/>
          <p:nvPr/>
        </p:nvSpPr>
        <p:spPr>
          <a:xfrm>
            <a:off x="7048500" y="40259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中兴</a:t>
            </a:r>
          </a:p>
        </p:txBody>
      </p:sp>
      <p:sp>
        <p:nvSpPr>
          <p:cNvPr id="1025" name="TextBox 1"/>
          <p:cNvSpPr txBox="1"/>
          <p:nvPr/>
        </p:nvSpPr>
        <p:spPr>
          <a:xfrm>
            <a:off x="7785100" y="4025900"/>
            <a:ext cx="254000" cy="160020"/>
          </a:xfrm>
          <a:prstGeom prst="rect">
            <a:avLst/>
          </a:prstGeom>
          <a:noFill/>
        </p:spPr>
        <p:txBody>
          <a:bodyPr lIns="0" rIns="0" rtlCol="0" tIns="0" wrap="none">
            <a:spAutoFit/>
          </a:bodyPr>
          <a:lstStyle/>
          <a:p>
            <a:pPr>
              <a:lnSpc>
                <a:spcPts val="900"/>
              </a:lnSpc>
            </a:pPr>
            <a:r>
              <a:rPr altLang="zh-CN" lang="en-US" smtClean="0" sz="996">
                <a:solidFill>
                  <a:srgbClr val="8087A4"/>
                </a:solidFill>
                <a:latin charset="0" pitchFamily="18" typeface="Times New Roman"/>
                <a:cs charset="0" pitchFamily="18" typeface="Times New Roman"/>
              </a:rPr>
              <a:t>HTC</a:t>
            </a:r>
          </a:p>
        </p:txBody>
      </p:sp>
      <p:sp>
        <p:nvSpPr>
          <p:cNvPr id="1026" name="TextBox 1"/>
          <p:cNvSpPr txBox="1"/>
          <p:nvPr/>
        </p:nvSpPr>
        <p:spPr>
          <a:xfrm>
            <a:off x="393700" y="254000"/>
            <a:ext cx="10091738" cy="3779520"/>
          </a:xfrm>
          <a:prstGeom prst="rect">
            <a:avLst/>
          </a:prstGeom>
          <a:noFill/>
        </p:spPr>
        <p:txBody>
          <a:bodyPr lIns="0" rIns="0" rtlCol="0" tIns="0" wrap="none">
            <a:spAutoFit/>
          </a:bodyPr>
          <a:lstStyle/>
          <a:p>
            <a:pPr>
              <a:lnSpc>
                <a:spcPts val="1400"/>
              </a:lnSpc>
              <a:tabLst>
                <a:tab pos="241300"/>
                <a:tab pos="596900"/>
                <a:tab pos="1333500"/>
                <a:tab pos="2082800"/>
                <a:tab pos="2603500"/>
              </a:tabLst>
            </a:pPr>
            <a:r>
              <a:rPr altLang="zh-CN" lang="en-US" smtClean="0"/>
              <a:t>	移动互联网行业概况</a:t>
            </a:r>
          </a:p>
          <a:p>
            <a:pPr>
              <a:lnSpc>
                <a:spcPts val="1400"/>
              </a:lnSpc>
              <a:tabLst>
                <a:tab pos="241300"/>
                <a:tab pos="596900"/>
                <a:tab pos="1333500"/>
                <a:tab pos="2082800"/>
                <a:tab pos="2603500"/>
              </a:tabLst>
            </a:pPr>
            <a:r>
              <a:rPr altLang="zh-CN" lang="en-US" smtClean="0"/>
              <a:t>   用户使用的移动设备中，苹果占据32.1%的最大份额，其次，三星设备占15.5%，小米设备占11.8%</a:t>
            </a:r>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r>
              <a:rPr altLang="zh-CN" lang="en-US" smtClean="0"/>
              <a:t>					2014年12月 移动智能终端用户设备品牌分布</a:t>
            </a:r>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r>
              <a:rPr altLang="zh-CN" lang="en-US" smtClean="0"/>
              <a:t>		32.1%</a:t>
            </a:r>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endParaRPr altLang="zh-CN" lang="en-US" smtClean="0"/>
          </a:p>
          <a:p>
            <a:pPr>
              <a:lnSpc>
                <a:spcPts val="1400"/>
              </a:lnSpc>
              <a:tabLst>
                <a:tab pos="241300"/>
                <a:tab pos="596900"/>
                <a:tab pos="1333500"/>
                <a:tab pos="2082800"/>
                <a:tab pos="2603500"/>
              </a:tabLst>
            </a:pPr>
            <a:r>
              <a:rPr altLang="zh-CN" lang="en-US" smtClean="0"/>
              <a:t>			15.5%</a:t>
            </a:r>
          </a:p>
          <a:p>
            <a:pPr>
              <a:lnSpc>
                <a:spcPts val="1400"/>
              </a:lnSpc>
              <a:tabLst>
                <a:tab pos="241300"/>
                <a:tab pos="596900"/>
                <a:tab pos="1333500"/>
                <a:tab pos="2082800"/>
                <a:tab pos="2603500"/>
              </a:tabLst>
            </a:pPr>
            <a:r>
              <a:rPr altLang="zh-CN" lang="en-US" smtClean="0"/>
              <a:t>				11.8%</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512063" y="3959352"/>
            <a:ext cx="3564635" cy="288035"/>
          </a:xfrm>
          <a:custGeom>
            <a:gdLst>
              <a:gd fmla="*/ 0 w 3564635" name="connsiteX0"/>
              <a:gd fmla="*/ 288035 h 288035" name="connsiteY0"/>
              <a:gd fmla="*/ 3564636 w 3564635" name="connsiteX1"/>
              <a:gd fmla="*/ 288035 h 288035" name="connsiteY1"/>
              <a:gd fmla="*/ 3564636 w 3564635" name="connsiteX2"/>
              <a:gd fmla="*/ 0 h 288035" name="connsiteY2"/>
              <a:gd fmla="*/ 0 w 3564635" name="connsiteX3"/>
              <a:gd fmla="*/ 0 h 288035" name="connsiteY3"/>
              <a:gd fmla="*/ 0 w 3564635" name="connsiteX4"/>
              <a:gd fmla="*/ 288035 h 2880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88035" w="3564635">
                <a:moveTo>
                  <a:pt x="0" y="288035"/>
                </a:moveTo>
                <a:lnTo>
                  <a:pt x="3564636" y="288035"/>
                </a:lnTo>
                <a:lnTo>
                  <a:pt x="3564636" y="0"/>
                </a:lnTo>
                <a:lnTo>
                  <a:pt x="0" y="0"/>
                </a:lnTo>
                <a:lnTo>
                  <a:pt x="0" y="288035"/>
                </a:lnTo>
              </a:path>
            </a:pathLst>
          </a:custGeom>
          <a:solidFill>
            <a:srgbClr val="C1E7B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12063" y="2897123"/>
            <a:ext cx="3564635" cy="288036"/>
          </a:xfrm>
          <a:custGeom>
            <a:gdLst>
              <a:gd fmla="*/ 0 w 3564635" name="connsiteX0"/>
              <a:gd fmla="*/ 288036 h 288036" name="connsiteY0"/>
              <a:gd fmla="*/ 3564636 w 3564635" name="connsiteX1"/>
              <a:gd fmla="*/ 288036 h 288036" name="connsiteY1"/>
              <a:gd fmla="*/ 3564636 w 3564635" name="connsiteX2"/>
              <a:gd fmla="*/ 0 h 288036" name="connsiteY2"/>
              <a:gd fmla="*/ 0 w 3564635" name="connsiteX3"/>
              <a:gd fmla="*/ 0 h 288036" name="connsiteY3"/>
              <a:gd fmla="*/ 0 w 3564635" name="connsiteX4"/>
              <a:gd fmla="*/ 288036 h 2880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88036" w="3564635">
                <a:moveTo>
                  <a:pt x="0" y="288036"/>
                </a:moveTo>
                <a:lnTo>
                  <a:pt x="3564636" y="288036"/>
                </a:lnTo>
                <a:lnTo>
                  <a:pt x="3564636" y="0"/>
                </a:lnTo>
                <a:lnTo>
                  <a:pt x="0" y="0"/>
                </a:lnTo>
                <a:lnTo>
                  <a:pt x="0" y="288036"/>
                </a:lnTo>
              </a:path>
            </a:pathLst>
          </a:custGeom>
          <a:solidFill>
            <a:srgbClr val="C1E7B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4733544" y="3698747"/>
            <a:ext cx="3707891" cy="288036"/>
          </a:xfrm>
          <a:custGeom>
            <a:gdLst>
              <a:gd fmla="*/ 0 w 3707891" name="connsiteX0"/>
              <a:gd fmla="*/ 288036 h 288036" name="connsiteY0"/>
              <a:gd fmla="*/ 3707891 w 3707891" name="connsiteX1"/>
              <a:gd fmla="*/ 288036 h 288036" name="connsiteY1"/>
              <a:gd fmla="*/ 3707891 w 3707891" name="connsiteX2"/>
              <a:gd fmla="*/ 0 h 288036" name="connsiteY2"/>
              <a:gd fmla="*/ 0 w 3707891" name="connsiteX3"/>
              <a:gd fmla="*/ 0 h 288036" name="connsiteY3"/>
              <a:gd fmla="*/ 0 w 3707891" name="connsiteX4"/>
              <a:gd fmla="*/ 288036 h 2880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88036" w="3707891">
                <a:moveTo>
                  <a:pt x="0" y="288036"/>
                </a:moveTo>
                <a:lnTo>
                  <a:pt x="3707891" y="288036"/>
                </a:lnTo>
                <a:lnTo>
                  <a:pt x="3707891" y="0"/>
                </a:lnTo>
                <a:lnTo>
                  <a:pt x="0" y="0"/>
                </a:lnTo>
                <a:lnTo>
                  <a:pt x="0" y="288036"/>
                </a:lnTo>
              </a:path>
            </a:pathLst>
          </a:custGeom>
          <a:solidFill>
            <a:srgbClr val="B2BE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733544" y="2923032"/>
            <a:ext cx="3707891" cy="288035"/>
          </a:xfrm>
          <a:custGeom>
            <a:gdLst>
              <a:gd fmla="*/ 0 w 3707891" name="connsiteX0"/>
              <a:gd fmla="*/ 288035 h 288035" name="connsiteY0"/>
              <a:gd fmla="*/ 3707891 w 3707891" name="connsiteX1"/>
              <a:gd fmla="*/ 288035 h 288035" name="connsiteY1"/>
              <a:gd fmla="*/ 3707891 w 3707891" name="connsiteX2"/>
              <a:gd fmla="*/ 0 h 288035" name="connsiteY2"/>
              <a:gd fmla="*/ 0 w 3707891" name="connsiteX3"/>
              <a:gd fmla="*/ 0 h 288035" name="connsiteY3"/>
              <a:gd fmla="*/ 0 w 3707891" name="connsiteX4"/>
              <a:gd fmla="*/ 288035 h 2880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88035" w="3707891">
                <a:moveTo>
                  <a:pt x="0" y="288035"/>
                </a:moveTo>
                <a:lnTo>
                  <a:pt x="3707891" y="288035"/>
                </a:lnTo>
                <a:lnTo>
                  <a:pt x="3707891" y="0"/>
                </a:lnTo>
                <a:lnTo>
                  <a:pt x="0" y="0"/>
                </a:lnTo>
                <a:lnTo>
                  <a:pt x="0" y="288035"/>
                </a:lnTo>
              </a:path>
            </a:pathLst>
          </a:custGeom>
          <a:solidFill>
            <a:srgbClr val="B2BE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2139695" y="3995928"/>
            <a:ext cx="675132" cy="187452"/>
          </a:xfrm>
          <a:custGeom>
            <a:gdLst>
              <a:gd fmla="*/ 0 w 675132" name="connsiteX0"/>
              <a:gd fmla="*/ 0 h 187452" name="connsiteY0"/>
              <a:gd fmla="*/ 675132 w 675132" name="connsiteX1"/>
              <a:gd fmla="*/ 0 h 187452" name="connsiteY1"/>
              <a:gd fmla="*/ 675132 w 675132" name="connsiteX2"/>
              <a:gd fmla="*/ 187451 h 187452" name="connsiteY2"/>
              <a:gd fmla="*/ 0 w 675132" name="connsiteX3"/>
              <a:gd fmla="*/ 187451 h 187452" name="connsiteY3"/>
              <a:gd fmla="*/ 0 w 675132"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675132">
                <a:moveTo>
                  <a:pt x="0" y="0"/>
                </a:moveTo>
                <a:lnTo>
                  <a:pt x="675132" y="0"/>
                </a:lnTo>
                <a:lnTo>
                  <a:pt x="675132" y="187451"/>
                </a:lnTo>
                <a:lnTo>
                  <a:pt x="0" y="187451"/>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2139695" y="3733800"/>
            <a:ext cx="682752" cy="187452"/>
          </a:xfrm>
          <a:custGeom>
            <a:gdLst>
              <a:gd fmla="*/ 0 w 682752" name="connsiteX0"/>
              <a:gd fmla="*/ 0 h 187452" name="connsiteY0"/>
              <a:gd fmla="*/ 682752 w 682752" name="connsiteX1"/>
              <a:gd fmla="*/ 0 h 187452" name="connsiteY1"/>
              <a:gd fmla="*/ 682752 w 682752" name="connsiteX2"/>
              <a:gd fmla="*/ 187452 h 187452" name="connsiteY2"/>
              <a:gd fmla="*/ 0 w 682752" name="connsiteX3"/>
              <a:gd fmla="*/ 187452 h 187452" name="connsiteY3"/>
              <a:gd fmla="*/ 0 w 682752"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682752">
                <a:moveTo>
                  <a:pt x="0" y="0"/>
                </a:moveTo>
                <a:lnTo>
                  <a:pt x="682752" y="0"/>
                </a:lnTo>
                <a:lnTo>
                  <a:pt x="682752" y="187452"/>
                </a:lnTo>
                <a:lnTo>
                  <a:pt x="0" y="187452"/>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2139695" y="3473196"/>
            <a:ext cx="711708" cy="185928"/>
          </a:xfrm>
          <a:custGeom>
            <a:gdLst>
              <a:gd fmla="*/ 0 w 711708" name="connsiteX0"/>
              <a:gd fmla="*/ 0 h 185928" name="connsiteY0"/>
              <a:gd fmla="*/ 711708 w 711708" name="connsiteX1"/>
              <a:gd fmla="*/ 0 h 185928" name="connsiteY1"/>
              <a:gd fmla="*/ 711708 w 711708" name="connsiteX2"/>
              <a:gd fmla="*/ 185927 h 185928" name="connsiteY2"/>
              <a:gd fmla="*/ 0 w 711708" name="connsiteX3"/>
              <a:gd fmla="*/ 185927 h 185928" name="connsiteY3"/>
              <a:gd fmla="*/ 0 w 711708" name="connsiteX4"/>
              <a:gd fmla="*/ 0 h 1859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5928" w="711708">
                <a:moveTo>
                  <a:pt x="0" y="0"/>
                </a:moveTo>
                <a:lnTo>
                  <a:pt x="711708" y="0"/>
                </a:lnTo>
                <a:lnTo>
                  <a:pt x="711708" y="185927"/>
                </a:lnTo>
                <a:lnTo>
                  <a:pt x="0" y="185927"/>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2139695" y="3211067"/>
            <a:ext cx="719327" cy="187452"/>
          </a:xfrm>
          <a:custGeom>
            <a:gdLst>
              <a:gd fmla="*/ 0 w 719327" name="connsiteX0"/>
              <a:gd fmla="*/ 0 h 187452" name="connsiteY0"/>
              <a:gd fmla="*/ 719327 w 719327" name="connsiteX1"/>
              <a:gd fmla="*/ 0 h 187452" name="connsiteY1"/>
              <a:gd fmla="*/ 719327 w 719327" name="connsiteX2"/>
              <a:gd fmla="*/ 187452 h 187452" name="connsiteY2"/>
              <a:gd fmla="*/ 0 w 719327" name="connsiteX3"/>
              <a:gd fmla="*/ 187452 h 187452" name="connsiteY3"/>
              <a:gd fmla="*/ 0 w 719327"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719327">
                <a:moveTo>
                  <a:pt x="0" y="0"/>
                </a:moveTo>
                <a:lnTo>
                  <a:pt x="719327" y="0"/>
                </a:lnTo>
                <a:lnTo>
                  <a:pt x="719327" y="187452"/>
                </a:lnTo>
                <a:lnTo>
                  <a:pt x="0" y="187452"/>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2139695" y="2948939"/>
            <a:ext cx="819911" cy="187452"/>
          </a:xfrm>
          <a:custGeom>
            <a:gdLst>
              <a:gd fmla="*/ 0 w 819911" name="connsiteX0"/>
              <a:gd fmla="*/ 0 h 187452" name="connsiteY0"/>
              <a:gd fmla="*/ 819911 w 819911" name="connsiteX1"/>
              <a:gd fmla="*/ 0 h 187452" name="connsiteY1"/>
              <a:gd fmla="*/ 819911 w 819911" name="connsiteX2"/>
              <a:gd fmla="*/ 187452 h 187452" name="connsiteY2"/>
              <a:gd fmla="*/ 0 w 819911" name="connsiteX3"/>
              <a:gd fmla="*/ 187452 h 187452" name="connsiteY3"/>
              <a:gd fmla="*/ 0 w 819911"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819911">
                <a:moveTo>
                  <a:pt x="0" y="0"/>
                </a:moveTo>
                <a:lnTo>
                  <a:pt x="819911" y="0"/>
                </a:lnTo>
                <a:lnTo>
                  <a:pt x="819911" y="187452"/>
                </a:lnTo>
                <a:lnTo>
                  <a:pt x="0" y="187452"/>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2139695" y="2688335"/>
            <a:ext cx="862583" cy="185928"/>
          </a:xfrm>
          <a:custGeom>
            <a:gdLst>
              <a:gd fmla="*/ 0 w 862583" name="connsiteX0"/>
              <a:gd fmla="*/ 0 h 185928" name="connsiteY0"/>
              <a:gd fmla="*/ 862583 w 862583" name="connsiteX1"/>
              <a:gd fmla="*/ 0 h 185928" name="connsiteY1"/>
              <a:gd fmla="*/ 862583 w 862583" name="connsiteX2"/>
              <a:gd fmla="*/ 185928 h 185928" name="connsiteY2"/>
              <a:gd fmla="*/ 0 w 862583" name="connsiteX3"/>
              <a:gd fmla="*/ 185928 h 185928" name="connsiteY3"/>
              <a:gd fmla="*/ 0 w 862583" name="connsiteX4"/>
              <a:gd fmla="*/ 0 h 1859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5928" w="862583">
                <a:moveTo>
                  <a:pt x="0" y="0"/>
                </a:moveTo>
                <a:lnTo>
                  <a:pt x="862583" y="0"/>
                </a:lnTo>
                <a:lnTo>
                  <a:pt x="862583" y="185928"/>
                </a:lnTo>
                <a:lnTo>
                  <a:pt x="0" y="185928"/>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2139695" y="2426207"/>
            <a:ext cx="934211" cy="187452"/>
          </a:xfrm>
          <a:custGeom>
            <a:gdLst>
              <a:gd fmla="*/ 0 w 934211" name="connsiteX0"/>
              <a:gd fmla="*/ 0 h 187452" name="connsiteY0"/>
              <a:gd fmla="*/ 934211 w 934211" name="connsiteX1"/>
              <a:gd fmla="*/ 0 h 187452" name="connsiteY1"/>
              <a:gd fmla="*/ 934211 w 934211" name="connsiteX2"/>
              <a:gd fmla="*/ 187452 h 187452" name="connsiteY2"/>
              <a:gd fmla="*/ 0 w 934211" name="connsiteX3"/>
              <a:gd fmla="*/ 187452 h 187452" name="connsiteY3"/>
              <a:gd fmla="*/ 0 w 934211"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934211">
                <a:moveTo>
                  <a:pt x="0" y="0"/>
                </a:moveTo>
                <a:lnTo>
                  <a:pt x="934211" y="0"/>
                </a:lnTo>
                <a:lnTo>
                  <a:pt x="934211" y="187452"/>
                </a:lnTo>
                <a:lnTo>
                  <a:pt x="0" y="187452"/>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2139695" y="2164079"/>
            <a:ext cx="1100327" cy="187452"/>
          </a:xfrm>
          <a:custGeom>
            <a:gdLst>
              <a:gd fmla="*/ 0 w 1100327" name="connsiteX0"/>
              <a:gd fmla="*/ 0 h 187452" name="connsiteY0"/>
              <a:gd fmla="*/ 1100327 w 1100327" name="connsiteX1"/>
              <a:gd fmla="*/ 0 h 187452" name="connsiteY1"/>
              <a:gd fmla="*/ 1100327 w 1100327" name="connsiteX2"/>
              <a:gd fmla="*/ 187452 h 187452" name="connsiteY2"/>
              <a:gd fmla="*/ 0 w 1100327" name="connsiteX3"/>
              <a:gd fmla="*/ 187452 h 187452" name="connsiteY3"/>
              <a:gd fmla="*/ 0 w 1100327"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1100327">
                <a:moveTo>
                  <a:pt x="0" y="0"/>
                </a:moveTo>
                <a:lnTo>
                  <a:pt x="1100327" y="0"/>
                </a:lnTo>
                <a:lnTo>
                  <a:pt x="1100327" y="187452"/>
                </a:lnTo>
                <a:lnTo>
                  <a:pt x="0" y="187452"/>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2139695" y="1903476"/>
            <a:ext cx="1251204" cy="185927"/>
          </a:xfrm>
          <a:custGeom>
            <a:gdLst>
              <a:gd fmla="*/ 0 w 1251204" name="connsiteX0"/>
              <a:gd fmla="*/ 0 h 185927" name="connsiteY0"/>
              <a:gd fmla="*/ 1251204 w 1251204" name="connsiteX1"/>
              <a:gd fmla="*/ 0 h 185927" name="connsiteY1"/>
              <a:gd fmla="*/ 1251204 w 1251204" name="connsiteX2"/>
              <a:gd fmla="*/ 185927 h 185927" name="connsiteY2"/>
              <a:gd fmla="*/ 0 w 1251204" name="connsiteX3"/>
              <a:gd fmla="*/ 185927 h 185927" name="connsiteY3"/>
              <a:gd fmla="*/ 0 w 1251204" name="connsiteX4"/>
              <a:gd fmla="*/ 0 h 1859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5927" w="1251204">
                <a:moveTo>
                  <a:pt x="0" y="0"/>
                </a:moveTo>
                <a:lnTo>
                  <a:pt x="1251204" y="0"/>
                </a:lnTo>
                <a:lnTo>
                  <a:pt x="1251204" y="185927"/>
                </a:lnTo>
                <a:lnTo>
                  <a:pt x="0" y="185927"/>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2139695" y="1641348"/>
            <a:ext cx="1531619" cy="187451"/>
          </a:xfrm>
          <a:custGeom>
            <a:gdLst>
              <a:gd fmla="*/ 0 w 1531619" name="connsiteX0"/>
              <a:gd fmla="*/ 0 h 187451" name="connsiteY0"/>
              <a:gd fmla="*/ 1531619 w 1531619" name="connsiteX1"/>
              <a:gd fmla="*/ 0 h 187451" name="connsiteY1"/>
              <a:gd fmla="*/ 1531619 w 1531619" name="connsiteX2"/>
              <a:gd fmla="*/ 187451 h 187451" name="connsiteY2"/>
              <a:gd fmla="*/ 0 w 1531619" name="connsiteX3"/>
              <a:gd fmla="*/ 187451 h 187451" name="connsiteY3"/>
              <a:gd fmla="*/ 0 w 1531619" name="connsiteX4"/>
              <a:gd fmla="*/ 0 h 18745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1" w="1531619">
                <a:moveTo>
                  <a:pt x="0" y="0"/>
                </a:moveTo>
                <a:lnTo>
                  <a:pt x="1531619" y="0"/>
                </a:lnTo>
                <a:lnTo>
                  <a:pt x="1531619" y="187451"/>
                </a:lnTo>
                <a:lnTo>
                  <a:pt x="0" y="187451"/>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2133345" y="1598422"/>
            <a:ext cx="21844" cy="2627883"/>
          </a:xfrm>
          <a:custGeom>
            <a:gdLst>
              <a:gd fmla="*/ 6350 w 21844" name="connsiteX0"/>
              <a:gd fmla="*/ 2621533 h 2627883" name="connsiteY0"/>
              <a:gd fmla="*/ 6350 w 21844" name="connsiteX1"/>
              <a:gd fmla="*/ 6350 h 2627883" name="connsiteY1"/>
            </a:gdLst>
            <a:cxnLst>
              <a:cxn ang="0">
                <a:pos x="connsiteX0" y="connsiteY0"/>
              </a:cxn>
              <a:cxn ang="1">
                <a:pos x="connsiteX1" y="connsiteY1"/>
              </a:cxn>
            </a:cxnLst>
            <a:rect b="b" l="l" r="r" t="t"/>
            <a:pathLst>
              <a:path h="2627883" w="21844">
                <a:moveTo>
                  <a:pt x="6350" y="2621533"/>
                </a:moveTo>
                <a:lnTo>
                  <a:pt x="6350"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5809488" y="4017264"/>
            <a:ext cx="525779" cy="187452"/>
          </a:xfrm>
          <a:custGeom>
            <a:gdLst>
              <a:gd fmla="*/ 0 w 525779" name="connsiteX0"/>
              <a:gd fmla="*/ 0 h 187452" name="connsiteY0"/>
              <a:gd fmla="*/ 525779 w 525779" name="connsiteX1"/>
              <a:gd fmla="*/ 0 h 187452" name="connsiteY1"/>
              <a:gd fmla="*/ 525779 w 525779" name="connsiteX2"/>
              <a:gd fmla="*/ 187451 h 187452" name="connsiteY2"/>
              <a:gd fmla="*/ 0 w 525779" name="connsiteX3"/>
              <a:gd fmla="*/ 187451 h 187452" name="connsiteY3"/>
              <a:gd fmla="*/ 0 w 525779"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525779">
                <a:moveTo>
                  <a:pt x="0" y="0"/>
                </a:moveTo>
                <a:lnTo>
                  <a:pt x="525779" y="0"/>
                </a:lnTo>
                <a:lnTo>
                  <a:pt x="525779" y="187451"/>
                </a:lnTo>
                <a:lnTo>
                  <a:pt x="0" y="18745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5809488" y="3755135"/>
            <a:ext cx="606552" cy="187452"/>
          </a:xfrm>
          <a:custGeom>
            <a:gdLst>
              <a:gd fmla="*/ 0 w 606552" name="connsiteX0"/>
              <a:gd fmla="*/ 0 h 187452" name="connsiteY0"/>
              <a:gd fmla="*/ 606552 w 606552" name="connsiteX1"/>
              <a:gd fmla="*/ 0 h 187452" name="connsiteY1"/>
              <a:gd fmla="*/ 606552 w 606552" name="connsiteX2"/>
              <a:gd fmla="*/ 187452 h 187452" name="connsiteY2"/>
              <a:gd fmla="*/ 0 w 606552" name="connsiteX3"/>
              <a:gd fmla="*/ 187452 h 187452" name="connsiteY3"/>
              <a:gd fmla="*/ 0 w 606552"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606552">
                <a:moveTo>
                  <a:pt x="0" y="0"/>
                </a:moveTo>
                <a:lnTo>
                  <a:pt x="606552" y="0"/>
                </a:lnTo>
                <a:lnTo>
                  <a:pt x="606552" y="187452"/>
                </a:lnTo>
                <a:lnTo>
                  <a:pt x="0" y="18745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809488" y="3493008"/>
            <a:ext cx="733044" cy="185928"/>
          </a:xfrm>
          <a:custGeom>
            <a:gdLst>
              <a:gd fmla="*/ 0 w 733044" name="connsiteX0"/>
              <a:gd fmla="*/ 0 h 185928" name="connsiteY0"/>
              <a:gd fmla="*/ 733043 w 733044" name="connsiteX1"/>
              <a:gd fmla="*/ 0 h 185928" name="connsiteY1"/>
              <a:gd fmla="*/ 733043 w 733044" name="connsiteX2"/>
              <a:gd fmla="*/ 185927 h 185928" name="connsiteY2"/>
              <a:gd fmla="*/ 0 w 733044" name="connsiteX3"/>
              <a:gd fmla="*/ 185927 h 185928" name="connsiteY3"/>
              <a:gd fmla="*/ 0 w 733044" name="connsiteX4"/>
              <a:gd fmla="*/ 0 h 1859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5928" w="733044">
                <a:moveTo>
                  <a:pt x="0" y="0"/>
                </a:moveTo>
                <a:lnTo>
                  <a:pt x="733043" y="0"/>
                </a:lnTo>
                <a:lnTo>
                  <a:pt x="733043" y="185927"/>
                </a:lnTo>
                <a:lnTo>
                  <a:pt x="0" y="18592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5809488" y="3230879"/>
            <a:ext cx="765047" cy="185928"/>
          </a:xfrm>
          <a:custGeom>
            <a:gdLst>
              <a:gd fmla="*/ 0 w 765047" name="connsiteX0"/>
              <a:gd fmla="*/ 0 h 185928" name="connsiteY0"/>
              <a:gd fmla="*/ 765047 w 765047" name="connsiteX1"/>
              <a:gd fmla="*/ 0 h 185928" name="connsiteY1"/>
              <a:gd fmla="*/ 765047 w 765047" name="connsiteX2"/>
              <a:gd fmla="*/ 185928 h 185928" name="connsiteY2"/>
              <a:gd fmla="*/ 0 w 765047" name="connsiteX3"/>
              <a:gd fmla="*/ 185928 h 185928" name="connsiteY3"/>
              <a:gd fmla="*/ 0 w 765047" name="connsiteX4"/>
              <a:gd fmla="*/ 0 h 1859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5928" w="765047">
                <a:moveTo>
                  <a:pt x="0" y="0"/>
                </a:moveTo>
                <a:lnTo>
                  <a:pt x="765047" y="0"/>
                </a:lnTo>
                <a:lnTo>
                  <a:pt x="765047" y="185928"/>
                </a:lnTo>
                <a:lnTo>
                  <a:pt x="0" y="18592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5809488" y="2968751"/>
            <a:ext cx="969264" cy="185927"/>
          </a:xfrm>
          <a:custGeom>
            <a:gdLst>
              <a:gd fmla="*/ 0 w 969264" name="connsiteX0"/>
              <a:gd fmla="*/ 0 h 185927" name="connsiteY0"/>
              <a:gd fmla="*/ 969264 w 969264" name="connsiteX1"/>
              <a:gd fmla="*/ 0 h 185927" name="connsiteY1"/>
              <a:gd fmla="*/ 969264 w 969264" name="connsiteX2"/>
              <a:gd fmla="*/ 185927 h 185927" name="connsiteY2"/>
              <a:gd fmla="*/ 0 w 969264" name="connsiteX3"/>
              <a:gd fmla="*/ 185927 h 185927" name="connsiteY3"/>
              <a:gd fmla="*/ 0 w 969264" name="connsiteX4"/>
              <a:gd fmla="*/ 0 h 1859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5927" w="969263">
                <a:moveTo>
                  <a:pt x="0" y="0"/>
                </a:moveTo>
                <a:lnTo>
                  <a:pt x="969264" y="0"/>
                </a:lnTo>
                <a:lnTo>
                  <a:pt x="969264" y="185927"/>
                </a:lnTo>
                <a:lnTo>
                  <a:pt x="0" y="18592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809488" y="2705100"/>
            <a:ext cx="1007364" cy="187451"/>
          </a:xfrm>
          <a:custGeom>
            <a:gdLst>
              <a:gd fmla="*/ 0 w 1007364" name="connsiteX0"/>
              <a:gd fmla="*/ 0 h 187451" name="connsiteY0"/>
              <a:gd fmla="*/ 1007364 w 1007364" name="connsiteX1"/>
              <a:gd fmla="*/ 0 h 187451" name="connsiteY1"/>
              <a:gd fmla="*/ 1007364 w 1007364" name="connsiteX2"/>
              <a:gd fmla="*/ 187451 h 187451" name="connsiteY2"/>
              <a:gd fmla="*/ 0 w 1007364" name="connsiteX3"/>
              <a:gd fmla="*/ 187451 h 187451" name="connsiteY3"/>
              <a:gd fmla="*/ 0 w 1007364" name="connsiteX4"/>
              <a:gd fmla="*/ 0 h 18745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1" w="1007363">
                <a:moveTo>
                  <a:pt x="0" y="0"/>
                </a:moveTo>
                <a:lnTo>
                  <a:pt x="1007364" y="0"/>
                </a:lnTo>
                <a:lnTo>
                  <a:pt x="1007364" y="187451"/>
                </a:lnTo>
                <a:lnTo>
                  <a:pt x="0" y="18745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5809488" y="2442972"/>
            <a:ext cx="1336547" cy="187451"/>
          </a:xfrm>
          <a:custGeom>
            <a:gdLst>
              <a:gd fmla="*/ 0 w 1336547" name="connsiteX0"/>
              <a:gd fmla="*/ 0 h 187451" name="connsiteY0"/>
              <a:gd fmla="*/ 1336547 w 1336547" name="connsiteX1"/>
              <a:gd fmla="*/ 0 h 187451" name="connsiteY1"/>
              <a:gd fmla="*/ 1336547 w 1336547" name="connsiteX2"/>
              <a:gd fmla="*/ 187451 h 187451" name="connsiteY2"/>
              <a:gd fmla="*/ 0 w 1336547" name="connsiteX3"/>
              <a:gd fmla="*/ 187451 h 187451" name="connsiteY3"/>
              <a:gd fmla="*/ 0 w 1336547" name="connsiteX4"/>
              <a:gd fmla="*/ 0 h 18745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1" w="1336547">
                <a:moveTo>
                  <a:pt x="0" y="0"/>
                </a:moveTo>
                <a:lnTo>
                  <a:pt x="1336547" y="0"/>
                </a:lnTo>
                <a:lnTo>
                  <a:pt x="1336547" y="187451"/>
                </a:lnTo>
                <a:lnTo>
                  <a:pt x="0" y="18745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809488" y="2180844"/>
            <a:ext cx="1824228" cy="187451"/>
          </a:xfrm>
          <a:custGeom>
            <a:gdLst>
              <a:gd fmla="*/ 0 w 1824228" name="connsiteX0"/>
              <a:gd fmla="*/ 0 h 187451" name="connsiteY0"/>
              <a:gd fmla="*/ 1824228 w 1824228" name="connsiteX1"/>
              <a:gd fmla="*/ 0 h 187451" name="connsiteY1"/>
              <a:gd fmla="*/ 1824228 w 1824228" name="connsiteX2"/>
              <a:gd fmla="*/ 187451 h 187451" name="connsiteY2"/>
              <a:gd fmla="*/ 0 w 1824228" name="connsiteX3"/>
              <a:gd fmla="*/ 187451 h 187451" name="connsiteY3"/>
              <a:gd fmla="*/ 0 w 1824228" name="connsiteX4"/>
              <a:gd fmla="*/ 0 h 18745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1" w="1824226">
                <a:moveTo>
                  <a:pt x="0" y="0"/>
                </a:moveTo>
                <a:lnTo>
                  <a:pt x="1824228" y="0"/>
                </a:lnTo>
                <a:lnTo>
                  <a:pt x="1824228" y="187451"/>
                </a:lnTo>
                <a:lnTo>
                  <a:pt x="0" y="18745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5809488" y="1918716"/>
            <a:ext cx="2252471" cy="187451"/>
          </a:xfrm>
          <a:custGeom>
            <a:gdLst>
              <a:gd fmla="*/ 0 w 2252471" name="connsiteX0"/>
              <a:gd fmla="*/ 0 h 187451" name="connsiteY0"/>
              <a:gd fmla="*/ 2252471 w 2252471" name="connsiteX1"/>
              <a:gd fmla="*/ 0 h 187451" name="connsiteY1"/>
              <a:gd fmla="*/ 2252471 w 2252471" name="connsiteX2"/>
              <a:gd fmla="*/ 187451 h 187451" name="connsiteY2"/>
              <a:gd fmla="*/ 0 w 2252471" name="connsiteX3"/>
              <a:gd fmla="*/ 187451 h 187451" name="connsiteY3"/>
              <a:gd fmla="*/ 0 w 2252471" name="connsiteX4"/>
              <a:gd fmla="*/ 0 h 18745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1" w="2252471">
                <a:moveTo>
                  <a:pt x="0" y="0"/>
                </a:moveTo>
                <a:lnTo>
                  <a:pt x="2252471" y="0"/>
                </a:lnTo>
                <a:lnTo>
                  <a:pt x="2252471" y="187451"/>
                </a:lnTo>
                <a:lnTo>
                  <a:pt x="0" y="18745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5809488" y="1656588"/>
            <a:ext cx="2680716" cy="187451"/>
          </a:xfrm>
          <a:custGeom>
            <a:gdLst>
              <a:gd fmla="*/ 0 w 2680716" name="connsiteX0"/>
              <a:gd fmla="*/ 0 h 187451" name="connsiteY0"/>
              <a:gd fmla="*/ 2680716 w 2680716" name="connsiteX1"/>
              <a:gd fmla="*/ 0 h 187451" name="connsiteY1"/>
              <a:gd fmla="*/ 2680716 w 2680716" name="connsiteX2"/>
              <a:gd fmla="*/ 187451 h 187451" name="connsiteY2"/>
              <a:gd fmla="*/ 0 w 2680716" name="connsiteX3"/>
              <a:gd fmla="*/ 187451 h 187451" name="connsiteY3"/>
              <a:gd fmla="*/ 0 w 2680716" name="connsiteX4"/>
              <a:gd fmla="*/ 0 h 18745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1" w="2680716">
                <a:moveTo>
                  <a:pt x="0" y="0"/>
                </a:moveTo>
                <a:lnTo>
                  <a:pt x="2680716" y="0"/>
                </a:lnTo>
                <a:lnTo>
                  <a:pt x="2680716" y="187451"/>
                </a:lnTo>
                <a:lnTo>
                  <a:pt x="0" y="18745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5803138" y="1613661"/>
            <a:ext cx="21844" cy="2633979"/>
          </a:xfrm>
          <a:custGeom>
            <a:gdLst>
              <a:gd fmla="*/ 6350 w 21844" name="connsiteX0"/>
              <a:gd fmla="*/ 2627629 h 2633979" name="connsiteY0"/>
              <a:gd fmla="*/ 6350 w 21844" name="connsiteX1"/>
              <a:gd fmla="*/ 6350 h 2633979" name="connsiteY1"/>
            </a:gdLst>
            <a:cxnLst>
              <a:cxn ang="0">
                <a:pos x="connsiteX0" y="connsiteY0"/>
              </a:cxn>
              <a:cxn ang="1">
                <a:pos x="connsiteX1" y="connsiteY1"/>
              </a:cxn>
            </a:cxnLst>
            <a:rect b="b" l="l" r="r" t="t"/>
            <a:pathLst>
              <a:path h="2633979" w="21844">
                <a:moveTo>
                  <a:pt x="6350" y="2627629"/>
                </a:moveTo>
                <a:lnTo>
                  <a:pt x="6350"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393700" y="254000"/>
            <a:ext cx="8480425" cy="401320"/>
          </a:xfrm>
          <a:prstGeom prst="rect">
            <a:avLst/>
          </a:prstGeom>
          <a:noFill/>
        </p:spPr>
        <p:txBody>
          <a:bodyPr lIns="0" rIns="0" rtlCol="0" tIns="0" wrap="none">
            <a:spAutoFit/>
          </a:bodyPr>
          <a:lstStyle/>
          <a:p>
            <a:pPr>
              <a:lnSpc>
                <a:spcPts val="1400"/>
              </a:lnSpc>
              <a:tabLst>
                <a:tab pos="241300"/>
              </a:tabLst>
            </a:pPr>
            <a:r>
              <a:rPr altLang="zh-CN" lang="en-US" smtClean="0"/>
              <a:t>	移动互联网行业概况</a:t>
            </a:r>
          </a:p>
          <a:p>
            <a:pPr>
              <a:lnSpc>
                <a:spcPts val="1400"/>
              </a:lnSpc>
              <a:tabLst>
                <a:tab pos="241300"/>
              </a:tabLst>
            </a:pPr>
            <a:r>
              <a:rPr altLang="zh-CN" lang="en-US" smtClean="0"/>
              <a:t>   安卓平台主要机型以小米与三星占据主流，iOS平台iPhone6代新机型占比已超10%</a:t>
            </a:r>
          </a:p>
        </p:txBody>
      </p:sp>
      <p:sp>
        <p:nvSpPr>
          <p:cNvPr id="1024"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25" name="TextBox 1"/>
          <p:cNvSpPr txBox="1"/>
          <p:nvPr/>
        </p:nvSpPr>
        <p:spPr>
          <a:xfrm>
            <a:off x="2387600" y="1676400"/>
            <a:ext cx="1303338" cy="1442720"/>
          </a:xfrm>
          <a:prstGeom prst="rect">
            <a:avLst/>
          </a:prstGeom>
          <a:noFill/>
        </p:spPr>
        <p:txBody>
          <a:bodyPr lIns="0" rIns="0" rtlCol="0" tIns="0" wrap="none">
            <a:spAutoFit/>
          </a:bodyPr>
          <a:lstStyle/>
          <a:p>
            <a:pPr>
              <a:lnSpc>
                <a:spcPts val="1100"/>
              </a:lnSpc>
              <a:tabLst>
                <a:tab pos="38100"/>
                <a:tab pos="139700"/>
                <a:tab pos="190500"/>
                <a:tab pos="254000"/>
                <a:tab pos="419100"/>
                <a:tab pos="571500"/>
                <a:tab pos="850900"/>
              </a:tabLst>
            </a:pPr>
            <a:r>
              <a:rPr altLang="zh-CN" lang="en-US" smtClean="0"/>
              <a:t>							2.1%</a:t>
            </a:r>
          </a:p>
          <a:p>
            <a:pPr>
              <a:lnSpc>
                <a:spcPts val="1100"/>
              </a:lnSpc>
              <a:tabLst>
                <a:tab pos="38100"/>
                <a:tab pos="139700"/>
                <a:tab pos="190500"/>
                <a:tab pos="254000"/>
                <a:tab pos="419100"/>
                <a:tab pos="571500"/>
                <a:tab pos="850900"/>
              </a:tabLst>
            </a:pPr>
            <a:r>
              <a:rPr altLang="zh-CN" lang="en-US" smtClean="0"/>
              <a:t>						1.7%</a:t>
            </a:r>
          </a:p>
          <a:p>
            <a:pPr>
              <a:lnSpc>
                <a:spcPts val="1100"/>
              </a:lnSpc>
              <a:tabLst>
                <a:tab pos="38100"/>
                <a:tab pos="139700"/>
                <a:tab pos="190500"/>
                <a:tab pos="254000"/>
                <a:tab pos="419100"/>
                <a:tab pos="571500"/>
                <a:tab pos="850900"/>
              </a:tabLst>
            </a:pPr>
            <a:r>
              <a:rPr altLang="zh-CN" lang="en-US" smtClean="0"/>
              <a:t>					1.5%</a:t>
            </a:r>
          </a:p>
          <a:p>
            <a:pPr>
              <a:lnSpc>
                <a:spcPts val="1100"/>
              </a:lnSpc>
              <a:tabLst>
                <a:tab pos="38100"/>
                <a:tab pos="139700"/>
                <a:tab pos="190500"/>
                <a:tab pos="254000"/>
                <a:tab pos="419100"/>
                <a:tab pos="571500"/>
                <a:tab pos="850900"/>
              </a:tabLst>
            </a:pPr>
            <a:r>
              <a:rPr altLang="zh-CN" lang="en-US" smtClean="0"/>
              <a:t>				1.3%</a:t>
            </a:r>
          </a:p>
          <a:p>
            <a:pPr>
              <a:lnSpc>
                <a:spcPts val="1100"/>
              </a:lnSpc>
              <a:tabLst>
                <a:tab pos="38100"/>
                <a:tab pos="139700"/>
                <a:tab pos="190500"/>
                <a:tab pos="254000"/>
                <a:tab pos="419100"/>
                <a:tab pos="571500"/>
                <a:tab pos="850900"/>
              </a:tabLst>
            </a:pPr>
            <a:r>
              <a:rPr altLang="zh-CN" lang="en-US" smtClean="0"/>
              <a:t>			1.2%</a:t>
            </a:r>
          </a:p>
          <a:p>
            <a:pPr>
              <a:lnSpc>
                <a:spcPts val="1100"/>
              </a:lnSpc>
              <a:tabLst>
                <a:tab pos="38100"/>
                <a:tab pos="139700"/>
                <a:tab pos="190500"/>
                <a:tab pos="254000"/>
                <a:tab pos="419100"/>
                <a:tab pos="571500"/>
                <a:tab pos="850900"/>
              </a:tabLst>
            </a:pPr>
            <a:r>
              <a:rPr altLang="zh-CN" lang="en-US" smtClean="0"/>
              <a:t>		1.1%</a:t>
            </a:r>
          </a:p>
          <a:p>
            <a:pPr>
              <a:lnSpc>
                <a:spcPts val="1100"/>
              </a:lnSpc>
              <a:tabLst>
                <a:tab pos="38100"/>
                <a:tab pos="139700"/>
                <a:tab pos="190500"/>
                <a:tab pos="254000"/>
                <a:tab pos="419100"/>
                <a:tab pos="571500"/>
                <a:tab pos="850900"/>
              </a:tabLst>
            </a:pPr>
            <a:r>
              <a:rPr altLang="zh-CN" lang="en-US" smtClean="0"/>
              <a:t>	1.0%</a:t>
            </a:r>
          </a:p>
          <a:p>
            <a:pPr>
              <a:lnSpc>
                <a:spcPts val="1100"/>
              </a:lnSpc>
              <a:tabLst>
                <a:tab pos="38100"/>
                <a:tab pos="139700"/>
                <a:tab pos="190500"/>
                <a:tab pos="254000"/>
                <a:tab pos="419100"/>
                <a:tab pos="571500"/>
                <a:tab pos="850900"/>
              </a:tabLst>
            </a:pPr>
            <a:r>
              <a:rPr altLang="zh-CN" lang="en-US" smtClean="0"/>
              <a:t>	1.0%</a:t>
            </a:r>
          </a:p>
          <a:p>
            <a:pPr>
              <a:lnSpc>
                <a:spcPts val="1100"/>
              </a:lnSpc>
              <a:tabLst>
                <a:tab pos="38100"/>
                <a:tab pos="139700"/>
                <a:tab pos="190500"/>
                <a:tab pos="254000"/>
                <a:tab pos="419100"/>
                <a:tab pos="571500"/>
                <a:tab pos="850900"/>
              </a:tabLst>
            </a:pPr>
            <a:r>
              <a:rPr altLang="zh-CN" lang="en-US" smtClean="0"/>
              <a:t>1.0%</a:t>
            </a:r>
          </a:p>
          <a:p>
            <a:pPr>
              <a:lnSpc>
                <a:spcPts val="1100"/>
              </a:lnSpc>
              <a:tabLst>
                <a:tab pos="38100"/>
                <a:tab pos="139700"/>
                <a:tab pos="190500"/>
                <a:tab pos="254000"/>
                <a:tab pos="419100"/>
                <a:tab pos="571500"/>
                <a:tab pos="850900"/>
              </a:tabLst>
            </a:pPr>
            <a:r>
              <a:rPr altLang="zh-CN" lang="en-US" smtClean="0"/>
              <a:t>0.9%</a:t>
            </a:r>
          </a:p>
        </p:txBody>
      </p:sp>
      <p:sp>
        <p:nvSpPr>
          <p:cNvPr id="1026" name="TextBox 1"/>
          <p:cNvSpPr txBox="1"/>
          <p:nvPr/>
        </p:nvSpPr>
        <p:spPr>
          <a:xfrm>
            <a:off x="596900" y="1638300"/>
            <a:ext cx="2267669" cy="1696720"/>
          </a:xfrm>
          <a:prstGeom prst="rect">
            <a:avLst/>
          </a:prstGeom>
          <a:noFill/>
        </p:spPr>
        <p:txBody>
          <a:bodyPr lIns="0" rIns="0" rtlCol="0" tIns="0" wrap="none">
            <a:spAutoFit/>
          </a:bodyPr>
          <a:lstStyle/>
          <a:p>
            <a:pPr>
              <a:lnSpc>
                <a:spcPts val="1300"/>
              </a:lnSpc>
              <a:tabLst>
                <a:tab pos="495300"/>
                <a:tab pos="558800"/>
                <a:tab pos="660400"/>
                <a:tab pos="673100"/>
                <a:tab pos="685800"/>
                <a:tab pos="774700"/>
                <a:tab pos="838200"/>
                <a:tab pos="863600"/>
              </a:tabLst>
            </a:pPr>
            <a:r>
              <a:rPr altLang="zh-CN" lang="en-US" smtClean="0"/>
              <a:t>							小米 MI 3</a:t>
            </a:r>
          </a:p>
          <a:p>
            <a:pPr>
              <a:lnSpc>
                <a:spcPts val="1300"/>
              </a:lnSpc>
              <a:tabLst>
                <a:tab pos="495300"/>
                <a:tab pos="558800"/>
                <a:tab pos="660400"/>
                <a:tab pos="673100"/>
                <a:tab pos="685800"/>
                <a:tab pos="774700"/>
                <a:tab pos="838200"/>
                <a:tab pos="863600"/>
              </a:tabLst>
            </a:pPr>
            <a:r>
              <a:rPr altLang="zh-CN" lang="en-US" smtClean="0"/>
              <a:t>						小米 MI 2S</a:t>
            </a:r>
          </a:p>
          <a:p>
            <a:pPr>
              <a:lnSpc>
                <a:spcPts val="1300"/>
              </a:lnSpc>
              <a:tabLst>
                <a:tab pos="495300"/>
                <a:tab pos="558800"/>
                <a:tab pos="660400"/>
                <a:tab pos="673100"/>
                <a:tab pos="685800"/>
                <a:tab pos="774700"/>
                <a:tab pos="838200"/>
                <a:tab pos="863600"/>
              </a:tabLst>
            </a:pPr>
            <a:r>
              <a:rPr altLang="zh-CN" lang="en-US" smtClean="0"/>
              <a:t>								小米 红米</a:t>
            </a:r>
          </a:p>
          <a:p>
            <a:pPr>
              <a:lnSpc>
                <a:spcPts val="1300"/>
              </a:lnSpc>
              <a:tabLst>
                <a:tab pos="495300"/>
                <a:tab pos="558800"/>
                <a:tab pos="660400"/>
                <a:tab pos="673100"/>
                <a:tab pos="685800"/>
                <a:tab pos="774700"/>
                <a:tab pos="838200"/>
                <a:tab pos="863600"/>
              </a:tabLst>
            </a:pPr>
            <a:r>
              <a:rPr altLang="zh-CN" lang="en-US" smtClean="0"/>
              <a:t>	三星 GT-N7100</a:t>
            </a:r>
          </a:p>
          <a:p>
            <a:pPr>
              <a:lnSpc>
                <a:spcPts val="1300"/>
              </a:lnSpc>
              <a:tabLst>
                <a:tab pos="495300"/>
                <a:tab pos="558800"/>
                <a:tab pos="660400"/>
                <a:tab pos="673100"/>
                <a:tab pos="685800"/>
                <a:tab pos="774700"/>
                <a:tab pos="838200"/>
                <a:tab pos="863600"/>
              </a:tabLst>
            </a:pPr>
            <a:r>
              <a:rPr altLang="zh-CN" lang="en-US" smtClean="0"/>
              <a:t>		三星 GT-I9300</a:t>
            </a:r>
          </a:p>
          <a:p>
            <a:pPr>
              <a:lnSpc>
                <a:spcPts val="1300"/>
              </a:lnSpc>
              <a:tabLst>
                <a:tab pos="495300"/>
                <a:tab pos="558800"/>
                <a:tab pos="660400"/>
                <a:tab pos="673100"/>
                <a:tab pos="685800"/>
                <a:tab pos="774700"/>
                <a:tab pos="838200"/>
                <a:tab pos="863600"/>
              </a:tabLst>
            </a:pPr>
            <a:r>
              <a:rPr altLang="zh-CN" lang="en-US" smtClean="0"/>
              <a:t>小米 红米 Note 1L TETD</a:t>
            </a:r>
          </a:p>
          <a:p>
            <a:pPr>
              <a:lnSpc>
                <a:spcPts val="1300"/>
              </a:lnSpc>
              <a:tabLst>
                <a:tab pos="495300"/>
                <a:tab pos="558800"/>
                <a:tab pos="660400"/>
                <a:tab pos="673100"/>
                <a:tab pos="685800"/>
                <a:tab pos="774700"/>
                <a:tab pos="838200"/>
                <a:tab pos="863600"/>
              </a:tabLst>
            </a:pPr>
            <a:r>
              <a:rPr altLang="zh-CN" lang="en-US" smtClean="0"/>
              <a:t>		三星 GT-I9500</a:t>
            </a:r>
          </a:p>
          <a:p>
            <a:pPr>
              <a:lnSpc>
                <a:spcPts val="1300"/>
              </a:lnSpc>
              <a:tabLst>
                <a:tab pos="495300"/>
                <a:tab pos="558800"/>
                <a:tab pos="660400"/>
                <a:tab pos="673100"/>
                <a:tab pos="685800"/>
                <a:tab pos="774700"/>
                <a:tab pos="838200"/>
                <a:tab pos="863600"/>
              </a:tabLst>
            </a:pPr>
            <a:r>
              <a:rPr altLang="zh-CN" lang="en-US" smtClean="0"/>
              <a:t>				小米 红米 1S</a:t>
            </a:r>
          </a:p>
          <a:p>
            <a:pPr>
              <a:lnSpc>
                <a:spcPts val="1300"/>
              </a:lnSpc>
              <a:tabLst>
                <a:tab pos="495300"/>
                <a:tab pos="558800"/>
                <a:tab pos="660400"/>
                <a:tab pos="673100"/>
                <a:tab pos="685800"/>
                <a:tab pos="774700"/>
                <a:tab pos="838200"/>
                <a:tab pos="863600"/>
              </a:tabLst>
            </a:pPr>
            <a:r>
              <a:rPr altLang="zh-CN" lang="en-US" smtClean="0"/>
              <a:t>					小米 MI 2SC</a:t>
            </a:r>
          </a:p>
          <a:p>
            <a:pPr>
              <a:lnSpc>
                <a:spcPts val="1300"/>
              </a:lnSpc>
              <a:tabLst>
                <a:tab pos="495300"/>
                <a:tab pos="558800"/>
                <a:tab pos="660400"/>
                <a:tab pos="673100"/>
                <a:tab pos="685800"/>
                <a:tab pos="774700"/>
                <a:tab pos="838200"/>
                <a:tab pos="863600"/>
              </a:tabLst>
            </a:pPr>
            <a:r>
              <a:rPr altLang="zh-CN" lang="en-US" smtClean="0"/>
              <a:t>			小米 红米 4G</a:t>
            </a:r>
          </a:p>
        </p:txBody>
      </p:sp>
      <p:sp>
        <p:nvSpPr>
          <p:cNvPr id="1028" name="TextBox 1"/>
          <p:cNvSpPr txBox="1"/>
          <p:nvPr/>
        </p:nvSpPr>
        <p:spPr>
          <a:xfrm>
            <a:off x="1231900" y="1168400"/>
            <a:ext cx="2678112"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2014年12月 Android平台 机型Top10</a:t>
            </a:r>
          </a:p>
        </p:txBody>
      </p:sp>
      <p:sp>
        <p:nvSpPr>
          <p:cNvPr id="1029" name="TextBox 1"/>
          <p:cNvSpPr txBox="1"/>
          <p:nvPr/>
        </p:nvSpPr>
        <p:spPr>
          <a:xfrm>
            <a:off x="5905500" y="2476500"/>
            <a:ext cx="1265238" cy="1023620"/>
          </a:xfrm>
          <a:prstGeom prst="rect">
            <a:avLst/>
          </a:prstGeom>
          <a:noFill/>
        </p:spPr>
        <p:txBody>
          <a:bodyPr lIns="0" rIns="0" rtlCol="0" tIns="0" wrap="none">
            <a:spAutoFit/>
          </a:bodyPr>
          <a:lstStyle/>
          <a:p>
            <a:pPr>
              <a:lnSpc>
                <a:spcPts val="1100"/>
              </a:lnSpc>
              <a:tabLst>
                <a:tab pos="76200"/>
                <a:tab pos="203200"/>
                <a:tab pos="241300"/>
                <a:tab pos="444500"/>
                <a:tab pos="482600"/>
                <a:tab pos="812800"/>
              </a:tabLst>
            </a:pPr>
            <a:r>
              <a:rPr altLang="zh-CN" lang="en-US" smtClean="0"/>
              <a:t>						9.1%</a:t>
            </a:r>
          </a:p>
          <a:p>
            <a:pPr>
              <a:lnSpc>
                <a:spcPts val="1100"/>
              </a:lnSpc>
              <a:tabLst>
                <a:tab pos="76200"/>
                <a:tab pos="203200"/>
                <a:tab pos="241300"/>
                <a:tab pos="444500"/>
                <a:tab pos="482600"/>
                <a:tab pos="812800"/>
              </a:tabLst>
            </a:pPr>
            <a:r>
              <a:rPr altLang="zh-CN" lang="en-US" smtClean="0"/>
              <a:t>					6.9%</a:t>
            </a:r>
          </a:p>
          <a:p>
            <a:pPr>
              <a:lnSpc>
                <a:spcPts val="1100"/>
              </a:lnSpc>
              <a:tabLst>
                <a:tab pos="76200"/>
                <a:tab pos="203200"/>
                <a:tab pos="241300"/>
                <a:tab pos="444500"/>
                <a:tab pos="482600"/>
                <a:tab pos="812800"/>
              </a:tabLst>
            </a:pPr>
            <a:r>
              <a:rPr altLang="zh-CN" lang="en-US" smtClean="0"/>
              <a:t>				6.6%</a:t>
            </a:r>
          </a:p>
          <a:p>
            <a:pPr>
              <a:lnSpc>
                <a:spcPts val="1100"/>
              </a:lnSpc>
              <a:tabLst>
                <a:tab pos="76200"/>
                <a:tab pos="203200"/>
                <a:tab pos="241300"/>
                <a:tab pos="444500"/>
                <a:tab pos="482600"/>
                <a:tab pos="812800"/>
              </a:tabLst>
            </a:pPr>
            <a:r>
              <a:rPr altLang="zh-CN" lang="en-US" smtClean="0"/>
              <a:t>			5.2%</a:t>
            </a:r>
          </a:p>
          <a:p>
            <a:pPr>
              <a:lnSpc>
                <a:spcPts val="1100"/>
              </a:lnSpc>
              <a:tabLst>
                <a:tab pos="76200"/>
                <a:tab pos="203200"/>
                <a:tab pos="241300"/>
                <a:tab pos="444500"/>
                <a:tab pos="482600"/>
                <a:tab pos="812800"/>
              </a:tabLst>
            </a:pPr>
            <a:r>
              <a:rPr altLang="zh-CN" lang="en-US" smtClean="0"/>
              <a:t>		5.0%</a:t>
            </a:r>
          </a:p>
          <a:p>
            <a:pPr>
              <a:lnSpc>
                <a:spcPts val="1100"/>
              </a:lnSpc>
              <a:tabLst>
                <a:tab pos="76200"/>
                <a:tab pos="203200"/>
                <a:tab pos="241300"/>
                <a:tab pos="444500"/>
                <a:tab pos="482600"/>
                <a:tab pos="812800"/>
              </a:tabLst>
            </a:pPr>
            <a:r>
              <a:rPr altLang="zh-CN" lang="en-US" smtClean="0"/>
              <a:t>	4.1%</a:t>
            </a:r>
          </a:p>
          <a:p>
            <a:pPr>
              <a:lnSpc>
                <a:spcPts val="1100"/>
              </a:lnSpc>
              <a:tabLst>
                <a:tab pos="76200"/>
                <a:tab pos="203200"/>
                <a:tab pos="241300"/>
                <a:tab pos="444500"/>
                <a:tab pos="482600"/>
                <a:tab pos="812800"/>
              </a:tabLst>
            </a:pPr>
            <a:r>
              <a:rPr altLang="zh-CN" lang="en-US" smtClean="0"/>
              <a:t>3.6%</a:t>
            </a:r>
          </a:p>
        </p:txBody>
      </p:sp>
      <p:sp>
        <p:nvSpPr>
          <p:cNvPr id="1030" name="TextBox 1"/>
          <p:cNvSpPr txBox="1"/>
          <p:nvPr/>
        </p:nvSpPr>
        <p:spPr>
          <a:xfrm>
            <a:off x="7124700" y="1689100"/>
            <a:ext cx="1419225" cy="464820"/>
          </a:xfrm>
          <a:prstGeom prst="rect">
            <a:avLst/>
          </a:prstGeom>
          <a:noFill/>
        </p:spPr>
        <p:txBody>
          <a:bodyPr lIns="0" rIns="0" rtlCol="0" tIns="0" wrap="none">
            <a:spAutoFit/>
          </a:bodyPr>
          <a:lstStyle/>
          <a:p>
            <a:pPr>
              <a:lnSpc>
                <a:spcPts val="1100"/>
              </a:lnSpc>
              <a:tabLst>
                <a:tab pos="419100"/>
                <a:tab pos="850900"/>
              </a:tabLst>
            </a:pPr>
            <a:r>
              <a:rPr altLang="zh-CN" lang="en-US" smtClean="0"/>
              <a:t>		18.3%</a:t>
            </a:r>
          </a:p>
          <a:p>
            <a:pPr>
              <a:lnSpc>
                <a:spcPts val="1100"/>
              </a:lnSpc>
              <a:tabLst>
                <a:tab pos="419100"/>
                <a:tab pos="850900"/>
              </a:tabLst>
            </a:pPr>
            <a:r>
              <a:rPr altLang="zh-CN" lang="en-US" smtClean="0"/>
              <a:t>	15.4%</a:t>
            </a:r>
          </a:p>
          <a:p>
            <a:pPr>
              <a:lnSpc>
                <a:spcPts val="1100"/>
              </a:lnSpc>
              <a:tabLst>
                <a:tab pos="419100"/>
                <a:tab pos="850900"/>
              </a:tabLst>
            </a:pPr>
            <a:r>
              <a:rPr altLang="zh-CN" lang="en-US" smtClean="0"/>
              <a:t>12.5%</a:t>
            </a:r>
          </a:p>
        </p:txBody>
      </p:sp>
      <p:sp>
        <p:nvSpPr>
          <p:cNvPr id="1031" name="TextBox 1"/>
          <p:cNvSpPr txBox="1"/>
          <p:nvPr/>
        </p:nvSpPr>
        <p:spPr>
          <a:xfrm>
            <a:off x="4813300" y="1651000"/>
            <a:ext cx="1320651" cy="1696720"/>
          </a:xfrm>
          <a:prstGeom prst="rect">
            <a:avLst/>
          </a:prstGeom>
          <a:noFill/>
        </p:spPr>
        <p:txBody>
          <a:bodyPr lIns="0" rIns="0" rtlCol="0" tIns="0" wrap="none">
            <a:spAutoFit/>
          </a:bodyPr>
          <a:lstStyle/>
          <a:p>
            <a:pPr>
              <a:lnSpc>
                <a:spcPts val="1300"/>
              </a:lnSpc>
              <a:tabLst>
                <a:tab pos="38100"/>
                <a:tab pos="88900"/>
                <a:tab pos="190500"/>
                <a:tab pos="241300"/>
                <a:tab pos="254000"/>
                <a:tab pos="330200"/>
              </a:tabLst>
            </a:pPr>
            <a:r>
              <a:rPr altLang="zh-CN" lang="en-US" smtClean="0"/>
              <a:t>					iPhone 5S</a:t>
            </a:r>
          </a:p>
          <a:p>
            <a:pPr>
              <a:lnSpc>
                <a:spcPts val="1300"/>
              </a:lnSpc>
              <a:tabLst>
                <a:tab pos="38100"/>
                <a:tab pos="88900"/>
                <a:tab pos="190500"/>
                <a:tab pos="241300"/>
                <a:tab pos="254000"/>
                <a:tab pos="330200"/>
              </a:tabLst>
            </a:pPr>
            <a:r>
              <a:rPr altLang="zh-CN" lang="en-US" smtClean="0"/>
              <a:t>					iPhone 4S</a:t>
            </a:r>
          </a:p>
          <a:p>
            <a:pPr>
              <a:lnSpc>
                <a:spcPts val="1300"/>
              </a:lnSpc>
              <a:tabLst>
                <a:tab pos="38100"/>
                <a:tab pos="88900"/>
                <a:tab pos="190500"/>
                <a:tab pos="241300"/>
                <a:tab pos="254000"/>
                <a:tab pos="330200"/>
              </a:tabLst>
            </a:pPr>
            <a:r>
              <a:rPr altLang="zh-CN" lang="en-US" smtClean="0"/>
              <a:t>						iPhone 5</a:t>
            </a:r>
          </a:p>
          <a:p>
            <a:pPr>
              <a:lnSpc>
                <a:spcPts val="1300"/>
              </a:lnSpc>
              <a:tabLst>
                <a:tab pos="38100"/>
                <a:tab pos="88900"/>
                <a:tab pos="190500"/>
                <a:tab pos="241300"/>
                <a:tab pos="254000"/>
                <a:tab pos="330200"/>
              </a:tabLst>
            </a:pPr>
            <a:r>
              <a:rPr altLang="zh-CN" lang="en-US" smtClean="0"/>
              <a:t>						iPhone 4</a:t>
            </a:r>
          </a:p>
          <a:p>
            <a:pPr>
              <a:lnSpc>
                <a:spcPts val="1300"/>
              </a:lnSpc>
              <a:tabLst>
                <a:tab pos="38100"/>
                <a:tab pos="88900"/>
                <a:tab pos="190500"/>
                <a:tab pos="241300"/>
                <a:tab pos="254000"/>
                <a:tab pos="330200"/>
              </a:tabLst>
            </a:pPr>
            <a:r>
              <a:rPr altLang="zh-CN" lang="en-US" smtClean="0"/>
              <a:t>				iPhone 5C</a:t>
            </a:r>
          </a:p>
          <a:p>
            <a:pPr>
              <a:lnSpc>
                <a:spcPts val="1300"/>
              </a:lnSpc>
              <a:tabLst>
                <a:tab pos="38100"/>
                <a:tab pos="88900"/>
                <a:tab pos="190500"/>
                <a:tab pos="241300"/>
                <a:tab pos="254000"/>
                <a:tab pos="330200"/>
              </a:tabLst>
            </a:pPr>
            <a:r>
              <a:rPr altLang="zh-CN" lang="en-US" smtClean="0"/>
              <a:t>						iPhone 6</a:t>
            </a:r>
          </a:p>
          <a:p>
            <a:pPr>
              <a:lnSpc>
                <a:spcPts val="1300"/>
              </a:lnSpc>
              <a:tabLst>
                <a:tab pos="38100"/>
                <a:tab pos="88900"/>
                <a:tab pos="190500"/>
                <a:tab pos="241300"/>
                <a:tab pos="254000"/>
                <a:tab pos="330200"/>
              </a:tabLst>
            </a:pPr>
            <a:r>
              <a:rPr altLang="zh-CN" lang="en-US" smtClean="0"/>
              <a:t>		iPad Air WiFi</a:t>
            </a:r>
          </a:p>
          <a:p>
            <a:pPr>
              <a:lnSpc>
                <a:spcPts val="1300"/>
              </a:lnSpc>
              <a:tabLst>
                <a:tab pos="38100"/>
                <a:tab pos="88900"/>
                <a:tab pos="190500"/>
                <a:tab pos="241300"/>
                <a:tab pos="254000"/>
                <a:tab pos="330200"/>
              </a:tabLst>
            </a:pPr>
            <a:r>
              <a:rPr altLang="zh-CN" lang="en-US" smtClean="0"/>
              <a:t>iPad mini WiFi</a:t>
            </a:r>
          </a:p>
          <a:p>
            <a:pPr>
              <a:lnSpc>
                <a:spcPts val="1300"/>
              </a:lnSpc>
              <a:tabLst>
                <a:tab pos="38100"/>
                <a:tab pos="88900"/>
                <a:tab pos="190500"/>
                <a:tab pos="241300"/>
                <a:tab pos="254000"/>
                <a:tab pos="330200"/>
              </a:tabLst>
            </a:pPr>
            <a:r>
              <a:rPr altLang="zh-CN" lang="en-US" smtClean="0"/>
              <a:t>	iPhone 6 Plus</a:t>
            </a:r>
          </a:p>
          <a:p>
            <a:pPr>
              <a:lnSpc>
                <a:spcPts val="1300"/>
              </a:lnSpc>
              <a:tabLst>
                <a:tab pos="38100"/>
                <a:tab pos="88900"/>
                <a:tab pos="190500"/>
                <a:tab pos="241300"/>
                <a:tab pos="254000"/>
                <a:tab pos="330200"/>
              </a:tabLst>
            </a:pPr>
            <a:r>
              <a:rPr altLang="zh-CN" lang="en-US" smtClean="0"/>
              <a:t>			iPad 4 WiFi</a:t>
            </a:r>
          </a:p>
        </p:txBody>
      </p:sp>
      <p:sp>
        <p:nvSpPr>
          <p:cNvPr id="1032" name="TextBox 1"/>
          <p:cNvSpPr txBox="1"/>
          <p:nvPr/>
        </p:nvSpPr>
        <p:spPr>
          <a:xfrm>
            <a:off x="5816600" y="1168400"/>
            <a:ext cx="2314575"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2014年12月 iOS平台 机型Top10</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586483" y="2967227"/>
            <a:ext cx="987551" cy="915924"/>
          </a:xfrm>
          <a:custGeom>
            <a:gdLst>
              <a:gd fmla="*/ 0 w 987551" name="connsiteX0"/>
              <a:gd fmla="*/ 0 h 915924" name="connsiteY0"/>
              <a:gd fmla="*/ 987551 w 987551" name="connsiteX1"/>
              <a:gd fmla="*/ 0 h 915924" name="connsiteY1"/>
              <a:gd fmla="*/ 987551 w 987551" name="connsiteX2"/>
              <a:gd fmla="*/ 915924 h 915924" name="connsiteY2"/>
              <a:gd fmla="*/ 0 w 987551" name="connsiteX3"/>
              <a:gd fmla="*/ 915924 h 915924" name="connsiteY3"/>
              <a:gd fmla="*/ 0 w 987551" name="connsiteX4"/>
              <a:gd fmla="*/ 0 h 91592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15924" w="987550">
                <a:moveTo>
                  <a:pt x="0" y="0"/>
                </a:moveTo>
                <a:lnTo>
                  <a:pt x="987551" y="0"/>
                </a:lnTo>
                <a:lnTo>
                  <a:pt x="987551" y="915924"/>
                </a:lnTo>
                <a:lnTo>
                  <a:pt x="0" y="91592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2968751" y="3054095"/>
            <a:ext cx="987551" cy="829056"/>
          </a:xfrm>
          <a:custGeom>
            <a:gdLst>
              <a:gd fmla="*/ 0 w 987551" name="connsiteX0"/>
              <a:gd fmla="*/ 0 h 829056" name="connsiteY0"/>
              <a:gd fmla="*/ 987551 w 987551" name="connsiteX1"/>
              <a:gd fmla="*/ 0 h 829056" name="connsiteY1"/>
              <a:gd fmla="*/ 987551 w 987551" name="connsiteX2"/>
              <a:gd fmla="*/ 829056 h 829056" name="connsiteY2"/>
              <a:gd fmla="*/ 0 w 987551" name="connsiteX3"/>
              <a:gd fmla="*/ 829056 h 829056" name="connsiteY3"/>
              <a:gd fmla="*/ 0 w 987551" name="connsiteX4"/>
              <a:gd fmla="*/ 0 h 82905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29056" w="987550">
                <a:moveTo>
                  <a:pt x="0" y="0"/>
                </a:moveTo>
                <a:lnTo>
                  <a:pt x="987551" y="0"/>
                </a:lnTo>
                <a:lnTo>
                  <a:pt x="987551" y="829056"/>
                </a:lnTo>
                <a:lnTo>
                  <a:pt x="0" y="82905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4351020" y="3229355"/>
            <a:ext cx="987552" cy="653796"/>
          </a:xfrm>
          <a:custGeom>
            <a:gdLst>
              <a:gd fmla="*/ 0 w 987552" name="connsiteX0"/>
              <a:gd fmla="*/ 0 h 653796" name="connsiteY0"/>
              <a:gd fmla="*/ 987551 w 987552" name="connsiteX1"/>
              <a:gd fmla="*/ 0 h 653796" name="connsiteY1"/>
              <a:gd fmla="*/ 987551 w 987552" name="connsiteX2"/>
              <a:gd fmla="*/ 653796 h 653796" name="connsiteY2"/>
              <a:gd fmla="*/ 0 w 987552" name="connsiteX3"/>
              <a:gd fmla="*/ 653796 h 653796" name="connsiteY3"/>
              <a:gd fmla="*/ 0 w 987552" name="connsiteX4"/>
              <a:gd fmla="*/ 0 h 65379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53796" w="987552">
                <a:moveTo>
                  <a:pt x="0" y="0"/>
                </a:moveTo>
                <a:lnTo>
                  <a:pt x="987551" y="0"/>
                </a:lnTo>
                <a:lnTo>
                  <a:pt x="987551" y="653796"/>
                </a:lnTo>
                <a:lnTo>
                  <a:pt x="0" y="65379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5733288" y="3272028"/>
            <a:ext cx="987552" cy="611123"/>
          </a:xfrm>
          <a:custGeom>
            <a:gdLst>
              <a:gd fmla="*/ 0 w 987552" name="connsiteX0"/>
              <a:gd fmla="*/ 0 h 611123" name="connsiteY0"/>
              <a:gd fmla="*/ 987552 w 987552" name="connsiteX1"/>
              <a:gd fmla="*/ 0 h 611123" name="connsiteY1"/>
              <a:gd fmla="*/ 987552 w 987552" name="connsiteX2"/>
              <a:gd fmla="*/ 611123 h 611123" name="connsiteY2"/>
              <a:gd fmla="*/ 0 w 987552" name="connsiteX3"/>
              <a:gd fmla="*/ 611123 h 611123" name="connsiteY3"/>
              <a:gd fmla="*/ 0 w 987552" name="connsiteX4"/>
              <a:gd fmla="*/ 0 h 6111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11123" w="987552">
                <a:moveTo>
                  <a:pt x="0" y="0"/>
                </a:moveTo>
                <a:lnTo>
                  <a:pt x="987552" y="0"/>
                </a:lnTo>
                <a:lnTo>
                  <a:pt x="987552" y="611123"/>
                </a:lnTo>
                <a:lnTo>
                  <a:pt x="0" y="61112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2567685" y="2960877"/>
            <a:ext cx="407416" cy="99568"/>
          </a:xfrm>
          <a:custGeom>
            <a:gdLst>
              <a:gd fmla="*/ 401066 w 407416" name="connsiteX0"/>
              <a:gd fmla="*/ 93217 h 99568" name="connsiteY0"/>
              <a:gd fmla="*/ 6350 w 407416" name="connsiteX1"/>
              <a:gd fmla="*/ 6350 h 99568" name="connsiteY1"/>
            </a:gdLst>
            <a:cxnLst>
              <a:cxn ang="0">
                <a:pos x="connsiteX0" y="connsiteY0"/>
              </a:cxn>
              <a:cxn ang="1">
                <a:pos x="connsiteX1" y="connsiteY1"/>
              </a:cxn>
            </a:cxnLst>
            <a:rect b="b" l="l" r="r" t="t"/>
            <a:pathLst>
              <a:path h="99568" w="407416">
                <a:moveTo>
                  <a:pt x="401066" y="93217"/>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Freeform 3"/>
          <p:cNvSpPr/>
          <p:nvPr/>
        </p:nvSpPr>
        <p:spPr>
          <a:xfrm>
            <a:off x="3949953" y="3047745"/>
            <a:ext cx="407416" cy="187960"/>
          </a:xfrm>
          <a:custGeom>
            <a:gdLst>
              <a:gd fmla="*/ 401066 w 407416" name="connsiteX0"/>
              <a:gd fmla="*/ 181610 h 187960" name="connsiteY0"/>
              <a:gd fmla="*/ 6350 w 407416" name="connsiteX1"/>
              <a:gd fmla="*/ 6350 h 187960" name="connsiteY1"/>
            </a:gdLst>
            <a:cxnLst>
              <a:cxn ang="0">
                <a:pos x="connsiteX0" y="connsiteY0"/>
              </a:cxn>
              <a:cxn ang="1">
                <a:pos x="connsiteX1" y="connsiteY1"/>
              </a:cxn>
            </a:cxnLst>
            <a:rect b="b" l="l" r="r" t="t"/>
            <a:pathLst>
              <a:path h="187960" w="407416">
                <a:moveTo>
                  <a:pt x="401066" y="181610"/>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2" name="Freeform 3"/>
          <p:cNvSpPr/>
          <p:nvPr/>
        </p:nvSpPr>
        <p:spPr>
          <a:xfrm>
            <a:off x="5332221" y="3223005"/>
            <a:ext cx="407416" cy="55371"/>
          </a:xfrm>
          <a:custGeom>
            <a:gdLst>
              <a:gd fmla="*/ 401066 w 407416" name="connsiteX0"/>
              <a:gd fmla="*/ 49022 h 55371" name="connsiteY0"/>
              <a:gd fmla="*/ 6350 w 407416" name="connsiteX1"/>
              <a:gd fmla="*/ 6350 h 55371" name="connsiteY1"/>
            </a:gdLst>
            <a:cxnLst>
              <a:cxn ang="0">
                <a:pos x="connsiteX0" y="connsiteY0"/>
              </a:cxn>
              <a:cxn ang="1">
                <a:pos x="connsiteX1" y="connsiteY1"/>
              </a:cxn>
            </a:cxnLst>
            <a:rect b="b" l="l" r="r" t="t"/>
            <a:pathLst>
              <a:path h="55371" w="407416">
                <a:moveTo>
                  <a:pt x="401066" y="49022"/>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 name="Freeform 3"/>
          <p:cNvSpPr/>
          <p:nvPr/>
        </p:nvSpPr>
        <p:spPr>
          <a:xfrm>
            <a:off x="1586483" y="1988820"/>
            <a:ext cx="987551" cy="978408"/>
          </a:xfrm>
          <a:custGeom>
            <a:gdLst>
              <a:gd fmla="*/ 0 w 987551" name="connsiteX0"/>
              <a:gd fmla="*/ 0 h 978408" name="connsiteY0"/>
              <a:gd fmla="*/ 987551 w 987551" name="connsiteX1"/>
              <a:gd fmla="*/ 0 h 978408" name="connsiteY1"/>
              <a:gd fmla="*/ 987551 w 987551" name="connsiteX2"/>
              <a:gd fmla="*/ 978407 h 978408" name="connsiteY2"/>
              <a:gd fmla="*/ 0 w 987551" name="connsiteX3"/>
              <a:gd fmla="*/ 978407 h 978408" name="connsiteY3"/>
              <a:gd fmla="*/ 0 w 987551" name="connsiteX4"/>
              <a:gd fmla="*/ 0 h 9784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78408" w="987550">
                <a:moveTo>
                  <a:pt x="0" y="0"/>
                </a:moveTo>
                <a:lnTo>
                  <a:pt x="987551" y="0"/>
                </a:lnTo>
                <a:lnTo>
                  <a:pt x="987551" y="978407"/>
                </a:lnTo>
                <a:lnTo>
                  <a:pt x="0" y="978407"/>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2968751" y="2007107"/>
            <a:ext cx="987551" cy="1046988"/>
          </a:xfrm>
          <a:custGeom>
            <a:gdLst>
              <a:gd fmla="*/ 0 w 987551" name="connsiteX0"/>
              <a:gd fmla="*/ 0 h 1046988" name="connsiteY0"/>
              <a:gd fmla="*/ 987551 w 987551" name="connsiteX1"/>
              <a:gd fmla="*/ 0 h 1046988" name="connsiteY1"/>
              <a:gd fmla="*/ 987551 w 987551" name="connsiteX2"/>
              <a:gd fmla="*/ 1046988 h 1046988" name="connsiteY2"/>
              <a:gd fmla="*/ 0 w 987551" name="connsiteX3"/>
              <a:gd fmla="*/ 1046988 h 1046988" name="connsiteY3"/>
              <a:gd fmla="*/ 0 w 987551" name="connsiteX4"/>
              <a:gd fmla="*/ 0 h 10469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46988" w="987550">
                <a:moveTo>
                  <a:pt x="0" y="0"/>
                </a:moveTo>
                <a:lnTo>
                  <a:pt x="987551" y="0"/>
                </a:lnTo>
                <a:lnTo>
                  <a:pt x="987551" y="1046988"/>
                </a:lnTo>
                <a:lnTo>
                  <a:pt x="0" y="1046988"/>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351020" y="2026920"/>
            <a:ext cx="987552" cy="1202435"/>
          </a:xfrm>
          <a:custGeom>
            <a:gdLst>
              <a:gd fmla="*/ 0 w 987552" name="connsiteX0"/>
              <a:gd fmla="*/ 0 h 1202435" name="connsiteY0"/>
              <a:gd fmla="*/ 987551 w 987552" name="connsiteX1"/>
              <a:gd fmla="*/ 0 h 1202435" name="connsiteY1"/>
              <a:gd fmla="*/ 987551 w 987552" name="connsiteX2"/>
              <a:gd fmla="*/ 1202435 h 1202435" name="connsiteY2"/>
              <a:gd fmla="*/ 0 w 987552" name="connsiteX3"/>
              <a:gd fmla="*/ 1202435 h 1202435" name="connsiteY3"/>
              <a:gd fmla="*/ 0 w 987552" name="connsiteX4"/>
              <a:gd fmla="*/ 0 h 12024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02435" w="987552">
                <a:moveTo>
                  <a:pt x="0" y="0"/>
                </a:moveTo>
                <a:lnTo>
                  <a:pt x="987551" y="0"/>
                </a:lnTo>
                <a:lnTo>
                  <a:pt x="987551" y="1202435"/>
                </a:lnTo>
                <a:lnTo>
                  <a:pt x="0" y="1202435"/>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733288" y="2031492"/>
            <a:ext cx="987552" cy="1240536"/>
          </a:xfrm>
          <a:custGeom>
            <a:gdLst>
              <a:gd fmla="*/ 0 w 987552" name="connsiteX0"/>
              <a:gd fmla="*/ 0 h 1240536" name="connsiteY0"/>
              <a:gd fmla="*/ 987552 w 987552" name="connsiteX1"/>
              <a:gd fmla="*/ 0 h 1240536" name="connsiteY1"/>
              <a:gd fmla="*/ 987552 w 987552" name="connsiteX2"/>
              <a:gd fmla="*/ 1240536 h 1240536" name="connsiteY2"/>
              <a:gd fmla="*/ 0 w 987552" name="connsiteX3"/>
              <a:gd fmla="*/ 1240536 h 1240536" name="connsiteY3"/>
              <a:gd fmla="*/ 0 w 987552" name="connsiteX4"/>
              <a:gd fmla="*/ 0 h 12405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40536" w="987552">
                <a:moveTo>
                  <a:pt x="0" y="0"/>
                </a:moveTo>
                <a:lnTo>
                  <a:pt x="987552" y="0"/>
                </a:lnTo>
                <a:lnTo>
                  <a:pt x="987552" y="1240536"/>
                </a:lnTo>
                <a:lnTo>
                  <a:pt x="0" y="1240536"/>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2567685" y="1982470"/>
            <a:ext cx="407416" cy="30988"/>
          </a:xfrm>
          <a:custGeom>
            <a:gdLst>
              <a:gd fmla="*/ 401066 w 407416" name="connsiteX0"/>
              <a:gd fmla="*/ 24637 h 30988" name="connsiteY0"/>
              <a:gd fmla="*/ 6350 w 407416" name="connsiteX1"/>
              <a:gd fmla="*/ 6350 h 30988" name="connsiteY1"/>
            </a:gdLst>
            <a:cxnLst>
              <a:cxn ang="0">
                <a:pos x="connsiteX0" y="connsiteY0"/>
              </a:cxn>
              <a:cxn ang="1">
                <a:pos x="connsiteX1" y="connsiteY1"/>
              </a:cxn>
            </a:cxnLst>
            <a:rect b="b" l="l" r="r" t="t"/>
            <a:pathLst>
              <a:path h="30988" w="407416">
                <a:moveTo>
                  <a:pt x="401066" y="24637"/>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3949953" y="2000757"/>
            <a:ext cx="407416" cy="32511"/>
          </a:xfrm>
          <a:custGeom>
            <a:gdLst>
              <a:gd fmla="*/ 401066 w 407416" name="connsiteX0"/>
              <a:gd fmla="*/ 26162 h 32511" name="connsiteY0"/>
              <a:gd fmla="*/ 6350 w 407416" name="connsiteX1"/>
              <a:gd fmla="*/ 6350 h 32511" name="connsiteY1"/>
            </a:gdLst>
            <a:cxnLst>
              <a:cxn ang="0">
                <a:pos x="connsiteX0" y="connsiteY0"/>
              </a:cxn>
              <a:cxn ang="1">
                <a:pos x="connsiteX1" y="connsiteY1"/>
              </a:cxn>
            </a:cxnLst>
            <a:rect b="b" l="l" r="r" t="t"/>
            <a:pathLst>
              <a:path h="32511" w="407416">
                <a:moveTo>
                  <a:pt x="401066" y="26162"/>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5332221" y="2020570"/>
            <a:ext cx="407416" cy="21844"/>
          </a:xfrm>
          <a:custGeom>
            <a:gdLst>
              <a:gd fmla="*/ 401066 w 407416" name="connsiteX0"/>
              <a:gd fmla="*/ 10922 h 21844" name="connsiteY0"/>
              <a:gd fmla="*/ 6350 w 407416" name="connsiteX1"/>
              <a:gd fmla="*/ 6350 h 21844" name="connsiteY1"/>
            </a:gdLst>
            <a:cxnLst>
              <a:cxn ang="0">
                <a:pos x="connsiteX0" y="connsiteY0"/>
              </a:cxn>
              <a:cxn ang="1">
                <a:pos x="connsiteX1" y="connsiteY1"/>
              </a:cxn>
            </a:cxnLst>
            <a:rect b="b" l="l" r="r" t="t"/>
            <a:pathLst>
              <a:path h="21844" w="407416">
                <a:moveTo>
                  <a:pt x="401066" y="10922"/>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1586483" y="1853183"/>
            <a:ext cx="987551" cy="135636"/>
          </a:xfrm>
          <a:custGeom>
            <a:gdLst>
              <a:gd fmla="*/ 0 w 987551" name="connsiteX0"/>
              <a:gd fmla="*/ 0 h 135636" name="connsiteY0"/>
              <a:gd fmla="*/ 987551 w 987551" name="connsiteX1"/>
              <a:gd fmla="*/ 0 h 135636" name="connsiteY1"/>
              <a:gd fmla="*/ 987551 w 987551" name="connsiteX2"/>
              <a:gd fmla="*/ 135636 h 135636" name="connsiteY2"/>
              <a:gd fmla="*/ 0 w 987551" name="connsiteX3"/>
              <a:gd fmla="*/ 135636 h 135636" name="connsiteY3"/>
              <a:gd fmla="*/ 0 w 987551" name="connsiteX4"/>
              <a:gd fmla="*/ 0 h 1356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5636" w="987550">
                <a:moveTo>
                  <a:pt x="0" y="0"/>
                </a:moveTo>
                <a:lnTo>
                  <a:pt x="987551" y="0"/>
                </a:lnTo>
                <a:lnTo>
                  <a:pt x="987551" y="135636"/>
                </a:lnTo>
                <a:lnTo>
                  <a:pt x="0" y="135636"/>
                </a:lnTo>
                <a:lnTo>
                  <a:pt x="0" y="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2968751" y="1853183"/>
            <a:ext cx="987551" cy="153923"/>
          </a:xfrm>
          <a:custGeom>
            <a:gdLst>
              <a:gd fmla="*/ 0 w 987551" name="connsiteX0"/>
              <a:gd fmla="*/ 0 h 153923" name="connsiteY0"/>
              <a:gd fmla="*/ 987551 w 987551" name="connsiteX1"/>
              <a:gd fmla="*/ 0 h 153923" name="connsiteY1"/>
              <a:gd fmla="*/ 987551 w 987551" name="connsiteX2"/>
              <a:gd fmla="*/ 153923 h 153923" name="connsiteY2"/>
              <a:gd fmla="*/ 0 w 987551" name="connsiteX3"/>
              <a:gd fmla="*/ 153923 h 153923" name="connsiteY3"/>
              <a:gd fmla="*/ 0 w 987551" name="connsiteX4"/>
              <a:gd fmla="*/ 0 h 1539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53923" w="987550">
                <a:moveTo>
                  <a:pt x="0" y="0"/>
                </a:moveTo>
                <a:lnTo>
                  <a:pt x="987551" y="0"/>
                </a:lnTo>
                <a:lnTo>
                  <a:pt x="987551" y="153923"/>
                </a:lnTo>
                <a:lnTo>
                  <a:pt x="0" y="153923"/>
                </a:lnTo>
                <a:lnTo>
                  <a:pt x="0" y="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4351020" y="1853183"/>
            <a:ext cx="987552" cy="173736"/>
          </a:xfrm>
          <a:custGeom>
            <a:gdLst>
              <a:gd fmla="*/ 0 w 987552" name="connsiteX0"/>
              <a:gd fmla="*/ 0 h 173736" name="connsiteY0"/>
              <a:gd fmla="*/ 987551 w 987552" name="connsiteX1"/>
              <a:gd fmla="*/ 0 h 173736" name="connsiteY1"/>
              <a:gd fmla="*/ 987551 w 987552" name="connsiteX2"/>
              <a:gd fmla="*/ 173736 h 173736" name="connsiteY2"/>
              <a:gd fmla="*/ 0 w 987552" name="connsiteX3"/>
              <a:gd fmla="*/ 173736 h 173736" name="connsiteY3"/>
              <a:gd fmla="*/ 0 w 987552" name="connsiteX4"/>
              <a:gd fmla="*/ 0 h 1737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73736" w="987552">
                <a:moveTo>
                  <a:pt x="0" y="0"/>
                </a:moveTo>
                <a:lnTo>
                  <a:pt x="987551" y="0"/>
                </a:lnTo>
                <a:lnTo>
                  <a:pt x="987551" y="173736"/>
                </a:lnTo>
                <a:lnTo>
                  <a:pt x="0" y="173736"/>
                </a:lnTo>
                <a:lnTo>
                  <a:pt x="0" y="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733288" y="1853183"/>
            <a:ext cx="987552" cy="178308"/>
          </a:xfrm>
          <a:custGeom>
            <a:gdLst>
              <a:gd fmla="*/ 0 w 987552" name="connsiteX0"/>
              <a:gd fmla="*/ 0 h 178308" name="connsiteY0"/>
              <a:gd fmla="*/ 987552 w 987552" name="connsiteX1"/>
              <a:gd fmla="*/ 0 h 178308" name="connsiteY1"/>
              <a:gd fmla="*/ 987552 w 987552" name="connsiteX2"/>
              <a:gd fmla="*/ 178308 h 178308" name="connsiteY2"/>
              <a:gd fmla="*/ 0 w 987552" name="connsiteX3"/>
              <a:gd fmla="*/ 178308 h 178308" name="connsiteY3"/>
              <a:gd fmla="*/ 0 w 987552" name="connsiteX4"/>
              <a:gd fmla="*/ 0 h 1783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78308" w="987552">
                <a:moveTo>
                  <a:pt x="0" y="0"/>
                </a:moveTo>
                <a:lnTo>
                  <a:pt x="987552" y="0"/>
                </a:lnTo>
                <a:lnTo>
                  <a:pt x="987552" y="178308"/>
                </a:lnTo>
                <a:lnTo>
                  <a:pt x="0" y="178308"/>
                </a:lnTo>
                <a:lnTo>
                  <a:pt x="0" y="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2567685" y="1846833"/>
            <a:ext cx="407416" cy="21844"/>
          </a:xfrm>
          <a:custGeom>
            <a:gdLst>
              <a:gd fmla="*/ 401066 w 407416" name="connsiteX0"/>
              <a:gd fmla="*/ 6350 h 21844" name="connsiteY0"/>
              <a:gd fmla="*/ 6350 w 407416" name="connsiteX1"/>
              <a:gd fmla="*/ 6350 h 21844" name="connsiteY1"/>
            </a:gdLst>
            <a:cxnLst>
              <a:cxn ang="0">
                <a:pos x="connsiteX0" y="connsiteY0"/>
              </a:cxn>
              <a:cxn ang="1">
                <a:pos x="connsiteX1" y="connsiteY1"/>
              </a:cxn>
            </a:cxnLst>
            <a:rect b="b" l="l" r="r" t="t"/>
            <a:pathLst>
              <a:path h="21844" w="407416">
                <a:moveTo>
                  <a:pt x="401066" y="6350"/>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3949953" y="1846833"/>
            <a:ext cx="407416" cy="21844"/>
          </a:xfrm>
          <a:custGeom>
            <a:gdLst>
              <a:gd fmla="*/ 401066 w 407416" name="connsiteX0"/>
              <a:gd fmla="*/ 6350 h 21844" name="connsiteY0"/>
              <a:gd fmla="*/ 6350 w 407416" name="connsiteX1"/>
              <a:gd fmla="*/ 6350 h 21844" name="connsiteY1"/>
            </a:gdLst>
            <a:cxnLst>
              <a:cxn ang="0">
                <a:pos x="connsiteX0" y="connsiteY0"/>
              </a:cxn>
              <a:cxn ang="1">
                <a:pos x="connsiteX1" y="connsiteY1"/>
              </a:cxn>
            </a:cxnLst>
            <a:rect b="b" l="l" r="r" t="t"/>
            <a:pathLst>
              <a:path h="21844" w="407416">
                <a:moveTo>
                  <a:pt x="401066" y="6350"/>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5332221" y="1846833"/>
            <a:ext cx="407416" cy="21844"/>
          </a:xfrm>
          <a:custGeom>
            <a:gdLst>
              <a:gd fmla="*/ 401066 w 407416" name="connsiteX0"/>
              <a:gd fmla="*/ 6350 h 21844" name="connsiteY0"/>
              <a:gd fmla="*/ 6350 w 407416" name="connsiteX1"/>
              <a:gd fmla="*/ 6350 h 21844" name="connsiteY1"/>
            </a:gdLst>
            <a:cxnLst>
              <a:cxn ang="0">
                <a:pos x="connsiteX0" y="connsiteY0"/>
              </a:cxn>
              <a:cxn ang="1">
                <a:pos x="connsiteX1" y="connsiteY1"/>
              </a:cxn>
            </a:cxnLst>
            <a:rect b="b" l="l" r="r" t="t"/>
            <a:pathLst>
              <a:path h="21844" w="407416">
                <a:moveTo>
                  <a:pt x="401066" y="6350"/>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1382013" y="3876802"/>
            <a:ext cx="5541771" cy="21844"/>
          </a:xfrm>
          <a:custGeom>
            <a:gdLst>
              <a:gd fmla="*/ 6350 w 5541771" name="connsiteX0"/>
              <a:gd fmla="*/ 6350 h 21844" name="connsiteY0"/>
              <a:gd fmla="*/ 5535421 w 5541771" name="connsiteX1"/>
              <a:gd fmla="*/ 6350 h 21844" name="connsiteY1"/>
            </a:gdLst>
            <a:cxnLst>
              <a:cxn ang="0">
                <a:pos x="connsiteX0" y="connsiteY0"/>
              </a:cxn>
              <a:cxn ang="1">
                <a:pos x="connsiteX1" y="connsiteY1"/>
              </a:cxn>
            </a:cxnLst>
            <a:rect b="b" l="l" r="r" t="t"/>
            <a:pathLst>
              <a:path h="21844" w="5541771">
                <a:moveTo>
                  <a:pt x="6350" y="6350"/>
                </a:moveTo>
                <a:lnTo>
                  <a:pt x="5535421"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2813304" y="4233671"/>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3921252" y="4233671"/>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4777740" y="4233671"/>
            <a:ext cx="74676" cy="76200"/>
          </a:xfrm>
          <a:custGeom>
            <a:gdLst>
              <a:gd fmla="*/ 0 w 74676" name="connsiteX0"/>
              <a:gd fmla="*/ 76200 h 76200" name="connsiteY0"/>
              <a:gd fmla="*/ 74675 w 74676" name="connsiteX1"/>
              <a:gd fmla="*/ 76200 h 76200" name="connsiteY1"/>
              <a:gd fmla="*/ 74675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5" y="76200"/>
                </a:lnTo>
                <a:lnTo>
                  <a:pt x="74675" y="0"/>
                </a:lnTo>
                <a:lnTo>
                  <a:pt x="0" y="0"/>
                </a:lnTo>
                <a:lnTo>
                  <a:pt x="0" y="7620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6913244" y="1862327"/>
            <a:ext cx="1112139" cy="437388"/>
          </a:xfrm>
          <a:custGeom>
            <a:gdLst>
              <a:gd fmla="*/ 223647 w 1112139" name="connsiteX0"/>
              <a:gd fmla="*/ 72898 h 437388" name="connsiteY0"/>
              <a:gd fmla="*/ 296545 w 1112139" name="connsiteX1"/>
              <a:gd fmla="*/ 0 h 437388" name="connsiteY1"/>
              <a:gd fmla="*/ 371729 w 1112139" name="connsiteX2"/>
              <a:gd fmla="*/ 0 h 437388" name="connsiteY2"/>
              <a:gd fmla="*/ 371729 w 1112139" name="connsiteX3"/>
              <a:gd fmla="*/ 0 h 437388" name="connsiteY3"/>
              <a:gd fmla="*/ 593852 w 1112139" name="connsiteX4"/>
              <a:gd fmla="*/ 0 h 437388" name="connsiteY4"/>
              <a:gd fmla="*/ 1039241 w 1112139" name="connsiteX5"/>
              <a:gd fmla="*/ 0 h 437388" name="connsiteY5"/>
              <a:gd fmla="*/ 1112139 w 1112139" name="connsiteX6"/>
              <a:gd fmla="*/ 72898 h 437388" name="connsiteY6"/>
              <a:gd fmla="*/ 1112139 w 1112139" name="connsiteX7"/>
              <a:gd fmla="*/ 72898 h 437388" name="connsiteY7"/>
              <a:gd fmla="*/ 1112139 w 1112139" name="connsiteX8"/>
              <a:gd fmla="*/ 72898 h 437388" name="connsiteY8"/>
              <a:gd fmla="*/ 1112139 w 1112139" name="connsiteX9"/>
              <a:gd fmla="*/ 182245 h 437388" name="connsiteY9"/>
              <a:gd fmla="*/ 1112139 w 1112139" name="connsiteX10"/>
              <a:gd fmla="*/ 364489 h 437388" name="connsiteY10"/>
              <a:gd fmla="*/ 1039241 w 1112139" name="connsiteX11"/>
              <a:gd fmla="*/ 437388 h 437388" name="connsiteY11"/>
              <a:gd fmla="*/ 593852 w 1112139" name="connsiteX12"/>
              <a:gd fmla="*/ 437388 h 437388" name="connsiteY12"/>
              <a:gd fmla="*/ 371729 w 1112139" name="connsiteX13"/>
              <a:gd fmla="*/ 437388 h 437388" name="connsiteY13"/>
              <a:gd fmla="*/ 371729 w 1112139" name="connsiteX14"/>
              <a:gd fmla="*/ 437388 h 437388" name="connsiteY14"/>
              <a:gd fmla="*/ 296545 w 1112139" name="connsiteX15"/>
              <a:gd fmla="*/ 437388 h 437388" name="connsiteY15"/>
              <a:gd fmla="*/ 223647 w 1112139" name="connsiteX16"/>
              <a:gd fmla="*/ 364489 h 437388" name="connsiteY16"/>
              <a:gd fmla="*/ 223647 w 1112139" name="connsiteX17"/>
              <a:gd fmla="*/ 182245 h 437388" name="connsiteY17"/>
              <a:gd fmla="*/ 0 w 1112139" name="connsiteX18"/>
              <a:gd fmla="*/ 75819 h 437388" name="connsiteY18"/>
              <a:gd fmla="*/ 223647 w 1112139" name="connsiteX19"/>
              <a:gd fmla="*/ 72898 h 437388" name="connsiteY19"/>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Lst>
            <a:rect b="b" l="l" r="r" t="t"/>
            <a:pathLst>
              <a:path h="437388" w="1112139">
                <a:moveTo>
                  <a:pt x="223647" y="72898"/>
                </a:moveTo>
                <a:cubicBezTo>
                  <a:pt x="223647" y="32639"/>
                  <a:pt x="256286" y="0"/>
                  <a:pt x="296545" y="0"/>
                </a:cubicBezTo>
                <a:lnTo>
                  <a:pt x="371729" y="0"/>
                </a:lnTo>
                <a:lnTo>
                  <a:pt x="371729" y="0"/>
                </a:lnTo>
                <a:lnTo>
                  <a:pt x="593852" y="0"/>
                </a:lnTo>
                <a:lnTo>
                  <a:pt x="1039241" y="0"/>
                </a:lnTo>
                <a:cubicBezTo>
                  <a:pt x="1079500" y="0"/>
                  <a:pt x="1112139" y="32639"/>
                  <a:pt x="1112139" y="72898"/>
                </a:cubicBezTo>
                <a:lnTo>
                  <a:pt x="1112139" y="72898"/>
                </a:lnTo>
                <a:lnTo>
                  <a:pt x="1112139" y="72898"/>
                </a:lnTo>
                <a:lnTo>
                  <a:pt x="1112139" y="182245"/>
                </a:lnTo>
                <a:lnTo>
                  <a:pt x="1112139" y="364489"/>
                </a:lnTo>
                <a:cubicBezTo>
                  <a:pt x="1112139" y="404748"/>
                  <a:pt x="1079500" y="437388"/>
                  <a:pt x="1039241" y="437388"/>
                </a:cubicBezTo>
                <a:lnTo>
                  <a:pt x="593852" y="437388"/>
                </a:lnTo>
                <a:lnTo>
                  <a:pt x="371729" y="437388"/>
                </a:lnTo>
                <a:lnTo>
                  <a:pt x="371729" y="437388"/>
                </a:lnTo>
                <a:lnTo>
                  <a:pt x="296545" y="437388"/>
                </a:lnTo>
                <a:cubicBezTo>
                  <a:pt x="256286" y="437388"/>
                  <a:pt x="223647" y="404748"/>
                  <a:pt x="223647" y="364489"/>
                </a:cubicBezTo>
                <a:lnTo>
                  <a:pt x="223647" y="182245"/>
                </a:lnTo>
                <a:lnTo>
                  <a:pt x="0" y="75819"/>
                </a:lnTo>
                <a:lnTo>
                  <a:pt x="223647" y="72898"/>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6927722" y="2699004"/>
            <a:ext cx="1091565" cy="437388"/>
          </a:xfrm>
          <a:custGeom>
            <a:gdLst>
              <a:gd fmla="*/ 204596 w 1091565" name="connsiteX0"/>
              <a:gd fmla="*/ 72897 h 437388" name="connsiteY0"/>
              <a:gd fmla="*/ 277495 w 1091565" name="connsiteX1"/>
              <a:gd fmla="*/ 0 h 437388" name="connsiteY1"/>
              <a:gd fmla="*/ 352425 w 1091565" name="connsiteX2"/>
              <a:gd fmla="*/ 0 h 437388" name="connsiteY2"/>
              <a:gd fmla="*/ 352425 w 1091565" name="connsiteX3"/>
              <a:gd fmla="*/ 0 h 437388" name="connsiteY3"/>
              <a:gd fmla="*/ 574167 w 1091565" name="connsiteX4"/>
              <a:gd fmla="*/ 0 h 437388" name="connsiteY4"/>
              <a:gd fmla="*/ 1018667 w 1091565" name="connsiteX5"/>
              <a:gd fmla="*/ 0 h 437388" name="connsiteY5"/>
              <a:gd fmla="*/ 1091565 w 1091565" name="connsiteX6"/>
              <a:gd fmla="*/ 72897 h 437388" name="connsiteY6"/>
              <a:gd fmla="*/ 1091565 w 1091565" name="connsiteX7"/>
              <a:gd fmla="*/ 72897 h 437388" name="connsiteY7"/>
              <a:gd fmla="*/ 1091565 w 1091565" name="connsiteX8"/>
              <a:gd fmla="*/ 72897 h 437388" name="connsiteY8"/>
              <a:gd fmla="*/ 1091565 w 1091565" name="connsiteX9"/>
              <a:gd fmla="*/ 182244 h 437388" name="connsiteY9"/>
              <a:gd fmla="*/ 1091565 w 1091565" name="connsiteX10"/>
              <a:gd fmla="*/ 364489 h 437388" name="connsiteY10"/>
              <a:gd fmla="*/ 1018667 w 1091565" name="connsiteX11"/>
              <a:gd fmla="*/ 437388 h 437388" name="connsiteY11"/>
              <a:gd fmla="*/ 574167 w 1091565" name="connsiteX12"/>
              <a:gd fmla="*/ 437388 h 437388" name="connsiteY12"/>
              <a:gd fmla="*/ 352425 w 1091565" name="connsiteX13"/>
              <a:gd fmla="*/ 437388 h 437388" name="connsiteY13"/>
              <a:gd fmla="*/ 352425 w 1091565" name="connsiteX14"/>
              <a:gd fmla="*/ 437388 h 437388" name="connsiteY14"/>
              <a:gd fmla="*/ 277495 w 1091565" name="connsiteX15"/>
              <a:gd fmla="*/ 437388 h 437388" name="connsiteY15"/>
              <a:gd fmla="*/ 204596 w 1091565" name="connsiteX16"/>
              <a:gd fmla="*/ 364489 h 437388" name="connsiteY16"/>
              <a:gd fmla="*/ 204596 w 1091565" name="connsiteX17"/>
              <a:gd fmla="*/ 182244 h 437388" name="connsiteY17"/>
              <a:gd fmla="*/ 0 w 1091565" name="connsiteX18"/>
              <a:gd fmla="*/ 107695 h 437388" name="connsiteY18"/>
              <a:gd fmla="*/ 204596 w 1091565" name="connsiteX19"/>
              <a:gd fmla="*/ 72897 h 437388" name="connsiteY19"/>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Lst>
            <a:rect b="b" l="l" r="r" t="t"/>
            <a:pathLst>
              <a:path h="437388" w="1091565">
                <a:moveTo>
                  <a:pt x="204596" y="72897"/>
                </a:moveTo>
                <a:cubicBezTo>
                  <a:pt x="204596" y="32638"/>
                  <a:pt x="237235" y="0"/>
                  <a:pt x="277495" y="0"/>
                </a:cubicBezTo>
                <a:lnTo>
                  <a:pt x="352425" y="0"/>
                </a:lnTo>
                <a:lnTo>
                  <a:pt x="352425" y="0"/>
                </a:lnTo>
                <a:lnTo>
                  <a:pt x="574167" y="0"/>
                </a:lnTo>
                <a:lnTo>
                  <a:pt x="1018667" y="0"/>
                </a:lnTo>
                <a:cubicBezTo>
                  <a:pt x="1058926" y="0"/>
                  <a:pt x="1091565" y="32638"/>
                  <a:pt x="1091565" y="72897"/>
                </a:cubicBezTo>
                <a:lnTo>
                  <a:pt x="1091565" y="72897"/>
                </a:lnTo>
                <a:lnTo>
                  <a:pt x="1091565" y="72897"/>
                </a:lnTo>
                <a:lnTo>
                  <a:pt x="1091565" y="182244"/>
                </a:lnTo>
                <a:lnTo>
                  <a:pt x="1091565" y="364489"/>
                </a:lnTo>
                <a:cubicBezTo>
                  <a:pt x="1091565" y="404748"/>
                  <a:pt x="1058926" y="437388"/>
                  <a:pt x="1018667" y="437388"/>
                </a:cubicBezTo>
                <a:lnTo>
                  <a:pt x="574167" y="437388"/>
                </a:lnTo>
                <a:lnTo>
                  <a:pt x="352425" y="437388"/>
                </a:lnTo>
                <a:lnTo>
                  <a:pt x="352425" y="437388"/>
                </a:lnTo>
                <a:lnTo>
                  <a:pt x="277495" y="437388"/>
                </a:lnTo>
                <a:cubicBezTo>
                  <a:pt x="237235" y="437388"/>
                  <a:pt x="204596" y="404748"/>
                  <a:pt x="204596" y="364489"/>
                </a:cubicBezTo>
                <a:lnTo>
                  <a:pt x="204596" y="182244"/>
                </a:lnTo>
                <a:lnTo>
                  <a:pt x="0" y="107695"/>
                </a:lnTo>
                <a:lnTo>
                  <a:pt x="204596" y="72897"/>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6935343" y="3511296"/>
            <a:ext cx="1083944" cy="437388"/>
          </a:xfrm>
          <a:custGeom>
            <a:gdLst>
              <a:gd fmla="*/ 196976 w 1083944" name="connsiteX0"/>
              <a:gd fmla="*/ 72897 h 437388" name="connsiteY0"/>
              <a:gd fmla="*/ 269875 w 1083944" name="connsiteX1"/>
              <a:gd fmla="*/ 0 h 437388" name="connsiteY1"/>
              <a:gd fmla="*/ 344804 w 1083944" name="connsiteX2"/>
              <a:gd fmla="*/ 0 h 437388" name="connsiteY2"/>
              <a:gd fmla="*/ 344804 w 1083944" name="connsiteX3"/>
              <a:gd fmla="*/ 0 h 437388" name="connsiteY3"/>
              <a:gd fmla="*/ 566546 w 1083944" name="connsiteX4"/>
              <a:gd fmla="*/ 0 h 437388" name="connsiteY4"/>
              <a:gd fmla="*/ 1011046 w 1083944" name="connsiteX5"/>
              <a:gd fmla="*/ 0 h 437388" name="connsiteY5"/>
              <a:gd fmla="*/ 1083944 w 1083944" name="connsiteX6"/>
              <a:gd fmla="*/ 72897 h 437388" name="connsiteY6"/>
              <a:gd fmla="*/ 1083944 w 1083944" name="connsiteX7"/>
              <a:gd fmla="*/ 72897 h 437388" name="connsiteY7"/>
              <a:gd fmla="*/ 1083944 w 1083944" name="connsiteX8"/>
              <a:gd fmla="*/ 72897 h 437388" name="connsiteY8"/>
              <a:gd fmla="*/ 1083944 w 1083944" name="connsiteX9"/>
              <a:gd fmla="*/ 182244 h 437388" name="connsiteY9"/>
              <a:gd fmla="*/ 1083944 w 1083944" name="connsiteX10"/>
              <a:gd fmla="*/ 364489 h 437388" name="connsiteY10"/>
              <a:gd fmla="*/ 1011046 w 1083944" name="connsiteX11"/>
              <a:gd fmla="*/ 437388 h 437388" name="connsiteY11"/>
              <a:gd fmla="*/ 566546 w 1083944" name="connsiteX12"/>
              <a:gd fmla="*/ 437388 h 437388" name="connsiteY12"/>
              <a:gd fmla="*/ 344804 w 1083944" name="connsiteX13"/>
              <a:gd fmla="*/ 437388 h 437388" name="connsiteY13"/>
              <a:gd fmla="*/ 344804 w 1083944" name="connsiteX14"/>
              <a:gd fmla="*/ 437388 h 437388" name="connsiteY14"/>
              <a:gd fmla="*/ 269875 w 1083944" name="connsiteX15"/>
              <a:gd fmla="*/ 437388 h 437388" name="connsiteY15"/>
              <a:gd fmla="*/ 196976 w 1083944" name="connsiteX16"/>
              <a:gd fmla="*/ 364489 h 437388" name="connsiteY16"/>
              <a:gd fmla="*/ 196976 w 1083944" name="connsiteX17"/>
              <a:gd fmla="*/ 182244 h 437388" name="connsiteY17"/>
              <a:gd fmla="*/ 0 w 1083944" name="connsiteX18"/>
              <a:gd fmla="*/ 68071 h 437388" name="connsiteY18"/>
              <a:gd fmla="*/ 196976 w 1083944" name="connsiteX19"/>
              <a:gd fmla="*/ 72897 h 437388" name="connsiteY19"/>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Lst>
            <a:rect b="b" l="l" r="r" t="t"/>
            <a:pathLst>
              <a:path h="437388" w="1083944">
                <a:moveTo>
                  <a:pt x="196976" y="72897"/>
                </a:moveTo>
                <a:cubicBezTo>
                  <a:pt x="196976" y="32638"/>
                  <a:pt x="229615" y="0"/>
                  <a:pt x="269875" y="0"/>
                </a:cubicBezTo>
                <a:lnTo>
                  <a:pt x="344804" y="0"/>
                </a:lnTo>
                <a:lnTo>
                  <a:pt x="344804" y="0"/>
                </a:lnTo>
                <a:lnTo>
                  <a:pt x="566546" y="0"/>
                </a:lnTo>
                <a:lnTo>
                  <a:pt x="1011046" y="0"/>
                </a:lnTo>
                <a:cubicBezTo>
                  <a:pt x="1051305" y="0"/>
                  <a:pt x="1083944" y="32638"/>
                  <a:pt x="1083944" y="72897"/>
                </a:cubicBezTo>
                <a:lnTo>
                  <a:pt x="1083944" y="72897"/>
                </a:lnTo>
                <a:lnTo>
                  <a:pt x="1083944" y="72897"/>
                </a:lnTo>
                <a:lnTo>
                  <a:pt x="1083944" y="182244"/>
                </a:lnTo>
                <a:lnTo>
                  <a:pt x="1083944" y="364489"/>
                </a:lnTo>
                <a:cubicBezTo>
                  <a:pt x="1083944" y="404748"/>
                  <a:pt x="1051305" y="437388"/>
                  <a:pt x="1011046" y="437388"/>
                </a:cubicBezTo>
                <a:lnTo>
                  <a:pt x="566546" y="437388"/>
                </a:lnTo>
                <a:lnTo>
                  <a:pt x="344804" y="437388"/>
                </a:lnTo>
                <a:lnTo>
                  <a:pt x="344804" y="437388"/>
                </a:lnTo>
                <a:lnTo>
                  <a:pt x="269875" y="437388"/>
                </a:lnTo>
                <a:cubicBezTo>
                  <a:pt x="229615" y="437388"/>
                  <a:pt x="196976" y="404748"/>
                  <a:pt x="196976" y="364489"/>
                </a:cubicBezTo>
                <a:lnTo>
                  <a:pt x="196976" y="182244"/>
                </a:lnTo>
                <a:lnTo>
                  <a:pt x="0" y="68071"/>
                </a:lnTo>
                <a:lnTo>
                  <a:pt x="196976" y="72897"/>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6" name="Freeform 3"/>
          <p:cNvSpPr/>
          <p:nvPr/>
        </p:nvSpPr>
        <p:spPr>
          <a:xfrm>
            <a:off x="8075676" y="3543300"/>
            <a:ext cx="288035" cy="374903"/>
          </a:xfrm>
          <a:custGeom>
            <a:gdLst>
              <a:gd fmla="*/ 0 w 288035" name="connsiteX0"/>
              <a:gd fmla="*/ 230885 h 374903" name="connsiteY0"/>
              <a:gd fmla="*/ 72008 w 288035" name="connsiteX1"/>
              <a:gd fmla="*/ 230885 h 374903" name="connsiteY1"/>
              <a:gd fmla="*/ 72008 w 288035" name="connsiteX2"/>
              <a:gd fmla="*/ 0 h 374903" name="connsiteY2"/>
              <a:gd fmla="*/ 216027 w 288035" name="connsiteX3"/>
              <a:gd fmla="*/ 0 h 374903" name="connsiteY3"/>
              <a:gd fmla="*/ 216027 w 288035" name="connsiteX4"/>
              <a:gd fmla="*/ 230885 h 374903" name="connsiteY4"/>
              <a:gd fmla="*/ 288035 w 288035" name="connsiteX5"/>
              <a:gd fmla="*/ 230885 h 374903" name="connsiteY5"/>
              <a:gd fmla="*/ 144017 w 288035" name="connsiteX6"/>
              <a:gd fmla="*/ 374903 h 374903" name="connsiteY6"/>
              <a:gd fmla="*/ 0 w 288035" name="connsiteX7"/>
              <a:gd fmla="*/ 230885 h 374903"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374903" w="288035">
                <a:moveTo>
                  <a:pt x="0" y="230885"/>
                </a:moveTo>
                <a:lnTo>
                  <a:pt x="72008" y="230885"/>
                </a:lnTo>
                <a:lnTo>
                  <a:pt x="72008" y="0"/>
                </a:lnTo>
                <a:lnTo>
                  <a:pt x="216027" y="0"/>
                </a:lnTo>
                <a:lnTo>
                  <a:pt x="216027" y="230885"/>
                </a:lnTo>
                <a:lnTo>
                  <a:pt x="288035" y="230885"/>
                </a:lnTo>
                <a:lnTo>
                  <a:pt x="144017" y="374903"/>
                </a:lnTo>
                <a:lnTo>
                  <a:pt x="0" y="230885"/>
                </a:lnTo>
              </a:path>
            </a:pathLst>
          </a:custGeom>
          <a:solidFill>
            <a:srgbClr val="A6A6A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8" name="Freeform 3"/>
          <p:cNvSpPr/>
          <p:nvPr/>
        </p:nvSpPr>
        <p:spPr>
          <a:xfrm>
            <a:off x="8093964" y="2699004"/>
            <a:ext cx="251459" cy="381000"/>
          </a:xfrm>
          <a:custGeom>
            <a:gdLst>
              <a:gd fmla="*/ 0 w 251459" name="connsiteX0"/>
              <a:gd fmla="*/ 125729 h 381000" name="connsiteY0"/>
              <a:gd fmla="*/ 125729 w 251459" name="connsiteX1"/>
              <a:gd fmla="*/ 0 h 381000" name="connsiteY1"/>
              <a:gd fmla="*/ 251459 w 251459" name="connsiteX2"/>
              <a:gd fmla="*/ 125729 h 381000" name="connsiteY2"/>
              <a:gd fmla="*/ 188594 w 251459" name="connsiteX3"/>
              <a:gd fmla="*/ 125729 h 381000" name="connsiteY3"/>
              <a:gd fmla="*/ 188594 w 251459" name="connsiteX4"/>
              <a:gd fmla="*/ 381000 h 381000" name="connsiteY4"/>
              <a:gd fmla="*/ 62865 w 251459" name="connsiteX5"/>
              <a:gd fmla="*/ 381000 h 381000" name="connsiteY5"/>
              <a:gd fmla="*/ 62865 w 251459" name="connsiteX6"/>
              <a:gd fmla="*/ 125729 h 381000" name="connsiteY6"/>
              <a:gd fmla="*/ 0 w 251459" name="connsiteX7"/>
              <a:gd fmla="*/ 125729 h 381000"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381000" w="251459">
                <a:moveTo>
                  <a:pt x="0" y="125729"/>
                </a:moveTo>
                <a:lnTo>
                  <a:pt x="125729" y="0"/>
                </a:lnTo>
                <a:lnTo>
                  <a:pt x="251459" y="125729"/>
                </a:lnTo>
                <a:lnTo>
                  <a:pt x="188594" y="125729"/>
                </a:lnTo>
                <a:lnTo>
                  <a:pt x="188594" y="381000"/>
                </a:lnTo>
                <a:lnTo>
                  <a:pt x="62865" y="381000"/>
                </a:lnTo>
                <a:lnTo>
                  <a:pt x="62865" y="125729"/>
                </a:lnTo>
                <a:lnTo>
                  <a:pt x="0" y="125729"/>
                </a:lnTo>
              </a:path>
            </a:pathLst>
          </a:custGeom>
          <a:solidFill>
            <a:srgbClr val="FF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8093964" y="1906523"/>
            <a:ext cx="251459" cy="381000"/>
          </a:xfrm>
          <a:custGeom>
            <a:gdLst>
              <a:gd fmla="*/ 0 w 251459" name="connsiteX0"/>
              <a:gd fmla="*/ 125730 h 381000" name="connsiteY0"/>
              <a:gd fmla="*/ 125729 w 251459" name="connsiteX1"/>
              <a:gd fmla="*/ 0 h 381000" name="connsiteY1"/>
              <a:gd fmla="*/ 251459 w 251459" name="connsiteX2"/>
              <a:gd fmla="*/ 125730 h 381000" name="connsiteY2"/>
              <a:gd fmla="*/ 188594 w 251459" name="connsiteX3"/>
              <a:gd fmla="*/ 125730 h 381000" name="connsiteY3"/>
              <a:gd fmla="*/ 188594 w 251459" name="connsiteX4"/>
              <a:gd fmla="*/ 381000 h 381000" name="connsiteY4"/>
              <a:gd fmla="*/ 62865 w 251459" name="connsiteX5"/>
              <a:gd fmla="*/ 381000 h 381000" name="connsiteY5"/>
              <a:gd fmla="*/ 62865 w 251459" name="connsiteX6"/>
              <a:gd fmla="*/ 125730 h 381000" name="connsiteY6"/>
              <a:gd fmla="*/ 0 w 251459" name="connsiteX7"/>
              <a:gd fmla="*/ 125730 h 381000"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381000" w="251459">
                <a:moveTo>
                  <a:pt x="0" y="125730"/>
                </a:moveTo>
                <a:lnTo>
                  <a:pt x="125729" y="0"/>
                </a:lnTo>
                <a:lnTo>
                  <a:pt x="251459" y="125730"/>
                </a:lnTo>
                <a:lnTo>
                  <a:pt x="188594" y="125730"/>
                </a:lnTo>
                <a:lnTo>
                  <a:pt x="188594" y="381000"/>
                </a:lnTo>
                <a:lnTo>
                  <a:pt x="62865" y="381000"/>
                </a:lnTo>
                <a:lnTo>
                  <a:pt x="62865" y="125730"/>
                </a:lnTo>
                <a:lnTo>
                  <a:pt x="0" y="125730"/>
                </a:lnTo>
              </a:path>
            </a:pathLst>
          </a:custGeom>
          <a:solidFill>
            <a:srgbClr val="FF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393700" y="254000"/>
            <a:ext cx="10633075" cy="579120"/>
          </a:xfrm>
          <a:prstGeom prst="rect">
            <a:avLst/>
          </a:prstGeom>
          <a:noFill/>
        </p:spPr>
        <p:txBody>
          <a:bodyPr lIns="0" rIns="0" rtlCol="0" tIns="0" wrap="none">
            <a:spAutoFit/>
          </a:bodyPr>
          <a:lstStyle/>
          <a:p>
            <a:pPr>
              <a:lnSpc>
                <a:spcPts val="1400"/>
              </a:lnSpc>
              <a:tabLst>
                <a:tab pos="241300"/>
              </a:tabLst>
            </a:pPr>
            <a:r>
              <a:rPr altLang="zh-CN" lang="en-US" smtClean="0"/>
              <a:t>	移动互联网行业概况</a:t>
            </a:r>
          </a:p>
          <a:p>
            <a:pPr>
              <a:lnSpc>
                <a:spcPts val="1400"/>
              </a:lnSpc>
              <a:tabLst>
                <a:tab pos="241300"/>
              </a:tabLst>
            </a:pPr>
            <a:r>
              <a:rPr altLang="zh-CN" lang="en-US" smtClean="0"/>
              <a:t>   大屏幕移动设备越来越受移动网民青睐，使用4-5英寸屏幕设备的用户增长最快，而4英寸以下小屏设备</a:t>
            </a:r>
          </a:p>
          <a:p>
            <a:pPr>
              <a:lnSpc>
                <a:spcPts val="1400"/>
              </a:lnSpc>
              <a:tabLst>
                <a:tab pos="241300"/>
              </a:tabLst>
            </a:pPr>
            <a:r>
              <a:rPr altLang="zh-CN" lang="en-US" smtClean="0"/>
              <a:t>	使用占比明显缩小</a:t>
            </a:r>
          </a:p>
        </p:txBody>
      </p:sp>
      <p:sp>
        <p:nvSpPr>
          <p:cNvPr id="1030"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1" name="TextBox 1"/>
          <p:cNvSpPr txBox="1"/>
          <p:nvPr/>
        </p:nvSpPr>
        <p:spPr>
          <a:xfrm>
            <a:off x="1828800" y="1854200"/>
            <a:ext cx="568325" cy="871220"/>
          </a:xfrm>
          <a:prstGeom prst="rect">
            <a:avLst/>
          </a:prstGeom>
          <a:noFill/>
        </p:spPr>
        <p:txBody>
          <a:bodyPr lIns="0" rIns="0" rtlCol="0" tIns="0" wrap="none">
            <a:spAutoFit/>
          </a:bodyPr>
          <a:lstStyle/>
          <a:p>
            <a:pPr>
              <a:lnSpc>
                <a:spcPts val="1300"/>
              </a:lnSpc>
              <a:tabLst>
                <a:tab pos="50800"/>
              </a:tabLst>
            </a:pPr>
            <a:r>
              <a:rPr altLang="zh-CN" lang="en-US" smtClean="0"/>
              <a:t>	6.7%</a:t>
            </a:r>
          </a:p>
          <a:p>
            <a:pPr>
              <a:lnSpc>
                <a:spcPts val="1300"/>
              </a:lnSpc>
              <a:tabLst>
                <a:tab pos="50800"/>
              </a:tabLst>
            </a:pPr>
            <a:endParaRPr altLang="zh-CN" lang="en-US" smtClean="0"/>
          </a:p>
          <a:p>
            <a:pPr>
              <a:lnSpc>
                <a:spcPts val="1300"/>
              </a:lnSpc>
              <a:tabLst>
                <a:tab pos="50800"/>
              </a:tabLst>
            </a:pPr>
            <a:endParaRPr altLang="zh-CN" lang="en-US" smtClean="0"/>
          </a:p>
          <a:p>
            <a:pPr>
              <a:lnSpc>
                <a:spcPts val="1300"/>
              </a:lnSpc>
              <a:tabLst>
                <a:tab pos="50800"/>
              </a:tabLst>
            </a:pPr>
            <a:endParaRPr altLang="zh-CN" lang="en-US" smtClean="0"/>
          </a:p>
          <a:p>
            <a:pPr>
              <a:lnSpc>
                <a:spcPts val="1300"/>
              </a:lnSpc>
              <a:tabLst>
                <a:tab pos="50800"/>
              </a:tabLst>
            </a:pPr>
            <a:r>
              <a:rPr altLang="zh-CN" lang="en-US" smtClean="0"/>
              <a:t>48.1%</a:t>
            </a:r>
          </a:p>
        </p:txBody>
      </p:sp>
      <p:sp>
        <p:nvSpPr>
          <p:cNvPr id="1032" name="TextBox 1"/>
          <p:cNvSpPr txBox="1"/>
          <p:nvPr/>
        </p:nvSpPr>
        <p:spPr>
          <a:xfrm>
            <a:off x="3200400" y="1854200"/>
            <a:ext cx="568325" cy="807720"/>
          </a:xfrm>
          <a:prstGeom prst="rect">
            <a:avLst/>
          </a:prstGeom>
          <a:noFill/>
        </p:spPr>
        <p:txBody>
          <a:bodyPr lIns="0" rIns="0" rtlCol="0" tIns="0" wrap="none">
            <a:spAutoFit/>
          </a:bodyPr>
          <a:lstStyle/>
          <a:p>
            <a:pPr>
              <a:lnSpc>
                <a:spcPts val="1200"/>
              </a:lnSpc>
              <a:tabLst>
                <a:tab pos="50800"/>
              </a:tabLst>
            </a:pPr>
            <a:r>
              <a:rPr altLang="zh-CN" lang="en-US" smtClean="0"/>
              <a:t>	7.6%</a:t>
            </a:r>
          </a:p>
          <a:p>
            <a:pPr>
              <a:lnSpc>
                <a:spcPts val="1200"/>
              </a:lnSpc>
              <a:tabLst>
                <a:tab pos="50800"/>
              </a:tabLst>
            </a:pPr>
            <a:endParaRPr altLang="zh-CN" lang="en-US" smtClean="0"/>
          </a:p>
          <a:p>
            <a:pPr>
              <a:lnSpc>
                <a:spcPts val="1200"/>
              </a:lnSpc>
              <a:tabLst>
                <a:tab pos="50800"/>
              </a:tabLst>
            </a:pPr>
            <a:endParaRPr altLang="zh-CN" lang="en-US" smtClean="0"/>
          </a:p>
          <a:p>
            <a:pPr>
              <a:lnSpc>
                <a:spcPts val="1200"/>
              </a:lnSpc>
              <a:tabLst>
                <a:tab pos="50800"/>
              </a:tabLst>
            </a:pPr>
            <a:endParaRPr altLang="zh-CN" lang="en-US" smtClean="0"/>
          </a:p>
          <a:p>
            <a:pPr>
              <a:lnSpc>
                <a:spcPts val="1200"/>
              </a:lnSpc>
              <a:tabLst>
                <a:tab pos="50800"/>
              </a:tabLst>
            </a:pPr>
            <a:r>
              <a:rPr altLang="zh-CN" lang="en-US" smtClean="0"/>
              <a:t>51.6%</a:t>
            </a:r>
          </a:p>
        </p:txBody>
      </p:sp>
      <p:sp>
        <p:nvSpPr>
          <p:cNvPr id="1033" name="TextBox 1"/>
          <p:cNvSpPr txBox="1"/>
          <p:nvPr/>
        </p:nvSpPr>
        <p:spPr>
          <a:xfrm>
            <a:off x="4584700" y="1866900"/>
            <a:ext cx="568325" cy="960120"/>
          </a:xfrm>
          <a:prstGeom prst="rect">
            <a:avLst/>
          </a:prstGeom>
          <a:noFill/>
        </p:spPr>
        <p:txBody>
          <a:bodyPr lIns="0" rIns="0" rtlCol="0" tIns="0" wrap="none">
            <a:spAutoFit/>
          </a:bodyPr>
          <a:lstStyle/>
          <a:p>
            <a:pPr>
              <a:lnSpc>
                <a:spcPts val="1200"/>
              </a:lnSpc>
              <a:tabLst>
                <a:tab pos="50800"/>
              </a:tabLst>
            </a:pPr>
            <a:r>
              <a:rPr altLang="zh-CN" lang="en-US" smtClean="0"/>
              <a:t>	8.6%</a:t>
            </a:r>
          </a:p>
          <a:p>
            <a:pPr>
              <a:lnSpc>
                <a:spcPts val="1200"/>
              </a:lnSpc>
              <a:tabLst>
                <a:tab pos="50800"/>
              </a:tabLst>
            </a:pPr>
            <a:endParaRPr altLang="zh-CN" lang="en-US" smtClean="0"/>
          </a:p>
          <a:p>
            <a:pPr>
              <a:lnSpc>
                <a:spcPts val="1200"/>
              </a:lnSpc>
              <a:tabLst>
                <a:tab pos="50800"/>
              </a:tabLst>
            </a:pPr>
            <a:endParaRPr altLang="zh-CN" lang="en-US" smtClean="0"/>
          </a:p>
          <a:p>
            <a:pPr>
              <a:lnSpc>
                <a:spcPts val="1200"/>
              </a:lnSpc>
              <a:tabLst>
                <a:tab pos="50800"/>
              </a:tabLst>
            </a:pPr>
            <a:endParaRPr altLang="zh-CN" lang="en-US" smtClean="0"/>
          </a:p>
          <a:p>
            <a:pPr>
              <a:lnSpc>
                <a:spcPts val="1200"/>
              </a:lnSpc>
              <a:tabLst>
                <a:tab pos="50800"/>
              </a:tabLst>
            </a:pPr>
            <a:endParaRPr altLang="zh-CN" lang="en-US" smtClean="0"/>
          </a:p>
          <a:p>
            <a:pPr>
              <a:lnSpc>
                <a:spcPts val="1200"/>
              </a:lnSpc>
              <a:tabLst>
                <a:tab pos="50800"/>
              </a:tabLst>
            </a:pPr>
            <a:r>
              <a:rPr altLang="zh-CN" lang="en-US" smtClean="0"/>
              <a:t>59.3%</a:t>
            </a:r>
          </a:p>
        </p:txBody>
      </p:sp>
      <p:sp>
        <p:nvSpPr>
          <p:cNvPr id="1034" name="TextBox 1"/>
          <p:cNvSpPr txBox="1"/>
          <p:nvPr/>
        </p:nvSpPr>
        <p:spPr>
          <a:xfrm>
            <a:off x="5969000" y="1866900"/>
            <a:ext cx="568325" cy="960120"/>
          </a:xfrm>
          <a:prstGeom prst="rect">
            <a:avLst/>
          </a:prstGeom>
          <a:noFill/>
        </p:spPr>
        <p:txBody>
          <a:bodyPr lIns="0" rIns="0" rtlCol="0" tIns="0" wrap="none">
            <a:spAutoFit/>
          </a:bodyPr>
          <a:lstStyle/>
          <a:p>
            <a:pPr>
              <a:lnSpc>
                <a:spcPts val="1200"/>
              </a:lnSpc>
              <a:tabLst>
                <a:tab pos="50800"/>
              </a:tabLst>
            </a:pPr>
            <a:r>
              <a:rPr altLang="zh-CN" lang="en-US" smtClean="0"/>
              <a:t>	8.8%</a:t>
            </a:r>
          </a:p>
          <a:p>
            <a:pPr>
              <a:lnSpc>
                <a:spcPts val="1200"/>
              </a:lnSpc>
              <a:tabLst>
                <a:tab pos="50800"/>
              </a:tabLst>
            </a:pPr>
            <a:endParaRPr altLang="zh-CN" lang="en-US" smtClean="0"/>
          </a:p>
          <a:p>
            <a:pPr>
              <a:lnSpc>
                <a:spcPts val="1200"/>
              </a:lnSpc>
              <a:tabLst>
                <a:tab pos="50800"/>
              </a:tabLst>
            </a:pPr>
            <a:endParaRPr altLang="zh-CN" lang="en-US" smtClean="0"/>
          </a:p>
          <a:p>
            <a:pPr>
              <a:lnSpc>
                <a:spcPts val="1200"/>
              </a:lnSpc>
              <a:tabLst>
                <a:tab pos="50800"/>
              </a:tabLst>
            </a:pPr>
            <a:endParaRPr altLang="zh-CN" lang="en-US" smtClean="0"/>
          </a:p>
          <a:p>
            <a:pPr>
              <a:lnSpc>
                <a:spcPts val="1200"/>
              </a:lnSpc>
              <a:tabLst>
                <a:tab pos="50800"/>
              </a:tabLst>
            </a:pPr>
            <a:endParaRPr altLang="zh-CN" lang="en-US" smtClean="0"/>
          </a:p>
          <a:p>
            <a:pPr>
              <a:lnSpc>
                <a:spcPts val="1200"/>
              </a:lnSpc>
              <a:tabLst>
                <a:tab pos="50800"/>
              </a:tabLst>
            </a:pPr>
            <a:r>
              <a:rPr altLang="zh-CN" lang="en-US" smtClean="0"/>
              <a:t>61.1%</a:t>
            </a:r>
          </a:p>
        </p:txBody>
      </p:sp>
      <p:sp>
        <p:nvSpPr>
          <p:cNvPr id="1035" name="TextBox 1"/>
          <p:cNvSpPr txBox="1"/>
          <p:nvPr/>
        </p:nvSpPr>
        <p:spPr>
          <a:xfrm>
            <a:off x="1828800" y="3352800"/>
            <a:ext cx="582612" cy="807720"/>
          </a:xfrm>
          <a:prstGeom prst="rect">
            <a:avLst/>
          </a:prstGeom>
          <a:noFill/>
        </p:spPr>
        <p:txBody>
          <a:bodyPr lIns="0" rIns="0" rtlCol="0" tIns="0" wrap="none">
            <a:spAutoFit/>
          </a:bodyPr>
          <a:lstStyle/>
          <a:p>
            <a:pPr>
              <a:lnSpc>
                <a:spcPts val="1200"/>
              </a:lnSpc>
            </a:pPr>
            <a:r>
              <a:rPr altLang="zh-CN" b="1" lang="en-US" smtClean="0" sz="1403">
                <a:solidFill>
                  <a:srgbClr val="FFFFFF"/>
                </a:solidFill>
                <a:latin charset="0" pitchFamily="18" typeface="Times New Roman"/>
                <a:cs charset="0" pitchFamily="18" typeface="Times New Roman"/>
              </a:rPr>
              <a:t>45.1%</a:t>
            </a:r>
          </a:p>
          <a:p>
            <a:pPr>
              <a:lnSpc>
                <a:spcPts val="1200"/>
              </a:lnSpc>
            </a:pPr>
            <a:endParaRPr altLang="zh-CN" b="1" lang="en-US" smtClean="0" sz="1403">
              <a:solidFill>
                <a:srgbClr val="FFFFFF"/>
              </a:solidFill>
              <a:latin charset="0" pitchFamily="18" typeface="Times New Roman"/>
              <a:cs charset="0" pitchFamily="18" typeface="Times New Roman"/>
            </a:endParaRPr>
          </a:p>
          <a:p>
            <a:pPr>
              <a:lnSpc>
                <a:spcPts val="1200"/>
              </a:lnSpc>
            </a:pPr>
            <a:endParaRPr altLang="zh-CN" b="1" lang="en-US" smtClean="0" sz="1403">
              <a:solidFill>
                <a:srgbClr val="FFFFFF"/>
              </a:solidFill>
              <a:latin charset="0" pitchFamily="18" typeface="Times New Roman"/>
              <a:cs charset="0" pitchFamily="18" typeface="Times New Roman"/>
            </a:endParaRPr>
          </a:p>
          <a:p>
            <a:pPr>
              <a:lnSpc>
                <a:spcPts val="1200"/>
              </a:lnSpc>
            </a:pPr>
            <a:endParaRPr altLang="zh-CN" b="1" lang="en-US" smtClean="0" sz="1403">
              <a:solidFill>
                <a:srgbClr val="FFFFFF"/>
              </a:solidFill>
              <a:latin charset="0" pitchFamily="18" typeface="Times New Roman"/>
              <a:cs charset="0" pitchFamily="18" typeface="Times New Roman"/>
            </a:endParaRPr>
          </a:p>
          <a:p>
            <a:pPr>
              <a:lnSpc>
                <a:spcPts val="1200"/>
              </a:lnSpc>
            </a:pPr>
            <a:r>
              <a:rPr altLang="zh-CN" b="1" lang="en-US" smtClean="0" sz="1403">
                <a:solidFill>
                  <a:srgbClr val="FFFFFF"/>
                </a:solidFill>
                <a:latin charset="0" pitchFamily="18" typeface="Times New Roman"/>
                <a:cs charset="0" pitchFamily="18" typeface="Times New Roman"/>
              </a:rPr>
              <a:t>2014Q1</a:t>
            </a:r>
          </a:p>
        </p:txBody>
      </p:sp>
      <p:sp>
        <p:nvSpPr>
          <p:cNvPr id="1036" name="TextBox 1"/>
          <p:cNvSpPr txBox="1"/>
          <p:nvPr/>
        </p:nvSpPr>
        <p:spPr>
          <a:xfrm>
            <a:off x="5969000" y="3505200"/>
            <a:ext cx="608012" cy="655320"/>
          </a:xfrm>
          <a:prstGeom prst="rect">
            <a:avLst/>
          </a:prstGeom>
          <a:noFill/>
        </p:spPr>
        <p:txBody>
          <a:bodyPr lIns="0" rIns="0" rtlCol="0" tIns="0" wrap="none">
            <a:spAutoFit/>
          </a:bodyPr>
          <a:lstStyle/>
          <a:p>
            <a:pPr>
              <a:lnSpc>
                <a:spcPts val="1200"/>
              </a:lnSpc>
              <a:tabLst>
                <a:tab pos="25400"/>
              </a:tabLst>
            </a:pPr>
            <a:r>
              <a:rPr altLang="zh-CN" b="1" lang="en-US" smtClean="0" sz="1403">
                <a:solidFill>
                  <a:srgbClr val="FFFFFF"/>
                </a:solidFill>
                <a:latin charset="0" pitchFamily="18" typeface="Times New Roman"/>
                <a:cs charset="0" pitchFamily="18" typeface="Times New Roman"/>
              </a:rPr>
              <a:t>30.1%</a:t>
            </a:r>
          </a:p>
          <a:p>
            <a:pPr>
              <a:lnSpc>
                <a:spcPts val="1200"/>
              </a:lnSpc>
              <a:tabLst>
                <a:tab pos="25400"/>
              </a:tabLst>
            </a:pPr>
            <a:endParaRPr altLang="zh-CN" b="1" lang="en-US" smtClean="0" sz="1403">
              <a:solidFill>
                <a:srgbClr val="FFFFFF"/>
              </a:solidFill>
              <a:latin charset="0" pitchFamily="18" typeface="Times New Roman"/>
              <a:cs charset="0" pitchFamily="18" typeface="Times New Roman"/>
            </a:endParaRPr>
          </a:p>
          <a:p>
            <a:pPr>
              <a:lnSpc>
                <a:spcPts val="1200"/>
              </a:lnSpc>
              <a:tabLst>
                <a:tab pos="25400"/>
              </a:tabLst>
            </a:pPr>
            <a:endParaRPr altLang="zh-CN" b="1" lang="en-US" smtClean="0" sz="1403">
              <a:solidFill>
                <a:srgbClr val="FFFFFF"/>
              </a:solidFill>
              <a:latin charset="0" pitchFamily="18" typeface="Times New Roman"/>
              <a:cs charset="0" pitchFamily="18" typeface="Times New Roman"/>
            </a:endParaRPr>
          </a:p>
          <a:p>
            <a:pPr>
              <a:lnSpc>
                <a:spcPts val="1200"/>
              </a:lnSpc>
              <a:tabLst>
                <a:tab pos="25400"/>
              </a:tabLst>
            </a:pPr>
            <a:r>
              <a:rPr altLang="zh-CN" b="1" lang="en-US" smtClean="0" sz="1403">
                <a:solidFill>
                  <a:srgbClr val="FFFFFF"/>
                </a:solidFill>
                <a:latin charset="0" pitchFamily="18" typeface="Times New Roman"/>
                <a:cs charset="0" pitchFamily="18" typeface="Times New Roman"/>
              </a:rPr>
              <a:t>	2014Q4</a:t>
            </a:r>
          </a:p>
        </p:txBody>
      </p:sp>
      <p:sp>
        <p:nvSpPr>
          <p:cNvPr id="1037" name="TextBox 1"/>
          <p:cNvSpPr txBox="1"/>
          <p:nvPr/>
        </p:nvSpPr>
        <p:spPr>
          <a:xfrm>
            <a:off x="2921000" y="1473200"/>
            <a:ext cx="3059112"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2014年Q1-Q4 移动设备屏幕尺寸占比及增速</a:t>
            </a:r>
          </a:p>
        </p:txBody>
      </p:sp>
      <p:sp>
        <p:nvSpPr>
          <p:cNvPr id="1038" name="TextBox 1"/>
          <p:cNvSpPr txBox="1"/>
          <p:nvPr/>
        </p:nvSpPr>
        <p:spPr>
          <a:xfrm>
            <a:off x="2921000" y="3403600"/>
            <a:ext cx="1258888" cy="960120"/>
          </a:xfrm>
          <a:prstGeom prst="rect">
            <a:avLst/>
          </a:prstGeom>
          <a:noFill/>
        </p:spPr>
        <p:txBody>
          <a:bodyPr lIns="0" rIns="0" rtlCol="0" tIns="0" wrap="none">
            <a:spAutoFit/>
          </a:bodyPr>
          <a:lstStyle/>
          <a:p>
            <a:pPr>
              <a:lnSpc>
                <a:spcPts val="1200"/>
              </a:lnSpc>
              <a:tabLst>
                <a:tab pos="279400"/>
                <a:tab pos="304800"/>
              </a:tabLst>
            </a:pPr>
            <a:r>
              <a:rPr altLang="zh-CN" lang="en-US" smtClean="0"/>
              <a:t>	40.8%</a:t>
            </a:r>
          </a:p>
          <a:p>
            <a:pPr>
              <a:lnSpc>
                <a:spcPts val="1200"/>
              </a:lnSpc>
              <a:tabLst>
                <a:tab pos="279400"/>
                <a:tab pos="304800"/>
              </a:tabLst>
            </a:pPr>
            <a:endParaRPr altLang="zh-CN" lang="en-US" smtClean="0"/>
          </a:p>
          <a:p>
            <a:pPr>
              <a:lnSpc>
                <a:spcPts val="1200"/>
              </a:lnSpc>
              <a:tabLst>
                <a:tab pos="279400"/>
                <a:tab pos="304800"/>
              </a:tabLst>
            </a:pPr>
            <a:endParaRPr altLang="zh-CN" lang="en-US" smtClean="0"/>
          </a:p>
          <a:p>
            <a:pPr>
              <a:lnSpc>
                <a:spcPts val="1200"/>
              </a:lnSpc>
              <a:tabLst>
                <a:tab pos="279400"/>
                <a:tab pos="304800"/>
              </a:tabLst>
            </a:pPr>
            <a:endParaRPr altLang="zh-CN" lang="en-US" smtClean="0"/>
          </a:p>
          <a:p>
            <a:pPr>
              <a:lnSpc>
                <a:spcPts val="1200"/>
              </a:lnSpc>
              <a:tabLst>
                <a:tab pos="279400"/>
                <a:tab pos="304800"/>
              </a:tabLst>
            </a:pPr>
            <a:r>
              <a:rPr altLang="zh-CN" lang="en-US" smtClean="0"/>
              <a:t>		2014Q2</a:t>
            </a:r>
          </a:p>
          <a:p>
            <a:pPr>
              <a:lnSpc>
                <a:spcPts val="1200"/>
              </a:lnSpc>
              <a:tabLst>
                <a:tab pos="279400"/>
                <a:tab pos="304800"/>
              </a:tabLst>
            </a:pPr>
            <a:r>
              <a:rPr altLang="zh-CN" lang="en-US" smtClean="0"/>
              <a:t>4英寸及以下</a:t>
            </a:r>
          </a:p>
        </p:txBody>
      </p:sp>
      <p:sp>
        <p:nvSpPr>
          <p:cNvPr id="1039" name="TextBox 1"/>
          <p:cNvSpPr txBox="1"/>
          <p:nvPr/>
        </p:nvSpPr>
        <p:spPr>
          <a:xfrm>
            <a:off x="4025900" y="4178300"/>
            <a:ext cx="4572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4-5英寸</a:t>
            </a:r>
          </a:p>
        </p:txBody>
      </p:sp>
      <p:sp>
        <p:nvSpPr>
          <p:cNvPr id="1040" name="TextBox 1"/>
          <p:cNvSpPr txBox="1"/>
          <p:nvPr/>
        </p:nvSpPr>
        <p:spPr>
          <a:xfrm>
            <a:off x="4584700" y="3492500"/>
            <a:ext cx="1092200" cy="807720"/>
          </a:xfrm>
          <a:prstGeom prst="rect">
            <a:avLst/>
          </a:prstGeom>
          <a:noFill/>
        </p:spPr>
        <p:txBody>
          <a:bodyPr lIns="0" rIns="0" rtlCol="0" tIns="0" wrap="none">
            <a:spAutoFit/>
          </a:bodyPr>
          <a:lstStyle/>
          <a:p>
            <a:pPr>
              <a:lnSpc>
                <a:spcPts val="1200"/>
              </a:lnSpc>
              <a:tabLst>
                <a:tab pos="25400"/>
                <a:tab pos="292100"/>
              </a:tabLst>
            </a:pPr>
            <a:r>
              <a:rPr altLang="zh-CN" b="1" lang="en-US" smtClean="0" sz="1403">
                <a:solidFill>
                  <a:srgbClr val="FFFFFF"/>
                </a:solidFill>
                <a:latin charset="0" pitchFamily="18" typeface="Times New Roman"/>
                <a:cs charset="0" pitchFamily="18" typeface="Times New Roman"/>
              </a:rPr>
              <a:t>32.2%</a:t>
            </a:r>
          </a:p>
          <a:p>
            <a:pPr>
              <a:lnSpc>
                <a:spcPts val="1200"/>
              </a:lnSpc>
              <a:tabLst>
                <a:tab pos="25400"/>
                <a:tab pos="292100"/>
              </a:tabLst>
            </a:pPr>
            <a:endParaRPr altLang="zh-CN" b="1" lang="en-US" smtClean="0" sz="1403">
              <a:solidFill>
                <a:srgbClr val="FFFFFF"/>
              </a:solidFill>
              <a:latin charset="0" pitchFamily="18" typeface="Times New Roman"/>
              <a:cs charset="0" pitchFamily="18" typeface="Times New Roman"/>
            </a:endParaRPr>
          </a:p>
          <a:p>
            <a:pPr>
              <a:lnSpc>
                <a:spcPts val="1200"/>
              </a:lnSpc>
              <a:tabLst>
                <a:tab pos="25400"/>
                <a:tab pos="292100"/>
              </a:tabLst>
            </a:pPr>
            <a:endParaRPr altLang="zh-CN" b="1" lang="en-US" smtClean="0" sz="1403">
              <a:solidFill>
                <a:srgbClr val="FFFFFF"/>
              </a:solidFill>
              <a:latin charset="0" pitchFamily="18" typeface="Times New Roman"/>
              <a:cs charset="0" pitchFamily="18" typeface="Times New Roman"/>
            </a:endParaRPr>
          </a:p>
          <a:p>
            <a:pPr>
              <a:lnSpc>
                <a:spcPts val="1200"/>
              </a:lnSpc>
              <a:tabLst>
                <a:tab pos="25400"/>
                <a:tab pos="292100"/>
              </a:tabLst>
            </a:pPr>
            <a:r>
              <a:rPr altLang="zh-CN" b="1" lang="en-US" smtClean="0" sz="1403">
                <a:solidFill>
                  <a:srgbClr val="FFFFFF"/>
                </a:solidFill>
                <a:latin charset="0" pitchFamily="18" typeface="Times New Roman"/>
                <a:cs charset="0" pitchFamily="18" typeface="Times New Roman"/>
              </a:rPr>
              <a:t>	2014Q3</a:t>
            </a:r>
          </a:p>
          <a:p>
            <a:pPr>
              <a:lnSpc>
                <a:spcPts val="1200"/>
              </a:lnSpc>
              <a:tabLst>
                <a:tab pos="25400"/>
                <a:tab pos="292100"/>
              </a:tabLst>
            </a:pPr>
            <a:r>
              <a:rPr altLang="zh-CN" b="1" lang="en-US" smtClean="0" sz="1403">
                <a:solidFill>
                  <a:srgbClr val="FFFFFF"/>
                </a:solidFill>
                <a:latin charset="0" pitchFamily="18" typeface="Times New Roman"/>
                <a:cs charset="0" pitchFamily="18" typeface="Times New Roman"/>
              </a:rPr>
              <a:t>		5英寸以上</a:t>
            </a:r>
          </a:p>
        </p:txBody>
      </p:sp>
      <p:sp>
        <p:nvSpPr>
          <p:cNvPr id="1041" name="TextBox 1"/>
          <p:cNvSpPr txBox="1"/>
          <p:nvPr/>
        </p:nvSpPr>
        <p:spPr>
          <a:xfrm>
            <a:off x="7315200" y="2019300"/>
            <a:ext cx="488950" cy="198120"/>
          </a:xfrm>
          <a:prstGeom prst="rect">
            <a:avLst/>
          </a:prstGeom>
          <a:noFill/>
        </p:spPr>
        <p:txBody>
          <a:bodyPr lIns="0" rIns="0" rtlCol="0" tIns="0" wrap="none">
            <a:spAutoFit/>
          </a:bodyPr>
          <a:lstStyle/>
          <a:p>
            <a:pPr>
              <a:lnSpc>
                <a:spcPts val="1200"/>
              </a:lnSpc>
            </a:pPr>
            <a:r>
              <a:rPr altLang="zh-CN" b="1" lang="en-US" smtClean="0" sz="1403">
                <a:solidFill>
                  <a:srgbClr val="FFFFFF"/>
                </a:solidFill>
                <a:latin charset="0" pitchFamily="18" typeface="Times New Roman"/>
                <a:cs charset="0" pitchFamily="18" typeface="Times New Roman"/>
              </a:rPr>
              <a:t>13.8%</a:t>
            </a:r>
          </a:p>
        </p:txBody>
      </p:sp>
      <p:sp>
        <p:nvSpPr>
          <p:cNvPr id="1042" name="TextBox 1"/>
          <p:cNvSpPr txBox="1"/>
          <p:nvPr/>
        </p:nvSpPr>
        <p:spPr>
          <a:xfrm>
            <a:off x="7327900" y="2844800"/>
            <a:ext cx="488950" cy="198120"/>
          </a:xfrm>
          <a:prstGeom prst="rect">
            <a:avLst/>
          </a:prstGeom>
          <a:noFill/>
        </p:spPr>
        <p:txBody>
          <a:bodyPr lIns="0" rIns="0" rtlCol="0" tIns="0" wrap="none">
            <a:spAutoFit/>
          </a:bodyPr>
          <a:lstStyle/>
          <a:p>
            <a:pPr>
              <a:lnSpc>
                <a:spcPts val="1200"/>
              </a:lnSpc>
            </a:pPr>
            <a:r>
              <a:rPr altLang="zh-CN" b="1" lang="en-US" smtClean="0" sz="1403">
                <a:solidFill>
                  <a:srgbClr val="FFFFFF"/>
                </a:solidFill>
                <a:latin charset="0" pitchFamily="18" typeface="Times New Roman"/>
                <a:cs charset="0" pitchFamily="18" typeface="Times New Roman"/>
              </a:rPr>
              <a:t>39.6%</a:t>
            </a:r>
          </a:p>
        </p:txBody>
      </p:sp>
      <p:sp>
        <p:nvSpPr>
          <p:cNvPr id="1043" name="TextBox 1"/>
          <p:cNvSpPr txBox="1"/>
          <p:nvPr/>
        </p:nvSpPr>
        <p:spPr>
          <a:xfrm>
            <a:off x="7264400" y="3657600"/>
            <a:ext cx="592137" cy="198120"/>
          </a:xfrm>
          <a:prstGeom prst="rect">
            <a:avLst/>
          </a:prstGeom>
          <a:noFill/>
        </p:spPr>
        <p:txBody>
          <a:bodyPr lIns="0" rIns="0" rtlCol="0" tIns="0" wrap="none">
            <a:spAutoFit/>
          </a:bodyPr>
          <a:lstStyle/>
          <a:p>
            <a:pPr>
              <a:lnSpc>
                <a:spcPts val="1200"/>
              </a:lnSpc>
            </a:pPr>
            <a:r>
              <a:rPr altLang="zh-CN" b="1" lang="en-US" smtClean="0" sz="1403">
                <a:solidFill>
                  <a:srgbClr val="FFFFFF"/>
                </a:solidFill>
                <a:latin charset="0" pitchFamily="18" typeface="Times New Roman"/>
                <a:cs charset="0" pitchFamily="18" typeface="Times New Roman"/>
              </a:rPr>
              <a:t>- 38.0%</a:t>
            </a:r>
          </a:p>
        </p:txBody>
      </p:sp>
      <p:sp>
        <p:nvSpPr>
          <p:cNvPr id="1044" name="TextBox 1"/>
          <p:cNvSpPr txBox="1"/>
          <p:nvPr/>
        </p:nvSpPr>
        <p:spPr>
          <a:xfrm>
            <a:off x="7162800" y="1651000"/>
            <a:ext cx="762000" cy="210820"/>
          </a:xfrm>
          <a:prstGeom prst="rect">
            <a:avLst/>
          </a:prstGeom>
          <a:noFill/>
        </p:spPr>
        <p:txBody>
          <a:bodyPr lIns="0" rIns="0" rtlCol="0" tIns="0" wrap="none">
            <a:spAutoFit/>
          </a:bodyPr>
          <a:lstStyle/>
          <a:p>
            <a:pPr>
              <a:lnSpc>
                <a:spcPts val="1300"/>
              </a:lnSpc>
            </a:pPr>
            <a:r>
              <a:rPr altLang="zh-CN" b="1" lang="en-US" smtClean="0" sz="996">
                <a:solidFill>
                  <a:srgbClr val="585E79"/>
                </a:solidFill>
                <a:latin charset="0" pitchFamily="18" typeface="Microsoft YaHei UI"/>
                <a:cs charset="0" pitchFamily="18" typeface="Microsoft YaHei UI"/>
              </a:rPr>
              <a:t>全年份额增幅</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4721352" y="1720595"/>
            <a:ext cx="3995928" cy="1331976"/>
          </a:xfrm>
          <a:custGeom>
            <a:gdLst>
              <a:gd fmla="*/ 0 w 3995928" name="connsiteX0"/>
              <a:gd fmla="*/ 221996 h 1331976" name="connsiteY0"/>
              <a:gd fmla="*/ 221995 w 3995928" name="connsiteX1"/>
              <a:gd fmla="*/ 0 h 1331976" name="connsiteY1"/>
              <a:gd fmla="*/ 3773931 w 3995928" name="connsiteX2"/>
              <a:gd fmla="*/ 0 h 1331976" name="connsiteY2"/>
              <a:gd fmla="*/ 3995928 w 3995928" name="connsiteX3"/>
              <a:gd fmla="*/ 221996 h 1331976" name="connsiteY3"/>
              <a:gd fmla="*/ 3995928 w 3995928" name="connsiteX4"/>
              <a:gd fmla="*/ 1109980 h 1331976" name="connsiteY4"/>
              <a:gd fmla="*/ 3773931 w 3995928" name="connsiteX5"/>
              <a:gd fmla="*/ 1331976 h 1331976" name="connsiteY5"/>
              <a:gd fmla="*/ 221995 w 3995928" name="connsiteX6"/>
              <a:gd fmla="*/ 1331976 h 1331976" name="connsiteY6"/>
              <a:gd fmla="*/ 0 w 3995928" name="connsiteX7"/>
              <a:gd fmla="*/ 1109980 h 1331976" name="connsiteY7"/>
              <a:gd fmla="*/ 0 w 3995928" name="connsiteX8"/>
              <a:gd fmla="*/ 221996 h 1331976"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331976" w="3995928">
                <a:moveTo>
                  <a:pt x="0" y="221996"/>
                </a:moveTo>
                <a:cubicBezTo>
                  <a:pt x="0" y="99441"/>
                  <a:pt x="99440" y="0"/>
                  <a:pt x="221995" y="0"/>
                </a:cubicBezTo>
                <a:lnTo>
                  <a:pt x="3773931" y="0"/>
                </a:lnTo>
                <a:cubicBezTo>
                  <a:pt x="3896486" y="0"/>
                  <a:pt x="3995928" y="99441"/>
                  <a:pt x="3995928" y="221996"/>
                </a:cubicBezTo>
                <a:lnTo>
                  <a:pt x="3995928" y="1109980"/>
                </a:lnTo>
                <a:cubicBezTo>
                  <a:pt x="3995928" y="1232535"/>
                  <a:pt x="3896486" y="1331976"/>
                  <a:pt x="3773931" y="1331976"/>
                </a:cubicBezTo>
                <a:lnTo>
                  <a:pt x="221995" y="1331976"/>
                </a:lnTo>
                <a:cubicBezTo>
                  <a:pt x="99440" y="1331976"/>
                  <a:pt x="0" y="1232535"/>
                  <a:pt x="0" y="1109980"/>
                </a:cubicBezTo>
                <a:lnTo>
                  <a:pt x="0" y="221996"/>
                </a:lnTo>
              </a:path>
            </a:pathLst>
          </a:custGeom>
          <a:solidFill>
            <a:srgbClr val="B2BE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5481828" y="4142232"/>
            <a:ext cx="408432" cy="187452"/>
          </a:xfrm>
          <a:custGeom>
            <a:gdLst>
              <a:gd fmla="*/ 0 w 408432" name="connsiteX0"/>
              <a:gd fmla="*/ 0 h 187452" name="connsiteY0"/>
              <a:gd fmla="*/ 408431 w 408432" name="connsiteX1"/>
              <a:gd fmla="*/ 0 h 187452" name="connsiteY1"/>
              <a:gd fmla="*/ 408431 w 408432" name="connsiteX2"/>
              <a:gd fmla="*/ 187452 h 187452" name="connsiteY2"/>
              <a:gd fmla="*/ 0 w 408432" name="connsiteX3"/>
              <a:gd fmla="*/ 187452 h 187452" name="connsiteY3"/>
              <a:gd fmla="*/ 0 w 408432"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408431">
                <a:moveTo>
                  <a:pt x="0" y="0"/>
                </a:moveTo>
                <a:lnTo>
                  <a:pt x="408431" y="0"/>
                </a:lnTo>
                <a:lnTo>
                  <a:pt x="408431" y="187452"/>
                </a:lnTo>
                <a:lnTo>
                  <a:pt x="0" y="18745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481828" y="3878579"/>
            <a:ext cx="861059" cy="187452"/>
          </a:xfrm>
          <a:custGeom>
            <a:gdLst>
              <a:gd fmla="*/ 0 w 861059" name="connsiteX0"/>
              <a:gd fmla="*/ 0 h 187452" name="connsiteY0"/>
              <a:gd fmla="*/ 861059 w 861059" name="connsiteX1"/>
              <a:gd fmla="*/ 0 h 187452" name="connsiteY1"/>
              <a:gd fmla="*/ 861059 w 861059" name="connsiteX2"/>
              <a:gd fmla="*/ 187452 h 187452" name="connsiteY2"/>
              <a:gd fmla="*/ 0 w 861059" name="connsiteX3"/>
              <a:gd fmla="*/ 187452 h 187452" name="connsiteY3"/>
              <a:gd fmla="*/ 0 w 861059"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861059">
                <a:moveTo>
                  <a:pt x="0" y="0"/>
                </a:moveTo>
                <a:lnTo>
                  <a:pt x="861059" y="0"/>
                </a:lnTo>
                <a:lnTo>
                  <a:pt x="861059" y="187452"/>
                </a:lnTo>
                <a:lnTo>
                  <a:pt x="0" y="18745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5481828" y="3613403"/>
            <a:ext cx="574547" cy="188976"/>
          </a:xfrm>
          <a:custGeom>
            <a:gdLst>
              <a:gd fmla="*/ 0 w 574547" name="connsiteX0"/>
              <a:gd fmla="*/ 0 h 188976" name="connsiteY0"/>
              <a:gd fmla="*/ 574547 w 574547" name="connsiteX1"/>
              <a:gd fmla="*/ 0 h 188976" name="connsiteY1"/>
              <a:gd fmla="*/ 574547 w 574547" name="connsiteX2"/>
              <a:gd fmla="*/ 188976 h 188976" name="connsiteY2"/>
              <a:gd fmla="*/ 0 w 574547" name="connsiteX3"/>
              <a:gd fmla="*/ 188976 h 188976" name="connsiteY3"/>
              <a:gd fmla="*/ 0 w 574547"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574547">
                <a:moveTo>
                  <a:pt x="0" y="0"/>
                </a:moveTo>
                <a:lnTo>
                  <a:pt x="574547" y="0"/>
                </a:lnTo>
                <a:lnTo>
                  <a:pt x="574547" y="188976"/>
                </a:lnTo>
                <a:lnTo>
                  <a:pt x="0" y="18897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5481828" y="3349752"/>
            <a:ext cx="1229867" cy="188976"/>
          </a:xfrm>
          <a:custGeom>
            <a:gdLst>
              <a:gd fmla="*/ 0 w 1229867" name="connsiteX0"/>
              <a:gd fmla="*/ 0 h 188976" name="connsiteY0"/>
              <a:gd fmla="*/ 1229867 w 1229867" name="connsiteX1"/>
              <a:gd fmla="*/ 0 h 188976" name="connsiteY1"/>
              <a:gd fmla="*/ 1229867 w 1229867" name="connsiteX2"/>
              <a:gd fmla="*/ 188976 h 188976" name="connsiteY2"/>
              <a:gd fmla="*/ 0 w 1229867" name="connsiteX3"/>
              <a:gd fmla="*/ 188976 h 188976" name="connsiteY3"/>
              <a:gd fmla="*/ 0 w 1229867"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1229867">
                <a:moveTo>
                  <a:pt x="0" y="0"/>
                </a:moveTo>
                <a:lnTo>
                  <a:pt x="1229867" y="0"/>
                </a:lnTo>
                <a:lnTo>
                  <a:pt x="1229867" y="188976"/>
                </a:lnTo>
                <a:lnTo>
                  <a:pt x="0" y="18897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481828" y="3086100"/>
            <a:ext cx="2875788" cy="188976"/>
          </a:xfrm>
          <a:custGeom>
            <a:gdLst>
              <a:gd fmla="*/ 0 w 2875788" name="connsiteX0"/>
              <a:gd fmla="*/ 0 h 188976" name="connsiteY0"/>
              <a:gd fmla="*/ 2875788 w 2875788" name="connsiteX1"/>
              <a:gd fmla="*/ 0 h 188976" name="connsiteY1"/>
              <a:gd fmla="*/ 2875788 w 2875788" name="connsiteX2"/>
              <a:gd fmla="*/ 188976 h 188976" name="connsiteY2"/>
              <a:gd fmla="*/ 0 w 2875788" name="connsiteX3"/>
              <a:gd fmla="*/ 188976 h 188976" name="connsiteY3"/>
              <a:gd fmla="*/ 0 w 2875788"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2875788">
                <a:moveTo>
                  <a:pt x="0" y="0"/>
                </a:moveTo>
                <a:lnTo>
                  <a:pt x="2875788" y="0"/>
                </a:lnTo>
                <a:lnTo>
                  <a:pt x="2875788" y="188976"/>
                </a:lnTo>
                <a:lnTo>
                  <a:pt x="0" y="18897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5481828" y="2822448"/>
            <a:ext cx="265176" cy="188976"/>
          </a:xfrm>
          <a:custGeom>
            <a:gdLst>
              <a:gd fmla="*/ 0 w 265176" name="connsiteX0"/>
              <a:gd fmla="*/ 0 h 188976" name="connsiteY0"/>
              <a:gd fmla="*/ 265175 w 265176" name="connsiteX1"/>
              <a:gd fmla="*/ 0 h 188976" name="connsiteY1"/>
              <a:gd fmla="*/ 265175 w 265176" name="connsiteX2"/>
              <a:gd fmla="*/ 188975 h 188976" name="connsiteY2"/>
              <a:gd fmla="*/ 0 w 265176" name="connsiteX3"/>
              <a:gd fmla="*/ 188975 h 188976" name="connsiteY3"/>
              <a:gd fmla="*/ 0 w 265176"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265176">
                <a:moveTo>
                  <a:pt x="0" y="0"/>
                </a:moveTo>
                <a:lnTo>
                  <a:pt x="265175" y="0"/>
                </a:lnTo>
                <a:lnTo>
                  <a:pt x="265175" y="188975"/>
                </a:lnTo>
                <a:lnTo>
                  <a:pt x="0" y="18897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5481828" y="2558795"/>
            <a:ext cx="559308" cy="187452"/>
          </a:xfrm>
          <a:custGeom>
            <a:gdLst>
              <a:gd fmla="*/ 0 w 559308" name="connsiteX0"/>
              <a:gd fmla="*/ 0 h 187452" name="connsiteY0"/>
              <a:gd fmla="*/ 559307 w 559308" name="connsiteX1"/>
              <a:gd fmla="*/ 0 h 187452" name="connsiteY1"/>
              <a:gd fmla="*/ 559307 w 559308" name="connsiteX2"/>
              <a:gd fmla="*/ 187452 h 187452" name="connsiteY2"/>
              <a:gd fmla="*/ 0 w 559308" name="connsiteX3"/>
              <a:gd fmla="*/ 187452 h 187452" name="connsiteY3"/>
              <a:gd fmla="*/ 0 w 559308"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559308">
                <a:moveTo>
                  <a:pt x="0" y="0"/>
                </a:moveTo>
                <a:lnTo>
                  <a:pt x="559307" y="0"/>
                </a:lnTo>
                <a:lnTo>
                  <a:pt x="559307" y="187452"/>
                </a:lnTo>
                <a:lnTo>
                  <a:pt x="0" y="18745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481828" y="2295144"/>
            <a:ext cx="1249680" cy="187451"/>
          </a:xfrm>
          <a:custGeom>
            <a:gdLst>
              <a:gd fmla="*/ 0 w 1249680" name="connsiteX0"/>
              <a:gd fmla="*/ 0 h 187451" name="connsiteY0"/>
              <a:gd fmla="*/ 1249679 w 1249680" name="connsiteX1"/>
              <a:gd fmla="*/ 0 h 187451" name="connsiteY1"/>
              <a:gd fmla="*/ 1249679 w 1249680" name="connsiteX2"/>
              <a:gd fmla="*/ 187451 h 187451" name="connsiteY2"/>
              <a:gd fmla="*/ 0 w 1249680" name="connsiteX3"/>
              <a:gd fmla="*/ 187451 h 187451" name="connsiteY3"/>
              <a:gd fmla="*/ 0 w 1249680" name="connsiteX4"/>
              <a:gd fmla="*/ 0 h 18745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1" w="1249680">
                <a:moveTo>
                  <a:pt x="0" y="0"/>
                </a:moveTo>
                <a:lnTo>
                  <a:pt x="1249679" y="0"/>
                </a:lnTo>
                <a:lnTo>
                  <a:pt x="1249679" y="187451"/>
                </a:lnTo>
                <a:lnTo>
                  <a:pt x="0" y="18745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481828" y="2029967"/>
            <a:ext cx="2211323" cy="188976"/>
          </a:xfrm>
          <a:custGeom>
            <a:gdLst>
              <a:gd fmla="*/ 0 w 2211323" name="connsiteX0"/>
              <a:gd fmla="*/ 0 h 188976" name="connsiteY0"/>
              <a:gd fmla="*/ 2211323 w 2211323" name="connsiteX1"/>
              <a:gd fmla="*/ 0 h 188976" name="connsiteY1"/>
              <a:gd fmla="*/ 2211323 w 2211323" name="connsiteX2"/>
              <a:gd fmla="*/ 188976 h 188976" name="connsiteY2"/>
              <a:gd fmla="*/ 0 w 2211323" name="connsiteX3"/>
              <a:gd fmla="*/ 188976 h 188976" name="connsiteY3"/>
              <a:gd fmla="*/ 0 w 2211323"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2211323">
                <a:moveTo>
                  <a:pt x="0" y="0"/>
                </a:moveTo>
                <a:lnTo>
                  <a:pt x="2211323" y="0"/>
                </a:lnTo>
                <a:lnTo>
                  <a:pt x="2211323" y="188976"/>
                </a:lnTo>
                <a:lnTo>
                  <a:pt x="0" y="18897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5481828" y="1766316"/>
            <a:ext cx="1022604" cy="188976"/>
          </a:xfrm>
          <a:custGeom>
            <a:gdLst>
              <a:gd fmla="*/ 0 w 1022604" name="connsiteX0"/>
              <a:gd fmla="*/ 0 h 188976" name="connsiteY0"/>
              <a:gd fmla="*/ 1022603 w 1022604" name="connsiteX1"/>
              <a:gd fmla="*/ 0 h 188976" name="connsiteY1"/>
              <a:gd fmla="*/ 1022603 w 1022604" name="connsiteX2"/>
              <a:gd fmla="*/ 188976 h 188976" name="connsiteY2"/>
              <a:gd fmla="*/ 0 w 1022604" name="connsiteX3"/>
              <a:gd fmla="*/ 188976 h 188976" name="connsiteY3"/>
              <a:gd fmla="*/ 0 w 1022604"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1022604">
                <a:moveTo>
                  <a:pt x="0" y="0"/>
                </a:moveTo>
                <a:lnTo>
                  <a:pt x="1022603" y="0"/>
                </a:lnTo>
                <a:lnTo>
                  <a:pt x="1022603" y="188976"/>
                </a:lnTo>
                <a:lnTo>
                  <a:pt x="0" y="18897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475478" y="1721866"/>
            <a:ext cx="21844" cy="2652267"/>
          </a:xfrm>
          <a:custGeom>
            <a:gdLst>
              <a:gd fmla="*/ 6350 w 21844" name="connsiteX0"/>
              <a:gd fmla="*/ 2645918 h 2652267" name="connsiteY0"/>
              <a:gd fmla="*/ 6350 w 21844" name="connsiteX1"/>
              <a:gd fmla="*/ 6350 h 2652267" name="connsiteY1"/>
            </a:gdLst>
            <a:cxnLst>
              <a:cxn ang="0">
                <a:pos x="connsiteX0" y="connsiteY0"/>
              </a:cxn>
              <a:cxn ang="1">
                <a:pos x="connsiteX1" y="connsiteY1"/>
              </a:cxn>
            </a:cxnLst>
            <a:rect b="b" l="l" r="r" t="t"/>
            <a:pathLst>
              <a:path h="2652267" w="21844">
                <a:moveTo>
                  <a:pt x="6350" y="2645918"/>
                </a:moveTo>
                <a:lnTo>
                  <a:pt x="6350"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431291" y="1725167"/>
            <a:ext cx="4114800" cy="541020"/>
          </a:xfrm>
          <a:custGeom>
            <a:gdLst>
              <a:gd fmla="*/ 0 w 4114800" name="connsiteX0"/>
              <a:gd fmla="*/ 90170 h 541020" name="connsiteY0"/>
              <a:gd fmla="*/ 90170 w 4114800" name="connsiteX1"/>
              <a:gd fmla="*/ 0 h 541020" name="connsiteY1"/>
              <a:gd fmla="*/ 4024629 w 4114800" name="connsiteX2"/>
              <a:gd fmla="*/ 0 h 541020" name="connsiteY2"/>
              <a:gd fmla="*/ 4114799 w 4114800" name="connsiteX3"/>
              <a:gd fmla="*/ 90170 h 541020" name="connsiteY3"/>
              <a:gd fmla="*/ 4114799 w 4114800" name="connsiteX4"/>
              <a:gd fmla="*/ 450850 h 541020" name="connsiteY4"/>
              <a:gd fmla="*/ 4024629 w 4114800" name="connsiteX5"/>
              <a:gd fmla="*/ 541020 h 541020" name="connsiteY5"/>
              <a:gd fmla="*/ 90170 w 4114800" name="connsiteX6"/>
              <a:gd fmla="*/ 541020 h 541020" name="connsiteY6"/>
              <a:gd fmla="*/ 0 w 4114800" name="connsiteX7"/>
              <a:gd fmla="*/ 450850 h 541020" name="connsiteY7"/>
              <a:gd fmla="*/ 0 w 4114800" name="connsiteX8"/>
              <a:gd fmla="*/ 90170 h 541020"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541020" w="4114800">
                <a:moveTo>
                  <a:pt x="0" y="90170"/>
                </a:moveTo>
                <a:cubicBezTo>
                  <a:pt x="0" y="40386"/>
                  <a:pt x="40373" y="0"/>
                  <a:pt x="90170" y="0"/>
                </a:cubicBezTo>
                <a:lnTo>
                  <a:pt x="4024629" y="0"/>
                </a:lnTo>
                <a:cubicBezTo>
                  <a:pt x="4074413" y="0"/>
                  <a:pt x="4114799" y="40386"/>
                  <a:pt x="4114799" y="90170"/>
                </a:cubicBezTo>
                <a:lnTo>
                  <a:pt x="4114799" y="450850"/>
                </a:lnTo>
                <a:cubicBezTo>
                  <a:pt x="4114799" y="500633"/>
                  <a:pt x="4074413" y="541020"/>
                  <a:pt x="4024629" y="541020"/>
                </a:cubicBezTo>
                <a:lnTo>
                  <a:pt x="90170" y="541020"/>
                </a:lnTo>
                <a:cubicBezTo>
                  <a:pt x="40373" y="541020"/>
                  <a:pt x="0" y="500633"/>
                  <a:pt x="0" y="450850"/>
                </a:cubicBezTo>
                <a:lnTo>
                  <a:pt x="0" y="90170"/>
                </a:lnTo>
              </a:path>
            </a:pathLst>
          </a:custGeom>
          <a:solidFill>
            <a:srgbClr val="C1E7B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1124711" y="4142232"/>
            <a:ext cx="352044" cy="187452"/>
          </a:xfrm>
          <a:custGeom>
            <a:gdLst>
              <a:gd fmla="*/ 0 w 352044" name="connsiteX0"/>
              <a:gd fmla="*/ 0 h 187452" name="connsiteY0"/>
              <a:gd fmla="*/ 352044 w 352044" name="connsiteX1"/>
              <a:gd fmla="*/ 0 h 187452" name="connsiteY1"/>
              <a:gd fmla="*/ 352044 w 352044" name="connsiteX2"/>
              <a:gd fmla="*/ 187452 h 187452" name="connsiteY2"/>
              <a:gd fmla="*/ 0 w 352044" name="connsiteX3"/>
              <a:gd fmla="*/ 187452 h 187452" name="connsiteY3"/>
              <a:gd fmla="*/ 0 w 352044"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352044">
                <a:moveTo>
                  <a:pt x="0" y="0"/>
                </a:moveTo>
                <a:lnTo>
                  <a:pt x="352044" y="0"/>
                </a:lnTo>
                <a:lnTo>
                  <a:pt x="352044" y="187452"/>
                </a:lnTo>
                <a:lnTo>
                  <a:pt x="0" y="187452"/>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1124711" y="3878579"/>
            <a:ext cx="361188" cy="187452"/>
          </a:xfrm>
          <a:custGeom>
            <a:gdLst>
              <a:gd fmla="*/ 0 w 361188" name="connsiteX0"/>
              <a:gd fmla="*/ 0 h 187452" name="connsiteY0"/>
              <a:gd fmla="*/ 361188 w 361188" name="connsiteX1"/>
              <a:gd fmla="*/ 0 h 187452" name="connsiteY1"/>
              <a:gd fmla="*/ 361188 w 361188" name="connsiteX2"/>
              <a:gd fmla="*/ 187452 h 187452" name="connsiteY2"/>
              <a:gd fmla="*/ 0 w 361188" name="connsiteX3"/>
              <a:gd fmla="*/ 187452 h 187452" name="connsiteY3"/>
              <a:gd fmla="*/ 0 w 361188"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361188">
                <a:moveTo>
                  <a:pt x="0" y="0"/>
                </a:moveTo>
                <a:lnTo>
                  <a:pt x="361188" y="0"/>
                </a:lnTo>
                <a:lnTo>
                  <a:pt x="361188" y="187452"/>
                </a:lnTo>
                <a:lnTo>
                  <a:pt x="0" y="187452"/>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1124711" y="3613403"/>
            <a:ext cx="810767" cy="188976"/>
          </a:xfrm>
          <a:custGeom>
            <a:gdLst>
              <a:gd fmla="*/ 0 w 810767" name="connsiteX0"/>
              <a:gd fmla="*/ 0 h 188976" name="connsiteY0"/>
              <a:gd fmla="*/ 810767 w 810767" name="connsiteX1"/>
              <a:gd fmla="*/ 0 h 188976" name="connsiteY1"/>
              <a:gd fmla="*/ 810767 w 810767" name="connsiteX2"/>
              <a:gd fmla="*/ 188976 h 188976" name="connsiteY2"/>
              <a:gd fmla="*/ 0 w 810767" name="connsiteX3"/>
              <a:gd fmla="*/ 188976 h 188976" name="connsiteY3"/>
              <a:gd fmla="*/ 0 w 810767"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810767">
                <a:moveTo>
                  <a:pt x="0" y="0"/>
                </a:moveTo>
                <a:lnTo>
                  <a:pt x="810767" y="0"/>
                </a:lnTo>
                <a:lnTo>
                  <a:pt x="810767" y="188976"/>
                </a:lnTo>
                <a:lnTo>
                  <a:pt x="0" y="188976"/>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1124711" y="3349752"/>
            <a:ext cx="851916" cy="188976"/>
          </a:xfrm>
          <a:custGeom>
            <a:gdLst>
              <a:gd fmla="*/ 0 w 851916" name="connsiteX0"/>
              <a:gd fmla="*/ 0 h 188976" name="connsiteY0"/>
              <a:gd fmla="*/ 851916 w 851916" name="connsiteX1"/>
              <a:gd fmla="*/ 0 h 188976" name="connsiteY1"/>
              <a:gd fmla="*/ 851916 w 851916" name="connsiteX2"/>
              <a:gd fmla="*/ 188976 h 188976" name="connsiteY2"/>
              <a:gd fmla="*/ 0 w 851916" name="connsiteX3"/>
              <a:gd fmla="*/ 188976 h 188976" name="connsiteY3"/>
              <a:gd fmla="*/ 0 w 851916"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851916">
                <a:moveTo>
                  <a:pt x="0" y="0"/>
                </a:moveTo>
                <a:lnTo>
                  <a:pt x="851916" y="0"/>
                </a:lnTo>
                <a:lnTo>
                  <a:pt x="851916" y="188976"/>
                </a:lnTo>
                <a:lnTo>
                  <a:pt x="0" y="188976"/>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1124711" y="3086100"/>
            <a:ext cx="1495044" cy="188976"/>
          </a:xfrm>
          <a:custGeom>
            <a:gdLst>
              <a:gd fmla="*/ 0 w 1495044" name="connsiteX0"/>
              <a:gd fmla="*/ 0 h 188976" name="connsiteY0"/>
              <a:gd fmla="*/ 1495044 w 1495044" name="connsiteX1"/>
              <a:gd fmla="*/ 0 h 188976" name="connsiteY1"/>
              <a:gd fmla="*/ 1495044 w 1495044" name="connsiteX2"/>
              <a:gd fmla="*/ 188976 h 188976" name="connsiteY2"/>
              <a:gd fmla="*/ 0 w 1495044" name="connsiteX3"/>
              <a:gd fmla="*/ 188976 h 188976" name="connsiteY3"/>
              <a:gd fmla="*/ 0 w 1495044"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1495044">
                <a:moveTo>
                  <a:pt x="0" y="0"/>
                </a:moveTo>
                <a:lnTo>
                  <a:pt x="1495044" y="0"/>
                </a:lnTo>
                <a:lnTo>
                  <a:pt x="1495044" y="188976"/>
                </a:lnTo>
                <a:lnTo>
                  <a:pt x="0" y="188976"/>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1124711" y="2822448"/>
            <a:ext cx="790955" cy="188976"/>
          </a:xfrm>
          <a:custGeom>
            <a:gdLst>
              <a:gd fmla="*/ 0 w 790955" name="connsiteX0"/>
              <a:gd fmla="*/ 0 h 188976" name="connsiteY0"/>
              <a:gd fmla="*/ 790955 w 790955" name="connsiteX1"/>
              <a:gd fmla="*/ 0 h 188976" name="connsiteY1"/>
              <a:gd fmla="*/ 790955 w 790955" name="connsiteX2"/>
              <a:gd fmla="*/ 188975 h 188976" name="connsiteY2"/>
              <a:gd fmla="*/ 0 w 790955" name="connsiteX3"/>
              <a:gd fmla="*/ 188975 h 188976" name="connsiteY3"/>
              <a:gd fmla="*/ 0 w 790955"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790955">
                <a:moveTo>
                  <a:pt x="0" y="0"/>
                </a:moveTo>
                <a:lnTo>
                  <a:pt x="790955" y="0"/>
                </a:lnTo>
                <a:lnTo>
                  <a:pt x="790955" y="188975"/>
                </a:lnTo>
                <a:lnTo>
                  <a:pt x="0" y="188975"/>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1124711" y="2558795"/>
            <a:ext cx="3034284" cy="187452"/>
          </a:xfrm>
          <a:custGeom>
            <a:gdLst>
              <a:gd fmla="*/ 0 w 3034284" name="connsiteX0"/>
              <a:gd fmla="*/ 0 h 187452" name="connsiteY0"/>
              <a:gd fmla="*/ 3034284 w 3034284" name="connsiteX1"/>
              <a:gd fmla="*/ 0 h 187452" name="connsiteY1"/>
              <a:gd fmla="*/ 3034284 w 3034284" name="connsiteX2"/>
              <a:gd fmla="*/ 187452 h 187452" name="connsiteY2"/>
              <a:gd fmla="*/ 0 w 3034284" name="connsiteX3"/>
              <a:gd fmla="*/ 187452 h 187452" name="connsiteY3"/>
              <a:gd fmla="*/ 0 w 3034284" name="connsiteX4"/>
              <a:gd fmla="*/ 0 h 1874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2" w="3034284">
                <a:moveTo>
                  <a:pt x="0" y="0"/>
                </a:moveTo>
                <a:lnTo>
                  <a:pt x="3034284" y="0"/>
                </a:lnTo>
                <a:lnTo>
                  <a:pt x="3034284" y="187452"/>
                </a:lnTo>
                <a:lnTo>
                  <a:pt x="0" y="187452"/>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1124711" y="2295144"/>
            <a:ext cx="1990344" cy="187451"/>
          </a:xfrm>
          <a:custGeom>
            <a:gdLst>
              <a:gd fmla="*/ 0 w 1990344" name="connsiteX0"/>
              <a:gd fmla="*/ 0 h 187451" name="connsiteY0"/>
              <a:gd fmla="*/ 1990344 w 1990344" name="connsiteX1"/>
              <a:gd fmla="*/ 0 h 187451" name="connsiteY1"/>
              <a:gd fmla="*/ 1990344 w 1990344" name="connsiteX2"/>
              <a:gd fmla="*/ 187451 h 187451" name="connsiteY2"/>
              <a:gd fmla="*/ 0 w 1990344" name="connsiteX3"/>
              <a:gd fmla="*/ 187451 h 187451" name="connsiteY3"/>
              <a:gd fmla="*/ 0 w 1990344" name="connsiteX4"/>
              <a:gd fmla="*/ 0 h 18745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451" w="1990344">
                <a:moveTo>
                  <a:pt x="0" y="0"/>
                </a:moveTo>
                <a:lnTo>
                  <a:pt x="1990344" y="0"/>
                </a:lnTo>
                <a:lnTo>
                  <a:pt x="1990344" y="187451"/>
                </a:lnTo>
                <a:lnTo>
                  <a:pt x="0" y="187451"/>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1124711" y="2029967"/>
            <a:ext cx="1952244" cy="188976"/>
          </a:xfrm>
          <a:custGeom>
            <a:gdLst>
              <a:gd fmla="*/ 0 w 1952244" name="connsiteX0"/>
              <a:gd fmla="*/ 0 h 188976" name="connsiteY0"/>
              <a:gd fmla="*/ 1952244 w 1952244" name="connsiteX1"/>
              <a:gd fmla="*/ 0 h 188976" name="connsiteY1"/>
              <a:gd fmla="*/ 1952244 w 1952244" name="connsiteX2"/>
              <a:gd fmla="*/ 188976 h 188976" name="connsiteY2"/>
              <a:gd fmla="*/ 0 w 1952244" name="connsiteX3"/>
              <a:gd fmla="*/ 188976 h 188976" name="connsiteY3"/>
              <a:gd fmla="*/ 0 w 1952244"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1952244">
                <a:moveTo>
                  <a:pt x="0" y="0"/>
                </a:moveTo>
                <a:lnTo>
                  <a:pt x="1952244" y="0"/>
                </a:lnTo>
                <a:lnTo>
                  <a:pt x="1952244" y="188976"/>
                </a:lnTo>
                <a:lnTo>
                  <a:pt x="0" y="188976"/>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1124711" y="1766316"/>
            <a:ext cx="807720" cy="188976"/>
          </a:xfrm>
          <a:custGeom>
            <a:gdLst>
              <a:gd fmla="*/ 0 w 807720" name="connsiteX0"/>
              <a:gd fmla="*/ 0 h 188976" name="connsiteY0"/>
              <a:gd fmla="*/ 807720 w 807720" name="connsiteX1"/>
              <a:gd fmla="*/ 0 h 188976" name="connsiteY1"/>
              <a:gd fmla="*/ 807720 w 807720" name="connsiteX2"/>
              <a:gd fmla="*/ 188976 h 188976" name="connsiteY2"/>
              <a:gd fmla="*/ 0 w 807720" name="connsiteX3"/>
              <a:gd fmla="*/ 188976 h 188976" name="connsiteY3"/>
              <a:gd fmla="*/ 0 w 807720" name="connsiteX4"/>
              <a:gd fmla="*/ 0 h 1889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976" w="807720">
                <a:moveTo>
                  <a:pt x="0" y="0"/>
                </a:moveTo>
                <a:lnTo>
                  <a:pt x="807720" y="0"/>
                </a:lnTo>
                <a:lnTo>
                  <a:pt x="807720" y="188976"/>
                </a:lnTo>
                <a:lnTo>
                  <a:pt x="0" y="188976"/>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1118361" y="1721866"/>
            <a:ext cx="21844" cy="2652267"/>
          </a:xfrm>
          <a:custGeom>
            <a:gdLst>
              <a:gd fmla="*/ 6350 w 21844" name="connsiteX0"/>
              <a:gd fmla="*/ 2645918 h 2652267" name="connsiteY0"/>
              <a:gd fmla="*/ 6350 w 21844" name="connsiteX1"/>
              <a:gd fmla="*/ 6350 h 2652267" name="connsiteY1"/>
            </a:gdLst>
            <a:cxnLst>
              <a:cxn ang="0">
                <a:pos x="connsiteX0" y="connsiteY0"/>
              </a:cxn>
              <a:cxn ang="1">
                <a:pos x="connsiteX1" y="connsiteY1"/>
              </a:cxn>
            </a:cxnLst>
            <a:rect b="b" l="l" r="r" t="t"/>
            <a:pathLst>
              <a:path h="2652267" w="21844">
                <a:moveTo>
                  <a:pt x="6350" y="2645918"/>
                </a:moveTo>
                <a:lnTo>
                  <a:pt x="6350"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7848600" y="3124200"/>
            <a:ext cx="4191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22.3%</a:t>
            </a:r>
          </a:p>
        </p:txBody>
      </p:sp>
      <p:sp>
        <p:nvSpPr>
          <p:cNvPr id="30" name="TextBox 1"/>
          <p:cNvSpPr txBox="1"/>
          <p:nvPr/>
        </p:nvSpPr>
        <p:spPr>
          <a:xfrm>
            <a:off x="5549900" y="2870200"/>
            <a:ext cx="1189038" cy="1163320"/>
          </a:xfrm>
          <a:prstGeom prst="rect">
            <a:avLst/>
          </a:prstGeom>
          <a:noFill/>
        </p:spPr>
        <p:txBody>
          <a:bodyPr lIns="0" rIns="0" rtlCol="0" tIns="0" wrap="none">
            <a:spAutoFit/>
          </a:bodyPr>
          <a:lstStyle/>
          <a:p>
            <a:pPr>
              <a:lnSpc>
                <a:spcPts val="1100"/>
              </a:lnSpc>
              <a:tabLst>
                <a:tab pos="76200"/>
                <a:tab pos="215900"/>
                <a:tab pos="419100"/>
                <a:tab pos="736600"/>
              </a:tabLst>
            </a:pPr>
            <a:r>
              <a:rPr altLang="zh-CN" lang="en-US" smtClean="0"/>
              <a:t>		2.1%</a:t>
            </a:r>
          </a:p>
          <a:p>
            <a:pPr>
              <a:lnSpc>
                <a:spcPts val="1100"/>
              </a:lnSpc>
              <a:tabLst>
                <a:tab pos="76200"/>
                <a:tab pos="215900"/>
                <a:tab pos="419100"/>
                <a:tab pos="736600"/>
              </a:tabLst>
            </a:pPr>
            <a:endParaRPr altLang="zh-CN" lang="en-US" smtClean="0"/>
          </a:p>
          <a:p>
            <a:pPr>
              <a:lnSpc>
                <a:spcPts val="1100"/>
              </a:lnSpc>
              <a:tabLst>
                <a:tab pos="76200"/>
                <a:tab pos="215900"/>
                <a:tab pos="419100"/>
                <a:tab pos="736600"/>
              </a:tabLst>
            </a:pPr>
            <a:endParaRPr altLang="zh-CN" lang="en-US" smtClean="0"/>
          </a:p>
          <a:p>
            <a:pPr>
              <a:lnSpc>
                <a:spcPts val="1100"/>
              </a:lnSpc>
              <a:tabLst>
                <a:tab pos="76200"/>
                <a:tab pos="215900"/>
                <a:tab pos="419100"/>
                <a:tab pos="736600"/>
              </a:tabLst>
            </a:pPr>
            <a:r>
              <a:rPr altLang="zh-CN" lang="en-US" smtClean="0"/>
              <a:t>				9.5%</a:t>
            </a:r>
          </a:p>
          <a:p>
            <a:pPr>
              <a:lnSpc>
                <a:spcPts val="1100"/>
              </a:lnSpc>
              <a:tabLst>
                <a:tab pos="76200"/>
                <a:tab pos="215900"/>
                <a:tab pos="419100"/>
                <a:tab pos="736600"/>
              </a:tabLst>
            </a:pPr>
            <a:r>
              <a:rPr altLang="zh-CN" lang="en-US" smtClean="0"/>
              <a:t>	4.5%</a:t>
            </a:r>
          </a:p>
          <a:p>
            <a:pPr>
              <a:lnSpc>
                <a:spcPts val="1100"/>
              </a:lnSpc>
              <a:tabLst>
                <a:tab pos="76200"/>
                <a:tab pos="215900"/>
                <a:tab pos="419100"/>
                <a:tab pos="736600"/>
              </a:tabLst>
            </a:pPr>
            <a:endParaRPr altLang="zh-CN" lang="en-US" smtClean="0"/>
          </a:p>
          <a:p>
            <a:pPr>
              <a:lnSpc>
                <a:spcPts val="1100"/>
              </a:lnSpc>
              <a:tabLst>
                <a:tab pos="76200"/>
                <a:tab pos="215900"/>
                <a:tab pos="419100"/>
                <a:tab pos="736600"/>
              </a:tabLst>
            </a:pPr>
            <a:r>
              <a:rPr altLang="zh-CN" lang="en-US" smtClean="0"/>
              <a:t>			6.7%</a:t>
            </a:r>
          </a:p>
          <a:p>
            <a:pPr>
              <a:lnSpc>
                <a:spcPts val="1100"/>
              </a:lnSpc>
              <a:tabLst>
                <a:tab pos="76200"/>
                <a:tab pos="215900"/>
                <a:tab pos="419100"/>
                <a:tab pos="736600"/>
              </a:tabLst>
            </a:pPr>
            <a:r>
              <a:rPr altLang="zh-CN" lang="en-US" smtClean="0"/>
              <a:t>3.2%</a:t>
            </a:r>
          </a:p>
        </p:txBody>
      </p:sp>
      <p:sp>
        <p:nvSpPr>
          <p:cNvPr id="31" name="TextBox 1"/>
          <p:cNvSpPr txBox="1"/>
          <p:nvPr/>
        </p:nvSpPr>
        <p:spPr>
          <a:xfrm>
            <a:off x="5613400" y="25908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4.3%</a:t>
            </a:r>
          </a:p>
        </p:txBody>
      </p:sp>
      <p:sp>
        <p:nvSpPr>
          <p:cNvPr id="1024" name="TextBox 1"/>
          <p:cNvSpPr txBox="1"/>
          <p:nvPr/>
        </p:nvSpPr>
        <p:spPr>
          <a:xfrm>
            <a:off x="6299200" y="23241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9.7%</a:t>
            </a:r>
          </a:p>
        </p:txBody>
      </p:sp>
      <p:sp>
        <p:nvSpPr>
          <p:cNvPr id="1025" name="TextBox 1"/>
          <p:cNvSpPr txBox="1"/>
          <p:nvPr/>
        </p:nvSpPr>
        <p:spPr>
          <a:xfrm>
            <a:off x="7175500" y="2070100"/>
            <a:ext cx="4191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17.1%</a:t>
            </a:r>
          </a:p>
        </p:txBody>
      </p:sp>
      <p:sp>
        <p:nvSpPr>
          <p:cNvPr id="1026" name="TextBox 1"/>
          <p:cNvSpPr txBox="1"/>
          <p:nvPr/>
        </p:nvSpPr>
        <p:spPr>
          <a:xfrm>
            <a:off x="6070600" y="18034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7.9%</a:t>
            </a:r>
          </a:p>
        </p:txBody>
      </p:sp>
      <p:sp>
        <p:nvSpPr>
          <p:cNvPr id="1028" name="TextBox 1"/>
          <p:cNvSpPr txBox="1"/>
          <p:nvPr/>
        </p:nvSpPr>
        <p:spPr>
          <a:xfrm>
            <a:off x="5080000" y="2857500"/>
            <a:ext cx="461962" cy="1303020"/>
          </a:xfrm>
          <a:prstGeom prst="rect">
            <a:avLst/>
          </a:prstGeom>
          <a:noFill/>
        </p:spPr>
        <p:txBody>
          <a:bodyPr lIns="0" rIns="0" rtlCol="0" tIns="0" wrap="none">
            <a:spAutoFit/>
          </a:bodyPr>
          <a:lstStyle/>
          <a:p>
            <a:pPr>
              <a:lnSpc>
                <a:spcPts val="900"/>
              </a:lnSpc>
              <a:tabLst>
                <a:tab pos="114300"/>
              </a:tabLst>
            </a:pPr>
            <a:r>
              <a:rPr altLang="zh-CN" lang="en-US" smtClean="0"/>
              <a:t>	8.0</a:t>
            </a:r>
          </a:p>
          <a:p>
            <a:pPr>
              <a:lnSpc>
                <a:spcPts val="900"/>
              </a:lnSpc>
              <a:tabLst>
                <a:tab pos="114300"/>
              </a:tabLst>
            </a:pPr>
            <a:endParaRPr altLang="zh-CN" lang="en-US" smtClean="0"/>
          </a:p>
          <a:p>
            <a:pPr>
              <a:lnSpc>
                <a:spcPts val="900"/>
              </a:lnSpc>
              <a:tabLst>
                <a:tab pos="114300"/>
              </a:tabLst>
            </a:pPr>
            <a:r>
              <a:rPr altLang="zh-CN" lang="en-US" smtClean="0"/>
              <a:t>7.1.2</a:t>
            </a:r>
          </a:p>
          <a:p>
            <a:pPr>
              <a:lnSpc>
                <a:spcPts val="900"/>
              </a:lnSpc>
              <a:tabLst>
                <a:tab pos="114300"/>
              </a:tabLst>
            </a:pPr>
            <a:endParaRPr altLang="zh-CN" lang="en-US" smtClean="0"/>
          </a:p>
          <a:p>
            <a:pPr>
              <a:lnSpc>
                <a:spcPts val="900"/>
              </a:lnSpc>
              <a:tabLst>
                <a:tab pos="114300"/>
              </a:tabLst>
            </a:pPr>
            <a:r>
              <a:rPr altLang="zh-CN" lang="en-US" smtClean="0"/>
              <a:t>7.1.1</a:t>
            </a:r>
          </a:p>
          <a:p>
            <a:pPr>
              <a:lnSpc>
                <a:spcPts val="900"/>
              </a:lnSpc>
              <a:tabLst>
                <a:tab pos="114300"/>
              </a:tabLst>
            </a:pPr>
            <a:endParaRPr altLang="zh-CN" lang="en-US" smtClean="0"/>
          </a:p>
          <a:p>
            <a:pPr>
              <a:lnSpc>
                <a:spcPts val="900"/>
              </a:lnSpc>
              <a:tabLst>
                <a:tab pos="114300"/>
              </a:tabLst>
            </a:pPr>
            <a:r>
              <a:rPr altLang="zh-CN" lang="en-US" smtClean="0"/>
              <a:t>	7.1</a:t>
            </a:r>
          </a:p>
          <a:p>
            <a:pPr>
              <a:lnSpc>
                <a:spcPts val="900"/>
              </a:lnSpc>
              <a:tabLst>
                <a:tab pos="114300"/>
              </a:tabLst>
            </a:pPr>
            <a:endParaRPr altLang="zh-CN" lang="en-US" smtClean="0"/>
          </a:p>
          <a:p>
            <a:pPr>
              <a:lnSpc>
                <a:spcPts val="900"/>
              </a:lnSpc>
              <a:tabLst>
                <a:tab pos="114300"/>
              </a:tabLst>
            </a:pPr>
            <a:r>
              <a:rPr altLang="zh-CN" lang="en-US" smtClean="0"/>
              <a:t>7.0.4</a:t>
            </a:r>
          </a:p>
          <a:p>
            <a:pPr>
              <a:lnSpc>
                <a:spcPts val="900"/>
              </a:lnSpc>
              <a:tabLst>
                <a:tab pos="114300"/>
              </a:tabLst>
            </a:pPr>
            <a:endParaRPr altLang="zh-CN" lang="en-US" smtClean="0"/>
          </a:p>
          <a:p>
            <a:pPr>
              <a:lnSpc>
                <a:spcPts val="900"/>
              </a:lnSpc>
              <a:tabLst>
                <a:tab pos="114300"/>
              </a:tabLst>
            </a:pPr>
            <a:r>
              <a:rPr altLang="zh-CN" lang="en-US" smtClean="0"/>
              <a:t>6.1.3</a:t>
            </a:r>
          </a:p>
        </p:txBody>
      </p:sp>
      <p:sp>
        <p:nvSpPr>
          <p:cNvPr id="1029" name="TextBox 1"/>
          <p:cNvSpPr txBox="1"/>
          <p:nvPr/>
        </p:nvSpPr>
        <p:spPr>
          <a:xfrm>
            <a:off x="5080000" y="2590800"/>
            <a:ext cx="254000" cy="160020"/>
          </a:xfrm>
          <a:prstGeom prst="rect">
            <a:avLst/>
          </a:prstGeom>
          <a:noFill/>
        </p:spPr>
        <p:txBody>
          <a:bodyPr lIns="0" rIns="0" rtlCol="0" tIns="0" wrap="none">
            <a:spAutoFit/>
          </a:bodyPr>
          <a:lstStyle/>
          <a:p>
            <a:pPr>
              <a:lnSpc>
                <a:spcPts val="900"/>
              </a:lnSpc>
            </a:pPr>
            <a:r>
              <a:rPr altLang="zh-CN" lang="en-US" smtClean="0" sz="996">
                <a:solidFill>
                  <a:srgbClr val="595959"/>
                </a:solidFill>
                <a:latin charset="0" pitchFamily="18" typeface="Times New Roman"/>
                <a:cs charset="0" pitchFamily="18" typeface="Times New Roman"/>
              </a:rPr>
              <a:t>8.0.2</a:t>
            </a:r>
          </a:p>
        </p:txBody>
      </p:sp>
      <p:sp>
        <p:nvSpPr>
          <p:cNvPr id="1030" name="TextBox 1"/>
          <p:cNvSpPr txBox="1"/>
          <p:nvPr/>
        </p:nvSpPr>
        <p:spPr>
          <a:xfrm>
            <a:off x="5194300" y="2336800"/>
            <a:ext cx="158750" cy="160020"/>
          </a:xfrm>
          <a:prstGeom prst="rect">
            <a:avLst/>
          </a:prstGeom>
          <a:noFill/>
        </p:spPr>
        <p:txBody>
          <a:bodyPr lIns="0" rIns="0" rtlCol="0" tIns="0" wrap="none">
            <a:spAutoFit/>
          </a:bodyPr>
          <a:lstStyle/>
          <a:p>
            <a:pPr>
              <a:lnSpc>
                <a:spcPts val="900"/>
              </a:lnSpc>
            </a:pPr>
            <a:r>
              <a:rPr altLang="zh-CN" lang="en-US" smtClean="0" sz="996">
                <a:solidFill>
                  <a:srgbClr val="595959"/>
                </a:solidFill>
                <a:latin charset="0" pitchFamily="18" typeface="Times New Roman"/>
                <a:cs charset="0" pitchFamily="18" typeface="Times New Roman"/>
              </a:rPr>
              <a:t>8.1</a:t>
            </a:r>
          </a:p>
        </p:txBody>
      </p:sp>
      <p:sp>
        <p:nvSpPr>
          <p:cNvPr id="1031" name="TextBox 1"/>
          <p:cNvSpPr txBox="1"/>
          <p:nvPr/>
        </p:nvSpPr>
        <p:spPr>
          <a:xfrm>
            <a:off x="5080000" y="1803400"/>
            <a:ext cx="254000" cy="388620"/>
          </a:xfrm>
          <a:prstGeom prst="rect">
            <a:avLst/>
          </a:prstGeom>
          <a:noFill/>
        </p:spPr>
        <p:txBody>
          <a:bodyPr lIns="0" rIns="0" rtlCol="0" tIns="0" wrap="none">
            <a:spAutoFit/>
          </a:bodyPr>
          <a:lstStyle/>
          <a:p>
            <a:pPr>
              <a:lnSpc>
                <a:spcPts val="900"/>
              </a:lnSpc>
            </a:pPr>
            <a:r>
              <a:rPr altLang="zh-CN" lang="en-US" smtClean="0" sz="996">
                <a:solidFill>
                  <a:srgbClr val="595959"/>
                </a:solidFill>
                <a:latin charset="0" pitchFamily="18" typeface="Times New Roman"/>
                <a:cs charset="0" pitchFamily="18" typeface="Times New Roman"/>
              </a:rPr>
              <a:t>8.1.2</a:t>
            </a:r>
          </a:p>
          <a:p>
            <a:pPr>
              <a:lnSpc>
                <a:spcPts val="900"/>
              </a:lnSpc>
            </a:pPr>
            <a:endParaRPr altLang="zh-CN" lang="en-US" smtClean="0" sz="996">
              <a:solidFill>
                <a:srgbClr val="595959"/>
              </a:solidFill>
              <a:latin charset="0" pitchFamily="18" typeface="Times New Roman"/>
              <a:cs charset="0" pitchFamily="18" typeface="Times New Roman"/>
            </a:endParaRPr>
          </a:p>
          <a:p>
            <a:pPr>
              <a:lnSpc>
                <a:spcPts val="900"/>
              </a:lnSpc>
            </a:pPr>
            <a:r>
              <a:rPr altLang="zh-CN" lang="en-US" smtClean="0" sz="996">
                <a:solidFill>
                  <a:srgbClr val="595959"/>
                </a:solidFill>
                <a:latin charset="0" pitchFamily="18" typeface="Times New Roman"/>
                <a:cs charset="0" pitchFamily="18" typeface="Times New Roman"/>
              </a:rPr>
              <a:t>8.1.1</a:t>
            </a:r>
          </a:p>
        </p:txBody>
      </p:sp>
      <p:sp>
        <p:nvSpPr>
          <p:cNvPr id="1032" name="TextBox 1"/>
          <p:cNvSpPr txBox="1"/>
          <p:nvPr/>
        </p:nvSpPr>
        <p:spPr>
          <a:xfrm>
            <a:off x="5486400" y="1244600"/>
            <a:ext cx="2619375"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2014年12月 iOS平台 操作系统Top10</a:t>
            </a:r>
          </a:p>
        </p:txBody>
      </p:sp>
      <p:sp>
        <p:nvSpPr>
          <p:cNvPr id="1033" name="TextBox 1"/>
          <p:cNvSpPr txBox="1"/>
          <p:nvPr/>
        </p:nvSpPr>
        <p:spPr>
          <a:xfrm>
            <a:off x="393700" y="254000"/>
            <a:ext cx="8429625" cy="401320"/>
          </a:xfrm>
          <a:prstGeom prst="rect">
            <a:avLst/>
          </a:prstGeom>
          <a:noFill/>
        </p:spPr>
        <p:txBody>
          <a:bodyPr lIns="0" rIns="0" rtlCol="0" tIns="0" wrap="none">
            <a:spAutoFit/>
          </a:bodyPr>
          <a:lstStyle/>
          <a:p>
            <a:pPr>
              <a:lnSpc>
                <a:spcPts val="1400"/>
              </a:lnSpc>
              <a:tabLst>
                <a:tab pos="241300"/>
              </a:tabLst>
            </a:pPr>
            <a:r>
              <a:rPr altLang="zh-CN" lang="en-US" smtClean="0"/>
              <a:t>	移动互联网行业概况</a:t>
            </a:r>
          </a:p>
          <a:p>
            <a:pPr>
              <a:lnSpc>
                <a:spcPts val="1400"/>
              </a:lnSpc>
              <a:tabLst>
                <a:tab pos="241300"/>
              </a:tabLst>
            </a:pPr>
            <a:r>
              <a:rPr altLang="zh-CN" lang="en-US" smtClean="0"/>
              <a:t>   iOS用户对操作系统的更新行为更加积极，使用iOS 8.0以上版本的用户达四成以上</a:t>
            </a:r>
          </a:p>
        </p:txBody>
      </p:sp>
      <p:sp>
        <p:nvSpPr>
          <p:cNvPr id="1034"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5" name="TextBox 1"/>
          <p:cNvSpPr txBox="1"/>
          <p:nvPr/>
        </p:nvSpPr>
        <p:spPr>
          <a:xfrm>
            <a:off x="2108200" y="3124200"/>
            <a:ext cx="410691"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11.3%</a:t>
            </a:r>
          </a:p>
        </p:txBody>
      </p:sp>
      <p:sp>
        <p:nvSpPr>
          <p:cNvPr id="1036" name="TextBox 1"/>
          <p:cNvSpPr txBox="1"/>
          <p:nvPr/>
        </p:nvSpPr>
        <p:spPr>
          <a:xfrm>
            <a:off x="1485900" y="2857500"/>
            <a:ext cx="406400" cy="1303020"/>
          </a:xfrm>
          <a:prstGeom prst="rect">
            <a:avLst/>
          </a:prstGeom>
          <a:noFill/>
        </p:spPr>
        <p:txBody>
          <a:bodyPr lIns="0" rIns="0" rtlCol="0" tIns="0" wrap="none">
            <a:spAutoFit/>
          </a:bodyPr>
          <a:lstStyle/>
          <a:p>
            <a:pPr>
              <a:lnSpc>
                <a:spcPts val="1100"/>
              </a:lnSpc>
              <a:tabLst>
                <a:tab pos="25400"/>
                <a:tab pos="50800"/>
                <a:tab pos="63500"/>
              </a:tabLst>
            </a:pPr>
            <a:r>
              <a:rPr altLang="zh-CN" b="1" lang="en-US" smtClean="0" sz="1200">
                <a:solidFill>
                  <a:srgbClr val="FFFFFF"/>
                </a:solidFill>
                <a:latin charset="0" pitchFamily="18" typeface="Times New Roman"/>
                <a:cs charset="0" pitchFamily="18" typeface="Times New Roman"/>
              </a:rPr>
              <a:t>6.0%</a:t>
            </a:r>
          </a:p>
          <a:p>
            <a:pPr>
              <a:lnSpc>
                <a:spcPts val="1100"/>
              </a:lnSpc>
              <a:tabLst>
                <a:tab pos="25400"/>
                <a:tab pos="50800"/>
                <a:tab pos="63500"/>
              </a:tabLst>
            </a:pPr>
            <a:endParaRPr altLang="zh-CN" b="1" lang="en-US" smtClean="0" sz="1200">
              <a:solidFill>
                <a:srgbClr val="FFFFFF"/>
              </a:solidFill>
              <a:latin charset="0" pitchFamily="18" typeface="Times New Roman"/>
              <a:cs charset="0" pitchFamily="18" typeface="Times New Roman"/>
            </a:endParaRPr>
          </a:p>
          <a:p>
            <a:pPr>
              <a:lnSpc>
                <a:spcPts val="1100"/>
              </a:lnSpc>
              <a:tabLst>
                <a:tab pos="25400"/>
                <a:tab pos="50800"/>
                <a:tab pos="63500"/>
              </a:tabLst>
            </a:pPr>
            <a:endParaRPr altLang="zh-CN" b="1" lang="en-US" smtClean="0" sz="1200">
              <a:solidFill>
                <a:srgbClr val="FFFFFF"/>
              </a:solidFill>
              <a:latin charset="0" pitchFamily="18" typeface="Times New Roman"/>
              <a:cs charset="0" pitchFamily="18" typeface="Times New Roman"/>
            </a:endParaRPr>
          </a:p>
          <a:p>
            <a:pPr>
              <a:lnSpc>
                <a:spcPts val="1100"/>
              </a:lnSpc>
              <a:tabLst>
                <a:tab pos="25400"/>
                <a:tab pos="50800"/>
                <a:tab pos="63500"/>
              </a:tabLst>
            </a:pPr>
            <a:endParaRPr altLang="zh-CN" b="1" lang="en-US" smtClean="0" sz="1200">
              <a:solidFill>
                <a:srgbClr val="FFFFFF"/>
              </a:solidFill>
              <a:latin charset="0" pitchFamily="18" typeface="Times New Roman"/>
              <a:cs charset="0" pitchFamily="18" typeface="Times New Roman"/>
            </a:endParaRPr>
          </a:p>
          <a:p>
            <a:pPr>
              <a:lnSpc>
                <a:spcPts val="1100"/>
              </a:lnSpc>
              <a:tabLst>
                <a:tab pos="25400"/>
                <a:tab pos="50800"/>
                <a:tab pos="63500"/>
              </a:tabLst>
            </a:pPr>
            <a:r>
              <a:rPr altLang="zh-CN" b="1" lang="en-US" smtClean="0" sz="1200">
                <a:solidFill>
                  <a:srgbClr val="FFFFFF"/>
                </a:solidFill>
                <a:latin charset="0" pitchFamily="18" typeface="Times New Roman"/>
                <a:cs charset="0" pitchFamily="18" typeface="Times New Roman"/>
              </a:rPr>
              <a:t>			6.4%</a:t>
            </a:r>
          </a:p>
          <a:p>
            <a:pPr>
              <a:lnSpc>
                <a:spcPts val="1100"/>
              </a:lnSpc>
              <a:tabLst>
                <a:tab pos="25400"/>
                <a:tab pos="50800"/>
                <a:tab pos="63500"/>
              </a:tabLst>
            </a:pPr>
            <a:r>
              <a:rPr altLang="zh-CN" b="1" lang="en-US" smtClean="0" sz="1200">
                <a:solidFill>
                  <a:srgbClr val="FFFFFF"/>
                </a:solidFill>
                <a:latin charset="0" pitchFamily="18" typeface="Times New Roman"/>
                <a:cs charset="0" pitchFamily="18" typeface="Times New Roman"/>
              </a:rPr>
              <a:t>	6.1%</a:t>
            </a:r>
          </a:p>
          <a:p>
            <a:pPr>
              <a:lnSpc>
                <a:spcPts val="1100"/>
              </a:lnSpc>
              <a:tabLst>
                <a:tab pos="25400"/>
                <a:tab pos="50800"/>
                <a:tab pos="63500"/>
              </a:tabLst>
            </a:pPr>
            <a:endParaRPr altLang="zh-CN" b="1" lang="en-US" smtClean="0" sz="1200">
              <a:solidFill>
                <a:srgbClr val="FFFFFF"/>
              </a:solidFill>
              <a:latin charset="0" pitchFamily="18" typeface="Times New Roman"/>
              <a:cs charset="0" pitchFamily="18" typeface="Times New Roman"/>
            </a:endParaRPr>
          </a:p>
          <a:p>
            <a:pPr>
              <a:lnSpc>
                <a:spcPts val="1100"/>
              </a:lnSpc>
              <a:tabLst>
                <a:tab pos="25400"/>
                <a:tab pos="50800"/>
                <a:tab pos="63500"/>
              </a:tabLst>
            </a:pPr>
            <a:r>
              <a:rPr altLang="zh-CN" b="1" lang="en-US" smtClean="0" sz="1200">
                <a:solidFill>
                  <a:srgbClr val="FFFFFF"/>
                </a:solidFill>
                <a:latin charset="0" pitchFamily="18" typeface="Times New Roman"/>
                <a:cs charset="0" pitchFamily="18" typeface="Times New Roman"/>
              </a:rPr>
              <a:t>		2.7%</a:t>
            </a:r>
          </a:p>
          <a:p>
            <a:pPr>
              <a:lnSpc>
                <a:spcPts val="1100"/>
              </a:lnSpc>
              <a:tabLst>
                <a:tab pos="25400"/>
                <a:tab pos="50800"/>
                <a:tab pos="63500"/>
              </a:tabLst>
            </a:pPr>
            <a:r>
              <a:rPr altLang="zh-CN" b="1" lang="en-US" smtClean="0" sz="1200">
                <a:solidFill>
                  <a:srgbClr val="FFFFFF"/>
                </a:solidFill>
                <a:latin charset="0" pitchFamily="18" typeface="Times New Roman"/>
                <a:cs charset="0" pitchFamily="18" typeface="Times New Roman"/>
              </a:rPr>
              <a:t>		2.7%</a:t>
            </a:r>
          </a:p>
        </p:txBody>
      </p:sp>
      <p:sp>
        <p:nvSpPr>
          <p:cNvPr id="1037" name="TextBox 1"/>
          <p:cNvSpPr txBox="1"/>
          <p:nvPr/>
        </p:nvSpPr>
        <p:spPr>
          <a:xfrm>
            <a:off x="3644900" y="2590800"/>
            <a:ext cx="4191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22.9%</a:t>
            </a:r>
          </a:p>
        </p:txBody>
      </p:sp>
      <p:sp>
        <p:nvSpPr>
          <p:cNvPr id="1038" name="TextBox 1"/>
          <p:cNvSpPr txBox="1"/>
          <p:nvPr/>
        </p:nvSpPr>
        <p:spPr>
          <a:xfrm>
            <a:off x="2603500" y="2324100"/>
            <a:ext cx="4191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15.0%</a:t>
            </a:r>
          </a:p>
        </p:txBody>
      </p:sp>
      <p:sp>
        <p:nvSpPr>
          <p:cNvPr id="1039" name="TextBox 1"/>
          <p:cNvSpPr txBox="1"/>
          <p:nvPr/>
        </p:nvSpPr>
        <p:spPr>
          <a:xfrm>
            <a:off x="2565400" y="2070100"/>
            <a:ext cx="4191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14.8%</a:t>
            </a:r>
          </a:p>
        </p:txBody>
      </p:sp>
      <p:sp>
        <p:nvSpPr>
          <p:cNvPr id="1040" name="TextBox 1"/>
          <p:cNvSpPr txBox="1"/>
          <p:nvPr/>
        </p:nvSpPr>
        <p:spPr>
          <a:xfrm>
            <a:off x="1498600" y="18034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6.1%</a:t>
            </a:r>
          </a:p>
        </p:txBody>
      </p:sp>
      <p:sp>
        <p:nvSpPr>
          <p:cNvPr id="1041" name="TextBox 1"/>
          <p:cNvSpPr txBox="1"/>
          <p:nvPr/>
        </p:nvSpPr>
        <p:spPr>
          <a:xfrm>
            <a:off x="723900" y="2857500"/>
            <a:ext cx="254000" cy="1303020"/>
          </a:xfrm>
          <a:prstGeom prst="rect">
            <a:avLst/>
          </a:prstGeom>
          <a:noFill/>
        </p:spPr>
        <p:txBody>
          <a:bodyPr lIns="0" rIns="0" rtlCol="0" tIns="0" wrap="none">
            <a:spAutoFit/>
          </a:bodyPr>
          <a:lstStyle/>
          <a:p>
            <a:pPr>
              <a:lnSpc>
                <a:spcPts val="900"/>
              </a:lnSpc>
            </a:pPr>
            <a:r>
              <a:rPr altLang="zh-CN" lang="en-US" smtClean="0" sz="996">
                <a:solidFill>
                  <a:srgbClr val="595959"/>
                </a:solidFill>
                <a:latin charset="0" pitchFamily="18" typeface="Times New Roman"/>
                <a:cs charset="0" pitchFamily="18" typeface="Times New Roman"/>
              </a:rPr>
              <a:t>4.2.1</a:t>
            </a:r>
          </a:p>
          <a:p>
            <a:pPr>
              <a:lnSpc>
                <a:spcPts val="900"/>
              </a:lnSpc>
            </a:pPr>
            <a:endParaRPr altLang="zh-CN" lang="en-US" smtClean="0" sz="996">
              <a:solidFill>
                <a:srgbClr val="595959"/>
              </a:solidFill>
              <a:latin charset="0" pitchFamily="18" typeface="Times New Roman"/>
              <a:cs charset="0" pitchFamily="18" typeface="Times New Roman"/>
            </a:endParaRPr>
          </a:p>
          <a:p>
            <a:pPr>
              <a:lnSpc>
                <a:spcPts val="900"/>
              </a:lnSpc>
            </a:pPr>
            <a:r>
              <a:rPr altLang="zh-CN" lang="en-US" smtClean="0" sz="996">
                <a:solidFill>
                  <a:srgbClr val="595959"/>
                </a:solidFill>
                <a:latin charset="0" pitchFamily="18" typeface="Times New Roman"/>
                <a:cs charset="0" pitchFamily="18" typeface="Times New Roman"/>
              </a:rPr>
              <a:t>4.1.2</a:t>
            </a:r>
          </a:p>
          <a:p>
            <a:pPr>
              <a:lnSpc>
                <a:spcPts val="900"/>
              </a:lnSpc>
            </a:pPr>
            <a:endParaRPr altLang="zh-CN" lang="en-US" smtClean="0" sz="996">
              <a:solidFill>
                <a:srgbClr val="595959"/>
              </a:solidFill>
              <a:latin charset="0" pitchFamily="18" typeface="Times New Roman"/>
              <a:cs charset="0" pitchFamily="18" typeface="Times New Roman"/>
            </a:endParaRPr>
          </a:p>
          <a:p>
            <a:pPr>
              <a:lnSpc>
                <a:spcPts val="900"/>
              </a:lnSpc>
            </a:pPr>
            <a:r>
              <a:rPr altLang="zh-CN" lang="en-US" smtClean="0" sz="996">
                <a:solidFill>
                  <a:srgbClr val="595959"/>
                </a:solidFill>
                <a:latin charset="0" pitchFamily="18" typeface="Times New Roman"/>
                <a:cs charset="0" pitchFamily="18" typeface="Times New Roman"/>
              </a:rPr>
              <a:t>4.1.1</a:t>
            </a:r>
          </a:p>
          <a:p>
            <a:pPr>
              <a:lnSpc>
                <a:spcPts val="900"/>
              </a:lnSpc>
            </a:pPr>
            <a:endParaRPr altLang="zh-CN" lang="en-US" smtClean="0" sz="996">
              <a:solidFill>
                <a:srgbClr val="595959"/>
              </a:solidFill>
              <a:latin charset="0" pitchFamily="18" typeface="Times New Roman"/>
              <a:cs charset="0" pitchFamily="18" typeface="Times New Roman"/>
            </a:endParaRPr>
          </a:p>
          <a:p>
            <a:pPr>
              <a:lnSpc>
                <a:spcPts val="900"/>
              </a:lnSpc>
            </a:pPr>
            <a:r>
              <a:rPr altLang="zh-CN" lang="en-US" smtClean="0" sz="996">
                <a:solidFill>
                  <a:srgbClr val="595959"/>
                </a:solidFill>
                <a:latin charset="0" pitchFamily="18" typeface="Times New Roman"/>
                <a:cs charset="0" pitchFamily="18" typeface="Times New Roman"/>
              </a:rPr>
              <a:t>4.0.4</a:t>
            </a:r>
          </a:p>
          <a:p>
            <a:pPr>
              <a:lnSpc>
                <a:spcPts val="900"/>
              </a:lnSpc>
            </a:pPr>
            <a:endParaRPr altLang="zh-CN" lang="en-US" smtClean="0" sz="996">
              <a:solidFill>
                <a:srgbClr val="595959"/>
              </a:solidFill>
              <a:latin charset="0" pitchFamily="18" typeface="Times New Roman"/>
              <a:cs charset="0" pitchFamily="18" typeface="Times New Roman"/>
            </a:endParaRPr>
          </a:p>
          <a:p>
            <a:pPr>
              <a:lnSpc>
                <a:spcPts val="900"/>
              </a:lnSpc>
            </a:pPr>
            <a:r>
              <a:rPr altLang="zh-CN" lang="en-US" smtClean="0" sz="996">
                <a:solidFill>
                  <a:srgbClr val="595959"/>
                </a:solidFill>
                <a:latin charset="0" pitchFamily="18" typeface="Times New Roman"/>
                <a:cs charset="0" pitchFamily="18" typeface="Times New Roman"/>
              </a:rPr>
              <a:t>4.0.3</a:t>
            </a:r>
          </a:p>
          <a:p>
            <a:pPr>
              <a:lnSpc>
                <a:spcPts val="900"/>
              </a:lnSpc>
            </a:pPr>
            <a:endParaRPr altLang="zh-CN" lang="en-US" smtClean="0" sz="996">
              <a:solidFill>
                <a:srgbClr val="595959"/>
              </a:solidFill>
              <a:latin charset="0" pitchFamily="18" typeface="Times New Roman"/>
              <a:cs charset="0" pitchFamily="18" typeface="Times New Roman"/>
            </a:endParaRPr>
          </a:p>
          <a:p>
            <a:pPr>
              <a:lnSpc>
                <a:spcPts val="900"/>
              </a:lnSpc>
            </a:pPr>
            <a:r>
              <a:rPr altLang="zh-CN" lang="en-US" smtClean="0" sz="996">
                <a:solidFill>
                  <a:srgbClr val="595959"/>
                </a:solidFill>
                <a:latin charset="0" pitchFamily="18" typeface="Times New Roman"/>
                <a:cs charset="0" pitchFamily="18" typeface="Times New Roman"/>
              </a:rPr>
              <a:t>2.3.6</a:t>
            </a:r>
          </a:p>
        </p:txBody>
      </p:sp>
      <p:sp>
        <p:nvSpPr>
          <p:cNvPr id="1042" name="TextBox 1"/>
          <p:cNvSpPr txBox="1"/>
          <p:nvPr/>
        </p:nvSpPr>
        <p:spPr>
          <a:xfrm>
            <a:off x="723900" y="2590800"/>
            <a:ext cx="254000" cy="160020"/>
          </a:xfrm>
          <a:prstGeom prst="rect">
            <a:avLst/>
          </a:prstGeom>
          <a:noFill/>
        </p:spPr>
        <p:txBody>
          <a:bodyPr lIns="0" rIns="0" rtlCol="0" tIns="0" wrap="none">
            <a:spAutoFit/>
          </a:bodyPr>
          <a:lstStyle/>
          <a:p>
            <a:pPr>
              <a:lnSpc>
                <a:spcPts val="900"/>
              </a:lnSpc>
            </a:pPr>
            <a:r>
              <a:rPr altLang="zh-CN" lang="en-US" smtClean="0" sz="996">
                <a:solidFill>
                  <a:srgbClr val="595959"/>
                </a:solidFill>
                <a:latin charset="0" pitchFamily="18" typeface="Times New Roman"/>
                <a:cs charset="0" pitchFamily="18" typeface="Times New Roman"/>
              </a:rPr>
              <a:t>4.2.2</a:t>
            </a:r>
          </a:p>
        </p:txBody>
      </p:sp>
      <p:sp>
        <p:nvSpPr>
          <p:cNvPr id="1043" name="TextBox 1"/>
          <p:cNvSpPr txBox="1"/>
          <p:nvPr/>
        </p:nvSpPr>
        <p:spPr>
          <a:xfrm>
            <a:off x="838200" y="2336800"/>
            <a:ext cx="158750" cy="160020"/>
          </a:xfrm>
          <a:prstGeom prst="rect">
            <a:avLst/>
          </a:prstGeom>
          <a:noFill/>
        </p:spPr>
        <p:txBody>
          <a:bodyPr lIns="0" rIns="0" rtlCol="0" tIns="0" wrap="none">
            <a:spAutoFit/>
          </a:bodyPr>
          <a:lstStyle/>
          <a:p>
            <a:pPr>
              <a:lnSpc>
                <a:spcPts val="900"/>
              </a:lnSpc>
            </a:pPr>
            <a:r>
              <a:rPr altLang="zh-CN" lang="en-US" smtClean="0" sz="996">
                <a:solidFill>
                  <a:srgbClr val="595959"/>
                </a:solidFill>
                <a:latin charset="0" pitchFamily="18" typeface="Times New Roman"/>
                <a:cs charset="0" pitchFamily="18" typeface="Times New Roman"/>
              </a:rPr>
              <a:t>4.3</a:t>
            </a:r>
          </a:p>
        </p:txBody>
      </p:sp>
      <p:sp>
        <p:nvSpPr>
          <p:cNvPr id="1044" name="TextBox 1"/>
          <p:cNvSpPr txBox="1"/>
          <p:nvPr/>
        </p:nvSpPr>
        <p:spPr>
          <a:xfrm>
            <a:off x="723900" y="1803400"/>
            <a:ext cx="254000" cy="388620"/>
          </a:xfrm>
          <a:prstGeom prst="rect">
            <a:avLst/>
          </a:prstGeom>
          <a:noFill/>
        </p:spPr>
        <p:txBody>
          <a:bodyPr lIns="0" rIns="0" rtlCol="0" tIns="0" wrap="none">
            <a:spAutoFit/>
          </a:bodyPr>
          <a:lstStyle/>
          <a:p>
            <a:pPr>
              <a:lnSpc>
                <a:spcPts val="900"/>
              </a:lnSpc>
            </a:pPr>
            <a:r>
              <a:rPr altLang="zh-CN" lang="en-US" smtClean="0" sz="996">
                <a:solidFill>
                  <a:srgbClr val="595959"/>
                </a:solidFill>
                <a:latin charset="0" pitchFamily="18" typeface="Times New Roman"/>
                <a:cs charset="0" pitchFamily="18" typeface="Times New Roman"/>
              </a:rPr>
              <a:t>4.4.4</a:t>
            </a:r>
          </a:p>
          <a:p>
            <a:pPr>
              <a:lnSpc>
                <a:spcPts val="900"/>
              </a:lnSpc>
            </a:pPr>
            <a:endParaRPr altLang="zh-CN" lang="en-US" smtClean="0" sz="996">
              <a:solidFill>
                <a:srgbClr val="595959"/>
              </a:solidFill>
              <a:latin charset="0" pitchFamily="18" typeface="Times New Roman"/>
              <a:cs charset="0" pitchFamily="18" typeface="Times New Roman"/>
            </a:endParaRPr>
          </a:p>
          <a:p>
            <a:pPr>
              <a:lnSpc>
                <a:spcPts val="900"/>
              </a:lnSpc>
            </a:pPr>
            <a:r>
              <a:rPr altLang="zh-CN" lang="en-US" smtClean="0" sz="996">
                <a:solidFill>
                  <a:srgbClr val="595959"/>
                </a:solidFill>
                <a:latin charset="0" pitchFamily="18" typeface="Times New Roman"/>
                <a:cs charset="0" pitchFamily="18" typeface="Times New Roman"/>
              </a:rPr>
              <a:t>4.4.2</a:t>
            </a:r>
          </a:p>
        </p:txBody>
      </p:sp>
      <p:sp>
        <p:nvSpPr>
          <p:cNvPr id="1045" name="TextBox 1"/>
          <p:cNvSpPr txBox="1"/>
          <p:nvPr/>
        </p:nvSpPr>
        <p:spPr>
          <a:xfrm>
            <a:off x="1028700" y="1244600"/>
            <a:ext cx="2982912"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2014年12月 Android平台 操作系统Top10</a:t>
            </a:r>
          </a:p>
        </p:txBody>
      </p:sp>
      <p:sp>
        <p:nvSpPr>
          <p:cNvPr id="1046" name="TextBox 1"/>
          <p:cNvSpPr txBox="1"/>
          <p:nvPr/>
        </p:nvSpPr>
        <p:spPr>
          <a:xfrm>
            <a:off x="3708400" y="1879600"/>
            <a:ext cx="698500" cy="274320"/>
          </a:xfrm>
          <a:prstGeom prst="rect">
            <a:avLst/>
          </a:prstGeom>
          <a:noFill/>
        </p:spPr>
        <p:txBody>
          <a:bodyPr lIns="0" rIns="0" rtlCol="0" tIns="0" wrap="none">
            <a:spAutoFit/>
          </a:bodyPr>
          <a:lstStyle/>
          <a:p>
            <a:pPr>
              <a:lnSpc>
                <a:spcPts val="1800"/>
              </a:lnSpc>
            </a:pPr>
            <a:r>
              <a:rPr altLang="zh-CN" b="1" lang="en-US" smtClean="0" sz="2004">
                <a:solidFill>
                  <a:srgbClr val="64C448"/>
                </a:solidFill>
                <a:latin charset="0" pitchFamily="18" typeface="Times New Roman"/>
                <a:cs charset="0" pitchFamily="18" typeface="Times New Roman"/>
              </a:rPr>
              <a:t>20.9%</a:t>
            </a:r>
          </a:p>
        </p:txBody>
      </p:sp>
      <p:sp>
        <p:nvSpPr>
          <p:cNvPr id="1047" name="TextBox 1"/>
          <p:cNvSpPr txBox="1"/>
          <p:nvPr/>
        </p:nvSpPr>
        <p:spPr>
          <a:xfrm>
            <a:off x="7848600" y="2565400"/>
            <a:ext cx="698500" cy="274320"/>
          </a:xfrm>
          <a:prstGeom prst="rect">
            <a:avLst/>
          </a:prstGeom>
          <a:noFill/>
        </p:spPr>
        <p:txBody>
          <a:bodyPr lIns="0" rIns="0" rtlCol="0" tIns="0" wrap="none">
            <a:spAutoFit/>
          </a:bodyPr>
          <a:lstStyle/>
          <a:p>
            <a:pPr>
              <a:lnSpc>
                <a:spcPts val="1800"/>
              </a:lnSpc>
            </a:pPr>
            <a:r>
              <a:rPr altLang="zh-CN" b="1" lang="en-US" smtClean="0" sz="2004">
                <a:solidFill>
                  <a:srgbClr val="3E5CCC"/>
                </a:solidFill>
                <a:latin charset="0" pitchFamily="18" typeface="Times New Roman"/>
                <a:cs charset="0" pitchFamily="18" typeface="Times New Roman"/>
              </a:rPr>
              <a:t>41.1%</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780158" y="1836673"/>
            <a:ext cx="1794954" cy="2098046"/>
          </a:xfrm>
          <a:custGeom>
            <a:gdLst>
              <a:gd fmla="*/ 0 w 1794954" name="connsiteX0"/>
              <a:gd fmla="*/ 1786635 h 2098046" name="connsiteY0"/>
              <a:gd fmla="*/ 1483487 w 1794954" name="connsiteX1"/>
              <a:gd fmla="*/ 1795017 h 2098046" name="connsiteY1"/>
              <a:gd fmla="*/ 1491869 w 1794954" name="connsiteX2"/>
              <a:gd fmla="*/ 311530 h 2098046" name="connsiteY2"/>
              <a:gd fmla="*/ 745998 w 1794954" name="connsiteX3"/>
              <a:gd fmla="*/ 0 h 2098046" name="connsiteY3"/>
              <a:gd fmla="*/ 745998 w 1794954" name="connsiteX4"/>
              <a:gd fmla="*/ 524510 h 2098046" name="connsiteY4"/>
              <a:gd fmla="*/ 1270508 w 1794954" name="connsiteX5"/>
              <a:gd fmla="*/ 1049020 h 2098046" name="connsiteY5"/>
              <a:gd fmla="*/ 745998 w 1794954" name="connsiteX6"/>
              <a:gd fmla="*/ 1573529 h 2098046" name="connsiteY6"/>
              <a:gd fmla="*/ 372998 w 1794954" name="connsiteX7"/>
              <a:gd fmla="*/ 1417828 h 2098046" name="connsiteY7"/>
              <a:gd fmla="*/ 0 w 1794954" name="connsiteX8"/>
              <a:gd fmla="*/ 1786635 h 2098046"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2098046" w="1794954">
                <a:moveTo>
                  <a:pt x="0" y="1786635"/>
                </a:moveTo>
                <a:cubicBezTo>
                  <a:pt x="407416" y="2198573"/>
                  <a:pt x="1071498" y="2202332"/>
                  <a:pt x="1483487" y="1795017"/>
                </a:cubicBezTo>
                <a:cubicBezTo>
                  <a:pt x="1895475" y="1387602"/>
                  <a:pt x="1899285" y="723519"/>
                  <a:pt x="1491869" y="311530"/>
                </a:cubicBezTo>
                <a:cubicBezTo>
                  <a:pt x="1294892" y="112141"/>
                  <a:pt x="1026286" y="0"/>
                  <a:pt x="745998" y="0"/>
                </a:cubicBezTo>
                <a:lnTo>
                  <a:pt x="745998" y="524510"/>
                </a:lnTo>
                <a:cubicBezTo>
                  <a:pt x="1035685" y="524510"/>
                  <a:pt x="1270508" y="759333"/>
                  <a:pt x="1270508" y="1049020"/>
                </a:cubicBezTo>
                <a:cubicBezTo>
                  <a:pt x="1270508" y="1338707"/>
                  <a:pt x="1035685" y="1573529"/>
                  <a:pt x="745998" y="1573529"/>
                </a:cubicBezTo>
                <a:cubicBezTo>
                  <a:pt x="605789" y="1573529"/>
                  <a:pt x="471551" y="1517522"/>
                  <a:pt x="372998" y="1417828"/>
                </a:cubicBezTo>
                <a:lnTo>
                  <a:pt x="0" y="1786635"/>
                </a:lnTo>
              </a:path>
            </a:pathLst>
          </a:custGeom>
          <a:solidFill>
            <a:srgbClr val="29805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477335" y="2582926"/>
            <a:ext cx="675822" cy="1040384"/>
          </a:xfrm>
          <a:custGeom>
            <a:gdLst>
              <a:gd fmla="*/ 44378 w 675822" name="connsiteX0"/>
              <a:gd fmla="*/ 0 h 1040384" name="connsiteY0"/>
              <a:gd fmla="*/ 302823 w 675822" name="connsiteX1"/>
              <a:gd fmla="*/ 1040383 h 1040384" name="connsiteY1"/>
              <a:gd fmla="*/ 675822 w 675822" name="connsiteX2"/>
              <a:gd fmla="*/ 671576 h 1040384" name="connsiteY2"/>
              <a:gd fmla="*/ 546663 w 675822" name="connsiteX3"/>
              <a:gd fmla="*/ 151383 h 1040384" name="connsiteY3"/>
              <a:gd fmla="*/ 44378 w 675822" name="connsiteX4"/>
              <a:gd fmla="*/ 0 h 104038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40384" w="675822">
                <a:moveTo>
                  <a:pt x="44378" y="0"/>
                </a:moveTo>
                <a:cubicBezTo>
                  <a:pt x="-66492" y="367919"/>
                  <a:pt x="32694" y="767079"/>
                  <a:pt x="302823" y="1040383"/>
                </a:cubicBezTo>
                <a:lnTo>
                  <a:pt x="675822" y="671576"/>
                </a:lnTo>
                <a:cubicBezTo>
                  <a:pt x="540694" y="534923"/>
                  <a:pt x="491164" y="335406"/>
                  <a:pt x="546663" y="151383"/>
                </a:cubicBezTo>
                <a:lnTo>
                  <a:pt x="44378" y="0"/>
                </a:lnTo>
              </a:path>
            </a:pathLst>
          </a:custGeom>
          <a:solidFill>
            <a:srgbClr val="40975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1521713" y="2057654"/>
            <a:ext cx="682371" cy="676655"/>
          </a:xfrm>
          <a:custGeom>
            <a:gdLst>
              <a:gd fmla="*/ 360425 w 682371" name="connsiteX0"/>
              <a:gd fmla="*/ 0 h 676655" name="connsiteY0"/>
              <a:gd fmla="*/ 0 w 682371" name="connsiteX1"/>
              <a:gd fmla="*/ 525272 h 676655" name="connsiteY1"/>
              <a:gd fmla="*/ 502284 w 682371" name="connsiteX2"/>
              <a:gd fmla="*/ 676655 h 676655" name="connsiteY2"/>
              <a:gd fmla="*/ 682371 w 682371" name="connsiteX3"/>
              <a:gd fmla="*/ 414019 h 676655" name="connsiteY3"/>
              <a:gd fmla="*/ 360425 w 682371" name="connsiteX4"/>
              <a:gd fmla="*/ 0 h 6766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76655" w="682371">
                <a:moveTo>
                  <a:pt x="360425" y="0"/>
                </a:moveTo>
                <a:cubicBezTo>
                  <a:pt x="188721" y="133476"/>
                  <a:pt x="62864" y="317119"/>
                  <a:pt x="0" y="525272"/>
                </a:cubicBezTo>
                <a:lnTo>
                  <a:pt x="502284" y="676655"/>
                </a:lnTo>
                <a:cubicBezTo>
                  <a:pt x="533653" y="572516"/>
                  <a:pt x="596518" y="480822"/>
                  <a:pt x="682371" y="414019"/>
                </a:cubicBezTo>
                <a:lnTo>
                  <a:pt x="360425" y="0"/>
                </a:lnTo>
              </a:path>
            </a:pathLst>
          </a:custGeom>
          <a:solidFill>
            <a:srgbClr val="5FBC4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1882139" y="1836673"/>
            <a:ext cx="644017" cy="635000"/>
          </a:xfrm>
          <a:custGeom>
            <a:gdLst>
              <a:gd fmla="*/ 644017 w 644017" name="connsiteX0"/>
              <a:gd fmla="*/ 0 h 635000" name="connsiteY0"/>
              <a:gd fmla="*/ 0 w 644017" name="connsiteX1"/>
              <a:gd fmla="*/ 220980 h 635000" name="connsiteY1"/>
              <a:gd fmla="*/ 321945 w 644017" name="connsiteX2"/>
              <a:gd fmla="*/ 635000 h 635000" name="connsiteY2"/>
              <a:gd fmla="*/ 644017 w 644017" name="connsiteX3"/>
              <a:gd fmla="*/ 524510 h 635000" name="connsiteY3"/>
              <a:gd fmla="*/ 644017 w 644017" name="connsiteX4"/>
              <a:gd fmla="*/ 0 h 635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35000" w="644017">
                <a:moveTo>
                  <a:pt x="644017" y="0"/>
                </a:moveTo>
                <a:cubicBezTo>
                  <a:pt x="410717" y="0"/>
                  <a:pt x="184150" y="77724"/>
                  <a:pt x="0" y="220980"/>
                </a:cubicBezTo>
                <a:lnTo>
                  <a:pt x="321945" y="635000"/>
                </a:lnTo>
                <a:cubicBezTo>
                  <a:pt x="414020" y="563372"/>
                  <a:pt x="527304" y="524510"/>
                  <a:pt x="644017" y="524510"/>
                </a:cubicBezTo>
                <a:lnTo>
                  <a:pt x="644017" y="0"/>
                </a:lnTo>
              </a:path>
            </a:pathLst>
          </a:custGeom>
          <a:solidFill>
            <a:srgbClr val="6BD54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1150619" y="4171188"/>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29805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1905000" y="4171188"/>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40975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2659379" y="4171188"/>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5FBC4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3413759" y="4171188"/>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6BD54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6610857" y="1836673"/>
            <a:ext cx="1152094" cy="2109638"/>
          </a:xfrm>
          <a:custGeom>
            <a:gdLst>
              <a:gd fmla="*/ 0 w 1152094" name="connsiteX0"/>
              <a:gd fmla="*/ 2105114 h 2109638" name="connsiteY0"/>
              <a:gd fmla="*/ 1147572 w 1152094" name="connsiteX1"/>
              <a:gd fmla="*/ 1152144 h 2109638" name="connsiteY1"/>
              <a:gd fmla="*/ 194564 w 1152094" name="connsiteX2"/>
              <a:gd fmla="*/ 4572 h 2109638" name="connsiteY2"/>
              <a:gd fmla="*/ 97282 w 1152094" name="connsiteX3"/>
              <a:gd fmla="*/ 0 h 2109638" name="connsiteY3"/>
              <a:gd fmla="*/ 97282 w 1152094" name="connsiteX4"/>
              <a:gd fmla="*/ 527430 h 2109638" name="connsiteY4"/>
              <a:gd fmla="*/ 624585 w 1152094" name="connsiteX5"/>
              <a:gd fmla="*/ 1054861 h 2109638" name="connsiteY5"/>
              <a:gd fmla="*/ 97282 w 1152094" name="connsiteX6"/>
              <a:gd fmla="*/ 1582166 h 2109638" name="connsiteY6"/>
              <a:gd fmla="*/ 48641 w 1152094" name="connsiteX7"/>
              <a:gd fmla="*/ 1580007 h 2109638" name="connsiteY7"/>
              <a:gd fmla="*/ 0 w 1152094" name="connsiteX8"/>
              <a:gd fmla="*/ 2105114 h 2109638"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2109638" w="1152094">
                <a:moveTo>
                  <a:pt x="0" y="2105114"/>
                </a:moveTo>
                <a:cubicBezTo>
                  <a:pt x="580009" y="2158847"/>
                  <a:pt x="1093851" y="1732153"/>
                  <a:pt x="1147572" y="1152144"/>
                </a:cubicBezTo>
                <a:cubicBezTo>
                  <a:pt x="1201293" y="572008"/>
                  <a:pt x="774573" y="58293"/>
                  <a:pt x="194564" y="4572"/>
                </a:cubicBezTo>
                <a:cubicBezTo>
                  <a:pt x="162179" y="1524"/>
                  <a:pt x="129667" y="0"/>
                  <a:pt x="97282" y="0"/>
                </a:cubicBezTo>
                <a:lnTo>
                  <a:pt x="97282" y="527430"/>
                </a:lnTo>
                <a:cubicBezTo>
                  <a:pt x="388493" y="527430"/>
                  <a:pt x="624585" y="763524"/>
                  <a:pt x="624585" y="1054861"/>
                </a:cubicBezTo>
                <a:cubicBezTo>
                  <a:pt x="624585" y="1346073"/>
                  <a:pt x="388493" y="1582166"/>
                  <a:pt x="97282" y="1582166"/>
                </a:cubicBezTo>
                <a:cubicBezTo>
                  <a:pt x="81026" y="1582166"/>
                  <a:pt x="64770" y="1581404"/>
                  <a:pt x="48641" y="1580007"/>
                </a:cubicBezTo>
                <a:lnTo>
                  <a:pt x="0" y="2105114"/>
                </a:lnTo>
              </a:path>
            </a:pathLst>
          </a:custGeom>
          <a:solidFill>
            <a:srgbClr val="2758D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5653296" y="2601722"/>
            <a:ext cx="1006202" cy="1340066"/>
          </a:xfrm>
          <a:custGeom>
            <a:gdLst>
              <a:gd fmla="*/ 40621 w 1006202" name="connsiteX0"/>
              <a:gd fmla="*/ 0 h 1340066" name="connsiteY0"/>
              <a:gd fmla="*/ 765029 w 1006202" name="connsiteX1"/>
              <a:gd fmla="*/ 1303972 h 1340066" name="connsiteY1"/>
              <a:gd fmla="*/ 957561 w 1006202" name="connsiteX2"/>
              <a:gd fmla="*/ 1340066 h 1340066" name="connsiteY2"/>
              <a:gd fmla="*/ 1006202 w 1006202" name="connsiteX3"/>
              <a:gd fmla="*/ 814958 h 1340066" name="connsiteY3"/>
              <a:gd fmla="*/ 529698 w 1006202" name="connsiteX4"/>
              <a:gd fmla="*/ 241173 h 1340066" name="connsiteY4"/>
              <a:gd fmla="*/ 547732 w 1006202" name="connsiteX5"/>
              <a:gd fmla="*/ 144907 h 1340066" name="connsiteY5"/>
              <a:gd fmla="*/ 40621 w 1006202" name="connsiteX6"/>
              <a:gd fmla="*/ 0 h 1340066" name="connsiteY6"/>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b="b" l="l" r="r" t="t"/>
            <a:pathLst>
              <a:path h="1340066" w="1006202">
                <a:moveTo>
                  <a:pt x="40621" y="0"/>
                </a:moveTo>
                <a:cubicBezTo>
                  <a:pt x="-119525" y="560070"/>
                  <a:pt x="204832" y="1143888"/>
                  <a:pt x="765029" y="1303972"/>
                </a:cubicBezTo>
                <a:cubicBezTo>
                  <a:pt x="827894" y="1321943"/>
                  <a:pt x="892283" y="1334033"/>
                  <a:pt x="957561" y="1340066"/>
                </a:cubicBezTo>
                <a:lnTo>
                  <a:pt x="1006202" y="814958"/>
                </a:lnTo>
                <a:cubicBezTo>
                  <a:pt x="716134" y="788035"/>
                  <a:pt x="502774" y="531113"/>
                  <a:pt x="529698" y="241173"/>
                </a:cubicBezTo>
                <a:cubicBezTo>
                  <a:pt x="532619" y="208533"/>
                  <a:pt x="538715" y="176276"/>
                  <a:pt x="547732" y="144907"/>
                </a:cubicBezTo>
                <a:lnTo>
                  <a:pt x="40621" y="0"/>
                </a:lnTo>
              </a:path>
            </a:pathLst>
          </a:custGeom>
          <a:solidFill>
            <a:srgbClr val="2D70D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693917" y="2162175"/>
            <a:ext cx="633095" cy="584454"/>
          </a:xfrm>
          <a:custGeom>
            <a:gdLst>
              <a:gd fmla="*/ 252095 w 633095" name="connsiteX0"/>
              <a:gd fmla="*/ 0 h 584454" name="connsiteY0"/>
              <a:gd fmla="*/ 0 w 633095" name="connsiteX1"/>
              <a:gd fmla="*/ 439547 h 584454" name="connsiteY1"/>
              <a:gd fmla="*/ 507110 w 633095" name="connsiteX2"/>
              <a:gd fmla="*/ 584454 h 584454" name="connsiteY2"/>
              <a:gd fmla="*/ 633095 w 633095" name="connsiteX3"/>
              <a:gd fmla="*/ 364744 h 584454" name="connsiteY3"/>
              <a:gd fmla="*/ 252095 w 633095" name="connsiteX4"/>
              <a:gd fmla="*/ 0 h 58445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84454" w="633095">
                <a:moveTo>
                  <a:pt x="252095" y="0"/>
                </a:moveTo>
                <a:cubicBezTo>
                  <a:pt x="133603" y="123825"/>
                  <a:pt x="47116" y="274701"/>
                  <a:pt x="0" y="439547"/>
                </a:cubicBezTo>
                <a:lnTo>
                  <a:pt x="507110" y="584454"/>
                </a:lnTo>
                <a:cubicBezTo>
                  <a:pt x="530605" y="502030"/>
                  <a:pt x="573913" y="426592"/>
                  <a:pt x="633095" y="364744"/>
                </a:cubicBezTo>
                <a:lnTo>
                  <a:pt x="252095" y="0"/>
                </a:lnTo>
              </a:path>
            </a:pathLst>
          </a:custGeom>
          <a:solidFill>
            <a:srgbClr val="4095D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5946013" y="1836673"/>
            <a:ext cx="762127" cy="690245"/>
          </a:xfrm>
          <a:custGeom>
            <a:gdLst>
              <a:gd fmla="*/ 762127 w 762127" name="connsiteX0"/>
              <a:gd fmla="*/ 0 h 690245" name="connsiteY0"/>
              <a:gd fmla="*/ 0 w 762127" name="connsiteX1"/>
              <a:gd fmla="*/ 325501 h 690245" name="connsiteY1"/>
              <a:gd fmla="*/ 381000 w 762127" name="connsiteX2"/>
              <a:gd fmla="*/ 690245 h 690245" name="connsiteY2"/>
              <a:gd fmla="*/ 762127 w 762127" name="connsiteX3"/>
              <a:gd fmla="*/ 527430 h 690245" name="connsiteY3"/>
              <a:gd fmla="*/ 762127 w 762127" name="connsiteX4"/>
              <a:gd fmla="*/ 0 h 69024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90245" w="762127">
                <a:moveTo>
                  <a:pt x="762127" y="0"/>
                </a:moveTo>
                <a:cubicBezTo>
                  <a:pt x="474217" y="0"/>
                  <a:pt x="199008" y="117602"/>
                  <a:pt x="0" y="325501"/>
                </a:cubicBezTo>
                <a:lnTo>
                  <a:pt x="381000" y="690245"/>
                </a:lnTo>
                <a:cubicBezTo>
                  <a:pt x="480567" y="586232"/>
                  <a:pt x="618108" y="527430"/>
                  <a:pt x="762127" y="527430"/>
                </a:cubicBezTo>
                <a:lnTo>
                  <a:pt x="762127" y="0"/>
                </a:lnTo>
              </a:path>
            </a:pathLst>
          </a:custGeom>
          <a:solidFill>
            <a:srgbClr val="48A3E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5326379" y="4171188"/>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2758D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6080759" y="4171188"/>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2D70D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6835140" y="4171188"/>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4095DA">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7587995" y="4171188"/>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48A3E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393700" y="254000"/>
            <a:ext cx="8122221" cy="401320"/>
          </a:xfrm>
          <a:prstGeom prst="rect">
            <a:avLst/>
          </a:prstGeom>
          <a:noFill/>
        </p:spPr>
        <p:txBody>
          <a:bodyPr lIns="0" rIns="0" rtlCol="0" tIns="0" wrap="none">
            <a:spAutoFit/>
          </a:bodyPr>
          <a:lstStyle/>
          <a:p>
            <a:pPr>
              <a:lnSpc>
                <a:spcPts val="1400"/>
              </a:lnSpc>
              <a:tabLst>
                <a:tab pos="241300"/>
              </a:tabLst>
            </a:pPr>
            <a:r>
              <a:rPr altLang="zh-CN" lang="en-US" smtClean="0"/>
              <a:t>	移动互联网行业概况</a:t>
            </a:r>
          </a:p>
          <a:p>
            <a:pPr>
              <a:lnSpc>
                <a:spcPts val="1400"/>
              </a:lnSpc>
              <a:tabLst>
                <a:tab pos="241300"/>
              </a:tabLst>
            </a:pPr>
            <a:r>
              <a:rPr altLang="zh-CN" lang="en-US" smtClean="0"/>
              <a:t>   Android用户更倾向于选择中国移动，iOS用户选择中国联通的比例高于Android</a:t>
            </a:r>
          </a:p>
        </p:txBody>
      </p:sp>
      <p:sp>
        <p:nvSpPr>
          <p:cNvPr id="2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3" name="TextBox 1"/>
          <p:cNvSpPr txBox="1"/>
          <p:nvPr/>
        </p:nvSpPr>
        <p:spPr>
          <a:xfrm>
            <a:off x="2997200" y="3124200"/>
            <a:ext cx="488950" cy="198120"/>
          </a:xfrm>
          <a:prstGeom prst="rect">
            <a:avLst/>
          </a:prstGeom>
          <a:noFill/>
        </p:spPr>
        <p:txBody>
          <a:bodyPr lIns="0" rIns="0" rtlCol="0" tIns="0" wrap="none">
            <a:spAutoFit/>
          </a:bodyPr>
          <a:lstStyle/>
          <a:p>
            <a:pPr>
              <a:lnSpc>
                <a:spcPts val="1200"/>
              </a:lnSpc>
            </a:pPr>
            <a:r>
              <a:rPr altLang="zh-CN" b="1" lang="en-US" smtClean="0" sz="1403">
                <a:solidFill>
                  <a:srgbClr val="FFFFFF"/>
                </a:solidFill>
                <a:latin charset="0" pitchFamily="18" typeface="Times New Roman"/>
                <a:cs charset="0" pitchFamily="18" typeface="Times New Roman"/>
              </a:rPr>
              <a:t>62.6%</a:t>
            </a:r>
          </a:p>
        </p:txBody>
      </p:sp>
      <p:sp>
        <p:nvSpPr>
          <p:cNvPr id="24" name="TextBox 1"/>
          <p:cNvSpPr txBox="1"/>
          <p:nvPr/>
        </p:nvSpPr>
        <p:spPr>
          <a:xfrm>
            <a:off x="1511300" y="3009900"/>
            <a:ext cx="488950" cy="210820"/>
          </a:xfrm>
          <a:prstGeom prst="rect">
            <a:avLst/>
          </a:prstGeom>
          <a:noFill/>
        </p:spPr>
        <p:txBody>
          <a:bodyPr lIns="0" rIns="0" rtlCol="0" tIns="0" wrap="none">
            <a:spAutoFit/>
          </a:bodyPr>
          <a:lstStyle/>
          <a:p>
            <a:pPr>
              <a:lnSpc>
                <a:spcPts val="1300"/>
              </a:lnSpc>
            </a:pPr>
            <a:r>
              <a:rPr altLang="zh-CN" b="1" lang="en-US" smtClean="0" sz="1406">
                <a:solidFill>
                  <a:srgbClr val="FFFFFF"/>
                </a:solidFill>
                <a:latin charset="0" pitchFamily="18" typeface="Times New Roman"/>
                <a:cs charset="0" pitchFamily="18" typeface="Times New Roman"/>
              </a:rPr>
              <a:t>17.1%</a:t>
            </a:r>
          </a:p>
        </p:txBody>
      </p:sp>
      <p:sp>
        <p:nvSpPr>
          <p:cNvPr id="25" name="TextBox 1"/>
          <p:cNvSpPr txBox="1"/>
          <p:nvPr/>
        </p:nvSpPr>
        <p:spPr>
          <a:xfrm>
            <a:off x="1130300" y="1257300"/>
            <a:ext cx="2605088" cy="1569720"/>
          </a:xfrm>
          <a:prstGeom prst="rect">
            <a:avLst/>
          </a:prstGeom>
          <a:noFill/>
        </p:spPr>
        <p:txBody>
          <a:bodyPr lIns="0" rIns="0" rtlCol="0" tIns="0" wrap="none">
            <a:spAutoFit/>
          </a:bodyPr>
          <a:lstStyle/>
          <a:p>
            <a:pPr>
              <a:lnSpc>
                <a:spcPts val="1500"/>
              </a:lnSpc>
              <a:tabLst>
                <a:tab pos="546100"/>
                <a:tab pos="889000"/>
              </a:tabLst>
            </a:pPr>
            <a:r>
              <a:rPr altLang="zh-CN" b="1" lang="en-US" smtClean="0" sz="1200">
                <a:solidFill>
                  <a:srgbClr val="585E79"/>
                </a:solidFill>
                <a:latin charset="0" pitchFamily="18" typeface="Microsoft YaHei UI"/>
                <a:cs charset="0" pitchFamily="18" typeface="Microsoft YaHei UI"/>
              </a:rPr>
              <a:t>2014年12月 Android用户运营商分布</a:t>
            </a:r>
          </a:p>
          <a:p>
            <a:pPr>
              <a:lnSpc>
                <a:spcPts val="1500"/>
              </a:lnSpc>
              <a:tabLst>
                <a:tab pos="546100"/>
                <a:tab pos="889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46100"/>
                <a:tab pos="889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46100"/>
                <a:tab pos="889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46100"/>
                <a:tab pos="889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46100"/>
                <a:tab pos="889000"/>
              </a:tabLst>
            </a:pPr>
            <a:r>
              <a:rPr altLang="zh-CN" b="1" lang="en-US" smtClean="0" sz="1200">
                <a:solidFill>
                  <a:srgbClr val="585E79"/>
                </a:solidFill>
                <a:latin charset="0" pitchFamily="18" typeface="Microsoft YaHei UI"/>
                <a:cs charset="0" pitchFamily="18" typeface="Microsoft YaHei UI"/>
              </a:rPr>
              <a:t>		10.5%</a:t>
            </a:r>
          </a:p>
          <a:p>
            <a:pPr>
              <a:lnSpc>
                <a:spcPts val="1500"/>
              </a:lnSpc>
              <a:tabLst>
                <a:tab pos="546100"/>
                <a:tab pos="889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46100"/>
                <a:tab pos="889000"/>
              </a:tabLst>
            </a:pPr>
            <a:r>
              <a:rPr altLang="zh-CN" b="1" lang="en-US" smtClean="0" sz="1200">
                <a:solidFill>
                  <a:srgbClr val="585E79"/>
                </a:solidFill>
                <a:latin charset="0" pitchFamily="18" typeface="Microsoft YaHei UI"/>
                <a:cs charset="0" pitchFamily="18" typeface="Microsoft YaHei UI"/>
              </a:rPr>
              <a:t>	9.8%</a:t>
            </a:r>
          </a:p>
        </p:txBody>
      </p:sp>
      <p:sp>
        <p:nvSpPr>
          <p:cNvPr id="26" name="TextBox 1"/>
          <p:cNvSpPr txBox="1"/>
          <p:nvPr/>
        </p:nvSpPr>
        <p:spPr>
          <a:xfrm>
            <a:off x="1257300" y="41148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中国移动</a:t>
            </a:r>
          </a:p>
        </p:txBody>
      </p:sp>
      <p:sp>
        <p:nvSpPr>
          <p:cNvPr id="27" name="TextBox 1"/>
          <p:cNvSpPr txBox="1"/>
          <p:nvPr/>
        </p:nvSpPr>
        <p:spPr>
          <a:xfrm>
            <a:off x="2006600" y="41148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中国联通</a:t>
            </a:r>
          </a:p>
        </p:txBody>
      </p:sp>
      <p:sp>
        <p:nvSpPr>
          <p:cNvPr id="28" name="TextBox 1"/>
          <p:cNvSpPr txBox="1"/>
          <p:nvPr/>
        </p:nvSpPr>
        <p:spPr>
          <a:xfrm>
            <a:off x="2755900" y="41148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中国电信</a:t>
            </a:r>
          </a:p>
        </p:txBody>
      </p:sp>
      <p:sp>
        <p:nvSpPr>
          <p:cNvPr id="29" name="TextBox 1"/>
          <p:cNvSpPr txBox="1"/>
          <p:nvPr/>
        </p:nvSpPr>
        <p:spPr>
          <a:xfrm>
            <a:off x="3517900" y="41148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其他</a:t>
            </a:r>
          </a:p>
        </p:txBody>
      </p:sp>
      <p:sp>
        <p:nvSpPr>
          <p:cNvPr id="30" name="TextBox 1"/>
          <p:cNvSpPr txBox="1"/>
          <p:nvPr/>
        </p:nvSpPr>
        <p:spPr>
          <a:xfrm>
            <a:off x="7239000" y="2857500"/>
            <a:ext cx="488950" cy="198120"/>
          </a:xfrm>
          <a:prstGeom prst="rect">
            <a:avLst/>
          </a:prstGeom>
          <a:noFill/>
        </p:spPr>
        <p:txBody>
          <a:bodyPr lIns="0" rIns="0" rtlCol="0" tIns="0" wrap="none">
            <a:spAutoFit/>
          </a:bodyPr>
          <a:lstStyle/>
          <a:p>
            <a:pPr>
              <a:lnSpc>
                <a:spcPts val="1200"/>
              </a:lnSpc>
            </a:pPr>
            <a:r>
              <a:rPr altLang="zh-CN" b="1" lang="en-US" smtClean="0" sz="1403">
                <a:solidFill>
                  <a:srgbClr val="FFFFFF"/>
                </a:solidFill>
                <a:latin charset="0" pitchFamily="18" typeface="Times New Roman"/>
                <a:cs charset="0" pitchFamily="18" typeface="Times New Roman"/>
              </a:rPr>
              <a:t>51.5%</a:t>
            </a:r>
          </a:p>
        </p:txBody>
      </p:sp>
      <p:sp>
        <p:nvSpPr>
          <p:cNvPr id="31" name="TextBox 1"/>
          <p:cNvSpPr txBox="1"/>
          <p:nvPr/>
        </p:nvSpPr>
        <p:spPr>
          <a:xfrm>
            <a:off x="5803900" y="3263900"/>
            <a:ext cx="488950" cy="198120"/>
          </a:xfrm>
          <a:prstGeom prst="rect">
            <a:avLst/>
          </a:prstGeom>
          <a:noFill/>
        </p:spPr>
        <p:txBody>
          <a:bodyPr lIns="0" rIns="0" rtlCol="0" tIns="0" wrap="none">
            <a:spAutoFit/>
          </a:bodyPr>
          <a:lstStyle/>
          <a:p>
            <a:pPr>
              <a:lnSpc>
                <a:spcPts val="1200"/>
              </a:lnSpc>
            </a:pPr>
            <a:r>
              <a:rPr altLang="zh-CN" b="1" lang="en-US" smtClean="0" sz="1403">
                <a:solidFill>
                  <a:srgbClr val="FFFFFF"/>
                </a:solidFill>
                <a:latin charset="0" pitchFamily="18" typeface="Times New Roman"/>
                <a:cs charset="0" pitchFamily="18" typeface="Times New Roman"/>
              </a:rPr>
              <a:t>28.0%</a:t>
            </a:r>
          </a:p>
        </p:txBody>
      </p:sp>
      <p:sp>
        <p:nvSpPr>
          <p:cNvPr id="1024" name="TextBox 1"/>
          <p:cNvSpPr txBox="1"/>
          <p:nvPr/>
        </p:nvSpPr>
        <p:spPr>
          <a:xfrm>
            <a:off x="5486400" y="1257300"/>
            <a:ext cx="2241550" cy="1760220"/>
          </a:xfrm>
          <a:prstGeom prst="rect">
            <a:avLst/>
          </a:prstGeom>
          <a:noFill/>
        </p:spPr>
        <p:txBody>
          <a:bodyPr lIns="0" rIns="0" rtlCol="0" tIns="0" wrap="none">
            <a:spAutoFit/>
          </a:bodyPr>
          <a:lstStyle/>
          <a:p>
            <a:pPr>
              <a:lnSpc>
                <a:spcPts val="1500"/>
              </a:lnSpc>
              <a:tabLst>
                <a:tab pos="330200"/>
                <a:tab pos="660400"/>
              </a:tabLst>
            </a:pPr>
            <a:r>
              <a:rPr altLang="zh-CN" b="1" lang="en-US" smtClean="0" sz="1200">
                <a:solidFill>
                  <a:srgbClr val="585E79"/>
                </a:solidFill>
                <a:latin charset="0" pitchFamily="18" typeface="Microsoft YaHei UI"/>
                <a:cs charset="0" pitchFamily="18" typeface="Microsoft YaHei UI"/>
              </a:rPr>
              <a:t>2014年12月 iOS用户运营商分布</a:t>
            </a:r>
          </a:p>
          <a:p>
            <a:pPr>
              <a:lnSpc>
                <a:spcPts val="1500"/>
              </a:lnSpc>
              <a:tabLst>
                <a:tab pos="330200"/>
                <a:tab pos="6604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330200"/>
                <a:tab pos="6604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330200"/>
                <a:tab pos="6604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330200"/>
                <a:tab pos="6604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330200"/>
                <a:tab pos="6604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330200"/>
                <a:tab pos="660400"/>
              </a:tabLst>
            </a:pPr>
            <a:r>
              <a:rPr altLang="zh-CN" b="1" lang="en-US" smtClean="0" sz="1200">
                <a:solidFill>
                  <a:srgbClr val="585E79"/>
                </a:solidFill>
                <a:latin charset="0" pitchFamily="18" typeface="Microsoft YaHei UI"/>
                <a:cs charset="0" pitchFamily="18" typeface="Microsoft YaHei UI"/>
              </a:rPr>
              <a:t>		12.9%</a:t>
            </a:r>
          </a:p>
          <a:p>
            <a:pPr>
              <a:lnSpc>
                <a:spcPts val="1500"/>
              </a:lnSpc>
              <a:tabLst>
                <a:tab pos="330200"/>
                <a:tab pos="6604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330200"/>
                <a:tab pos="660400"/>
              </a:tabLst>
            </a:pPr>
            <a:r>
              <a:rPr altLang="zh-CN" b="1" lang="en-US" smtClean="0" sz="1200">
                <a:solidFill>
                  <a:srgbClr val="585E79"/>
                </a:solidFill>
                <a:latin charset="0" pitchFamily="18" typeface="Microsoft YaHei UI"/>
                <a:cs charset="0" pitchFamily="18" typeface="Microsoft YaHei UI"/>
              </a:rPr>
              <a:t>	7.7%</a:t>
            </a:r>
          </a:p>
        </p:txBody>
      </p:sp>
      <p:sp>
        <p:nvSpPr>
          <p:cNvPr id="1025" name="TextBox 1"/>
          <p:cNvSpPr txBox="1"/>
          <p:nvPr/>
        </p:nvSpPr>
        <p:spPr>
          <a:xfrm>
            <a:off x="5435600" y="41148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中国移动</a:t>
            </a:r>
          </a:p>
        </p:txBody>
      </p:sp>
      <p:sp>
        <p:nvSpPr>
          <p:cNvPr id="1026" name="TextBox 1"/>
          <p:cNvSpPr txBox="1"/>
          <p:nvPr/>
        </p:nvSpPr>
        <p:spPr>
          <a:xfrm>
            <a:off x="6184900" y="41148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中国联通</a:t>
            </a:r>
          </a:p>
        </p:txBody>
      </p:sp>
      <p:sp>
        <p:nvSpPr>
          <p:cNvPr id="1028" name="TextBox 1"/>
          <p:cNvSpPr txBox="1"/>
          <p:nvPr/>
        </p:nvSpPr>
        <p:spPr>
          <a:xfrm>
            <a:off x="6934200" y="41148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中国电信</a:t>
            </a:r>
          </a:p>
        </p:txBody>
      </p:sp>
      <p:sp>
        <p:nvSpPr>
          <p:cNvPr id="1029" name="TextBox 1"/>
          <p:cNvSpPr txBox="1"/>
          <p:nvPr/>
        </p:nvSpPr>
        <p:spPr>
          <a:xfrm>
            <a:off x="7696200" y="41148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其他</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624583" y="3208020"/>
            <a:ext cx="1011936" cy="714755"/>
          </a:xfrm>
          <a:custGeom>
            <a:gdLst>
              <a:gd fmla="*/ 0 w 1011936" name="connsiteX0"/>
              <a:gd fmla="*/ 0 h 714755" name="connsiteY0"/>
              <a:gd fmla="*/ 1011936 w 1011936" name="connsiteX1"/>
              <a:gd fmla="*/ 0 h 714755" name="connsiteY1"/>
              <a:gd fmla="*/ 1011936 w 1011936" name="connsiteX2"/>
              <a:gd fmla="*/ 714755 h 714755" name="connsiteY2"/>
              <a:gd fmla="*/ 0 w 1011936" name="connsiteX3"/>
              <a:gd fmla="*/ 714755 h 714755" name="connsiteY3"/>
              <a:gd fmla="*/ 0 w 1011936" name="connsiteX4"/>
              <a:gd fmla="*/ 0 h 7147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4755" w="1011936">
                <a:moveTo>
                  <a:pt x="0" y="0"/>
                </a:moveTo>
                <a:lnTo>
                  <a:pt x="1011936" y="0"/>
                </a:lnTo>
                <a:lnTo>
                  <a:pt x="1011936" y="714755"/>
                </a:lnTo>
                <a:lnTo>
                  <a:pt x="0" y="71475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3243072" y="3055620"/>
            <a:ext cx="1011936" cy="867155"/>
          </a:xfrm>
          <a:custGeom>
            <a:gdLst>
              <a:gd fmla="*/ 0 w 1011936" name="connsiteX0"/>
              <a:gd fmla="*/ 0 h 867155" name="connsiteY0"/>
              <a:gd fmla="*/ 1011936 w 1011936" name="connsiteX1"/>
              <a:gd fmla="*/ 0 h 867155" name="connsiteY1"/>
              <a:gd fmla="*/ 1011936 w 1011936" name="connsiteX2"/>
              <a:gd fmla="*/ 867155 h 867155" name="connsiteY2"/>
              <a:gd fmla="*/ 0 w 1011936" name="connsiteX3"/>
              <a:gd fmla="*/ 867155 h 867155" name="connsiteY3"/>
              <a:gd fmla="*/ 0 w 1011936" name="connsiteX4"/>
              <a:gd fmla="*/ 0 h 8671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67155" w="1011936">
                <a:moveTo>
                  <a:pt x="0" y="0"/>
                </a:moveTo>
                <a:lnTo>
                  <a:pt x="1011936" y="0"/>
                </a:lnTo>
                <a:lnTo>
                  <a:pt x="1011936" y="867155"/>
                </a:lnTo>
                <a:lnTo>
                  <a:pt x="0" y="86715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4863084" y="2953511"/>
            <a:ext cx="1011935" cy="969264"/>
          </a:xfrm>
          <a:custGeom>
            <a:gdLst>
              <a:gd fmla="*/ 0 w 1011935" name="connsiteX0"/>
              <a:gd fmla="*/ 0 h 969264" name="connsiteY0"/>
              <a:gd fmla="*/ 1011935 w 1011935" name="connsiteX1"/>
              <a:gd fmla="*/ 0 h 969264" name="connsiteY1"/>
              <a:gd fmla="*/ 1011935 w 1011935" name="connsiteX2"/>
              <a:gd fmla="*/ 969264 h 969264" name="connsiteY2"/>
              <a:gd fmla="*/ 0 w 1011935" name="connsiteX3"/>
              <a:gd fmla="*/ 969264 h 969264" name="connsiteY3"/>
              <a:gd fmla="*/ 0 w 1011935" name="connsiteX4"/>
              <a:gd fmla="*/ 0 h 9692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69263" w="1011935">
                <a:moveTo>
                  <a:pt x="0" y="0"/>
                </a:moveTo>
                <a:lnTo>
                  <a:pt x="1011935" y="0"/>
                </a:lnTo>
                <a:lnTo>
                  <a:pt x="1011935" y="969264"/>
                </a:lnTo>
                <a:lnTo>
                  <a:pt x="0" y="96926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6481571" y="2852927"/>
            <a:ext cx="1013459" cy="1069848"/>
          </a:xfrm>
          <a:custGeom>
            <a:gdLst>
              <a:gd fmla="*/ 0 w 1013459" name="connsiteX0"/>
              <a:gd fmla="*/ 0 h 1069848" name="connsiteY0"/>
              <a:gd fmla="*/ 1013459 w 1013459" name="connsiteX1"/>
              <a:gd fmla="*/ 0 h 1069848" name="connsiteY1"/>
              <a:gd fmla="*/ 1013459 w 1013459" name="connsiteX2"/>
              <a:gd fmla="*/ 1069848 h 1069848" name="connsiteY2"/>
              <a:gd fmla="*/ 0 w 1013459" name="connsiteX3"/>
              <a:gd fmla="*/ 1069848 h 1069848" name="connsiteY3"/>
              <a:gd fmla="*/ 0 w 1013459" name="connsiteX4"/>
              <a:gd fmla="*/ 0 h 10698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69848" w="1013459">
                <a:moveTo>
                  <a:pt x="0" y="0"/>
                </a:moveTo>
                <a:lnTo>
                  <a:pt x="1013459" y="0"/>
                </a:lnTo>
                <a:lnTo>
                  <a:pt x="1013459" y="1069848"/>
                </a:lnTo>
                <a:lnTo>
                  <a:pt x="0" y="106984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2630170" y="3049270"/>
            <a:ext cx="619251" cy="165100"/>
          </a:xfrm>
          <a:custGeom>
            <a:gdLst>
              <a:gd fmla="*/ 612901 w 619251" name="connsiteX0"/>
              <a:gd fmla="*/ 6350 h 165100" name="connsiteY0"/>
              <a:gd fmla="*/ 6350 w 619251" name="connsiteX1"/>
              <a:gd fmla="*/ 158750 h 165100" name="connsiteY1"/>
            </a:gdLst>
            <a:cxnLst>
              <a:cxn ang="0">
                <a:pos x="connsiteX0" y="connsiteY0"/>
              </a:cxn>
              <a:cxn ang="1">
                <a:pos x="connsiteX1" y="connsiteY1"/>
              </a:cxn>
            </a:cxnLst>
            <a:rect b="b" l="l" r="r" t="t"/>
            <a:pathLst>
              <a:path h="165100" w="619251">
                <a:moveTo>
                  <a:pt x="612901" y="6350"/>
                </a:moveTo>
                <a:lnTo>
                  <a:pt x="6350" y="1587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Freeform 3"/>
          <p:cNvSpPr/>
          <p:nvPr/>
        </p:nvSpPr>
        <p:spPr>
          <a:xfrm>
            <a:off x="4248658" y="2947161"/>
            <a:ext cx="620776" cy="114807"/>
          </a:xfrm>
          <a:custGeom>
            <a:gdLst>
              <a:gd fmla="*/ 614426 w 620776" name="connsiteX0"/>
              <a:gd fmla="*/ 6350 h 114807" name="connsiteY0"/>
              <a:gd fmla="*/ 6350 w 620776" name="connsiteX1"/>
              <a:gd fmla="*/ 108458 h 114807" name="connsiteY1"/>
            </a:gdLst>
            <a:cxnLst>
              <a:cxn ang="0">
                <a:pos x="connsiteX0" y="connsiteY0"/>
              </a:cxn>
              <a:cxn ang="1">
                <a:pos x="connsiteX1" y="connsiteY1"/>
              </a:cxn>
            </a:cxnLst>
            <a:rect b="b" l="l" r="r" t="t"/>
            <a:pathLst>
              <a:path h="114807" w="620776">
                <a:moveTo>
                  <a:pt x="614426" y="6350"/>
                </a:moveTo>
                <a:lnTo>
                  <a:pt x="6350" y="108458"/>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2" name="Freeform 3"/>
          <p:cNvSpPr/>
          <p:nvPr/>
        </p:nvSpPr>
        <p:spPr>
          <a:xfrm>
            <a:off x="5868670" y="2846577"/>
            <a:ext cx="619251" cy="113284"/>
          </a:xfrm>
          <a:custGeom>
            <a:gdLst>
              <a:gd fmla="*/ 612901 w 619251" name="connsiteX0"/>
              <a:gd fmla="*/ 6350 h 113284" name="connsiteY0"/>
              <a:gd fmla="*/ 6350 w 619251" name="connsiteX1"/>
              <a:gd fmla="*/ 106933 h 113284" name="connsiteY1"/>
            </a:gdLst>
            <a:cxnLst>
              <a:cxn ang="0">
                <a:pos x="connsiteX0" y="connsiteY0"/>
              </a:cxn>
              <a:cxn ang="1">
                <a:pos x="connsiteX1" y="connsiteY1"/>
              </a:cxn>
            </a:cxnLst>
            <a:rect b="b" l="l" r="r" t="t"/>
            <a:pathLst>
              <a:path h="113284" w="619251">
                <a:moveTo>
                  <a:pt x="612901" y="6350"/>
                </a:moveTo>
                <a:lnTo>
                  <a:pt x="6350" y="106933"/>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 name="Freeform 3"/>
          <p:cNvSpPr/>
          <p:nvPr/>
        </p:nvSpPr>
        <p:spPr>
          <a:xfrm>
            <a:off x="1624583" y="2659379"/>
            <a:ext cx="1011936" cy="548640"/>
          </a:xfrm>
          <a:custGeom>
            <a:gdLst>
              <a:gd fmla="*/ 0 w 1011936" name="connsiteX0"/>
              <a:gd fmla="*/ 0 h 548640" name="connsiteY0"/>
              <a:gd fmla="*/ 1011936 w 1011936" name="connsiteX1"/>
              <a:gd fmla="*/ 0 h 548640" name="connsiteY1"/>
              <a:gd fmla="*/ 1011936 w 1011936" name="connsiteX2"/>
              <a:gd fmla="*/ 548640 h 548640" name="connsiteY2"/>
              <a:gd fmla="*/ 0 w 1011936" name="connsiteX3"/>
              <a:gd fmla="*/ 548640 h 548640" name="connsiteY3"/>
              <a:gd fmla="*/ 0 w 1011936" name="connsiteX4"/>
              <a:gd fmla="*/ 0 h 54864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48640" w="1011936">
                <a:moveTo>
                  <a:pt x="0" y="0"/>
                </a:moveTo>
                <a:lnTo>
                  <a:pt x="1011936" y="0"/>
                </a:lnTo>
                <a:lnTo>
                  <a:pt x="1011936" y="548640"/>
                </a:lnTo>
                <a:lnTo>
                  <a:pt x="0" y="548640"/>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3243072" y="2581655"/>
            <a:ext cx="1011936" cy="473964"/>
          </a:xfrm>
          <a:custGeom>
            <a:gdLst>
              <a:gd fmla="*/ 0 w 1011936" name="connsiteX0"/>
              <a:gd fmla="*/ 0 h 473964" name="connsiteY0"/>
              <a:gd fmla="*/ 1011936 w 1011936" name="connsiteX1"/>
              <a:gd fmla="*/ 0 h 473964" name="connsiteY1"/>
              <a:gd fmla="*/ 1011936 w 1011936" name="connsiteX2"/>
              <a:gd fmla="*/ 473964 h 473964" name="connsiteY2"/>
              <a:gd fmla="*/ 0 w 1011936" name="connsiteX3"/>
              <a:gd fmla="*/ 473964 h 473964" name="connsiteY3"/>
              <a:gd fmla="*/ 0 w 1011936" name="connsiteX4"/>
              <a:gd fmla="*/ 0 h 4739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73964" w="1011936">
                <a:moveTo>
                  <a:pt x="0" y="0"/>
                </a:moveTo>
                <a:lnTo>
                  <a:pt x="1011936" y="0"/>
                </a:lnTo>
                <a:lnTo>
                  <a:pt x="1011936" y="473964"/>
                </a:lnTo>
                <a:lnTo>
                  <a:pt x="0" y="473964"/>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863084" y="2525267"/>
            <a:ext cx="1011935" cy="428244"/>
          </a:xfrm>
          <a:custGeom>
            <a:gdLst>
              <a:gd fmla="*/ 0 w 1011935" name="connsiteX0"/>
              <a:gd fmla="*/ 0 h 428244" name="connsiteY0"/>
              <a:gd fmla="*/ 1011935 w 1011935" name="connsiteX1"/>
              <a:gd fmla="*/ 0 h 428244" name="connsiteY1"/>
              <a:gd fmla="*/ 1011935 w 1011935" name="connsiteX2"/>
              <a:gd fmla="*/ 428244 h 428244" name="connsiteY2"/>
              <a:gd fmla="*/ 0 w 1011935" name="connsiteX3"/>
              <a:gd fmla="*/ 428244 h 428244" name="connsiteY3"/>
              <a:gd fmla="*/ 0 w 1011935" name="connsiteX4"/>
              <a:gd fmla="*/ 0 h 42824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8244" w="1011935">
                <a:moveTo>
                  <a:pt x="0" y="0"/>
                </a:moveTo>
                <a:lnTo>
                  <a:pt x="1011935" y="0"/>
                </a:lnTo>
                <a:lnTo>
                  <a:pt x="1011935" y="428244"/>
                </a:lnTo>
                <a:lnTo>
                  <a:pt x="0" y="428244"/>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6481571" y="2479548"/>
            <a:ext cx="1013459" cy="373379"/>
          </a:xfrm>
          <a:custGeom>
            <a:gdLst>
              <a:gd fmla="*/ 0 w 1013459" name="connsiteX0"/>
              <a:gd fmla="*/ 0 h 373379" name="connsiteY0"/>
              <a:gd fmla="*/ 1013459 w 1013459" name="connsiteX1"/>
              <a:gd fmla="*/ 0 h 373379" name="connsiteY1"/>
              <a:gd fmla="*/ 1013459 w 1013459" name="connsiteX2"/>
              <a:gd fmla="*/ 373379 h 373379" name="connsiteY2"/>
              <a:gd fmla="*/ 0 w 1013459" name="connsiteX3"/>
              <a:gd fmla="*/ 373379 h 373379" name="connsiteY3"/>
              <a:gd fmla="*/ 0 w 1013459" name="connsiteX4"/>
              <a:gd fmla="*/ 0 h 3733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3379" w="1013459">
                <a:moveTo>
                  <a:pt x="0" y="0"/>
                </a:moveTo>
                <a:lnTo>
                  <a:pt x="1013459" y="0"/>
                </a:lnTo>
                <a:lnTo>
                  <a:pt x="1013459" y="373379"/>
                </a:lnTo>
                <a:lnTo>
                  <a:pt x="0" y="373379"/>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2630170" y="2575305"/>
            <a:ext cx="619251" cy="90423"/>
          </a:xfrm>
          <a:custGeom>
            <a:gdLst>
              <a:gd fmla="*/ 612901 w 619251" name="connsiteX0"/>
              <a:gd fmla="*/ 6350 h 90423" name="connsiteY0"/>
              <a:gd fmla="*/ 6350 w 619251" name="connsiteX1"/>
              <a:gd fmla="*/ 84073 h 90423" name="connsiteY1"/>
            </a:gdLst>
            <a:cxnLst>
              <a:cxn ang="0">
                <a:pos x="connsiteX0" y="connsiteY0"/>
              </a:cxn>
              <a:cxn ang="1">
                <a:pos x="connsiteX1" y="connsiteY1"/>
              </a:cxn>
            </a:cxnLst>
            <a:rect b="b" l="l" r="r" t="t"/>
            <a:pathLst>
              <a:path h="90423" w="619251">
                <a:moveTo>
                  <a:pt x="612901" y="6350"/>
                </a:moveTo>
                <a:lnTo>
                  <a:pt x="6350" y="84073"/>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4248658" y="2518917"/>
            <a:ext cx="620776" cy="69088"/>
          </a:xfrm>
          <a:custGeom>
            <a:gdLst>
              <a:gd fmla="*/ 614426 w 620776" name="connsiteX0"/>
              <a:gd fmla="*/ 6350 h 69088" name="connsiteY0"/>
              <a:gd fmla="*/ 6350 w 620776" name="connsiteX1"/>
              <a:gd fmla="*/ 62738 h 69088" name="connsiteY1"/>
            </a:gdLst>
            <a:cxnLst>
              <a:cxn ang="0">
                <a:pos x="connsiteX0" y="connsiteY0"/>
              </a:cxn>
              <a:cxn ang="1">
                <a:pos x="connsiteX1" y="connsiteY1"/>
              </a:cxn>
            </a:cxnLst>
            <a:rect b="b" l="l" r="r" t="t"/>
            <a:pathLst>
              <a:path h="69088" w="620776">
                <a:moveTo>
                  <a:pt x="614426" y="6350"/>
                </a:moveTo>
                <a:lnTo>
                  <a:pt x="6350" y="62738"/>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5868670" y="2473198"/>
            <a:ext cx="619251" cy="58419"/>
          </a:xfrm>
          <a:custGeom>
            <a:gdLst>
              <a:gd fmla="*/ 612901 w 619251" name="connsiteX0"/>
              <a:gd fmla="*/ 6350 h 58419" name="connsiteY0"/>
              <a:gd fmla="*/ 6350 w 619251" name="connsiteX1"/>
              <a:gd fmla="*/ 52069 h 58419" name="connsiteY1"/>
            </a:gdLst>
            <a:cxnLst>
              <a:cxn ang="0">
                <a:pos x="connsiteX0" y="connsiteY0"/>
              </a:cxn>
              <a:cxn ang="1">
                <a:pos x="connsiteX1" y="connsiteY1"/>
              </a:cxn>
            </a:cxnLst>
            <a:rect b="b" l="l" r="r" t="t"/>
            <a:pathLst>
              <a:path h="58419" w="619251">
                <a:moveTo>
                  <a:pt x="612901" y="6350"/>
                </a:moveTo>
                <a:lnTo>
                  <a:pt x="6350" y="52069"/>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1624583" y="2057400"/>
            <a:ext cx="1011936" cy="601979"/>
          </a:xfrm>
          <a:custGeom>
            <a:gdLst>
              <a:gd fmla="*/ 0 w 1011936" name="connsiteX0"/>
              <a:gd fmla="*/ 0 h 601979" name="connsiteY0"/>
              <a:gd fmla="*/ 1011936 w 1011936" name="connsiteX1"/>
              <a:gd fmla="*/ 0 h 601979" name="connsiteY1"/>
              <a:gd fmla="*/ 1011936 w 1011936" name="connsiteX2"/>
              <a:gd fmla="*/ 601979 h 601979" name="connsiteY2"/>
              <a:gd fmla="*/ 0 w 1011936" name="connsiteX3"/>
              <a:gd fmla="*/ 601979 h 601979" name="connsiteY3"/>
              <a:gd fmla="*/ 0 w 1011936" name="connsiteX4"/>
              <a:gd fmla="*/ 0 h 6019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01979" w="1011936">
                <a:moveTo>
                  <a:pt x="0" y="0"/>
                </a:moveTo>
                <a:lnTo>
                  <a:pt x="1011936" y="0"/>
                </a:lnTo>
                <a:lnTo>
                  <a:pt x="1011936" y="601979"/>
                </a:lnTo>
                <a:lnTo>
                  <a:pt x="0" y="601979"/>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3243072" y="2068067"/>
            <a:ext cx="1011936" cy="513588"/>
          </a:xfrm>
          <a:custGeom>
            <a:gdLst>
              <a:gd fmla="*/ 0 w 1011936" name="connsiteX0"/>
              <a:gd fmla="*/ 0 h 513588" name="connsiteY0"/>
              <a:gd fmla="*/ 1011936 w 1011936" name="connsiteX1"/>
              <a:gd fmla="*/ 0 h 513588" name="connsiteY1"/>
              <a:gd fmla="*/ 1011936 w 1011936" name="connsiteX2"/>
              <a:gd fmla="*/ 513588 h 513588" name="connsiteY2"/>
              <a:gd fmla="*/ 0 w 1011936" name="connsiteX3"/>
              <a:gd fmla="*/ 513588 h 513588" name="connsiteY3"/>
              <a:gd fmla="*/ 0 w 1011936" name="connsiteX4"/>
              <a:gd fmla="*/ 0 h 5135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3588" w="1011936">
                <a:moveTo>
                  <a:pt x="0" y="0"/>
                </a:moveTo>
                <a:lnTo>
                  <a:pt x="1011936" y="0"/>
                </a:lnTo>
                <a:lnTo>
                  <a:pt x="1011936" y="513588"/>
                </a:lnTo>
                <a:lnTo>
                  <a:pt x="0" y="513588"/>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4863084" y="2104644"/>
            <a:ext cx="1011935" cy="420623"/>
          </a:xfrm>
          <a:custGeom>
            <a:gdLst>
              <a:gd fmla="*/ 0 w 1011935" name="connsiteX0"/>
              <a:gd fmla="*/ 0 h 420623" name="connsiteY0"/>
              <a:gd fmla="*/ 1011935 w 1011935" name="connsiteX1"/>
              <a:gd fmla="*/ 0 h 420623" name="connsiteY1"/>
              <a:gd fmla="*/ 1011935 w 1011935" name="connsiteX2"/>
              <a:gd fmla="*/ 420623 h 420623" name="connsiteY2"/>
              <a:gd fmla="*/ 0 w 1011935" name="connsiteX3"/>
              <a:gd fmla="*/ 420623 h 420623" name="connsiteY3"/>
              <a:gd fmla="*/ 0 w 1011935" name="connsiteX4"/>
              <a:gd fmla="*/ 0 h 4206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0623" w="1011935">
                <a:moveTo>
                  <a:pt x="0" y="0"/>
                </a:moveTo>
                <a:lnTo>
                  <a:pt x="1011935" y="0"/>
                </a:lnTo>
                <a:lnTo>
                  <a:pt x="1011935" y="420623"/>
                </a:lnTo>
                <a:lnTo>
                  <a:pt x="0" y="420623"/>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6481571" y="2142744"/>
            <a:ext cx="1013459" cy="336804"/>
          </a:xfrm>
          <a:custGeom>
            <a:gdLst>
              <a:gd fmla="*/ 0 w 1013459" name="connsiteX0"/>
              <a:gd fmla="*/ 0 h 336804" name="connsiteY0"/>
              <a:gd fmla="*/ 1013459 w 1013459" name="connsiteX1"/>
              <a:gd fmla="*/ 0 h 336804" name="connsiteY1"/>
              <a:gd fmla="*/ 1013459 w 1013459" name="connsiteX2"/>
              <a:gd fmla="*/ 336804 h 336804" name="connsiteY2"/>
              <a:gd fmla="*/ 0 w 1013459" name="connsiteX3"/>
              <a:gd fmla="*/ 336804 h 336804" name="connsiteY3"/>
              <a:gd fmla="*/ 0 w 1013459" name="connsiteX4"/>
              <a:gd fmla="*/ 0 h 3368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36804" w="1013459">
                <a:moveTo>
                  <a:pt x="0" y="0"/>
                </a:moveTo>
                <a:lnTo>
                  <a:pt x="1013459" y="0"/>
                </a:lnTo>
                <a:lnTo>
                  <a:pt x="1013459" y="336804"/>
                </a:lnTo>
                <a:lnTo>
                  <a:pt x="0" y="336804"/>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2630170" y="2051050"/>
            <a:ext cx="619251" cy="21844"/>
          </a:xfrm>
          <a:custGeom>
            <a:gdLst>
              <a:gd fmla="*/ 612901 w 619251" name="connsiteX0"/>
              <a:gd fmla="*/ 17017 h 21844" name="connsiteY0"/>
              <a:gd fmla="*/ 6350 w 619251" name="connsiteX1"/>
              <a:gd fmla="*/ 6350 h 21844" name="connsiteY1"/>
            </a:gdLst>
            <a:cxnLst>
              <a:cxn ang="0">
                <a:pos x="connsiteX0" y="connsiteY0"/>
              </a:cxn>
              <a:cxn ang="1">
                <a:pos x="connsiteX1" y="connsiteY1"/>
              </a:cxn>
            </a:cxnLst>
            <a:rect b="b" l="l" r="r" t="t"/>
            <a:pathLst>
              <a:path h="21844" w="619251">
                <a:moveTo>
                  <a:pt x="612901" y="17017"/>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4248658" y="2061717"/>
            <a:ext cx="620776" cy="49276"/>
          </a:xfrm>
          <a:custGeom>
            <a:gdLst>
              <a:gd fmla="*/ 614426 w 620776" name="connsiteX0"/>
              <a:gd fmla="*/ 42926 h 49276" name="connsiteY0"/>
              <a:gd fmla="*/ 6350 w 620776" name="connsiteX1"/>
              <a:gd fmla="*/ 6350 h 49276" name="connsiteY1"/>
            </a:gdLst>
            <a:cxnLst>
              <a:cxn ang="0">
                <a:pos x="connsiteX0" y="connsiteY0"/>
              </a:cxn>
              <a:cxn ang="1">
                <a:pos x="connsiteX1" y="connsiteY1"/>
              </a:cxn>
            </a:cxnLst>
            <a:rect b="b" l="l" r="r" t="t"/>
            <a:pathLst>
              <a:path h="49276" w="620776">
                <a:moveTo>
                  <a:pt x="614426" y="42926"/>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5868670" y="2098294"/>
            <a:ext cx="619251" cy="50800"/>
          </a:xfrm>
          <a:custGeom>
            <a:gdLst>
              <a:gd fmla="*/ 612901 w 619251" name="connsiteX0"/>
              <a:gd fmla="*/ 44450 h 50800" name="connsiteY0"/>
              <a:gd fmla="*/ 6350 w 619251" name="connsiteX1"/>
              <a:gd fmla="*/ 6350 h 50800" name="connsiteY1"/>
            </a:gdLst>
            <a:cxnLst>
              <a:cxn ang="0">
                <a:pos x="connsiteX0" y="connsiteY0"/>
              </a:cxn>
              <a:cxn ang="1">
                <a:pos x="connsiteX1" y="connsiteY1"/>
              </a:cxn>
            </a:cxnLst>
            <a:rect b="b" l="l" r="r" t="t"/>
            <a:pathLst>
              <a:path h="50800" w="619251">
                <a:moveTo>
                  <a:pt x="612901" y="44450"/>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1624583" y="2051304"/>
            <a:ext cx="1011936" cy="6095"/>
          </a:xfrm>
          <a:custGeom>
            <a:gdLst>
              <a:gd fmla="*/ 0 w 1011936" name="connsiteX0"/>
              <a:gd fmla="*/ 3048 h 6095" name="connsiteY0"/>
              <a:gd fmla="*/ 1011936 w 1011936" name="connsiteX1"/>
              <a:gd fmla="*/ 3048 h 6095" name="connsiteY1"/>
            </a:gdLst>
            <a:cxnLst>
              <a:cxn ang="0">
                <a:pos x="connsiteX0" y="connsiteY0"/>
              </a:cxn>
              <a:cxn ang="1">
                <a:pos x="connsiteX1" y="connsiteY1"/>
              </a:cxn>
            </a:cxnLst>
            <a:rect b="b" l="l" r="r" t="t"/>
            <a:pathLst>
              <a:path h="6095" w="1011936">
                <a:moveTo>
                  <a:pt x="0" y="3048"/>
                </a:moveTo>
                <a:lnTo>
                  <a:pt x="1011936" y="3048"/>
                </a:lnTo>
              </a:path>
            </a:pathLst>
          </a:custGeom>
          <a:ln w="0">
            <a:solidFill>
              <a:srgbClr val="6336CE">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3243072" y="2051304"/>
            <a:ext cx="1011936" cy="16764"/>
          </a:xfrm>
          <a:custGeom>
            <a:gdLst>
              <a:gd fmla="*/ 0 w 1011936" name="connsiteX0"/>
              <a:gd fmla="*/ 8382 h 16764" name="connsiteY0"/>
              <a:gd fmla="*/ 1011936 w 1011936" name="connsiteX1"/>
              <a:gd fmla="*/ 8382 h 16764" name="connsiteY1"/>
            </a:gdLst>
            <a:cxnLst>
              <a:cxn ang="0">
                <a:pos x="connsiteX0" y="connsiteY0"/>
              </a:cxn>
              <a:cxn ang="1">
                <a:pos x="connsiteX1" y="connsiteY1"/>
              </a:cxn>
            </a:cxnLst>
            <a:rect b="b" l="l" r="r" t="t"/>
            <a:pathLst>
              <a:path h="16764" w="1011936">
                <a:moveTo>
                  <a:pt x="0" y="8382"/>
                </a:moveTo>
                <a:lnTo>
                  <a:pt x="1011936" y="8382"/>
                </a:lnTo>
              </a:path>
            </a:pathLst>
          </a:custGeom>
          <a:ln w="12700">
            <a:solidFill>
              <a:srgbClr val="6336CE">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4863084" y="2051304"/>
            <a:ext cx="1011935" cy="53339"/>
          </a:xfrm>
          <a:custGeom>
            <a:gdLst>
              <a:gd fmla="*/ 0 w 1011935" name="connsiteX0"/>
              <a:gd fmla="*/ 26669 h 53339" name="connsiteY0"/>
              <a:gd fmla="*/ 1011935 w 1011935" name="connsiteX1"/>
              <a:gd fmla="*/ 26669 h 53339" name="connsiteY1"/>
            </a:gdLst>
            <a:cxnLst>
              <a:cxn ang="0">
                <a:pos x="connsiteX0" y="connsiteY0"/>
              </a:cxn>
              <a:cxn ang="1">
                <a:pos x="connsiteX1" y="connsiteY1"/>
              </a:cxn>
            </a:cxnLst>
            <a:rect b="b" l="l" r="r" t="t"/>
            <a:pathLst>
              <a:path h="53339" w="1011935">
                <a:moveTo>
                  <a:pt x="0" y="26669"/>
                </a:moveTo>
                <a:lnTo>
                  <a:pt x="1011935" y="26669"/>
                </a:lnTo>
              </a:path>
            </a:pathLst>
          </a:custGeom>
          <a:ln w="63500">
            <a:solidFill>
              <a:srgbClr val="6336CE">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Freeform 3"/>
          <p:cNvSpPr/>
          <p:nvPr/>
        </p:nvSpPr>
        <p:spPr>
          <a:xfrm>
            <a:off x="6481571" y="2051304"/>
            <a:ext cx="1013459" cy="91439"/>
          </a:xfrm>
          <a:custGeom>
            <a:gdLst>
              <a:gd fmla="*/ 0 w 1013459" name="connsiteX0"/>
              <a:gd fmla="*/ 0 h 91439" name="connsiteY0"/>
              <a:gd fmla="*/ 1013459 w 1013459" name="connsiteX1"/>
              <a:gd fmla="*/ 0 h 91439" name="connsiteY1"/>
              <a:gd fmla="*/ 1013459 w 1013459" name="connsiteX2"/>
              <a:gd fmla="*/ 91439 h 91439" name="connsiteY2"/>
              <a:gd fmla="*/ 0 w 1013459" name="connsiteX3"/>
              <a:gd fmla="*/ 91439 h 91439" name="connsiteY3"/>
              <a:gd fmla="*/ 0 w 1013459" name="connsiteX4"/>
              <a:gd fmla="*/ 0 h 9143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1439" w="1013459">
                <a:moveTo>
                  <a:pt x="0" y="0"/>
                </a:moveTo>
                <a:lnTo>
                  <a:pt x="1013459" y="0"/>
                </a:lnTo>
                <a:lnTo>
                  <a:pt x="1013459" y="91439"/>
                </a:lnTo>
                <a:lnTo>
                  <a:pt x="0" y="91439"/>
                </a:lnTo>
                <a:lnTo>
                  <a:pt x="0" y="0"/>
                </a:lnTo>
              </a:path>
            </a:pathLst>
          </a:custGeom>
          <a:solidFill>
            <a:srgbClr val="6336C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2630170" y="2044954"/>
            <a:ext cx="619251" cy="21844"/>
          </a:xfrm>
          <a:custGeom>
            <a:gdLst>
              <a:gd fmla="*/ 612901 w 619251" name="connsiteX0"/>
              <a:gd fmla="*/ 6350 h 21844" name="connsiteY0"/>
              <a:gd fmla="*/ 6350 w 619251" name="connsiteX1"/>
              <a:gd fmla="*/ 6350 h 21844" name="connsiteY1"/>
            </a:gdLst>
            <a:cxnLst>
              <a:cxn ang="0">
                <a:pos x="connsiteX0" y="connsiteY0"/>
              </a:cxn>
              <a:cxn ang="1">
                <a:pos x="connsiteX1" y="connsiteY1"/>
              </a:cxn>
            </a:cxnLst>
            <a:rect b="b" l="l" r="r" t="t"/>
            <a:pathLst>
              <a:path h="21844" w="619251">
                <a:moveTo>
                  <a:pt x="612901" y="6350"/>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Freeform 3"/>
          <p:cNvSpPr/>
          <p:nvPr/>
        </p:nvSpPr>
        <p:spPr>
          <a:xfrm>
            <a:off x="4248658" y="2044954"/>
            <a:ext cx="620776" cy="21844"/>
          </a:xfrm>
          <a:custGeom>
            <a:gdLst>
              <a:gd fmla="*/ 614426 w 620776" name="connsiteX0"/>
              <a:gd fmla="*/ 6350 h 21844" name="connsiteY0"/>
              <a:gd fmla="*/ 6350 w 620776" name="connsiteX1"/>
              <a:gd fmla="*/ 6350 h 21844" name="connsiteY1"/>
            </a:gdLst>
            <a:cxnLst>
              <a:cxn ang="0">
                <a:pos x="connsiteX0" y="connsiteY0"/>
              </a:cxn>
              <a:cxn ang="1">
                <a:pos x="connsiteX1" y="connsiteY1"/>
              </a:cxn>
            </a:cxnLst>
            <a:rect b="b" l="l" r="r" t="t"/>
            <a:pathLst>
              <a:path h="21844" w="620776">
                <a:moveTo>
                  <a:pt x="614426" y="6350"/>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5868670" y="2044954"/>
            <a:ext cx="619251" cy="21844"/>
          </a:xfrm>
          <a:custGeom>
            <a:gdLst>
              <a:gd fmla="*/ 612901 w 619251" name="connsiteX0"/>
              <a:gd fmla="*/ 6350 h 21844" name="connsiteY0"/>
              <a:gd fmla="*/ 6350 w 619251" name="connsiteX1"/>
              <a:gd fmla="*/ 6350 h 21844" name="connsiteY1"/>
            </a:gdLst>
            <a:cxnLst>
              <a:cxn ang="0">
                <a:pos x="connsiteX0" y="connsiteY0"/>
              </a:cxn>
              <a:cxn ang="1">
                <a:pos x="connsiteX1" y="connsiteY1"/>
              </a:cxn>
            </a:cxnLst>
            <a:rect b="b" l="l" r="r" t="t"/>
            <a:pathLst>
              <a:path h="21844" w="619251">
                <a:moveTo>
                  <a:pt x="612901" y="6350"/>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1314958" y="3916426"/>
            <a:ext cx="6489700" cy="21844"/>
          </a:xfrm>
          <a:custGeom>
            <a:gdLst>
              <a:gd fmla="*/ 6350 w 6489700" name="connsiteX0"/>
              <a:gd fmla="*/ 6350 h 21844" name="connsiteY0"/>
              <a:gd fmla="*/ 6483349 w 6489700" name="connsiteX1"/>
              <a:gd fmla="*/ 6350 h 21844" name="connsiteY1"/>
            </a:gdLst>
            <a:cxnLst>
              <a:cxn ang="0">
                <a:pos x="connsiteX0" y="connsiteY0"/>
              </a:cxn>
              <a:cxn ang="1">
                <a:pos x="connsiteX1" y="connsiteY1"/>
              </a:cxn>
            </a:cxnLst>
            <a:rect b="b" l="l" r="r" t="t"/>
            <a:pathLst>
              <a:path h="21844" w="6489700">
                <a:moveTo>
                  <a:pt x="6350" y="6350"/>
                </a:moveTo>
                <a:lnTo>
                  <a:pt x="6483349"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8" name="Freeform 3"/>
          <p:cNvSpPr/>
          <p:nvPr/>
        </p:nvSpPr>
        <p:spPr>
          <a:xfrm>
            <a:off x="3749040" y="4274820"/>
            <a:ext cx="64008" cy="64008"/>
          </a:xfrm>
          <a:custGeom>
            <a:gdLst>
              <a:gd fmla="*/ 0 w 64008" name="connsiteX0"/>
              <a:gd fmla="*/ 64008 h 64008" name="connsiteY0"/>
              <a:gd fmla="*/ 64007 w 64008" name="connsiteX1"/>
              <a:gd fmla="*/ 64008 h 64008" name="connsiteY1"/>
              <a:gd fmla="*/ 64007 w 64008" name="connsiteX2"/>
              <a:gd fmla="*/ 0 h 64008" name="connsiteY2"/>
              <a:gd fmla="*/ 0 w 64008" name="connsiteX3"/>
              <a:gd fmla="*/ 0 h 64008" name="connsiteY3"/>
              <a:gd fmla="*/ 0 w 64008" name="connsiteX4"/>
              <a:gd fmla="*/ 64008 h 640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4008" w="64008">
                <a:moveTo>
                  <a:pt x="0" y="64008"/>
                </a:moveTo>
                <a:lnTo>
                  <a:pt x="64007" y="64008"/>
                </a:lnTo>
                <a:lnTo>
                  <a:pt x="64007" y="0"/>
                </a:lnTo>
                <a:lnTo>
                  <a:pt x="0" y="0"/>
                </a:lnTo>
                <a:lnTo>
                  <a:pt x="0" y="64008"/>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4296155" y="4274820"/>
            <a:ext cx="62484" cy="64008"/>
          </a:xfrm>
          <a:custGeom>
            <a:gdLst>
              <a:gd fmla="*/ 31241 w 62484" name="connsiteX0"/>
              <a:gd fmla="*/ 0 h 64008" name="connsiteY0"/>
              <a:gd fmla="*/ 31241 w 62484" name="connsiteX1"/>
              <a:gd fmla="*/ 64008 h 64008" name="connsiteY1"/>
            </a:gdLst>
            <a:cxnLst>
              <a:cxn ang="0">
                <a:pos x="connsiteX0" y="connsiteY0"/>
              </a:cxn>
              <a:cxn ang="1">
                <a:pos x="connsiteX1" y="connsiteY1"/>
              </a:cxn>
            </a:cxnLst>
            <a:rect b="b" l="l" r="r" t="t"/>
            <a:pathLst>
              <a:path h="64008" w="62484">
                <a:moveTo>
                  <a:pt x="31241" y="0"/>
                </a:moveTo>
                <a:lnTo>
                  <a:pt x="31241" y="64008"/>
                </a:lnTo>
              </a:path>
            </a:pathLst>
          </a:custGeom>
          <a:ln w="76200">
            <a:solidFill>
              <a:srgbClr val="64C44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0" name="Freeform 3"/>
          <p:cNvSpPr/>
          <p:nvPr/>
        </p:nvSpPr>
        <p:spPr>
          <a:xfrm>
            <a:off x="4757928" y="4274820"/>
            <a:ext cx="64008" cy="64008"/>
          </a:xfrm>
          <a:custGeom>
            <a:gdLst>
              <a:gd fmla="*/ 0 w 64008" name="connsiteX0"/>
              <a:gd fmla="*/ 64008 h 64008" name="connsiteY0"/>
              <a:gd fmla="*/ 64007 w 64008" name="connsiteX1"/>
              <a:gd fmla="*/ 64008 h 64008" name="connsiteY1"/>
              <a:gd fmla="*/ 64007 w 64008" name="connsiteX2"/>
              <a:gd fmla="*/ 0 h 64008" name="connsiteY2"/>
              <a:gd fmla="*/ 0 w 64008" name="connsiteX3"/>
              <a:gd fmla="*/ 0 h 64008" name="connsiteY3"/>
              <a:gd fmla="*/ 0 w 64008" name="connsiteX4"/>
              <a:gd fmla="*/ 64008 h 640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4008" w="64008">
                <a:moveTo>
                  <a:pt x="0" y="64008"/>
                </a:moveTo>
                <a:lnTo>
                  <a:pt x="64007" y="64008"/>
                </a:lnTo>
                <a:lnTo>
                  <a:pt x="64007" y="0"/>
                </a:lnTo>
                <a:lnTo>
                  <a:pt x="0" y="0"/>
                </a:lnTo>
                <a:lnTo>
                  <a:pt x="0" y="64008"/>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1" name="Freeform 3"/>
          <p:cNvSpPr/>
          <p:nvPr/>
        </p:nvSpPr>
        <p:spPr>
          <a:xfrm>
            <a:off x="5219700" y="4274820"/>
            <a:ext cx="64008" cy="64008"/>
          </a:xfrm>
          <a:custGeom>
            <a:gdLst>
              <a:gd fmla="*/ 0 w 64008" name="connsiteX0"/>
              <a:gd fmla="*/ 64008 h 64008" name="connsiteY0"/>
              <a:gd fmla="*/ 64008 w 64008" name="connsiteX1"/>
              <a:gd fmla="*/ 64008 h 64008" name="connsiteY1"/>
              <a:gd fmla="*/ 64008 w 64008" name="connsiteX2"/>
              <a:gd fmla="*/ 0 h 64008" name="connsiteY2"/>
              <a:gd fmla="*/ 0 w 64008" name="connsiteX3"/>
              <a:gd fmla="*/ 0 h 64008" name="connsiteY3"/>
              <a:gd fmla="*/ 0 w 64008" name="connsiteX4"/>
              <a:gd fmla="*/ 64008 h 640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4008" w="64008">
                <a:moveTo>
                  <a:pt x="0" y="64008"/>
                </a:moveTo>
                <a:lnTo>
                  <a:pt x="64008" y="64008"/>
                </a:lnTo>
                <a:lnTo>
                  <a:pt x="64008" y="0"/>
                </a:lnTo>
                <a:lnTo>
                  <a:pt x="0" y="0"/>
                </a:lnTo>
                <a:lnTo>
                  <a:pt x="0" y="64008"/>
                </a:lnTo>
              </a:path>
            </a:pathLst>
          </a:custGeom>
          <a:solidFill>
            <a:srgbClr val="6336C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2" name="TextBox 1"/>
          <p:cNvSpPr txBox="1"/>
          <p:nvPr/>
        </p:nvSpPr>
        <p:spPr>
          <a:xfrm>
            <a:off x="1879600" y="1879600"/>
            <a:ext cx="582612" cy="2357120"/>
          </a:xfrm>
          <a:prstGeom prst="rect">
            <a:avLst/>
          </a:prstGeom>
          <a:noFill/>
        </p:spPr>
        <p:txBody>
          <a:bodyPr lIns="0" rIns="0" rtlCol="0" tIns="0" wrap="none">
            <a:spAutoFit/>
          </a:bodyPr>
          <a:lstStyle/>
          <a:p>
            <a:pPr>
              <a:lnSpc>
                <a:spcPts val="1300"/>
              </a:lnSpc>
            </a:pPr>
            <a:r>
              <a:rPr altLang="zh-CN" b="1" lang="en-US" smtClean="0" sz="1406">
                <a:solidFill>
                  <a:srgbClr val="8087A4"/>
                </a:solidFill>
                <a:latin charset="0" pitchFamily="18" typeface="Times New Roman"/>
                <a:cs charset="0" pitchFamily="18" typeface="Times New Roman"/>
              </a:rPr>
              <a:t>0.36%</a:t>
            </a:r>
          </a:p>
          <a:p>
            <a:pPr>
              <a:lnSpc>
                <a:spcPts val="1300"/>
              </a:lnSpc>
            </a:pPr>
            <a:endParaRPr altLang="zh-CN" b="1" lang="en-US" smtClean="0" sz="1406">
              <a:solidFill>
                <a:srgbClr val="8087A4"/>
              </a:solidFill>
              <a:latin charset="0" pitchFamily="18" typeface="Times New Roman"/>
              <a:cs charset="0" pitchFamily="18" typeface="Times New Roman"/>
            </a:endParaRPr>
          </a:p>
          <a:p>
            <a:pPr>
              <a:lnSpc>
                <a:spcPts val="1300"/>
              </a:lnSpc>
            </a:pPr>
            <a:r>
              <a:rPr altLang="zh-CN" b="1" lang="en-US" smtClean="0" sz="1406">
                <a:solidFill>
                  <a:srgbClr val="8087A4"/>
                </a:solidFill>
                <a:latin charset="0" pitchFamily="18" typeface="Times New Roman"/>
                <a:cs charset="0" pitchFamily="18" typeface="Times New Roman"/>
              </a:rPr>
              <a:t>32.1%</a:t>
            </a:r>
          </a:p>
          <a:p>
            <a:pPr>
              <a:lnSpc>
                <a:spcPts val="1300"/>
              </a:lnSpc>
            </a:pPr>
            <a:endParaRPr altLang="zh-CN" b="1" lang="en-US" smtClean="0" sz="1406">
              <a:solidFill>
                <a:srgbClr val="8087A4"/>
              </a:solidFill>
              <a:latin charset="0" pitchFamily="18" typeface="Times New Roman"/>
              <a:cs charset="0" pitchFamily="18" typeface="Times New Roman"/>
            </a:endParaRPr>
          </a:p>
          <a:p>
            <a:pPr>
              <a:lnSpc>
                <a:spcPts val="1300"/>
              </a:lnSpc>
            </a:pPr>
            <a:endParaRPr altLang="zh-CN" b="1" lang="en-US" smtClean="0" sz="1406">
              <a:solidFill>
                <a:srgbClr val="8087A4"/>
              </a:solidFill>
              <a:latin charset="0" pitchFamily="18" typeface="Times New Roman"/>
              <a:cs charset="0" pitchFamily="18" typeface="Times New Roman"/>
            </a:endParaRPr>
          </a:p>
          <a:p>
            <a:pPr>
              <a:lnSpc>
                <a:spcPts val="1300"/>
              </a:lnSpc>
            </a:pPr>
            <a:endParaRPr altLang="zh-CN" b="1" lang="en-US" smtClean="0" sz="1406">
              <a:solidFill>
                <a:srgbClr val="8087A4"/>
              </a:solidFill>
              <a:latin charset="0" pitchFamily="18" typeface="Times New Roman"/>
              <a:cs charset="0" pitchFamily="18" typeface="Times New Roman"/>
            </a:endParaRPr>
          </a:p>
          <a:p>
            <a:pPr>
              <a:lnSpc>
                <a:spcPts val="1300"/>
              </a:lnSpc>
            </a:pPr>
            <a:r>
              <a:rPr altLang="zh-CN" b="1" lang="en-US" smtClean="0" sz="1406">
                <a:solidFill>
                  <a:srgbClr val="8087A4"/>
                </a:solidFill>
                <a:latin charset="0" pitchFamily="18" typeface="Times New Roman"/>
                <a:cs charset="0" pitchFamily="18" typeface="Times New Roman"/>
              </a:rPr>
              <a:t>29.3%</a:t>
            </a:r>
          </a:p>
          <a:p>
            <a:pPr>
              <a:lnSpc>
                <a:spcPts val="1300"/>
              </a:lnSpc>
            </a:pPr>
            <a:endParaRPr altLang="zh-CN" b="1" lang="en-US" smtClean="0" sz="1406">
              <a:solidFill>
                <a:srgbClr val="8087A4"/>
              </a:solidFill>
              <a:latin charset="0" pitchFamily="18" typeface="Times New Roman"/>
              <a:cs charset="0" pitchFamily="18" typeface="Times New Roman"/>
            </a:endParaRPr>
          </a:p>
          <a:p>
            <a:pPr>
              <a:lnSpc>
                <a:spcPts val="1300"/>
              </a:lnSpc>
            </a:pPr>
            <a:endParaRPr altLang="zh-CN" b="1" lang="en-US" smtClean="0" sz="1406">
              <a:solidFill>
                <a:srgbClr val="8087A4"/>
              </a:solidFill>
              <a:latin charset="0" pitchFamily="18" typeface="Times New Roman"/>
              <a:cs charset="0" pitchFamily="18" typeface="Times New Roman"/>
            </a:endParaRPr>
          </a:p>
          <a:p>
            <a:pPr>
              <a:lnSpc>
                <a:spcPts val="1300"/>
              </a:lnSpc>
            </a:pPr>
            <a:endParaRPr altLang="zh-CN" b="1" lang="en-US" smtClean="0" sz="1406">
              <a:solidFill>
                <a:srgbClr val="8087A4"/>
              </a:solidFill>
              <a:latin charset="0" pitchFamily="18" typeface="Times New Roman"/>
              <a:cs charset="0" pitchFamily="18" typeface="Times New Roman"/>
            </a:endParaRPr>
          </a:p>
          <a:p>
            <a:pPr>
              <a:lnSpc>
                <a:spcPts val="1300"/>
              </a:lnSpc>
            </a:pPr>
            <a:r>
              <a:rPr altLang="zh-CN" b="1" lang="en-US" smtClean="0" sz="1406">
                <a:solidFill>
                  <a:srgbClr val="8087A4"/>
                </a:solidFill>
                <a:latin charset="0" pitchFamily="18" typeface="Times New Roman"/>
                <a:cs charset="0" pitchFamily="18" typeface="Times New Roman"/>
              </a:rPr>
              <a:t>38.2%</a:t>
            </a:r>
          </a:p>
          <a:p>
            <a:pPr>
              <a:lnSpc>
                <a:spcPts val="1300"/>
              </a:lnSpc>
            </a:pPr>
            <a:endParaRPr altLang="zh-CN" b="1" lang="en-US" smtClean="0" sz="1406">
              <a:solidFill>
                <a:srgbClr val="8087A4"/>
              </a:solidFill>
              <a:latin charset="0" pitchFamily="18" typeface="Times New Roman"/>
              <a:cs charset="0" pitchFamily="18" typeface="Times New Roman"/>
            </a:endParaRPr>
          </a:p>
          <a:p>
            <a:pPr>
              <a:lnSpc>
                <a:spcPts val="1300"/>
              </a:lnSpc>
            </a:pPr>
            <a:endParaRPr altLang="zh-CN" b="1" lang="en-US" smtClean="0" sz="1406">
              <a:solidFill>
                <a:srgbClr val="8087A4"/>
              </a:solidFill>
              <a:latin charset="0" pitchFamily="18" typeface="Times New Roman"/>
              <a:cs charset="0" pitchFamily="18" typeface="Times New Roman"/>
            </a:endParaRPr>
          </a:p>
          <a:p>
            <a:pPr>
              <a:lnSpc>
                <a:spcPts val="1300"/>
              </a:lnSpc>
            </a:pPr>
            <a:r>
              <a:rPr altLang="zh-CN" b="1" lang="en-US" smtClean="0" sz="1406">
                <a:solidFill>
                  <a:srgbClr val="8087A4"/>
                </a:solidFill>
                <a:latin charset="0" pitchFamily="18" typeface="Times New Roman"/>
                <a:cs charset="0" pitchFamily="18" typeface="Times New Roman"/>
              </a:rPr>
              <a:t>2014Q1</a:t>
            </a:r>
          </a:p>
        </p:txBody>
      </p:sp>
      <p:sp>
        <p:nvSpPr>
          <p:cNvPr id="1033" name="TextBox 1"/>
          <p:cNvSpPr txBox="1"/>
          <p:nvPr/>
        </p:nvSpPr>
        <p:spPr>
          <a:xfrm>
            <a:off x="3492500" y="1866900"/>
            <a:ext cx="608012" cy="2357120"/>
          </a:xfrm>
          <a:prstGeom prst="rect">
            <a:avLst/>
          </a:prstGeom>
          <a:noFill/>
        </p:spPr>
        <p:txBody>
          <a:bodyPr lIns="0" rIns="0" rtlCol="0" tIns="0" wrap="none">
            <a:spAutoFit/>
          </a:bodyPr>
          <a:lstStyle/>
          <a:p>
            <a:pPr>
              <a:lnSpc>
                <a:spcPts val="1300"/>
              </a:lnSpc>
              <a:tabLst>
                <a:tab pos="25400"/>
              </a:tabLst>
            </a:pPr>
            <a:r>
              <a:rPr altLang="zh-CN" b="1" lang="en-US" smtClean="0" sz="1406">
                <a:solidFill>
                  <a:srgbClr val="8087A4"/>
                </a:solidFill>
                <a:latin charset="0" pitchFamily="18" typeface="Times New Roman"/>
                <a:cs charset="0" pitchFamily="18" typeface="Times New Roman"/>
              </a:rPr>
              <a:t>0.92%</a:t>
            </a:r>
          </a:p>
          <a:p>
            <a:pPr>
              <a:lnSpc>
                <a:spcPts val="1300"/>
              </a:lnSpc>
              <a:tabLst>
                <a:tab pos="25400"/>
              </a:tabLst>
            </a:pPr>
            <a:endParaRPr altLang="zh-CN" b="1" lang="en-US" smtClean="0" sz="1406">
              <a:solidFill>
                <a:srgbClr val="8087A4"/>
              </a:solidFill>
              <a:latin charset="0" pitchFamily="18" typeface="Times New Roman"/>
              <a:cs charset="0" pitchFamily="18" typeface="Times New Roman"/>
            </a:endParaRPr>
          </a:p>
          <a:p>
            <a:pPr>
              <a:lnSpc>
                <a:spcPts val="1300"/>
              </a:lnSpc>
              <a:tabLst>
                <a:tab pos="25400"/>
              </a:tabLst>
            </a:pPr>
            <a:r>
              <a:rPr altLang="zh-CN" b="1" lang="en-US" smtClean="0" sz="1406">
                <a:solidFill>
                  <a:srgbClr val="8087A4"/>
                </a:solidFill>
                <a:latin charset="0" pitchFamily="18" typeface="Times New Roman"/>
                <a:cs charset="0" pitchFamily="18" typeface="Times New Roman"/>
              </a:rPr>
              <a:t>27.4%</a:t>
            </a:r>
          </a:p>
          <a:p>
            <a:pPr>
              <a:lnSpc>
                <a:spcPts val="1300"/>
              </a:lnSpc>
              <a:tabLst>
                <a:tab pos="25400"/>
              </a:tabLst>
            </a:pPr>
            <a:endParaRPr altLang="zh-CN" b="1" lang="en-US" smtClean="0" sz="1406">
              <a:solidFill>
                <a:srgbClr val="8087A4"/>
              </a:solidFill>
              <a:latin charset="0" pitchFamily="18" typeface="Times New Roman"/>
              <a:cs charset="0" pitchFamily="18" typeface="Times New Roman"/>
            </a:endParaRPr>
          </a:p>
          <a:p>
            <a:pPr>
              <a:lnSpc>
                <a:spcPts val="1300"/>
              </a:lnSpc>
              <a:tabLst>
                <a:tab pos="25400"/>
              </a:tabLst>
            </a:pPr>
            <a:endParaRPr altLang="zh-CN" b="1" lang="en-US" smtClean="0" sz="1406">
              <a:solidFill>
                <a:srgbClr val="8087A4"/>
              </a:solidFill>
              <a:latin charset="0" pitchFamily="18" typeface="Times New Roman"/>
              <a:cs charset="0" pitchFamily="18" typeface="Times New Roman"/>
            </a:endParaRPr>
          </a:p>
          <a:p>
            <a:pPr>
              <a:lnSpc>
                <a:spcPts val="1300"/>
              </a:lnSpc>
              <a:tabLst>
                <a:tab pos="25400"/>
              </a:tabLst>
            </a:pPr>
            <a:r>
              <a:rPr altLang="zh-CN" b="1" lang="en-US" smtClean="0" sz="1406">
                <a:solidFill>
                  <a:srgbClr val="8087A4"/>
                </a:solidFill>
                <a:latin charset="0" pitchFamily="18" typeface="Times New Roman"/>
                <a:cs charset="0" pitchFamily="18" typeface="Times New Roman"/>
              </a:rPr>
              <a:t>25.3%</a:t>
            </a:r>
          </a:p>
          <a:p>
            <a:pPr>
              <a:lnSpc>
                <a:spcPts val="1300"/>
              </a:lnSpc>
              <a:tabLst>
                <a:tab pos="25400"/>
              </a:tabLst>
            </a:pPr>
            <a:endParaRPr altLang="zh-CN" b="1" lang="en-US" smtClean="0" sz="1406">
              <a:solidFill>
                <a:srgbClr val="8087A4"/>
              </a:solidFill>
              <a:latin charset="0" pitchFamily="18" typeface="Times New Roman"/>
              <a:cs charset="0" pitchFamily="18" typeface="Times New Roman"/>
            </a:endParaRPr>
          </a:p>
          <a:p>
            <a:pPr>
              <a:lnSpc>
                <a:spcPts val="1300"/>
              </a:lnSpc>
              <a:tabLst>
                <a:tab pos="25400"/>
              </a:tabLst>
            </a:pPr>
            <a:endParaRPr altLang="zh-CN" b="1" lang="en-US" smtClean="0" sz="1406">
              <a:solidFill>
                <a:srgbClr val="8087A4"/>
              </a:solidFill>
              <a:latin charset="0" pitchFamily="18" typeface="Times New Roman"/>
              <a:cs charset="0" pitchFamily="18" typeface="Times New Roman"/>
            </a:endParaRPr>
          </a:p>
          <a:p>
            <a:pPr>
              <a:lnSpc>
                <a:spcPts val="1300"/>
              </a:lnSpc>
              <a:tabLst>
                <a:tab pos="25400"/>
              </a:tabLst>
            </a:pPr>
            <a:endParaRPr altLang="zh-CN" b="1" lang="en-US" smtClean="0" sz="1406">
              <a:solidFill>
                <a:srgbClr val="8087A4"/>
              </a:solidFill>
              <a:latin charset="0" pitchFamily="18" typeface="Times New Roman"/>
              <a:cs charset="0" pitchFamily="18" typeface="Times New Roman"/>
            </a:endParaRPr>
          </a:p>
          <a:p>
            <a:pPr>
              <a:lnSpc>
                <a:spcPts val="1300"/>
              </a:lnSpc>
              <a:tabLst>
                <a:tab pos="25400"/>
              </a:tabLst>
            </a:pPr>
            <a:r>
              <a:rPr altLang="zh-CN" b="1" lang="en-US" smtClean="0" sz="1406">
                <a:solidFill>
                  <a:srgbClr val="8087A4"/>
                </a:solidFill>
                <a:latin charset="0" pitchFamily="18" typeface="Times New Roman"/>
                <a:cs charset="0" pitchFamily="18" typeface="Times New Roman"/>
              </a:rPr>
              <a:t>46.4%</a:t>
            </a:r>
          </a:p>
          <a:p>
            <a:pPr>
              <a:lnSpc>
                <a:spcPts val="1300"/>
              </a:lnSpc>
              <a:tabLst>
                <a:tab pos="25400"/>
              </a:tabLst>
            </a:pPr>
            <a:endParaRPr altLang="zh-CN" b="1" lang="en-US" smtClean="0" sz="1406">
              <a:solidFill>
                <a:srgbClr val="8087A4"/>
              </a:solidFill>
              <a:latin charset="0" pitchFamily="18" typeface="Times New Roman"/>
              <a:cs charset="0" pitchFamily="18" typeface="Times New Roman"/>
            </a:endParaRPr>
          </a:p>
          <a:p>
            <a:pPr>
              <a:lnSpc>
                <a:spcPts val="1300"/>
              </a:lnSpc>
              <a:tabLst>
                <a:tab pos="25400"/>
              </a:tabLst>
            </a:pPr>
            <a:endParaRPr altLang="zh-CN" b="1" lang="en-US" smtClean="0" sz="1406">
              <a:solidFill>
                <a:srgbClr val="8087A4"/>
              </a:solidFill>
              <a:latin charset="0" pitchFamily="18" typeface="Times New Roman"/>
              <a:cs charset="0" pitchFamily="18" typeface="Times New Roman"/>
            </a:endParaRPr>
          </a:p>
          <a:p>
            <a:pPr>
              <a:lnSpc>
                <a:spcPts val="1300"/>
              </a:lnSpc>
              <a:tabLst>
                <a:tab pos="25400"/>
              </a:tabLst>
            </a:pPr>
            <a:endParaRPr altLang="zh-CN" b="1" lang="en-US" smtClean="0" sz="1406">
              <a:solidFill>
                <a:srgbClr val="8087A4"/>
              </a:solidFill>
              <a:latin charset="0" pitchFamily="18" typeface="Times New Roman"/>
              <a:cs charset="0" pitchFamily="18" typeface="Times New Roman"/>
            </a:endParaRPr>
          </a:p>
          <a:p>
            <a:pPr>
              <a:lnSpc>
                <a:spcPts val="1300"/>
              </a:lnSpc>
              <a:tabLst>
                <a:tab pos="25400"/>
              </a:tabLst>
            </a:pPr>
            <a:r>
              <a:rPr altLang="zh-CN" b="1" lang="en-US" smtClean="0" sz="1406">
                <a:solidFill>
                  <a:srgbClr val="8087A4"/>
                </a:solidFill>
                <a:latin charset="0" pitchFamily="18" typeface="Times New Roman"/>
                <a:cs charset="0" pitchFamily="18" typeface="Times New Roman"/>
              </a:rPr>
              <a:t>	2014Q2</a:t>
            </a:r>
          </a:p>
        </p:txBody>
      </p:sp>
      <p:sp>
        <p:nvSpPr>
          <p:cNvPr id="1034" name="TextBox 1"/>
          <p:cNvSpPr txBox="1"/>
          <p:nvPr/>
        </p:nvSpPr>
        <p:spPr>
          <a:xfrm>
            <a:off x="5118100" y="1879600"/>
            <a:ext cx="608012" cy="2331720"/>
          </a:xfrm>
          <a:prstGeom prst="rect">
            <a:avLst/>
          </a:prstGeom>
          <a:noFill/>
        </p:spPr>
        <p:txBody>
          <a:bodyPr lIns="0" rIns="0" rtlCol="0" tIns="0" wrap="none">
            <a:spAutoFit/>
          </a:bodyPr>
          <a:lstStyle/>
          <a:p>
            <a:pPr>
              <a:lnSpc>
                <a:spcPts val="1200"/>
              </a:lnSpc>
              <a:tabLst>
                <a:tab pos="25400"/>
              </a:tabLst>
            </a:pPr>
            <a:r>
              <a:rPr altLang="zh-CN" b="1" lang="en-US" smtClean="0" sz="1403">
                <a:solidFill>
                  <a:srgbClr val="8087A4"/>
                </a:solidFill>
                <a:latin charset="0" pitchFamily="18" typeface="Times New Roman"/>
                <a:cs charset="0" pitchFamily="18" typeface="Times New Roman"/>
              </a:rPr>
              <a:t>2.85%</a:t>
            </a:r>
          </a:p>
          <a:p>
            <a:pPr>
              <a:lnSpc>
                <a:spcPts val="1200"/>
              </a:lnSpc>
              <a:tabLst>
                <a:tab pos="25400"/>
              </a:tabLst>
            </a:pPr>
            <a:endParaRPr altLang="zh-CN" b="1" lang="en-US" smtClean="0" sz="1403">
              <a:solidFill>
                <a:srgbClr val="8087A4"/>
              </a:solidFill>
              <a:latin charset="0" pitchFamily="18" typeface="Times New Roman"/>
              <a:cs charset="0" pitchFamily="18" typeface="Times New Roman"/>
            </a:endParaRPr>
          </a:p>
          <a:p>
            <a:pPr>
              <a:lnSpc>
                <a:spcPts val="1200"/>
              </a:lnSpc>
              <a:tabLst>
                <a:tab pos="25400"/>
              </a:tabLst>
            </a:pPr>
            <a:r>
              <a:rPr altLang="zh-CN" b="1" lang="en-US" smtClean="0" sz="1403">
                <a:solidFill>
                  <a:srgbClr val="8087A4"/>
                </a:solidFill>
                <a:latin charset="0" pitchFamily="18" typeface="Times New Roman"/>
                <a:cs charset="0" pitchFamily="18" typeface="Times New Roman"/>
              </a:rPr>
              <a:t>22.5%</a:t>
            </a:r>
          </a:p>
          <a:p>
            <a:pPr>
              <a:lnSpc>
                <a:spcPts val="1200"/>
              </a:lnSpc>
              <a:tabLst>
                <a:tab pos="25400"/>
              </a:tabLst>
            </a:pPr>
            <a:endParaRPr altLang="zh-CN" b="1" lang="en-US" smtClean="0" sz="1403">
              <a:solidFill>
                <a:srgbClr val="8087A4"/>
              </a:solidFill>
              <a:latin charset="0" pitchFamily="18" typeface="Times New Roman"/>
              <a:cs charset="0" pitchFamily="18" typeface="Times New Roman"/>
            </a:endParaRPr>
          </a:p>
          <a:p>
            <a:pPr>
              <a:lnSpc>
                <a:spcPts val="1200"/>
              </a:lnSpc>
              <a:tabLst>
                <a:tab pos="25400"/>
              </a:tabLst>
            </a:pPr>
            <a:endParaRPr altLang="zh-CN" b="1" lang="en-US" smtClean="0" sz="1403">
              <a:solidFill>
                <a:srgbClr val="8087A4"/>
              </a:solidFill>
              <a:latin charset="0" pitchFamily="18" typeface="Times New Roman"/>
              <a:cs charset="0" pitchFamily="18" typeface="Times New Roman"/>
            </a:endParaRPr>
          </a:p>
          <a:p>
            <a:pPr>
              <a:lnSpc>
                <a:spcPts val="1200"/>
              </a:lnSpc>
              <a:tabLst>
                <a:tab pos="25400"/>
              </a:tabLst>
            </a:pPr>
            <a:r>
              <a:rPr altLang="zh-CN" b="1" lang="en-US" smtClean="0" sz="1403">
                <a:solidFill>
                  <a:srgbClr val="8087A4"/>
                </a:solidFill>
                <a:latin charset="0" pitchFamily="18" typeface="Times New Roman"/>
                <a:cs charset="0" pitchFamily="18" typeface="Times New Roman"/>
              </a:rPr>
              <a:t>22.9%</a:t>
            </a:r>
          </a:p>
          <a:p>
            <a:pPr>
              <a:lnSpc>
                <a:spcPts val="1200"/>
              </a:lnSpc>
              <a:tabLst>
                <a:tab pos="25400"/>
              </a:tabLst>
            </a:pPr>
            <a:endParaRPr altLang="zh-CN" b="1" lang="en-US" smtClean="0" sz="1403">
              <a:solidFill>
                <a:srgbClr val="8087A4"/>
              </a:solidFill>
              <a:latin charset="0" pitchFamily="18" typeface="Times New Roman"/>
              <a:cs charset="0" pitchFamily="18" typeface="Times New Roman"/>
            </a:endParaRPr>
          </a:p>
          <a:p>
            <a:pPr>
              <a:lnSpc>
                <a:spcPts val="1200"/>
              </a:lnSpc>
              <a:tabLst>
                <a:tab pos="25400"/>
              </a:tabLst>
            </a:pPr>
            <a:endParaRPr altLang="zh-CN" b="1" lang="en-US" smtClean="0" sz="1403">
              <a:solidFill>
                <a:srgbClr val="8087A4"/>
              </a:solidFill>
              <a:latin charset="0" pitchFamily="18" typeface="Times New Roman"/>
              <a:cs charset="0" pitchFamily="18" typeface="Times New Roman"/>
            </a:endParaRPr>
          </a:p>
          <a:p>
            <a:pPr>
              <a:lnSpc>
                <a:spcPts val="1200"/>
              </a:lnSpc>
              <a:tabLst>
                <a:tab pos="25400"/>
              </a:tabLst>
            </a:pPr>
            <a:endParaRPr altLang="zh-CN" b="1" lang="en-US" smtClean="0" sz="1403">
              <a:solidFill>
                <a:srgbClr val="8087A4"/>
              </a:solidFill>
              <a:latin charset="0" pitchFamily="18" typeface="Times New Roman"/>
              <a:cs charset="0" pitchFamily="18" typeface="Times New Roman"/>
            </a:endParaRPr>
          </a:p>
          <a:p>
            <a:pPr>
              <a:lnSpc>
                <a:spcPts val="1200"/>
              </a:lnSpc>
              <a:tabLst>
                <a:tab pos="25400"/>
              </a:tabLst>
            </a:pPr>
            <a:endParaRPr altLang="zh-CN" b="1" lang="en-US" smtClean="0" sz="1403">
              <a:solidFill>
                <a:srgbClr val="8087A4"/>
              </a:solidFill>
              <a:latin charset="0" pitchFamily="18" typeface="Times New Roman"/>
              <a:cs charset="0" pitchFamily="18" typeface="Times New Roman"/>
            </a:endParaRPr>
          </a:p>
          <a:p>
            <a:pPr>
              <a:lnSpc>
                <a:spcPts val="1200"/>
              </a:lnSpc>
              <a:tabLst>
                <a:tab pos="25400"/>
              </a:tabLst>
            </a:pPr>
            <a:r>
              <a:rPr altLang="zh-CN" b="1" lang="en-US" smtClean="0" sz="1403">
                <a:solidFill>
                  <a:srgbClr val="8087A4"/>
                </a:solidFill>
                <a:latin charset="0" pitchFamily="18" typeface="Times New Roman"/>
                <a:cs charset="0" pitchFamily="18" typeface="Times New Roman"/>
              </a:rPr>
              <a:t>51.7%</a:t>
            </a:r>
          </a:p>
          <a:p>
            <a:pPr>
              <a:lnSpc>
                <a:spcPts val="1200"/>
              </a:lnSpc>
              <a:tabLst>
                <a:tab pos="25400"/>
              </a:tabLst>
            </a:pPr>
            <a:endParaRPr altLang="zh-CN" b="1" lang="en-US" smtClean="0" sz="1403">
              <a:solidFill>
                <a:srgbClr val="8087A4"/>
              </a:solidFill>
              <a:latin charset="0" pitchFamily="18" typeface="Times New Roman"/>
              <a:cs charset="0" pitchFamily="18" typeface="Times New Roman"/>
            </a:endParaRPr>
          </a:p>
          <a:p>
            <a:pPr>
              <a:lnSpc>
                <a:spcPts val="1200"/>
              </a:lnSpc>
              <a:tabLst>
                <a:tab pos="25400"/>
              </a:tabLst>
            </a:pPr>
            <a:endParaRPr altLang="zh-CN" b="1" lang="en-US" smtClean="0" sz="1403">
              <a:solidFill>
                <a:srgbClr val="8087A4"/>
              </a:solidFill>
              <a:latin charset="0" pitchFamily="18" typeface="Times New Roman"/>
              <a:cs charset="0" pitchFamily="18" typeface="Times New Roman"/>
            </a:endParaRPr>
          </a:p>
          <a:p>
            <a:pPr>
              <a:lnSpc>
                <a:spcPts val="1200"/>
              </a:lnSpc>
              <a:tabLst>
                <a:tab pos="25400"/>
              </a:tabLst>
            </a:pPr>
            <a:endParaRPr altLang="zh-CN" b="1" lang="en-US" smtClean="0" sz="1403">
              <a:solidFill>
                <a:srgbClr val="8087A4"/>
              </a:solidFill>
              <a:latin charset="0" pitchFamily="18" typeface="Times New Roman"/>
              <a:cs charset="0" pitchFamily="18" typeface="Times New Roman"/>
            </a:endParaRPr>
          </a:p>
          <a:p>
            <a:pPr>
              <a:lnSpc>
                <a:spcPts val="1200"/>
              </a:lnSpc>
              <a:tabLst>
                <a:tab pos="25400"/>
              </a:tabLst>
            </a:pPr>
            <a:r>
              <a:rPr altLang="zh-CN" b="1" lang="en-US" smtClean="0" sz="1403">
                <a:solidFill>
                  <a:srgbClr val="8087A4"/>
                </a:solidFill>
                <a:latin charset="0" pitchFamily="18" typeface="Times New Roman"/>
                <a:cs charset="0" pitchFamily="18" typeface="Times New Roman"/>
              </a:rPr>
              <a:t>	2014Q3</a:t>
            </a:r>
          </a:p>
        </p:txBody>
      </p:sp>
      <p:sp>
        <p:nvSpPr>
          <p:cNvPr id="1035" name="TextBox 1"/>
          <p:cNvSpPr txBox="1"/>
          <p:nvPr/>
        </p:nvSpPr>
        <p:spPr>
          <a:xfrm>
            <a:off x="6731000" y="1892300"/>
            <a:ext cx="758825" cy="2522220"/>
          </a:xfrm>
          <a:prstGeom prst="rect">
            <a:avLst/>
          </a:prstGeom>
          <a:noFill/>
        </p:spPr>
        <p:txBody>
          <a:bodyPr lIns="0" rIns="0" rtlCol="0" tIns="0" wrap="none">
            <a:spAutoFit/>
          </a:bodyPr>
          <a:lstStyle/>
          <a:p>
            <a:pPr>
              <a:lnSpc>
                <a:spcPts val="1300"/>
              </a:lnSpc>
              <a:tabLst>
                <a:tab pos="25400"/>
                <a:tab pos="38100"/>
              </a:tabLst>
            </a:pPr>
            <a:r>
              <a:rPr altLang="zh-CN" lang="en-US" smtClean="0"/>
              <a:t>		4.86%</a:t>
            </a:r>
          </a:p>
          <a:p>
            <a:pPr>
              <a:lnSpc>
                <a:spcPts val="1300"/>
              </a:lnSpc>
              <a:tabLst>
                <a:tab pos="25400"/>
                <a:tab pos="38100"/>
              </a:tabLst>
            </a:pPr>
            <a:endParaRPr altLang="zh-CN" lang="en-US" smtClean="0"/>
          </a:p>
          <a:p>
            <a:pPr>
              <a:lnSpc>
                <a:spcPts val="1300"/>
              </a:lnSpc>
              <a:tabLst>
                <a:tab pos="25400"/>
                <a:tab pos="38100"/>
              </a:tabLst>
            </a:pPr>
            <a:r>
              <a:rPr altLang="zh-CN" lang="en-US" smtClean="0"/>
              <a:t>18.0%</a:t>
            </a:r>
          </a:p>
          <a:p>
            <a:pPr>
              <a:lnSpc>
                <a:spcPts val="1300"/>
              </a:lnSpc>
              <a:tabLst>
                <a:tab pos="25400"/>
                <a:tab pos="38100"/>
              </a:tabLst>
            </a:pPr>
            <a:endParaRPr altLang="zh-CN" lang="en-US" smtClean="0"/>
          </a:p>
          <a:p>
            <a:pPr>
              <a:lnSpc>
                <a:spcPts val="1300"/>
              </a:lnSpc>
              <a:tabLst>
                <a:tab pos="25400"/>
                <a:tab pos="38100"/>
              </a:tabLst>
            </a:pPr>
            <a:r>
              <a:rPr altLang="zh-CN" lang="en-US" smtClean="0"/>
              <a:t>19.9%</a:t>
            </a:r>
          </a:p>
          <a:p>
            <a:pPr>
              <a:lnSpc>
                <a:spcPts val="1300"/>
              </a:lnSpc>
              <a:tabLst>
                <a:tab pos="25400"/>
                <a:tab pos="38100"/>
              </a:tabLst>
            </a:pPr>
            <a:endParaRPr altLang="zh-CN" lang="en-US" smtClean="0"/>
          </a:p>
          <a:p>
            <a:pPr>
              <a:lnSpc>
                <a:spcPts val="1300"/>
              </a:lnSpc>
              <a:tabLst>
                <a:tab pos="25400"/>
                <a:tab pos="38100"/>
              </a:tabLst>
            </a:pPr>
            <a:endParaRPr altLang="zh-CN" lang="en-US" smtClean="0"/>
          </a:p>
          <a:p>
            <a:pPr>
              <a:lnSpc>
                <a:spcPts val="1300"/>
              </a:lnSpc>
              <a:tabLst>
                <a:tab pos="25400"/>
                <a:tab pos="38100"/>
              </a:tabLst>
            </a:pPr>
            <a:endParaRPr altLang="zh-CN" lang="en-US" smtClean="0"/>
          </a:p>
          <a:p>
            <a:pPr>
              <a:lnSpc>
                <a:spcPts val="1300"/>
              </a:lnSpc>
              <a:tabLst>
                <a:tab pos="25400"/>
                <a:tab pos="38100"/>
              </a:tabLst>
            </a:pPr>
            <a:endParaRPr altLang="zh-CN" lang="en-US" smtClean="0"/>
          </a:p>
          <a:p>
            <a:pPr>
              <a:lnSpc>
                <a:spcPts val="1300"/>
              </a:lnSpc>
              <a:tabLst>
                <a:tab pos="25400"/>
                <a:tab pos="38100"/>
              </a:tabLst>
            </a:pPr>
            <a:r>
              <a:rPr altLang="zh-CN" lang="en-US" smtClean="0"/>
              <a:t>57.2%</a:t>
            </a:r>
          </a:p>
          <a:p>
            <a:pPr>
              <a:lnSpc>
                <a:spcPts val="1300"/>
              </a:lnSpc>
              <a:tabLst>
                <a:tab pos="25400"/>
                <a:tab pos="38100"/>
              </a:tabLst>
            </a:pPr>
            <a:endParaRPr altLang="zh-CN" lang="en-US" smtClean="0"/>
          </a:p>
          <a:p>
            <a:pPr>
              <a:lnSpc>
                <a:spcPts val="1300"/>
              </a:lnSpc>
              <a:tabLst>
                <a:tab pos="25400"/>
                <a:tab pos="38100"/>
              </a:tabLst>
            </a:pPr>
            <a:endParaRPr altLang="zh-CN" lang="en-US" smtClean="0"/>
          </a:p>
          <a:p>
            <a:pPr>
              <a:lnSpc>
                <a:spcPts val="1300"/>
              </a:lnSpc>
              <a:tabLst>
                <a:tab pos="25400"/>
                <a:tab pos="38100"/>
              </a:tabLst>
            </a:pPr>
            <a:endParaRPr altLang="zh-CN" lang="en-US" smtClean="0"/>
          </a:p>
          <a:p>
            <a:pPr>
              <a:lnSpc>
                <a:spcPts val="1300"/>
              </a:lnSpc>
              <a:tabLst>
                <a:tab pos="25400"/>
                <a:tab pos="38100"/>
              </a:tabLst>
            </a:pPr>
            <a:endParaRPr altLang="zh-CN" lang="en-US" smtClean="0"/>
          </a:p>
          <a:p>
            <a:pPr>
              <a:lnSpc>
                <a:spcPts val="1300"/>
              </a:lnSpc>
              <a:tabLst>
                <a:tab pos="25400"/>
                <a:tab pos="38100"/>
              </a:tabLst>
            </a:pPr>
            <a:r>
              <a:rPr altLang="zh-CN" lang="en-US" smtClean="0"/>
              <a:t>	2014Q4</a:t>
            </a:r>
          </a:p>
        </p:txBody>
      </p:sp>
      <p:sp>
        <p:nvSpPr>
          <p:cNvPr id="1036" name="TextBox 1"/>
          <p:cNvSpPr txBox="1"/>
          <p:nvPr/>
        </p:nvSpPr>
        <p:spPr>
          <a:xfrm>
            <a:off x="393700" y="254000"/>
            <a:ext cx="9517062" cy="1468120"/>
          </a:xfrm>
          <a:prstGeom prst="rect">
            <a:avLst/>
          </a:prstGeom>
          <a:noFill/>
        </p:spPr>
        <p:txBody>
          <a:bodyPr lIns="0" rIns="0" rtlCol="0" tIns="0" wrap="none">
            <a:spAutoFit/>
          </a:bodyPr>
          <a:lstStyle/>
          <a:p>
            <a:pPr>
              <a:lnSpc>
                <a:spcPts val="1400"/>
              </a:lnSpc>
              <a:tabLst>
                <a:tab pos="241300"/>
                <a:tab pos="2616200"/>
              </a:tabLst>
            </a:pPr>
            <a:r>
              <a:rPr altLang="zh-CN" lang="en-US" smtClean="0"/>
              <a:t>	移动互联网行业概况</a:t>
            </a:r>
          </a:p>
          <a:p>
            <a:pPr>
              <a:lnSpc>
                <a:spcPts val="1400"/>
              </a:lnSpc>
              <a:tabLst>
                <a:tab pos="241300"/>
                <a:tab pos="2616200"/>
              </a:tabLst>
            </a:pPr>
            <a:r>
              <a:rPr altLang="zh-CN" lang="en-US" smtClean="0"/>
              <a:t>   用户的上网环境明显改善，使用WiFi上网的用户比例较年初有显著增长，4G用户增长也较快</a:t>
            </a:r>
          </a:p>
          <a:p>
            <a:pPr>
              <a:lnSpc>
                <a:spcPts val="1400"/>
              </a:lnSpc>
              <a:tabLst>
                <a:tab pos="241300"/>
                <a:tab pos="2616200"/>
              </a:tabLst>
            </a:pPr>
            <a:endParaRPr altLang="zh-CN" lang="en-US" smtClean="0"/>
          </a:p>
          <a:p>
            <a:pPr>
              <a:lnSpc>
                <a:spcPts val="1400"/>
              </a:lnSpc>
              <a:tabLst>
                <a:tab pos="241300"/>
                <a:tab pos="2616200"/>
              </a:tabLst>
            </a:pPr>
            <a:endParaRPr altLang="zh-CN" lang="en-US" smtClean="0"/>
          </a:p>
          <a:p>
            <a:pPr>
              <a:lnSpc>
                <a:spcPts val="1400"/>
              </a:lnSpc>
              <a:tabLst>
                <a:tab pos="241300"/>
                <a:tab pos="2616200"/>
              </a:tabLst>
            </a:pPr>
            <a:endParaRPr altLang="zh-CN" lang="en-US" smtClean="0"/>
          </a:p>
          <a:p>
            <a:pPr>
              <a:lnSpc>
                <a:spcPts val="1400"/>
              </a:lnSpc>
              <a:tabLst>
                <a:tab pos="241300"/>
                <a:tab pos="2616200"/>
              </a:tabLst>
            </a:pPr>
            <a:endParaRPr altLang="zh-CN" lang="en-US" smtClean="0"/>
          </a:p>
          <a:p>
            <a:pPr>
              <a:lnSpc>
                <a:spcPts val="1400"/>
              </a:lnSpc>
              <a:tabLst>
                <a:tab pos="241300"/>
                <a:tab pos="2616200"/>
              </a:tabLst>
            </a:pPr>
            <a:endParaRPr altLang="zh-CN" lang="en-US" smtClean="0"/>
          </a:p>
          <a:p>
            <a:pPr>
              <a:lnSpc>
                <a:spcPts val="1400"/>
              </a:lnSpc>
              <a:tabLst>
                <a:tab pos="241300"/>
                <a:tab pos="2616200"/>
              </a:tabLst>
            </a:pPr>
            <a:r>
              <a:rPr altLang="zh-CN" lang="en-US" smtClean="0"/>
              <a:t>		2014年Q1-Q4 移动智能终端用户上网环境分布</a:t>
            </a:r>
          </a:p>
        </p:txBody>
      </p:sp>
      <p:sp>
        <p:nvSpPr>
          <p:cNvPr id="1037" name="TextBox 1"/>
          <p:cNvSpPr txBox="1"/>
          <p:nvPr/>
        </p:nvSpPr>
        <p:spPr>
          <a:xfrm>
            <a:off x="3835400" y="4254500"/>
            <a:ext cx="258762" cy="160020"/>
          </a:xfrm>
          <a:prstGeom prst="rect">
            <a:avLst/>
          </a:prstGeom>
          <a:noFill/>
        </p:spPr>
        <p:txBody>
          <a:bodyPr lIns="0" rIns="0" rtlCol="0" tIns="0" wrap="none">
            <a:spAutoFit/>
          </a:bodyPr>
          <a:lstStyle/>
          <a:p>
            <a:pPr>
              <a:lnSpc>
                <a:spcPts val="900"/>
              </a:lnSpc>
            </a:pPr>
            <a:r>
              <a:rPr altLang="zh-CN" lang="en-US" smtClean="0" sz="996">
                <a:solidFill>
                  <a:srgbClr val="8087A4"/>
                </a:solidFill>
                <a:latin charset="0" pitchFamily="18" typeface="Times New Roman"/>
                <a:cs charset="0" pitchFamily="18" typeface="Times New Roman"/>
              </a:rPr>
              <a:t>WiFi</a:t>
            </a:r>
          </a:p>
        </p:txBody>
      </p:sp>
      <p:sp>
        <p:nvSpPr>
          <p:cNvPr id="1038" name="TextBox 1"/>
          <p:cNvSpPr txBox="1"/>
          <p:nvPr/>
        </p:nvSpPr>
        <p:spPr>
          <a:xfrm>
            <a:off x="4381500" y="4254500"/>
            <a:ext cx="155575" cy="160020"/>
          </a:xfrm>
          <a:prstGeom prst="rect">
            <a:avLst/>
          </a:prstGeom>
          <a:noFill/>
        </p:spPr>
        <p:txBody>
          <a:bodyPr lIns="0" rIns="0" rtlCol="0" tIns="0" wrap="none">
            <a:spAutoFit/>
          </a:bodyPr>
          <a:lstStyle/>
          <a:p>
            <a:pPr>
              <a:lnSpc>
                <a:spcPts val="900"/>
              </a:lnSpc>
            </a:pPr>
            <a:r>
              <a:rPr altLang="zh-CN" lang="en-US" smtClean="0" sz="996">
                <a:solidFill>
                  <a:srgbClr val="8087A4"/>
                </a:solidFill>
                <a:latin charset="0" pitchFamily="18" typeface="Times New Roman"/>
                <a:cs charset="0" pitchFamily="18" typeface="Times New Roman"/>
              </a:rPr>
              <a:t>3G</a:t>
            </a:r>
          </a:p>
        </p:txBody>
      </p:sp>
      <p:sp>
        <p:nvSpPr>
          <p:cNvPr id="1039" name="TextBox 1"/>
          <p:cNvSpPr txBox="1"/>
          <p:nvPr/>
        </p:nvSpPr>
        <p:spPr>
          <a:xfrm>
            <a:off x="4838700" y="4254500"/>
            <a:ext cx="155575" cy="160020"/>
          </a:xfrm>
          <a:prstGeom prst="rect">
            <a:avLst/>
          </a:prstGeom>
          <a:noFill/>
        </p:spPr>
        <p:txBody>
          <a:bodyPr lIns="0" rIns="0" rtlCol="0" tIns="0" wrap="none">
            <a:spAutoFit/>
          </a:bodyPr>
          <a:lstStyle/>
          <a:p>
            <a:pPr>
              <a:lnSpc>
                <a:spcPts val="900"/>
              </a:lnSpc>
            </a:pPr>
            <a:r>
              <a:rPr altLang="zh-CN" lang="en-US" smtClean="0" sz="996">
                <a:solidFill>
                  <a:srgbClr val="8087A4"/>
                </a:solidFill>
                <a:latin charset="0" pitchFamily="18" typeface="Times New Roman"/>
                <a:cs charset="0" pitchFamily="18" typeface="Times New Roman"/>
              </a:rPr>
              <a:t>2G</a:t>
            </a:r>
          </a:p>
        </p:txBody>
      </p:sp>
      <p:sp>
        <p:nvSpPr>
          <p:cNvPr id="1040" name="TextBox 1"/>
          <p:cNvSpPr txBox="1"/>
          <p:nvPr/>
        </p:nvSpPr>
        <p:spPr>
          <a:xfrm>
            <a:off x="5308600" y="4254500"/>
            <a:ext cx="155575" cy="160020"/>
          </a:xfrm>
          <a:prstGeom prst="rect">
            <a:avLst/>
          </a:prstGeom>
          <a:noFill/>
        </p:spPr>
        <p:txBody>
          <a:bodyPr lIns="0" rIns="0" rtlCol="0" tIns="0" wrap="none">
            <a:spAutoFit/>
          </a:bodyPr>
          <a:lstStyle/>
          <a:p>
            <a:pPr>
              <a:lnSpc>
                <a:spcPts val="900"/>
              </a:lnSpc>
            </a:pPr>
            <a:r>
              <a:rPr altLang="zh-CN" lang="en-US" smtClean="0" sz="996">
                <a:solidFill>
                  <a:srgbClr val="8087A4"/>
                </a:solidFill>
                <a:latin charset="0" pitchFamily="18" typeface="Times New Roman"/>
                <a:cs charset="0" pitchFamily="18" typeface="Times New Roman"/>
              </a:rPr>
              <a:t>4G</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 name="TextBox 1"/>
          <p:cNvSpPr txBox="1"/>
          <p:nvPr/>
        </p:nvSpPr>
        <p:spPr>
          <a:xfrm>
            <a:off x="2451100" y="1993900"/>
            <a:ext cx="3911600" cy="502920"/>
          </a:xfrm>
          <a:prstGeom prst="rect">
            <a:avLst/>
          </a:prstGeom>
          <a:noFill/>
        </p:spPr>
        <p:txBody>
          <a:bodyPr lIns="0" rIns="0" rtlCol="0" tIns="0" wrap="none">
            <a:spAutoFit/>
          </a:bodyPr>
          <a:lstStyle/>
          <a:p>
            <a:pPr>
              <a:lnSpc>
                <a:spcPts val="3600"/>
              </a:lnSpc>
            </a:pPr>
            <a:r>
              <a:rPr altLang="zh-CN" lang="en-US" smtClean="0" sz="2795">
                <a:solidFill>
                  <a:srgbClr val="FFFFFF"/>
                </a:solidFill>
                <a:latin charset="0" pitchFamily="18" typeface="Microsoft YaHei UI"/>
                <a:cs charset="0" pitchFamily="18" typeface="Microsoft YaHei UI"/>
              </a:rPr>
              <a:t>移动互联网用户行为分析</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393700" y="254000"/>
            <a:ext cx="7250112" cy="401320"/>
          </a:xfrm>
          <a:prstGeom prst="rect">
            <a:avLst/>
          </a:prstGeom>
          <a:noFill/>
        </p:spPr>
        <p:txBody>
          <a:bodyPr lIns="0" rIns="0" rtlCol="0" tIns="0" wrap="none">
            <a:spAutoFit/>
          </a:bodyPr>
          <a:lstStyle/>
          <a:p>
            <a:pPr>
              <a:lnSpc>
                <a:spcPts val="1400"/>
              </a:lnSpc>
              <a:tabLst>
                <a:tab pos="241300"/>
              </a:tabLst>
            </a:pPr>
            <a:r>
              <a:rPr altLang="zh-CN" lang="en-US" smtClean="0"/>
              <a:t>	移动互联网用户行为</a:t>
            </a:r>
          </a:p>
          <a:p>
            <a:pPr>
              <a:lnSpc>
                <a:spcPts val="1400"/>
              </a:lnSpc>
              <a:tabLst>
                <a:tab pos="241300"/>
              </a:tabLst>
            </a:pPr>
            <a:r>
              <a:rPr altLang="zh-CN" lang="en-US" smtClean="0"/>
              <a:t>   全国平均每部移动设备上安装34款应用，设备平均每天打开应用20款</a:t>
            </a:r>
          </a:p>
        </p:txBody>
      </p:sp>
      <p:sp>
        <p:nvSpPr>
          <p:cNvPr id="3"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4" name="TextBox 1"/>
          <p:cNvSpPr txBox="1"/>
          <p:nvPr/>
        </p:nvSpPr>
        <p:spPr>
          <a:xfrm>
            <a:off x="5651500" y="2501900"/>
            <a:ext cx="812800" cy="845820"/>
          </a:xfrm>
          <a:prstGeom prst="rect">
            <a:avLst/>
          </a:prstGeom>
          <a:noFill/>
        </p:spPr>
        <p:txBody>
          <a:bodyPr lIns="0" rIns="0" rtlCol="0" tIns="0" wrap="none">
            <a:spAutoFit/>
          </a:bodyPr>
          <a:lstStyle/>
          <a:p>
            <a:pPr>
              <a:lnSpc>
                <a:spcPts val="6300"/>
              </a:lnSpc>
            </a:pPr>
            <a:r>
              <a:rPr altLang="zh-CN" lang="en-US" smtClean="0" sz="4802">
                <a:solidFill>
                  <a:srgbClr val="FFFFFF"/>
                </a:solidFill>
                <a:latin charset="0" pitchFamily="18" typeface="Arial Black"/>
                <a:cs charset="0" pitchFamily="18" typeface="Arial Black"/>
              </a:rPr>
              <a:t>20</a:t>
            </a:r>
          </a:p>
        </p:txBody>
      </p:sp>
      <p:sp>
        <p:nvSpPr>
          <p:cNvPr id="5" name="TextBox 1"/>
          <p:cNvSpPr txBox="1"/>
          <p:nvPr/>
        </p:nvSpPr>
        <p:spPr>
          <a:xfrm>
            <a:off x="6464300" y="2984500"/>
            <a:ext cx="177800" cy="274320"/>
          </a:xfrm>
          <a:prstGeom prst="rect">
            <a:avLst/>
          </a:prstGeom>
          <a:noFill/>
        </p:spPr>
        <p:txBody>
          <a:bodyPr lIns="0" rIns="0" rtlCol="0" tIns="0" wrap="none">
            <a:spAutoFit/>
          </a:bodyPr>
          <a:lstStyle/>
          <a:p>
            <a:pPr>
              <a:lnSpc>
                <a:spcPts val="1800"/>
              </a:lnSpc>
            </a:pPr>
            <a:r>
              <a:rPr altLang="zh-CN" b="1" lang="en-US" smtClean="0" sz="1403">
                <a:solidFill>
                  <a:srgbClr val="FFFFFF"/>
                </a:solidFill>
                <a:latin charset="0" pitchFamily="18" typeface="Microsoft YaHei UI"/>
                <a:cs charset="0" pitchFamily="18" typeface="Microsoft YaHei UI"/>
              </a:rPr>
              <a:t>款</a:t>
            </a:r>
          </a:p>
        </p:txBody>
      </p:sp>
      <p:sp>
        <p:nvSpPr>
          <p:cNvPr id="6" name="TextBox 1"/>
          <p:cNvSpPr txBox="1"/>
          <p:nvPr/>
        </p:nvSpPr>
        <p:spPr>
          <a:xfrm>
            <a:off x="2489200" y="2374900"/>
            <a:ext cx="1778000" cy="1036320"/>
          </a:xfrm>
          <a:prstGeom prst="rect">
            <a:avLst/>
          </a:prstGeom>
          <a:noFill/>
        </p:spPr>
        <p:txBody>
          <a:bodyPr lIns="0" rIns="0" rtlCol="0" tIns="0" wrap="none">
            <a:spAutoFit/>
          </a:bodyPr>
          <a:lstStyle/>
          <a:p>
            <a:pPr>
              <a:lnSpc>
                <a:spcPts val="7800"/>
              </a:lnSpc>
            </a:pPr>
            <a:r>
              <a:rPr altLang="zh-CN" lang="en-US" smtClean="0" sz="6002">
                <a:solidFill>
                  <a:srgbClr val="FFFFFF"/>
                </a:solidFill>
                <a:latin charset="0" pitchFamily="18" typeface="Arial Black"/>
                <a:cs charset="0" pitchFamily="18" typeface="Arial Black"/>
              </a:rPr>
              <a:t>34款</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989075" y="2712720"/>
            <a:ext cx="387096" cy="1048511"/>
          </a:xfrm>
          <a:custGeom>
            <a:gdLst>
              <a:gd fmla="*/ 0 w 387096" name="connsiteX0"/>
              <a:gd fmla="*/ 1048511 h 1048511" name="connsiteY0"/>
              <a:gd fmla="*/ 387096 w 387096" name="connsiteX1"/>
              <a:gd fmla="*/ 1048511 h 1048511" name="connsiteY1"/>
              <a:gd fmla="*/ 387096 w 387096" name="connsiteX2"/>
              <a:gd fmla="*/ 0 h 1048511" name="connsiteY2"/>
              <a:gd fmla="*/ 0 w 387096" name="connsiteX3"/>
              <a:gd fmla="*/ 0 h 1048511" name="connsiteY3"/>
              <a:gd fmla="*/ 0 w 387096" name="connsiteX4"/>
              <a:gd fmla="*/ 1048511 h 10485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48511" w="387096">
                <a:moveTo>
                  <a:pt x="0" y="1048511"/>
                </a:moveTo>
                <a:lnTo>
                  <a:pt x="387096" y="1048511"/>
                </a:lnTo>
                <a:lnTo>
                  <a:pt x="387096" y="0"/>
                </a:lnTo>
                <a:lnTo>
                  <a:pt x="0" y="0"/>
                </a:lnTo>
                <a:lnTo>
                  <a:pt x="0" y="1048511"/>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335523" y="2427732"/>
            <a:ext cx="388620" cy="1333500"/>
          </a:xfrm>
          <a:custGeom>
            <a:gdLst>
              <a:gd fmla="*/ 0 w 388620" name="connsiteX0"/>
              <a:gd fmla="*/ 1333500 h 1333500" name="connsiteY0"/>
              <a:gd fmla="*/ 388620 w 388620" name="connsiteX1"/>
              <a:gd fmla="*/ 1333500 h 1333500" name="connsiteY1"/>
              <a:gd fmla="*/ 388620 w 388620" name="connsiteX2"/>
              <a:gd fmla="*/ 0 h 1333500" name="connsiteY2"/>
              <a:gd fmla="*/ 0 w 388620" name="connsiteX3"/>
              <a:gd fmla="*/ 0 h 1333500" name="connsiteY3"/>
              <a:gd fmla="*/ 0 w 388620" name="connsiteX4"/>
              <a:gd fmla="*/ 1333500 h 133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33500" w="388620">
                <a:moveTo>
                  <a:pt x="0" y="1333500"/>
                </a:moveTo>
                <a:lnTo>
                  <a:pt x="388620" y="1333500"/>
                </a:lnTo>
                <a:lnTo>
                  <a:pt x="388620" y="0"/>
                </a:lnTo>
                <a:lnTo>
                  <a:pt x="0" y="0"/>
                </a:lnTo>
                <a:lnTo>
                  <a:pt x="0" y="133350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1609344" y="2618232"/>
            <a:ext cx="388620" cy="1143000"/>
          </a:xfrm>
          <a:custGeom>
            <a:gdLst>
              <a:gd fmla="*/ 0 w 388620" name="connsiteX0"/>
              <a:gd fmla="*/ 0 h 1143000" name="connsiteY0"/>
              <a:gd fmla="*/ 388620 w 388620" name="connsiteX1"/>
              <a:gd fmla="*/ 0 h 1143000" name="connsiteY1"/>
              <a:gd fmla="*/ 388620 w 388620" name="connsiteX2"/>
              <a:gd fmla="*/ 1143000 h 1143000" name="connsiteY2"/>
              <a:gd fmla="*/ 0 w 388620" name="connsiteX3"/>
              <a:gd fmla="*/ 1143000 h 1143000" name="connsiteY3"/>
              <a:gd fmla="*/ 0 w 388620" name="connsiteX4"/>
              <a:gd fmla="*/ 0 h 1143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0" w="388620">
                <a:moveTo>
                  <a:pt x="0" y="0"/>
                </a:moveTo>
                <a:lnTo>
                  <a:pt x="388620" y="0"/>
                </a:lnTo>
                <a:lnTo>
                  <a:pt x="388620" y="1143000"/>
                </a:lnTo>
                <a:lnTo>
                  <a:pt x="0" y="1143000"/>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2231135" y="2522220"/>
            <a:ext cx="387096" cy="1239011"/>
          </a:xfrm>
          <a:custGeom>
            <a:gdLst>
              <a:gd fmla="*/ 0 w 387096" name="connsiteX0"/>
              <a:gd fmla="*/ 0 h 1239011" name="connsiteY0"/>
              <a:gd fmla="*/ 387096 w 387096" name="connsiteX1"/>
              <a:gd fmla="*/ 0 h 1239011" name="connsiteY1"/>
              <a:gd fmla="*/ 387096 w 387096" name="connsiteX2"/>
              <a:gd fmla="*/ 1239011 h 1239011" name="connsiteY2"/>
              <a:gd fmla="*/ 0 w 387096" name="connsiteX3"/>
              <a:gd fmla="*/ 1239011 h 1239011" name="connsiteY3"/>
              <a:gd fmla="*/ 0 w 387096" name="connsiteX4"/>
              <a:gd fmla="*/ 0 h 12390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39011" w="387096">
                <a:moveTo>
                  <a:pt x="0" y="0"/>
                </a:moveTo>
                <a:lnTo>
                  <a:pt x="387096" y="0"/>
                </a:lnTo>
                <a:lnTo>
                  <a:pt x="387096" y="1239011"/>
                </a:lnTo>
                <a:lnTo>
                  <a:pt x="0" y="1239011"/>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2851404" y="2522220"/>
            <a:ext cx="388620" cy="1239011"/>
          </a:xfrm>
          <a:custGeom>
            <a:gdLst>
              <a:gd fmla="*/ 0 w 388620" name="connsiteX0"/>
              <a:gd fmla="*/ 0 h 1239011" name="connsiteY0"/>
              <a:gd fmla="*/ 388619 w 388620" name="connsiteX1"/>
              <a:gd fmla="*/ 0 h 1239011" name="connsiteY1"/>
              <a:gd fmla="*/ 388619 w 388620" name="connsiteX2"/>
              <a:gd fmla="*/ 1239011 h 1239011" name="connsiteY2"/>
              <a:gd fmla="*/ 0 w 388620" name="connsiteX3"/>
              <a:gd fmla="*/ 1239011 h 1239011" name="connsiteY3"/>
              <a:gd fmla="*/ 0 w 388620" name="connsiteX4"/>
              <a:gd fmla="*/ 0 h 12390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39011" w="388620">
                <a:moveTo>
                  <a:pt x="0" y="0"/>
                </a:moveTo>
                <a:lnTo>
                  <a:pt x="388619" y="0"/>
                </a:lnTo>
                <a:lnTo>
                  <a:pt x="388619" y="1239011"/>
                </a:lnTo>
                <a:lnTo>
                  <a:pt x="0" y="1239011"/>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473196" y="2427732"/>
            <a:ext cx="387096" cy="1333500"/>
          </a:xfrm>
          <a:custGeom>
            <a:gdLst>
              <a:gd fmla="*/ 0 w 387096" name="connsiteX0"/>
              <a:gd fmla="*/ 0 h 1333500" name="connsiteY0"/>
              <a:gd fmla="*/ 387095 w 387096" name="connsiteX1"/>
              <a:gd fmla="*/ 0 h 1333500" name="connsiteY1"/>
              <a:gd fmla="*/ 387095 w 387096" name="connsiteX2"/>
              <a:gd fmla="*/ 1333500 h 1333500" name="connsiteY2"/>
              <a:gd fmla="*/ 0 w 387096" name="connsiteX3"/>
              <a:gd fmla="*/ 1333500 h 1333500" name="connsiteY3"/>
              <a:gd fmla="*/ 0 w 387096" name="connsiteX4"/>
              <a:gd fmla="*/ 0 h 133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33500" w="387096">
                <a:moveTo>
                  <a:pt x="0" y="0"/>
                </a:moveTo>
                <a:lnTo>
                  <a:pt x="387095" y="0"/>
                </a:lnTo>
                <a:lnTo>
                  <a:pt x="387095" y="1333500"/>
                </a:lnTo>
                <a:lnTo>
                  <a:pt x="0" y="1333500"/>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093464" y="2427732"/>
            <a:ext cx="388620" cy="1333500"/>
          </a:xfrm>
          <a:custGeom>
            <a:gdLst>
              <a:gd fmla="*/ 0 w 388620" name="connsiteX0"/>
              <a:gd fmla="*/ 0 h 1333500" name="connsiteY0"/>
              <a:gd fmla="*/ 388620 w 388620" name="connsiteX1"/>
              <a:gd fmla="*/ 0 h 1333500" name="connsiteY1"/>
              <a:gd fmla="*/ 388620 w 388620" name="connsiteX2"/>
              <a:gd fmla="*/ 1333500 h 1333500" name="connsiteY2"/>
              <a:gd fmla="*/ 0 w 388620" name="connsiteX3"/>
              <a:gd fmla="*/ 1333500 h 1333500" name="connsiteY3"/>
              <a:gd fmla="*/ 0 w 388620" name="connsiteX4"/>
              <a:gd fmla="*/ 0 h 133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33500" w="388620">
                <a:moveTo>
                  <a:pt x="0" y="0"/>
                </a:moveTo>
                <a:lnTo>
                  <a:pt x="388620" y="0"/>
                </a:lnTo>
                <a:lnTo>
                  <a:pt x="388620" y="1333500"/>
                </a:lnTo>
                <a:lnTo>
                  <a:pt x="0" y="1333500"/>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4713732" y="2427732"/>
            <a:ext cx="388620" cy="1333500"/>
          </a:xfrm>
          <a:custGeom>
            <a:gdLst>
              <a:gd fmla="*/ 0 w 388620" name="connsiteX0"/>
              <a:gd fmla="*/ 0 h 1333500" name="connsiteY0"/>
              <a:gd fmla="*/ 388620 w 388620" name="connsiteX1"/>
              <a:gd fmla="*/ 0 h 1333500" name="connsiteY1"/>
              <a:gd fmla="*/ 388620 w 388620" name="connsiteX2"/>
              <a:gd fmla="*/ 1333500 h 1333500" name="connsiteY2"/>
              <a:gd fmla="*/ 0 w 388620" name="connsiteX3"/>
              <a:gd fmla="*/ 1333500 h 1333500" name="connsiteY3"/>
              <a:gd fmla="*/ 0 w 388620" name="connsiteX4"/>
              <a:gd fmla="*/ 0 h 133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33500" w="388620">
                <a:moveTo>
                  <a:pt x="0" y="0"/>
                </a:moveTo>
                <a:lnTo>
                  <a:pt x="388620" y="0"/>
                </a:lnTo>
                <a:lnTo>
                  <a:pt x="388620" y="1333500"/>
                </a:lnTo>
                <a:lnTo>
                  <a:pt x="0" y="1333500"/>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955791" y="2333244"/>
            <a:ext cx="388620" cy="1427988"/>
          </a:xfrm>
          <a:custGeom>
            <a:gdLst>
              <a:gd fmla="*/ 0 w 388620" name="connsiteX0"/>
              <a:gd fmla="*/ 0 h 1427988" name="connsiteY0"/>
              <a:gd fmla="*/ 388620 w 388620" name="connsiteX1"/>
              <a:gd fmla="*/ 0 h 1427988" name="connsiteY1"/>
              <a:gd fmla="*/ 388620 w 388620" name="connsiteX2"/>
              <a:gd fmla="*/ 1427988 h 1427988" name="connsiteY2"/>
              <a:gd fmla="*/ 0 w 388620" name="connsiteX3"/>
              <a:gd fmla="*/ 1427988 h 1427988" name="connsiteY3"/>
              <a:gd fmla="*/ 0 w 388620" name="connsiteX4"/>
              <a:gd fmla="*/ 0 h 14279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427988" w="388620">
                <a:moveTo>
                  <a:pt x="0" y="0"/>
                </a:moveTo>
                <a:lnTo>
                  <a:pt x="388620" y="0"/>
                </a:lnTo>
                <a:lnTo>
                  <a:pt x="388620" y="1427988"/>
                </a:lnTo>
                <a:lnTo>
                  <a:pt x="0" y="1427988"/>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577583" y="2333244"/>
            <a:ext cx="388620" cy="1427988"/>
          </a:xfrm>
          <a:custGeom>
            <a:gdLst>
              <a:gd fmla="*/ 0 w 388620" name="connsiteX0"/>
              <a:gd fmla="*/ 0 h 1427988" name="connsiteY0"/>
              <a:gd fmla="*/ 388620 w 388620" name="connsiteX1"/>
              <a:gd fmla="*/ 0 h 1427988" name="connsiteY1"/>
              <a:gd fmla="*/ 388620 w 388620" name="connsiteX2"/>
              <a:gd fmla="*/ 1427988 h 1427988" name="connsiteY2"/>
              <a:gd fmla="*/ 0 w 388620" name="connsiteX3"/>
              <a:gd fmla="*/ 1427988 h 1427988" name="connsiteY3"/>
              <a:gd fmla="*/ 0 w 388620" name="connsiteX4"/>
              <a:gd fmla="*/ 0 h 14279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427988" w="388620">
                <a:moveTo>
                  <a:pt x="0" y="0"/>
                </a:moveTo>
                <a:lnTo>
                  <a:pt x="388620" y="0"/>
                </a:lnTo>
                <a:lnTo>
                  <a:pt x="388620" y="1427988"/>
                </a:lnTo>
                <a:lnTo>
                  <a:pt x="0" y="1427988"/>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197852" y="2333244"/>
            <a:ext cx="388619" cy="1427988"/>
          </a:xfrm>
          <a:custGeom>
            <a:gdLst>
              <a:gd fmla="*/ 0 w 388619" name="connsiteX0"/>
              <a:gd fmla="*/ 0 h 1427988" name="connsiteY0"/>
              <a:gd fmla="*/ 388619 w 388619" name="connsiteX1"/>
              <a:gd fmla="*/ 0 h 1427988" name="connsiteY1"/>
              <a:gd fmla="*/ 388619 w 388619" name="connsiteX2"/>
              <a:gd fmla="*/ 1427988 h 1427988" name="connsiteY2"/>
              <a:gd fmla="*/ 0 w 388619" name="connsiteX3"/>
              <a:gd fmla="*/ 1427988 h 1427988" name="connsiteY3"/>
              <a:gd fmla="*/ 0 w 388619" name="connsiteX4"/>
              <a:gd fmla="*/ 0 h 14279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427988" w="388619">
                <a:moveTo>
                  <a:pt x="0" y="0"/>
                </a:moveTo>
                <a:lnTo>
                  <a:pt x="388619" y="0"/>
                </a:lnTo>
                <a:lnTo>
                  <a:pt x="388619" y="1427988"/>
                </a:lnTo>
                <a:lnTo>
                  <a:pt x="0" y="1427988"/>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819643" y="2333244"/>
            <a:ext cx="387096" cy="1427988"/>
          </a:xfrm>
          <a:custGeom>
            <a:gdLst>
              <a:gd fmla="*/ 0 w 387096" name="connsiteX0"/>
              <a:gd fmla="*/ 0 h 1427988" name="connsiteY0"/>
              <a:gd fmla="*/ 387096 w 387096" name="connsiteX1"/>
              <a:gd fmla="*/ 0 h 1427988" name="connsiteY1"/>
              <a:gd fmla="*/ 387096 w 387096" name="connsiteX2"/>
              <a:gd fmla="*/ 1427988 h 1427988" name="connsiteY2"/>
              <a:gd fmla="*/ 0 w 387096" name="connsiteX3"/>
              <a:gd fmla="*/ 1427988 h 1427988" name="connsiteY3"/>
              <a:gd fmla="*/ 0 w 387096" name="connsiteX4"/>
              <a:gd fmla="*/ 0 h 14279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427988" w="387096">
                <a:moveTo>
                  <a:pt x="0" y="0"/>
                </a:moveTo>
                <a:lnTo>
                  <a:pt x="387096" y="0"/>
                </a:lnTo>
                <a:lnTo>
                  <a:pt x="387096" y="1427988"/>
                </a:lnTo>
                <a:lnTo>
                  <a:pt x="0" y="1427988"/>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865377" y="3754882"/>
            <a:ext cx="7465059" cy="21844"/>
          </a:xfrm>
          <a:custGeom>
            <a:gdLst>
              <a:gd fmla="*/ 6350 w 7465059" name="connsiteX0"/>
              <a:gd fmla="*/ 6350 h 21844" name="connsiteY0"/>
              <a:gd fmla="*/ 7458710 w 7465059" name="connsiteX1"/>
              <a:gd fmla="*/ 6350 h 21844" name="connsiteY1"/>
            </a:gdLst>
            <a:cxnLst>
              <a:cxn ang="0">
                <a:pos x="connsiteX0" y="connsiteY0"/>
              </a:cxn>
              <a:cxn ang="1">
                <a:pos x="connsiteX1" y="connsiteY1"/>
              </a:cxn>
            </a:cxnLst>
            <a:rect b="b" l="l" r="r" t="t"/>
            <a:pathLst>
              <a:path h="21844" w="7465059">
                <a:moveTo>
                  <a:pt x="6350" y="6350"/>
                </a:moveTo>
                <a:lnTo>
                  <a:pt x="7458710" y="6350"/>
                </a:lnTo>
              </a:path>
            </a:pathLst>
          </a:custGeom>
          <a:ln w="12700">
            <a:solidFill>
              <a:srgbClr val="B1B6C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1092200" y="27940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31</a:t>
            </a:r>
          </a:p>
        </p:txBody>
      </p:sp>
      <p:sp>
        <p:nvSpPr>
          <p:cNvPr id="19" name="TextBox 1"/>
          <p:cNvSpPr txBox="1"/>
          <p:nvPr/>
        </p:nvSpPr>
        <p:spPr>
          <a:xfrm>
            <a:off x="1714500" y="27051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32</a:t>
            </a:r>
          </a:p>
        </p:txBody>
      </p:sp>
      <p:sp>
        <p:nvSpPr>
          <p:cNvPr id="20" name="TextBox 1"/>
          <p:cNvSpPr txBox="1"/>
          <p:nvPr/>
        </p:nvSpPr>
        <p:spPr>
          <a:xfrm>
            <a:off x="2336800" y="26035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33</a:t>
            </a:r>
          </a:p>
        </p:txBody>
      </p:sp>
      <p:sp>
        <p:nvSpPr>
          <p:cNvPr id="21" name="TextBox 1"/>
          <p:cNvSpPr txBox="1"/>
          <p:nvPr/>
        </p:nvSpPr>
        <p:spPr>
          <a:xfrm>
            <a:off x="2959100" y="26035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33</a:t>
            </a:r>
          </a:p>
        </p:txBody>
      </p:sp>
      <p:sp>
        <p:nvSpPr>
          <p:cNvPr id="22" name="TextBox 1"/>
          <p:cNvSpPr txBox="1"/>
          <p:nvPr/>
        </p:nvSpPr>
        <p:spPr>
          <a:xfrm>
            <a:off x="3568700" y="25146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34</a:t>
            </a:r>
          </a:p>
        </p:txBody>
      </p:sp>
      <p:sp>
        <p:nvSpPr>
          <p:cNvPr id="23" name="TextBox 1"/>
          <p:cNvSpPr txBox="1"/>
          <p:nvPr/>
        </p:nvSpPr>
        <p:spPr>
          <a:xfrm>
            <a:off x="4191000" y="25146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34</a:t>
            </a:r>
          </a:p>
        </p:txBody>
      </p:sp>
      <p:sp>
        <p:nvSpPr>
          <p:cNvPr id="24" name="TextBox 1"/>
          <p:cNvSpPr txBox="1"/>
          <p:nvPr/>
        </p:nvSpPr>
        <p:spPr>
          <a:xfrm>
            <a:off x="4813300" y="25146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34</a:t>
            </a:r>
          </a:p>
        </p:txBody>
      </p:sp>
      <p:sp>
        <p:nvSpPr>
          <p:cNvPr id="25" name="TextBox 1"/>
          <p:cNvSpPr txBox="1"/>
          <p:nvPr/>
        </p:nvSpPr>
        <p:spPr>
          <a:xfrm>
            <a:off x="5435600" y="25146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34</a:t>
            </a:r>
          </a:p>
        </p:txBody>
      </p:sp>
      <p:sp>
        <p:nvSpPr>
          <p:cNvPr id="26" name="TextBox 1"/>
          <p:cNvSpPr txBox="1"/>
          <p:nvPr/>
        </p:nvSpPr>
        <p:spPr>
          <a:xfrm>
            <a:off x="6057900" y="24130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35</a:t>
            </a:r>
          </a:p>
        </p:txBody>
      </p:sp>
      <p:sp>
        <p:nvSpPr>
          <p:cNvPr id="27" name="TextBox 1"/>
          <p:cNvSpPr txBox="1"/>
          <p:nvPr/>
        </p:nvSpPr>
        <p:spPr>
          <a:xfrm>
            <a:off x="6680200" y="24130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35</a:t>
            </a:r>
          </a:p>
        </p:txBody>
      </p:sp>
      <p:sp>
        <p:nvSpPr>
          <p:cNvPr id="28" name="TextBox 1"/>
          <p:cNvSpPr txBox="1"/>
          <p:nvPr/>
        </p:nvSpPr>
        <p:spPr>
          <a:xfrm>
            <a:off x="7302500" y="24130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35</a:t>
            </a:r>
          </a:p>
        </p:txBody>
      </p:sp>
      <p:sp>
        <p:nvSpPr>
          <p:cNvPr id="29" name="TextBox 1"/>
          <p:cNvSpPr txBox="1"/>
          <p:nvPr/>
        </p:nvSpPr>
        <p:spPr>
          <a:xfrm>
            <a:off x="7924800" y="2413000"/>
            <a:ext cx="1524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35</a:t>
            </a:r>
          </a:p>
        </p:txBody>
      </p:sp>
      <p:sp>
        <p:nvSpPr>
          <p:cNvPr id="30" name="TextBox 1"/>
          <p:cNvSpPr txBox="1"/>
          <p:nvPr/>
        </p:nvSpPr>
        <p:spPr>
          <a:xfrm>
            <a:off x="1054100" y="3873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杭州</a:t>
            </a:r>
          </a:p>
        </p:txBody>
      </p:sp>
      <p:sp>
        <p:nvSpPr>
          <p:cNvPr id="31" name="TextBox 1"/>
          <p:cNvSpPr txBox="1"/>
          <p:nvPr/>
        </p:nvSpPr>
        <p:spPr>
          <a:xfrm>
            <a:off x="1676400" y="3873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上海</a:t>
            </a:r>
          </a:p>
        </p:txBody>
      </p:sp>
      <p:sp>
        <p:nvSpPr>
          <p:cNvPr id="1024" name="TextBox 1"/>
          <p:cNvSpPr txBox="1"/>
          <p:nvPr/>
        </p:nvSpPr>
        <p:spPr>
          <a:xfrm>
            <a:off x="2286000" y="3873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北京</a:t>
            </a:r>
          </a:p>
        </p:txBody>
      </p:sp>
      <p:sp>
        <p:nvSpPr>
          <p:cNvPr id="1025" name="TextBox 1"/>
          <p:cNvSpPr txBox="1"/>
          <p:nvPr/>
        </p:nvSpPr>
        <p:spPr>
          <a:xfrm>
            <a:off x="2908300" y="3873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重庆</a:t>
            </a:r>
          </a:p>
        </p:txBody>
      </p:sp>
      <p:sp>
        <p:nvSpPr>
          <p:cNvPr id="1026" name="TextBox 1"/>
          <p:cNvSpPr txBox="1"/>
          <p:nvPr/>
        </p:nvSpPr>
        <p:spPr>
          <a:xfrm>
            <a:off x="3530600" y="3873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深圳</a:t>
            </a:r>
          </a:p>
        </p:txBody>
      </p:sp>
      <p:sp>
        <p:nvSpPr>
          <p:cNvPr id="1028" name="TextBox 1"/>
          <p:cNvSpPr txBox="1"/>
          <p:nvPr/>
        </p:nvSpPr>
        <p:spPr>
          <a:xfrm>
            <a:off x="4152900" y="3873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郑州</a:t>
            </a:r>
          </a:p>
        </p:txBody>
      </p:sp>
      <p:sp>
        <p:nvSpPr>
          <p:cNvPr id="1029" name="TextBox 1"/>
          <p:cNvSpPr txBox="1"/>
          <p:nvPr/>
        </p:nvSpPr>
        <p:spPr>
          <a:xfrm>
            <a:off x="4648200" y="3873500"/>
            <a:ext cx="11684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乌鲁木齐    全国平均</a:t>
            </a:r>
          </a:p>
        </p:txBody>
      </p:sp>
      <p:sp>
        <p:nvSpPr>
          <p:cNvPr id="1030" name="TextBox 1"/>
          <p:cNvSpPr txBox="1"/>
          <p:nvPr/>
        </p:nvSpPr>
        <p:spPr>
          <a:xfrm>
            <a:off x="6019800" y="3873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广州</a:t>
            </a:r>
          </a:p>
        </p:txBody>
      </p:sp>
      <p:sp>
        <p:nvSpPr>
          <p:cNvPr id="1031" name="TextBox 1"/>
          <p:cNvSpPr txBox="1"/>
          <p:nvPr/>
        </p:nvSpPr>
        <p:spPr>
          <a:xfrm>
            <a:off x="6642100" y="3873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昆明</a:t>
            </a:r>
          </a:p>
        </p:txBody>
      </p:sp>
      <p:sp>
        <p:nvSpPr>
          <p:cNvPr id="1032" name="TextBox 1"/>
          <p:cNvSpPr txBox="1"/>
          <p:nvPr/>
        </p:nvSpPr>
        <p:spPr>
          <a:xfrm>
            <a:off x="7264400" y="3873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济南</a:t>
            </a:r>
          </a:p>
        </p:txBody>
      </p:sp>
      <p:sp>
        <p:nvSpPr>
          <p:cNvPr id="1033" name="TextBox 1"/>
          <p:cNvSpPr txBox="1"/>
          <p:nvPr/>
        </p:nvSpPr>
        <p:spPr>
          <a:xfrm>
            <a:off x="7823200" y="3873500"/>
            <a:ext cx="381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哈尔滨</a:t>
            </a:r>
          </a:p>
        </p:txBody>
      </p:sp>
      <p:sp>
        <p:nvSpPr>
          <p:cNvPr id="1034" name="TextBox 1"/>
          <p:cNvSpPr txBox="1"/>
          <p:nvPr/>
        </p:nvSpPr>
        <p:spPr>
          <a:xfrm>
            <a:off x="393700" y="254000"/>
            <a:ext cx="7097712" cy="1468120"/>
          </a:xfrm>
          <a:prstGeom prst="rect">
            <a:avLst/>
          </a:prstGeom>
          <a:noFill/>
        </p:spPr>
        <p:txBody>
          <a:bodyPr lIns="0" rIns="0" rtlCol="0" tIns="0" wrap="none">
            <a:spAutoFit/>
          </a:bodyPr>
          <a:lstStyle/>
          <a:p>
            <a:pPr>
              <a:lnSpc>
                <a:spcPts val="1400"/>
              </a:lnSpc>
              <a:tabLst>
                <a:tab pos="241300"/>
                <a:tab pos="2692400"/>
              </a:tabLst>
            </a:pPr>
            <a:r>
              <a:rPr altLang="zh-CN" lang="en-US" smtClean="0"/>
              <a:t>	移动互联网用户行为</a:t>
            </a:r>
          </a:p>
          <a:p>
            <a:pPr>
              <a:lnSpc>
                <a:spcPts val="1400"/>
              </a:lnSpc>
              <a:tabLst>
                <a:tab pos="241300"/>
                <a:tab pos="2692400"/>
              </a:tabLst>
            </a:pPr>
            <a:r>
              <a:rPr altLang="zh-CN" lang="en-US" smtClean="0"/>
              <a:t>   越发达的地区用户安装应用款数越少</a:t>
            </a:r>
          </a:p>
          <a:p>
            <a:pPr>
              <a:lnSpc>
                <a:spcPts val="1400"/>
              </a:lnSpc>
              <a:tabLst>
                <a:tab pos="241300"/>
                <a:tab pos="2692400"/>
              </a:tabLst>
            </a:pPr>
            <a:endParaRPr altLang="zh-CN" lang="en-US" smtClean="0"/>
          </a:p>
          <a:p>
            <a:pPr>
              <a:lnSpc>
                <a:spcPts val="1400"/>
              </a:lnSpc>
              <a:tabLst>
                <a:tab pos="241300"/>
                <a:tab pos="2692400"/>
              </a:tabLst>
            </a:pPr>
            <a:endParaRPr altLang="zh-CN" lang="en-US" smtClean="0"/>
          </a:p>
          <a:p>
            <a:pPr>
              <a:lnSpc>
                <a:spcPts val="1400"/>
              </a:lnSpc>
              <a:tabLst>
                <a:tab pos="241300"/>
                <a:tab pos="2692400"/>
              </a:tabLst>
            </a:pPr>
            <a:endParaRPr altLang="zh-CN" lang="en-US" smtClean="0"/>
          </a:p>
          <a:p>
            <a:pPr>
              <a:lnSpc>
                <a:spcPts val="1400"/>
              </a:lnSpc>
              <a:tabLst>
                <a:tab pos="241300"/>
                <a:tab pos="2692400"/>
              </a:tabLst>
            </a:pPr>
            <a:endParaRPr altLang="zh-CN" lang="en-US" smtClean="0"/>
          </a:p>
          <a:p>
            <a:pPr>
              <a:lnSpc>
                <a:spcPts val="1400"/>
              </a:lnSpc>
              <a:tabLst>
                <a:tab pos="241300"/>
                <a:tab pos="2692400"/>
              </a:tabLst>
            </a:pPr>
            <a:endParaRPr altLang="zh-CN" lang="en-US" smtClean="0"/>
          </a:p>
          <a:p>
            <a:pPr>
              <a:lnSpc>
                <a:spcPts val="1400"/>
              </a:lnSpc>
              <a:tabLst>
                <a:tab pos="241300"/>
                <a:tab pos="2692400"/>
              </a:tabLst>
            </a:pPr>
            <a:r>
              <a:rPr altLang="zh-CN" lang="en-US" smtClean="0"/>
              <a:t>		2014年12月 平均每部移动设备安装应用款数</a:t>
            </a:r>
          </a:p>
        </p:txBody>
      </p:sp>
      <p:sp>
        <p:nvSpPr>
          <p:cNvPr id="1035" name="TextBox 1"/>
          <p:cNvSpPr txBox="1"/>
          <p:nvPr/>
        </p:nvSpPr>
        <p:spPr>
          <a:xfrm>
            <a:off x="825500" y="4165600"/>
            <a:ext cx="9355758" cy="871220"/>
          </a:xfrm>
          <a:prstGeom prst="rect">
            <a:avLst/>
          </a:prstGeom>
          <a:noFill/>
        </p:spPr>
        <p:txBody>
          <a:bodyPr lIns="0" rIns="0" rtlCol="0" tIns="0" wrap="none">
            <a:spAutoFit/>
          </a:bodyPr>
          <a:lstStyle/>
          <a:p>
            <a:pPr>
              <a:lnSpc>
                <a:spcPts val="1300"/>
              </a:lnSpc>
              <a:tabLst>
                <a:tab pos="4546600"/>
                <a:tab pos="6883400"/>
              </a:tabLst>
            </a:pPr>
            <a:r>
              <a:rPr altLang="zh-CN" lang="en-US" smtClean="0"/>
              <a:t>		单位：款</a:t>
            </a:r>
          </a:p>
          <a:p>
            <a:pPr>
              <a:lnSpc>
                <a:spcPts val="1300"/>
              </a:lnSpc>
              <a:tabLst>
                <a:tab pos="4546600"/>
                <a:tab pos="6883400"/>
              </a:tabLst>
            </a:pPr>
            <a:r>
              <a:rPr altLang="zh-CN" lang="en-US" smtClean="0"/>
              <a:t>数据来源：TalkingData 数据中心</a:t>
            </a:r>
          </a:p>
          <a:p>
            <a:pPr>
              <a:lnSpc>
                <a:spcPts val="1300"/>
              </a:lnSpc>
              <a:tabLst>
                <a:tab pos="4546600"/>
                <a:tab pos="6883400"/>
              </a:tabLst>
            </a:pPr>
            <a:endParaRPr altLang="zh-CN" lang="en-US" smtClean="0"/>
          </a:p>
          <a:p>
            <a:pPr>
              <a:lnSpc>
                <a:spcPts val="1300"/>
              </a:lnSpc>
              <a:tabLst>
                <a:tab pos="4546600"/>
                <a:tab pos="6883400"/>
              </a:tabLst>
            </a:pPr>
            <a:endParaRPr altLang="zh-CN" lang="en-US" smtClean="0"/>
          </a:p>
          <a:p>
            <a:pPr>
              <a:lnSpc>
                <a:spcPts val="1300"/>
              </a:lnSpc>
              <a:tabLst>
                <a:tab pos="4546600"/>
                <a:tab pos="6883400"/>
              </a:tabLst>
            </a:pPr>
            <a:r>
              <a:rPr altLang="zh-CN" lang="en-US" smtClean="0"/>
              <a:t>	Copyright 2014 TalkingData Ltd., All Rights Reserved</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393700" y="254000"/>
            <a:ext cx="10672762" cy="579120"/>
          </a:xfrm>
          <a:prstGeom prst="rect">
            <a:avLst/>
          </a:prstGeom>
          <a:noFill/>
        </p:spPr>
        <p:txBody>
          <a:bodyPr lIns="0" rIns="0" rtlCol="0" tIns="0" wrap="none">
            <a:spAutoFit/>
          </a:bodyPr>
          <a:lstStyle/>
          <a:p>
            <a:pPr>
              <a:lnSpc>
                <a:spcPts val="1400"/>
              </a:lnSpc>
              <a:tabLst>
                <a:tab pos="241300"/>
              </a:tabLst>
            </a:pPr>
            <a:r>
              <a:rPr altLang="zh-CN" lang="en-US" smtClean="0"/>
              <a:t>	移动互联网用户行为</a:t>
            </a:r>
          </a:p>
          <a:p>
            <a:pPr>
              <a:lnSpc>
                <a:spcPts val="1400"/>
              </a:lnSpc>
              <a:tabLst>
                <a:tab pos="241300"/>
              </a:tabLst>
            </a:pPr>
            <a:r>
              <a:rPr altLang="zh-CN" lang="en-US" smtClean="0"/>
              <a:t>   一线城市用户的应用喜好呈现不同特征，北京用户打车需求更高、上海用户热衷理财、深圳用户爱看视</a:t>
            </a:r>
          </a:p>
          <a:p>
            <a:pPr>
              <a:lnSpc>
                <a:spcPts val="1400"/>
              </a:lnSpc>
              <a:tabLst>
                <a:tab pos="241300"/>
              </a:tabLst>
            </a:pPr>
            <a:r>
              <a:rPr altLang="zh-CN" lang="en-US" smtClean="0"/>
              <a:t>	频、广州用户爱玩游戏</a:t>
            </a:r>
          </a:p>
        </p:txBody>
      </p:sp>
      <p:sp>
        <p:nvSpPr>
          <p:cNvPr id="3" name="TextBox 1"/>
          <p:cNvSpPr txBox="1"/>
          <p:nvPr/>
        </p:nvSpPr>
        <p:spPr>
          <a:xfrm>
            <a:off x="825500" y="4241800"/>
            <a:ext cx="7775575" cy="8712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备注：各类应用偏好使用TGI指数表示，TGI即Target Group Index（目标群体指数），反映目标群体在特定研究范围内的强势或弱势，应用</a:t>
            </a: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偏好TGI= [目标城市用户某类型应用安装比例/全部典型城市用户该类应用安装比例]*标准数100。</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4" name="TextBox 1"/>
          <p:cNvSpPr txBox="1"/>
          <p:nvPr/>
        </p:nvSpPr>
        <p:spPr>
          <a:xfrm>
            <a:off x="1016000" y="1498600"/>
            <a:ext cx="254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游戏</a:t>
            </a:r>
          </a:p>
        </p:txBody>
      </p:sp>
      <p:sp>
        <p:nvSpPr>
          <p:cNvPr id="5" name="TextBox 1"/>
          <p:cNvSpPr txBox="1"/>
          <p:nvPr/>
        </p:nvSpPr>
        <p:spPr>
          <a:xfrm>
            <a:off x="1435100" y="1270000"/>
            <a:ext cx="1625600" cy="375920"/>
          </a:xfrm>
          <a:prstGeom prst="rect">
            <a:avLst/>
          </a:prstGeom>
          <a:noFill/>
        </p:spPr>
        <p:txBody>
          <a:bodyPr lIns="0" rIns="0" rtlCol="0" tIns="0" wrap="none">
            <a:spAutoFit/>
          </a:bodyPr>
          <a:lstStyle/>
          <a:p>
            <a:pPr>
              <a:lnSpc>
                <a:spcPts val="1300"/>
              </a:lnSpc>
              <a:tabLst>
                <a:tab pos="101600"/>
              </a:tabLst>
            </a:pPr>
            <a:r>
              <a:rPr altLang="zh-CN" b="1" lang="en-US" smtClean="0" sz="996">
                <a:solidFill>
                  <a:srgbClr val="F08E35"/>
                </a:solidFill>
                <a:latin charset="0" pitchFamily="18" typeface="Microsoft YaHei UI"/>
                <a:cs charset="0" pitchFamily="18" typeface="Microsoft YaHei UI"/>
              </a:rPr>
              <a:t>北京用户应用偏好指数</a:t>
            </a:r>
          </a:p>
          <a:p>
            <a:pPr>
              <a:lnSpc>
                <a:spcPts val="1300"/>
              </a:lnSpc>
              <a:tabLst>
                <a:tab pos="101600"/>
              </a:tabLst>
            </a:pPr>
            <a:r>
              <a:rPr altLang="zh-CN" b="1" lang="en-US" smtClean="0" sz="996">
                <a:solidFill>
                  <a:srgbClr val="F08E35"/>
                </a:solidFill>
                <a:latin charset="0" pitchFamily="18" typeface="Microsoft YaHei UI"/>
                <a:cs charset="0" pitchFamily="18" typeface="Microsoft YaHei UI"/>
              </a:rPr>
              <a:t>	视频          理财          打车</a:t>
            </a:r>
          </a:p>
        </p:txBody>
      </p:sp>
      <p:sp>
        <p:nvSpPr>
          <p:cNvPr id="6" name="TextBox 1"/>
          <p:cNvSpPr txBox="1"/>
          <p:nvPr/>
        </p:nvSpPr>
        <p:spPr>
          <a:xfrm>
            <a:off x="1104900" y="1828800"/>
            <a:ext cx="1524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87</a:t>
            </a:r>
          </a:p>
        </p:txBody>
      </p:sp>
      <p:sp>
        <p:nvSpPr>
          <p:cNvPr id="7" name="TextBox 1"/>
          <p:cNvSpPr txBox="1"/>
          <p:nvPr/>
        </p:nvSpPr>
        <p:spPr>
          <a:xfrm>
            <a:off x="1625600" y="1828800"/>
            <a:ext cx="1524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97</a:t>
            </a:r>
          </a:p>
        </p:txBody>
      </p:sp>
      <p:sp>
        <p:nvSpPr>
          <p:cNvPr id="8" name="TextBox 1"/>
          <p:cNvSpPr txBox="1"/>
          <p:nvPr/>
        </p:nvSpPr>
        <p:spPr>
          <a:xfrm>
            <a:off x="2108200" y="1828800"/>
            <a:ext cx="2286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125</a:t>
            </a:r>
          </a:p>
        </p:txBody>
      </p:sp>
      <p:sp>
        <p:nvSpPr>
          <p:cNvPr id="9" name="TextBox 1"/>
          <p:cNvSpPr txBox="1"/>
          <p:nvPr/>
        </p:nvSpPr>
        <p:spPr>
          <a:xfrm>
            <a:off x="2590800" y="1803400"/>
            <a:ext cx="304800" cy="223520"/>
          </a:xfrm>
          <a:prstGeom prst="rect">
            <a:avLst/>
          </a:prstGeom>
          <a:noFill/>
        </p:spPr>
        <p:txBody>
          <a:bodyPr lIns="0" rIns="0" rtlCol="0" tIns="0" wrap="none">
            <a:spAutoFit/>
          </a:bodyPr>
          <a:lstStyle/>
          <a:p>
            <a:pPr>
              <a:lnSpc>
                <a:spcPts val="1400"/>
              </a:lnSpc>
            </a:pPr>
            <a:r>
              <a:rPr altLang="zh-CN" b="1" lang="en-US" smtClean="0" sz="1596">
                <a:solidFill>
                  <a:srgbClr val="F08E35"/>
                </a:solidFill>
                <a:latin charset="0" pitchFamily="18" typeface="Times New Roman"/>
                <a:cs charset="0" pitchFamily="18" typeface="Times New Roman"/>
              </a:rPr>
              <a:t>204</a:t>
            </a:r>
          </a:p>
        </p:txBody>
      </p:sp>
      <p:sp>
        <p:nvSpPr>
          <p:cNvPr id="10" name="TextBox 1"/>
          <p:cNvSpPr txBox="1"/>
          <p:nvPr/>
        </p:nvSpPr>
        <p:spPr>
          <a:xfrm>
            <a:off x="6108700" y="1397000"/>
            <a:ext cx="2501900" cy="375920"/>
          </a:xfrm>
          <a:prstGeom prst="rect">
            <a:avLst/>
          </a:prstGeom>
          <a:noFill/>
        </p:spPr>
        <p:txBody>
          <a:bodyPr lIns="0" rIns="0" rtlCol="0" tIns="0" wrap="none">
            <a:spAutoFit/>
          </a:bodyPr>
          <a:lstStyle/>
          <a:p>
            <a:pPr>
              <a:lnSpc>
                <a:spcPts val="1300"/>
              </a:lnSpc>
              <a:tabLst>
                <a:tab pos="215900"/>
              </a:tabLst>
            </a:pPr>
            <a:r>
              <a:rPr altLang="zh-CN" lang="en-US" smtClean="0"/>
              <a:t>	上海用户应用偏好指数</a:t>
            </a:r>
          </a:p>
          <a:p>
            <a:pPr>
              <a:lnSpc>
                <a:spcPts val="1300"/>
              </a:lnSpc>
              <a:tabLst>
                <a:tab pos="215900"/>
              </a:tabLst>
            </a:pPr>
            <a:r>
              <a:rPr altLang="zh-CN" lang="en-US" smtClean="0"/>
              <a:t>游戏          视频          理财</a:t>
            </a:r>
          </a:p>
        </p:txBody>
      </p:sp>
      <p:sp>
        <p:nvSpPr>
          <p:cNvPr id="11" name="TextBox 1"/>
          <p:cNvSpPr txBox="1"/>
          <p:nvPr/>
        </p:nvSpPr>
        <p:spPr>
          <a:xfrm>
            <a:off x="7670800" y="1625600"/>
            <a:ext cx="254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打车</a:t>
            </a:r>
          </a:p>
        </p:txBody>
      </p:sp>
      <p:sp>
        <p:nvSpPr>
          <p:cNvPr id="12" name="TextBox 1"/>
          <p:cNvSpPr txBox="1"/>
          <p:nvPr/>
        </p:nvSpPr>
        <p:spPr>
          <a:xfrm>
            <a:off x="6197600" y="1955800"/>
            <a:ext cx="1524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86</a:t>
            </a:r>
          </a:p>
        </p:txBody>
      </p:sp>
      <p:sp>
        <p:nvSpPr>
          <p:cNvPr id="13" name="TextBox 1"/>
          <p:cNvSpPr txBox="1"/>
          <p:nvPr/>
        </p:nvSpPr>
        <p:spPr>
          <a:xfrm>
            <a:off x="6718300" y="1955800"/>
            <a:ext cx="1524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97</a:t>
            </a:r>
          </a:p>
        </p:txBody>
      </p:sp>
      <p:sp>
        <p:nvSpPr>
          <p:cNvPr id="14" name="TextBox 1"/>
          <p:cNvSpPr txBox="1"/>
          <p:nvPr/>
        </p:nvSpPr>
        <p:spPr>
          <a:xfrm>
            <a:off x="7150100" y="1930400"/>
            <a:ext cx="304800" cy="223520"/>
          </a:xfrm>
          <a:prstGeom prst="rect">
            <a:avLst/>
          </a:prstGeom>
          <a:noFill/>
        </p:spPr>
        <p:txBody>
          <a:bodyPr lIns="0" rIns="0" rtlCol="0" tIns="0" wrap="none">
            <a:spAutoFit/>
          </a:bodyPr>
          <a:lstStyle/>
          <a:p>
            <a:pPr>
              <a:lnSpc>
                <a:spcPts val="1400"/>
              </a:lnSpc>
            </a:pPr>
            <a:r>
              <a:rPr altLang="zh-CN" b="1" lang="en-US" smtClean="0" sz="1596">
                <a:solidFill>
                  <a:srgbClr val="F08E35"/>
                </a:solidFill>
                <a:latin charset="0" pitchFamily="18" typeface="Times New Roman"/>
                <a:cs charset="0" pitchFamily="18" typeface="Times New Roman"/>
              </a:rPr>
              <a:t>159</a:t>
            </a:r>
          </a:p>
        </p:txBody>
      </p:sp>
      <p:sp>
        <p:nvSpPr>
          <p:cNvPr id="15" name="TextBox 1"/>
          <p:cNvSpPr txBox="1"/>
          <p:nvPr/>
        </p:nvSpPr>
        <p:spPr>
          <a:xfrm>
            <a:off x="7721600" y="1955800"/>
            <a:ext cx="2286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198</a:t>
            </a:r>
          </a:p>
        </p:txBody>
      </p:sp>
      <p:sp>
        <p:nvSpPr>
          <p:cNvPr id="16" name="TextBox 1"/>
          <p:cNvSpPr txBox="1"/>
          <p:nvPr/>
        </p:nvSpPr>
        <p:spPr>
          <a:xfrm>
            <a:off x="5549900" y="2870200"/>
            <a:ext cx="608012" cy="185420"/>
          </a:xfrm>
          <a:prstGeom prst="rect">
            <a:avLst/>
          </a:prstGeom>
          <a:noFill/>
        </p:spPr>
        <p:txBody>
          <a:bodyPr lIns="0" rIns="0" rtlCol="0" tIns="0" wrap="none">
            <a:spAutoFit/>
          </a:bodyPr>
          <a:lstStyle/>
          <a:p>
            <a:pPr>
              <a:lnSpc>
                <a:spcPts val="1100"/>
              </a:lnSpc>
            </a:pPr>
            <a:r>
              <a:rPr altLang="zh-CN" b="1" lang="en-US" smtClean="0" sz="1200">
                <a:solidFill>
                  <a:srgbClr val="3E5CCC"/>
                </a:solidFill>
                <a:latin charset="0" pitchFamily="18" typeface="Times New Roman"/>
                <a:cs charset="0" pitchFamily="18" typeface="Times New Roman"/>
              </a:rPr>
              <a:t>Shanghai</a:t>
            </a:r>
          </a:p>
        </p:txBody>
      </p:sp>
      <p:sp>
        <p:nvSpPr>
          <p:cNvPr id="17" name="TextBox 1"/>
          <p:cNvSpPr txBox="1"/>
          <p:nvPr/>
        </p:nvSpPr>
        <p:spPr>
          <a:xfrm>
            <a:off x="4292600" y="2120900"/>
            <a:ext cx="466725" cy="185420"/>
          </a:xfrm>
          <a:prstGeom prst="rect">
            <a:avLst/>
          </a:prstGeom>
          <a:noFill/>
        </p:spPr>
        <p:txBody>
          <a:bodyPr lIns="0" rIns="0" rtlCol="0" tIns="0" wrap="none">
            <a:spAutoFit/>
          </a:bodyPr>
          <a:lstStyle/>
          <a:p>
            <a:pPr>
              <a:lnSpc>
                <a:spcPts val="1100"/>
              </a:lnSpc>
            </a:pPr>
            <a:r>
              <a:rPr altLang="zh-CN" b="1" lang="en-US" smtClean="0" sz="1200">
                <a:solidFill>
                  <a:srgbClr val="3E5CCC"/>
                </a:solidFill>
                <a:latin charset="0" pitchFamily="18" typeface="Times New Roman"/>
                <a:cs charset="0" pitchFamily="18" typeface="Times New Roman"/>
              </a:rPr>
              <a:t>Beijing</a:t>
            </a:r>
          </a:p>
        </p:txBody>
      </p:sp>
      <p:sp>
        <p:nvSpPr>
          <p:cNvPr id="18" name="TextBox 1"/>
          <p:cNvSpPr txBox="1"/>
          <p:nvPr/>
        </p:nvSpPr>
        <p:spPr>
          <a:xfrm>
            <a:off x="6134100" y="3365500"/>
            <a:ext cx="2451100" cy="1036320"/>
          </a:xfrm>
          <a:prstGeom prst="rect">
            <a:avLst/>
          </a:prstGeom>
          <a:noFill/>
        </p:spPr>
        <p:txBody>
          <a:bodyPr lIns="0" rIns="0" rtlCol="0" tIns="0" wrap="none">
            <a:spAutoFit/>
          </a:bodyPr>
          <a:lstStyle/>
          <a:p>
            <a:pPr>
              <a:lnSpc>
                <a:spcPts val="1300"/>
              </a:lnSpc>
              <a:tabLst>
                <a:tab pos="76200"/>
                <a:tab pos="165100"/>
                <a:tab pos="520700"/>
                <a:tab pos="1079500"/>
              </a:tabLst>
            </a:pPr>
            <a:r>
              <a:rPr altLang="zh-CN" lang="en-US" smtClean="0"/>
              <a:t>		深圳用户应用偏好指数</a:t>
            </a:r>
          </a:p>
          <a:p>
            <a:pPr>
              <a:lnSpc>
                <a:spcPts val="1300"/>
              </a:lnSpc>
              <a:tabLst>
                <a:tab pos="76200"/>
                <a:tab pos="165100"/>
                <a:tab pos="520700"/>
                <a:tab pos="1079500"/>
              </a:tabLst>
            </a:pPr>
            <a:r>
              <a:rPr altLang="zh-CN" lang="en-US" smtClean="0"/>
              <a:t>游戏          视频          理财</a:t>
            </a:r>
          </a:p>
          <a:p>
            <a:pPr>
              <a:lnSpc>
                <a:spcPts val="1300"/>
              </a:lnSpc>
              <a:tabLst>
                <a:tab pos="76200"/>
                <a:tab pos="165100"/>
                <a:tab pos="520700"/>
                <a:tab pos="1079500"/>
              </a:tabLst>
            </a:pPr>
            <a:endParaRPr altLang="zh-CN" lang="en-US" smtClean="0"/>
          </a:p>
          <a:p>
            <a:pPr>
              <a:lnSpc>
                <a:spcPts val="1300"/>
              </a:lnSpc>
              <a:tabLst>
                <a:tab pos="76200"/>
                <a:tab pos="165100"/>
                <a:tab pos="520700"/>
                <a:tab pos="1079500"/>
              </a:tabLst>
            </a:pPr>
            <a:r>
              <a:rPr altLang="zh-CN" lang="en-US" smtClean="0"/>
              <a:t>			105</a:t>
            </a:r>
          </a:p>
          <a:p>
            <a:pPr>
              <a:lnSpc>
                <a:spcPts val="1300"/>
              </a:lnSpc>
              <a:tabLst>
                <a:tab pos="76200"/>
                <a:tab pos="165100"/>
                <a:tab pos="520700"/>
                <a:tab pos="1079500"/>
              </a:tabLst>
            </a:pPr>
            <a:r>
              <a:rPr altLang="zh-CN" lang="en-US" smtClean="0"/>
              <a:t>	98</a:t>
            </a:r>
          </a:p>
          <a:p>
            <a:pPr>
              <a:lnSpc>
                <a:spcPts val="1300"/>
              </a:lnSpc>
              <a:tabLst>
                <a:tab pos="76200"/>
                <a:tab pos="165100"/>
                <a:tab pos="520700"/>
                <a:tab pos="1079500"/>
              </a:tabLst>
            </a:pPr>
            <a:r>
              <a:rPr altLang="zh-CN" lang="en-US" smtClean="0"/>
              <a:t>				101</a:t>
            </a:r>
          </a:p>
        </p:txBody>
      </p:sp>
      <p:sp>
        <p:nvSpPr>
          <p:cNvPr id="19" name="TextBox 1"/>
          <p:cNvSpPr txBox="1"/>
          <p:nvPr/>
        </p:nvSpPr>
        <p:spPr>
          <a:xfrm>
            <a:off x="7696200" y="3594100"/>
            <a:ext cx="254000" cy="541020"/>
          </a:xfrm>
          <a:prstGeom prst="rect">
            <a:avLst/>
          </a:prstGeom>
          <a:noFill/>
        </p:spPr>
        <p:txBody>
          <a:bodyPr lIns="0" rIns="0" rtlCol="0" tIns="0" wrap="none">
            <a:spAutoFit/>
          </a:bodyPr>
          <a:lstStyle/>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打车</a:t>
            </a:r>
          </a:p>
          <a:p>
            <a:pPr>
              <a:lnSpc>
                <a:spcPts val="1300"/>
              </a:lnSpc>
              <a:tabLst>
                <a:tab pos="889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	74</a:t>
            </a:r>
          </a:p>
        </p:txBody>
      </p:sp>
      <p:sp>
        <p:nvSpPr>
          <p:cNvPr id="20" name="TextBox 1"/>
          <p:cNvSpPr txBox="1"/>
          <p:nvPr/>
        </p:nvSpPr>
        <p:spPr>
          <a:xfrm>
            <a:off x="1752600" y="2819400"/>
            <a:ext cx="1270000" cy="210820"/>
          </a:xfrm>
          <a:prstGeom prst="rect">
            <a:avLst/>
          </a:prstGeom>
          <a:noFill/>
        </p:spPr>
        <p:txBody>
          <a:bodyPr lIns="0" rIns="0" rtlCol="0" tIns="0" wrap="none">
            <a:spAutoFit/>
          </a:bodyPr>
          <a:lstStyle/>
          <a:p>
            <a:pPr>
              <a:lnSpc>
                <a:spcPts val="1300"/>
              </a:lnSpc>
            </a:pPr>
            <a:r>
              <a:rPr altLang="zh-CN" b="1" lang="en-US" smtClean="0" sz="996">
                <a:solidFill>
                  <a:srgbClr val="F08E35"/>
                </a:solidFill>
                <a:latin charset="0" pitchFamily="18" typeface="Microsoft YaHei UI"/>
                <a:cs charset="0" pitchFamily="18" typeface="Microsoft YaHei UI"/>
              </a:rPr>
              <a:t>广州用户应用偏好指数</a:t>
            </a:r>
          </a:p>
        </p:txBody>
      </p:sp>
      <p:sp>
        <p:nvSpPr>
          <p:cNvPr id="21" name="TextBox 1"/>
          <p:cNvSpPr txBox="1"/>
          <p:nvPr/>
        </p:nvSpPr>
        <p:spPr>
          <a:xfrm>
            <a:off x="1371600" y="3048000"/>
            <a:ext cx="254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游戏</a:t>
            </a:r>
          </a:p>
        </p:txBody>
      </p:sp>
      <p:sp>
        <p:nvSpPr>
          <p:cNvPr id="22" name="TextBox 1"/>
          <p:cNvSpPr txBox="1"/>
          <p:nvPr/>
        </p:nvSpPr>
        <p:spPr>
          <a:xfrm>
            <a:off x="1892300" y="3048000"/>
            <a:ext cx="254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视频</a:t>
            </a:r>
          </a:p>
        </p:txBody>
      </p:sp>
      <p:sp>
        <p:nvSpPr>
          <p:cNvPr id="23" name="TextBox 1"/>
          <p:cNvSpPr txBox="1"/>
          <p:nvPr/>
        </p:nvSpPr>
        <p:spPr>
          <a:xfrm>
            <a:off x="2413000" y="3048000"/>
            <a:ext cx="254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理财</a:t>
            </a:r>
          </a:p>
        </p:txBody>
      </p:sp>
      <p:sp>
        <p:nvSpPr>
          <p:cNvPr id="24" name="TextBox 1"/>
          <p:cNvSpPr txBox="1"/>
          <p:nvPr/>
        </p:nvSpPr>
        <p:spPr>
          <a:xfrm>
            <a:off x="2933700" y="3048000"/>
            <a:ext cx="254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打车</a:t>
            </a:r>
          </a:p>
        </p:txBody>
      </p:sp>
      <p:sp>
        <p:nvSpPr>
          <p:cNvPr id="25" name="TextBox 1"/>
          <p:cNvSpPr txBox="1"/>
          <p:nvPr/>
        </p:nvSpPr>
        <p:spPr>
          <a:xfrm>
            <a:off x="1371600" y="3352800"/>
            <a:ext cx="304800" cy="223520"/>
          </a:xfrm>
          <a:prstGeom prst="rect">
            <a:avLst/>
          </a:prstGeom>
          <a:noFill/>
        </p:spPr>
        <p:txBody>
          <a:bodyPr lIns="0" rIns="0" rtlCol="0" tIns="0" wrap="none">
            <a:spAutoFit/>
          </a:bodyPr>
          <a:lstStyle/>
          <a:p>
            <a:pPr>
              <a:lnSpc>
                <a:spcPts val="1400"/>
              </a:lnSpc>
            </a:pPr>
            <a:r>
              <a:rPr altLang="zh-CN" b="1" lang="en-US" smtClean="0" sz="1596">
                <a:solidFill>
                  <a:srgbClr val="F08E35"/>
                </a:solidFill>
                <a:latin charset="0" pitchFamily="18" typeface="Times New Roman"/>
                <a:cs charset="0" pitchFamily="18" typeface="Times New Roman"/>
              </a:rPr>
              <a:t>105</a:t>
            </a:r>
          </a:p>
        </p:txBody>
      </p:sp>
      <p:sp>
        <p:nvSpPr>
          <p:cNvPr id="26" name="TextBox 1"/>
          <p:cNvSpPr txBox="1"/>
          <p:nvPr/>
        </p:nvSpPr>
        <p:spPr>
          <a:xfrm>
            <a:off x="1930400" y="3378200"/>
            <a:ext cx="2286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104</a:t>
            </a:r>
          </a:p>
        </p:txBody>
      </p:sp>
      <p:sp>
        <p:nvSpPr>
          <p:cNvPr id="27" name="TextBox 1"/>
          <p:cNvSpPr txBox="1"/>
          <p:nvPr/>
        </p:nvSpPr>
        <p:spPr>
          <a:xfrm>
            <a:off x="2501900" y="3378200"/>
            <a:ext cx="1524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89</a:t>
            </a:r>
          </a:p>
        </p:txBody>
      </p:sp>
      <p:sp>
        <p:nvSpPr>
          <p:cNvPr id="28" name="TextBox 1"/>
          <p:cNvSpPr txBox="1"/>
          <p:nvPr/>
        </p:nvSpPr>
        <p:spPr>
          <a:xfrm>
            <a:off x="3022600" y="3378200"/>
            <a:ext cx="1524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52</a:t>
            </a:r>
          </a:p>
        </p:txBody>
      </p:sp>
      <p:sp>
        <p:nvSpPr>
          <p:cNvPr id="29" name="TextBox 1"/>
          <p:cNvSpPr txBox="1"/>
          <p:nvPr/>
        </p:nvSpPr>
        <p:spPr>
          <a:xfrm>
            <a:off x="5245100" y="3898900"/>
            <a:ext cx="625475" cy="185420"/>
          </a:xfrm>
          <a:prstGeom prst="rect">
            <a:avLst/>
          </a:prstGeom>
          <a:noFill/>
        </p:spPr>
        <p:txBody>
          <a:bodyPr lIns="0" rIns="0" rtlCol="0" tIns="0" wrap="none">
            <a:spAutoFit/>
          </a:bodyPr>
          <a:lstStyle/>
          <a:p>
            <a:pPr>
              <a:lnSpc>
                <a:spcPts val="1100"/>
              </a:lnSpc>
            </a:pPr>
            <a:r>
              <a:rPr altLang="zh-CN" b="1" lang="en-US" smtClean="0" sz="1200">
                <a:solidFill>
                  <a:srgbClr val="3E5CCC"/>
                </a:solidFill>
                <a:latin charset="0" pitchFamily="18" typeface="Times New Roman"/>
                <a:cs charset="0" pitchFamily="18" typeface="Times New Roman"/>
              </a:rPr>
              <a:t>Shenzhen</a:t>
            </a:r>
          </a:p>
        </p:txBody>
      </p:sp>
      <p:sp>
        <p:nvSpPr>
          <p:cNvPr id="30" name="TextBox 1"/>
          <p:cNvSpPr txBox="1"/>
          <p:nvPr/>
        </p:nvSpPr>
        <p:spPr>
          <a:xfrm>
            <a:off x="3771900" y="3492500"/>
            <a:ext cx="752475" cy="185420"/>
          </a:xfrm>
          <a:prstGeom prst="rect">
            <a:avLst/>
          </a:prstGeom>
          <a:noFill/>
        </p:spPr>
        <p:txBody>
          <a:bodyPr lIns="0" rIns="0" rtlCol="0" tIns="0" wrap="none">
            <a:spAutoFit/>
          </a:bodyPr>
          <a:lstStyle/>
          <a:p>
            <a:pPr>
              <a:lnSpc>
                <a:spcPts val="1100"/>
              </a:lnSpc>
            </a:pPr>
            <a:r>
              <a:rPr altLang="zh-CN" b="1" lang="en-US" smtClean="0" sz="1200">
                <a:solidFill>
                  <a:srgbClr val="3E5CCC"/>
                </a:solidFill>
                <a:latin charset="0" pitchFamily="18" typeface="Times New Roman"/>
                <a:cs charset="0" pitchFamily="18" typeface="Times New Roman"/>
              </a:rPr>
              <a:t>Guangzhou</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523234" y="677926"/>
            <a:ext cx="21844" cy="879855"/>
          </a:xfrm>
          <a:custGeom>
            <a:gdLst>
              <a:gd fmla="*/ 6350 w 21844" name="connsiteX0"/>
              <a:gd fmla="*/ 6350 h 879855" name="connsiteY0"/>
              <a:gd fmla="*/ 6350 w 21844" name="connsiteX1"/>
              <a:gd fmla="*/ 873506 h 879855" name="connsiteY1"/>
            </a:gdLst>
            <a:cxnLst>
              <a:cxn ang="0">
                <a:pos x="connsiteX0" y="connsiteY0"/>
              </a:cxn>
              <a:cxn ang="1">
                <a:pos x="connsiteX1" y="connsiteY1"/>
              </a:cxn>
            </a:cxnLst>
            <a:rect b="b" l="l" r="r" t="t"/>
            <a:pathLst>
              <a:path h="879855" w="21844">
                <a:moveTo>
                  <a:pt x="6350" y="6350"/>
                </a:moveTo>
                <a:lnTo>
                  <a:pt x="6350" y="873506"/>
                </a:lnTo>
              </a:path>
            </a:pathLst>
          </a:custGeom>
          <a:ln w="12700">
            <a:solidFill>
              <a:srgbClr val="BBC6E2">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3476244" y="1618488"/>
            <a:ext cx="106680" cy="106679"/>
          </a:xfrm>
          <a:custGeom>
            <a:gdLst>
              <a:gd fmla="*/ 0 w 106680" name="connsiteX0"/>
              <a:gd fmla="*/ 53339 h 106679" name="connsiteY0"/>
              <a:gd fmla="*/ 53340 w 106680" name="connsiteX1"/>
              <a:gd fmla="*/ 0 h 106679" name="connsiteY1"/>
              <a:gd fmla="*/ 106679 w 106680" name="connsiteX2"/>
              <a:gd fmla="*/ 53339 h 106679" name="connsiteY2"/>
              <a:gd fmla="*/ 53340 w 106680" name="connsiteX3"/>
              <a:gd fmla="*/ 106679 h 106679" name="connsiteY3"/>
              <a:gd fmla="*/ 0 w 106680" name="connsiteX4"/>
              <a:gd fmla="*/ 53339 h 1066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6679" w="106680">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3476244" y="2176272"/>
            <a:ext cx="106680" cy="106679"/>
          </a:xfrm>
          <a:custGeom>
            <a:gdLst>
              <a:gd fmla="*/ 0 w 106680" name="connsiteX0"/>
              <a:gd fmla="*/ 53339 h 106679" name="connsiteY0"/>
              <a:gd fmla="*/ 53340 w 106680" name="connsiteX1"/>
              <a:gd fmla="*/ 0 h 106679" name="connsiteY1"/>
              <a:gd fmla="*/ 106679 w 106680" name="connsiteX2"/>
              <a:gd fmla="*/ 53339 h 106679" name="connsiteY2"/>
              <a:gd fmla="*/ 53340 w 106680" name="connsiteX3"/>
              <a:gd fmla="*/ 106679 h 106679" name="connsiteY3"/>
              <a:gd fmla="*/ 0 w 106680" name="connsiteX4"/>
              <a:gd fmla="*/ 53339 h 1066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6679" w="106680">
                <a:moveTo>
                  <a:pt x="0" y="53339"/>
                </a:moveTo>
                <a:cubicBezTo>
                  <a:pt x="0" y="23876"/>
                  <a:pt x="23876" y="0"/>
                  <a:pt x="53340" y="0"/>
                </a:cubicBezTo>
                <a:cubicBezTo>
                  <a:pt x="82803" y="0"/>
                  <a:pt x="106679" y="23876"/>
                  <a:pt x="106679" y="53339"/>
                </a:cubicBezTo>
                <a:cubicBezTo>
                  <a:pt x="106679" y="82804"/>
                  <a:pt x="82803" y="106679"/>
                  <a:pt x="53340" y="106679"/>
                </a:cubicBezTo>
                <a:cubicBezTo>
                  <a:pt x="23876" y="106679"/>
                  <a:pt x="0" y="82804"/>
                  <a:pt x="0" y="53339"/>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476244" y="2734055"/>
            <a:ext cx="106680" cy="105155"/>
          </a:xfrm>
          <a:custGeom>
            <a:gdLst>
              <a:gd fmla="*/ 0 w 106680" name="connsiteX0"/>
              <a:gd fmla="*/ 52577 h 105155" name="connsiteY0"/>
              <a:gd fmla="*/ 53340 w 106680" name="connsiteX1"/>
              <a:gd fmla="*/ 0 h 105155" name="connsiteY1"/>
              <a:gd fmla="*/ 106679 w 106680" name="connsiteX2"/>
              <a:gd fmla="*/ 52577 h 105155" name="connsiteY2"/>
              <a:gd fmla="*/ 53340 w 106680" name="connsiteX3"/>
              <a:gd fmla="*/ 105155 h 105155" name="connsiteY3"/>
              <a:gd fmla="*/ 0 w 106680" name="connsiteX4"/>
              <a:gd fmla="*/ 52577 h 1051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5153" w="106680">
                <a:moveTo>
                  <a:pt x="0" y="52577"/>
                </a:moveTo>
                <a:cubicBezTo>
                  <a:pt x="0" y="23495"/>
                  <a:pt x="23876" y="0"/>
                  <a:pt x="53340" y="0"/>
                </a:cubicBezTo>
                <a:cubicBezTo>
                  <a:pt x="82803" y="0"/>
                  <a:pt x="106679" y="23495"/>
                  <a:pt x="106679" y="52577"/>
                </a:cubicBezTo>
                <a:cubicBezTo>
                  <a:pt x="106679" y="81661"/>
                  <a:pt x="82803" y="105155"/>
                  <a:pt x="53340" y="105155"/>
                </a:cubicBezTo>
                <a:cubicBezTo>
                  <a:pt x="23876" y="105155"/>
                  <a:pt x="0" y="81661"/>
                  <a:pt x="0" y="52577"/>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3476244" y="3290315"/>
            <a:ext cx="106680" cy="106680"/>
          </a:xfrm>
          <a:custGeom>
            <a:gdLst>
              <a:gd fmla="*/ 0 w 106680" name="connsiteX0"/>
              <a:gd fmla="*/ 53340 h 106680" name="connsiteY0"/>
              <a:gd fmla="*/ 53340 w 106680" name="connsiteX1"/>
              <a:gd fmla="*/ 0 h 106680" name="connsiteY1"/>
              <a:gd fmla="*/ 106679 w 106680" name="connsiteX2"/>
              <a:gd fmla="*/ 53340 h 106680" name="connsiteY2"/>
              <a:gd fmla="*/ 53340 w 106680" name="connsiteX3"/>
              <a:gd fmla="*/ 106680 h 106680" name="connsiteY3"/>
              <a:gd fmla="*/ 0 w 106680" name="connsiteX4"/>
              <a:gd fmla="*/ 53340 h 10668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6680" w="106680">
                <a:moveTo>
                  <a:pt x="0" y="53340"/>
                </a:moveTo>
                <a:cubicBezTo>
                  <a:pt x="0" y="23876"/>
                  <a:pt x="23876" y="0"/>
                  <a:pt x="53340" y="0"/>
                </a:cubicBezTo>
                <a:cubicBezTo>
                  <a:pt x="82803" y="0"/>
                  <a:pt x="106679" y="23876"/>
                  <a:pt x="106679" y="53340"/>
                </a:cubicBezTo>
                <a:cubicBezTo>
                  <a:pt x="106679" y="82804"/>
                  <a:pt x="82803" y="106680"/>
                  <a:pt x="53340" y="106680"/>
                </a:cubicBezTo>
                <a:cubicBezTo>
                  <a:pt x="23876" y="106680"/>
                  <a:pt x="0" y="82804"/>
                  <a:pt x="0" y="53340"/>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476244" y="3848100"/>
            <a:ext cx="106680" cy="106680"/>
          </a:xfrm>
          <a:custGeom>
            <a:gdLst>
              <a:gd fmla="*/ 0 w 106680" name="connsiteX0"/>
              <a:gd fmla="*/ 53340 h 106680" name="connsiteY0"/>
              <a:gd fmla="*/ 53340 w 106680" name="connsiteX1"/>
              <a:gd fmla="*/ 0 h 106680" name="connsiteY1"/>
              <a:gd fmla="*/ 106679 w 106680" name="connsiteX2"/>
              <a:gd fmla="*/ 53340 h 106680" name="connsiteY2"/>
              <a:gd fmla="*/ 53340 w 106680" name="connsiteX3"/>
              <a:gd fmla="*/ 106679 h 106680" name="connsiteY3"/>
              <a:gd fmla="*/ 0 w 106680" name="connsiteX4"/>
              <a:gd fmla="*/ 53340 h 10668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6680" w="106680">
                <a:moveTo>
                  <a:pt x="0" y="53340"/>
                </a:moveTo>
                <a:cubicBezTo>
                  <a:pt x="0" y="23876"/>
                  <a:pt x="23876" y="0"/>
                  <a:pt x="53340" y="0"/>
                </a:cubicBezTo>
                <a:cubicBezTo>
                  <a:pt x="82803" y="0"/>
                  <a:pt x="106679" y="23876"/>
                  <a:pt x="106679" y="53340"/>
                </a:cubicBezTo>
                <a:cubicBezTo>
                  <a:pt x="106679" y="82803"/>
                  <a:pt x="82803" y="106679"/>
                  <a:pt x="53340" y="106679"/>
                </a:cubicBezTo>
                <a:cubicBezTo>
                  <a:pt x="23876" y="106679"/>
                  <a:pt x="0" y="82803"/>
                  <a:pt x="0" y="53340"/>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523234" y="1807210"/>
            <a:ext cx="21844" cy="264668"/>
          </a:xfrm>
          <a:custGeom>
            <a:gdLst>
              <a:gd fmla="*/ 6350 w 21844" name="connsiteX0"/>
              <a:gd fmla="*/ 6350 h 264668" name="connsiteY0"/>
              <a:gd fmla="*/ 6350 w 21844" name="connsiteX1"/>
              <a:gd fmla="*/ 258317 h 264668" name="connsiteY1"/>
            </a:gdLst>
            <a:cxnLst>
              <a:cxn ang="0">
                <a:pos x="connsiteX0" y="connsiteY0"/>
              </a:cxn>
              <a:cxn ang="1">
                <a:pos x="connsiteX1" y="connsiteY1"/>
              </a:cxn>
            </a:cxnLst>
            <a:rect b="b" l="l" r="r" t="t"/>
            <a:pathLst>
              <a:path h="264668" w="21844">
                <a:moveTo>
                  <a:pt x="6350" y="6350"/>
                </a:moveTo>
                <a:lnTo>
                  <a:pt x="6350" y="258317"/>
                </a:lnTo>
              </a:path>
            </a:pathLst>
          </a:custGeom>
          <a:ln w="12700">
            <a:solidFill>
              <a:srgbClr val="BBC6E2">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2" name="Freeform 3"/>
          <p:cNvSpPr/>
          <p:nvPr/>
        </p:nvSpPr>
        <p:spPr>
          <a:xfrm>
            <a:off x="3523234" y="2358898"/>
            <a:ext cx="21844" cy="264668"/>
          </a:xfrm>
          <a:custGeom>
            <a:gdLst>
              <a:gd fmla="*/ 6350 w 21844" name="connsiteX0"/>
              <a:gd fmla="*/ 6350 h 264668" name="connsiteY0"/>
              <a:gd fmla="*/ 6350 w 21844" name="connsiteX1"/>
              <a:gd fmla="*/ 258317 h 264668" name="connsiteY1"/>
            </a:gdLst>
            <a:cxnLst>
              <a:cxn ang="0">
                <a:pos x="connsiteX0" y="connsiteY0"/>
              </a:cxn>
              <a:cxn ang="1">
                <a:pos x="connsiteX1" y="connsiteY1"/>
              </a:cxn>
            </a:cxnLst>
            <a:rect b="b" l="l" r="r" t="t"/>
            <a:pathLst>
              <a:path h="264668" w="21844">
                <a:moveTo>
                  <a:pt x="6350" y="6350"/>
                </a:moveTo>
                <a:lnTo>
                  <a:pt x="6350" y="258317"/>
                </a:lnTo>
              </a:path>
            </a:pathLst>
          </a:custGeom>
          <a:ln w="12700">
            <a:solidFill>
              <a:srgbClr val="BBC6E2">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 name="Freeform 3"/>
          <p:cNvSpPr/>
          <p:nvPr/>
        </p:nvSpPr>
        <p:spPr>
          <a:xfrm>
            <a:off x="3523234" y="2933445"/>
            <a:ext cx="21844" cy="264668"/>
          </a:xfrm>
          <a:custGeom>
            <a:gdLst>
              <a:gd fmla="*/ 6350 w 21844" name="connsiteX0"/>
              <a:gd fmla="*/ 6350 h 264668" name="connsiteY0"/>
              <a:gd fmla="*/ 6350 w 21844" name="connsiteX1"/>
              <a:gd fmla="*/ 258318 h 264668" name="connsiteY1"/>
            </a:gdLst>
            <a:cxnLst>
              <a:cxn ang="0">
                <a:pos x="connsiteX0" y="connsiteY0"/>
              </a:cxn>
              <a:cxn ang="1">
                <a:pos x="connsiteX1" y="connsiteY1"/>
              </a:cxn>
            </a:cxnLst>
            <a:rect b="b" l="l" r="r" t="t"/>
            <a:pathLst>
              <a:path h="264668" w="21844">
                <a:moveTo>
                  <a:pt x="6350" y="6350"/>
                </a:moveTo>
                <a:lnTo>
                  <a:pt x="6350" y="258318"/>
                </a:lnTo>
              </a:path>
            </a:pathLst>
          </a:custGeom>
          <a:ln w="12700">
            <a:solidFill>
              <a:srgbClr val="BBC6E2">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4" name="Freeform 3"/>
          <p:cNvSpPr/>
          <p:nvPr/>
        </p:nvSpPr>
        <p:spPr>
          <a:xfrm>
            <a:off x="3523234" y="3506470"/>
            <a:ext cx="21844" cy="264668"/>
          </a:xfrm>
          <a:custGeom>
            <a:gdLst>
              <a:gd fmla="*/ 6350 w 21844" name="connsiteX0"/>
              <a:gd fmla="*/ 6350 h 264668" name="connsiteY0"/>
              <a:gd fmla="*/ 6350 w 21844" name="connsiteX1"/>
              <a:gd fmla="*/ 258317 h 264668" name="connsiteY1"/>
            </a:gdLst>
            <a:cxnLst>
              <a:cxn ang="0">
                <a:pos x="connsiteX0" y="connsiteY0"/>
              </a:cxn>
              <a:cxn ang="1">
                <a:pos x="connsiteX1" y="connsiteY1"/>
              </a:cxn>
            </a:cxnLst>
            <a:rect b="b" l="l" r="r" t="t"/>
            <a:pathLst>
              <a:path h="264668" w="21844">
                <a:moveTo>
                  <a:pt x="6350" y="6350"/>
                </a:moveTo>
                <a:lnTo>
                  <a:pt x="6350" y="258317"/>
                </a:lnTo>
              </a:path>
            </a:pathLst>
          </a:custGeom>
          <a:ln w="12700">
            <a:solidFill>
              <a:srgbClr val="BBC6E2">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 name="Freeform 3"/>
          <p:cNvSpPr/>
          <p:nvPr/>
        </p:nvSpPr>
        <p:spPr>
          <a:xfrm>
            <a:off x="3480815" y="4372355"/>
            <a:ext cx="105156" cy="106680"/>
          </a:xfrm>
          <a:custGeom>
            <a:gdLst>
              <a:gd fmla="*/ 0 w 105156" name="connsiteX0"/>
              <a:gd fmla="*/ 53340 h 106680" name="connsiteY0"/>
              <a:gd fmla="*/ 52578 w 105156" name="connsiteX1"/>
              <a:gd fmla="*/ 0 h 106680" name="connsiteY1"/>
              <a:gd fmla="*/ 105155 w 105156" name="connsiteX2"/>
              <a:gd fmla="*/ 53340 h 106680" name="connsiteY2"/>
              <a:gd fmla="*/ 52578 w 105156" name="connsiteX3"/>
              <a:gd fmla="*/ 106679 h 106680" name="connsiteY3"/>
              <a:gd fmla="*/ 0 w 105156" name="connsiteX4"/>
              <a:gd fmla="*/ 53340 h 10668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6680" w="105154">
                <a:moveTo>
                  <a:pt x="0" y="53340"/>
                </a:moveTo>
                <a:cubicBezTo>
                  <a:pt x="0" y="23876"/>
                  <a:pt x="23495" y="0"/>
                  <a:pt x="52578" y="0"/>
                </a:cubicBezTo>
                <a:cubicBezTo>
                  <a:pt x="81661" y="0"/>
                  <a:pt x="105155" y="23876"/>
                  <a:pt x="105155" y="53340"/>
                </a:cubicBezTo>
                <a:cubicBezTo>
                  <a:pt x="105155" y="82803"/>
                  <a:pt x="81661" y="106679"/>
                  <a:pt x="52578" y="106679"/>
                </a:cubicBezTo>
                <a:cubicBezTo>
                  <a:pt x="23495" y="106679"/>
                  <a:pt x="0" y="82803"/>
                  <a:pt x="0" y="53340"/>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3527805" y="4030726"/>
            <a:ext cx="21844" cy="264706"/>
          </a:xfrm>
          <a:custGeom>
            <a:gdLst>
              <a:gd fmla="*/ 6350 w 21844" name="connsiteX0"/>
              <a:gd fmla="*/ 6350 h 264706" name="connsiteY0"/>
              <a:gd fmla="*/ 6350 w 21844" name="connsiteX1"/>
              <a:gd fmla="*/ 258355 h 264706" name="connsiteY1"/>
            </a:gdLst>
            <a:cxnLst>
              <a:cxn ang="0">
                <a:pos x="connsiteX0" y="connsiteY0"/>
              </a:cxn>
              <a:cxn ang="1">
                <a:pos x="connsiteX1" y="connsiteY1"/>
              </a:cxn>
            </a:cxnLst>
            <a:rect b="b" l="l" r="r" t="t"/>
            <a:pathLst>
              <a:path h="264706" w="21844">
                <a:moveTo>
                  <a:pt x="6350" y="6350"/>
                </a:moveTo>
                <a:lnTo>
                  <a:pt x="6350" y="258355"/>
                </a:lnTo>
              </a:path>
            </a:pathLst>
          </a:custGeom>
          <a:ln w="12700">
            <a:solidFill>
              <a:srgbClr val="BBC6E2">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17" name="TextBox 1"/>
          <p:cNvSpPr txBox="1"/>
          <p:nvPr/>
        </p:nvSpPr>
        <p:spPr>
          <a:xfrm>
            <a:off x="3848100" y="2082800"/>
            <a:ext cx="1955800" cy="274320"/>
          </a:xfrm>
          <a:prstGeom prst="rect">
            <a:avLst/>
          </a:prstGeom>
          <a:noFill/>
        </p:spPr>
        <p:txBody>
          <a:bodyPr lIns="0" rIns="0" rtlCol="0" tIns="0" wrap="none">
            <a:spAutoFit/>
          </a:bodyPr>
          <a:lstStyle/>
          <a:p>
            <a:pPr>
              <a:lnSpc>
                <a:spcPts val="1800"/>
              </a:lnSpc>
            </a:pPr>
            <a:r>
              <a:rPr altLang="zh-CN" lang="en-US" smtClean="0" sz="1403">
                <a:solidFill>
                  <a:srgbClr val="8087A4"/>
                </a:solidFill>
                <a:latin charset="0" pitchFamily="18" typeface="Microsoft YaHei UI"/>
                <a:cs charset="0" pitchFamily="18" typeface="Microsoft YaHei UI"/>
              </a:rPr>
              <a:t>移动互联网用户行为分析</a:t>
            </a:r>
          </a:p>
        </p:txBody>
      </p:sp>
      <p:sp>
        <p:nvSpPr>
          <p:cNvPr id="18" name="TextBox 1"/>
          <p:cNvSpPr txBox="1"/>
          <p:nvPr/>
        </p:nvSpPr>
        <p:spPr>
          <a:xfrm>
            <a:off x="3848100" y="1524000"/>
            <a:ext cx="1600200" cy="274320"/>
          </a:xfrm>
          <a:prstGeom prst="rect">
            <a:avLst/>
          </a:prstGeom>
          <a:noFill/>
        </p:spPr>
        <p:txBody>
          <a:bodyPr lIns="0" rIns="0" rtlCol="0" tIns="0" wrap="none">
            <a:spAutoFit/>
          </a:bodyPr>
          <a:lstStyle/>
          <a:p>
            <a:pPr>
              <a:lnSpc>
                <a:spcPts val="1800"/>
              </a:lnSpc>
            </a:pPr>
            <a:r>
              <a:rPr altLang="zh-CN" lang="en-US" smtClean="0" sz="1403">
                <a:solidFill>
                  <a:srgbClr val="8087A4"/>
                </a:solidFill>
                <a:latin charset="0" pitchFamily="18" typeface="Microsoft YaHei UI"/>
                <a:cs charset="0" pitchFamily="18" typeface="Microsoft YaHei UI"/>
              </a:rPr>
              <a:t>移动互联网行业概况</a:t>
            </a:r>
          </a:p>
        </p:txBody>
      </p:sp>
      <p:sp>
        <p:nvSpPr>
          <p:cNvPr id="19" name="TextBox 1"/>
          <p:cNvSpPr txBox="1"/>
          <p:nvPr/>
        </p:nvSpPr>
        <p:spPr>
          <a:xfrm>
            <a:off x="3848100" y="2641600"/>
            <a:ext cx="1955800" cy="274320"/>
          </a:xfrm>
          <a:prstGeom prst="rect">
            <a:avLst/>
          </a:prstGeom>
          <a:noFill/>
        </p:spPr>
        <p:txBody>
          <a:bodyPr lIns="0" rIns="0" rtlCol="0" tIns="0" wrap="none">
            <a:spAutoFit/>
          </a:bodyPr>
          <a:lstStyle/>
          <a:p>
            <a:pPr>
              <a:lnSpc>
                <a:spcPts val="1800"/>
              </a:lnSpc>
            </a:pPr>
            <a:r>
              <a:rPr altLang="zh-CN" lang="en-US" smtClean="0" sz="1403">
                <a:solidFill>
                  <a:srgbClr val="8087A4"/>
                </a:solidFill>
                <a:latin charset="0" pitchFamily="18" typeface="Microsoft YaHei UI"/>
                <a:cs charset="0" pitchFamily="18" typeface="Microsoft YaHei UI"/>
              </a:rPr>
              <a:t>移动互联网整体应用盘点</a:t>
            </a:r>
          </a:p>
        </p:txBody>
      </p:sp>
      <p:sp>
        <p:nvSpPr>
          <p:cNvPr id="20" name="TextBox 1"/>
          <p:cNvSpPr txBox="1"/>
          <p:nvPr/>
        </p:nvSpPr>
        <p:spPr>
          <a:xfrm>
            <a:off x="3848100" y="3200400"/>
            <a:ext cx="2311400" cy="274320"/>
          </a:xfrm>
          <a:prstGeom prst="rect">
            <a:avLst/>
          </a:prstGeom>
          <a:noFill/>
        </p:spPr>
        <p:txBody>
          <a:bodyPr lIns="0" rIns="0" rtlCol="0" tIns="0" wrap="none">
            <a:spAutoFit/>
          </a:bodyPr>
          <a:lstStyle/>
          <a:p>
            <a:pPr>
              <a:lnSpc>
                <a:spcPts val="1800"/>
              </a:lnSpc>
            </a:pPr>
            <a:r>
              <a:rPr altLang="zh-CN" lang="en-US" smtClean="0" sz="1403">
                <a:solidFill>
                  <a:srgbClr val="8087A4"/>
                </a:solidFill>
                <a:latin charset="0" pitchFamily="18" typeface="Microsoft YaHei UI"/>
                <a:cs charset="0" pitchFamily="18" typeface="Microsoft YaHei UI"/>
              </a:rPr>
              <a:t>移动互联网细分行业应用盘点</a:t>
            </a:r>
          </a:p>
        </p:txBody>
      </p:sp>
      <p:sp>
        <p:nvSpPr>
          <p:cNvPr id="21" name="TextBox 1"/>
          <p:cNvSpPr txBox="1"/>
          <p:nvPr/>
        </p:nvSpPr>
        <p:spPr>
          <a:xfrm>
            <a:off x="2095500" y="533400"/>
            <a:ext cx="1016000" cy="706120"/>
          </a:xfrm>
          <a:prstGeom prst="rect">
            <a:avLst/>
          </a:prstGeom>
          <a:noFill/>
        </p:spPr>
        <p:txBody>
          <a:bodyPr lIns="0" rIns="0" rtlCol="0" tIns="0" wrap="none">
            <a:spAutoFit/>
          </a:bodyPr>
          <a:lstStyle/>
          <a:p>
            <a:pPr>
              <a:lnSpc>
                <a:spcPts val="5200"/>
              </a:lnSpc>
            </a:pPr>
            <a:r>
              <a:rPr altLang="zh-CN" lang="en-US" smtClean="0" sz="3998">
                <a:solidFill>
                  <a:srgbClr val="4197DF"/>
                </a:solidFill>
                <a:latin charset="0" pitchFamily="18" typeface="Microsoft YaHei UI"/>
                <a:cs charset="0" pitchFamily="18" typeface="Microsoft YaHei UI"/>
              </a:rPr>
              <a:t>目录</a:t>
            </a:r>
          </a:p>
        </p:txBody>
      </p:sp>
      <p:sp>
        <p:nvSpPr>
          <p:cNvPr id="22" name="TextBox 1"/>
          <p:cNvSpPr txBox="1"/>
          <p:nvPr/>
        </p:nvSpPr>
        <p:spPr>
          <a:xfrm>
            <a:off x="3848100" y="3759200"/>
            <a:ext cx="2311400" cy="274320"/>
          </a:xfrm>
          <a:prstGeom prst="rect">
            <a:avLst/>
          </a:prstGeom>
          <a:noFill/>
        </p:spPr>
        <p:txBody>
          <a:bodyPr lIns="0" rIns="0" rtlCol="0" tIns="0" wrap="none">
            <a:spAutoFit/>
          </a:bodyPr>
          <a:lstStyle/>
          <a:p>
            <a:pPr>
              <a:lnSpc>
                <a:spcPts val="1800"/>
              </a:lnSpc>
            </a:pPr>
            <a:r>
              <a:rPr altLang="zh-CN" lang="en-US" smtClean="0" sz="1403">
                <a:solidFill>
                  <a:srgbClr val="8087A4"/>
                </a:solidFill>
                <a:latin charset="0" pitchFamily="18" typeface="Microsoft YaHei UI"/>
                <a:cs charset="0" pitchFamily="18" typeface="Microsoft YaHei UI"/>
              </a:rPr>
              <a:t>移动互联网用户线下消费习惯</a:t>
            </a:r>
          </a:p>
        </p:txBody>
      </p:sp>
      <p:sp>
        <p:nvSpPr>
          <p:cNvPr id="23" name="TextBox 1"/>
          <p:cNvSpPr txBox="1"/>
          <p:nvPr/>
        </p:nvSpPr>
        <p:spPr>
          <a:xfrm>
            <a:off x="2146300" y="1231900"/>
            <a:ext cx="931862" cy="198120"/>
          </a:xfrm>
          <a:prstGeom prst="rect">
            <a:avLst/>
          </a:prstGeom>
          <a:noFill/>
        </p:spPr>
        <p:txBody>
          <a:bodyPr lIns="0" rIns="0" rtlCol="0" tIns="0" wrap="none">
            <a:spAutoFit/>
          </a:bodyPr>
          <a:lstStyle/>
          <a:p>
            <a:pPr>
              <a:lnSpc>
                <a:spcPts val="1200"/>
              </a:lnSpc>
            </a:pPr>
            <a:r>
              <a:rPr altLang="zh-CN" lang="en-US" smtClean="0" sz="1403">
                <a:solidFill>
                  <a:srgbClr val="4197DF"/>
                </a:solidFill>
                <a:latin charset="0" pitchFamily="18" typeface="Times New Roman"/>
                <a:cs charset="0" pitchFamily="18" typeface="Times New Roman"/>
              </a:rPr>
              <a:t>CONTENTS</a:t>
            </a:r>
          </a:p>
        </p:txBody>
      </p:sp>
      <p:sp>
        <p:nvSpPr>
          <p:cNvPr id="24" name="TextBox 1"/>
          <p:cNvSpPr txBox="1"/>
          <p:nvPr/>
        </p:nvSpPr>
        <p:spPr>
          <a:xfrm>
            <a:off x="3848100" y="4279900"/>
            <a:ext cx="1955800" cy="274320"/>
          </a:xfrm>
          <a:prstGeom prst="rect">
            <a:avLst/>
          </a:prstGeom>
          <a:noFill/>
        </p:spPr>
        <p:txBody>
          <a:bodyPr lIns="0" rIns="0" rtlCol="0" tIns="0" wrap="none">
            <a:spAutoFit/>
          </a:bodyPr>
          <a:lstStyle/>
          <a:p>
            <a:pPr>
              <a:lnSpc>
                <a:spcPts val="1800"/>
              </a:lnSpc>
            </a:pPr>
            <a:r>
              <a:rPr altLang="zh-CN" lang="en-US" smtClean="0" sz="1403">
                <a:solidFill>
                  <a:srgbClr val="8087A4"/>
                </a:solidFill>
                <a:latin charset="0" pitchFamily="18" typeface="Microsoft YaHei UI"/>
                <a:cs charset="0" pitchFamily="18" typeface="Microsoft YaHei UI"/>
              </a:rPr>
              <a:t>移动互联网发展趋势展望</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393700" y="254000"/>
            <a:ext cx="10672762" cy="579120"/>
          </a:xfrm>
          <a:prstGeom prst="rect">
            <a:avLst/>
          </a:prstGeom>
          <a:noFill/>
        </p:spPr>
        <p:txBody>
          <a:bodyPr lIns="0" rIns="0" rtlCol="0" tIns="0" wrap="none">
            <a:spAutoFit/>
          </a:bodyPr>
          <a:lstStyle/>
          <a:p>
            <a:pPr>
              <a:lnSpc>
                <a:spcPts val="1400"/>
              </a:lnSpc>
              <a:tabLst>
                <a:tab pos="241300"/>
              </a:tabLst>
            </a:pPr>
            <a:r>
              <a:rPr altLang="zh-CN" lang="en-US" smtClean="0"/>
              <a:t>	移动互联网用户行为</a:t>
            </a:r>
          </a:p>
          <a:p>
            <a:pPr>
              <a:lnSpc>
                <a:spcPts val="1400"/>
              </a:lnSpc>
              <a:tabLst>
                <a:tab pos="241300"/>
              </a:tabLst>
            </a:pPr>
            <a:r>
              <a:rPr altLang="zh-CN" lang="en-US" smtClean="0"/>
              <a:t>   各典型城市用户的应用偏好差异化明显，乌鲁木齐用户更关注新闻、哈尔滨用户喜欢阅读、昆明用户爱</a:t>
            </a:r>
          </a:p>
          <a:p>
            <a:pPr>
              <a:lnSpc>
                <a:spcPts val="1400"/>
              </a:lnSpc>
              <a:tabLst>
                <a:tab pos="241300"/>
              </a:tabLst>
            </a:pPr>
            <a:r>
              <a:rPr altLang="zh-CN" lang="en-US" smtClean="0"/>
              <a:t>	玩游戏、杭州用户更爱旅行</a:t>
            </a:r>
          </a:p>
        </p:txBody>
      </p:sp>
      <p:sp>
        <p:nvSpPr>
          <p:cNvPr id="3"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4" name="TextBox 1"/>
          <p:cNvSpPr txBox="1"/>
          <p:nvPr/>
        </p:nvSpPr>
        <p:spPr>
          <a:xfrm>
            <a:off x="800100" y="1549400"/>
            <a:ext cx="1524000" cy="210820"/>
          </a:xfrm>
          <a:prstGeom prst="rect">
            <a:avLst/>
          </a:prstGeom>
          <a:noFill/>
        </p:spPr>
        <p:txBody>
          <a:bodyPr lIns="0" rIns="0" rtlCol="0" tIns="0" wrap="none">
            <a:spAutoFit/>
          </a:bodyPr>
          <a:lstStyle/>
          <a:p>
            <a:pPr>
              <a:lnSpc>
                <a:spcPts val="1300"/>
              </a:lnSpc>
            </a:pPr>
            <a:r>
              <a:rPr altLang="zh-CN" b="1" lang="en-US" smtClean="0" sz="996">
                <a:solidFill>
                  <a:srgbClr val="F08E35"/>
                </a:solidFill>
                <a:latin charset="0" pitchFamily="18" typeface="Microsoft YaHei UI"/>
                <a:cs charset="0" pitchFamily="18" typeface="Microsoft YaHei UI"/>
              </a:rPr>
              <a:t>乌鲁木齐用户应用偏好指数</a:t>
            </a:r>
          </a:p>
        </p:txBody>
      </p:sp>
      <p:sp>
        <p:nvSpPr>
          <p:cNvPr id="5" name="TextBox 1"/>
          <p:cNvSpPr txBox="1"/>
          <p:nvPr/>
        </p:nvSpPr>
        <p:spPr>
          <a:xfrm>
            <a:off x="609600" y="1803400"/>
            <a:ext cx="271462" cy="541020"/>
          </a:xfrm>
          <a:prstGeom prst="rect">
            <a:avLst/>
          </a:prstGeom>
          <a:noFill/>
        </p:spPr>
        <p:txBody>
          <a:bodyPr lIns="0" rIns="0" rtlCol="0" tIns="0" wrap="none">
            <a:spAutoFit/>
          </a:bodyPr>
          <a:lstStyle/>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游戏</a:t>
            </a:r>
          </a:p>
          <a:p>
            <a:pPr>
              <a:lnSpc>
                <a:spcPts val="1300"/>
              </a:lnSpc>
              <a:tabLst>
                <a:tab pos="381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	104</a:t>
            </a:r>
          </a:p>
        </p:txBody>
      </p:sp>
      <p:sp>
        <p:nvSpPr>
          <p:cNvPr id="6" name="TextBox 1"/>
          <p:cNvSpPr txBox="1"/>
          <p:nvPr/>
        </p:nvSpPr>
        <p:spPr>
          <a:xfrm>
            <a:off x="1130300" y="1803400"/>
            <a:ext cx="254000" cy="541020"/>
          </a:xfrm>
          <a:prstGeom prst="rect">
            <a:avLst/>
          </a:prstGeom>
          <a:noFill/>
        </p:spPr>
        <p:txBody>
          <a:bodyPr lIns="0" rIns="0" rtlCol="0" tIns="0" wrap="none">
            <a:spAutoFit/>
          </a:bodyPr>
          <a:lstStyle/>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旅行</a:t>
            </a:r>
          </a:p>
          <a:p>
            <a:pPr>
              <a:lnSpc>
                <a:spcPts val="1300"/>
              </a:lnSpc>
              <a:tabLst>
                <a:tab pos="889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	92</a:t>
            </a:r>
          </a:p>
        </p:txBody>
      </p:sp>
      <p:sp>
        <p:nvSpPr>
          <p:cNvPr id="7" name="TextBox 1"/>
          <p:cNvSpPr txBox="1"/>
          <p:nvPr/>
        </p:nvSpPr>
        <p:spPr>
          <a:xfrm>
            <a:off x="1651000" y="1803400"/>
            <a:ext cx="254000" cy="5410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新闻</a:t>
            </a:r>
          </a:p>
          <a:p>
            <a:pPr>
              <a:lnSpc>
                <a:spcPts val="1300"/>
              </a:lnSpc>
            </a:pPr>
            <a:endParaRPr altLang="zh-CN" b="1" lang="en-US" smtClean="0" sz="996">
              <a:solidFill>
                <a:srgbClr val="FFFFFF"/>
              </a:solidFill>
              <a:latin charset="0" pitchFamily="18" typeface="Microsoft YaHei UI"/>
              <a:cs charset="0" pitchFamily="18" typeface="Microsoft YaHei UI"/>
            </a:endParaRPr>
          </a:p>
          <a:p>
            <a:pPr>
              <a:lnSpc>
                <a:spcPts val="1300"/>
              </a:lnSpc>
            </a:pPr>
            <a:r>
              <a:rPr altLang="zh-CN" b="1" lang="en-US" smtClean="0" sz="996">
                <a:solidFill>
                  <a:srgbClr val="FFFFFF"/>
                </a:solidFill>
                <a:latin charset="0" pitchFamily="18" typeface="Microsoft YaHei UI"/>
                <a:cs charset="0" pitchFamily="18" typeface="Microsoft YaHei UI"/>
              </a:rPr>
              <a:t>117</a:t>
            </a:r>
          </a:p>
        </p:txBody>
      </p:sp>
      <p:sp>
        <p:nvSpPr>
          <p:cNvPr id="8" name="TextBox 1"/>
          <p:cNvSpPr txBox="1"/>
          <p:nvPr/>
        </p:nvSpPr>
        <p:spPr>
          <a:xfrm>
            <a:off x="2171700" y="1803400"/>
            <a:ext cx="254000" cy="541020"/>
          </a:xfrm>
          <a:prstGeom prst="rect">
            <a:avLst/>
          </a:prstGeom>
          <a:noFill/>
        </p:spPr>
        <p:txBody>
          <a:bodyPr lIns="0" rIns="0" rtlCol="0" tIns="0" wrap="none">
            <a:spAutoFit/>
          </a:bodyPr>
          <a:lstStyle/>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阅读</a:t>
            </a:r>
          </a:p>
          <a:p>
            <a:pPr>
              <a:lnSpc>
                <a:spcPts val="1300"/>
              </a:lnSpc>
              <a:tabLst>
                <a:tab pos="889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	92</a:t>
            </a:r>
          </a:p>
        </p:txBody>
      </p:sp>
      <p:sp>
        <p:nvSpPr>
          <p:cNvPr id="9" name="TextBox 1"/>
          <p:cNvSpPr txBox="1"/>
          <p:nvPr/>
        </p:nvSpPr>
        <p:spPr>
          <a:xfrm>
            <a:off x="1282700" y="3149600"/>
            <a:ext cx="1270000" cy="210820"/>
          </a:xfrm>
          <a:prstGeom prst="rect">
            <a:avLst/>
          </a:prstGeom>
          <a:noFill/>
        </p:spPr>
        <p:txBody>
          <a:bodyPr lIns="0" rIns="0" rtlCol="0" tIns="0" wrap="none">
            <a:spAutoFit/>
          </a:bodyPr>
          <a:lstStyle/>
          <a:p>
            <a:pPr>
              <a:lnSpc>
                <a:spcPts val="1300"/>
              </a:lnSpc>
            </a:pPr>
            <a:r>
              <a:rPr altLang="zh-CN" b="1" lang="en-US" smtClean="0" sz="996">
                <a:solidFill>
                  <a:srgbClr val="F08E35"/>
                </a:solidFill>
                <a:latin charset="0" pitchFamily="18" typeface="Microsoft YaHei UI"/>
                <a:cs charset="0" pitchFamily="18" typeface="Microsoft YaHei UI"/>
              </a:rPr>
              <a:t>昆明用户应用偏好指数</a:t>
            </a:r>
          </a:p>
        </p:txBody>
      </p:sp>
      <p:sp>
        <p:nvSpPr>
          <p:cNvPr id="10" name="TextBox 1"/>
          <p:cNvSpPr txBox="1"/>
          <p:nvPr/>
        </p:nvSpPr>
        <p:spPr>
          <a:xfrm>
            <a:off x="952500" y="3390900"/>
            <a:ext cx="254000" cy="5410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游戏</a:t>
            </a:r>
          </a:p>
          <a:p>
            <a:pPr>
              <a:lnSpc>
                <a:spcPts val="1300"/>
              </a:lnSpc>
            </a:pPr>
            <a:endParaRPr altLang="zh-CN" b="1" lang="en-US" smtClean="0" sz="996">
              <a:solidFill>
                <a:srgbClr val="FFFFFF"/>
              </a:solidFill>
              <a:latin charset="0" pitchFamily="18" typeface="Microsoft YaHei UI"/>
              <a:cs charset="0" pitchFamily="18" typeface="Microsoft YaHei UI"/>
            </a:endParaRPr>
          </a:p>
          <a:p>
            <a:pPr>
              <a:lnSpc>
                <a:spcPts val="1300"/>
              </a:lnSpc>
            </a:pPr>
            <a:r>
              <a:rPr altLang="zh-CN" b="1" lang="en-US" smtClean="0" sz="996">
                <a:solidFill>
                  <a:srgbClr val="FFFFFF"/>
                </a:solidFill>
                <a:latin charset="0" pitchFamily="18" typeface="Microsoft YaHei UI"/>
                <a:cs charset="0" pitchFamily="18" typeface="Microsoft YaHei UI"/>
              </a:rPr>
              <a:t>118</a:t>
            </a:r>
          </a:p>
        </p:txBody>
      </p:sp>
      <p:sp>
        <p:nvSpPr>
          <p:cNvPr id="11" name="TextBox 1"/>
          <p:cNvSpPr txBox="1"/>
          <p:nvPr/>
        </p:nvSpPr>
        <p:spPr>
          <a:xfrm>
            <a:off x="1473200" y="3390900"/>
            <a:ext cx="254000" cy="541020"/>
          </a:xfrm>
          <a:prstGeom prst="rect">
            <a:avLst/>
          </a:prstGeom>
          <a:noFill/>
        </p:spPr>
        <p:txBody>
          <a:bodyPr lIns="0" rIns="0" rtlCol="0" tIns="0" wrap="none">
            <a:spAutoFit/>
          </a:bodyPr>
          <a:lstStyle/>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旅行</a:t>
            </a:r>
          </a:p>
          <a:p>
            <a:pPr>
              <a:lnSpc>
                <a:spcPts val="1300"/>
              </a:lnSpc>
              <a:tabLst>
                <a:tab pos="889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	95</a:t>
            </a:r>
          </a:p>
        </p:txBody>
      </p:sp>
      <p:sp>
        <p:nvSpPr>
          <p:cNvPr id="12" name="TextBox 1"/>
          <p:cNvSpPr txBox="1"/>
          <p:nvPr/>
        </p:nvSpPr>
        <p:spPr>
          <a:xfrm>
            <a:off x="2006600" y="3390900"/>
            <a:ext cx="271462" cy="541020"/>
          </a:xfrm>
          <a:prstGeom prst="rect">
            <a:avLst/>
          </a:prstGeom>
          <a:noFill/>
        </p:spPr>
        <p:txBody>
          <a:bodyPr lIns="0" rIns="0" rtlCol="0" tIns="0" wrap="none">
            <a:spAutoFit/>
          </a:bodyPr>
          <a:lstStyle/>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新闻</a:t>
            </a:r>
          </a:p>
          <a:p>
            <a:pPr>
              <a:lnSpc>
                <a:spcPts val="1300"/>
              </a:lnSpc>
              <a:tabLst>
                <a:tab pos="381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	109</a:t>
            </a:r>
          </a:p>
        </p:txBody>
      </p:sp>
      <p:sp>
        <p:nvSpPr>
          <p:cNvPr id="13" name="TextBox 1"/>
          <p:cNvSpPr txBox="1"/>
          <p:nvPr/>
        </p:nvSpPr>
        <p:spPr>
          <a:xfrm>
            <a:off x="2527300" y="3390900"/>
            <a:ext cx="271462" cy="541020"/>
          </a:xfrm>
          <a:prstGeom prst="rect">
            <a:avLst/>
          </a:prstGeom>
          <a:noFill/>
        </p:spPr>
        <p:txBody>
          <a:bodyPr lIns="0" rIns="0" rtlCol="0" tIns="0" wrap="none">
            <a:spAutoFit/>
          </a:bodyPr>
          <a:lstStyle/>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阅读</a:t>
            </a:r>
          </a:p>
          <a:p>
            <a:pPr>
              <a:lnSpc>
                <a:spcPts val="1300"/>
              </a:lnSpc>
              <a:tabLst>
                <a:tab pos="381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	104</a:t>
            </a:r>
          </a:p>
        </p:txBody>
      </p:sp>
      <p:sp>
        <p:nvSpPr>
          <p:cNvPr id="14" name="TextBox 1"/>
          <p:cNvSpPr txBox="1"/>
          <p:nvPr/>
        </p:nvSpPr>
        <p:spPr>
          <a:xfrm>
            <a:off x="7150100" y="1574800"/>
            <a:ext cx="1397000" cy="210820"/>
          </a:xfrm>
          <a:prstGeom prst="rect">
            <a:avLst/>
          </a:prstGeom>
          <a:noFill/>
        </p:spPr>
        <p:txBody>
          <a:bodyPr lIns="0" rIns="0" rtlCol="0" tIns="0" wrap="none">
            <a:spAutoFit/>
          </a:bodyPr>
          <a:lstStyle/>
          <a:p>
            <a:pPr>
              <a:lnSpc>
                <a:spcPts val="1300"/>
              </a:lnSpc>
            </a:pPr>
            <a:r>
              <a:rPr altLang="zh-CN" b="1" lang="en-US" smtClean="0" sz="996">
                <a:solidFill>
                  <a:srgbClr val="F08E35"/>
                </a:solidFill>
                <a:latin charset="0" pitchFamily="18" typeface="Microsoft YaHei UI"/>
                <a:cs charset="0" pitchFamily="18" typeface="Microsoft YaHei UI"/>
              </a:rPr>
              <a:t>哈尔滨用户应用偏好指数</a:t>
            </a:r>
          </a:p>
        </p:txBody>
      </p:sp>
      <p:sp>
        <p:nvSpPr>
          <p:cNvPr id="15" name="TextBox 1"/>
          <p:cNvSpPr txBox="1"/>
          <p:nvPr/>
        </p:nvSpPr>
        <p:spPr>
          <a:xfrm>
            <a:off x="6896100" y="1816100"/>
            <a:ext cx="271462" cy="541020"/>
          </a:xfrm>
          <a:prstGeom prst="rect">
            <a:avLst/>
          </a:prstGeom>
          <a:noFill/>
        </p:spPr>
        <p:txBody>
          <a:bodyPr lIns="0" rIns="0" rtlCol="0" tIns="0" wrap="none">
            <a:spAutoFit/>
          </a:bodyPr>
          <a:lstStyle/>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游戏</a:t>
            </a:r>
          </a:p>
          <a:p>
            <a:pPr>
              <a:lnSpc>
                <a:spcPts val="1300"/>
              </a:lnSpc>
              <a:tabLst>
                <a:tab pos="381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	101</a:t>
            </a:r>
          </a:p>
        </p:txBody>
      </p:sp>
      <p:sp>
        <p:nvSpPr>
          <p:cNvPr id="16" name="TextBox 1"/>
          <p:cNvSpPr txBox="1"/>
          <p:nvPr/>
        </p:nvSpPr>
        <p:spPr>
          <a:xfrm>
            <a:off x="7416800" y="1816100"/>
            <a:ext cx="254000" cy="541020"/>
          </a:xfrm>
          <a:prstGeom prst="rect">
            <a:avLst/>
          </a:prstGeom>
          <a:noFill/>
        </p:spPr>
        <p:txBody>
          <a:bodyPr lIns="0" rIns="0" rtlCol="0" tIns="0" wrap="none">
            <a:spAutoFit/>
          </a:bodyPr>
          <a:lstStyle/>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旅行</a:t>
            </a:r>
          </a:p>
          <a:p>
            <a:pPr>
              <a:lnSpc>
                <a:spcPts val="1300"/>
              </a:lnSpc>
              <a:tabLst>
                <a:tab pos="889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	77</a:t>
            </a:r>
          </a:p>
        </p:txBody>
      </p:sp>
      <p:sp>
        <p:nvSpPr>
          <p:cNvPr id="17" name="TextBox 1"/>
          <p:cNvSpPr txBox="1"/>
          <p:nvPr/>
        </p:nvSpPr>
        <p:spPr>
          <a:xfrm>
            <a:off x="7937500" y="1816100"/>
            <a:ext cx="254000" cy="541020"/>
          </a:xfrm>
          <a:prstGeom prst="rect">
            <a:avLst/>
          </a:prstGeom>
          <a:noFill/>
        </p:spPr>
        <p:txBody>
          <a:bodyPr lIns="0" rIns="0" rtlCol="0" tIns="0" wrap="none">
            <a:spAutoFit/>
          </a:bodyPr>
          <a:lstStyle/>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新闻</a:t>
            </a:r>
          </a:p>
          <a:p>
            <a:pPr>
              <a:lnSpc>
                <a:spcPts val="1300"/>
              </a:lnSpc>
              <a:tabLst>
                <a:tab pos="889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	94</a:t>
            </a:r>
          </a:p>
        </p:txBody>
      </p:sp>
      <p:sp>
        <p:nvSpPr>
          <p:cNvPr id="18" name="TextBox 1"/>
          <p:cNvSpPr txBox="1"/>
          <p:nvPr/>
        </p:nvSpPr>
        <p:spPr>
          <a:xfrm>
            <a:off x="8458200" y="1816100"/>
            <a:ext cx="254000" cy="5410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阅读</a:t>
            </a:r>
          </a:p>
          <a:p>
            <a:pPr>
              <a:lnSpc>
                <a:spcPts val="1300"/>
              </a:lnSpc>
            </a:pPr>
            <a:endParaRPr altLang="zh-CN" b="1" lang="en-US" smtClean="0" sz="996">
              <a:solidFill>
                <a:srgbClr val="FFFFFF"/>
              </a:solidFill>
              <a:latin charset="0" pitchFamily="18" typeface="Microsoft YaHei UI"/>
              <a:cs charset="0" pitchFamily="18" typeface="Microsoft YaHei UI"/>
            </a:endParaRPr>
          </a:p>
          <a:p>
            <a:pPr>
              <a:lnSpc>
                <a:spcPts val="1300"/>
              </a:lnSpc>
            </a:pPr>
            <a:r>
              <a:rPr altLang="zh-CN" b="1" lang="en-US" smtClean="0" sz="996">
                <a:solidFill>
                  <a:srgbClr val="FFFFFF"/>
                </a:solidFill>
                <a:latin charset="0" pitchFamily="18" typeface="Microsoft YaHei UI"/>
                <a:cs charset="0" pitchFamily="18" typeface="Microsoft YaHei UI"/>
              </a:rPr>
              <a:t>120</a:t>
            </a:r>
          </a:p>
        </p:txBody>
      </p:sp>
      <p:sp>
        <p:nvSpPr>
          <p:cNvPr id="19" name="TextBox 1"/>
          <p:cNvSpPr txBox="1"/>
          <p:nvPr/>
        </p:nvSpPr>
        <p:spPr>
          <a:xfrm>
            <a:off x="6972300" y="3187700"/>
            <a:ext cx="1270000" cy="210820"/>
          </a:xfrm>
          <a:prstGeom prst="rect">
            <a:avLst/>
          </a:prstGeom>
          <a:noFill/>
        </p:spPr>
        <p:txBody>
          <a:bodyPr lIns="0" rIns="0" rtlCol="0" tIns="0" wrap="none">
            <a:spAutoFit/>
          </a:bodyPr>
          <a:lstStyle/>
          <a:p>
            <a:pPr>
              <a:lnSpc>
                <a:spcPts val="1300"/>
              </a:lnSpc>
            </a:pPr>
            <a:r>
              <a:rPr altLang="zh-CN" b="1" lang="en-US" smtClean="0" sz="996">
                <a:solidFill>
                  <a:srgbClr val="F08E35"/>
                </a:solidFill>
                <a:latin charset="0" pitchFamily="18" typeface="Microsoft YaHei UI"/>
                <a:cs charset="0" pitchFamily="18" typeface="Microsoft YaHei UI"/>
              </a:rPr>
              <a:t>杭州用户应用偏好指数</a:t>
            </a:r>
          </a:p>
        </p:txBody>
      </p:sp>
      <p:sp>
        <p:nvSpPr>
          <p:cNvPr id="20" name="TextBox 1"/>
          <p:cNvSpPr txBox="1"/>
          <p:nvPr/>
        </p:nvSpPr>
        <p:spPr>
          <a:xfrm>
            <a:off x="6680200" y="3441700"/>
            <a:ext cx="271462" cy="541020"/>
          </a:xfrm>
          <a:prstGeom prst="rect">
            <a:avLst/>
          </a:prstGeom>
          <a:noFill/>
        </p:spPr>
        <p:txBody>
          <a:bodyPr lIns="0" rIns="0" rtlCol="0" tIns="0" wrap="none">
            <a:spAutoFit/>
          </a:bodyPr>
          <a:lstStyle/>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游戏</a:t>
            </a:r>
          </a:p>
          <a:p>
            <a:pPr>
              <a:lnSpc>
                <a:spcPts val="1300"/>
              </a:lnSpc>
              <a:tabLst>
                <a:tab pos="381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	109</a:t>
            </a:r>
          </a:p>
        </p:txBody>
      </p:sp>
      <p:sp>
        <p:nvSpPr>
          <p:cNvPr id="21" name="TextBox 1"/>
          <p:cNvSpPr txBox="1"/>
          <p:nvPr/>
        </p:nvSpPr>
        <p:spPr>
          <a:xfrm>
            <a:off x="7200900" y="3441700"/>
            <a:ext cx="254000" cy="5410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旅行</a:t>
            </a:r>
          </a:p>
          <a:p>
            <a:pPr>
              <a:lnSpc>
                <a:spcPts val="1300"/>
              </a:lnSpc>
            </a:pPr>
            <a:endParaRPr altLang="zh-CN" b="1" lang="en-US" smtClean="0" sz="996">
              <a:solidFill>
                <a:srgbClr val="FFFFFF"/>
              </a:solidFill>
              <a:latin charset="0" pitchFamily="18" typeface="Microsoft YaHei UI"/>
              <a:cs charset="0" pitchFamily="18" typeface="Microsoft YaHei UI"/>
            </a:endParaRPr>
          </a:p>
          <a:p>
            <a:pPr>
              <a:lnSpc>
                <a:spcPts val="1300"/>
              </a:lnSpc>
            </a:pPr>
            <a:r>
              <a:rPr altLang="zh-CN" b="1" lang="en-US" smtClean="0" sz="996">
                <a:solidFill>
                  <a:srgbClr val="FFFFFF"/>
                </a:solidFill>
                <a:latin charset="0" pitchFamily="18" typeface="Microsoft YaHei UI"/>
                <a:cs charset="0" pitchFamily="18" typeface="Microsoft YaHei UI"/>
              </a:rPr>
              <a:t>107</a:t>
            </a:r>
          </a:p>
        </p:txBody>
      </p:sp>
      <p:sp>
        <p:nvSpPr>
          <p:cNvPr id="22" name="TextBox 1"/>
          <p:cNvSpPr txBox="1"/>
          <p:nvPr/>
        </p:nvSpPr>
        <p:spPr>
          <a:xfrm>
            <a:off x="7721600" y="3441700"/>
            <a:ext cx="271462" cy="541020"/>
          </a:xfrm>
          <a:prstGeom prst="rect">
            <a:avLst/>
          </a:prstGeom>
          <a:noFill/>
        </p:spPr>
        <p:txBody>
          <a:bodyPr lIns="0" rIns="0" rtlCol="0" tIns="0" wrap="none">
            <a:spAutoFit/>
          </a:bodyPr>
          <a:lstStyle/>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新闻</a:t>
            </a:r>
          </a:p>
          <a:p>
            <a:pPr>
              <a:lnSpc>
                <a:spcPts val="1300"/>
              </a:lnSpc>
              <a:tabLst>
                <a:tab pos="381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38100"/>
              </a:tabLst>
            </a:pPr>
            <a:r>
              <a:rPr altLang="zh-CN" b="1" lang="en-US" smtClean="0" sz="996">
                <a:solidFill>
                  <a:srgbClr val="FFFFFF"/>
                </a:solidFill>
                <a:latin charset="0" pitchFamily="18" typeface="Microsoft YaHei UI"/>
                <a:cs charset="0" pitchFamily="18" typeface="Microsoft YaHei UI"/>
              </a:rPr>
              <a:t>	105</a:t>
            </a:r>
          </a:p>
        </p:txBody>
      </p:sp>
      <p:sp>
        <p:nvSpPr>
          <p:cNvPr id="23" name="TextBox 1"/>
          <p:cNvSpPr txBox="1"/>
          <p:nvPr/>
        </p:nvSpPr>
        <p:spPr>
          <a:xfrm>
            <a:off x="8242300" y="3441700"/>
            <a:ext cx="254000" cy="541020"/>
          </a:xfrm>
          <a:prstGeom prst="rect">
            <a:avLst/>
          </a:prstGeom>
          <a:noFill/>
        </p:spPr>
        <p:txBody>
          <a:bodyPr lIns="0" rIns="0" rtlCol="0" tIns="0" wrap="none">
            <a:spAutoFit/>
          </a:bodyPr>
          <a:lstStyle/>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阅读</a:t>
            </a:r>
          </a:p>
          <a:p>
            <a:pPr>
              <a:lnSpc>
                <a:spcPts val="1300"/>
              </a:lnSpc>
              <a:tabLst>
                <a:tab pos="889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88900"/>
              </a:tabLst>
            </a:pPr>
            <a:r>
              <a:rPr altLang="zh-CN" b="1" lang="en-US" smtClean="0" sz="996">
                <a:solidFill>
                  <a:srgbClr val="FFFFFF"/>
                </a:solidFill>
                <a:latin charset="0" pitchFamily="18" typeface="Microsoft YaHei UI"/>
                <a:cs charset="0" pitchFamily="18" typeface="Microsoft YaHei UI"/>
              </a:rPr>
              <a:t>	99</a:t>
            </a:r>
          </a:p>
        </p:txBody>
      </p:sp>
      <p:sp>
        <p:nvSpPr>
          <p:cNvPr id="24" name="TextBox 1"/>
          <p:cNvSpPr txBox="1"/>
          <p:nvPr/>
        </p:nvSpPr>
        <p:spPr>
          <a:xfrm>
            <a:off x="2692400" y="1854200"/>
            <a:ext cx="515937" cy="185420"/>
          </a:xfrm>
          <a:prstGeom prst="rect">
            <a:avLst/>
          </a:prstGeom>
          <a:noFill/>
        </p:spPr>
        <p:txBody>
          <a:bodyPr lIns="0" rIns="0" rtlCol="0" tIns="0" wrap="none">
            <a:spAutoFit/>
          </a:bodyPr>
          <a:lstStyle/>
          <a:p>
            <a:pPr>
              <a:lnSpc>
                <a:spcPts val="1100"/>
              </a:lnSpc>
            </a:pPr>
            <a:r>
              <a:rPr altLang="zh-CN" b="1" lang="en-US" smtClean="0" sz="1200">
                <a:solidFill>
                  <a:srgbClr val="3E5CCC"/>
                </a:solidFill>
                <a:latin charset="0" pitchFamily="18" typeface="Times New Roman"/>
                <a:cs charset="0" pitchFamily="18" typeface="Times New Roman"/>
              </a:rPr>
              <a:t>Urumqi</a:t>
            </a:r>
          </a:p>
        </p:txBody>
      </p:sp>
      <p:sp>
        <p:nvSpPr>
          <p:cNvPr id="25" name="TextBox 1"/>
          <p:cNvSpPr txBox="1"/>
          <p:nvPr/>
        </p:nvSpPr>
        <p:spPr>
          <a:xfrm>
            <a:off x="6273800" y="2146300"/>
            <a:ext cx="474662" cy="185420"/>
          </a:xfrm>
          <a:prstGeom prst="rect">
            <a:avLst/>
          </a:prstGeom>
          <a:noFill/>
        </p:spPr>
        <p:txBody>
          <a:bodyPr lIns="0" rIns="0" rtlCol="0" tIns="0" wrap="none">
            <a:spAutoFit/>
          </a:bodyPr>
          <a:lstStyle/>
          <a:p>
            <a:pPr>
              <a:lnSpc>
                <a:spcPts val="1100"/>
              </a:lnSpc>
            </a:pPr>
            <a:r>
              <a:rPr altLang="zh-CN" b="1" lang="en-US" smtClean="0" sz="1200">
                <a:solidFill>
                  <a:srgbClr val="3E5CCC"/>
                </a:solidFill>
                <a:latin charset="0" pitchFamily="18" typeface="Times New Roman"/>
                <a:cs charset="0" pitchFamily="18" typeface="Times New Roman"/>
              </a:rPr>
              <a:t>Harbin</a:t>
            </a:r>
          </a:p>
        </p:txBody>
      </p:sp>
      <p:sp>
        <p:nvSpPr>
          <p:cNvPr id="26" name="TextBox 1"/>
          <p:cNvSpPr txBox="1"/>
          <p:nvPr/>
        </p:nvSpPr>
        <p:spPr>
          <a:xfrm>
            <a:off x="5778500" y="3746500"/>
            <a:ext cx="668337" cy="185420"/>
          </a:xfrm>
          <a:prstGeom prst="rect">
            <a:avLst/>
          </a:prstGeom>
          <a:noFill/>
        </p:spPr>
        <p:txBody>
          <a:bodyPr lIns="0" rIns="0" rtlCol="0" tIns="0" wrap="none">
            <a:spAutoFit/>
          </a:bodyPr>
          <a:lstStyle/>
          <a:p>
            <a:pPr>
              <a:lnSpc>
                <a:spcPts val="1100"/>
              </a:lnSpc>
            </a:pPr>
            <a:r>
              <a:rPr altLang="zh-CN" b="1" lang="en-US" smtClean="0" sz="1200">
                <a:solidFill>
                  <a:srgbClr val="3E5CCC"/>
                </a:solidFill>
                <a:latin charset="0" pitchFamily="18" typeface="Times New Roman"/>
                <a:cs charset="0" pitchFamily="18" typeface="Times New Roman"/>
              </a:rPr>
              <a:t>Hangzhou</a:t>
            </a:r>
          </a:p>
        </p:txBody>
      </p:sp>
      <p:sp>
        <p:nvSpPr>
          <p:cNvPr id="27" name="TextBox 1"/>
          <p:cNvSpPr txBox="1"/>
          <p:nvPr/>
        </p:nvSpPr>
        <p:spPr>
          <a:xfrm>
            <a:off x="3035300" y="3454400"/>
            <a:ext cx="617537" cy="185420"/>
          </a:xfrm>
          <a:prstGeom prst="rect">
            <a:avLst/>
          </a:prstGeom>
          <a:noFill/>
        </p:spPr>
        <p:txBody>
          <a:bodyPr lIns="0" rIns="0" rtlCol="0" tIns="0" wrap="none">
            <a:spAutoFit/>
          </a:bodyPr>
          <a:lstStyle/>
          <a:p>
            <a:pPr>
              <a:lnSpc>
                <a:spcPts val="1100"/>
              </a:lnSpc>
            </a:pPr>
            <a:r>
              <a:rPr altLang="zh-CN" b="1" lang="en-US" smtClean="0" sz="1200">
                <a:solidFill>
                  <a:srgbClr val="3E5CCC"/>
                </a:solidFill>
                <a:latin charset="0" pitchFamily="18" typeface="Times New Roman"/>
                <a:cs charset="0" pitchFamily="18" typeface="Times New Roman"/>
              </a:rPr>
              <a:t>Kunming</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2828544" y="2046732"/>
            <a:ext cx="539496" cy="2052827"/>
          </a:xfrm>
          <a:custGeom>
            <a:gdLst>
              <a:gd fmla="*/ 0 w 539496" name="connsiteX0"/>
              <a:gd fmla="*/ 89916 h 2052827" name="connsiteY0"/>
              <a:gd fmla="*/ 89916 w 539496" name="connsiteX1"/>
              <a:gd fmla="*/ 0 h 2052827" name="connsiteY1"/>
              <a:gd fmla="*/ 449579 w 539496" name="connsiteX2"/>
              <a:gd fmla="*/ 0 h 2052827" name="connsiteY2"/>
              <a:gd fmla="*/ 539496 w 539496" name="connsiteX3"/>
              <a:gd fmla="*/ 89916 h 2052827" name="connsiteY3"/>
              <a:gd fmla="*/ 539496 w 539496" name="connsiteX4"/>
              <a:gd fmla="*/ 1962911 h 2052827" name="connsiteY4"/>
              <a:gd fmla="*/ 449579 w 539496" name="connsiteX5"/>
              <a:gd fmla="*/ 2052827 h 2052827" name="connsiteY5"/>
              <a:gd fmla="*/ 89916 w 539496" name="connsiteX6"/>
              <a:gd fmla="*/ 2052827 h 2052827" name="connsiteY6"/>
              <a:gd fmla="*/ 0 w 539496" name="connsiteX7"/>
              <a:gd fmla="*/ 1962911 h 2052827" name="connsiteY7"/>
              <a:gd fmla="*/ 0 w 539496" name="connsiteX8"/>
              <a:gd fmla="*/ 89916 h 2052827"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2052826" w="539496">
                <a:moveTo>
                  <a:pt x="0" y="89916"/>
                </a:moveTo>
                <a:cubicBezTo>
                  <a:pt x="0" y="40258"/>
                  <a:pt x="40258" y="0"/>
                  <a:pt x="89916" y="0"/>
                </a:cubicBezTo>
                <a:lnTo>
                  <a:pt x="449579" y="0"/>
                </a:lnTo>
                <a:cubicBezTo>
                  <a:pt x="499236" y="0"/>
                  <a:pt x="539496" y="40258"/>
                  <a:pt x="539496" y="89916"/>
                </a:cubicBezTo>
                <a:lnTo>
                  <a:pt x="539496" y="1962911"/>
                </a:lnTo>
                <a:cubicBezTo>
                  <a:pt x="539496" y="2012569"/>
                  <a:pt x="499236" y="2052827"/>
                  <a:pt x="449579" y="2052827"/>
                </a:cubicBezTo>
                <a:lnTo>
                  <a:pt x="89916" y="2052827"/>
                </a:lnTo>
                <a:cubicBezTo>
                  <a:pt x="40258" y="2052827"/>
                  <a:pt x="0" y="2012569"/>
                  <a:pt x="0" y="1962911"/>
                </a:cubicBezTo>
                <a:lnTo>
                  <a:pt x="0" y="89916"/>
                </a:lnTo>
              </a:path>
            </a:pathLst>
          </a:custGeom>
          <a:solidFill>
            <a:srgbClr val="C1E7B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 name="Freeform 3"/>
          <p:cNvSpPr/>
          <p:nvPr/>
        </p:nvSpPr>
        <p:spPr>
          <a:xfrm>
            <a:off x="707136" y="1866900"/>
            <a:ext cx="576072" cy="2232659"/>
          </a:xfrm>
          <a:custGeom>
            <a:gdLst>
              <a:gd fmla="*/ 0 w 576072" name="connsiteX0"/>
              <a:gd fmla="*/ 96011 h 2232659" name="connsiteY0"/>
              <a:gd fmla="*/ 96012 w 576072" name="connsiteX1"/>
              <a:gd fmla="*/ 0 h 2232659" name="connsiteY1"/>
              <a:gd fmla="*/ 480060 w 576072" name="connsiteX2"/>
              <a:gd fmla="*/ 0 h 2232659" name="connsiteY2"/>
              <a:gd fmla="*/ 576072 w 576072" name="connsiteX3"/>
              <a:gd fmla="*/ 96011 h 2232659" name="connsiteY3"/>
              <a:gd fmla="*/ 576072 w 576072" name="connsiteX4"/>
              <a:gd fmla="*/ 2136647 h 2232659" name="connsiteY4"/>
              <a:gd fmla="*/ 480060 w 576072" name="connsiteX5"/>
              <a:gd fmla="*/ 2232659 h 2232659" name="connsiteY5"/>
              <a:gd fmla="*/ 96012 w 576072" name="connsiteX6"/>
              <a:gd fmla="*/ 2232659 h 2232659" name="connsiteY6"/>
              <a:gd fmla="*/ 0 w 576072" name="connsiteX7"/>
              <a:gd fmla="*/ 2136647 h 2232659" name="connsiteY7"/>
              <a:gd fmla="*/ 0 w 576072" name="connsiteX8"/>
              <a:gd fmla="*/ 96011 h 2232659"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2232659" w="576072">
                <a:moveTo>
                  <a:pt x="0" y="96011"/>
                </a:moveTo>
                <a:cubicBezTo>
                  <a:pt x="0" y="42926"/>
                  <a:pt x="42989" y="0"/>
                  <a:pt x="96012" y="0"/>
                </a:cubicBezTo>
                <a:lnTo>
                  <a:pt x="480060" y="0"/>
                </a:lnTo>
                <a:cubicBezTo>
                  <a:pt x="533082" y="0"/>
                  <a:pt x="576072" y="42926"/>
                  <a:pt x="576072" y="96011"/>
                </a:cubicBezTo>
                <a:lnTo>
                  <a:pt x="576072" y="2136647"/>
                </a:lnTo>
                <a:cubicBezTo>
                  <a:pt x="576072" y="2189670"/>
                  <a:pt x="533082" y="2232659"/>
                  <a:pt x="480060" y="2232659"/>
                </a:cubicBezTo>
                <a:lnTo>
                  <a:pt x="96012" y="2232659"/>
                </a:lnTo>
                <a:cubicBezTo>
                  <a:pt x="42989" y="2232659"/>
                  <a:pt x="0" y="2189670"/>
                  <a:pt x="0" y="2136647"/>
                </a:cubicBezTo>
                <a:lnTo>
                  <a:pt x="0" y="96011"/>
                </a:lnTo>
              </a:path>
            </a:pathLst>
          </a:custGeom>
          <a:solidFill>
            <a:srgbClr val="B2BE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1773935" y="2046732"/>
            <a:ext cx="539496" cy="2052827"/>
          </a:xfrm>
          <a:custGeom>
            <a:gdLst>
              <a:gd fmla="*/ 0 w 539496" name="connsiteX0"/>
              <a:gd fmla="*/ 89916 h 2052827" name="connsiteY0"/>
              <a:gd fmla="*/ 89916 w 539496" name="connsiteX1"/>
              <a:gd fmla="*/ 0 h 2052827" name="connsiteY1"/>
              <a:gd fmla="*/ 449580 w 539496" name="connsiteX2"/>
              <a:gd fmla="*/ 0 h 2052827" name="connsiteY2"/>
              <a:gd fmla="*/ 539496 w 539496" name="connsiteX3"/>
              <a:gd fmla="*/ 89916 h 2052827" name="connsiteY3"/>
              <a:gd fmla="*/ 539496 w 539496" name="connsiteX4"/>
              <a:gd fmla="*/ 1962911 h 2052827" name="connsiteY4"/>
              <a:gd fmla="*/ 449580 w 539496" name="connsiteX5"/>
              <a:gd fmla="*/ 2052827 h 2052827" name="connsiteY5"/>
              <a:gd fmla="*/ 89916 w 539496" name="connsiteX6"/>
              <a:gd fmla="*/ 2052827 h 2052827" name="connsiteY6"/>
              <a:gd fmla="*/ 0 w 539496" name="connsiteX7"/>
              <a:gd fmla="*/ 1962911 h 2052827" name="connsiteY7"/>
              <a:gd fmla="*/ 0 w 539496" name="connsiteX8"/>
              <a:gd fmla="*/ 89916 h 2052827"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2052826" w="539496">
                <a:moveTo>
                  <a:pt x="0" y="89916"/>
                </a:moveTo>
                <a:cubicBezTo>
                  <a:pt x="0" y="40258"/>
                  <a:pt x="40259" y="0"/>
                  <a:pt x="89916" y="0"/>
                </a:cubicBezTo>
                <a:lnTo>
                  <a:pt x="449580" y="0"/>
                </a:lnTo>
                <a:cubicBezTo>
                  <a:pt x="499237" y="0"/>
                  <a:pt x="539496" y="40258"/>
                  <a:pt x="539496" y="89916"/>
                </a:cubicBezTo>
                <a:lnTo>
                  <a:pt x="539496" y="1962911"/>
                </a:lnTo>
                <a:cubicBezTo>
                  <a:pt x="539496" y="2012569"/>
                  <a:pt x="499237" y="2052827"/>
                  <a:pt x="449580" y="2052827"/>
                </a:cubicBezTo>
                <a:lnTo>
                  <a:pt x="89916" y="2052827"/>
                </a:lnTo>
                <a:cubicBezTo>
                  <a:pt x="40259" y="2052827"/>
                  <a:pt x="0" y="2012569"/>
                  <a:pt x="0" y="1962911"/>
                </a:cubicBezTo>
                <a:lnTo>
                  <a:pt x="0" y="89916"/>
                </a:lnTo>
              </a:path>
            </a:pathLst>
          </a:custGeom>
          <a:solidFill>
            <a:srgbClr val="B2BE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6004559" y="2046732"/>
            <a:ext cx="576072" cy="2052827"/>
          </a:xfrm>
          <a:custGeom>
            <a:gdLst>
              <a:gd fmla="*/ 0 w 576072" name="connsiteX0"/>
              <a:gd fmla="*/ 96011 h 2052827" name="connsiteY0"/>
              <a:gd fmla="*/ 96011 w 576072" name="connsiteX1"/>
              <a:gd fmla="*/ 0 h 2052827" name="connsiteY1"/>
              <a:gd fmla="*/ 480060 w 576072" name="connsiteX2"/>
              <a:gd fmla="*/ 0 h 2052827" name="connsiteY2"/>
              <a:gd fmla="*/ 576071 w 576072" name="connsiteX3"/>
              <a:gd fmla="*/ 96011 h 2052827" name="connsiteY3"/>
              <a:gd fmla="*/ 576071 w 576072" name="connsiteX4"/>
              <a:gd fmla="*/ 1956815 h 2052827" name="connsiteY4"/>
              <a:gd fmla="*/ 480060 w 576072" name="connsiteX5"/>
              <a:gd fmla="*/ 2052827 h 2052827" name="connsiteY5"/>
              <a:gd fmla="*/ 96011 w 576072" name="connsiteX6"/>
              <a:gd fmla="*/ 2052827 h 2052827" name="connsiteY6"/>
              <a:gd fmla="*/ 0 w 576072" name="connsiteX7"/>
              <a:gd fmla="*/ 1956815 h 2052827" name="connsiteY7"/>
              <a:gd fmla="*/ 0 w 576072" name="connsiteX8"/>
              <a:gd fmla="*/ 96011 h 2052827"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2052826" w="576072">
                <a:moveTo>
                  <a:pt x="0" y="96011"/>
                </a:moveTo>
                <a:cubicBezTo>
                  <a:pt x="0" y="42925"/>
                  <a:pt x="42926" y="0"/>
                  <a:pt x="96011" y="0"/>
                </a:cubicBezTo>
                <a:lnTo>
                  <a:pt x="480060" y="0"/>
                </a:lnTo>
                <a:cubicBezTo>
                  <a:pt x="533146" y="0"/>
                  <a:pt x="576071" y="42925"/>
                  <a:pt x="576071" y="96011"/>
                </a:cubicBezTo>
                <a:lnTo>
                  <a:pt x="576071" y="1956815"/>
                </a:lnTo>
                <a:cubicBezTo>
                  <a:pt x="576071" y="2009838"/>
                  <a:pt x="533146" y="2052827"/>
                  <a:pt x="480060" y="2052827"/>
                </a:cubicBezTo>
                <a:lnTo>
                  <a:pt x="96011" y="2052827"/>
                </a:lnTo>
                <a:cubicBezTo>
                  <a:pt x="42926" y="2052827"/>
                  <a:pt x="0" y="2009838"/>
                  <a:pt x="0" y="1956815"/>
                </a:cubicBezTo>
                <a:lnTo>
                  <a:pt x="0" y="96011"/>
                </a:lnTo>
              </a:path>
            </a:pathLst>
          </a:custGeom>
          <a:solidFill>
            <a:srgbClr val="C1E7B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393947" y="2046732"/>
            <a:ext cx="496823" cy="2052827"/>
          </a:xfrm>
          <a:custGeom>
            <a:gdLst>
              <a:gd fmla="*/ 0 w 496823" name="connsiteX0"/>
              <a:gd fmla="*/ 82803 h 2052827" name="connsiteY0"/>
              <a:gd fmla="*/ 82804 w 496823" name="connsiteX1"/>
              <a:gd fmla="*/ 0 h 2052827" name="connsiteY1"/>
              <a:gd fmla="*/ 414020 w 496823" name="connsiteX2"/>
              <a:gd fmla="*/ 0 h 2052827" name="connsiteY2"/>
              <a:gd fmla="*/ 496823 w 496823" name="connsiteX3"/>
              <a:gd fmla="*/ 82803 h 2052827" name="connsiteY3"/>
              <a:gd fmla="*/ 496823 w 496823" name="connsiteX4"/>
              <a:gd fmla="*/ 1970023 h 2052827" name="connsiteY4"/>
              <a:gd fmla="*/ 414020 w 496823" name="connsiteX5"/>
              <a:gd fmla="*/ 2052827 h 2052827" name="connsiteY5"/>
              <a:gd fmla="*/ 82804 w 496823" name="connsiteX6"/>
              <a:gd fmla="*/ 2052827 h 2052827" name="connsiteY6"/>
              <a:gd fmla="*/ 0 w 496823" name="connsiteX7"/>
              <a:gd fmla="*/ 1970023 h 2052827" name="connsiteY7"/>
              <a:gd fmla="*/ 0 w 496823" name="connsiteX8"/>
              <a:gd fmla="*/ 82803 h 2052827"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2052826" w="496823">
                <a:moveTo>
                  <a:pt x="0" y="82803"/>
                </a:moveTo>
                <a:cubicBezTo>
                  <a:pt x="0" y="37083"/>
                  <a:pt x="37084" y="0"/>
                  <a:pt x="82804" y="0"/>
                </a:cubicBezTo>
                <a:lnTo>
                  <a:pt x="414020" y="0"/>
                </a:lnTo>
                <a:cubicBezTo>
                  <a:pt x="459740" y="0"/>
                  <a:pt x="496823" y="37083"/>
                  <a:pt x="496823" y="82803"/>
                </a:cubicBezTo>
                <a:lnTo>
                  <a:pt x="496823" y="1970023"/>
                </a:lnTo>
                <a:cubicBezTo>
                  <a:pt x="496823" y="2015756"/>
                  <a:pt x="459740" y="2052827"/>
                  <a:pt x="414020" y="2052827"/>
                </a:cubicBezTo>
                <a:lnTo>
                  <a:pt x="82804" y="2052827"/>
                </a:lnTo>
                <a:cubicBezTo>
                  <a:pt x="37084" y="2052827"/>
                  <a:pt x="0" y="2015756"/>
                  <a:pt x="0" y="1970023"/>
                </a:cubicBezTo>
                <a:lnTo>
                  <a:pt x="0" y="82803"/>
                </a:lnTo>
              </a:path>
            </a:pathLst>
          </a:custGeom>
          <a:solidFill>
            <a:srgbClr val="B2BE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781812" y="2040635"/>
            <a:ext cx="204215" cy="1635252"/>
          </a:xfrm>
          <a:custGeom>
            <a:gdLst>
              <a:gd fmla="*/ 0 w 204215" name="connsiteX0"/>
              <a:gd fmla="*/ 1635252 h 1635252" name="connsiteY0"/>
              <a:gd fmla="*/ 204215 w 204215" name="connsiteX1"/>
              <a:gd fmla="*/ 1635252 h 1635252" name="connsiteY1"/>
              <a:gd fmla="*/ 204215 w 204215" name="connsiteX2"/>
              <a:gd fmla="*/ 0 h 1635252" name="connsiteY2"/>
              <a:gd fmla="*/ 0 w 204215" name="connsiteX3"/>
              <a:gd fmla="*/ 0 h 1635252" name="connsiteY3"/>
              <a:gd fmla="*/ 0 w 204215" name="connsiteX4"/>
              <a:gd fmla="*/ 1635252 h 16352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635252" w="204215">
                <a:moveTo>
                  <a:pt x="0" y="1635252"/>
                </a:moveTo>
                <a:lnTo>
                  <a:pt x="204215" y="1635252"/>
                </a:lnTo>
                <a:lnTo>
                  <a:pt x="204215" y="0"/>
                </a:lnTo>
                <a:lnTo>
                  <a:pt x="0" y="0"/>
                </a:lnTo>
                <a:lnTo>
                  <a:pt x="0" y="1635252"/>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1312163" y="2645664"/>
            <a:ext cx="204216" cy="1030223"/>
          </a:xfrm>
          <a:custGeom>
            <a:gdLst>
              <a:gd fmla="*/ 0 w 204216" name="connsiteX0"/>
              <a:gd fmla="*/ 1030223 h 1030223" name="connsiteY0"/>
              <a:gd fmla="*/ 204216 w 204216" name="connsiteX1"/>
              <a:gd fmla="*/ 1030223 h 1030223" name="connsiteY1"/>
              <a:gd fmla="*/ 204216 w 204216" name="connsiteX2"/>
              <a:gd fmla="*/ 0 h 1030223" name="connsiteY2"/>
              <a:gd fmla="*/ 0 w 204216" name="connsiteX3"/>
              <a:gd fmla="*/ 0 h 1030223" name="connsiteY3"/>
              <a:gd fmla="*/ 0 w 204216" name="connsiteX4"/>
              <a:gd fmla="*/ 1030223 h 10302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30222" w="204215">
                <a:moveTo>
                  <a:pt x="0" y="1030223"/>
                </a:moveTo>
                <a:lnTo>
                  <a:pt x="204216" y="1030223"/>
                </a:lnTo>
                <a:lnTo>
                  <a:pt x="204216" y="0"/>
                </a:lnTo>
                <a:lnTo>
                  <a:pt x="0" y="0"/>
                </a:lnTo>
                <a:lnTo>
                  <a:pt x="0" y="1030223"/>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1842516" y="2715767"/>
            <a:ext cx="204216" cy="960120"/>
          </a:xfrm>
          <a:custGeom>
            <a:gdLst>
              <a:gd fmla="*/ 0 w 204216" name="connsiteX0"/>
              <a:gd fmla="*/ 960120 h 960120" name="connsiteY0"/>
              <a:gd fmla="*/ 204216 w 204216" name="connsiteX1"/>
              <a:gd fmla="*/ 960120 h 960120" name="connsiteY1"/>
              <a:gd fmla="*/ 204216 w 204216" name="connsiteX2"/>
              <a:gd fmla="*/ 0 h 960120" name="connsiteY2"/>
              <a:gd fmla="*/ 0 w 204216" name="connsiteX3"/>
              <a:gd fmla="*/ 0 h 960120" name="connsiteY3"/>
              <a:gd fmla="*/ 0 w 204216" name="connsiteX4"/>
              <a:gd fmla="*/ 960120 h 96012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60119" w="204215">
                <a:moveTo>
                  <a:pt x="0" y="960120"/>
                </a:moveTo>
                <a:lnTo>
                  <a:pt x="204216" y="960120"/>
                </a:lnTo>
                <a:lnTo>
                  <a:pt x="204216" y="0"/>
                </a:lnTo>
                <a:lnTo>
                  <a:pt x="0" y="0"/>
                </a:lnTo>
                <a:lnTo>
                  <a:pt x="0" y="96012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2372867" y="2715767"/>
            <a:ext cx="204216" cy="960120"/>
          </a:xfrm>
          <a:custGeom>
            <a:gdLst>
              <a:gd fmla="*/ 0 w 204216" name="connsiteX0"/>
              <a:gd fmla="*/ 960120 h 960120" name="connsiteY0"/>
              <a:gd fmla="*/ 204216 w 204216" name="connsiteX1"/>
              <a:gd fmla="*/ 960120 h 960120" name="connsiteY1"/>
              <a:gd fmla="*/ 204216 w 204216" name="connsiteX2"/>
              <a:gd fmla="*/ 0 h 960120" name="connsiteY2"/>
              <a:gd fmla="*/ 0 w 204216" name="connsiteX3"/>
              <a:gd fmla="*/ 0 h 960120" name="connsiteY3"/>
              <a:gd fmla="*/ 0 w 204216" name="connsiteX4"/>
              <a:gd fmla="*/ 960120 h 96012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60119" w="204215">
                <a:moveTo>
                  <a:pt x="0" y="960120"/>
                </a:moveTo>
                <a:lnTo>
                  <a:pt x="204216" y="960120"/>
                </a:lnTo>
                <a:lnTo>
                  <a:pt x="204216" y="0"/>
                </a:lnTo>
                <a:lnTo>
                  <a:pt x="0" y="0"/>
                </a:lnTo>
                <a:lnTo>
                  <a:pt x="0" y="96012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2903220" y="2734055"/>
            <a:ext cx="204216" cy="941832"/>
          </a:xfrm>
          <a:custGeom>
            <a:gdLst>
              <a:gd fmla="*/ 0 w 204216" name="connsiteX0"/>
              <a:gd fmla="*/ 0 h 941832" name="connsiteY0"/>
              <a:gd fmla="*/ 204215 w 204216" name="connsiteX1"/>
              <a:gd fmla="*/ 0 h 941832" name="connsiteY1"/>
              <a:gd fmla="*/ 204215 w 204216" name="connsiteX2"/>
              <a:gd fmla="*/ 941832 h 941832" name="connsiteY2"/>
              <a:gd fmla="*/ 0 w 204216" name="connsiteX3"/>
              <a:gd fmla="*/ 941832 h 941832" name="connsiteY3"/>
              <a:gd fmla="*/ 0 w 204216" name="connsiteX4"/>
              <a:gd fmla="*/ 0 h 9418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41832" w="204215">
                <a:moveTo>
                  <a:pt x="0" y="0"/>
                </a:moveTo>
                <a:lnTo>
                  <a:pt x="204215" y="0"/>
                </a:lnTo>
                <a:lnTo>
                  <a:pt x="204215" y="941832"/>
                </a:lnTo>
                <a:lnTo>
                  <a:pt x="0" y="941832"/>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3433571" y="3183635"/>
            <a:ext cx="204216" cy="492252"/>
          </a:xfrm>
          <a:custGeom>
            <a:gdLst>
              <a:gd fmla="*/ 0 w 204216" name="connsiteX0"/>
              <a:gd fmla="*/ 0 h 492252" name="connsiteY0"/>
              <a:gd fmla="*/ 204216 w 204216" name="connsiteX1"/>
              <a:gd fmla="*/ 0 h 492252" name="connsiteY1"/>
              <a:gd fmla="*/ 204216 w 204216" name="connsiteX2"/>
              <a:gd fmla="*/ 492252 h 492252" name="connsiteY2"/>
              <a:gd fmla="*/ 0 w 204216" name="connsiteX3"/>
              <a:gd fmla="*/ 492252 h 492252" name="connsiteY3"/>
              <a:gd fmla="*/ 0 w 204216" name="connsiteX4"/>
              <a:gd fmla="*/ 0 h 4922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92252" w="204215">
                <a:moveTo>
                  <a:pt x="0" y="0"/>
                </a:moveTo>
                <a:lnTo>
                  <a:pt x="204216" y="0"/>
                </a:lnTo>
                <a:lnTo>
                  <a:pt x="204216" y="492252"/>
                </a:lnTo>
                <a:lnTo>
                  <a:pt x="0" y="492252"/>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963923" y="3223260"/>
            <a:ext cx="204216" cy="452627"/>
          </a:xfrm>
          <a:custGeom>
            <a:gdLst>
              <a:gd fmla="*/ 0 w 204216" name="connsiteX0"/>
              <a:gd fmla="*/ 0 h 452627" name="connsiteY0"/>
              <a:gd fmla="*/ 204216 w 204216" name="connsiteX1"/>
              <a:gd fmla="*/ 0 h 452627" name="connsiteY1"/>
              <a:gd fmla="*/ 204216 w 204216" name="connsiteX2"/>
              <a:gd fmla="*/ 452627 h 452627" name="connsiteY2"/>
              <a:gd fmla="*/ 0 w 204216" name="connsiteX3"/>
              <a:gd fmla="*/ 452627 h 452627" name="connsiteY3"/>
              <a:gd fmla="*/ 0 w 204216" name="connsiteX4"/>
              <a:gd fmla="*/ 0 h 4526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52626" w="204215">
                <a:moveTo>
                  <a:pt x="0" y="0"/>
                </a:moveTo>
                <a:lnTo>
                  <a:pt x="204216" y="0"/>
                </a:lnTo>
                <a:lnTo>
                  <a:pt x="204216" y="452627"/>
                </a:lnTo>
                <a:lnTo>
                  <a:pt x="0" y="452627"/>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4494276" y="3264408"/>
            <a:ext cx="204215" cy="411479"/>
          </a:xfrm>
          <a:custGeom>
            <a:gdLst>
              <a:gd fmla="*/ 0 w 204215" name="connsiteX0"/>
              <a:gd fmla="*/ 0 h 411479" name="connsiteY0"/>
              <a:gd fmla="*/ 204215 w 204215" name="connsiteX1"/>
              <a:gd fmla="*/ 0 h 411479" name="connsiteY1"/>
              <a:gd fmla="*/ 204215 w 204215" name="connsiteX2"/>
              <a:gd fmla="*/ 411479 h 411479" name="connsiteY2"/>
              <a:gd fmla="*/ 0 w 204215" name="connsiteX3"/>
              <a:gd fmla="*/ 411479 h 411479" name="connsiteY3"/>
              <a:gd fmla="*/ 0 w 204215" name="connsiteX4"/>
              <a:gd fmla="*/ 0 h 4114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11479" w="204215">
                <a:moveTo>
                  <a:pt x="0" y="0"/>
                </a:moveTo>
                <a:lnTo>
                  <a:pt x="204215" y="0"/>
                </a:lnTo>
                <a:lnTo>
                  <a:pt x="204215" y="411479"/>
                </a:lnTo>
                <a:lnTo>
                  <a:pt x="0" y="411479"/>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5024628" y="3325367"/>
            <a:ext cx="204215" cy="350520"/>
          </a:xfrm>
          <a:custGeom>
            <a:gdLst>
              <a:gd fmla="*/ 0 w 204215" name="connsiteX0"/>
              <a:gd fmla="*/ 0 h 350520" name="connsiteY0"/>
              <a:gd fmla="*/ 204215 w 204215" name="connsiteX1"/>
              <a:gd fmla="*/ 0 h 350520" name="connsiteY1"/>
              <a:gd fmla="*/ 204215 w 204215" name="connsiteX2"/>
              <a:gd fmla="*/ 350520 h 350520" name="connsiteY2"/>
              <a:gd fmla="*/ 0 w 204215" name="connsiteX3"/>
              <a:gd fmla="*/ 350520 h 350520" name="connsiteY3"/>
              <a:gd fmla="*/ 0 w 204215" name="connsiteX4"/>
              <a:gd fmla="*/ 0 h 35052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50520" w="204215">
                <a:moveTo>
                  <a:pt x="0" y="0"/>
                </a:moveTo>
                <a:lnTo>
                  <a:pt x="204215" y="0"/>
                </a:lnTo>
                <a:lnTo>
                  <a:pt x="204215" y="350520"/>
                </a:lnTo>
                <a:lnTo>
                  <a:pt x="0" y="350520"/>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5554979" y="3346703"/>
            <a:ext cx="204216" cy="329184"/>
          </a:xfrm>
          <a:custGeom>
            <a:gdLst>
              <a:gd fmla="*/ 0 w 204216" name="connsiteX0"/>
              <a:gd fmla="*/ 0 h 329184" name="connsiteY0"/>
              <a:gd fmla="*/ 204216 w 204216" name="connsiteX1"/>
              <a:gd fmla="*/ 0 h 329184" name="connsiteY1"/>
              <a:gd fmla="*/ 204216 w 204216" name="connsiteX2"/>
              <a:gd fmla="*/ 329184 h 329184" name="connsiteY2"/>
              <a:gd fmla="*/ 0 w 204216" name="connsiteX3"/>
              <a:gd fmla="*/ 329184 h 329184" name="connsiteY3"/>
              <a:gd fmla="*/ 0 w 204216" name="connsiteX4"/>
              <a:gd fmla="*/ 0 h 32918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29184" w="204215">
                <a:moveTo>
                  <a:pt x="0" y="0"/>
                </a:moveTo>
                <a:lnTo>
                  <a:pt x="204216" y="0"/>
                </a:lnTo>
                <a:lnTo>
                  <a:pt x="204216" y="329184"/>
                </a:lnTo>
                <a:lnTo>
                  <a:pt x="0" y="329184"/>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6085332" y="3383279"/>
            <a:ext cx="204215" cy="292608"/>
          </a:xfrm>
          <a:custGeom>
            <a:gdLst>
              <a:gd fmla="*/ 0 w 204215" name="connsiteX0"/>
              <a:gd fmla="*/ 0 h 292608" name="connsiteY0"/>
              <a:gd fmla="*/ 204215 w 204215" name="connsiteX1"/>
              <a:gd fmla="*/ 0 h 292608" name="connsiteY1"/>
              <a:gd fmla="*/ 204215 w 204215" name="connsiteX2"/>
              <a:gd fmla="*/ 292608 h 292608" name="connsiteY2"/>
              <a:gd fmla="*/ 0 w 204215" name="connsiteX3"/>
              <a:gd fmla="*/ 292608 h 292608" name="connsiteY3"/>
              <a:gd fmla="*/ 0 w 204215" name="connsiteX4"/>
              <a:gd fmla="*/ 0 h 2926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92608" w="204215">
                <a:moveTo>
                  <a:pt x="0" y="0"/>
                </a:moveTo>
                <a:lnTo>
                  <a:pt x="204215" y="0"/>
                </a:lnTo>
                <a:lnTo>
                  <a:pt x="204215" y="292608"/>
                </a:lnTo>
                <a:lnTo>
                  <a:pt x="0" y="292608"/>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6615683" y="3436620"/>
            <a:ext cx="204216" cy="239267"/>
          </a:xfrm>
          <a:custGeom>
            <a:gdLst>
              <a:gd fmla="*/ 0 w 204216" name="connsiteX0"/>
              <a:gd fmla="*/ 0 h 239267" name="connsiteY0"/>
              <a:gd fmla="*/ 204216 w 204216" name="connsiteX1"/>
              <a:gd fmla="*/ 0 h 239267" name="connsiteY1"/>
              <a:gd fmla="*/ 204216 w 204216" name="connsiteX2"/>
              <a:gd fmla="*/ 239267 h 239267" name="connsiteY2"/>
              <a:gd fmla="*/ 0 w 204216" name="connsiteX3"/>
              <a:gd fmla="*/ 239267 h 239267" name="connsiteY3"/>
              <a:gd fmla="*/ 0 w 204216" name="connsiteX4"/>
              <a:gd fmla="*/ 0 h 2392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9267" w="204215">
                <a:moveTo>
                  <a:pt x="0" y="0"/>
                </a:moveTo>
                <a:lnTo>
                  <a:pt x="204216" y="0"/>
                </a:lnTo>
                <a:lnTo>
                  <a:pt x="204216" y="239267"/>
                </a:lnTo>
                <a:lnTo>
                  <a:pt x="0" y="239267"/>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7146035" y="3461003"/>
            <a:ext cx="204216" cy="214884"/>
          </a:xfrm>
          <a:custGeom>
            <a:gdLst>
              <a:gd fmla="*/ 0 w 204216" name="connsiteX0"/>
              <a:gd fmla="*/ 0 h 214884" name="connsiteY0"/>
              <a:gd fmla="*/ 204216 w 204216" name="connsiteX1"/>
              <a:gd fmla="*/ 0 h 214884" name="connsiteY1"/>
              <a:gd fmla="*/ 204216 w 204216" name="connsiteX2"/>
              <a:gd fmla="*/ 214884 h 214884" name="connsiteY2"/>
              <a:gd fmla="*/ 0 w 204216" name="connsiteX3"/>
              <a:gd fmla="*/ 214884 h 214884" name="connsiteY3"/>
              <a:gd fmla="*/ 0 w 204216" name="connsiteX4"/>
              <a:gd fmla="*/ 0 h 21488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4884" w="204215">
                <a:moveTo>
                  <a:pt x="0" y="0"/>
                </a:moveTo>
                <a:lnTo>
                  <a:pt x="204216" y="0"/>
                </a:lnTo>
                <a:lnTo>
                  <a:pt x="204216" y="214884"/>
                </a:lnTo>
                <a:lnTo>
                  <a:pt x="0" y="214884"/>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7676388" y="3473196"/>
            <a:ext cx="204216" cy="202691"/>
          </a:xfrm>
          <a:custGeom>
            <a:gdLst>
              <a:gd fmla="*/ 0 w 204216" name="connsiteX0"/>
              <a:gd fmla="*/ 0 h 202691" name="connsiteY0"/>
              <a:gd fmla="*/ 204216 w 204216" name="connsiteX1"/>
              <a:gd fmla="*/ 0 h 202691" name="connsiteY1"/>
              <a:gd fmla="*/ 204216 w 204216" name="connsiteX2"/>
              <a:gd fmla="*/ 202691 h 202691" name="connsiteY2"/>
              <a:gd fmla="*/ 0 w 204216" name="connsiteX3"/>
              <a:gd fmla="*/ 202691 h 202691" name="connsiteY3"/>
              <a:gd fmla="*/ 0 w 204216" name="connsiteX4"/>
              <a:gd fmla="*/ 0 h 20269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2691" w="204215">
                <a:moveTo>
                  <a:pt x="0" y="0"/>
                </a:moveTo>
                <a:lnTo>
                  <a:pt x="204216" y="0"/>
                </a:lnTo>
                <a:lnTo>
                  <a:pt x="204216" y="202691"/>
                </a:lnTo>
                <a:lnTo>
                  <a:pt x="0" y="202691"/>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8206740" y="3592067"/>
            <a:ext cx="204216" cy="83820"/>
          </a:xfrm>
          <a:custGeom>
            <a:gdLst>
              <a:gd fmla="*/ 0 w 204216" name="connsiteX0"/>
              <a:gd fmla="*/ 0 h 83820" name="connsiteY0"/>
              <a:gd fmla="*/ 204216 w 204216" name="connsiteX1"/>
              <a:gd fmla="*/ 0 h 83820" name="connsiteY1"/>
              <a:gd fmla="*/ 204216 w 204216" name="connsiteX2"/>
              <a:gd fmla="*/ 83820 h 83820" name="connsiteY2"/>
              <a:gd fmla="*/ 0 w 204216" name="connsiteX3"/>
              <a:gd fmla="*/ 83820 h 83820" name="connsiteY3"/>
              <a:gd fmla="*/ 0 w 204216" name="connsiteX4"/>
              <a:gd fmla="*/ 0 h 8382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3820" w="204215">
                <a:moveTo>
                  <a:pt x="0" y="0"/>
                </a:moveTo>
                <a:lnTo>
                  <a:pt x="204216" y="0"/>
                </a:lnTo>
                <a:lnTo>
                  <a:pt x="204216" y="83820"/>
                </a:lnTo>
                <a:lnTo>
                  <a:pt x="0" y="83820"/>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986027" y="2287523"/>
            <a:ext cx="204216" cy="1388364"/>
          </a:xfrm>
          <a:custGeom>
            <a:gdLst>
              <a:gd fmla="*/ 0 w 204216" name="connsiteX0"/>
              <a:gd fmla="*/ 0 h 1388364" name="connsiteY0"/>
              <a:gd fmla="*/ 204216 w 204216" name="connsiteX1"/>
              <a:gd fmla="*/ 0 h 1388364" name="connsiteY1"/>
              <a:gd fmla="*/ 204216 w 204216" name="connsiteX2"/>
              <a:gd fmla="*/ 1388364 h 1388364" name="connsiteY2"/>
              <a:gd fmla="*/ 0 w 204216" name="connsiteX3"/>
              <a:gd fmla="*/ 1388364 h 1388364" name="connsiteY3"/>
              <a:gd fmla="*/ 0 w 204216" name="connsiteX4"/>
              <a:gd fmla="*/ 0 h 13883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88364" w="204215">
                <a:moveTo>
                  <a:pt x="0" y="0"/>
                </a:moveTo>
                <a:lnTo>
                  <a:pt x="204216" y="0"/>
                </a:lnTo>
                <a:lnTo>
                  <a:pt x="204216" y="1388364"/>
                </a:lnTo>
                <a:lnTo>
                  <a:pt x="0" y="1388364"/>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1516380" y="2700527"/>
            <a:ext cx="204215" cy="975360"/>
          </a:xfrm>
          <a:custGeom>
            <a:gdLst>
              <a:gd fmla="*/ 0 w 204215" name="connsiteX0"/>
              <a:gd fmla="*/ 0 h 975360" name="connsiteY0"/>
              <a:gd fmla="*/ 204215 w 204215" name="connsiteX1"/>
              <a:gd fmla="*/ 0 h 975360" name="connsiteY1"/>
              <a:gd fmla="*/ 204215 w 204215" name="connsiteX2"/>
              <a:gd fmla="*/ 975360 h 975360" name="connsiteY2"/>
              <a:gd fmla="*/ 0 w 204215" name="connsiteX3"/>
              <a:gd fmla="*/ 975360 h 975360" name="connsiteY3"/>
              <a:gd fmla="*/ 0 w 204215" name="connsiteX4"/>
              <a:gd fmla="*/ 0 h 97536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75360" w="204215">
                <a:moveTo>
                  <a:pt x="0" y="0"/>
                </a:moveTo>
                <a:lnTo>
                  <a:pt x="204215" y="0"/>
                </a:lnTo>
                <a:lnTo>
                  <a:pt x="204215" y="975360"/>
                </a:lnTo>
                <a:lnTo>
                  <a:pt x="0" y="975360"/>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2046732" y="2907792"/>
            <a:ext cx="204216" cy="768095"/>
          </a:xfrm>
          <a:custGeom>
            <a:gdLst>
              <a:gd fmla="*/ 0 w 204216" name="connsiteX0"/>
              <a:gd fmla="*/ 0 h 768095" name="connsiteY0"/>
              <a:gd fmla="*/ 204216 w 204216" name="connsiteX1"/>
              <a:gd fmla="*/ 0 h 768095" name="connsiteY1"/>
              <a:gd fmla="*/ 204216 w 204216" name="connsiteX2"/>
              <a:gd fmla="*/ 768095 h 768095" name="connsiteY2"/>
              <a:gd fmla="*/ 0 w 204216" name="connsiteX3"/>
              <a:gd fmla="*/ 768095 h 768095" name="connsiteY3"/>
              <a:gd fmla="*/ 0 w 204216" name="connsiteX4"/>
              <a:gd fmla="*/ 0 h 76809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8095" w="204215">
                <a:moveTo>
                  <a:pt x="0" y="0"/>
                </a:moveTo>
                <a:lnTo>
                  <a:pt x="204216" y="0"/>
                </a:lnTo>
                <a:lnTo>
                  <a:pt x="204216" y="768095"/>
                </a:lnTo>
                <a:lnTo>
                  <a:pt x="0" y="768095"/>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2577083" y="2773679"/>
            <a:ext cx="204216" cy="902208"/>
          </a:xfrm>
          <a:custGeom>
            <a:gdLst>
              <a:gd fmla="*/ 0 w 204216" name="connsiteX0"/>
              <a:gd fmla="*/ 0 h 902208" name="connsiteY0"/>
              <a:gd fmla="*/ 204216 w 204216" name="connsiteX1"/>
              <a:gd fmla="*/ 0 h 902208" name="connsiteY1"/>
              <a:gd fmla="*/ 204216 w 204216" name="connsiteX2"/>
              <a:gd fmla="*/ 902208 h 902208" name="connsiteY2"/>
              <a:gd fmla="*/ 0 w 204216" name="connsiteX3"/>
              <a:gd fmla="*/ 902208 h 902208" name="connsiteY3"/>
              <a:gd fmla="*/ 0 w 204216" name="connsiteX4"/>
              <a:gd fmla="*/ 0 h 9022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02208" w="204215">
                <a:moveTo>
                  <a:pt x="0" y="0"/>
                </a:moveTo>
                <a:lnTo>
                  <a:pt x="204216" y="0"/>
                </a:lnTo>
                <a:lnTo>
                  <a:pt x="204216" y="902208"/>
                </a:lnTo>
                <a:lnTo>
                  <a:pt x="0" y="902208"/>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3107435" y="2538983"/>
            <a:ext cx="204216" cy="1136904"/>
          </a:xfrm>
          <a:custGeom>
            <a:gdLst>
              <a:gd fmla="*/ 0 w 204216" name="connsiteX0"/>
              <a:gd fmla="*/ 0 h 1136904" name="connsiteY0"/>
              <a:gd fmla="*/ 204216 w 204216" name="connsiteX1"/>
              <a:gd fmla="*/ 0 h 1136904" name="connsiteY1"/>
              <a:gd fmla="*/ 204216 w 204216" name="connsiteX2"/>
              <a:gd fmla="*/ 1136904 h 1136904" name="connsiteY2"/>
              <a:gd fmla="*/ 0 w 204216" name="connsiteX3"/>
              <a:gd fmla="*/ 1136904 h 1136904" name="connsiteY3"/>
              <a:gd fmla="*/ 0 w 204216" name="connsiteX4"/>
              <a:gd fmla="*/ 0 h 11369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36904" w="204215">
                <a:moveTo>
                  <a:pt x="0" y="0"/>
                </a:moveTo>
                <a:lnTo>
                  <a:pt x="204216" y="0"/>
                </a:lnTo>
                <a:lnTo>
                  <a:pt x="204216" y="1136904"/>
                </a:lnTo>
                <a:lnTo>
                  <a:pt x="0" y="1136904"/>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3637788" y="3459479"/>
            <a:ext cx="204215" cy="216408"/>
          </a:xfrm>
          <a:custGeom>
            <a:gdLst>
              <a:gd fmla="*/ 0 w 204215" name="connsiteX0"/>
              <a:gd fmla="*/ 0 h 216408" name="connsiteY0"/>
              <a:gd fmla="*/ 204215 w 204215" name="connsiteX1"/>
              <a:gd fmla="*/ 0 h 216408" name="connsiteY1"/>
              <a:gd fmla="*/ 204215 w 204215" name="connsiteX2"/>
              <a:gd fmla="*/ 216408 h 216408" name="connsiteY2"/>
              <a:gd fmla="*/ 0 w 204215" name="connsiteX3"/>
              <a:gd fmla="*/ 216408 h 216408" name="connsiteY3"/>
              <a:gd fmla="*/ 0 w 204215" name="connsiteX4"/>
              <a:gd fmla="*/ 0 h 2164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6408" w="204215">
                <a:moveTo>
                  <a:pt x="0" y="0"/>
                </a:moveTo>
                <a:lnTo>
                  <a:pt x="204215" y="0"/>
                </a:lnTo>
                <a:lnTo>
                  <a:pt x="204215" y="216408"/>
                </a:lnTo>
                <a:lnTo>
                  <a:pt x="0" y="216408"/>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4168140" y="3215639"/>
            <a:ext cx="204215" cy="460248"/>
          </a:xfrm>
          <a:custGeom>
            <a:gdLst>
              <a:gd fmla="*/ 0 w 204215" name="connsiteX0"/>
              <a:gd fmla="*/ 0 h 460248" name="connsiteY0"/>
              <a:gd fmla="*/ 204215 w 204215" name="connsiteX1"/>
              <a:gd fmla="*/ 0 h 460248" name="connsiteY1"/>
              <a:gd fmla="*/ 204215 w 204215" name="connsiteX2"/>
              <a:gd fmla="*/ 460248 h 460248" name="connsiteY2"/>
              <a:gd fmla="*/ 0 w 204215" name="connsiteX3"/>
              <a:gd fmla="*/ 460248 h 460248" name="connsiteY3"/>
              <a:gd fmla="*/ 0 w 204215" name="connsiteX4"/>
              <a:gd fmla="*/ 0 h 4602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0248" w="204215">
                <a:moveTo>
                  <a:pt x="0" y="0"/>
                </a:moveTo>
                <a:lnTo>
                  <a:pt x="204215" y="0"/>
                </a:lnTo>
                <a:lnTo>
                  <a:pt x="204215" y="460248"/>
                </a:lnTo>
                <a:lnTo>
                  <a:pt x="0" y="460248"/>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4698491" y="3270503"/>
            <a:ext cx="204216" cy="405384"/>
          </a:xfrm>
          <a:custGeom>
            <a:gdLst>
              <a:gd fmla="*/ 0 w 204216" name="connsiteX0"/>
              <a:gd fmla="*/ 0 h 405384" name="connsiteY0"/>
              <a:gd fmla="*/ 204216 w 204216" name="connsiteX1"/>
              <a:gd fmla="*/ 0 h 405384" name="connsiteY1"/>
              <a:gd fmla="*/ 204216 w 204216" name="connsiteX2"/>
              <a:gd fmla="*/ 405384 h 405384" name="connsiteY2"/>
              <a:gd fmla="*/ 0 w 204216" name="connsiteX3"/>
              <a:gd fmla="*/ 405384 h 405384" name="connsiteY3"/>
              <a:gd fmla="*/ 0 w 204216" name="connsiteX4"/>
              <a:gd fmla="*/ 0 h 40538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5384" w="204215">
                <a:moveTo>
                  <a:pt x="0" y="0"/>
                </a:moveTo>
                <a:lnTo>
                  <a:pt x="204216" y="0"/>
                </a:lnTo>
                <a:lnTo>
                  <a:pt x="204216" y="405384"/>
                </a:lnTo>
                <a:lnTo>
                  <a:pt x="0" y="405384"/>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6" name="Freeform 3"/>
          <p:cNvSpPr/>
          <p:nvPr/>
        </p:nvSpPr>
        <p:spPr>
          <a:xfrm>
            <a:off x="5228844" y="3278123"/>
            <a:ext cx="204215" cy="397764"/>
          </a:xfrm>
          <a:custGeom>
            <a:gdLst>
              <a:gd fmla="*/ 0 w 204215" name="connsiteX0"/>
              <a:gd fmla="*/ 0 h 397764" name="connsiteY0"/>
              <a:gd fmla="*/ 204215 w 204215" name="connsiteX1"/>
              <a:gd fmla="*/ 0 h 397764" name="connsiteY1"/>
              <a:gd fmla="*/ 204215 w 204215" name="connsiteX2"/>
              <a:gd fmla="*/ 397764 h 397764" name="connsiteY2"/>
              <a:gd fmla="*/ 0 w 204215" name="connsiteX3"/>
              <a:gd fmla="*/ 397764 h 397764" name="connsiteY3"/>
              <a:gd fmla="*/ 0 w 204215" name="connsiteX4"/>
              <a:gd fmla="*/ 0 h 3977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97764" w="204215">
                <a:moveTo>
                  <a:pt x="0" y="0"/>
                </a:moveTo>
                <a:lnTo>
                  <a:pt x="204215" y="0"/>
                </a:lnTo>
                <a:lnTo>
                  <a:pt x="204215" y="397764"/>
                </a:lnTo>
                <a:lnTo>
                  <a:pt x="0" y="397764"/>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8" name="Freeform 3"/>
          <p:cNvSpPr/>
          <p:nvPr/>
        </p:nvSpPr>
        <p:spPr>
          <a:xfrm>
            <a:off x="5759196" y="3279647"/>
            <a:ext cx="204215" cy="396240"/>
          </a:xfrm>
          <a:custGeom>
            <a:gdLst>
              <a:gd fmla="*/ 0 w 204215" name="connsiteX0"/>
              <a:gd fmla="*/ 0 h 396240" name="connsiteY0"/>
              <a:gd fmla="*/ 204215 w 204215" name="connsiteX1"/>
              <a:gd fmla="*/ 0 h 396240" name="connsiteY1"/>
              <a:gd fmla="*/ 204215 w 204215" name="connsiteX2"/>
              <a:gd fmla="*/ 396240 h 396240" name="connsiteY2"/>
              <a:gd fmla="*/ 0 w 204215" name="connsiteX3"/>
              <a:gd fmla="*/ 396240 h 396240" name="connsiteY3"/>
              <a:gd fmla="*/ 0 w 204215" name="connsiteX4"/>
              <a:gd fmla="*/ 0 h 39624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96240" w="204215">
                <a:moveTo>
                  <a:pt x="0" y="0"/>
                </a:moveTo>
                <a:lnTo>
                  <a:pt x="204215" y="0"/>
                </a:lnTo>
                <a:lnTo>
                  <a:pt x="204215" y="396240"/>
                </a:lnTo>
                <a:lnTo>
                  <a:pt x="0" y="396240"/>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6289547" y="3166872"/>
            <a:ext cx="204216" cy="509016"/>
          </a:xfrm>
          <a:custGeom>
            <a:gdLst>
              <a:gd fmla="*/ 0 w 204216" name="connsiteX0"/>
              <a:gd fmla="*/ 0 h 509016" name="connsiteY0"/>
              <a:gd fmla="*/ 204216 w 204216" name="connsiteX1"/>
              <a:gd fmla="*/ 0 h 509016" name="connsiteY1"/>
              <a:gd fmla="*/ 204216 w 204216" name="connsiteX2"/>
              <a:gd fmla="*/ 509016 h 509016" name="connsiteY2"/>
              <a:gd fmla="*/ 0 w 204216" name="connsiteX3"/>
              <a:gd fmla="*/ 509016 h 509016" name="connsiteY3"/>
              <a:gd fmla="*/ 0 w 204216" name="connsiteX4"/>
              <a:gd fmla="*/ 0 h 5090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09016" w="204215">
                <a:moveTo>
                  <a:pt x="0" y="0"/>
                </a:moveTo>
                <a:lnTo>
                  <a:pt x="204216" y="0"/>
                </a:lnTo>
                <a:lnTo>
                  <a:pt x="204216" y="509016"/>
                </a:lnTo>
                <a:lnTo>
                  <a:pt x="0" y="509016"/>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0" name="Freeform 3"/>
          <p:cNvSpPr/>
          <p:nvPr/>
        </p:nvSpPr>
        <p:spPr>
          <a:xfrm>
            <a:off x="6819900" y="3438144"/>
            <a:ext cx="204216" cy="237744"/>
          </a:xfrm>
          <a:custGeom>
            <a:gdLst>
              <a:gd fmla="*/ 0 w 204216" name="connsiteX0"/>
              <a:gd fmla="*/ 0 h 237744" name="connsiteY0"/>
              <a:gd fmla="*/ 204216 w 204216" name="connsiteX1"/>
              <a:gd fmla="*/ 0 h 237744" name="connsiteY1"/>
              <a:gd fmla="*/ 204216 w 204216" name="connsiteX2"/>
              <a:gd fmla="*/ 237744 h 237744" name="connsiteY2"/>
              <a:gd fmla="*/ 0 w 204216" name="connsiteX3"/>
              <a:gd fmla="*/ 237744 h 237744" name="connsiteY3"/>
              <a:gd fmla="*/ 0 w 204216" name="connsiteX4"/>
              <a:gd fmla="*/ 0 h 23774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7744" w="204215">
                <a:moveTo>
                  <a:pt x="0" y="0"/>
                </a:moveTo>
                <a:lnTo>
                  <a:pt x="204216" y="0"/>
                </a:lnTo>
                <a:lnTo>
                  <a:pt x="204216" y="237744"/>
                </a:lnTo>
                <a:lnTo>
                  <a:pt x="0" y="237744"/>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1" name="Freeform 3"/>
          <p:cNvSpPr/>
          <p:nvPr/>
        </p:nvSpPr>
        <p:spPr>
          <a:xfrm>
            <a:off x="7350252" y="3380232"/>
            <a:ext cx="204216" cy="295655"/>
          </a:xfrm>
          <a:custGeom>
            <a:gdLst>
              <a:gd fmla="*/ 0 w 204216" name="connsiteX0"/>
              <a:gd fmla="*/ 0 h 295655" name="connsiteY0"/>
              <a:gd fmla="*/ 204216 w 204216" name="connsiteX1"/>
              <a:gd fmla="*/ 0 h 295655" name="connsiteY1"/>
              <a:gd fmla="*/ 204216 w 204216" name="connsiteX2"/>
              <a:gd fmla="*/ 295655 h 295655" name="connsiteY2"/>
              <a:gd fmla="*/ 0 w 204216" name="connsiteX3"/>
              <a:gd fmla="*/ 295655 h 295655" name="connsiteY3"/>
              <a:gd fmla="*/ 0 w 204216" name="connsiteX4"/>
              <a:gd fmla="*/ 0 h 2956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95655" w="204215">
                <a:moveTo>
                  <a:pt x="0" y="0"/>
                </a:moveTo>
                <a:lnTo>
                  <a:pt x="204216" y="0"/>
                </a:lnTo>
                <a:lnTo>
                  <a:pt x="204216" y="295655"/>
                </a:lnTo>
                <a:lnTo>
                  <a:pt x="0" y="295655"/>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2" name="Freeform 3"/>
          <p:cNvSpPr/>
          <p:nvPr/>
        </p:nvSpPr>
        <p:spPr>
          <a:xfrm>
            <a:off x="7880604" y="3447288"/>
            <a:ext cx="204216" cy="228600"/>
          </a:xfrm>
          <a:custGeom>
            <a:gdLst>
              <a:gd fmla="*/ 0 w 204216" name="connsiteX0"/>
              <a:gd fmla="*/ 0 h 228600" name="connsiteY0"/>
              <a:gd fmla="*/ 204215 w 204216" name="connsiteX1"/>
              <a:gd fmla="*/ 0 h 228600" name="connsiteY1"/>
              <a:gd fmla="*/ 204215 w 204216" name="connsiteX2"/>
              <a:gd fmla="*/ 228600 h 228600" name="connsiteY2"/>
              <a:gd fmla="*/ 0 w 204216" name="connsiteX3"/>
              <a:gd fmla="*/ 228600 h 228600" name="connsiteY3"/>
              <a:gd fmla="*/ 0 w 204216" name="connsiteX4"/>
              <a:gd fmla="*/ 0 h 2286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600" w="204215">
                <a:moveTo>
                  <a:pt x="0" y="0"/>
                </a:moveTo>
                <a:lnTo>
                  <a:pt x="204215" y="0"/>
                </a:lnTo>
                <a:lnTo>
                  <a:pt x="204215" y="228600"/>
                </a:lnTo>
                <a:lnTo>
                  <a:pt x="0" y="228600"/>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3" name="Freeform 3"/>
          <p:cNvSpPr/>
          <p:nvPr/>
        </p:nvSpPr>
        <p:spPr>
          <a:xfrm>
            <a:off x="8410956" y="3445764"/>
            <a:ext cx="204216" cy="230123"/>
          </a:xfrm>
          <a:custGeom>
            <a:gdLst>
              <a:gd fmla="*/ 0 w 204216" name="connsiteX0"/>
              <a:gd fmla="*/ 0 h 230123" name="connsiteY0"/>
              <a:gd fmla="*/ 204215 w 204216" name="connsiteX1"/>
              <a:gd fmla="*/ 0 h 230123" name="connsiteY1"/>
              <a:gd fmla="*/ 204215 w 204216" name="connsiteX2"/>
              <a:gd fmla="*/ 230123 h 230123" name="connsiteY2"/>
              <a:gd fmla="*/ 0 w 204216" name="connsiteX3"/>
              <a:gd fmla="*/ 230123 h 230123" name="connsiteY3"/>
              <a:gd fmla="*/ 0 w 204216" name="connsiteX4"/>
              <a:gd fmla="*/ 0 h 2301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0123" w="204215">
                <a:moveTo>
                  <a:pt x="0" y="0"/>
                </a:moveTo>
                <a:lnTo>
                  <a:pt x="204215" y="0"/>
                </a:lnTo>
                <a:lnTo>
                  <a:pt x="204215" y="230123"/>
                </a:lnTo>
                <a:lnTo>
                  <a:pt x="0" y="230123"/>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4" name="Freeform 3"/>
          <p:cNvSpPr/>
          <p:nvPr/>
        </p:nvSpPr>
        <p:spPr>
          <a:xfrm>
            <a:off x="714501" y="3669538"/>
            <a:ext cx="7967980" cy="21844"/>
          </a:xfrm>
          <a:custGeom>
            <a:gdLst>
              <a:gd fmla="*/ 6350 w 7967980" name="connsiteX0"/>
              <a:gd fmla="*/ 6350 h 21844" name="connsiteY0"/>
              <a:gd fmla="*/ 7961629 w 7967980" name="connsiteX1"/>
              <a:gd fmla="*/ 6350 h 21844" name="connsiteY1"/>
            </a:gdLst>
            <a:cxnLst>
              <a:cxn ang="0">
                <a:pos x="connsiteX0" y="connsiteY0"/>
              </a:cxn>
              <a:cxn ang="1">
                <a:pos x="connsiteX1" y="connsiteY1"/>
              </a:cxn>
            </a:cxnLst>
            <a:rect b="b" l="l" r="r" t="t"/>
            <a:pathLst>
              <a:path h="21844" w="7967980">
                <a:moveTo>
                  <a:pt x="6350" y="6350"/>
                </a:moveTo>
                <a:lnTo>
                  <a:pt x="7961629" y="6350"/>
                </a:lnTo>
              </a:path>
            </a:pathLst>
          </a:custGeom>
          <a:ln w="12700">
            <a:solidFill>
              <a:srgbClr val="B1B6C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5" name="Freeform 3"/>
          <p:cNvSpPr/>
          <p:nvPr/>
        </p:nvSpPr>
        <p:spPr>
          <a:xfrm>
            <a:off x="3986784" y="4213859"/>
            <a:ext cx="74676" cy="74676"/>
          </a:xfrm>
          <a:custGeom>
            <a:gdLst>
              <a:gd fmla="*/ 0 w 74676" name="connsiteX0"/>
              <a:gd fmla="*/ 74676 h 74676" name="connsiteY0"/>
              <a:gd fmla="*/ 74675 w 74676" name="connsiteX1"/>
              <a:gd fmla="*/ 74676 h 74676" name="connsiteY1"/>
              <a:gd fmla="*/ 74675 w 74676" name="connsiteX2"/>
              <a:gd fmla="*/ 0 h 74676" name="connsiteY2"/>
              <a:gd fmla="*/ 0 w 74676" name="connsiteX3"/>
              <a:gd fmla="*/ 0 h 74676" name="connsiteY3"/>
              <a:gd fmla="*/ 0 w 74676"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4676">
                <a:moveTo>
                  <a:pt x="0" y="74676"/>
                </a:moveTo>
                <a:lnTo>
                  <a:pt x="74675" y="74676"/>
                </a:lnTo>
                <a:lnTo>
                  <a:pt x="74675" y="0"/>
                </a:lnTo>
                <a:lnTo>
                  <a:pt x="0" y="0"/>
                </a:lnTo>
                <a:lnTo>
                  <a:pt x="0" y="74676"/>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6" name="Freeform 3"/>
          <p:cNvSpPr/>
          <p:nvPr/>
        </p:nvSpPr>
        <p:spPr>
          <a:xfrm>
            <a:off x="4959096" y="4213859"/>
            <a:ext cx="74676" cy="74676"/>
          </a:xfrm>
          <a:custGeom>
            <a:gdLst>
              <a:gd fmla="*/ 0 w 74676" name="connsiteX0"/>
              <a:gd fmla="*/ 74676 h 74676" name="connsiteY0"/>
              <a:gd fmla="*/ 74675 w 74676" name="connsiteX1"/>
              <a:gd fmla="*/ 74676 h 74676" name="connsiteY1"/>
              <a:gd fmla="*/ 74675 w 74676" name="connsiteX2"/>
              <a:gd fmla="*/ 0 h 74676" name="connsiteY2"/>
              <a:gd fmla="*/ 0 w 74676" name="connsiteX3"/>
              <a:gd fmla="*/ 0 h 74676" name="connsiteY3"/>
              <a:gd fmla="*/ 0 w 74676"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4676">
                <a:moveTo>
                  <a:pt x="0" y="74676"/>
                </a:moveTo>
                <a:lnTo>
                  <a:pt x="74675" y="74676"/>
                </a:lnTo>
                <a:lnTo>
                  <a:pt x="74675" y="0"/>
                </a:lnTo>
                <a:lnTo>
                  <a:pt x="0" y="0"/>
                </a:lnTo>
                <a:lnTo>
                  <a:pt x="0" y="74676"/>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7" name="TextBox 1"/>
          <p:cNvSpPr txBox="1"/>
          <p:nvPr/>
        </p:nvSpPr>
        <p:spPr>
          <a:xfrm>
            <a:off x="723900" y="37846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通讯社交</a:t>
            </a:r>
          </a:p>
        </p:txBody>
      </p:sp>
      <p:sp>
        <p:nvSpPr>
          <p:cNvPr id="1038" name="TextBox 1"/>
          <p:cNvSpPr txBox="1"/>
          <p:nvPr/>
        </p:nvSpPr>
        <p:spPr>
          <a:xfrm>
            <a:off x="1384300" y="37846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电商</a:t>
            </a:r>
          </a:p>
        </p:txBody>
      </p:sp>
      <p:sp>
        <p:nvSpPr>
          <p:cNvPr id="1039" name="TextBox 1"/>
          <p:cNvSpPr txBox="1"/>
          <p:nvPr/>
        </p:nvSpPr>
        <p:spPr>
          <a:xfrm>
            <a:off x="1917700" y="37846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游戏</a:t>
            </a:r>
          </a:p>
        </p:txBody>
      </p:sp>
      <p:sp>
        <p:nvSpPr>
          <p:cNvPr id="1040" name="TextBox 1"/>
          <p:cNvSpPr txBox="1"/>
          <p:nvPr/>
        </p:nvSpPr>
        <p:spPr>
          <a:xfrm>
            <a:off x="2451100" y="37846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视频</a:t>
            </a:r>
          </a:p>
        </p:txBody>
      </p:sp>
      <p:sp>
        <p:nvSpPr>
          <p:cNvPr id="1041" name="TextBox 1"/>
          <p:cNvSpPr txBox="1"/>
          <p:nvPr/>
        </p:nvSpPr>
        <p:spPr>
          <a:xfrm>
            <a:off x="2844800" y="37846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手机助手</a:t>
            </a:r>
          </a:p>
        </p:txBody>
      </p:sp>
      <p:sp>
        <p:nvSpPr>
          <p:cNvPr id="1042" name="TextBox 1"/>
          <p:cNvSpPr txBox="1"/>
          <p:nvPr/>
        </p:nvSpPr>
        <p:spPr>
          <a:xfrm>
            <a:off x="3505200" y="37846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办公</a:t>
            </a:r>
          </a:p>
        </p:txBody>
      </p:sp>
      <p:sp>
        <p:nvSpPr>
          <p:cNvPr id="1043" name="TextBox 1"/>
          <p:cNvSpPr txBox="1"/>
          <p:nvPr/>
        </p:nvSpPr>
        <p:spPr>
          <a:xfrm>
            <a:off x="4038600" y="37846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音乐</a:t>
            </a:r>
          </a:p>
        </p:txBody>
      </p:sp>
      <p:sp>
        <p:nvSpPr>
          <p:cNvPr id="1044" name="TextBox 1"/>
          <p:cNvSpPr txBox="1"/>
          <p:nvPr/>
        </p:nvSpPr>
        <p:spPr>
          <a:xfrm>
            <a:off x="4572000" y="37846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生活</a:t>
            </a:r>
          </a:p>
        </p:txBody>
      </p:sp>
      <p:sp>
        <p:nvSpPr>
          <p:cNvPr id="1045" name="TextBox 1"/>
          <p:cNvSpPr txBox="1"/>
          <p:nvPr/>
        </p:nvSpPr>
        <p:spPr>
          <a:xfrm>
            <a:off x="4965700" y="3784600"/>
            <a:ext cx="16256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导航地图   浏览器   应用商店</a:t>
            </a:r>
          </a:p>
        </p:txBody>
      </p:sp>
      <p:sp>
        <p:nvSpPr>
          <p:cNvPr id="1046" name="TextBox 1"/>
          <p:cNvSpPr txBox="1"/>
          <p:nvPr/>
        </p:nvSpPr>
        <p:spPr>
          <a:xfrm>
            <a:off x="6692900" y="37846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图片</a:t>
            </a:r>
          </a:p>
        </p:txBody>
      </p:sp>
      <p:sp>
        <p:nvSpPr>
          <p:cNvPr id="1047" name="TextBox 1"/>
          <p:cNvSpPr txBox="1"/>
          <p:nvPr/>
        </p:nvSpPr>
        <p:spPr>
          <a:xfrm>
            <a:off x="7150100" y="3784600"/>
            <a:ext cx="381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输入法</a:t>
            </a:r>
          </a:p>
        </p:txBody>
      </p:sp>
      <p:sp>
        <p:nvSpPr>
          <p:cNvPr id="1048" name="TextBox 1"/>
          <p:cNvSpPr txBox="1"/>
          <p:nvPr/>
        </p:nvSpPr>
        <p:spPr>
          <a:xfrm>
            <a:off x="7747000" y="37846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新闻</a:t>
            </a:r>
          </a:p>
        </p:txBody>
      </p:sp>
      <p:sp>
        <p:nvSpPr>
          <p:cNvPr id="1049" name="TextBox 1"/>
          <p:cNvSpPr txBox="1"/>
          <p:nvPr/>
        </p:nvSpPr>
        <p:spPr>
          <a:xfrm>
            <a:off x="8280400" y="37846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搜索</a:t>
            </a:r>
          </a:p>
        </p:txBody>
      </p:sp>
      <p:sp>
        <p:nvSpPr>
          <p:cNvPr id="1050" name="TextBox 1"/>
          <p:cNvSpPr txBox="1"/>
          <p:nvPr/>
        </p:nvSpPr>
        <p:spPr>
          <a:xfrm>
            <a:off x="393700" y="254000"/>
            <a:ext cx="10672762" cy="1290320"/>
          </a:xfrm>
          <a:prstGeom prst="rect">
            <a:avLst/>
          </a:prstGeom>
          <a:noFill/>
        </p:spPr>
        <p:txBody>
          <a:bodyPr lIns="0" rIns="0" rtlCol="0" tIns="0" wrap="none">
            <a:spAutoFit/>
          </a:bodyPr>
          <a:lstStyle/>
          <a:p>
            <a:pPr>
              <a:lnSpc>
                <a:spcPts val="1400"/>
              </a:lnSpc>
              <a:tabLst>
                <a:tab pos="241300"/>
                <a:tab pos="2603500"/>
              </a:tabLst>
            </a:pPr>
            <a:r>
              <a:rPr altLang="zh-CN" lang="en-US" smtClean="0"/>
              <a:t>	移动互联网用户行为</a:t>
            </a:r>
          </a:p>
          <a:p>
            <a:pPr>
              <a:lnSpc>
                <a:spcPts val="1400"/>
              </a:lnSpc>
              <a:tabLst>
                <a:tab pos="241300"/>
                <a:tab pos="2603500"/>
              </a:tabLst>
            </a:pPr>
            <a:r>
              <a:rPr altLang="zh-CN" lang="en-US" smtClean="0"/>
              <a:t>   使用三星和小米两个品牌设备的用户中，小米用户相对更爱玩游戏、聊天和办公；而三星用户更常使用</a:t>
            </a:r>
          </a:p>
          <a:p>
            <a:pPr>
              <a:lnSpc>
                <a:spcPts val="1400"/>
              </a:lnSpc>
              <a:tabLst>
                <a:tab pos="241300"/>
                <a:tab pos="2603500"/>
              </a:tabLst>
            </a:pPr>
            <a:r>
              <a:rPr altLang="zh-CN" lang="en-US" smtClean="0"/>
              <a:t>	手机助手和应用商店</a:t>
            </a:r>
          </a:p>
          <a:p>
            <a:pPr>
              <a:lnSpc>
                <a:spcPts val="1400"/>
              </a:lnSpc>
              <a:tabLst>
                <a:tab pos="241300"/>
                <a:tab pos="2603500"/>
              </a:tabLst>
            </a:pPr>
            <a:endParaRPr altLang="zh-CN" lang="en-US" smtClean="0"/>
          </a:p>
          <a:p>
            <a:pPr>
              <a:lnSpc>
                <a:spcPts val="1400"/>
              </a:lnSpc>
              <a:tabLst>
                <a:tab pos="241300"/>
                <a:tab pos="2603500"/>
              </a:tabLst>
            </a:pPr>
            <a:endParaRPr altLang="zh-CN" lang="en-US" smtClean="0"/>
          </a:p>
          <a:p>
            <a:pPr>
              <a:lnSpc>
                <a:spcPts val="1400"/>
              </a:lnSpc>
              <a:tabLst>
                <a:tab pos="241300"/>
                <a:tab pos="2603500"/>
              </a:tabLst>
            </a:pPr>
            <a:endParaRPr altLang="zh-CN" lang="en-US" smtClean="0"/>
          </a:p>
          <a:p>
            <a:pPr>
              <a:lnSpc>
                <a:spcPts val="1400"/>
              </a:lnSpc>
              <a:tabLst>
                <a:tab pos="241300"/>
                <a:tab pos="2603500"/>
              </a:tabLst>
            </a:pPr>
            <a:r>
              <a:rPr altLang="zh-CN" lang="en-US" smtClean="0"/>
              <a:t>		2014年12月 不同移动设备品牌用户应用兴趣偏好对比</a:t>
            </a:r>
          </a:p>
        </p:txBody>
      </p:sp>
      <p:sp>
        <p:nvSpPr>
          <p:cNvPr id="1051" name="TextBox 1"/>
          <p:cNvSpPr txBox="1"/>
          <p:nvPr/>
        </p:nvSpPr>
        <p:spPr>
          <a:xfrm>
            <a:off x="4089400" y="41529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小米用户</a:t>
            </a:r>
          </a:p>
        </p:txBody>
      </p:sp>
      <p:sp>
        <p:nvSpPr>
          <p:cNvPr id="1052" name="TextBox 1"/>
          <p:cNvSpPr txBox="1"/>
          <p:nvPr/>
        </p:nvSpPr>
        <p:spPr>
          <a:xfrm>
            <a:off x="5067300" y="41529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三星用户</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310639" y="1748027"/>
            <a:ext cx="403860" cy="1908048"/>
          </a:xfrm>
          <a:custGeom>
            <a:gdLst>
              <a:gd fmla="*/ 0 w 403860" name="connsiteX0"/>
              <a:gd fmla="*/ 1908048 h 1908048" name="connsiteY0"/>
              <a:gd fmla="*/ 403860 w 403860" name="connsiteX1"/>
              <a:gd fmla="*/ 1908048 h 1908048" name="connsiteY1"/>
              <a:gd fmla="*/ 403860 w 403860" name="connsiteX2"/>
              <a:gd fmla="*/ 0 h 1908048" name="connsiteY2"/>
              <a:gd fmla="*/ 0 w 403860" name="connsiteX3"/>
              <a:gd fmla="*/ 0 h 1908048" name="connsiteY3"/>
              <a:gd fmla="*/ 0 w 403860" name="connsiteX4"/>
              <a:gd fmla="*/ 1908048 h 19080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908048" w="403860">
                <a:moveTo>
                  <a:pt x="0" y="1908048"/>
                </a:moveTo>
                <a:lnTo>
                  <a:pt x="403860" y="1908048"/>
                </a:lnTo>
                <a:lnTo>
                  <a:pt x="403860" y="0"/>
                </a:lnTo>
                <a:lnTo>
                  <a:pt x="0" y="0"/>
                </a:lnTo>
                <a:lnTo>
                  <a:pt x="0" y="1908048"/>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312163" y="2167127"/>
            <a:ext cx="400812" cy="1540763"/>
          </a:xfrm>
          <a:custGeom>
            <a:gdLst>
              <a:gd fmla="*/ 0 w 400812" name="connsiteX0"/>
              <a:gd fmla="*/ 1540763 h 1540763" name="connsiteY0"/>
              <a:gd fmla="*/ 400812 w 400812" name="connsiteX1"/>
              <a:gd fmla="*/ 1540763 h 1540763" name="connsiteY1"/>
              <a:gd fmla="*/ 400812 w 400812" name="connsiteX2"/>
              <a:gd fmla="*/ 0 h 1540763" name="connsiteY2"/>
              <a:gd fmla="*/ 0 w 400812" name="connsiteX3"/>
              <a:gd fmla="*/ 0 h 1540763" name="connsiteY3"/>
              <a:gd fmla="*/ 0 w 400812" name="connsiteX4"/>
              <a:gd fmla="*/ 1540763 h 154076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540763" w="400812">
                <a:moveTo>
                  <a:pt x="0" y="1540763"/>
                </a:moveTo>
                <a:lnTo>
                  <a:pt x="400812" y="1540763"/>
                </a:lnTo>
                <a:lnTo>
                  <a:pt x="400812" y="0"/>
                </a:lnTo>
                <a:lnTo>
                  <a:pt x="0" y="0"/>
                </a:lnTo>
                <a:lnTo>
                  <a:pt x="0" y="1540763"/>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6079235" y="3503676"/>
            <a:ext cx="399288" cy="204215"/>
          </a:xfrm>
          <a:custGeom>
            <a:gdLst>
              <a:gd fmla="*/ 0 w 399288" name="connsiteX0"/>
              <a:gd fmla="*/ 204215 h 204215" name="connsiteY0"/>
              <a:gd fmla="*/ 399288 w 399288" name="connsiteX1"/>
              <a:gd fmla="*/ 204215 h 204215" name="connsiteY1"/>
              <a:gd fmla="*/ 399288 w 399288" name="connsiteX2"/>
              <a:gd fmla="*/ 0 h 204215" name="connsiteY2"/>
              <a:gd fmla="*/ 0 w 399288" name="connsiteX3"/>
              <a:gd fmla="*/ 0 h 204215" name="connsiteY3"/>
              <a:gd fmla="*/ 0 w 399288" name="connsiteX4"/>
              <a:gd fmla="*/ 204215 h 20421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4215" w="399288">
                <a:moveTo>
                  <a:pt x="0" y="204215"/>
                </a:moveTo>
                <a:lnTo>
                  <a:pt x="399288" y="204215"/>
                </a:lnTo>
                <a:lnTo>
                  <a:pt x="399288" y="0"/>
                </a:lnTo>
                <a:lnTo>
                  <a:pt x="0" y="0"/>
                </a:lnTo>
                <a:lnTo>
                  <a:pt x="0" y="204215"/>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1993392" y="2737104"/>
            <a:ext cx="400811" cy="970788"/>
          </a:xfrm>
          <a:custGeom>
            <a:gdLst>
              <a:gd fmla="*/ 0 w 400811" name="connsiteX0"/>
              <a:gd fmla="*/ 0 h 970788" name="connsiteY0"/>
              <a:gd fmla="*/ 400811 w 400811" name="connsiteX1"/>
              <a:gd fmla="*/ 0 h 970788" name="connsiteY1"/>
              <a:gd fmla="*/ 400811 w 400811" name="connsiteX2"/>
              <a:gd fmla="*/ 970787 h 970788" name="connsiteY2"/>
              <a:gd fmla="*/ 0 w 400811" name="connsiteX3"/>
              <a:gd fmla="*/ 970787 h 970788" name="connsiteY3"/>
              <a:gd fmla="*/ 0 w 400811" name="connsiteX4"/>
              <a:gd fmla="*/ 0 h 9707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70788" w="400811">
                <a:moveTo>
                  <a:pt x="0" y="0"/>
                </a:moveTo>
                <a:lnTo>
                  <a:pt x="400811" y="0"/>
                </a:lnTo>
                <a:lnTo>
                  <a:pt x="400811" y="970787"/>
                </a:lnTo>
                <a:lnTo>
                  <a:pt x="0" y="970787"/>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2674620" y="3302508"/>
            <a:ext cx="399288" cy="405384"/>
          </a:xfrm>
          <a:custGeom>
            <a:gdLst>
              <a:gd fmla="*/ 0 w 399288" name="connsiteX0"/>
              <a:gd fmla="*/ 0 h 405384" name="connsiteY0"/>
              <a:gd fmla="*/ 399287 w 399288" name="connsiteX1"/>
              <a:gd fmla="*/ 0 h 405384" name="connsiteY1"/>
              <a:gd fmla="*/ 399287 w 399288" name="connsiteX2"/>
              <a:gd fmla="*/ 405383 h 405384" name="connsiteY2"/>
              <a:gd fmla="*/ 0 w 399288" name="connsiteX3"/>
              <a:gd fmla="*/ 405383 h 405384" name="connsiteY3"/>
              <a:gd fmla="*/ 0 w 399288" name="connsiteX4"/>
              <a:gd fmla="*/ 0 h 40538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5384" w="399288">
                <a:moveTo>
                  <a:pt x="0" y="0"/>
                </a:moveTo>
                <a:lnTo>
                  <a:pt x="399287" y="0"/>
                </a:lnTo>
                <a:lnTo>
                  <a:pt x="399287" y="405383"/>
                </a:lnTo>
                <a:lnTo>
                  <a:pt x="0" y="405383"/>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354323" y="3328415"/>
            <a:ext cx="400811" cy="379476"/>
          </a:xfrm>
          <a:custGeom>
            <a:gdLst>
              <a:gd fmla="*/ 0 w 400811" name="connsiteX0"/>
              <a:gd fmla="*/ 0 h 379476" name="connsiteY0"/>
              <a:gd fmla="*/ 400811 w 400811" name="connsiteX1"/>
              <a:gd fmla="*/ 0 h 379476" name="connsiteY1"/>
              <a:gd fmla="*/ 400811 w 400811" name="connsiteX2"/>
              <a:gd fmla="*/ 379476 h 379476" name="connsiteY2"/>
              <a:gd fmla="*/ 0 w 400811" name="connsiteX3"/>
              <a:gd fmla="*/ 379476 h 379476" name="connsiteY3"/>
              <a:gd fmla="*/ 0 w 400811" name="connsiteX4"/>
              <a:gd fmla="*/ 0 h 3794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9476" w="400811">
                <a:moveTo>
                  <a:pt x="0" y="0"/>
                </a:moveTo>
                <a:lnTo>
                  <a:pt x="400811" y="0"/>
                </a:lnTo>
                <a:lnTo>
                  <a:pt x="400811" y="379476"/>
                </a:lnTo>
                <a:lnTo>
                  <a:pt x="0" y="379476"/>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035552" y="3360420"/>
            <a:ext cx="400811" cy="347472"/>
          </a:xfrm>
          <a:custGeom>
            <a:gdLst>
              <a:gd fmla="*/ 0 w 400811" name="connsiteX0"/>
              <a:gd fmla="*/ 0 h 347472" name="connsiteY0"/>
              <a:gd fmla="*/ 400811 w 400811" name="connsiteX1"/>
              <a:gd fmla="*/ 0 h 347472" name="connsiteY1"/>
              <a:gd fmla="*/ 400811 w 400811" name="connsiteX2"/>
              <a:gd fmla="*/ 347471 h 347472" name="connsiteY2"/>
              <a:gd fmla="*/ 0 w 400811" name="connsiteX3"/>
              <a:gd fmla="*/ 347471 h 347472" name="connsiteY3"/>
              <a:gd fmla="*/ 0 w 400811" name="connsiteX4"/>
              <a:gd fmla="*/ 0 h 34747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47472" w="400811">
                <a:moveTo>
                  <a:pt x="0" y="0"/>
                </a:moveTo>
                <a:lnTo>
                  <a:pt x="400811" y="0"/>
                </a:lnTo>
                <a:lnTo>
                  <a:pt x="400811" y="347471"/>
                </a:lnTo>
                <a:lnTo>
                  <a:pt x="0" y="347471"/>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4716779" y="3453384"/>
            <a:ext cx="400811" cy="254508"/>
          </a:xfrm>
          <a:custGeom>
            <a:gdLst>
              <a:gd fmla="*/ 0 w 400811" name="connsiteX0"/>
              <a:gd fmla="*/ 0 h 254508" name="connsiteY0"/>
              <a:gd fmla="*/ 400811 w 400811" name="connsiteX1"/>
              <a:gd fmla="*/ 0 h 254508" name="connsiteY1"/>
              <a:gd fmla="*/ 400811 w 400811" name="connsiteX2"/>
              <a:gd fmla="*/ 254507 h 254508" name="connsiteY2"/>
              <a:gd fmla="*/ 0 w 400811" name="connsiteX3"/>
              <a:gd fmla="*/ 254507 h 254508" name="connsiteY3"/>
              <a:gd fmla="*/ 0 w 400811" name="connsiteX4"/>
              <a:gd fmla="*/ 0 h 2545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54508" w="400811">
                <a:moveTo>
                  <a:pt x="0" y="0"/>
                </a:moveTo>
                <a:lnTo>
                  <a:pt x="400811" y="0"/>
                </a:lnTo>
                <a:lnTo>
                  <a:pt x="400811" y="254507"/>
                </a:lnTo>
                <a:lnTo>
                  <a:pt x="0" y="254507"/>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398008" y="3500628"/>
            <a:ext cx="400811" cy="207264"/>
          </a:xfrm>
          <a:custGeom>
            <a:gdLst>
              <a:gd fmla="*/ 0 w 400811" name="connsiteX0"/>
              <a:gd fmla="*/ 0 h 207264" name="connsiteY0"/>
              <a:gd fmla="*/ 400811 w 400811" name="connsiteX1"/>
              <a:gd fmla="*/ 0 h 207264" name="connsiteY1"/>
              <a:gd fmla="*/ 400811 w 400811" name="connsiteX2"/>
              <a:gd fmla="*/ 207263 h 207264" name="connsiteY2"/>
              <a:gd fmla="*/ 0 w 400811" name="connsiteX3"/>
              <a:gd fmla="*/ 207263 h 207264" name="connsiteY3"/>
              <a:gd fmla="*/ 0 w 400811" name="connsiteX4"/>
              <a:gd fmla="*/ 0 h 2072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7264" w="400811">
                <a:moveTo>
                  <a:pt x="0" y="0"/>
                </a:moveTo>
                <a:lnTo>
                  <a:pt x="400811" y="0"/>
                </a:lnTo>
                <a:lnTo>
                  <a:pt x="400811" y="207263"/>
                </a:lnTo>
                <a:lnTo>
                  <a:pt x="0" y="207263"/>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758940" y="3604259"/>
            <a:ext cx="400811" cy="103632"/>
          </a:xfrm>
          <a:custGeom>
            <a:gdLst>
              <a:gd fmla="*/ 0 w 400811" name="connsiteX0"/>
              <a:gd fmla="*/ 0 h 103632" name="connsiteY0"/>
              <a:gd fmla="*/ 400811 w 400811" name="connsiteX1"/>
              <a:gd fmla="*/ 0 h 103632" name="connsiteY1"/>
              <a:gd fmla="*/ 400811 w 400811" name="connsiteX2"/>
              <a:gd fmla="*/ 103632 h 103632" name="connsiteY2"/>
              <a:gd fmla="*/ 0 w 400811" name="connsiteX3"/>
              <a:gd fmla="*/ 103632 h 103632" name="connsiteY3"/>
              <a:gd fmla="*/ 0 w 400811" name="connsiteX4"/>
              <a:gd fmla="*/ 0 h 1036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3632" w="400811">
                <a:moveTo>
                  <a:pt x="0" y="0"/>
                </a:moveTo>
                <a:lnTo>
                  <a:pt x="400811" y="0"/>
                </a:lnTo>
                <a:lnTo>
                  <a:pt x="400811" y="103632"/>
                </a:lnTo>
                <a:lnTo>
                  <a:pt x="0" y="103632"/>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440168" y="3617976"/>
            <a:ext cx="400811" cy="89915"/>
          </a:xfrm>
          <a:custGeom>
            <a:gdLst>
              <a:gd fmla="*/ 0 w 400811" name="connsiteX0"/>
              <a:gd fmla="*/ 0 h 89915" name="connsiteY0"/>
              <a:gd fmla="*/ 400811 w 400811" name="connsiteX1"/>
              <a:gd fmla="*/ 0 h 89915" name="connsiteY1"/>
              <a:gd fmla="*/ 400811 w 400811" name="connsiteX2"/>
              <a:gd fmla="*/ 89915 h 89915" name="connsiteY2"/>
              <a:gd fmla="*/ 0 w 400811" name="connsiteX3"/>
              <a:gd fmla="*/ 89915 h 89915" name="connsiteY3"/>
              <a:gd fmla="*/ 0 w 400811" name="connsiteX4"/>
              <a:gd fmla="*/ 0 h 8991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9915" w="400811">
                <a:moveTo>
                  <a:pt x="0" y="0"/>
                </a:moveTo>
                <a:lnTo>
                  <a:pt x="400811" y="0"/>
                </a:lnTo>
                <a:lnTo>
                  <a:pt x="400811" y="89915"/>
                </a:lnTo>
                <a:lnTo>
                  <a:pt x="0" y="89915"/>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1165605" y="3701541"/>
            <a:ext cx="6821931" cy="21844"/>
          </a:xfrm>
          <a:custGeom>
            <a:gdLst>
              <a:gd fmla="*/ 6350 w 6821931" name="connsiteX0"/>
              <a:gd fmla="*/ 6350 h 21844" name="connsiteY0"/>
              <a:gd fmla="*/ 6815582 w 6821931" name="connsiteX1"/>
              <a:gd fmla="*/ 6350 h 21844" name="connsiteY1"/>
            </a:gdLst>
            <a:cxnLst>
              <a:cxn ang="0">
                <a:pos x="connsiteX0" y="connsiteY0"/>
              </a:cxn>
              <a:cxn ang="1">
                <a:pos x="connsiteX1" y="connsiteY1"/>
              </a:cxn>
            </a:cxnLst>
            <a:rect b="b" l="l" r="r" t="t"/>
            <a:pathLst>
              <a:path h="21844" w="6821930">
                <a:moveTo>
                  <a:pt x="6350" y="6350"/>
                </a:moveTo>
                <a:lnTo>
                  <a:pt x="6815582" y="6350"/>
                </a:lnTo>
              </a:path>
            </a:pathLst>
          </a:custGeom>
          <a:ln w="12700">
            <a:solidFill>
              <a:srgbClr val="B1B6C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8" name="TextBox 1"/>
          <p:cNvSpPr txBox="1"/>
          <p:nvPr/>
        </p:nvSpPr>
        <p:spPr>
          <a:xfrm>
            <a:off x="7353300" y="28829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单位：秒</a:t>
            </a:r>
          </a:p>
        </p:txBody>
      </p:sp>
      <p:sp>
        <p:nvSpPr>
          <p:cNvPr id="19" name="TextBox 1"/>
          <p:cNvSpPr txBox="1"/>
          <p:nvPr/>
        </p:nvSpPr>
        <p:spPr>
          <a:xfrm>
            <a:off x="2082800" y="2819400"/>
            <a:ext cx="190500" cy="160020"/>
          </a:xfrm>
          <a:prstGeom prst="rect">
            <a:avLst/>
          </a:prstGeom>
          <a:noFill/>
        </p:spPr>
        <p:txBody>
          <a:bodyPr lIns="0" rIns="0" rtlCol="0" tIns="0" wrap="none">
            <a:spAutoFit/>
          </a:bodyPr>
          <a:lstStyle/>
          <a:p>
            <a:pPr>
              <a:lnSpc>
                <a:spcPts val="900"/>
              </a:lnSpc>
            </a:pPr>
            <a:r>
              <a:rPr altLang="zh-CN" b="1" lang="en-US" smtClean="0" sz="996">
                <a:solidFill>
                  <a:srgbClr val="FFFFFF"/>
                </a:solidFill>
                <a:latin charset="0" pitchFamily="18" typeface="Times New Roman"/>
                <a:cs charset="0" pitchFamily="18" typeface="Times New Roman"/>
              </a:rPr>
              <a:t>291</a:t>
            </a:r>
          </a:p>
        </p:txBody>
      </p:sp>
      <p:sp>
        <p:nvSpPr>
          <p:cNvPr id="20" name="TextBox 1"/>
          <p:cNvSpPr txBox="1"/>
          <p:nvPr/>
        </p:nvSpPr>
        <p:spPr>
          <a:xfrm>
            <a:off x="2768600" y="3378200"/>
            <a:ext cx="190500" cy="160020"/>
          </a:xfrm>
          <a:prstGeom prst="rect">
            <a:avLst/>
          </a:prstGeom>
          <a:noFill/>
        </p:spPr>
        <p:txBody>
          <a:bodyPr lIns="0" rIns="0" rtlCol="0" tIns="0" wrap="none">
            <a:spAutoFit/>
          </a:bodyPr>
          <a:lstStyle/>
          <a:p>
            <a:pPr>
              <a:lnSpc>
                <a:spcPts val="900"/>
              </a:lnSpc>
            </a:pPr>
            <a:r>
              <a:rPr altLang="zh-CN" b="1" lang="en-US" smtClean="0" sz="996">
                <a:solidFill>
                  <a:srgbClr val="FFFFFF"/>
                </a:solidFill>
                <a:latin charset="0" pitchFamily="18" typeface="Times New Roman"/>
                <a:cs charset="0" pitchFamily="18" typeface="Times New Roman"/>
              </a:rPr>
              <a:t>133</a:t>
            </a:r>
          </a:p>
        </p:txBody>
      </p:sp>
      <p:sp>
        <p:nvSpPr>
          <p:cNvPr id="21" name="TextBox 1"/>
          <p:cNvSpPr txBox="1"/>
          <p:nvPr/>
        </p:nvSpPr>
        <p:spPr>
          <a:xfrm>
            <a:off x="3441700" y="3403600"/>
            <a:ext cx="190500" cy="160020"/>
          </a:xfrm>
          <a:prstGeom prst="rect">
            <a:avLst/>
          </a:prstGeom>
          <a:noFill/>
        </p:spPr>
        <p:txBody>
          <a:bodyPr lIns="0" rIns="0" rtlCol="0" tIns="0" wrap="none">
            <a:spAutoFit/>
          </a:bodyPr>
          <a:lstStyle/>
          <a:p>
            <a:pPr>
              <a:lnSpc>
                <a:spcPts val="900"/>
              </a:lnSpc>
            </a:pPr>
            <a:r>
              <a:rPr altLang="zh-CN" b="1" lang="en-US" smtClean="0" sz="996">
                <a:solidFill>
                  <a:srgbClr val="FFFFFF"/>
                </a:solidFill>
                <a:latin charset="0" pitchFamily="18" typeface="Times New Roman"/>
                <a:cs charset="0" pitchFamily="18" typeface="Times New Roman"/>
              </a:rPr>
              <a:t>126</a:t>
            </a:r>
          </a:p>
        </p:txBody>
      </p:sp>
      <p:sp>
        <p:nvSpPr>
          <p:cNvPr id="22" name="TextBox 1"/>
          <p:cNvSpPr txBox="1"/>
          <p:nvPr/>
        </p:nvSpPr>
        <p:spPr>
          <a:xfrm>
            <a:off x="4127500" y="3441700"/>
            <a:ext cx="190500" cy="160020"/>
          </a:xfrm>
          <a:prstGeom prst="rect">
            <a:avLst/>
          </a:prstGeom>
          <a:noFill/>
        </p:spPr>
        <p:txBody>
          <a:bodyPr lIns="0" rIns="0" rtlCol="0" tIns="0" wrap="none">
            <a:spAutoFit/>
          </a:bodyPr>
          <a:lstStyle/>
          <a:p>
            <a:pPr>
              <a:lnSpc>
                <a:spcPts val="900"/>
              </a:lnSpc>
            </a:pPr>
            <a:r>
              <a:rPr altLang="zh-CN" b="1" lang="en-US" smtClean="0" sz="996">
                <a:solidFill>
                  <a:srgbClr val="FFFFFF"/>
                </a:solidFill>
                <a:latin charset="0" pitchFamily="18" typeface="Times New Roman"/>
                <a:cs charset="0" pitchFamily="18" typeface="Times New Roman"/>
              </a:rPr>
              <a:t>117</a:t>
            </a:r>
          </a:p>
        </p:txBody>
      </p:sp>
      <p:sp>
        <p:nvSpPr>
          <p:cNvPr id="23" name="TextBox 1"/>
          <p:cNvSpPr txBox="1"/>
          <p:nvPr/>
        </p:nvSpPr>
        <p:spPr>
          <a:xfrm>
            <a:off x="4838700" y="3530600"/>
            <a:ext cx="127000" cy="160020"/>
          </a:xfrm>
          <a:prstGeom prst="rect">
            <a:avLst/>
          </a:prstGeom>
          <a:noFill/>
        </p:spPr>
        <p:txBody>
          <a:bodyPr lIns="0" rIns="0" rtlCol="0" tIns="0" wrap="none">
            <a:spAutoFit/>
          </a:bodyPr>
          <a:lstStyle/>
          <a:p>
            <a:pPr>
              <a:lnSpc>
                <a:spcPts val="900"/>
              </a:lnSpc>
            </a:pPr>
            <a:r>
              <a:rPr altLang="zh-CN" b="1" lang="en-US" smtClean="0" sz="996">
                <a:solidFill>
                  <a:srgbClr val="FFFFFF"/>
                </a:solidFill>
                <a:latin charset="0" pitchFamily="18" typeface="Times New Roman"/>
                <a:cs charset="0" pitchFamily="18" typeface="Times New Roman"/>
              </a:rPr>
              <a:t>91</a:t>
            </a:r>
          </a:p>
        </p:txBody>
      </p:sp>
      <p:sp>
        <p:nvSpPr>
          <p:cNvPr id="24" name="TextBox 1"/>
          <p:cNvSpPr txBox="1"/>
          <p:nvPr/>
        </p:nvSpPr>
        <p:spPr>
          <a:xfrm>
            <a:off x="5524500" y="3543300"/>
            <a:ext cx="127000" cy="160020"/>
          </a:xfrm>
          <a:prstGeom prst="rect">
            <a:avLst/>
          </a:prstGeom>
          <a:noFill/>
        </p:spPr>
        <p:txBody>
          <a:bodyPr lIns="0" rIns="0" rtlCol="0" tIns="0" wrap="none">
            <a:spAutoFit/>
          </a:bodyPr>
          <a:lstStyle/>
          <a:p>
            <a:pPr>
              <a:lnSpc>
                <a:spcPts val="900"/>
              </a:lnSpc>
            </a:pPr>
            <a:r>
              <a:rPr altLang="zh-CN" b="1" lang="en-US" smtClean="0" sz="996">
                <a:solidFill>
                  <a:srgbClr val="FFFFFF"/>
                </a:solidFill>
                <a:latin charset="0" pitchFamily="18" typeface="Times New Roman"/>
                <a:cs charset="0" pitchFamily="18" typeface="Times New Roman"/>
              </a:rPr>
              <a:t>78</a:t>
            </a:r>
          </a:p>
        </p:txBody>
      </p:sp>
      <p:sp>
        <p:nvSpPr>
          <p:cNvPr id="25" name="TextBox 1"/>
          <p:cNvSpPr txBox="1"/>
          <p:nvPr/>
        </p:nvSpPr>
        <p:spPr>
          <a:xfrm>
            <a:off x="6197600" y="3543300"/>
            <a:ext cx="127000" cy="160020"/>
          </a:xfrm>
          <a:prstGeom prst="rect">
            <a:avLst/>
          </a:prstGeom>
          <a:noFill/>
        </p:spPr>
        <p:txBody>
          <a:bodyPr lIns="0" rIns="0" rtlCol="0" tIns="0" wrap="none">
            <a:spAutoFit/>
          </a:bodyPr>
          <a:lstStyle/>
          <a:p>
            <a:pPr>
              <a:lnSpc>
                <a:spcPts val="900"/>
              </a:lnSpc>
            </a:pPr>
            <a:r>
              <a:rPr altLang="zh-CN" b="1" lang="en-US" smtClean="0" sz="996">
                <a:solidFill>
                  <a:srgbClr val="FFFFFF"/>
                </a:solidFill>
                <a:latin charset="0" pitchFamily="18" typeface="Times New Roman"/>
                <a:cs charset="0" pitchFamily="18" typeface="Times New Roman"/>
              </a:rPr>
              <a:t>77</a:t>
            </a:r>
          </a:p>
        </p:txBody>
      </p:sp>
      <p:sp>
        <p:nvSpPr>
          <p:cNvPr id="26" name="TextBox 1"/>
          <p:cNvSpPr txBox="1"/>
          <p:nvPr/>
        </p:nvSpPr>
        <p:spPr>
          <a:xfrm>
            <a:off x="6883400" y="3441700"/>
            <a:ext cx="127000" cy="160020"/>
          </a:xfrm>
          <a:prstGeom prst="rect">
            <a:avLst/>
          </a:prstGeom>
          <a:noFill/>
        </p:spPr>
        <p:txBody>
          <a:bodyPr lIns="0" rIns="0" rtlCol="0" tIns="0" wrap="none">
            <a:spAutoFit/>
          </a:bodyPr>
          <a:lstStyle/>
          <a:p>
            <a:pPr>
              <a:lnSpc>
                <a:spcPts val="900"/>
              </a:lnSpc>
            </a:pPr>
            <a:r>
              <a:rPr altLang="zh-CN" b="1" lang="en-US" smtClean="0" sz="996">
                <a:solidFill>
                  <a:srgbClr val="8087A4"/>
                </a:solidFill>
                <a:latin charset="0" pitchFamily="18" typeface="Times New Roman"/>
                <a:cs charset="0" pitchFamily="18" typeface="Times New Roman"/>
              </a:rPr>
              <a:t>49</a:t>
            </a:r>
          </a:p>
        </p:txBody>
      </p:sp>
      <p:sp>
        <p:nvSpPr>
          <p:cNvPr id="27" name="TextBox 1"/>
          <p:cNvSpPr txBox="1"/>
          <p:nvPr/>
        </p:nvSpPr>
        <p:spPr>
          <a:xfrm>
            <a:off x="7569200" y="3454400"/>
            <a:ext cx="127000" cy="160020"/>
          </a:xfrm>
          <a:prstGeom prst="rect">
            <a:avLst/>
          </a:prstGeom>
          <a:noFill/>
        </p:spPr>
        <p:txBody>
          <a:bodyPr lIns="0" rIns="0" rtlCol="0" tIns="0" wrap="none">
            <a:spAutoFit/>
          </a:bodyPr>
          <a:lstStyle/>
          <a:p>
            <a:pPr>
              <a:lnSpc>
                <a:spcPts val="900"/>
              </a:lnSpc>
            </a:pPr>
            <a:r>
              <a:rPr altLang="zh-CN" b="1" lang="en-US" smtClean="0" sz="996">
                <a:solidFill>
                  <a:srgbClr val="8087A4"/>
                </a:solidFill>
                <a:latin charset="0" pitchFamily="18" typeface="Times New Roman"/>
                <a:cs charset="0" pitchFamily="18" typeface="Times New Roman"/>
              </a:rPr>
              <a:t>45</a:t>
            </a:r>
          </a:p>
        </p:txBody>
      </p:sp>
      <p:sp>
        <p:nvSpPr>
          <p:cNvPr id="28" name="TextBox 1"/>
          <p:cNvSpPr txBox="1"/>
          <p:nvPr/>
        </p:nvSpPr>
        <p:spPr>
          <a:xfrm>
            <a:off x="1257300" y="38227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整体用户</a:t>
            </a:r>
          </a:p>
        </p:txBody>
      </p:sp>
      <p:sp>
        <p:nvSpPr>
          <p:cNvPr id="29" name="TextBox 1"/>
          <p:cNvSpPr txBox="1"/>
          <p:nvPr/>
        </p:nvSpPr>
        <p:spPr>
          <a:xfrm>
            <a:off x="2057400" y="38227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游戏</a:t>
            </a:r>
          </a:p>
        </p:txBody>
      </p:sp>
      <p:sp>
        <p:nvSpPr>
          <p:cNvPr id="30" name="TextBox 1"/>
          <p:cNvSpPr txBox="1"/>
          <p:nvPr/>
        </p:nvSpPr>
        <p:spPr>
          <a:xfrm>
            <a:off x="2616200" y="38227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交通导航</a:t>
            </a:r>
          </a:p>
        </p:txBody>
      </p:sp>
      <p:sp>
        <p:nvSpPr>
          <p:cNvPr id="31" name="TextBox 1"/>
          <p:cNvSpPr txBox="1"/>
          <p:nvPr/>
        </p:nvSpPr>
        <p:spPr>
          <a:xfrm>
            <a:off x="3302000" y="38227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社区聊天</a:t>
            </a:r>
          </a:p>
        </p:txBody>
      </p:sp>
      <p:sp>
        <p:nvSpPr>
          <p:cNvPr id="1024" name="TextBox 1"/>
          <p:cNvSpPr txBox="1"/>
          <p:nvPr/>
        </p:nvSpPr>
        <p:spPr>
          <a:xfrm>
            <a:off x="3975100" y="38227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教育阅读</a:t>
            </a:r>
          </a:p>
        </p:txBody>
      </p:sp>
      <p:sp>
        <p:nvSpPr>
          <p:cNvPr id="1025" name="TextBox 1"/>
          <p:cNvSpPr txBox="1"/>
          <p:nvPr/>
        </p:nvSpPr>
        <p:spPr>
          <a:xfrm>
            <a:off x="4660900" y="38227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资讯新闻</a:t>
            </a:r>
          </a:p>
        </p:txBody>
      </p:sp>
      <p:sp>
        <p:nvSpPr>
          <p:cNvPr id="1026" name="TextBox 1"/>
          <p:cNvSpPr txBox="1"/>
          <p:nvPr/>
        </p:nvSpPr>
        <p:spPr>
          <a:xfrm>
            <a:off x="5334000" y="38227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网络购物</a:t>
            </a:r>
          </a:p>
        </p:txBody>
      </p:sp>
      <p:sp>
        <p:nvSpPr>
          <p:cNvPr id="1028" name="TextBox 1"/>
          <p:cNvSpPr txBox="1"/>
          <p:nvPr/>
        </p:nvSpPr>
        <p:spPr>
          <a:xfrm>
            <a:off x="6019800" y="38227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影音播放</a:t>
            </a:r>
          </a:p>
        </p:txBody>
      </p:sp>
      <p:sp>
        <p:nvSpPr>
          <p:cNvPr id="1029" name="TextBox 1"/>
          <p:cNvSpPr txBox="1"/>
          <p:nvPr/>
        </p:nvSpPr>
        <p:spPr>
          <a:xfrm>
            <a:off x="6705600" y="38227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健康医疗</a:t>
            </a:r>
          </a:p>
        </p:txBody>
      </p:sp>
      <p:sp>
        <p:nvSpPr>
          <p:cNvPr id="1030" name="TextBox 1"/>
          <p:cNvSpPr txBox="1"/>
          <p:nvPr/>
        </p:nvSpPr>
        <p:spPr>
          <a:xfrm>
            <a:off x="7378700" y="38227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金融理财</a:t>
            </a:r>
          </a:p>
        </p:txBody>
      </p:sp>
      <p:sp>
        <p:nvSpPr>
          <p:cNvPr id="1031" name="TextBox 1"/>
          <p:cNvSpPr txBox="1"/>
          <p:nvPr/>
        </p:nvSpPr>
        <p:spPr>
          <a:xfrm>
            <a:off x="393700" y="254000"/>
            <a:ext cx="9078912" cy="2001520"/>
          </a:xfrm>
          <a:prstGeom prst="rect">
            <a:avLst/>
          </a:prstGeom>
          <a:noFill/>
        </p:spPr>
        <p:txBody>
          <a:bodyPr lIns="0" rIns="0" rtlCol="0" tIns="0" wrap="none">
            <a:spAutoFit/>
          </a:bodyPr>
          <a:lstStyle/>
          <a:p>
            <a:pPr>
              <a:lnSpc>
                <a:spcPts val="1400"/>
              </a:lnSpc>
              <a:tabLst>
                <a:tab pos="241300"/>
                <a:tab pos="990600"/>
                <a:tab pos="2679700"/>
              </a:tabLst>
            </a:pPr>
            <a:r>
              <a:rPr altLang="zh-CN" lang="en-US" smtClean="0"/>
              <a:t>	移动互联网用户行为</a:t>
            </a:r>
          </a:p>
          <a:p>
            <a:pPr>
              <a:lnSpc>
                <a:spcPts val="1400"/>
              </a:lnSpc>
              <a:tabLst>
                <a:tab pos="241300"/>
                <a:tab pos="990600"/>
                <a:tab pos="2679700"/>
              </a:tabLst>
            </a:pPr>
            <a:r>
              <a:rPr altLang="zh-CN" lang="en-US" smtClean="0"/>
              <a:t>   用户平均每天使用移动应用时长达1458秒，重点应用类型中，游戏的日均使用时长最高</a:t>
            </a:r>
          </a:p>
          <a:p>
            <a:pPr>
              <a:lnSpc>
                <a:spcPts val="1400"/>
              </a:lnSpc>
              <a:tabLst>
                <a:tab pos="241300"/>
                <a:tab pos="990600"/>
                <a:tab pos="2679700"/>
              </a:tabLst>
            </a:pPr>
            <a:endParaRPr altLang="zh-CN" lang="en-US" smtClean="0"/>
          </a:p>
          <a:p>
            <a:pPr>
              <a:lnSpc>
                <a:spcPts val="1400"/>
              </a:lnSpc>
              <a:tabLst>
                <a:tab pos="241300"/>
                <a:tab pos="990600"/>
                <a:tab pos="2679700"/>
              </a:tabLst>
            </a:pPr>
            <a:endParaRPr altLang="zh-CN" lang="en-US" smtClean="0"/>
          </a:p>
          <a:p>
            <a:pPr>
              <a:lnSpc>
                <a:spcPts val="1400"/>
              </a:lnSpc>
              <a:tabLst>
                <a:tab pos="241300"/>
                <a:tab pos="990600"/>
                <a:tab pos="2679700"/>
              </a:tabLst>
            </a:pPr>
            <a:endParaRPr altLang="zh-CN" lang="en-US" smtClean="0"/>
          </a:p>
          <a:p>
            <a:pPr>
              <a:lnSpc>
                <a:spcPts val="1400"/>
              </a:lnSpc>
              <a:tabLst>
                <a:tab pos="241300"/>
                <a:tab pos="990600"/>
                <a:tab pos="2679700"/>
              </a:tabLst>
            </a:pPr>
            <a:endParaRPr altLang="zh-CN" lang="en-US" smtClean="0"/>
          </a:p>
          <a:p>
            <a:pPr>
              <a:lnSpc>
                <a:spcPts val="1400"/>
              </a:lnSpc>
              <a:tabLst>
                <a:tab pos="241300"/>
                <a:tab pos="990600"/>
                <a:tab pos="2679700"/>
              </a:tabLst>
            </a:pPr>
            <a:endParaRPr altLang="zh-CN" lang="en-US" smtClean="0"/>
          </a:p>
          <a:p>
            <a:pPr>
              <a:lnSpc>
                <a:spcPts val="1400"/>
              </a:lnSpc>
              <a:tabLst>
                <a:tab pos="241300"/>
                <a:tab pos="990600"/>
                <a:tab pos="2679700"/>
              </a:tabLst>
            </a:pPr>
            <a:r>
              <a:rPr altLang="zh-CN" lang="en-US" smtClean="0"/>
              <a:t>			2014年12月 移动智能终端用户日均使用时长对比</a:t>
            </a:r>
          </a:p>
          <a:p>
            <a:pPr>
              <a:lnSpc>
                <a:spcPts val="1400"/>
              </a:lnSpc>
              <a:tabLst>
                <a:tab pos="241300"/>
                <a:tab pos="990600"/>
                <a:tab pos="2679700"/>
              </a:tabLst>
            </a:pPr>
            <a:endParaRPr altLang="zh-CN" lang="en-US" smtClean="0"/>
          </a:p>
          <a:p>
            <a:pPr>
              <a:lnSpc>
                <a:spcPts val="1400"/>
              </a:lnSpc>
              <a:tabLst>
                <a:tab pos="241300"/>
                <a:tab pos="990600"/>
                <a:tab pos="2679700"/>
              </a:tabLst>
            </a:pPr>
            <a:endParaRPr altLang="zh-CN" lang="en-US" smtClean="0"/>
          </a:p>
          <a:p>
            <a:pPr>
              <a:lnSpc>
                <a:spcPts val="1400"/>
              </a:lnSpc>
              <a:tabLst>
                <a:tab pos="241300"/>
                <a:tab pos="990600"/>
                <a:tab pos="2679700"/>
              </a:tabLst>
            </a:pPr>
            <a:r>
              <a:rPr altLang="zh-CN" lang="en-US" smtClean="0"/>
              <a:t>		1458</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3" name="TextBox 1"/>
          <p:cNvSpPr txBox="1"/>
          <p:nvPr/>
        </p:nvSpPr>
        <p:spPr>
          <a:xfrm>
            <a:off x="7188200" y="2641600"/>
            <a:ext cx="381000" cy="287020"/>
          </a:xfrm>
          <a:prstGeom prst="rect">
            <a:avLst/>
          </a:prstGeom>
          <a:noFill/>
        </p:spPr>
        <p:txBody>
          <a:bodyPr lIns="0" rIns="0" rtlCol="0" tIns="0" wrap="none">
            <a:spAutoFit/>
          </a:bodyPr>
          <a:lstStyle/>
          <a:p>
            <a:pPr>
              <a:lnSpc>
                <a:spcPts val="1900"/>
              </a:lnSpc>
            </a:pPr>
            <a:r>
              <a:rPr altLang="zh-CN" b="1" lang="en-US" smtClean="0" sz="1500">
                <a:solidFill>
                  <a:srgbClr val="BFBFBF"/>
                </a:solidFill>
                <a:latin charset="0" pitchFamily="18" typeface="Microsoft YaHei UI"/>
                <a:cs charset="0" pitchFamily="18" typeface="Microsoft YaHei UI"/>
              </a:rPr>
              <a:t>晚上</a:t>
            </a:r>
          </a:p>
        </p:txBody>
      </p:sp>
      <p:sp>
        <p:nvSpPr>
          <p:cNvPr id="4" name="TextBox 1"/>
          <p:cNvSpPr txBox="1"/>
          <p:nvPr/>
        </p:nvSpPr>
        <p:spPr>
          <a:xfrm>
            <a:off x="3517900" y="2641600"/>
            <a:ext cx="381000" cy="287020"/>
          </a:xfrm>
          <a:prstGeom prst="rect">
            <a:avLst/>
          </a:prstGeom>
          <a:noFill/>
        </p:spPr>
        <p:txBody>
          <a:bodyPr lIns="0" rIns="0" rtlCol="0" tIns="0" wrap="none">
            <a:spAutoFit/>
          </a:bodyPr>
          <a:lstStyle/>
          <a:p>
            <a:pPr>
              <a:lnSpc>
                <a:spcPts val="1900"/>
              </a:lnSpc>
            </a:pPr>
            <a:r>
              <a:rPr altLang="zh-CN" b="1" lang="en-US" smtClean="0" sz="1500">
                <a:solidFill>
                  <a:srgbClr val="BFBFBF"/>
                </a:solidFill>
                <a:latin charset="0" pitchFamily="18" typeface="Microsoft YaHei UI"/>
                <a:cs charset="0" pitchFamily="18" typeface="Microsoft YaHei UI"/>
              </a:rPr>
              <a:t>上午</a:t>
            </a:r>
          </a:p>
        </p:txBody>
      </p:sp>
      <p:sp>
        <p:nvSpPr>
          <p:cNvPr id="5" name="TextBox 1"/>
          <p:cNvSpPr txBox="1"/>
          <p:nvPr/>
        </p:nvSpPr>
        <p:spPr>
          <a:xfrm>
            <a:off x="4533900" y="2641600"/>
            <a:ext cx="381000" cy="287020"/>
          </a:xfrm>
          <a:prstGeom prst="rect">
            <a:avLst/>
          </a:prstGeom>
          <a:noFill/>
        </p:spPr>
        <p:txBody>
          <a:bodyPr lIns="0" rIns="0" rtlCol="0" tIns="0" wrap="none">
            <a:spAutoFit/>
          </a:bodyPr>
          <a:lstStyle/>
          <a:p>
            <a:pPr>
              <a:lnSpc>
                <a:spcPts val="1900"/>
              </a:lnSpc>
            </a:pPr>
            <a:r>
              <a:rPr altLang="zh-CN" b="1" lang="en-US" smtClean="0" sz="1500">
                <a:solidFill>
                  <a:srgbClr val="BFBFBF"/>
                </a:solidFill>
                <a:latin charset="0" pitchFamily="18" typeface="Microsoft YaHei UI"/>
                <a:cs charset="0" pitchFamily="18" typeface="Microsoft YaHei UI"/>
              </a:rPr>
              <a:t>中午</a:t>
            </a:r>
          </a:p>
        </p:txBody>
      </p:sp>
      <p:sp>
        <p:nvSpPr>
          <p:cNvPr id="6" name="TextBox 1"/>
          <p:cNvSpPr txBox="1"/>
          <p:nvPr/>
        </p:nvSpPr>
        <p:spPr>
          <a:xfrm>
            <a:off x="5676900" y="2641600"/>
            <a:ext cx="381000" cy="287020"/>
          </a:xfrm>
          <a:prstGeom prst="rect">
            <a:avLst/>
          </a:prstGeom>
          <a:noFill/>
        </p:spPr>
        <p:txBody>
          <a:bodyPr lIns="0" rIns="0" rtlCol="0" tIns="0" wrap="none">
            <a:spAutoFit/>
          </a:bodyPr>
          <a:lstStyle/>
          <a:p>
            <a:pPr>
              <a:lnSpc>
                <a:spcPts val="1900"/>
              </a:lnSpc>
            </a:pPr>
            <a:r>
              <a:rPr altLang="zh-CN" b="1" lang="en-US" smtClean="0" sz="1500">
                <a:solidFill>
                  <a:srgbClr val="BFBFBF"/>
                </a:solidFill>
                <a:latin charset="0" pitchFamily="18" typeface="Microsoft YaHei UI"/>
                <a:cs charset="0" pitchFamily="18" typeface="Microsoft YaHei UI"/>
              </a:rPr>
              <a:t>下午</a:t>
            </a:r>
          </a:p>
        </p:txBody>
      </p:sp>
      <p:sp>
        <p:nvSpPr>
          <p:cNvPr id="7" name="TextBox 1"/>
          <p:cNvSpPr txBox="1"/>
          <p:nvPr/>
        </p:nvSpPr>
        <p:spPr>
          <a:xfrm>
            <a:off x="1828800" y="2641600"/>
            <a:ext cx="381000" cy="287020"/>
          </a:xfrm>
          <a:prstGeom prst="rect">
            <a:avLst/>
          </a:prstGeom>
          <a:noFill/>
        </p:spPr>
        <p:txBody>
          <a:bodyPr lIns="0" rIns="0" rtlCol="0" tIns="0" wrap="none">
            <a:spAutoFit/>
          </a:bodyPr>
          <a:lstStyle/>
          <a:p>
            <a:pPr>
              <a:lnSpc>
                <a:spcPts val="1900"/>
              </a:lnSpc>
            </a:pPr>
            <a:r>
              <a:rPr altLang="zh-CN" b="1" lang="en-US" smtClean="0" sz="1500">
                <a:solidFill>
                  <a:srgbClr val="BFBFBF"/>
                </a:solidFill>
                <a:latin charset="0" pitchFamily="18" typeface="Microsoft YaHei UI"/>
                <a:cs charset="0" pitchFamily="18" typeface="Microsoft YaHei UI"/>
              </a:rPr>
              <a:t>凌晨</a:t>
            </a:r>
          </a:p>
        </p:txBody>
      </p:sp>
      <p:sp>
        <p:nvSpPr>
          <p:cNvPr id="8" name="TextBox 1"/>
          <p:cNvSpPr txBox="1"/>
          <p:nvPr/>
        </p:nvSpPr>
        <p:spPr>
          <a:xfrm>
            <a:off x="1104900" y="4013200"/>
            <a:ext cx="74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0</a:t>
            </a:r>
          </a:p>
        </p:txBody>
      </p:sp>
      <p:sp>
        <p:nvSpPr>
          <p:cNvPr id="9" name="TextBox 1"/>
          <p:cNvSpPr txBox="1"/>
          <p:nvPr/>
        </p:nvSpPr>
        <p:spPr>
          <a:xfrm>
            <a:off x="1409700" y="4013200"/>
            <a:ext cx="74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a:t>
            </a:r>
          </a:p>
        </p:txBody>
      </p:sp>
      <p:sp>
        <p:nvSpPr>
          <p:cNvPr id="10" name="TextBox 1"/>
          <p:cNvSpPr txBox="1"/>
          <p:nvPr/>
        </p:nvSpPr>
        <p:spPr>
          <a:xfrm>
            <a:off x="1701800" y="4013200"/>
            <a:ext cx="74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a:t>
            </a:r>
          </a:p>
        </p:txBody>
      </p:sp>
      <p:sp>
        <p:nvSpPr>
          <p:cNvPr id="11" name="TextBox 1"/>
          <p:cNvSpPr txBox="1"/>
          <p:nvPr/>
        </p:nvSpPr>
        <p:spPr>
          <a:xfrm>
            <a:off x="2006600" y="4013200"/>
            <a:ext cx="74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3</a:t>
            </a:r>
          </a:p>
        </p:txBody>
      </p:sp>
      <p:sp>
        <p:nvSpPr>
          <p:cNvPr id="12" name="TextBox 1"/>
          <p:cNvSpPr txBox="1"/>
          <p:nvPr/>
        </p:nvSpPr>
        <p:spPr>
          <a:xfrm>
            <a:off x="2298700" y="4013200"/>
            <a:ext cx="74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4</a:t>
            </a:r>
          </a:p>
        </p:txBody>
      </p:sp>
      <p:sp>
        <p:nvSpPr>
          <p:cNvPr id="13" name="TextBox 1"/>
          <p:cNvSpPr txBox="1"/>
          <p:nvPr/>
        </p:nvSpPr>
        <p:spPr>
          <a:xfrm>
            <a:off x="2590800" y="4013200"/>
            <a:ext cx="74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5</a:t>
            </a:r>
          </a:p>
        </p:txBody>
      </p:sp>
      <p:sp>
        <p:nvSpPr>
          <p:cNvPr id="14" name="TextBox 1"/>
          <p:cNvSpPr txBox="1"/>
          <p:nvPr/>
        </p:nvSpPr>
        <p:spPr>
          <a:xfrm>
            <a:off x="2895600" y="4013200"/>
            <a:ext cx="74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6</a:t>
            </a:r>
          </a:p>
        </p:txBody>
      </p:sp>
      <p:sp>
        <p:nvSpPr>
          <p:cNvPr id="15" name="TextBox 1"/>
          <p:cNvSpPr txBox="1"/>
          <p:nvPr/>
        </p:nvSpPr>
        <p:spPr>
          <a:xfrm>
            <a:off x="3187700" y="4013200"/>
            <a:ext cx="74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7</a:t>
            </a:r>
          </a:p>
        </p:txBody>
      </p:sp>
      <p:sp>
        <p:nvSpPr>
          <p:cNvPr id="16" name="TextBox 1"/>
          <p:cNvSpPr txBox="1"/>
          <p:nvPr/>
        </p:nvSpPr>
        <p:spPr>
          <a:xfrm>
            <a:off x="3479800" y="4013200"/>
            <a:ext cx="74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8</a:t>
            </a:r>
          </a:p>
        </p:txBody>
      </p:sp>
      <p:sp>
        <p:nvSpPr>
          <p:cNvPr id="17" name="TextBox 1"/>
          <p:cNvSpPr txBox="1"/>
          <p:nvPr/>
        </p:nvSpPr>
        <p:spPr>
          <a:xfrm>
            <a:off x="3784600" y="4013200"/>
            <a:ext cx="74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9</a:t>
            </a:r>
          </a:p>
        </p:txBody>
      </p:sp>
      <p:sp>
        <p:nvSpPr>
          <p:cNvPr id="18" name="TextBox 1"/>
          <p:cNvSpPr txBox="1"/>
          <p:nvPr/>
        </p:nvSpPr>
        <p:spPr>
          <a:xfrm>
            <a:off x="40386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10</a:t>
            </a:r>
          </a:p>
        </p:txBody>
      </p:sp>
      <p:sp>
        <p:nvSpPr>
          <p:cNvPr id="19" name="TextBox 1"/>
          <p:cNvSpPr txBox="1"/>
          <p:nvPr/>
        </p:nvSpPr>
        <p:spPr>
          <a:xfrm>
            <a:off x="43434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11</a:t>
            </a:r>
          </a:p>
        </p:txBody>
      </p:sp>
      <p:sp>
        <p:nvSpPr>
          <p:cNvPr id="20" name="TextBox 1"/>
          <p:cNvSpPr txBox="1"/>
          <p:nvPr/>
        </p:nvSpPr>
        <p:spPr>
          <a:xfrm>
            <a:off x="46355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12</a:t>
            </a:r>
          </a:p>
        </p:txBody>
      </p:sp>
      <p:sp>
        <p:nvSpPr>
          <p:cNvPr id="21" name="TextBox 1"/>
          <p:cNvSpPr txBox="1"/>
          <p:nvPr/>
        </p:nvSpPr>
        <p:spPr>
          <a:xfrm>
            <a:off x="49276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13</a:t>
            </a:r>
          </a:p>
        </p:txBody>
      </p:sp>
      <p:sp>
        <p:nvSpPr>
          <p:cNvPr id="22" name="TextBox 1"/>
          <p:cNvSpPr txBox="1"/>
          <p:nvPr/>
        </p:nvSpPr>
        <p:spPr>
          <a:xfrm>
            <a:off x="52324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14</a:t>
            </a:r>
          </a:p>
        </p:txBody>
      </p:sp>
      <p:sp>
        <p:nvSpPr>
          <p:cNvPr id="23" name="TextBox 1"/>
          <p:cNvSpPr txBox="1"/>
          <p:nvPr/>
        </p:nvSpPr>
        <p:spPr>
          <a:xfrm>
            <a:off x="55245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15</a:t>
            </a:r>
          </a:p>
        </p:txBody>
      </p:sp>
      <p:sp>
        <p:nvSpPr>
          <p:cNvPr id="24" name="TextBox 1"/>
          <p:cNvSpPr txBox="1"/>
          <p:nvPr/>
        </p:nvSpPr>
        <p:spPr>
          <a:xfrm>
            <a:off x="58293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16</a:t>
            </a:r>
          </a:p>
        </p:txBody>
      </p:sp>
      <p:sp>
        <p:nvSpPr>
          <p:cNvPr id="25" name="TextBox 1"/>
          <p:cNvSpPr txBox="1"/>
          <p:nvPr/>
        </p:nvSpPr>
        <p:spPr>
          <a:xfrm>
            <a:off x="61214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17</a:t>
            </a:r>
          </a:p>
        </p:txBody>
      </p:sp>
      <p:sp>
        <p:nvSpPr>
          <p:cNvPr id="26" name="TextBox 1"/>
          <p:cNvSpPr txBox="1"/>
          <p:nvPr/>
        </p:nvSpPr>
        <p:spPr>
          <a:xfrm>
            <a:off x="64135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18</a:t>
            </a:r>
          </a:p>
        </p:txBody>
      </p:sp>
      <p:sp>
        <p:nvSpPr>
          <p:cNvPr id="27" name="TextBox 1"/>
          <p:cNvSpPr txBox="1"/>
          <p:nvPr/>
        </p:nvSpPr>
        <p:spPr>
          <a:xfrm>
            <a:off x="67183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19</a:t>
            </a:r>
          </a:p>
        </p:txBody>
      </p:sp>
      <p:sp>
        <p:nvSpPr>
          <p:cNvPr id="28" name="TextBox 1"/>
          <p:cNvSpPr txBox="1"/>
          <p:nvPr/>
        </p:nvSpPr>
        <p:spPr>
          <a:xfrm>
            <a:off x="70104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a:t>
            </a:r>
          </a:p>
        </p:txBody>
      </p:sp>
      <p:sp>
        <p:nvSpPr>
          <p:cNvPr id="29" name="TextBox 1"/>
          <p:cNvSpPr txBox="1"/>
          <p:nvPr/>
        </p:nvSpPr>
        <p:spPr>
          <a:xfrm>
            <a:off x="73152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21</a:t>
            </a:r>
          </a:p>
        </p:txBody>
      </p:sp>
      <p:sp>
        <p:nvSpPr>
          <p:cNvPr id="30" name="TextBox 1"/>
          <p:cNvSpPr txBox="1"/>
          <p:nvPr/>
        </p:nvSpPr>
        <p:spPr>
          <a:xfrm>
            <a:off x="76073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22</a:t>
            </a:r>
          </a:p>
        </p:txBody>
      </p:sp>
      <p:sp>
        <p:nvSpPr>
          <p:cNvPr id="31" name="TextBox 1"/>
          <p:cNvSpPr txBox="1"/>
          <p:nvPr/>
        </p:nvSpPr>
        <p:spPr>
          <a:xfrm>
            <a:off x="7899400" y="4013200"/>
            <a:ext cx="149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23</a:t>
            </a:r>
          </a:p>
        </p:txBody>
      </p:sp>
      <p:sp>
        <p:nvSpPr>
          <p:cNvPr id="1024" name="TextBox 1"/>
          <p:cNvSpPr txBox="1"/>
          <p:nvPr/>
        </p:nvSpPr>
        <p:spPr>
          <a:xfrm>
            <a:off x="393700" y="254000"/>
            <a:ext cx="10672762" cy="1112520"/>
          </a:xfrm>
          <a:prstGeom prst="rect">
            <a:avLst/>
          </a:prstGeom>
          <a:noFill/>
        </p:spPr>
        <p:txBody>
          <a:bodyPr lIns="0" rIns="0" rtlCol="0" tIns="0" wrap="none">
            <a:spAutoFit/>
          </a:bodyPr>
          <a:lstStyle/>
          <a:p>
            <a:pPr>
              <a:lnSpc>
                <a:spcPts val="1400"/>
              </a:lnSpc>
              <a:tabLst>
                <a:tab pos="241300"/>
                <a:tab pos="2743200"/>
              </a:tabLst>
            </a:pPr>
            <a:r>
              <a:rPr altLang="zh-CN" lang="en-US" smtClean="0"/>
              <a:t>	移动互联网用户行为</a:t>
            </a:r>
          </a:p>
          <a:p>
            <a:pPr>
              <a:lnSpc>
                <a:spcPts val="1400"/>
              </a:lnSpc>
              <a:tabLst>
                <a:tab pos="241300"/>
                <a:tab pos="2743200"/>
              </a:tabLst>
            </a:pPr>
            <a:r>
              <a:rPr altLang="zh-CN" lang="en-US" smtClean="0"/>
              <a:t>   用户在全天各时段的活跃表现，在中午和晚上各出现一个峰值，且使用时间碎片化明显，除凌晨外，每</a:t>
            </a:r>
          </a:p>
          <a:p>
            <a:pPr>
              <a:lnSpc>
                <a:spcPts val="1400"/>
              </a:lnSpc>
              <a:tabLst>
                <a:tab pos="241300"/>
                <a:tab pos="2743200"/>
              </a:tabLst>
            </a:pPr>
            <a:r>
              <a:rPr altLang="zh-CN" lang="en-US" smtClean="0"/>
              <a:t>	个时段均有用户活跃</a:t>
            </a:r>
          </a:p>
          <a:p>
            <a:pPr>
              <a:lnSpc>
                <a:spcPts val="1400"/>
              </a:lnSpc>
              <a:tabLst>
                <a:tab pos="241300"/>
                <a:tab pos="2743200"/>
              </a:tabLst>
            </a:pPr>
            <a:endParaRPr altLang="zh-CN" lang="en-US" smtClean="0"/>
          </a:p>
          <a:p>
            <a:pPr>
              <a:lnSpc>
                <a:spcPts val="1400"/>
              </a:lnSpc>
              <a:tabLst>
                <a:tab pos="241300"/>
                <a:tab pos="2743200"/>
              </a:tabLst>
            </a:pPr>
            <a:endParaRPr altLang="zh-CN" lang="en-US" smtClean="0"/>
          </a:p>
          <a:p>
            <a:pPr>
              <a:lnSpc>
                <a:spcPts val="1400"/>
              </a:lnSpc>
              <a:tabLst>
                <a:tab pos="241300"/>
                <a:tab pos="2743200"/>
              </a:tabLst>
            </a:pPr>
            <a:r>
              <a:rPr altLang="zh-CN" lang="en-US" smtClean="0"/>
              <a:t>		2014年12月 移动智能终端用户每日上网时段变化趋势</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4254500" y="2247900"/>
            <a:ext cx="117475" cy="172720"/>
          </a:xfrm>
          <a:prstGeom prst="rect">
            <a:avLst/>
          </a:prstGeom>
          <a:noFill/>
        </p:spPr>
        <p:txBody>
          <a:bodyPr lIns="0" rIns="0" rtlCol="0" tIns="0" wrap="none">
            <a:spAutoFit/>
          </a:bodyPr>
          <a:lstStyle/>
          <a:p>
            <a:pPr>
              <a:lnSpc>
                <a:spcPts val="1000"/>
              </a:lnSpc>
            </a:pPr>
            <a:r>
              <a:rPr altLang="zh-CN" lang="en-US" smtClean="0" sz="792">
                <a:solidFill>
                  <a:srgbClr val="000000"/>
                </a:solidFill>
                <a:latin charset="0" pitchFamily="18" typeface="Microsoft YaHei UI"/>
                <a:cs charset="0" pitchFamily="18" typeface="Microsoft YaHei UI"/>
              </a:rPr>
              <a:t>23</a:t>
            </a:r>
          </a:p>
        </p:txBody>
      </p:sp>
      <p:sp>
        <p:nvSpPr>
          <p:cNvPr id="3" name="TextBox 1"/>
          <p:cNvSpPr txBox="1"/>
          <p:nvPr/>
        </p:nvSpPr>
        <p:spPr>
          <a:xfrm>
            <a:off x="4368800" y="3670300"/>
            <a:ext cx="325438" cy="172720"/>
          </a:xfrm>
          <a:prstGeom prst="rect">
            <a:avLst/>
          </a:prstGeom>
          <a:noFill/>
        </p:spPr>
        <p:txBody>
          <a:bodyPr lIns="0" rIns="0" rtlCol="0" tIns="0" wrap="none">
            <a:spAutoFit/>
          </a:bodyPr>
          <a:lstStyle/>
          <a:p>
            <a:pPr>
              <a:lnSpc>
                <a:spcPts val="1000"/>
              </a:lnSpc>
            </a:pPr>
            <a:r>
              <a:rPr altLang="zh-CN" lang="en-US" smtClean="0" sz="792">
                <a:solidFill>
                  <a:srgbClr val="000000"/>
                </a:solidFill>
                <a:latin charset="0" pitchFamily="18" typeface="Microsoft YaHei UI"/>
                <a:cs charset="0" pitchFamily="18" typeface="Microsoft YaHei UI"/>
              </a:rPr>
              <a:t>13   12</a:t>
            </a:r>
          </a:p>
        </p:txBody>
      </p:sp>
      <p:sp>
        <p:nvSpPr>
          <p:cNvPr id="4" name="TextBox 1"/>
          <p:cNvSpPr txBox="1"/>
          <p:nvPr/>
        </p:nvSpPr>
        <p:spPr>
          <a:xfrm>
            <a:off x="825500" y="4394200"/>
            <a:ext cx="7870825"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数据中心，主要分析移动视频、社交、电商、游戏、新闻、旅游、教育、医疗八个主要移动端细分领域应用使用习惯。</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5" name="TextBox 1"/>
          <p:cNvSpPr txBox="1"/>
          <p:nvPr/>
        </p:nvSpPr>
        <p:spPr>
          <a:xfrm>
            <a:off x="5092700" y="2565400"/>
            <a:ext cx="242888" cy="807720"/>
          </a:xfrm>
          <a:prstGeom prst="rect">
            <a:avLst/>
          </a:prstGeom>
          <a:noFill/>
        </p:spPr>
        <p:txBody>
          <a:bodyPr lIns="0" rIns="0" rtlCol="0" tIns="0" wrap="none">
            <a:spAutoFit/>
          </a:bodyPr>
          <a:lstStyle/>
          <a:p>
            <a:pPr>
              <a:lnSpc>
                <a:spcPts val="1000"/>
              </a:lnSpc>
              <a:tabLst>
                <a:tab pos="25400"/>
                <a:tab pos="76200"/>
                <a:tab pos="114300"/>
                <a:tab pos="127000"/>
              </a:tabLst>
            </a:pPr>
            <a:r>
              <a:rPr altLang="zh-CN" lang="en-US" smtClean="0"/>
              <a:t>	4</a:t>
            </a:r>
          </a:p>
          <a:p>
            <a:pPr>
              <a:lnSpc>
                <a:spcPts val="1000"/>
              </a:lnSpc>
              <a:tabLst>
                <a:tab pos="25400"/>
                <a:tab pos="76200"/>
                <a:tab pos="114300"/>
                <a:tab pos="127000"/>
              </a:tabLst>
            </a:pPr>
            <a:r>
              <a:rPr altLang="zh-CN" lang="en-US" smtClean="0"/>
              <a:t>			5</a:t>
            </a:r>
          </a:p>
          <a:p>
            <a:pPr>
              <a:lnSpc>
                <a:spcPts val="1000"/>
              </a:lnSpc>
              <a:tabLst>
                <a:tab pos="25400"/>
                <a:tab pos="76200"/>
                <a:tab pos="114300"/>
                <a:tab pos="127000"/>
              </a:tabLst>
            </a:pPr>
            <a:r>
              <a:rPr altLang="zh-CN" lang="en-US" smtClean="0"/>
              <a:t>				6</a:t>
            </a:r>
          </a:p>
          <a:p>
            <a:pPr>
              <a:lnSpc>
                <a:spcPts val="1000"/>
              </a:lnSpc>
              <a:tabLst>
                <a:tab pos="25400"/>
                <a:tab pos="76200"/>
                <a:tab pos="114300"/>
                <a:tab pos="127000"/>
              </a:tabLst>
            </a:pPr>
            <a:r>
              <a:rPr altLang="zh-CN" lang="en-US" smtClean="0"/>
              <a:t>				7</a:t>
            </a:r>
          </a:p>
          <a:p>
            <a:pPr>
              <a:lnSpc>
                <a:spcPts val="1000"/>
              </a:lnSpc>
              <a:tabLst>
                <a:tab pos="25400"/>
                <a:tab pos="76200"/>
                <a:tab pos="114300"/>
                <a:tab pos="127000"/>
              </a:tabLst>
            </a:pPr>
            <a:r>
              <a:rPr altLang="zh-CN" lang="en-US" smtClean="0"/>
              <a:t>		8</a:t>
            </a:r>
          </a:p>
          <a:p>
            <a:pPr>
              <a:lnSpc>
                <a:spcPts val="1000"/>
              </a:lnSpc>
              <a:tabLst>
                <a:tab pos="25400"/>
                <a:tab pos="76200"/>
                <a:tab pos="114300"/>
                <a:tab pos="127000"/>
              </a:tabLst>
            </a:pPr>
            <a:r>
              <a:rPr altLang="zh-CN" lang="en-US" smtClean="0"/>
              <a:t>9</a:t>
            </a:r>
          </a:p>
        </p:txBody>
      </p:sp>
      <p:sp>
        <p:nvSpPr>
          <p:cNvPr id="6" name="TextBox 1"/>
          <p:cNvSpPr txBox="1"/>
          <p:nvPr/>
        </p:nvSpPr>
        <p:spPr>
          <a:xfrm>
            <a:off x="4864100" y="2324100"/>
            <a:ext cx="211138" cy="1315720"/>
          </a:xfrm>
          <a:prstGeom prst="rect">
            <a:avLst/>
          </a:prstGeom>
          <a:noFill/>
        </p:spPr>
        <p:txBody>
          <a:bodyPr lIns="0" rIns="0" rtlCol="0" tIns="0" wrap="none">
            <a:spAutoFit/>
          </a:bodyPr>
          <a:lstStyle/>
          <a:p>
            <a:pPr>
              <a:lnSpc>
                <a:spcPts val="1000"/>
              </a:lnSpc>
              <a:tabLst>
                <a:tab pos="50800"/>
                <a:tab pos="152400"/>
              </a:tabLst>
            </a:pPr>
            <a:r>
              <a:rPr altLang="zh-CN" lang="en-US" smtClean="0" sz="792">
                <a:solidFill>
                  <a:srgbClr val="000000"/>
                </a:solidFill>
                <a:latin charset="0" pitchFamily="18" typeface="Microsoft YaHei UI"/>
                <a:cs charset="0" pitchFamily="18" typeface="Microsoft YaHei UI"/>
              </a:rPr>
              <a:t>2</a:t>
            </a:r>
          </a:p>
          <a:p>
            <a:pPr>
              <a:lnSpc>
                <a:spcPts val="1000"/>
              </a:lnSpc>
              <a:tabLst>
                <a:tab pos="50800"/>
                <a:tab pos="152400"/>
              </a:tabLst>
            </a:pPr>
            <a:r>
              <a:rPr altLang="zh-CN" lang="en-US" smtClean="0" sz="792">
                <a:solidFill>
                  <a:srgbClr val="000000"/>
                </a:solidFill>
                <a:latin charset="0" pitchFamily="18" typeface="Microsoft YaHei UI"/>
                <a:cs charset="0" pitchFamily="18" typeface="Microsoft YaHei UI"/>
              </a:rPr>
              <a:t>		3</a:t>
            </a:r>
          </a:p>
          <a:p>
            <a:pPr>
              <a:lnSpc>
                <a:spcPts val="1000"/>
              </a:lnSpc>
              <a:tabLst>
                <a:tab pos="50800"/>
                <a:tab pos="152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50800"/>
                <a:tab pos="152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50800"/>
                <a:tab pos="152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50800"/>
                <a:tab pos="152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50800"/>
                <a:tab pos="152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50800"/>
                <a:tab pos="152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50800"/>
                <a:tab pos="152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50800"/>
                <a:tab pos="152400"/>
              </a:tabLst>
            </a:pPr>
            <a:r>
              <a:rPr altLang="zh-CN" lang="en-US" smtClean="0" sz="792">
                <a:solidFill>
                  <a:srgbClr val="000000"/>
                </a:solidFill>
                <a:latin charset="0" pitchFamily="18" typeface="Microsoft YaHei UI"/>
                <a:cs charset="0" pitchFamily="18" typeface="Microsoft YaHei UI"/>
              </a:rPr>
              <a:t>	10</a:t>
            </a:r>
          </a:p>
        </p:txBody>
      </p:sp>
      <p:sp>
        <p:nvSpPr>
          <p:cNvPr id="7" name="TextBox 1"/>
          <p:cNvSpPr txBox="1"/>
          <p:nvPr/>
        </p:nvSpPr>
        <p:spPr>
          <a:xfrm>
            <a:off x="4724400" y="2247900"/>
            <a:ext cx="142875" cy="1442720"/>
          </a:xfrm>
          <a:prstGeom prst="rect">
            <a:avLst/>
          </a:prstGeom>
          <a:noFill/>
        </p:spPr>
        <p:txBody>
          <a:bodyPr lIns="0" rIns="0" rtlCol="0" tIns="0" wrap="none">
            <a:spAutoFit/>
          </a:bodyPr>
          <a:lstStyle/>
          <a:p>
            <a:pPr>
              <a:lnSpc>
                <a:spcPts val="1000"/>
              </a:lnSpc>
              <a:tabLst>
                <a:tab pos="25400"/>
              </a:tabLst>
            </a:pPr>
            <a:r>
              <a:rPr altLang="zh-CN" lang="en-US" smtClean="0" sz="792">
                <a:solidFill>
                  <a:srgbClr val="000000"/>
                </a:solidFill>
                <a:latin charset="0" pitchFamily="18" typeface="Microsoft YaHei UI"/>
                <a:cs charset="0" pitchFamily="18" typeface="Microsoft YaHei UI"/>
              </a:rPr>
              <a:t>1</a:t>
            </a:r>
          </a:p>
          <a:p>
            <a:pPr>
              <a:lnSpc>
                <a:spcPts val="1000"/>
              </a:lnSpc>
              <a:tabLst>
                <a:tab pos="25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25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25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25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25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25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25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25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25400"/>
              </a:tabLst>
            </a:pPr>
            <a:endParaRPr altLang="zh-CN" lang="en-US" smtClean="0" sz="792">
              <a:solidFill>
                <a:srgbClr val="000000"/>
              </a:solidFill>
              <a:latin charset="0" pitchFamily="18" typeface="Microsoft YaHei UI"/>
              <a:cs charset="0" pitchFamily="18" typeface="Microsoft YaHei UI"/>
            </a:endParaRPr>
          </a:p>
          <a:p>
            <a:pPr>
              <a:lnSpc>
                <a:spcPts val="1000"/>
              </a:lnSpc>
              <a:tabLst>
                <a:tab pos="25400"/>
              </a:tabLst>
            </a:pPr>
            <a:r>
              <a:rPr altLang="zh-CN" lang="en-US" smtClean="0" sz="792">
                <a:solidFill>
                  <a:srgbClr val="000000"/>
                </a:solidFill>
                <a:latin charset="0" pitchFamily="18" typeface="Microsoft YaHei UI"/>
                <a:cs charset="0" pitchFamily="18" typeface="Microsoft YaHei UI"/>
              </a:rPr>
              <a:t>	11</a:t>
            </a:r>
          </a:p>
        </p:txBody>
      </p:sp>
      <p:sp>
        <p:nvSpPr>
          <p:cNvPr id="8" name="TextBox 1"/>
          <p:cNvSpPr txBox="1"/>
          <p:nvPr/>
        </p:nvSpPr>
        <p:spPr>
          <a:xfrm>
            <a:off x="3733800" y="2336800"/>
            <a:ext cx="676275" cy="1315720"/>
          </a:xfrm>
          <a:prstGeom prst="rect">
            <a:avLst/>
          </a:prstGeom>
          <a:noFill/>
        </p:spPr>
        <p:txBody>
          <a:bodyPr lIns="0" rIns="0" rtlCol="0" tIns="0" wrap="none">
            <a:spAutoFit/>
          </a:bodyPr>
          <a:lstStyle/>
          <a:p>
            <a:pPr>
              <a:lnSpc>
                <a:spcPts val="1000"/>
              </a:lnSpc>
              <a:tabLst>
                <a:tab pos="50800"/>
                <a:tab pos="76200"/>
                <a:tab pos="127000"/>
                <a:tab pos="190500"/>
                <a:tab pos="279400"/>
                <a:tab pos="342900"/>
                <a:tab pos="444500"/>
              </a:tabLst>
            </a:pPr>
            <a:r>
              <a:rPr altLang="zh-CN" lang="en-US" smtClean="0"/>
              <a:t>						22</a:t>
            </a:r>
          </a:p>
          <a:p>
            <a:pPr>
              <a:lnSpc>
                <a:spcPts val="1000"/>
              </a:lnSpc>
              <a:tabLst>
                <a:tab pos="50800"/>
                <a:tab pos="76200"/>
                <a:tab pos="127000"/>
                <a:tab pos="190500"/>
                <a:tab pos="279400"/>
                <a:tab pos="342900"/>
                <a:tab pos="444500"/>
              </a:tabLst>
            </a:pPr>
            <a:r>
              <a:rPr altLang="zh-CN" lang="en-US" smtClean="0"/>
              <a:t>				21</a:t>
            </a:r>
          </a:p>
          <a:p>
            <a:pPr>
              <a:lnSpc>
                <a:spcPts val="1000"/>
              </a:lnSpc>
              <a:tabLst>
                <a:tab pos="50800"/>
                <a:tab pos="76200"/>
                <a:tab pos="127000"/>
                <a:tab pos="190500"/>
                <a:tab pos="279400"/>
                <a:tab pos="342900"/>
                <a:tab pos="444500"/>
              </a:tabLst>
            </a:pPr>
            <a:r>
              <a:rPr altLang="zh-CN" lang="en-US" smtClean="0"/>
              <a:t>		20</a:t>
            </a:r>
          </a:p>
          <a:p>
            <a:pPr>
              <a:lnSpc>
                <a:spcPts val="1000"/>
              </a:lnSpc>
              <a:tabLst>
                <a:tab pos="50800"/>
                <a:tab pos="76200"/>
                <a:tab pos="127000"/>
                <a:tab pos="190500"/>
                <a:tab pos="279400"/>
                <a:tab pos="342900"/>
                <a:tab pos="444500"/>
              </a:tabLst>
            </a:pPr>
            <a:r>
              <a:rPr altLang="zh-CN" lang="en-US" smtClean="0"/>
              <a:t>19</a:t>
            </a:r>
          </a:p>
          <a:p>
            <a:pPr>
              <a:lnSpc>
                <a:spcPts val="1000"/>
              </a:lnSpc>
              <a:tabLst>
                <a:tab pos="50800"/>
                <a:tab pos="76200"/>
                <a:tab pos="127000"/>
                <a:tab pos="190500"/>
                <a:tab pos="279400"/>
                <a:tab pos="342900"/>
                <a:tab pos="444500"/>
              </a:tabLst>
            </a:pPr>
            <a:endParaRPr altLang="zh-CN" lang="en-US" smtClean="0"/>
          </a:p>
          <a:p>
            <a:pPr>
              <a:lnSpc>
                <a:spcPts val="1000"/>
              </a:lnSpc>
              <a:tabLst>
                <a:tab pos="50800"/>
                <a:tab pos="76200"/>
                <a:tab pos="127000"/>
                <a:tab pos="190500"/>
                <a:tab pos="279400"/>
                <a:tab pos="342900"/>
                <a:tab pos="444500"/>
              </a:tabLst>
            </a:pPr>
            <a:endParaRPr altLang="zh-CN" lang="en-US" smtClean="0"/>
          </a:p>
          <a:p>
            <a:pPr>
              <a:lnSpc>
                <a:spcPts val="1000"/>
              </a:lnSpc>
              <a:tabLst>
                <a:tab pos="50800"/>
                <a:tab pos="76200"/>
                <a:tab pos="127000"/>
                <a:tab pos="190500"/>
                <a:tab pos="279400"/>
                <a:tab pos="342900"/>
                <a:tab pos="444500"/>
              </a:tabLst>
            </a:pPr>
            <a:r>
              <a:rPr altLang="zh-CN" lang="en-US" smtClean="0"/>
              <a:t>	17</a:t>
            </a:r>
          </a:p>
          <a:p>
            <a:pPr>
              <a:lnSpc>
                <a:spcPts val="1000"/>
              </a:lnSpc>
              <a:tabLst>
                <a:tab pos="50800"/>
                <a:tab pos="76200"/>
                <a:tab pos="127000"/>
                <a:tab pos="190500"/>
                <a:tab pos="279400"/>
                <a:tab pos="342900"/>
                <a:tab pos="444500"/>
              </a:tabLst>
            </a:pPr>
            <a:r>
              <a:rPr altLang="zh-CN" lang="en-US" smtClean="0"/>
              <a:t>			16</a:t>
            </a:r>
          </a:p>
          <a:p>
            <a:pPr>
              <a:lnSpc>
                <a:spcPts val="1000"/>
              </a:lnSpc>
              <a:tabLst>
                <a:tab pos="50800"/>
                <a:tab pos="76200"/>
                <a:tab pos="127000"/>
                <a:tab pos="190500"/>
                <a:tab pos="279400"/>
                <a:tab pos="342900"/>
                <a:tab pos="444500"/>
              </a:tabLst>
            </a:pPr>
            <a:r>
              <a:rPr altLang="zh-CN" lang="en-US" smtClean="0"/>
              <a:t>					15</a:t>
            </a:r>
          </a:p>
          <a:p>
            <a:pPr>
              <a:lnSpc>
                <a:spcPts val="1000"/>
              </a:lnSpc>
              <a:tabLst>
                <a:tab pos="50800"/>
                <a:tab pos="76200"/>
                <a:tab pos="127000"/>
                <a:tab pos="190500"/>
                <a:tab pos="279400"/>
                <a:tab pos="342900"/>
                <a:tab pos="444500"/>
              </a:tabLst>
            </a:pPr>
            <a:r>
              <a:rPr altLang="zh-CN" lang="en-US" smtClean="0"/>
              <a:t>							14</a:t>
            </a:r>
          </a:p>
        </p:txBody>
      </p:sp>
      <p:sp>
        <p:nvSpPr>
          <p:cNvPr id="9" name="TextBox 1"/>
          <p:cNvSpPr txBox="1"/>
          <p:nvPr/>
        </p:nvSpPr>
        <p:spPr>
          <a:xfrm>
            <a:off x="3733800" y="2222500"/>
            <a:ext cx="1287462" cy="807720"/>
          </a:xfrm>
          <a:prstGeom prst="rect">
            <a:avLst/>
          </a:prstGeom>
          <a:noFill/>
        </p:spPr>
        <p:txBody>
          <a:bodyPr lIns="0" rIns="0" rtlCol="0" tIns="0" wrap="none">
            <a:spAutoFit/>
          </a:bodyPr>
          <a:lstStyle/>
          <a:p>
            <a:pPr>
              <a:lnSpc>
                <a:spcPts val="1000"/>
              </a:lnSpc>
              <a:tabLst>
                <a:tab pos="749300"/>
              </a:tabLst>
            </a:pPr>
            <a:r>
              <a:rPr altLang="zh-CN" lang="en-US" smtClean="0"/>
              <a:t>	24</a:t>
            </a:r>
          </a:p>
          <a:p>
            <a:pPr>
              <a:lnSpc>
                <a:spcPts val="1000"/>
              </a:lnSpc>
              <a:tabLst>
                <a:tab pos="749300"/>
              </a:tabLst>
            </a:pPr>
            <a:endParaRPr altLang="zh-CN" lang="en-US" smtClean="0"/>
          </a:p>
          <a:p>
            <a:pPr>
              <a:lnSpc>
                <a:spcPts val="1000"/>
              </a:lnSpc>
              <a:tabLst>
                <a:tab pos="749300"/>
              </a:tabLst>
            </a:pPr>
            <a:endParaRPr altLang="zh-CN" lang="en-US" smtClean="0"/>
          </a:p>
          <a:p>
            <a:pPr>
              <a:lnSpc>
                <a:spcPts val="1000"/>
              </a:lnSpc>
              <a:tabLst>
                <a:tab pos="749300"/>
              </a:tabLst>
            </a:pPr>
            <a:endParaRPr altLang="zh-CN" lang="en-US" smtClean="0"/>
          </a:p>
          <a:p>
            <a:pPr>
              <a:lnSpc>
                <a:spcPts val="1000"/>
              </a:lnSpc>
              <a:tabLst>
                <a:tab pos="749300"/>
              </a:tabLst>
            </a:pPr>
            <a:endParaRPr altLang="zh-CN" lang="en-US" smtClean="0"/>
          </a:p>
          <a:p>
            <a:pPr>
              <a:lnSpc>
                <a:spcPts val="1000"/>
              </a:lnSpc>
              <a:tabLst>
                <a:tab pos="749300"/>
              </a:tabLst>
            </a:pPr>
            <a:r>
              <a:rPr altLang="zh-CN" lang="en-US" smtClean="0"/>
              <a:t>18             24H</a:t>
            </a:r>
          </a:p>
        </p:txBody>
      </p:sp>
      <p:sp>
        <p:nvSpPr>
          <p:cNvPr id="10" name="TextBox 1"/>
          <p:cNvSpPr txBox="1"/>
          <p:nvPr/>
        </p:nvSpPr>
        <p:spPr>
          <a:xfrm>
            <a:off x="6273800" y="2476500"/>
            <a:ext cx="406400" cy="172720"/>
          </a:xfrm>
          <a:prstGeom prst="rect">
            <a:avLst/>
          </a:prstGeom>
          <a:noFill/>
        </p:spPr>
        <p:txBody>
          <a:bodyPr lIns="0" rIns="0" rtlCol="0" tIns="0" wrap="none">
            <a:spAutoFit/>
          </a:bodyPr>
          <a:lstStyle/>
          <a:p>
            <a:pPr>
              <a:lnSpc>
                <a:spcPts val="1000"/>
              </a:lnSpc>
            </a:pPr>
            <a:r>
              <a:rPr altLang="zh-CN" lang="en-US" smtClean="0" sz="803">
                <a:solidFill>
                  <a:srgbClr val="585E79"/>
                </a:solidFill>
                <a:latin charset="0" pitchFamily="18" typeface="Microsoft YaHei UI"/>
                <a:cs charset="0" pitchFamily="18" typeface="Microsoft YaHei UI"/>
              </a:rPr>
              <a:t>移动教育</a:t>
            </a:r>
          </a:p>
        </p:txBody>
      </p:sp>
      <p:sp>
        <p:nvSpPr>
          <p:cNvPr id="11" name="TextBox 1"/>
          <p:cNvSpPr txBox="1"/>
          <p:nvPr/>
        </p:nvSpPr>
        <p:spPr>
          <a:xfrm>
            <a:off x="7378700" y="2463800"/>
            <a:ext cx="406400" cy="172720"/>
          </a:xfrm>
          <a:prstGeom prst="rect">
            <a:avLst/>
          </a:prstGeom>
          <a:noFill/>
        </p:spPr>
        <p:txBody>
          <a:bodyPr lIns="0" rIns="0" rtlCol="0" tIns="0" wrap="none">
            <a:spAutoFit/>
          </a:bodyPr>
          <a:lstStyle/>
          <a:p>
            <a:pPr>
              <a:lnSpc>
                <a:spcPts val="1000"/>
              </a:lnSpc>
            </a:pPr>
            <a:r>
              <a:rPr altLang="zh-CN" lang="en-US" smtClean="0" sz="803">
                <a:solidFill>
                  <a:srgbClr val="585E79"/>
                </a:solidFill>
                <a:latin charset="0" pitchFamily="18" typeface="Microsoft YaHei UI"/>
                <a:cs charset="0" pitchFamily="18" typeface="Microsoft YaHei UI"/>
              </a:rPr>
              <a:t>移动旅游</a:t>
            </a:r>
          </a:p>
        </p:txBody>
      </p:sp>
      <p:sp>
        <p:nvSpPr>
          <p:cNvPr id="12" name="TextBox 1"/>
          <p:cNvSpPr txBox="1"/>
          <p:nvPr/>
        </p:nvSpPr>
        <p:spPr>
          <a:xfrm>
            <a:off x="6756400" y="1663700"/>
            <a:ext cx="533400" cy="210820"/>
          </a:xfrm>
          <a:prstGeom prst="rect">
            <a:avLst/>
          </a:prstGeom>
          <a:noFill/>
        </p:spPr>
        <p:txBody>
          <a:bodyPr lIns="0" rIns="0" rtlCol="0" tIns="0" wrap="none">
            <a:spAutoFit/>
          </a:bodyPr>
          <a:lstStyle/>
          <a:p>
            <a:pPr>
              <a:lnSpc>
                <a:spcPts val="1300"/>
              </a:lnSpc>
            </a:pPr>
            <a:r>
              <a:rPr altLang="zh-CN" b="1" lang="en-US" smtClean="0" sz="1056">
                <a:solidFill>
                  <a:srgbClr val="FF6600"/>
                </a:solidFill>
                <a:latin charset="0" pitchFamily="18" typeface="Microsoft YaHei UI"/>
                <a:cs charset="0" pitchFamily="18" typeface="Microsoft YaHei UI"/>
              </a:rPr>
              <a:t>早晨上班</a:t>
            </a:r>
          </a:p>
        </p:txBody>
      </p:sp>
      <p:sp>
        <p:nvSpPr>
          <p:cNvPr id="13" name="TextBox 1"/>
          <p:cNvSpPr txBox="1"/>
          <p:nvPr/>
        </p:nvSpPr>
        <p:spPr>
          <a:xfrm>
            <a:off x="6261100" y="3975100"/>
            <a:ext cx="406400" cy="172720"/>
          </a:xfrm>
          <a:prstGeom prst="rect">
            <a:avLst/>
          </a:prstGeom>
          <a:noFill/>
        </p:spPr>
        <p:txBody>
          <a:bodyPr lIns="0" rIns="0" rtlCol="0" tIns="0" wrap="none">
            <a:spAutoFit/>
          </a:bodyPr>
          <a:lstStyle/>
          <a:p>
            <a:pPr>
              <a:lnSpc>
                <a:spcPts val="1000"/>
              </a:lnSpc>
            </a:pPr>
            <a:r>
              <a:rPr altLang="zh-CN" lang="en-US" smtClean="0" sz="803">
                <a:solidFill>
                  <a:srgbClr val="585E79"/>
                </a:solidFill>
                <a:latin charset="0" pitchFamily="18" typeface="Microsoft YaHei UI"/>
                <a:cs charset="0" pitchFamily="18" typeface="Microsoft YaHei UI"/>
              </a:rPr>
              <a:t>移动社交</a:t>
            </a:r>
          </a:p>
        </p:txBody>
      </p:sp>
      <p:sp>
        <p:nvSpPr>
          <p:cNvPr id="14" name="TextBox 1"/>
          <p:cNvSpPr txBox="1"/>
          <p:nvPr/>
        </p:nvSpPr>
        <p:spPr>
          <a:xfrm>
            <a:off x="6807200" y="3975100"/>
            <a:ext cx="406400" cy="172720"/>
          </a:xfrm>
          <a:prstGeom prst="rect">
            <a:avLst/>
          </a:prstGeom>
          <a:noFill/>
        </p:spPr>
        <p:txBody>
          <a:bodyPr lIns="0" rIns="0" rtlCol="0" tIns="0" wrap="none">
            <a:spAutoFit/>
          </a:bodyPr>
          <a:lstStyle/>
          <a:p>
            <a:pPr>
              <a:lnSpc>
                <a:spcPts val="1000"/>
              </a:lnSpc>
            </a:pPr>
            <a:r>
              <a:rPr altLang="zh-CN" lang="en-US" smtClean="0" sz="803">
                <a:solidFill>
                  <a:srgbClr val="585E79"/>
                </a:solidFill>
                <a:latin charset="0" pitchFamily="18" typeface="Microsoft YaHei UI"/>
                <a:cs charset="0" pitchFamily="18" typeface="Microsoft YaHei UI"/>
              </a:rPr>
              <a:t>移动电商</a:t>
            </a:r>
          </a:p>
        </p:txBody>
      </p:sp>
      <p:sp>
        <p:nvSpPr>
          <p:cNvPr id="15" name="TextBox 1"/>
          <p:cNvSpPr txBox="1"/>
          <p:nvPr/>
        </p:nvSpPr>
        <p:spPr>
          <a:xfrm>
            <a:off x="7366000" y="3975100"/>
            <a:ext cx="406400" cy="172720"/>
          </a:xfrm>
          <a:prstGeom prst="rect">
            <a:avLst/>
          </a:prstGeom>
          <a:noFill/>
        </p:spPr>
        <p:txBody>
          <a:bodyPr lIns="0" rIns="0" rtlCol="0" tIns="0" wrap="none">
            <a:spAutoFit/>
          </a:bodyPr>
          <a:lstStyle/>
          <a:p>
            <a:pPr>
              <a:lnSpc>
                <a:spcPts val="1000"/>
              </a:lnSpc>
            </a:pPr>
            <a:r>
              <a:rPr altLang="zh-CN" lang="en-US" smtClean="0" sz="803">
                <a:solidFill>
                  <a:srgbClr val="585E79"/>
                </a:solidFill>
                <a:latin charset="0" pitchFamily="18" typeface="Microsoft YaHei UI"/>
                <a:cs charset="0" pitchFamily="18" typeface="Microsoft YaHei UI"/>
              </a:rPr>
              <a:t>移动视频</a:t>
            </a:r>
          </a:p>
        </p:txBody>
      </p:sp>
      <p:sp>
        <p:nvSpPr>
          <p:cNvPr id="16" name="TextBox 1"/>
          <p:cNvSpPr txBox="1"/>
          <p:nvPr/>
        </p:nvSpPr>
        <p:spPr>
          <a:xfrm>
            <a:off x="6743700" y="2463800"/>
            <a:ext cx="990600" cy="807720"/>
          </a:xfrm>
          <a:prstGeom prst="rect">
            <a:avLst/>
          </a:prstGeom>
          <a:noFill/>
        </p:spPr>
        <p:txBody>
          <a:bodyPr lIns="0" rIns="0" rtlCol="0" tIns="0" wrap="none">
            <a:spAutoFit/>
          </a:bodyPr>
          <a:lstStyle/>
          <a:p>
            <a:pPr>
              <a:lnSpc>
                <a:spcPts val="1000"/>
              </a:lnSpc>
              <a:tabLst>
                <a:tab pos="76200"/>
              </a:tabLst>
            </a:pPr>
            <a:r>
              <a:rPr altLang="zh-CN" lang="en-US" smtClean="0"/>
              <a:t>	移动金融</a:t>
            </a:r>
          </a:p>
          <a:p>
            <a:pPr>
              <a:lnSpc>
                <a:spcPts val="1000"/>
              </a:lnSpc>
              <a:tabLst>
                <a:tab pos="76200"/>
              </a:tabLst>
            </a:pPr>
            <a:endParaRPr altLang="zh-CN" lang="en-US" smtClean="0"/>
          </a:p>
          <a:p>
            <a:pPr>
              <a:lnSpc>
                <a:spcPts val="1000"/>
              </a:lnSpc>
              <a:tabLst>
                <a:tab pos="76200"/>
              </a:tabLst>
            </a:pPr>
            <a:endParaRPr altLang="zh-CN" lang="en-US" smtClean="0"/>
          </a:p>
          <a:p>
            <a:pPr>
              <a:lnSpc>
                <a:spcPts val="1000"/>
              </a:lnSpc>
              <a:tabLst>
                <a:tab pos="76200"/>
              </a:tabLst>
            </a:pPr>
            <a:endParaRPr altLang="zh-CN" lang="en-US" smtClean="0"/>
          </a:p>
          <a:p>
            <a:pPr>
              <a:lnSpc>
                <a:spcPts val="1000"/>
              </a:lnSpc>
              <a:tabLst>
                <a:tab pos="76200"/>
              </a:tabLst>
            </a:pPr>
            <a:endParaRPr altLang="zh-CN" lang="en-US" smtClean="0"/>
          </a:p>
          <a:p>
            <a:pPr>
              <a:lnSpc>
                <a:spcPts val="1000"/>
              </a:lnSpc>
              <a:tabLst>
                <a:tab pos="76200"/>
              </a:tabLst>
            </a:pPr>
            <a:r>
              <a:rPr altLang="zh-CN" lang="en-US" smtClean="0"/>
              <a:t>中午休息</a:t>
            </a:r>
          </a:p>
        </p:txBody>
      </p:sp>
      <p:sp>
        <p:nvSpPr>
          <p:cNvPr id="17" name="TextBox 1"/>
          <p:cNvSpPr txBox="1"/>
          <p:nvPr/>
        </p:nvSpPr>
        <p:spPr>
          <a:xfrm>
            <a:off x="1524000" y="2311400"/>
            <a:ext cx="406400" cy="1188720"/>
          </a:xfrm>
          <a:prstGeom prst="rect">
            <a:avLst/>
          </a:prstGeom>
          <a:noFill/>
        </p:spPr>
        <p:txBody>
          <a:bodyPr lIns="0" rIns="0" rtlCol="0" tIns="0" wrap="none">
            <a:spAutoFit/>
          </a:bodyPr>
          <a:lstStyle/>
          <a:p>
            <a:pPr>
              <a:lnSpc>
                <a:spcPts val="1000"/>
              </a:lnSpc>
            </a:pPr>
            <a:r>
              <a:rPr altLang="zh-CN" lang="en-US" smtClean="0" sz="803">
                <a:solidFill>
                  <a:srgbClr val="585E79"/>
                </a:solidFill>
                <a:latin charset="0" pitchFamily="18" typeface="Microsoft YaHei UI"/>
                <a:cs charset="0" pitchFamily="18" typeface="Microsoft YaHei UI"/>
              </a:rPr>
              <a:t>移动教育</a:t>
            </a:r>
          </a:p>
          <a:p>
            <a:pPr>
              <a:lnSpc>
                <a:spcPts val="1000"/>
              </a:lnSpc>
            </a:pPr>
            <a:endParaRPr altLang="zh-CN" lang="en-US" smtClean="0" sz="803">
              <a:solidFill>
                <a:srgbClr val="585E79"/>
              </a:solidFill>
              <a:latin charset="0" pitchFamily="18" typeface="Microsoft YaHei UI"/>
              <a:cs charset="0" pitchFamily="18" typeface="Microsoft YaHei UI"/>
            </a:endParaRPr>
          </a:p>
          <a:p>
            <a:pPr>
              <a:lnSpc>
                <a:spcPts val="1000"/>
              </a:lnSpc>
            </a:pPr>
            <a:endParaRPr altLang="zh-CN" lang="en-US" smtClean="0" sz="803">
              <a:solidFill>
                <a:srgbClr val="585E79"/>
              </a:solidFill>
              <a:latin charset="0" pitchFamily="18" typeface="Microsoft YaHei UI"/>
              <a:cs charset="0" pitchFamily="18" typeface="Microsoft YaHei UI"/>
            </a:endParaRPr>
          </a:p>
          <a:p>
            <a:pPr>
              <a:lnSpc>
                <a:spcPts val="1000"/>
              </a:lnSpc>
            </a:pPr>
            <a:endParaRPr altLang="zh-CN" lang="en-US" smtClean="0" sz="803">
              <a:solidFill>
                <a:srgbClr val="585E79"/>
              </a:solidFill>
              <a:latin charset="0" pitchFamily="18" typeface="Microsoft YaHei UI"/>
              <a:cs charset="0" pitchFamily="18" typeface="Microsoft YaHei UI"/>
            </a:endParaRPr>
          </a:p>
          <a:p>
            <a:pPr>
              <a:lnSpc>
                <a:spcPts val="1000"/>
              </a:lnSpc>
            </a:pPr>
            <a:endParaRPr altLang="zh-CN" lang="en-US" smtClean="0" sz="803">
              <a:solidFill>
                <a:srgbClr val="585E79"/>
              </a:solidFill>
              <a:latin charset="0" pitchFamily="18" typeface="Microsoft YaHei UI"/>
              <a:cs charset="0" pitchFamily="18" typeface="Microsoft YaHei UI"/>
            </a:endParaRPr>
          </a:p>
          <a:p>
            <a:pPr>
              <a:lnSpc>
                <a:spcPts val="1000"/>
              </a:lnSpc>
            </a:pPr>
            <a:endParaRPr altLang="zh-CN" lang="en-US" smtClean="0" sz="803">
              <a:solidFill>
                <a:srgbClr val="585E79"/>
              </a:solidFill>
              <a:latin charset="0" pitchFamily="18" typeface="Microsoft YaHei UI"/>
              <a:cs charset="0" pitchFamily="18" typeface="Microsoft YaHei UI"/>
            </a:endParaRPr>
          </a:p>
          <a:p>
            <a:pPr>
              <a:lnSpc>
                <a:spcPts val="1000"/>
              </a:lnSpc>
            </a:pPr>
            <a:endParaRPr altLang="zh-CN" lang="en-US" smtClean="0" sz="803">
              <a:solidFill>
                <a:srgbClr val="585E79"/>
              </a:solidFill>
              <a:latin charset="0" pitchFamily="18" typeface="Microsoft YaHei UI"/>
              <a:cs charset="0" pitchFamily="18" typeface="Microsoft YaHei UI"/>
            </a:endParaRPr>
          </a:p>
          <a:p>
            <a:pPr>
              <a:lnSpc>
                <a:spcPts val="1000"/>
              </a:lnSpc>
            </a:pPr>
            <a:endParaRPr altLang="zh-CN" lang="en-US" smtClean="0" sz="803">
              <a:solidFill>
                <a:srgbClr val="585E79"/>
              </a:solidFill>
              <a:latin charset="0" pitchFamily="18" typeface="Microsoft YaHei UI"/>
              <a:cs charset="0" pitchFamily="18" typeface="Microsoft YaHei UI"/>
            </a:endParaRPr>
          </a:p>
          <a:p>
            <a:pPr>
              <a:lnSpc>
                <a:spcPts val="1000"/>
              </a:lnSpc>
            </a:pPr>
            <a:r>
              <a:rPr altLang="zh-CN" lang="en-US" smtClean="0" sz="803">
                <a:solidFill>
                  <a:srgbClr val="585E79"/>
                </a:solidFill>
                <a:latin charset="0" pitchFamily="18" typeface="Microsoft YaHei UI"/>
                <a:cs charset="0" pitchFamily="18" typeface="Microsoft YaHei UI"/>
              </a:rPr>
              <a:t>移动社交</a:t>
            </a:r>
          </a:p>
        </p:txBody>
      </p:sp>
      <p:sp>
        <p:nvSpPr>
          <p:cNvPr id="18" name="TextBox 1"/>
          <p:cNvSpPr txBox="1"/>
          <p:nvPr/>
        </p:nvSpPr>
        <p:spPr>
          <a:xfrm>
            <a:off x="2006600" y="1574800"/>
            <a:ext cx="533400" cy="210820"/>
          </a:xfrm>
          <a:prstGeom prst="rect">
            <a:avLst/>
          </a:prstGeom>
          <a:noFill/>
        </p:spPr>
        <p:txBody>
          <a:bodyPr lIns="0" rIns="0" rtlCol="0" tIns="0" wrap="none">
            <a:spAutoFit/>
          </a:bodyPr>
          <a:lstStyle/>
          <a:p>
            <a:pPr>
              <a:lnSpc>
                <a:spcPts val="1300"/>
              </a:lnSpc>
            </a:pPr>
            <a:r>
              <a:rPr altLang="zh-CN" b="1" lang="en-US" smtClean="0" sz="1056">
                <a:solidFill>
                  <a:srgbClr val="FF6600"/>
                </a:solidFill>
                <a:latin charset="0" pitchFamily="18" typeface="Microsoft YaHei UI"/>
                <a:cs charset="0" pitchFamily="18" typeface="Microsoft YaHei UI"/>
              </a:rPr>
              <a:t>晚上睡前</a:t>
            </a:r>
          </a:p>
        </p:txBody>
      </p:sp>
      <p:sp>
        <p:nvSpPr>
          <p:cNvPr id="19" name="TextBox 1"/>
          <p:cNvSpPr txBox="1"/>
          <p:nvPr/>
        </p:nvSpPr>
        <p:spPr>
          <a:xfrm>
            <a:off x="2006600" y="2311400"/>
            <a:ext cx="977900" cy="1061720"/>
          </a:xfrm>
          <a:prstGeom prst="rect">
            <a:avLst/>
          </a:prstGeom>
          <a:noFill/>
        </p:spPr>
        <p:txBody>
          <a:bodyPr lIns="0" rIns="0" rtlCol="0" tIns="0" wrap="none">
            <a:spAutoFit/>
          </a:bodyPr>
          <a:lstStyle/>
          <a:p>
            <a:pPr>
              <a:lnSpc>
                <a:spcPts val="1000"/>
              </a:lnSpc>
              <a:tabLst>
                <a:tab pos="50800"/>
                <a:tab pos="63500"/>
              </a:tabLst>
            </a:pPr>
            <a:r>
              <a:rPr altLang="zh-CN" lang="en-US" smtClean="0"/>
              <a:t>	移动视频</a:t>
            </a:r>
          </a:p>
          <a:p>
            <a:pPr>
              <a:lnSpc>
                <a:spcPts val="1000"/>
              </a:lnSpc>
              <a:tabLst>
                <a:tab pos="50800"/>
                <a:tab pos="63500"/>
              </a:tabLst>
            </a:pPr>
            <a:endParaRPr altLang="zh-CN" lang="en-US" smtClean="0"/>
          </a:p>
          <a:p>
            <a:pPr>
              <a:lnSpc>
                <a:spcPts val="1000"/>
              </a:lnSpc>
              <a:tabLst>
                <a:tab pos="50800"/>
                <a:tab pos="63500"/>
              </a:tabLst>
            </a:pPr>
            <a:r>
              <a:rPr altLang="zh-CN" lang="en-US" smtClean="0"/>
              <a:t>晚饭之后</a:t>
            </a:r>
          </a:p>
          <a:p>
            <a:pPr>
              <a:lnSpc>
                <a:spcPts val="1000"/>
              </a:lnSpc>
              <a:tabLst>
                <a:tab pos="50800"/>
                <a:tab pos="63500"/>
              </a:tabLst>
            </a:pPr>
            <a:endParaRPr altLang="zh-CN" lang="en-US" smtClean="0"/>
          </a:p>
          <a:p>
            <a:pPr>
              <a:lnSpc>
                <a:spcPts val="1000"/>
              </a:lnSpc>
              <a:tabLst>
                <a:tab pos="50800"/>
                <a:tab pos="63500"/>
              </a:tabLst>
            </a:pPr>
            <a:endParaRPr altLang="zh-CN" lang="en-US" smtClean="0"/>
          </a:p>
          <a:p>
            <a:pPr>
              <a:lnSpc>
                <a:spcPts val="1000"/>
              </a:lnSpc>
              <a:tabLst>
                <a:tab pos="50800"/>
                <a:tab pos="63500"/>
              </a:tabLst>
            </a:pPr>
            <a:endParaRPr altLang="zh-CN" lang="en-US" smtClean="0"/>
          </a:p>
          <a:p>
            <a:pPr>
              <a:lnSpc>
                <a:spcPts val="1000"/>
              </a:lnSpc>
              <a:tabLst>
                <a:tab pos="50800"/>
                <a:tab pos="63500"/>
              </a:tabLst>
            </a:pPr>
            <a:endParaRPr altLang="zh-CN" lang="en-US" smtClean="0"/>
          </a:p>
          <a:p>
            <a:pPr>
              <a:lnSpc>
                <a:spcPts val="1000"/>
              </a:lnSpc>
              <a:tabLst>
                <a:tab pos="50800"/>
                <a:tab pos="63500"/>
              </a:tabLst>
            </a:pPr>
            <a:r>
              <a:rPr altLang="zh-CN" lang="en-US" smtClean="0"/>
              <a:t>		移动医疗</a:t>
            </a:r>
          </a:p>
        </p:txBody>
      </p:sp>
      <p:sp>
        <p:nvSpPr>
          <p:cNvPr id="20" name="TextBox 1"/>
          <p:cNvSpPr txBox="1"/>
          <p:nvPr/>
        </p:nvSpPr>
        <p:spPr>
          <a:xfrm>
            <a:off x="2578100" y="2311400"/>
            <a:ext cx="457200" cy="1188720"/>
          </a:xfrm>
          <a:prstGeom prst="rect">
            <a:avLst/>
          </a:prstGeom>
          <a:noFill/>
        </p:spPr>
        <p:txBody>
          <a:bodyPr lIns="0" rIns="0" rtlCol="0" tIns="0" wrap="none">
            <a:spAutoFit/>
          </a:bodyPr>
          <a:lstStyle/>
          <a:p>
            <a:pPr>
              <a:lnSpc>
                <a:spcPts val="1000"/>
              </a:lnSpc>
              <a:tabLst>
                <a:tab pos="50800"/>
              </a:tabLst>
            </a:pPr>
            <a:r>
              <a:rPr altLang="zh-CN" lang="en-US" smtClean="0" sz="803">
                <a:solidFill>
                  <a:srgbClr val="585E79"/>
                </a:solidFill>
                <a:latin charset="0" pitchFamily="18" typeface="Microsoft YaHei UI"/>
                <a:cs charset="0" pitchFamily="18" typeface="Microsoft YaHei UI"/>
              </a:rPr>
              <a:t>移动游戏</a:t>
            </a:r>
          </a:p>
          <a:p>
            <a:pPr>
              <a:lnSpc>
                <a:spcPts val="1000"/>
              </a:lnSpc>
              <a:tabLst>
                <a:tab pos="50800"/>
              </a:tabLst>
            </a:pPr>
            <a:endParaRPr altLang="zh-CN" lang="en-US" smtClean="0" sz="803">
              <a:solidFill>
                <a:srgbClr val="585E79"/>
              </a:solidFill>
              <a:latin charset="0" pitchFamily="18" typeface="Microsoft YaHei UI"/>
              <a:cs charset="0" pitchFamily="18" typeface="Microsoft YaHei UI"/>
            </a:endParaRPr>
          </a:p>
          <a:p>
            <a:pPr>
              <a:lnSpc>
                <a:spcPts val="1000"/>
              </a:lnSpc>
              <a:tabLst>
                <a:tab pos="50800"/>
              </a:tabLst>
            </a:pPr>
            <a:endParaRPr altLang="zh-CN" lang="en-US" smtClean="0" sz="803">
              <a:solidFill>
                <a:srgbClr val="585E79"/>
              </a:solidFill>
              <a:latin charset="0" pitchFamily="18" typeface="Microsoft YaHei UI"/>
              <a:cs charset="0" pitchFamily="18" typeface="Microsoft YaHei UI"/>
            </a:endParaRPr>
          </a:p>
          <a:p>
            <a:pPr>
              <a:lnSpc>
                <a:spcPts val="1000"/>
              </a:lnSpc>
              <a:tabLst>
                <a:tab pos="50800"/>
              </a:tabLst>
            </a:pPr>
            <a:endParaRPr altLang="zh-CN" lang="en-US" smtClean="0" sz="803">
              <a:solidFill>
                <a:srgbClr val="585E79"/>
              </a:solidFill>
              <a:latin charset="0" pitchFamily="18" typeface="Microsoft YaHei UI"/>
              <a:cs charset="0" pitchFamily="18" typeface="Microsoft YaHei UI"/>
            </a:endParaRPr>
          </a:p>
          <a:p>
            <a:pPr>
              <a:lnSpc>
                <a:spcPts val="1000"/>
              </a:lnSpc>
              <a:tabLst>
                <a:tab pos="50800"/>
              </a:tabLst>
            </a:pPr>
            <a:endParaRPr altLang="zh-CN" lang="en-US" smtClean="0" sz="803">
              <a:solidFill>
                <a:srgbClr val="585E79"/>
              </a:solidFill>
              <a:latin charset="0" pitchFamily="18" typeface="Microsoft YaHei UI"/>
              <a:cs charset="0" pitchFamily="18" typeface="Microsoft YaHei UI"/>
            </a:endParaRPr>
          </a:p>
          <a:p>
            <a:pPr>
              <a:lnSpc>
                <a:spcPts val="1000"/>
              </a:lnSpc>
              <a:tabLst>
                <a:tab pos="50800"/>
              </a:tabLst>
            </a:pPr>
            <a:endParaRPr altLang="zh-CN" lang="en-US" smtClean="0" sz="803">
              <a:solidFill>
                <a:srgbClr val="585E79"/>
              </a:solidFill>
              <a:latin charset="0" pitchFamily="18" typeface="Microsoft YaHei UI"/>
              <a:cs charset="0" pitchFamily="18" typeface="Microsoft YaHei UI"/>
            </a:endParaRPr>
          </a:p>
          <a:p>
            <a:pPr>
              <a:lnSpc>
                <a:spcPts val="1000"/>
              </a:lnSpc>
              <a:tabLst>
                <a:tab pos="50800"/>
              </a:tabLst>
            </a:pPr>
            <a:endParaRPr altLang="zh-CN" lang="en-US" smtClean="0" sz="803">
              <a:solidFill>
                <a:srgbClr val="585E79"/>
              </a:solidFill>
              <a:latin charset="0" pitchFamily="18" typeface="Microsoft YaHei UI"/>
              <a:cs charset="0" pitchFamily="18" typeface="Microsoft YaHei UI"/>
            </a:endParaRPr>
          </a:p>
          <a:p>
            <a:pPr>
              <a:lnSpc>
                <a:spcPts val="1000"/>
              </a:lnSpc>
              <a:tabLst>
                <a:tab pos="50800"/>
              </a:tabLst>
            </a:pPr>
            <a:endParaRPr altLang="zh-CN" lang="en-US" smtClean="0" sz="803">
              <a:solidFill>
                <a:srgbClr val="585E79"/>
              </a:solidFill>
              <a:latin charset="0" pitchFamily="18" typeface="Microsoft YaHei UI"/>
              <a:cs charset="0" pitchFamily="18" typeface="Microsoft YaHei UI"/>
            </a:endParaRPr>
          </a:p>
          <a:p>
            <a:pPr>
              <a:lnSpc>
                <a:spcPts val="1000"/>
              </a:lnSpc>
              <a:tabLst>
                <a:tab pos="50800"/>
              </a:tabLst>
            </a:pPr>
            <a:r>
              <a:rPr altLang="zh-CN" lang="en-US" smtClean="0" sz="803">
                <a:solidFill>
                  <a:srgbClr val="585E79"/>
                </a:solidFill>
                <a:latin charset="0" pitchFamily="18" typeface="Microsoft YaHei UI"/>
                <a:cs charset="0" pitchFamily="18" typeface="Microsoft YaHei UI"/>
              </a:rPr>
              <a:t>	移动新闻</a:t>
            </a:r>
          </a:p>
        </p:txBody>
      </p:sp>
      <p:sp>
        <p:nvSpPr>
          <p:cNvPr id="21" name="TextBox 1"/>
          <p:cNvSpPr txBox="1"/>
          <p:nvPr/>
        </p:nvSpPr>
        <p:spPr>
          <a:xfrm>
            <a:off x="393700" y="254000"/>
            <a:ext cx="10672762" cy="934720"/>
          </a:xfrm>
          <a:prstGeom prst="rect">
            <a:avLst/>
          </a:prstGeom>
          <a:noFill/>
        </p:spPr>
        <p:txBody>
          <a:bodyPr lIns="0" rIns="0" rtlCol="0" tIns="0" wrap="none">
            <a:spAutoFit/>
          </a:bodyPr>
          <a:lstStyle/>
          <a:p>
            <a:pPr>
              <a:lnSpc>
                <a:spcPts val="1400"/>
              </a:lnSpc>
              <a:tabLst>
                <a:tab pos="241300"/>
                <a:tab pos="2527300"/>
              </a:tabLst>
            </a:pPr>
            <a:r>
              <a:rPr altLang="zh-CN" lang="en-US" smtClean="0"/>
              <a:t>	移动互联网用户行为</a:t>
            </a:r>
          </a:p>
          <a:p>
            <a:pPr>
              <a:lnSpc>
                <a:spcPts val="1400"/>
              </a:lnSpc>
              <a:tabLst>
                <a:tab pos="241300"/>
                <a:tab pos="2527300"/>
              </a:tabLst>
            </a:pPr>
            <a:r>
              <a:rPr altLang="zh-CN" lang="en-US" smtClean="0"/>
              <a:t>   用户习惯在早晨学习、查阅资讯，在午休时聊天、购物，看视频，晚饭之后的黄金时间多会玩游戏、看</a:t>
            </a:r>
          </a:p>
          <a:p>
            <a:pPr>
              <a:lnSpc>
                <a:spcPts val="1400"/>
              </a:lnSpc>
              <a:tabLst>
                <a:tab pos="241300"/>
                <a:tab pos="2527300"/>
              </a:tabLst>
            </a:pPr>
            <a:r>
              <a:rPr altLang="zh-CN" lang="en-US" smtClean="0"/>
              <a:t>	新闻，睡前时间会选择学习，或看视频、游戏等娱乐放松方式</a:t>
            </a:r>
          </a:p>
          <a:p>
            <a:pPr>
              <a:lnSpc>
                <a:spcPts val="1400"/>
              </a:lnSpc>
              <a:tabLst>
                <a:tab pos="241300"/>
                <a:tab pos="2527300"/>
              </a:tabLst>
            </a:pPr>
            <a:endParaRPr altLang="zh-CN" lang="en-US" smtClean="0"/>
          </a:p>
          <a:p>
            <a:pPr>
              <a:lnSpc>
                <a:spcPts val="1400"/>
              </a:lnSpc>
              <a:tabLst>
                <a:tab pos="241300"/>
                <a:tab pos="2527300"/>
              </a:tabLst>
            </a:pPr>
            <a:r>
              <a:rPr altLang="zh-CN" lang="en-US" smtClean="0"/>
              <a:t>		2014年12月 移动智能终端用户每日各时段使用应用分布</a:t>
            </a:r>
          </a:p>
        </p:txBody>
      </p:sp>
      <p:sp>
        <p:nvSpPr>
          <p:cNvPr id="22" name="TextBox 1"/>
          <p:cNvSpPr txBox="1"/>
          <p:nvPr/>
        </p:nvSpPr>
        <p:spPr>
          <a:xfrm>
            <a:off x="2070100" y="4114800"/>
            <a:ext cx="406400" cy="172720"/>
          </a:xfrm>
          <a:prstGeom prst="rect">
            <a:avLst/>
          </a:prstGeom>
          <a:noFill/>
        </p:spPr>
        <p:txBody>
          <a:bodyPr lIns="0" rIns="0" rtlCol="0" tIns="0" wrap="none">
            <a:spAutoFit/>
          </a:bodyPr>
          <a:lstStyle/>
          <a:p>
            <a:pPr>
              <a:lnSpc>
                <a:spcPts val="1000"/>
              </a:lnSpc>
            </a:pPr>
            <a:r>
              <a:rPr altLang="zh-CN" lang="en-US" smtClean="0" sz="803">
                <a:solidFill>
                  <a:srgbClr val="585E79"/>
                </a:solidFill>
                <a:latin charset="0" pitchFamily="18" typeface="Microsoft YaHei UI"/>
                <a:cs charset="0" pitchFamily="18" typeface="Microsoft YaHei UI"/>
              </a:rPr>
              <a:t>移动视频</a:t>
            </a:r>
          </a:p>
        </p:txBody>
      </p:sp>
      <p:sp>
        <p:nvSpPr>
          <p:cNvPr id="23" name="TextBox 1"/>
          <p:cNvSpPr txBox="1"/>
          <p:nvPr/>
        </p:nvSpPr>
        <p:spPr>
          <a:xfrm>
            <a:off x="2616200" y="4114800"/>
            <a:ext cx="406400" cy="172720"/>
          </a:xfrm>
          <a:prstGeom prst="rect">
            <a:avLst/>
          </a:prstGeom>
          <a:noFill/>
        </p:spPr>
        <p:txBody>
          <a:bodyPr lIns="0" rIns="0" rtlCol="0" tIns="0" wrap="none">
            <a:spAutoFit/>
          </a:bodyPr>
          <a:lstStyle/>
          <a:p>
            <a:pPr>
              <a:lnSpc>
                <a:spcPts val="1000"/>
              </a:lnSpc>
            </a:pPr>
            <a:r>
              <a:rPr altLang="zh-CN" lang="en-US" smtClean="0" sz="803">
                <a:solidFill>
                  <a:srgbClr val="585E79"/>
                </a:solidFill>
                <a:latin charset="0" pitchFamily="18" typeface="Microsoft YaHei UI"/>
                <a:cs charset="0" pitchFamily="18" typeface="Microsoft YaHei UI"/>
              </a:rPr>
              <a:t>移动游戏</a:t>
            </a:r>
          </a:p>
        </p:txBody>
      </p:sp>
      <p:sp>
        <p:nvSpPr>
          <p:cNvPr id="24" name="TextBox 1"/>
          <p:cNvSpPr txBox="1"/>
          <p:nvPr/>
        </p:nvSpPr>
        <p:spPr>
          <a:xfrm>
            <a:off x="1524000" y="4114800"/>
            <a:ext cx="406400" cy="172720"/>
          </a:xfrm>
          <a:prstGeom prst="rect">
            <a:avLst/>
          </a:prstGeom>
          <a:noFill/>
        </p:spPr>
        <p:txBody>
          <a:bodyPr lIns="0" rIns="0" rtlCol="0" tIns="0" wrap="none">
            <a:spAutoFit/>
          </a:bodyPr>
          <a:lstStyle/>
          <a:p>
            <a:pPr>
              <a:lnSpc>
                <a:spcPts val="1000"/>
              </a:lnSpc>
            </a:pPr>
            <a:r>
              <a:rPr altLang="zh-CN" lang="en-US" smtClean="0" sz="803">
                <a:solidFill>
                  <a:srgbClr val="585E79"/>
                </a:solidFill>
                <a:latin charset="0" pitchFamily="18" typeface="Microsoft YaHei UI"/>
                <a:cs charset="0" pitchFamily="18" typeface="Microsoft YaHei UI"/>
              </a:rPr>
              <a:t>移动电商</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 name="TextBox 1"/>
          <p:cNvSpPr txBox="1"/>
          <p:nvPr/>
        </p:nvSpPr>
        <p:spPr>
          <a:xfrm>
            <a:off x="2451100" y="1993900"/>
            <a:ext cx="3911600" cy="502920"/>
          </a:xfrm>
          <a:prstGeom prst="rect">
            <a:avLst/>
          </a:prstGeom>
          <a:noFill/>
        </p:spPr>
        <p:txBody>
          <a:bodyPr lIns="0" rIns="0" rtlCol="0" tIns="0" wrap="none">
            <a:spAutoFit/>
          </a:bodyPr>
          <a:lstStyle/>
          <a:p>
            <a:pPr>
              <a:lnSpc>
                <a:spcPts val="3600"/>
              </a:lnSpc>
            </a:pPr>
            <a:r>
              <a:rPr altLang="zh-CN" lang="en-US" smtClean="0" sz="2795">
                <a:solidFill>
                  <a:srgbClr val="FFFFFF"/>
                </a:solidFill>
                <a:latin charset="0" pitchFamily="18" typeface="Microsoft YaHei UI"/>
                <a:cs charset="0" pitchFamily="18" typeface="Microsoft YaHei UI"/>
              </a:rPr>
              <a:t>移动互联网整体应用盘点</a:t>
            </a: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694944" y="1952244"/>
            <a:ext cx="286511" cy="1252727"/>
          </a:xfrm>
          <a:custGeom>
            <a:gdLst>
              <a:gd fmla="*/ 0 w 286511" name="connsiteX0"/>
              <a:gd fmla="*/ 1252727 h 1252727" name="connsiteY0"/>
              <a:gd fmla="*/ 286511 w 286511" name="connsiteX1"/>
              <a:gd fmla="*/ 1252727 h 1252727" name="connsiteY1"/>
              <a:gd fmla="*/ 286511 w 286511" name="connsiteX2"/>
              <a:gd fmla="*/ 0 h 1252727" name="connsiteY2"/>
              <a:gd fmla="*/ 0 w 286511" name="connsiteX3"/>
              <a:gd fmla="*/ 0 h 1252727" name="connsiteY3"/>
              <a:gd fmla="*/ 0 w 286511" name="connsiteX4"/>
              <a:gd fmla="*/ 1252727 h 12527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52727" w="286511">
                <a:moveTo>
                  <a:pt x="0" y="1252727"/>
                </a:moveTo>
                <a:lnTo>
                  <a:pt x="286511" y="1252727"/>
                </a:lnTo>
                <a:lnTo>
                  <a:pt x="286511" y="0"/>
                </a:lnTo>
                <a:lnTo>
                  <a:pt x="0" y="0"/>
                </a:lnTo>
                <a:lnTo>
                  <a:pt x="0" y="1252727"/>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095755" y="1973579"/>
            <a:ext cx="286511" cy="1231392"/>
          </a:xfrm>
          <a:custGeom>
            <a:gdLst>
              <a:gd fmla="*/ 0 w 286511" name="connsiteX0"/>
              <a:gd fmla="*/ 1231392 h 1231392" name="connsiteY0"/>
              <a:gd fmla="*/ 286511 w 286511" name="connsiteX1"/>
              <a:gd fmla="*/ 1231392 h 1231392" name="connsiteY1"/>
              <a:gd fmla="*/ 286511 w 286511" name="connsiteX2"/>
              <a:gd fmla="*/ 0 h 1231392" name="connsiteY2"/>
              <a:gd fmla="*/ 0 w 286511" name="connsiteX3"/>
              <a:gd fmla="*/ 0 h 1231392" name="connsiteY3"/>
              <a:gd fmla="*/ 0 w 286511" name="connsiteX4"/>
              <a:gd fmla="*/ 1231392 h 12313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31392" w="286511">
                <a:moveTo>
                  <a:pt x="0" y="1231392"/>
                </a:moveTo>
                <a:lnTo>
                  <a:pt x="286511" y="1231392"/>
                </a:lnTo>
                <a:lnTo>
                  <a:pt x="286511" y="0"/>
                </a:lnTo>
                <a:lnTo>
                  <a:pt x="0" y="0"/>
                </a:lnTo>
                <a:lnTo>
                  <a:pt x="0" y="1231392"/>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1496567" y="2523744"/>
            <a:ext cx="284988" cy="681227"/>
          </a:xfrm>
          <a:custGeom>
            <a:gdLst>
              <a:gd fmla="*/ 0 w 284988" name="connsiteX0"/>
              <a:gd fmla="*/ 681227 h 681227" name="connsiteY0"/>
              <a:gd fmla="*/ 284988 w 284988" name="connsiteX1"/>
              <a:gd fmla="*/ 681227 h 681227" name="connsiteY1"/>
              <a:gd fmla="*/ 284988 w 284988" name="connsiteX2"/>
              <a:gd fmla="*/ 0 h 681227" name="connsiteY2"/>
              <a:gd fmla="*/ 0 w 284988" name="connsiteX3"/>
              <a:gd fmla="*/ 0 h 681227" name="connsiteY3"/>
              <a:gd fmla="*/ 0 w 284988" name="connsiteX4"/>
              <a:gd fmla="*/ 681227 h 6812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81227" w="284988">
                <a:moveTo>
                  <a:pt x="0" y="681227"/>
                </a:moveTo>
                <a:lnTo>
                  <a:pt x="284988" y="681227"/>
                </a:lnTo>
                <a:lnTo>
                  <a:pt x="284988" y="0"/>
                </a:lnTo>
                <a:lnTo>
                  <a:pt x="0" y="0"/>
                </a:lnTo>
                <a:lnTo>
                  <a:pt x="0" y="681227"/>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1895855" y="2660904"/>
            <a:ext cx="286511" cy="544067"/>
          </a:xfrm>
          <a:custGeom>
            <a:gdLst>
              <a:gd fmla="*/ 0 w 286511" name="connsiteX0"/>
              <a:gd fmla="*/ 544067 h 544067" name="connsiteY0"/>
              <a:gd fmla="*/ 286511 w 286511" name="connsiteX1"/>
              <a:gd fmla="*/ 544067 h 544067" name="connsiteY1"/>
              <a:gd fmla="*/ 286511 w 286511" name="connsiteX2"/>
              <a:gd fmla="*/ 0 h 544067" name="connsiteY2"/>
              <a:gd fmla="*/ 0 w 286511" name="connsiteX3"/>
              <a:gd fmla="*/ 0 h 544067" name="connsiteY3"/>
              <a:gd fmla="*/ 0 w 286511" name="connsiteX4"/>
              <a:gd fmla="*/ 544067 h 5440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44067" w="286511">
                <a:moveTo>
                  <a:pt x="0" y="544067"/>
                </a:moveTo>
                <a:lnTo>
                  <a:pt x="286511" y="544067"/>
                </a:lnTo>
                <a:lnTo>
                  <a:pt x="286511" y="0"/>
                </a:lnTo>
                <a:lnTo>
                  <a:pt x="0" y="0"/>
                </a:lnTo>
                <a:lnTo>
                  <a:pt x="0" y="544067"/>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2296667" y="2685288"/>
            <a:ext cx="286511" cy="519683"/>
          </a:xfrm>
          <a:custGeom>
            <a:gdLst>
              <a:gd fmla="*/ 0 w 286511" name="connsiteX0"/>
              <a:gd fmla="*/ 519683 h 519683" name="connsiteY0"/>
              <a:gd fmla="*/ 286511 w 286511" name="connsiteX1"/>
              <a:gd fmla="*/ 519683 h 519683" name="connsiteY1"/>
              <a:gd fmla="*/ 286511 w 286511" name="connsiteX2"/>
              <a:gd fmla="*/ 0 h 519683" name="connsiteY2"/>
              <a:gd fmla="*/ 0 w 286511" name="connsiteX3"/>
              <a:gd fmla="*/ 0 h 519683" name="connsiteY3"/>
              <a:gd fmla="*/ 0 w 286511" name="connsiteX4"/>
              <a:gd fmla="*/ 519683 h 51968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9683" w="286511">
                <a:moveTo>
                  <a:pt x="0" y="519683"/>
                </a:moveTo>
                <a:lnTo>
                  <a:pt x="286511" y="519683"/>
                </a:lnTo>
                <a:lnTo>
                  <a:pt x="286511" y="0"/>
                </a:lnTo>
                <a:lnTo>
                  <a:pt x="0" y="0"/>
                </a:lnTo>
                <a:lnTo>
                  <a:pt x="0" y="519683"/>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2697479" y="2700527"/>
            <a:ext cx="284988" cy="504444"/>
          </a:xfrm>
          <a:custGeom>
            <a:gdLst>
              <a:gd fmla="*/ 0 w 284988" name="connsiteX0"/>
              <a:gd fmla="*/ 504444 h 504444" name="connsiteY0"/>
              <a:gd fmla="*/ 284988 w 284988" name="connsiteX1"/>
              <a:gd fmla="*/ 504444 h 504444" name="connsiteY1"/>
              <a:gd fmla="*/ 284988 w 284988" name="connsiteX2"/>
              <a:gd fmla="*/ 0 h 504444" name="connsiteY2"/>
              <a:gd fmla="*/ 0 w 284988" name="connsiteX3"/>
              <a:gd fmla="*/ 0 h 504444" name="connsiteY3"/>
              <a:gd fmla="*/ 0 w 284988" name="connsiteX4"/>
              <a:gd fmla="*/ 504444 h 50444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04444" w="284988">
                <a:moveTo>
                  <a:pt x="0" y="504444"/>
                </a:moveTo>
                <a:lnTo>
                  <a:pt x="284988" y="504444"/>
                </a:lnTo>
                <a:lnTo>
                  <a:pt x="284988" y="0"/>
                </a:lnTo>
                <a:lnTo>
                  <a:pt x="0" y="0"/>
                </a:lnTo>
                <a:lnTo>
                  <a:pt x="0" y="504444"/>
                </a:lnTo>
              </a:path>
            </a:pathLst>
          </a:custGeom>
          <a:solidFill>
            <a:srgbClr val="BFBFB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3096767" y="2715767"/>
            <a:ext cx="286511" cy="489204"/>
          </a:xfrm>
          <a:custGeom>
            <a:gdLst>
              <a:gd fmla="*/ 0 w 286511" name="connsiteX0"/>
              <a:gd fmla="*/ 489204 h 489204" name="connsiteY0"/>
              <a:gd fmla="*/ 286511 w 286511" name="connsiteX1"/>
              <a:gd fmla="*/ 489204 h 489204" name="connsiteY1"/>
              <a:gd fmla="*/ 286511 w 286511" name="connsiteX2"/>
              <a:gd fmla="*/ 0 h 489204" name="connsiteY2"/>
              <a:gd fmla="*/ 0 w 286511" name="connsiteX3"/>
              <a:gd fmla="*/ 0 h 489204" name="connsiteY3"/>
              <a:gd fmla="*/ 0 w 286511" name="connsiteX4"/>
              <a:gd fmla="*/ 489204 h 4892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89204" w="286511">
                <a:moveTo>
                  <a:pt x="0" y="489204"/>
                </a:moveTo>
                <a:lnTo>
                  <a:pt x="286511" y="489204"/>
                </a:lnTo>
                <a:lnTo>
                  <a:pt x="286511" y="0"/>
                </a:lnTo>
                <a:lnTo>
                  <a:pt x="0" y="0"/>
                </a:lnTo>
                <a:lnTo>
                  <a:pt x="0" y="489204"/>
                </a:lnTo>
              </a:path>
            </a:pathLst>
          </a:custGeom>
          <a:solidFill>
            <a:srgbClr val="BFBFB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3497579" y="2764535"/>
            <a:ext cx="286511" cy="440436"/>
          </a:xfrm>
          <a:custGeom>
            <a:gdLst>
              <a:gd fmla="*/ 0 w 286511" name="connsiteX0"/>
              <a:gd fmla="*/ 440436 h 440436" name="connsiteY0"/>
              <a:gd fmla="*/ 286511 w 286511" name="connsiteX1"/>
              <a:gd fmla="*/ 440436 h 440436" name="connsiteY1"/>
              <a:gd fmla="*/ 286511 w 286511" name="connsiteX2"/>
              <a:gd fmla="*/ 0 h 440436" name="connsiteY2"/>
              <a:gd fmla="*/ 0 w 286511" name="connsiteX3"/>
              <a:gd fmla="*/ 0 h 440436" name="connsiteY3"/>
              <a:gd fmla="*/ 0 w 286511" name="connsiteX4"/>
              <a:gd fmla="*/ 440436 h 4404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40436" w="286511">
                <a:moveTo>
                  <a:pt x="0" y="440436"/>
                </a:moveTo>
                <a:lnTo>
                  <a:pt x="286511" y="440436"/>
                </a:lnTo>
                <a:lnTo>
                  <a:pt x="286511" y="0"/>
                </a:lnTo>
                <a:lnTo>
                  <a:pt x="0" y="0"/>
                </a:lnTo>
                <a:lnTo>
                  <a:pt x="0" y="440436"/>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4299203" y="2778251"/>
            <a:ext cx="284988" cy="426720"/>
          </a:xfrm>
          <a:custGeom>
            <a:gdLst>
              <a:gd fmla="*/ 0 w 284988" name="connsiteX0"/>
              <a:gd fmla="*/ 426720 h 426720" name="connsiteY0"/>
              <a:gd fmla="*/ 284988 w 284988" name="connsiteX1"/>
              <a:gd fmla="*/ 426720 h 426720" name="connsiteY1"/>
              <a:gd fmla="*/ 284988 w 284988" name="connsiteX2"/>
              <a:gd fmla="*/ 0 h 426720" name="connsiteY2"/>
              <a:gd fmla="*/ 0 w 284988" name="connsiteX3"/>
              <a:gd fmla="*/ 0 h 426720" name="connsiteY3"/>
              <a:gd fmla="*/ 0 w 284988" name="connsiteX4"/>
              <a:gd fmla="*/ 426720 h 42672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6720" w="284988">
                <a:moveTo>
                  <a:pt x="0" y="426720"/>
                </a:moveTo>
                <a:lnTo>
                  <a:pt x="284988" y="426720"/>
                </a:lnTo>
                <a:lnTo>
                  <a:pt x="284988" y="0"/>
                </a:lnTo>
                <a:lnTo>
                  <a:pt x="0" y="0"/>
                </a:lnTo>
                <a:lnTo>
                  <a:pt x="0" y="42672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698491" y="2790444"/>
            <a:ext cx="286511" cy="414527"/>
          </a:xfrm>
          <a:custGeom>
            <a:gdLst>
              <a:gd fmla="*/ 0 w 286511" name="connsiteX0"/>
              <a:gd fmla="*/ 414527 h 414527" name="connsiteY0"/>
              <a:gd fmla="*/ 286511 w 286511" name="connsiteX1"/>
              <a:gd fmla="*/ 414527 h 414527" name="connsiteY1"/>
              <a:gd fmla="*/ 286511 w 286511" name="connsiteX2"/>
              <a:gd fmla="*/ 0 h 414527" name="connsiteY2"/>
              <a:gd fmla="*/ 0 w 286511" name="connsiteX3"/>
              <a:gd fmla="*/ 0 h 414527" name="connsiteY3"/>
              <a:gd fmla="*/ 0 w 286511" name="connsiteX4"/>
              <a:gd fmla="*/ 414527 h 4145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14526" w="286511">
                <a:moveTo>
                  <a:pt x="0" y="414527"/>
                </a:moveTo>
                <a:lnTo>
                  <a:pt x="286511" y="414527"/>
                </a:lnTo>
                <a:lnTo>
                  <a:pt x="286511" y="0"/>
                </a:lnTo>
                <a:lnTo>
                  <a:pt x="0" y="0"/>
                </a:lnTo>
                <a:lnTo>
                  <a:pt x="0" y="414527"/>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099303" y="2798064"/>
            <a:ext cx="284988" cy="406908"/>
          </a:xfrm>
          <a:custGeom>
            <a:gdLst>
              <a:gd fmla="*/ 0 w 284988" name="connsiteX0"/>
              <a:gd fmla="*/ 406907 h 406908" name="connsiteY0"/>
              <a:gd fmla="*/ 284988 w 284988" name="connsiteX1"/>
              <a:gd fmla="*/ 406907 h 406908" name="connsiteY1"/>
              <a:gd fmla="*/ 284988 w 284988" name="connsiteX2"/>
              <a:gd fmla="*/ 0 h 406908" name="connsiteY2"/>
              <a:gd fmla="*/ 0 w 284988" name="connsiteX3"/>
              <a:gd fmla="*/ 0 h 406908" name="connsiteY3"/>
              <a:gd fmla="*/ 0 w 284988" name="connsiteX4"/>
              <a:gd fmla="*/ 406907 h 4069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6908" w="284988">
                <a:moveTo>
                  <a:pt x="0" y="406907"/>
                </a:moveTo>
                <a:lnTo>
                  <a:pt x="284988" y="406907"/>
                </a:lnTo>
                <a:lnTo>
                  <a:pt x="284988" y="0"/>
                </a:lnTo>
                <a:lnTo>
                  <a:pt x="0" y="0"/>
                </a:lnTo>
                <a:lnTo>
                  <a:pt x="0" y="406907"/>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5500115" y="2804160"/>
            <a:ext cx="284988" cy="400811"/>
          </a:xfrm>
          <a:custGeom>
            <a:gdLst>
              <a:gd fmla="*/ 0 w 284988" name="connsiteX0"/>
              <a:gd fmla="*/ 400811 h 400811" name="connsiteY0"/>
              <a:gd fmla="*/ 284988 w 284988" name="connsiteX1"/>
              <a:gd fmla="*/ 400811 h 400811" name="connsiteY1"/>
              <a:gd fmla="*/ 284988 w 284988" name="connsiteX2"/>
              <a:gd fmla="*/ 0 h 400811" name="connsiteY2"/>
              <a:gd fmla="*/ 0 w 284988" name="connsiteX3"/>
              <a:gd fmla="*/ 0 h 400811" name="connsiteY3"/>
              <a:gd fmla="*/ 0 w 284988" name="connsiteX4"/>
              <a:gd fmla="*/ 400811 h 4008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0811" w="284988">
                <a:moveTo>
                  <a:pt x="0" y="400811"/>
                </a:moveTo>
                <a:lnTo>
                  <a:pt x="284988" y="400811"/>
                </a:lnTo>
                <a:lnTo>
                  <a:pt x="284988" y="0"/>
                </a:lnTo>
                <a:lnTo>
                  <a:pt x="0" y="0"/>
                </a:lnTo>
                <a:lnTo>
                  <a:pt x="0" y="400811"/>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5899403" y="2804160"/>
            <a:ext cx="286511" cy="400811"/>
          </a:xfrm>
          <a:custGeom>
            <a:gdLst>
              <a:gd fmla="*/ 0 w 286511" name="connsiteX0"/>
              <a:gd fmla="*/ 400811 h 400811" name="connsiteY0"/>
              <a:gd fmla="*/ 286511 w 286511" name="connsiteX1"/>
              <a:gd fmla="*/ 400811 h 400811" name="connsiteY1"/>
              <a:gd fmla="*/ 286511 w 286511" name="connsiteX2"/>
              <a:gd fmla="*/ 0 h 400811" name="connsiteY2"/>
              <a:gd fmla="*/ 0 w 286511" name="connsiteX3"/>
              <a:gd fmla="*/ 0 h 400811" name="connsiteY3"/>
              <a:gd fmla="*/ 0 w 286511" name="connsiteX4"/>
              <a:gd fmla="*/ 400811 h 4008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0811" w="286511">
                <a:moveTo>
                  <a:pt x="0" y="400811"/>
                </a:moveTo>
                <a:lnTo>
                  <a:pt x="286511" y="400811"/>
                </a:lnTo>
                <a:lnTo>
                  <a:pt x="286511" y="0"/>
                </a:lnTo>
                <a:lnTo>
                  <a:pt x="0" y="0"/>
                </a:lnTo>
                <a:lnTo>
                  <a:pt x="0" y="400811"/>
                </a:lnTo>
              </a:path>
            </a:pathLst>
          </a:custGeom>
          <a:solidFill>
            <a:srgbClr val="BFBFB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6300215" y="2807207"/>
            <a:ext cx="286512" cy="397764"/>
          </a:xfrm>
          <a:custGeom>
            <a:gdLst>
              <a:gd fmla="*/ 0 w 286512" name="connsiteX0"/>
              <a:gd fmla="*/ 397764 h 397764" name="connsiteY0"/>
              <a:gd fmla="*/ 286512 w 286512" name="connsiteX1"/>
              <a:gd fmla="*/ 397764 h 397764" name="connsiteY1"/>
              <a:gd fmla="*/ 286512 w 286512" name="connsiteX2"/>
              <a:gd fmla="*/ 0 h 397764" name="connsiteY2"/>
              <a:gd fmla="*/ 0 w 286512" name="connsiteX3"/>
              <a:gd fmla="*/ 0 h 397764" name="connsiteY3"/>
              <a:gd fmla="*/ 0 w 286512" name="connsiteX4"/>
              <a:gd fmla="*/ 397764 h 3977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97764" w="286512">
                <a:moveTo>
                  <a:pt x="0" y="397764"/>
                </a:moveTo>
                <a:lnTo>
                  <a:pt x="286512" y="397764"/>
                </a:lnTo>
                <a:lnTo>
                  <a:pt x="286512" y="0"/>
                </a:lnTo>
                <a:lnTo>
                  <a:pt x="0" y="0"/>
                </a:lnTo>
                <a:lnTo>
                  <a:pt x="0" y="397764"/>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6701028" y="2822448"/>
            <a:ext cx="284988" cy="382523"/>
          </a:xfrm>
          <a:custGeom>
            <a:gdLst>
              <a:gd fmla="*/ 0 w 284988" name="connsiteX0"/>
              <a:gd fmla="*/ 382523 h 382523" name="connsiteY0"/>
              <a:gd fmla="*/ 284988 w 284988" name="connsiteX1"/>
              <a:gd fmla="*/ 382523 h 382523" name="connsiteY1"/>
              <a:gd fmla="*/ 284988 w 284988" name="connsiteX2"/>
              <a:gd fmla="*/ 0 h 382523" name="connsiteY2"/>
              <a:gd fmla="*/ 0 w 284988" name="connsiteX3"/>
              <a:gd fmla="*/ 0 h 382523" name="connsiteY3"/>
              <a:gd fmla="*/ 0 w 284988" name="connsiteX4"/>
              <a:gd fmla="*/ 382523 h 3825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82523" w="284988">
                <a:moveTo>
                  <a:pt x="0" y="382523"/>
                </a:moveTo>
                <a:lnTo>
                  <a:pt x="284988" y="382523"/>
                </a:lnTo>
                <a:lnTo>
                  <a:pt x="284988" y="0"/>
                </a:lnTo>
                <a:lnTo>
                  <a:pt x="0" y="0"/>
                </a:lnTo>
                <a:lnTo>
                  <a:pt x="0" y="382523"/>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7100316" y="2822448"/>
            <a:ext cx="286511" cy="382523"/>
          </a:xfrm>
          <a:custGeom>
            <a:gdLst>
              <a:gd fmla="*/ 0 w 286511" name="connsiteX0"/>
              <a:gd fmla="*/ 382523 h 382523" name="connsiteY0"/>
              <a:gd fmla="*/ 286511 w 286511" name="connsiteX1"/>
              <a:gd fmla="*/ 382523 h 382523" name="connsiteY1"/>
              <a:gd fmla="*/ 286511 w 286511" name="connsiteX2"/>
              <a:gd fmla="*/ 0 h 382523" name="connsiteY2"/>
              <a:gd fmla="*/ 0 w 286511" name="connsiteX3"/>
              <a:gd fmla="*/ 0 h 382523" name="connsiteY3"/>
              <a:gd fmla="*/ 0 w 286511" name="connsiteX4"/>
              <a:gd fmla="*/ 382523 h 3825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82523" w="286511">
                <a:moveTo>
                  <a:pt x="0" y="382523"/>
                </a:moveTo>
                <a:lnTo>
                  <a:pt x="286511" y="382523"/>
                </a:lnTo>
                <a:lnTo>
                  <a:pt x="286511" y="0"/>
                </a:lnTo>
                <a:lnTo>
                  <a:pt x="0" y="0"/>
                </a:lnTo>
                <a:lnTo>
                  <a:pt x="0" y="382523"/>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7501128" y="2846832"/>
            <a:ext cx="286511" cy="358139"/>
          </a:xfrm>
          <a:custGeom>
            <a:gdLst>
              <a:gd fmla="*/ 0 w 286511" name="connsiteX0"/>
              <a:gd fmla="*/ 358139 h 358139" name="connsiteY0"/>
              <a:gd fmla="*/ 286511 w 286511" name="connsiteX1"/>
              <a:gd fmla="*/ 358139 h 358139" name="connsiteY1"/>
              <a:gd fmla="*/ 286511 w 286511" name="connsiteX2"/>
              <a:gd fmla="*/ 0 h 358139" name="connsiteY2"/>
              <a:gd fmla="*/ 0 w 286511" name="connsiteX3"/>
              <a:gd fmla="*/ 0 h 358139" name="connsiteY3"/>
              <a:gd fmla="*/ 0 w 286511" name="connsiteX4"/>
              <a:gd fmla="*/ 358139 h 35813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58139" w="286511">
                <a:moveTo>
                  <a:pt x="0" y="358139"/>
                </a:moveTo>
                <a:lnTo>
                  <a:pt x="286511" y="358139"/>
                </a:lnTo>
                <a:lnTo>
                  <a:pt x="286511" y="0"/>
                </a:lnTo>
                <a:lnTo>
                  <a:pt x="0" y="0"/>
                </a:lnTo>
                <a:lnTo>
                  <a:pt x="0" y="358139"/>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7901940" y="2875788"/>
            <a:ext cx="284988" cy="329183"/>
          </a:xfrm>
          <a:custGeom>
            <a:gdLst>
              <a:gd fmla="*/ 0 w 284988" name="connsiteX0"/>
              <a:gd fmla="*/ 329183 h 329183" name="connsiteY0"/>
              <a:gd fmla="*/ 284988 w 284988" name="connsiteX1"/>
              <a:gd fmla="*/ 329183 h 329183" name="connsiteY1"/>
              <a:gd fmla="*/ 284988 w 284988" name="connsiteX2"/>
              <a:gd fmla="*/ 0 h 329183" name="connsiteY2"/>
              <a:gd fmla="*/ 0 w 284988" name="connsiteX3"/>
              <a:gd fmla="*/ 0 h 329183" name="connsiteY3"/>
              <a:gd fmla="*/ 0 w 284988" name="connsiteX4"/>
              <a:gd fmla="*/ 329183 h 32918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29183" w="284988">
                <a:moveTo>
                  <a:pt x="0" y="329183"/>
                </a:moveTo>
                <a:lnTo>
                  <a:pt x="284988" y="329183"/>
                </a:lnTo>
                <a:lnTo>
                  <a:pt x="284988" y="0"/>
                </a:lnTo>
                <a:lnTo>
                  <a:pt x="0" y="0"/>
                </a:lnTo>
                <a:lnTo>
                  <a:pt x="0" y="329183"/>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8301228" y="2887979"/>
            <a:ext cx="286511" cy="316992"/>
          </a:xfrm>
          <a:custGeom>
            <a:gdLst>
              <a:gd fmla="*/ 0 w 286511" name="connsiteX0"/>
              <a:gd fmla="*/ 316992 h 316992" name="connsiteY0"/>
              <a:gd fmla="*/ 286511 w 286511" name="connsiteX1"/>
              <a:gd fmla="*/ 316992 h 316992" name="connsiteY1"/>
              <a:gd fmla="*/ 286511 w 286511" name="connsiteX2"/>
              <a:gd fmla="*/ 0 h 316992" name="connsiteY2"/>
              <a:gd fmla="*/ 0 w 286511" name="connsiteX3"/>
              <a:gd fmla="*/ 0 h 316992" name="connsiteY3"/>
              <a:gd fmla="*/ 0 w 286511" name="connsiteX4"/>
              <a:gd fmla="*/ 316992 h 3169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16992" w="286511">
                <a:moveTo>
                  <a:pt x="0" y="316992"/>
                </a:moveTo>
                <a:lnTo>
                  <a:pt x="286511" y="316992"/>
                </a:lnTo>
                <a:lnTo>
                  <a:pt x="286511" y="0"/>
                </a:lnTo>
                <a:lnTo>
                  <a:pt x="0" y="0"/>
                </a:lnTo>
                <a:lnTo>
                  <a:pt x="0" y="316992"/>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3898391" y="2772155"/>
            <a:ext cx="284988" cy="432816"/>
          </a:xfrm>
          <a:custGeom>
            <a:gdLst>
              <a:gd fmla="*/ 0 w 284988" name="connsiteX0"/>
              <a:gd fmla="*/ 432816 h 432816" name="connsiteY0"/>
              <a:gd fmla="*/ 284988 w 284988" name="connsiteX1"/>
              <a:gd fmla="*/ 432816 h 432816" name="connsiteY1"/>
              <a:gd fmla="*/ 284988 w 284988" name="connsiteX2"/>
              <a:gd fmla="*/ 0 h 432816" name="connsiteY2"/>
              <a:gd fmla="*/ 0 w 284988" name="connsiteX3"/>
              <a:gd fmla="*/ 0 h 432816" name="connsiteY3"/>
              <a:gd fmla="*/ 0 w 284988" name="connsiteX4"/>
              <a:gd fmla="*/ 432816 h 4328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32816" w="284988">
                <a:moveTo>
                  <a:pt x="0" y="432816"/>
                </a:moveTo>
                <a:lnTo>
                  <a:pt x="284988" y="432816"/>
                </a:lnTo>
                <a:lnTo>
                  <a:pt x="284988" y="0"/>
                </a:lnTo>
                <a:lnTo>
                  <a:pt x="0" y="0"/>
                </a:lnTo>
                <a:lnTo>
                  <a:pt x="0" y="432816"/>
                </a:lnTo>
              </a:path>
            </a:pathLst>
          </a:custGeom>
          <a:solidFill>
            <a:srgbClr val="BFBFB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632205" y="3198622"/>
            <a:ext cx="8018271" cy="21844"/>
          </a:xfrm>
          <a:custGeom>
            <a:gdLst>
              <a:gd fmla="*/ 6350 w 8018271" name="connsiteX0"/>
              <a:gd fmla="*/ 6350 h 21844" name="connsiteY0"/>
              <a:gd fmla="*/ 8011922 w 8018271" name="connsiteX1"/>
              <a:gd fmla="*/ 6350 h 21844" name="connsiteY1"/>
            </a:gdLst>
            <a:cxnLst>
              <a:cxn ang="0">
                <a:pos x="connsiteX0" y="connsiteY0"/>
              </a:cxn>
              <a:cxn ang="1">
                <a:pos x="connsiteX1" y="connsiteY1"/>
              </a:cxn>
            </a:cxnLst>
            <a:rect b="b" l="l" r="r" t="t"/>
            <a:pathLst>
              <a:path h="21844" w="8018271">
                <a:moveTo>
                  <a:pt x="6350" y="6350"/>
                </a:moveTo>
                <a:lnTo>
                  <a:pt x="8011922"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4427220" y="4172711"/>
            <a:ext cx="251459" cy="106679"/>
          </a:xfrm>
          <a:custGeom>
            <a:gdLst>
              <a:gd fmla="*/ 0 w 251459" name="connsiteX0"/>
              <a:gd fmla="*/ 106679 h 106679" name="connsiteY0"/>
              <a:gd fmla="*/ 251459 w 251459" name="connsiteX1"/>
              <a:gd fmla="*/ 106679 h 106679" name="connsiteY1"/>
              <a:gd fmla="*/ 251459 w 251459" name="connsiteX2"/>
              <a:gd fmla="*/ 0 h 106679" name="connsiteY2"/>
              <a:gd fmla="*/ 0 w 251459" name="connsiteX3"/>
              <a:gd fmla="*/ 0 h 106679" name="connsiteY3"/>
              <a:gd fmla="*/ 0 w 251459" name="connsiteX4"/>
              <a:gd fmla="*/ 106679 h 1066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6679" w="251459">
                <a:moveTo>
                  <a:pt x="0" y="106679"/>
                </a:moveTo>
                <a:lnTo>
                  <a:pt x="251459" y="106679"/>
                </a:lnTo>
                <a:lnTo>
                  <a:pt x="251459" y="0"/>
                </a:lnTo>
                <a:lnTo>
                  <a:pt x="0" y="0"/>
                </a:lnTo>
                <a:lnTo>
                  <a:pt x="0" y="106679"/>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535167" y="4172711"/>
            <a:ext cx="251460" cy="106679"/>
          </a:xfrm>
          <a:custGeom>
            <a:gdLst>
              <a:gd fmla="*/ 0 w 251460" name="connsiteX0"/>
              <a:gd fmla="*/ 106679 h 106679" name="connsiteY0"/>
              <a:gd fmla="*/ 251460 w 251460" name="connsiteX1"/>
              <a:gd fmla="*/ 106679 h 106679" name="connsiteY1"/>
              <a:gd fmla="*/ 251460 w 251460" name="connsiteX2"/>
              <a:gd fmla="*/ 0 h 106679" name="connsiteY2"/>
              <a:gd fmla="*/ 0 w 251460" name="connsiteX3"/>
              <a:gd fmla="*/ 0 h 106679" name="connsiteY3"/>
              <a:gd fmla="*/ 0 w 251460" name="connsiteX4"/>
              <a:gd fmla="*/ 106679 h 1066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6679" w="251460">
                <a:moveTo>
                  <a:pt x="0" y="106679"/>
                </a:moveTo>
                <a:lnTo>
                  <a:pt x="251460" y="106679"/>
                </a:lnTo>
                <a:lnTo>
                  <a:pt x="251460" y="0"/>
                </a:lnTo>
                <a:lnTo>
                  <a:pt x="0" y="0"/>
                </a:lnTo>
                <a:lnTo>
                  <a:pt x="0" y="106679"/>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6653783" y="4172711"/>
            <a:ext cx="252984" cy="106679"/>
          </a:xfrm>
          <a:custGeom>
            <a:gdLst>
              <a:gd fmla="*/ 0 w 252984" name="connsiteX0"/>
              <a:gd fmla="*/ 106679 h 106679" name="connsiteY0"/>
              <a:gd fmla="*/ 252984 w 252984" name="connsiteX1"/>
              <a:gd fmla="*/ 106679 h 106679" name="connsiteY1"/>
              <a:gd fmla="*/ 252984 w 252984" name="connsiteX2"/>
              <a:gd fmla="*/ 0 h 106679" name="connsiteY2"/>
              <a:gd fmla="*/ 0 w 252984" name="connsiteX3"/>
              <a:gd fmla="*/ 0 h 106679" name="connsiteY3"/>
              <a:gd fmla="*/ 0 w 252984" name="connsiteX4"/>
              <a:gd fmla="*/ 106679 h 1066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6679" w="252984">
                <a:moveTo>
                  <a:pt x="0" y="106679"/>
                </a:moveTo>
                <a:lnTo>
                  <a:pt x="252984" y="106679"/>
                </a:lnTo>
                <a:lnTo>
                  <a:pt x="252984" y="0"/>
                </a:lnTo>
                <a:lnTo>
                  <a:pt x="0" y="0"/>
                </a:lnTo>
                <a:lnTo>
                  <a:pt x="0" y="106679"/>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7763256" y="4172711"/>
            <a:ext cx="251459" cy="106679"/>
          </a:xfrm>
          <a:custGeom>
            <a:gdLst>
              <a:gd fmla="*/ 0 w 251459" name="connsiteX0"/>
              <a:gd fmla="*/ 106679 h 106679" name="connsiteY0"/>
              <a:gd fmla="*/ 251459 w 251459" name="connsiteX1"/>
              <a:gd fmla="*/ 106679 h 106679" name="connsiteY1"/>
              <a:gd fmla="*/ 251459 w 251459" name="connsiteX2"/>
              <a:gd fmla="*/ 0 h 106679" name="connsiteY2"/>
              <a:gd fmla="*/ 0 w 251459" name="connsiteX3"/>
              <a:gd fmla="*/ 0 h 106679" name="connsiteY3"/>
              <a:gd fmla="*/ 0 w 251459" name="connsiteX4"/>
              <a:gd fmla="*/ 106679 h 1066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6679" w="251459">
                <a:moveTo>
                  <a:pt x="0" y="106679"/>
                </a:moveTo>
                <a:lnTo>
                  <a:pt x="251459" y="106679"/>
                </a:lnTo>
                <a:lnTo>
                  <a:pt x="251459" y="0"/>
                </a:lnTo>
                <a:lnTo>
                  <a:pt x="0" y="0"/>
                </a:lnTo>
                <a:lnTo>
                  <a:pt x="0" y="106679"/>
                </a:lnTo>
              </a:path>
            </a:pathLst>
          </a:custGeom>
          <a:solidFill>
            <a:srgbClr val="BFBFB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749300" y="3289300"/>
            <a:ext cx="206375" cy="248920"/>
          </a:xfrm>
          <a:prstGeom prst="rect">
            <a:avLst/>
          </a:prstGeom>
          <a:noFill/>
        </p:spPr>
        <p:txBody>
          <a:bodyPr lIns="0" rIns="0" rtlCol="0" tIns="0" wrap="none">
            <a:spAutoFit/>
          </a:bodyPr>
          <a:lstStyle/>
          <a:p>
            <a:pPr>
              <a:lnSpc>
                <a:spcPts val="1600"/>
              </a:lnSpc>
            </a:pPr>
            <a:r>
              <a:rPr altLang="zh-CN" lang="en-US" smtClean="0" sz="996">
                <a:solidFill>
                  <a:srgbClr val="8087A4"/>
                </a:solidFill>
                <a:latin charset="0" pitchFamily="18" typeface="Microsoft YaHei UI"/>
                <a:cs charset="0" pitchFamily="18" typeface="Microsoft YaHei UI"/>
              </a:rPr>
              <a:t>QQ</a:t>
            </a:r>
          </a:p>
        </p:txBody>
      </p:sp>
      <p:sp>
        <p:nvSpPr>
          <p:cNvPr id="31" name="TextBox 1"/>
          <p:cNvSpPr txBox="1"/>
          <p:nvPr/>
        </p:nvSpPr>
        <p:spPr>
          <a:xfrm>
            <a:off x="7150100" y="3289300"/>
            <a:ext cx="206375" cy="248920"/>
          </a:xfrm>
          <a:prstGeom prst="rect">
            <a:avLst/>
          </a:prstGeom>
          <a:noFill/>
        </p:spPr>
        <p:txBody>
          <a:bodyPr lIns="0" rIns="0" rtlCol="0" tIns="0" wrap="none">
            <a:spAutoFit/>
          </a:bodyPr>
          <a:lstStyle/>
          <a:p>
            <a:pPr>
              <a:lnSpc>
                <a:spcPts val="1600"/>
              </a:lnSpc>
            </a:pPr>
            <a:r>
              <a:rPr altLang="zh-CN" lang="en-US" smtClean="0" sz="996">
                <a:solidFill>
                  <a:srgbClr val="8087A4"/>
                </a:solidFill>
                <a:latin charset="0" pitchFamily="18" typeface="Microsoft YaHei UI"/>
                <a:cs charset="0" pitchFamily="18" typeface="Microsoft YaHei UI"/>
              </a:rPr>
              <a:t>QQ</a:t>
            </a:r>
          </a:p>
        </p:txBody>
      </p:sp>
      <p:sp>
        <p:nvSpPr>
          <p:cNvPr id="1024" name="TextBox 1"/>
          <p:cNvSpPr txBox="1"/>
          <p:nvPr/>
        </p:nvSpPr>
        <p:spPr>
          <a:xfrm>
            <a:off x="8356600" y="3289300"/>
            <a:ext cx="206375" cy="248920"/>
          </a:xfrm>
          <a:prstGeom prst="rect">
            <a:avLst/>
          </a:prstGeom>
          <a:noFill/>
        </p:spPr>
        <p:txBody>
          <a:bodyPr lIns="0" rIns="0" rtlCol="0" tIns="0" wrap="none">
            <a:spAutoFit/>
          </a:bodyPr>
          <a:lstStyle/>
          <a:p>
            <a:pPr>
              <a:lnSpc>
                <a:spcPts val="1600"/>
              </a:lnSpc>
            </a:pPr>
            <a:r>
              <a:rPr altLang="zh-CN" lang="en-US" smtClean="0" sz="996">
                <a:solidFill>
                  <a:srgbClr val="8087A4"/>
                </a:solidFill>
                <a:latin charset="0" pitchFamily="18" typeface="Microsoft YaHei UI"/>
                <a:cs charset="0" pitchFamily="18" typeface="Microsoft YaHei UI"/>
              </a:rPr>
              <a:t>QQ</a:t>
            </a:r>
          </a:p>
        </p:txBody>
      </p:sp>
      <p:sp>
        <p:nvSpPr>
          <p:cNvPr id="1025" name="TextBox 1"/>
          <p:cNvSpPr txBox="1"/>
          <p:nvPr/>
        </p:nvSpPr>
        <p:spPr>
          <a:xfrm>
            <a:off x="6350000" y="3289300"/>
            <a:ext cx="206375" cy="248920"/>
          </a:xfrm>
          <a:prstGeom prst="rect">
            <a:avLst/>
          </a:prstGeom>
          <a:noFill/>
        </p:spPr>
        <p:txBody>
          <a:bodyPr lIns="0" rIns="0" rtlCol="0" tIns="0" wrap="none">
            <a:spAutoFit/>
          </a:bodyPr>
          <a:lstStyle/>
          <a:p>
            <a:pPr>
              <a:lnSpc>
                <a:spcPts val="1600"/>
              </a:lnSpc>
            </a:pPr>
            <a:r>
              <a:rPr altLang="zh-CN" lang="en-US" smtClean="0" sz="996">
                <a:solidFill>
                  <a:srgbClr val="8087A4"/>
                </a:solidFill>
                <a:latin charset="0" pitchFamily="18" typeface="Microsoft YaHei UI"/>
                <a:cs charset="0" pitchFamily="18" typeface="Microsoft YaHei UI"/>
              </a:rPr>
              <a:t>QQ</a:t>
            </a:r>
          </a:p>
        </p:txBody>
      </p:sp>
      <p:sp>
        <p:nvSpPr>
          <p:cNvPr id="1026" name="TextBox 1"/>
          <p:cNvSpPr txBox="1"/>
          <p:nvPr/>
        </p:nvSpPr>
        <p:spPr>
          <a:xfrm>
            <a:off x="2755900" y="3289300"/>
            <a:ext cx="223838" cy="261620"/>
          </a:xfrm>
          <a:prstGeom prst="rect">
            <a:avLst/>
          </a:prstGeom>
          <a:noFill/>
        </p:spPr>
        <p:txBody>
          <a:bodyPr lIns="0" rIns="0" rtlCol="0" tIns="0" wrap="none">
            <a:spAutoFit/>
          </a:bodyPr>
          <a:lstStyle/>
          <a:p>
            <a:pPr>
              <a:lnSpc>
                <a:spcPts val="1700"/>
              </a:lnSpc>
            </a:pPr>
            <a:r>
              <a:rPr altLang="zh-CN" lang="en-US" smtClean="0" sz="996">
                <a:solidFill>
                  <a:srgbClr val="8087A4"/>
                </a:solidFill>
                <a:latin charset="0" pitchFamily="18" typeface="Microsoft YaHei UI"/>
                <a:cs charset="0" pitchFamily="18" typeface="Microsoft YaHei UI"/>
              </a:rPr>
              <a:t>360</a:t>
            </a:r>
          </a:p>
        </p:txBody>
      </p:sp>
      <p:sp>
        <p:nvSpPr>
          <p:cNvPr id="1028" name="TextBox 1"/>
          <p:cNvSpPr txBox="1"/>
          <p:nvPr/>
        </p:nvSpPr>
        <p:spPr>
          <a:xfrm>
            <a:off x="5549900" y="3289300"/>
            <a:ext cx="177800" cy="223520"/>
          </a:xfrm>
          <a:prstGeom prst="rect">
            <a:avLst/>
          </a:prstGeom>
          <a:noFill/>
        </p:spPr>
        <p:txBody>
          <a:bodyPr lIns="0" rIns="0" rtlCol="0" tIns="0" wrap="none">
            <a:spAutoFit/>
          </a:bodyPr>
          <a:lstStyle/>
          <a:p>
            <a:pPr>
              <a:lnSpc>
                <a:spcPts val="1400"/>
              </a:lnSpc>
            </a:pPr>
            <a:r>
              <a:rPr altLang="zh-CN" lang="en-US" smtClean="0" sz="996">
                <a:solidFill>
                  <a:srgbClr val="8087A4"/>
                </a:solidFill>
                <a:latin charset="0" pitchFamily="18" typeface="Microsoft YaHei UI"/>
                <a:cs charset="0" pitchFamily="18" typeface="Microsoft YaHei UI"/>
              </a:rPr>
              <a:t>UC</a:t>
            </a:r>
          </a:p>
        </p:txBody>
      </p:sp>
      <p:sp>
        <p:nvSpPr>
          <p:cNvPr id="1029" name="TextBox 1"/>
          <p:cNvSpPr txBox="1"/>
          <p:nvPr/>
        </p:nvSpPr>
        <p:spPr>
          <a:xfrm>
            <a:off x="5956300" y="3289300"/>
            <a:ext cx="223838" cy="261620"/>
          </a:xfrm>
          <a:prstGeom prst="rect">
            <a:avLst/>
          </a:prstGeom>
          <a:noFill/>
        </p:spPr>
        <p:txBody>
          <a:bodyPr lIns="0" rIns="0" rtlCol="0" tIns="0" wrap="none">
            <a:spAutoFit/>
          </a:bodyPr>
          <a:lstStyle/>
          <a:p>
            <a:pPr>
              <a:lnSpc>
                <a:spcPts val="1700"/>
              </a:lnSpc>
            </a:pPr>
            <a:r>
              <a:rPr altLang="zh-CN" lang="en-US" smtClean="0" sz="996">
                <a:solidFill>
                  <a:srgbClr val="8087A4"/>
                </a:solidFill>
                <a:latin charset="0" pitchFamily="18" typeface="Microsoft YaHei UI"/>
                <a:cs charset="0" pitchFamily="18" typeface="Microsoft YaHei UI"/>
              </a:rPr>
              <a:t>360</a:t>
            </a:r>
          </a:p>
        </p:txBody>
      </p:sp>
      <p:sp>
        <p:nvSpPr>
          <p:cNvPr id="1030" name="TextBox 1"/>
          <p:cNvSpPr txBox="1"/>
          <p:nvPr/>
        </p:nvSpPr>
        <p:spPr>
          <a:xfrm>
            <a:off x="3949700" y="3289300"/>
            <a:ext cx="261938" cy="299720"/>
          </a:xfrm>
          <a:prstGeom prst="rect">
            <a:avLst/>
          </a:prstGeom>
          <a:noFill/>
        </p:spPr>
        <p:txBody>
          <a:bodyPr lIns="0" rIns="0" rtlCol="0" tIns="0" wrap="none">
            <a:spAutoFit/>
          </a:bodyPr>
          <a:lstStyle/>
          <a:p>
            <a:pPr>
              <a:lnSpc>
                <a:spcPts val="2000"/>
              </a:lnSpc>
            </a:pPr>
            <a:r>
              <a:rPr altLang="zh-CN" lang="en-US" smtClean="0" sz="996">
                <a:solidFill>
                  <a:srgbClr val="8087A4"/>
                </a:solidFill>
                <a:latin charset="0" pitchFamily="18" typeface="Microsoft YaHei UI"/>
                <a:cs charset="0" pitchFamily="18" typeface="Microsoft YaHei UI"/>
              </a:rPr>
              <a:t>WiFi</a:t>
            </a:r>
          </a:p>
        </p:txBody>
      </p:sp>
      <p:sp>
        <p:nvSpPr>
          <p:cNvPr id="1031" name="TextBox 1"/>
          <p:cNvSpPr txBox="1"/>
          <p:nvPr/>
        </p:nvSpPr>
        <p:spPr>
          <a:xfrm>
            <a:off x="7150100" y="3492500"/>
            <a:ext cx="127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空</a:t>
            </a:r>
          </a:p>
        </p:txBody>
      </p:sp>
      <p:sp>
        <p:nvSpPr>
          <p:cNvPr id="1032" name="TextBox 1"/>
          <p:cNvSpPr txBox="1"/>
          <p:nvPr/>
        </p:nvSpPr>
        <p:spPr>
          <a:xfrm>
            <a:off x="7150100" y="3619500"/>
            <a:ext cx="127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间</a:t>
            </a:r>
          </a:p>
        </p:txBody>
      </p:sp>
      <p:sp>
        <p:nvSpPr>
          <p:cNvPr id="1033" name="TextBox 1"/>
          <p:cNvSpPr txBox="1"/>
          <p:nvPr/>
        </p:nvSpPr>
        <p:spPr>
          <a:xfrm>
            <a:off x="8356600" y="3492500"/>
            <a:ext cx="127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音</a:t>
            </a:r>
          </a:p>
        </p:txBody>
      </p:sp>
      <p:sp>
        <p:nvSpPr>
          <p:cNvPr id="1034"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注：以上为2014年12月安卓平台应用排名。</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5" name="TextBox 1"/>
          <p:cNvSpPr txBox="1"/>
          <p:nvPr/>
        </p:nvSpPr>
        <p:spPr>
          <a:xfrm>
            <a:off x="1866900" y="2489200"/>
            <a:ext cx="1438275" cy="198120"/>
          </a:xfrm>
          <a:prstGeom prst="rect">
            <a:avLst/>
          </a:prstGeom>
          <a:noFill/>
        </p:spPr>
        <p:txBody>
          <a:bodyPr lIns="0" rIns="0" rtlCol="0" tIns="0" wrap="none">
            <a:spAutoFit/>
          </a:bodyPr>
          <a:lstStyle/>
          <a:p>
            <a:pPr>
              <a:lnSpc>
                <a:spcPts val="1200"/>
              </a:lnSpc>
            </a:pPr>
            <a:r>
              <a:rPr altLang="zh-CN" lang="en-US" smtClean="0" sz="902">
                <a:solidFill>
                  <a:srgbClr val="8087A4"/>
                </a:solidFill>
                <a:latin charset="0" pitchFamily="18" typeface="Times New Roman"/>
                <a:cs charset="0" pitchFamily="18" typeface="Times New Roman"/>
              </a:rPr>
              <a:t>34.1%   32.7%   31.7%   30.7%</a:t>
            </a:r>
          </a:p>
        </p:txBody>
      </p:sp>
      <p:sp>
        <p:nvSpPr>
          <p:cNvPr id="1036" name="TextBox 1"/>
          <p:cNvSpPr txBox="1"/>
          <p:nvPr/>
        </p:nvSpPr>
        <p:spPr>
          <a:xfrm>
            <a:off x="3467100" y="2590800"/>
            <a:ext cx="3343275" cy="198120"/>
          </a:xfrm>
          <a:prstGeom prst="rect">
            <a:avLst/>
          </a:prstGeom>
          <a:noFill/>
        </p:spPr>
        <p:txBody>
          <a:bodyPr lIns="0" rIns="0" rtlCol="0" tIns="0" wrap="none">
            <a:spAutoFit/>
          </a:bodyPr>
          <a:lstStyle/>
          <a:p>
            <a:pPr>
              <a:lnSpc>
                <a:spcPts val="1200"/>
              </a:lnSpc>
            </a:pPr>
            <a:r>
              <a:rPr altLang="zh-CN" lang="en-US" smtClean="0" sz="900">
                <a:solidFill>
                  <a:srgbClr val="8087A4"/>
                </a:solidFill>
                <a:latin charset="0" pitchFamily="18" typeface="Times New Roman"/>
                <a:cs charset="0" pitchFamily="18" typeface="Times New Roman"/>
              </a:rPr>
              <a:t>27.7%   27.2%   26.9%   26.0%   25.6%   25.2%   25.2%   25.0%   24.1%</a:t>
            </a:r>
          </a:p>
        </p:txBody>
      </p:sp>
      <p:sp>
        <p:nvSpPr>
          <p:cNvPr id="1037" name="TextBox 1"/>
          <p:cNvSpPr txBox="1"/>
          <p:nvPr/>
        </p:nvSpPr>
        <p:spPr>
          <a:xfrm>
            <a:off x="7073900" y="2654300"/>
            <a:ext cx="1057275" cy="198120"/>
          </a:xfrm>
          <a:prstGeom prst="rect">
            <a:avLst/>
          </a:prstGeom>
          <a:noFill/>
        </p:spPr>
        <p:txBody>
          <a:bodyPr lIns="0" rIns="0" rtlCol="0" tIns="0" wrap="none">
            <a:spAutoFit/>
          </a:bodyPr>
          <a:lstStyle/>
          <a:p>
            <a:pPr>
              <a:lnSpc>
                <a:spcPts val="1200"/>
              </a:lnSpc>
            </a:pPr>
            <a:r>
              <a:rPr altLang="zh-CN" lang="en-US" smtClean="0" sz="900">
                <a:solidFill>
                  <a:srgbClr val="8087A4"/>
                </a:solidFill>
                <a:latin charset="0" pitchFamily="18" typeface="Times New Roman"/>
                <a:cs charset="0" pitchFamily="18" typeface="Times New Roman"/>
              </a:rPr>
              <a:t>24.0%   22.5%   20.7%</a:t>
            </a:r>
          </a:p>
        </p:txBody>
      </p:sp>
      <p:sp>
        <p:nvSpPr>
          <p:cNvPr id="1038" name="TextBox 1"/>
          <p:cNvSpPr txBox="1"/>
          <p:nvPr/>
        </p:nvSpPr>
        <p:spPr>
          <a:xfrm>
            <a:off x="8280400" y="2717800"/>
            <a:ext cx="295275" cy="147320"/>
          </a:xfrm>
          <a:prstGeom prst="rect">
            <a:avLst/>
          </a:prstGeom>
          <a:noFill/>
        </p:spPr>
        <p:txBody>
          <a:bodyPr lIns="0" rIns="0" rtlCol="0" tIns="0" wrap="none">
            <a:spAutoFit/>
          </a:bodyPr>
          <a:lstStyle/>
          <a:p>
            <a:pPr>
              <a:lnSpc>
                <a:spcPts val="800"/>
              </a:lnSpc>
            </a:pPr>
            <a:r>
              <a:rPr altLang="zh-CN" lang="en-US" smtClean="0" sz="900">
                <a:solidFill>
                  <a:srgbClr val="8087A4"/>
                </a:solidFill>
                <a:latin charset="0" pitchFamily="18" typeface="Times New Roman"/>
                <a:cs charset="0" pitchFamily="18" typeface="Times New Roman"/>
              </a:rPr>
              <a:t>19.9%</a:t>
            </a:r>
          </a:p>
        </p:txBody>
      </p:sp>
      <p:sp>
        <p:nvSpPr>
          <p:cNvPr id="1039" name="TextBox 1"/>
          <p:cNvSpPr txBox="1"/>
          <p:nvPr/>
        </p:nvSpPr>
        <p:spPr>
          <a:xfrm>
            <a:off x="1143000" y="3289300"/>
            <a:ext cx="127000" cy="3759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微</a:t>
            </a:r>
          </a:p>
          <a:p>
            <a:pPr>
              <a:lnSpc>
                <a:spcPts val="1300"/>
              </a:lnSpc>
            </a:pPr>
            <a:r>
              <a:rPr altLang="zh-CN" lang="en-US" smtClean="0" sz="996">
                <a:solidFill>
                  <a:srgbClr val="8087A4"/>
                </a:solidFill>
                <a:latin charset="0" pitchFamily="18" typeface="Microsoft YaHei UI"/>
                <a:cs charset="0" pitchFamily="18" typeface="Microsoft YaHei UI"/>
              </a:rPr>
              <a:t>信</a:t>
            </a:r>
          </a:p>
        </p:txBody>
      </p:sp>
      <p:sp>
        <p:nvSpPr>
          <p:cNvPr id="1040" name="TextBox 1"/>
          <p:cNvSpPr txBox="1"/>
          <p:nvPr/>
        </p:nvSpPr>
        <p:spPr>
          <a:xfrm>
            <a:off x="1549400" y="3289300"/>
            <a:ext cx="127000" cy="7061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手</a:t>
            </a:r>
          </a:p>
          <a:p>
            <a:pPr>
              <a:lnSpc>
                <a:spcPts val="1300"/>
              </a:lnSpc>
            </a:pPr>
            <a:r>
              <a:rPr altLang="zh-CN" lang="en-US" smtClean="0" sz="996">
                <a:solidFill>
                  <a:srgbClr val="8087A4"/>
                </a:solidFill>
                <a:latin charset="0" pitchFamily="18" typeface="Microsoft YaHei UI"/>
                <a:cs charset="0" pitchFamily="18" typeface="Microsoft YaHei UI"/>
              </a:rPr>
              <a:t>机</a:t>
            </a:r>
          </a:p>
          <a:p>
            <a:pPr>
              <a:lnSpc>
                <a:spcPts val="1300"/>
              </a:lnSpc>
            </a:pPr>
            <a:r>
              <a:rPr altLang="zh-CN" lang="en-US" smtClean="0" sz="996">
                <a:solidFill>
                  <a:srgbClr val="8087A4"/>
                </a:solidFill>
                <a:latin charset="0" pitchFamily="18" typeface="Microsoft YaHei UI"/>
                <a:cs charset="0" pitchFamily="18" typeface="Microsoft YaHei UI"/>
              </a:rPr>
              <a:t>淘</a:t>
            </a:r>
          </a:p>
          <a:p>
            <a:pPr>
              <a:lnSpc>
                <a:spcPts val="1300"/>
              </a:lnSpc>
            </a:pPr>
            <a:r>
              <a:rPr altLang="zh-CN" lang="en-US" smtClean="0" sz="996">
                <a:solidFill>
                  <a:srgbClr val="8087A4"/>
                </a:solidFill>
                <a:latin charset="0" pitchFamily="18" typeface="Microsoft YaHei UI"/>
                <a:cs charset="0" pitchFamily="18" typeface="Microsoft YaHei UI"/>
              </a:rPr>
              <a:t>宝</a:t>
            </a:r>
          </a:p>
        </p:txBody>
      </p:sp>
      <p:sp>
        <p:nvSpPr>
          <p:cNvPr id="1041" name="TextBox 1"/>
          <p:cNvSpPr txBox="1"/>
          <p:nvPr/>
        </p:nvSpPr>
        <p:spPr>
          <a:xfrm>
            <a:off x="1943100" y="3289300"/>
            <a:ext cx="127000" cy="8712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支</a:t>
            </a:r>
          </a:p>
          <a:p>
            <a:pPr>
              <a:lnSpc>
                <a:spcPts val="1300"/>
              </a:lnSpc>
            </a:pPr>
            <a:r>
              <a:rPr altLang="zh-CN" lang="en-US" smtClean="0" sz="996">
                <a:solidFill>
                  <a:srgbClr val="8087A4"/>
                </a:solidFill>
                <a:latin charset="0" pitchFamily="18" typeface="Microsoft YaHei UI"/>
                <a:cs charset="0" pitchFamily="18" typeface="Microsoft YaHei UI"/>
              </a:rPr>
              <a:t>付</a:t>
            </a:r>
          </a:p>
          <a:p>
            <a:pPr>
              <a:lnSpc>
                <a:spcPts val="1300"/>
              </a:lnSpc>
            </a:pPr>
            <a:r>
              <a:rPr altLang="zh-CN" lang="en-US" smtClean="0" sz="996">
                <a:solidFill>
                  <a:srgbClr val="8087A4"/>
                </a:solidFill>
                <a:latin charset="0" pitchFamily="18" typeface="Microsoft YaHei UI"/>
                <a:cs charset="0" pitchFamily="18" typeface="Microsoft YaHei UI"/>
              </a:rPr>
              <a:t>宝</a:t>
            </a:r>
          </a:p>
          <a:p>
            <a:pPr>
              <a:lnSpc>
                <a:spcPts val="1300"/>
              </a:lnSpc>
            </a:pPr>
            <a:r>
              <a:rPr altLang="zh-CN" lang="en-US" smtClean="0" sz="996">
                <a:solidFill>
                  <a:srgbClr val="8087A4"/>
                </a:solidFill>
                <a:latin charset="0" pitchFamily="18" typeface="Microsoft YaHei UI"/>
                <a:cs charset="0" pitchFamily="18" typeface="Microsoft YaHei UI"/>
              </a:rPr>
              <a:t>钱</a:t>
            </a:r>
          </a:p>
          <a:p>
            <a:pPr>
              <a:lnSpc>
                <a:spcPts val="1300"/>
              </a:lnSpc>
            </a:pPr>
            <a:r>
              <a:rPr altLang="zh-CN" lang="en-US" smtClean="0" sz="996">
                <a:solidFill>
                  <a:srgbClr val="8087A4"/>
                </a:solidFill>
                <a:latin charset="0" pitchFamily="18" typeface="Microsoft YaHei UI"/>
                <a:cs charset="0" pitchFamily="18" typeface="Microsoft YaHei UI"/>
              </a:rPr>
              <a:t>包</a:t>
            </a:r>
          </a:p>
        </p:txBody>
      </p:sp>
      <p:sp>
        <p:nvSpPr>
          <p:cNvPr id="1042" name="TextBox 1"/>
          <p:cNvSpPr txBox="1"/>
          <p:nvPr/>
        </p:nvSpPr>
        <p:spPr>
          <a:xfrm>
            <a:off x="2349500" y="3289300"/>
            <a:ext cx="127000" cy="12014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搜</a:t>
            </a:r>
          </a:p>
          <a:p>
            <a:pPr>
              <a:lnSpc>
                <a:spcPts val="1300"/>
              </a:lnSpc>
            </a:pPr>
            <a:r>
              <a:rPr altLang="zh-CN" lang="en-US" smtClean="0" sz="996">
                <a:solidFill>
                  <a:srgbClr val="8087A4"/>
                </a:solidFill>
                <a:latin charset="0" pitchFamily="18" typeface="Microsoft YaHei UI"/>
                <a:cs charset="0" pitchFamily="18" typeface="Microsoft YaHei UI"/>
              </a:rPr>
              <a:t>狗</a:t>
            </a:r>
          </a:p>
          <a:p>
            <a:pPr>
              <a:lnSpc>
                <a:spcPts val="1300"/>
              </a:lnSpc>
            </a:pPr>
            <a:r>
              <a:rPr altLang="zh-CN" lang="en-US" smtClean="0" sz="996">
                <a:solidFill>
                  <a:srgbClr val="8087A4"/>
                </a:solidFill>
                <a:latin charset="0" pitchFamily="18" typeface="Microsoft YaHei UI"/>
                <a:cs charset="0" pitchFamily="18" typeface="Microsoft YaHei UI"/>
              </a:rPr>
              <a:t>手</a:t>
            </a:r>
          </a:p>
          <a:p>
            <a:pPr>
              <a:lnSpc>
                <a:spcPts val="1300"/>
              </a:lnSpc>
            </a:pPr>
            <a:r>
              <a:rPr altLang="zh-CN" lang="en-US" smtClean="0" sz="996">
                <a:solidFill>
                  <a:srgbClr val="8087A4"/>
                </a:solidFill>
                <a:latin charset="0" pitchFamily="18" typeface="Microsoft YaHei UI"/>
                <a:cs charset="0" pitchFamily="18" typeface="Microsoft YaHei UI"/>
              </a:rPr>
              <a:t>机</a:t>
            </a:r>
          </a:p>
          <a:p>
            <a:pPr>
              <a:lnSpc>
                <a:spcPts val="1300"/>
              </a:lnSpc>
            </a:pPr>
            <a:r>
              <a:rPr altLang="zh-CN" lang="en-US" smtClean="0" sz="996">
                <a:solidFill>
                  <a:srgbClr val="8087A4"/>
                </a:solidFill>
                <a:latin charset="0" pitchFamily="18" typeface="Microsoft YaHei UI"/>
                <a:cs charset="0" pitchFamily="18" typeface="Microsoft YaHei UI"/>
              </a:rPr>
              <a:t>输</a:t>
            </a:r>
          </a:p>
          <a:p>
            <a:pPr>
              <a:lnSpc>
                <a:spcPts val="1300"/>
              </a:lnSpc>
            </a:pPr>
            <a:r>
              <a:rPr altLang="zh-CN" lang="en-US" smtClean="0" sz="996">
                <a:solidFill>
                  <a:srgbClr val="8087A4"/>
                </a:solidFill>
                <a:latin charset="0" pitchFamily="18" typeface="Microsoft YaHei UI"/>
                <a:cs charset="0" pitchFamily="18" typeface="Microsoft YaHei UI"/>
              </a:rPr>
              <a:t>入</a:t>
            </a:r>
          </a:p>
          <a:p>
            <a:pPr>
              <a:lnSpc>
                <a:spcPts val="1300"/>
              </a:lnSpc>
            </a:pPr>
            <a:r>
              <a:rPr altLang="zh-CN" lang="en-US" smtClean="0" sz="996">
                <a:solidFill>
                  <a:srgbClr val="8087A4"/>
                </a:solidFill>
                <a:latin charset="0" pitchFamily="18" typeface="Microsoft YaHei UI"/>
                <a:cs charset="0" pitchFamily="18" typeface="Microsoft YaHei UI"/>
              </a:rPr>
              <a:t>法</a:t>
            </a:r>
          </a:p>
        </p:txBody>
      </p:sp>
      <p:sp>
        <p:nvSpPr>
          <p:cNvPr id="1043" name="TextBox 1"/>
          <p:cNvSpPr txBox="1"/>
          <p:nvPr/>
        </p:nvSpPr>
        <p:spPr>
          <a:xfrm>
            <a:off x="2755900" y="3517900"/>
            <a:ext cx="127000" cy="7061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手</a:t>
            </a:r>
          </a:p>
          <a:p>
            <a:pPr>
              <a:lnSpc>
                <a:spcPts val="1300"/>
              </a:lnSpc>
            </a:pPr>
            <a:r>
              <a:rPr altLang="zh-CN" lang="en-US" smtClean="0" sz="996">
                <a:solidFill>
                  <a:srgbClr val="8087A4"/>
                </a:solidFill>
                <a:latin charset="0" pitchFamily="18" typeface="Microsoft YaHei UI"/>
                <a:cs charset="0" pitchFamily="18" typeface="Microsoft YaHei UI"/>
              </a:rPr>
              <a:t>机</a:t>
            </a:r>
          </a:p>
          <a:p>
            <a:pPr>
              <a:lnSpc>
                <a:spcPts val="1300"/>
              </a:lnSpc>
            </a:pPr>
            <a:r>
              <a:rPr altLang="zh-CN" lang="en-US" smtClean="0" sz="996">
                <a:solidFill>
                  <a:srgbClr val="8087A4"/>
                </a:solidFill>
                <a:latin charset="0" pitchFamily="18" typeface="Microsoft YaHei UI"/>
                <a:cs charset="0" pitchFamily="18" typeface="Microsoft YaHei UI"/>
              </a:rPr>
              <a:t>助</a:t>
            </a:r>
          </a:p>
          <a:p>
            <a:pPr>
              <a:lnSpc>
                <a:spcPts val="1300"/>
              </a:lnSpc>
            </a:pPr>
            <a:r>
              <a:rPr altLang="zh-CN" lang="en-US" smtClean="0" sz="996">
                <a:solidFill>
                  <a:srgbClr val="8087A4"/>
                </a:solidFill>
                <a:latin charset="0" pitchFamily="18" typeface="Microsoft YaHei UI"/>
                <a:cs charset="0" pitchFamily="18" typeface="Microsoft YaHei UI"/>
              </a:rPr>
              <a:t>手</a:t>
            </a:r>
          </a:p>
        </p:txBody>
      </p:sp>
      <p:sp>
        <p:nvSpPr>
          <p:cNvPr id="1044" name="TextBox 1"/>
          <p:cNvSpPr txBox="1"/>
          <p:nvPr/>
        </p:nvSpPr>
        <p:spPr>
          <a:xfrm>
            <a:off x="3149600" y="3289300"/>
            <a:ext cx="127000" cy="7061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酷</a:t>
            </a:r>
          </a:p>
          <a:p>
            <a:pPr>
              <a:lnSpc>
                <a:spcPts val="1300"/>
              </a:lnSpc>
            </a:pPr>
            <a:r>
              <a:rPr altLang="zh-CN" lang="en-US" smtClean="0" sz="996">
                <a:solidFill>
                  <a:srgbClr val="8087A4"/>
                </a:solidFill>
                <a:latin charset="0" pitchFamily="18" typeface="Microsoft YaHei UI"/>
                <a:cs charset="0" pitchFamily="18" typeface="Microsoft YaHei UI"/>
              </a:rPr>
              <a:t>狗</a:t>
            </a:r>
          </a:p>
          <a:p>
            <a:pPr>
              <a:lnSpc>
                <a:spcPts val="1300"/>
              </a:lnSpc>
            </a:pPr>
            <a:r>
              <a:rPr altLang="zh-CN" lang="en-US" smtClean="0" sz="996">
                <a:solidFill>
                  <a:srgbClr val="8087A4"/>
                </a:solidFill>
                <a:latin charset="0" pitchFamily="18" typeface="Microsoft YaHei UI"/>
                <a:cs charset="0" pitchFamily="18" typeface="Microsoft YaHei UI"/>
              </a:rPr>
              <a:t>音</a:t>
            </a:r>
          </a:p>
          <a:p>
            <a:pPr>
              <a:lnSpc>
                <a:spcPts val="1300"/>
              </a:lnSpc>
            </a:pPr>
            <a:r>
              <a:rPr altLang="zh-CN" lang="en-US" smtClean="0" sz="996">
                <a:solidFill>
                  <a:srgbClr val="8087A4"/>
                </a:solidFill>
                <a:latin charset="0" pitchFamily="18" typeface="Microsoft YaHei UI"/>
                <a:cs charset="0" pitchFamily="18" typeface="Microsoft YaHei UI"/>
              </a:rPr>
              <a:t>乐</a:t>
            </a:r>
          </a:p>
        </p:txBody>
      </p:sp>
      <p:sp>
        <p:nvSpPr>
          <p:cNvPr id="1045" name="TextBox 1"/>
          <p:cNvSpPr txBox="1"/>
          <p:nvPr/>
        </p:nvSpPr>
        <p:spPr>
          <a:xfrm>
            <a:off x="3556000" y="3289300"/>
            <a:ext cx="127000" cy="7061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腾</a:t>
            </a:r>
          </a:p>
          <a:p>
            <a:pPr>
              <a:lnSpc>
                <a:spcPts val="1300"/>
              </a:lnSpc>
            </a:pPr>
            <a:r>
              <a:rPr altLang="zh-CN" lang="en-US" smtClean="0" sz="996">
                <a:solidFill>
                  <a:srgbClr val="8087A4"/>
                </a:solidFill>
                <a:latin charset="0" pitchFamily="18" typeface="Microsoft YaHei UI"/>
                <a:cs charset="0" pitchFamily="18" typeface="Microsoft YaHei UI"/>
              </a:rPr>
              <a:t>讯</a:t>
            </a:r>
          </a:p>
          <a:p>
            <a:pPr>
              <a:lnSpc>
                <a:spcPts val="1300"/>
              </a:lnSpc>
            </a:pPr>
            <a:r>
              <a:rPr altLang="zh-CN" lang="en-US" smtClean="0" sz="996">
                <a:solidFill>
                  <a:srgbClr val="8087A4"/>
                </a:solidFill>
                <a:latin charset="0" pitchFamily="18" typeface="Microsoft YaHei UI"/>
                <a:cs charset="0" pitchFamily="18" typeface="Microsoft YaHei UI"/>
              </a:rPr>
              <a:t>视</a:t>
            </a:r>
          </a:p>
          <a:p>
            <a:pPr>
              <a:lnSpc>
                <a:spcPts val="1300"/>
              </a:lnSpc>
            </a:pPr>
            <a:r>
              <a:rPr altLang="zh-CN" lang="en-US" smtClean="0" sz="996">
                <a:solidFill>
                  <a:srgbClr val="8087A4"/>
                </a:solidFill>
                <a:latin charset="0" pitchFamily="18" typeface="Microsoft YaHei UI"/>
                <a:cs charset="0" pitchFamily="18" typeface="Microsoft YaHei UI"/>
              </a:rPr>
              <a:t>频</a:t>
            </a:r>
          </a:p>
        </p:txBody>
      </p:sp>
      <p:sp>
        <p:nvSpPr>
          <p:cNvPr id="1046" name="TextBox 1"/>
          <p:cNvSpPr txBox="1"/>
          <p:nvPr/>
        </p:nvSpPr>
        <p:spPr>
          <a:xfrm>
            <a:off x="3949700" y="3556000"/>
            <a:ext cx="127000" cy="7061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万</a:t>
            </a:r>
          </a:p>
          <a:p>
            <a:pPr>
              <a:lnSpc>
                <a:spcPts val="1300"/>
              </a:lnSpc>
            </a:pPr>
            <a:r>
              <a:rPr altLang="zh-CN" lang="en-US" smtClean="0" sz="996">
                <a:solidFill>
                  <a:srgbClr val="8087A4"/>
                </a:solidFill>
                <a:latin charset="0" pitchFamily="18" typeface="Microsoft YaHei UI"/>
                <a:cs charset="0" pitchFamily="18" typeface="Microsoft YaHei UI"/>
              </a:rPr>
              <a:t>能</a:t>
            </a:r>
          </a:p>
          <a:p>
            <a:pPr>
              <a:lnSpc>
                <a:spcPts val="1300"/>
              </a:lnSpc>
            </a:pPr>
            <a:r>
              <a:rPr altLang="zh-CN" lang="en-US" smtClean="0" sz="996">
                <a:solidFill>
                  <a:srgbClr val="8087A4"/>
                </a:solidFill>
                <a:latin charset="0" pitchFamily="18" typeface="Microsoft YaHei UI"/>
                <a:cs charset="0" pitchFamily="18" typeface="Microsoft YaHei UI"/>
              </a:rPr>
              <a:t>钥</a:t>
            </a:r>
          </a:p>
          <a:p>
            <a:pPr>
              <a:lnSpc>
                <a:spcPts val="1300"/>
              </a:lnSpc>
            </a:pPr>
            <a:r>
              <a:rPr altLang="zh-CN" lang="en-US" smtClean="0" sz="996">
                <a:solidFill>
                  <a:srgbClr val="8087A4"/>
                </a:solidFill>
                <a:latin charset="0" pitchFamily="18" typeface="Microsoft YaHei UI"/>
                <a:cs charset="0" pitchFamily="18" typeface="Microsoft YaHei UI"/>
              </a:rPr>
              <a:t>匙</a:t>
            </a:r>
          </a:p>
        </p:txBody>
      </p:sp>
      <p:sp>
        <p:nvSpPr>
          <p:cNvPr id="1047" name="TextBox 1"/>
          <p:cNvSpPr txBox="1"/>
          <p:nvPr/>
        </p:nvSpPr>
        <p:spPr>
          <a:xfrm>
            <a:off x="4356100" y="3289300"/>
            <a:ext cx="127000" cy="3759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微</a:t>
            </a:r>
          </a:p>
          <a:p>
            <a:pPr>
              <a:lnSpc>
                <a:spcPts val="1300"/>
              </a:lnSpc>
            </a:pPr>
            <a:r>
              <a:rPr altLang="zh-CN" lang="en-US" smtClean="0" sz="996">
                <a:solidFill>
                  <a:srgbClr val="8087A4"/>
                </a:solidFill>
                <a:latin charset="0" pitchFamily="18" typeface="Microsoft YaHei UI"/>
                <a:cs charset="0" pitchFamily="18" typeface="Microsoft YaHei UI"/>
              </a:rPr>
              <a:t>博</a:t>
            </a:r>
          </a:p>
        </p:txBody>
      </p:sp>
      <p:sp>
        <p:nvSpPr>
          <p:cNvPr id="1048" name="TextBox 1"/>
          <p:cNvSpPr txBox="1"/>
          <p:nvPr/>
        </p:nvSpPr>
        <p:spPr>
          <a:xfrm>
            <a:off x="5549900" y="3467100"/>
            <a:ext cx="127000" cy="5410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浏</a:t>
            </a:r>
          </a:p>
          <a:p>
            <a:pPr>
              <a:lnSpc>
                <a:spcPts val="1300"/>
              </a:lnSpc>
            </a:pPr>
            <a:r>
              <a:rPr altLang="zh-CN" lang="en-US" smtClean="0" sz="996">
                <a:solidFill>
                  <a:srgbClr val="8087A4"/>
                </a:solidFill>
                <a:latin charset="0" pitchFamily="18" typeface="Microsoft YaHei UI"/>
                <a:cs charset="0" pitchFamily="18" typeface="Microsoft YaHei UI"/>
              </a:rPr>
              <a:t>览</a:t>
            </a:r>
          </a:p>
          <a:p>
            <a:pPr>
              <a:lnSpc>
                <a:spcPts val="1300"/>
              </a:lnSpc>
            </a:pPr>
            <a:r>
              <a:rPr altLang="zh-CN" lang="en-US" smtClean="0" sz="996">
                <a:solidFill>
                  <a:srgbClr val="8087A4"/>
                </a:solidFill>
                <a:latin charset="0" pitchFamily="18" typeface="Microsoft YaHei UI"/>
                <a:cs charset="0" pitchFamily="18" typeface="Microsoft YaHei UI"/>
              </a:rPr>
              <a:t>器</a:t>
            </a:r>
          </a:p>
        </p:txBody>
      </p:sp>
      <p:sp>
        <p:nvSpPr>
          <p:cNvPr id="1049" name="TextBox 1"/>
          <p:cNvSpPr txBox="1"/>
          <p:nvPr/>
        </p:nvSpPr>
        <p:spPr>
          <a:xfrm>
            <a:off x="6756400" y="3289300"/>
            <a:ext cx="127000" cy="3759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优</a:t>
            </a:r>
          </a:p>
          <a:p>
            <a:pPr>
              <a:lnSpc>
                <a:spcPts val="1300"/>
              </a:lnSpc>
            </a:pPr>
            <a:r>
              <a:rPr altLang="zh-CN" lang="en-US" smtClean="0" sz="996">
                <a:solidFill>
                  <a:srgbClr val="8087A4"/>
                </a:solidFill>
                <a:latin charset="0" pitchFamily="18" typeface="Microsoft YaHei UI"/>
                <a:cs charset="0" pitchFamily="18" typeface="Microsoft YaHei UI"/>
              </a:rPr>
              <a:t>酷</a:t>
            </a:r>
          </a:p>
        </p:txBody>
      </p:sp>
      <p:sp>
        <p:nvSpPr>
          <p:cNvPr id="1050" name="TextBox 1"/>
          <p:cNvSpPr txBox="1"/>
          <p:nvPr/>
        </p:nvSpPr>
        <p:spPr>
          <a:xfrm>
            <a:off x="393700" y="254000"/>
            <a:ext cx="10440268" cy="2179320"/>
          </a:xfrm>
          <a:prstGeom prst="rect">
            <a:avLst/>
          </a:prstGeom>
          <a:noFill/>
        </p:spPr>
        <p:txBody>
          <a:bodyPr lIns="0" rIns="0" rtlCol="0" tIns="0" wrap="none">
            <a:spAutoFit/>
          </a:bodyPr>
          <a:lstStyle/>
          <a:p>
            <a:pPr>
              <a:lnSpc>
                <a:spcPts val="1400"/>
              </a:lnSpc>
              <a:tabLst>
                <a:tab pos="241300"/>
                <a:tab pos="279400"/>
                <a:tab pos="1079500"/>
                <a:tab pos="2946400"/>
              </a:tabLst>
            </a:pPr>
            <a:r>
              <a:rPr altLang="zh-CN" lang="en-US" smtClean="0"/>
              <a:t>	移动应用整体盘点</a:t>
            </a:r>
          </a:p>
          <a:p>
            <a:pPr>
              <a:lnSpc>
                <a:spcPts val="1400"/>
              </a:lnSpc>
              <a:tabLst>
                <a:tab pos="241300"/>
                <a:tab pos="279400"/>
                <a:tab pos="1079500"/>
                <a:tab pos="2946400"/>
              </a:tabLst>
            </a:pPr>
            <a:r>
              <a:rPr altLang="zh-CN" lang="en-US" smtClean="0"/>
              <a:t>   应用覆盖率Top20的移动应用中，BAT应用占主流，腾讯系应用的布局更广，横跨社交、视频、应用商</a:t>
            </a:r>
          </a:p>
          <a:p>
            <a:pPr>
              <a:lnSpc>
                <a:spcPts val="1400"/>
              </a:lnSpc>
              <a:tabLst>
                <a:tab pos="241300"/>
                <a:tab pos="279400"/>
                <a:tab pos="1079500"/>
                <a:tab pos="2946400"/>
              </a:tabLst>
            </a:pPr>
            <a:r>
              <a:rPr altLang="zh-CN" lang="en-US" smtClean="0"/>
              <a:t>	店、浏览器、音乐等多个领域</a:t>
            </a:r>
          </a:p>
          <a:p>
            <a:pPr>
              <a:lnSpc>
                <a:spcPts val="1400"/>
              </a:lnSpc>
              <a:tabLst>
                <a:tab pos="241300"/>
                <a:tab pos="279400"/>
                <a:tab pos="1079500"/>
                <a:tab pos="2946400"/>
              </a:tabLst>
            </a:pPr>
            <a:endParaRPr altLang="zh-CN" lang="en-US" smtClean="0"/>
          </a:p>
          <a:p>
            <a:pPr>
              <a:lnSpc>
                <a:spcPts val="1400"/>
              </a:lnSpc>
              <a:tabLst>
                <a:tab pos="241300"/>
                <a:tab pos="279400"/>
                <a:tab pos="1079500"/>
                <a:tab pos="2946400"/>
              </a:tabLst>
            </a:pPr>
            <a:endParaRPr altLang="zh-CN" lang="en-US" smtClean="0"/>
          </a:p>
          <a:p>
            <a:pPr>
              <a:lnSpc>
                <a:spcPts val="1400"/>
              </a:lnSpc>
              <a:tabLst>
                <a:tab pos="241300"/>
                <a:tab pos="279400"/>
                <a:tab pos="1079500"/>
                <a:tab pos="2946400"/>
              </a:tabLst>
            </a:pPr>
            <a:endParaRPr altLang="zh-CN" lang="en-US" smtClean="0"/>
          </a:p>
          <a:p>
            <a:pPr>
              <a:lnSpc>
                <a:spcPts val="1400"/>
              </a:lnSpc>
              <a:tabLst>
                <a:tab pos="241300"/>
                <a:tab pos="279400"/>
                <a:tab pos="1079500"/>
                <a:tab pos="2946400"/>
              </a:tabLst>
            </a:pPr>
            <a:r>
              <a:rPr altLang="zh-CN" lang="en-US" smtClean="0"/>
              <a:t>				2014年12月 移动应用用户覆盖比例Top20</a:t>
            </a:r>
          </a:p>
          <a:p>
            <a:pPr>
              <a:lnSpc>
                <a:spcPts val="1400"/>
              </a:lnSpc>
              <a:tabLst>
                <a:tab pos="241300"/>
                <a:tab pos="279400"/>
                <a:tab pos="1079500"/>
                <a:tab pos="2946400"/>
              </a:tabLst>
            </a:pPr>
            <a:r>
              <a:rPr altLang="zh-CN" lang="en-US" smtClean="0"/>
              <a:t>		78.7%   77.4%</a:t>
            </a:r>
          </a:p>
          <a:p>
            <a:pPr>
              <a:lnSpc>
                <a:spcPts val="1400"/>
              </a:lnSpc>
              <a:tabLst>
                <a:tab pos="241300"/>
                <a:tab pos="279400"/>
                <a:tab pos="1079500"/>
                <a:tab pos="2946400"/>
              </a:tabLst>
            </a:pPr>
            <a:endParaRPr altLang="zh-CN" lang="en-US" smtClean="0"/>
          </a:p>
          <a:p>
            <a:pPr>
              <a:lnSpc>
                <a:spcPts val="1400"/>
              </a:lnSpc>
              <a:tabLst>
                <a:tab pos="241300"/>
                <a:tab pos="279400"/>
                <a:tab pos="1079500"/>
                <a:tab pos="2946400"/>
              </a:tabLst>
            </a:pPr>
            <a:endParaRPr altLang="zh-CN" lang="en-US" smtClean="0"/>
          </a:p>
          <a:p>
            <a:pPr>
              <a:lnSpc>
                <a:spcPts val="1400"/>
              </a:lnSpc>
              <a:tabLst>
                <a:tab pos="241300"/>
                <a:tab pos="279400"/>
                <a:tab pos="1079500"/>
                <a:tab pos="2946400"/>
              </a:tabLst>
            </a:pPr>
            <a:endParaRPr altLang="zh-CN" lang="en-US" smtClean="0"/>
          </a:p>
          <a:p>
            <a:pPr>
              <a:lnSpc>
                <a:spcPts val="1400"/>
              </a:lnSpc>
              <a:tabLst>
                <a:tab pos="241300"/>
                <a:tab pos="279400"/>
                <a:tab pos="1079500"/>
                <a:tab pos="2946400"/>
              </a:tabLst>
            </a:pPr>
            <a:r>
              <a:rPr altLang="zh-CN" lang="en-US" smtClean="0"/>
              <a:t>			42.8%</a:t>
            </a:r>
          </a:p>
        </p:txBody>
      </p:sp>
      <p:sp>
        <p:nvSpPr>
          <p:cNvPr id="1051" name="TextBox 1"/>
          <p:cNvSpPr txBox="1"/>
          <p:nvPr/>
        </p:nvSpPr>
        <p:spPr>
          <a:xfrm>
            <a:off x="4699000" y="3289300"/>
            <a:ext cx="1143000" cy="1201420"/>
          </a:xfrm>
          <a:prstGeom prst="rect">
            <a:avLst/>
          </a:prstGeom>
          <a:noFill/>
        </p:spPr>
        <p:txBody>
          <a:bodyPr lIns="0" rIns="0" rtlCol="0" tIns="0" wrap="none">
            <a:spAutoFit/>
          </a:bodyPr>
          <a:lstStyle/>
          <a:p>
            <a:pPr>
              <a:lnSpc>
                <a:spcPts val="1300"/>
              </a:lnSpc>
              <a:tabLst>
                <a:tab pos="50800"/>
              </a:tabLst>
            </a:pPr>
            <a:r>
              <a:rPr altLang="zh-CN" lang="en-US" smtClean="0"/>
              <a:t>	百          应</a:t>
            </a:r>
          </a:p>
          <a:p>
            <a:pPr>
              <a:lnSpc>
                <a:spcPts val="1300"/>
              </a:lnSpc>
              <a:tabLst>
                <a:tab pos="50800"/>
              </a:tabLst>
            </a:pPr>
            <a:r>
              <a:rPr altLang="zh-CN" lang="en-US" smtClean="0"/>
              <a:t>	度          用</a:t>
            </a:r>
          </a:p>
          <a:p>
            <a:pPr>
              <a:lnSpc>
                <a:spcPts val="1300"/>
              </a:lnSpc>
              <a:tabLst>
                <a:tab pos="50800"/>
              </a:tabLst>
            </a:pPr>
            <a:r>
              <a:rPr altLang="zh-CN" lang="en-US" smtClean="0"/>
              <a:t>	地          宝</a:t>
            </a:r>
          </a:p>
          <a:p>
            <a:pPr>
              <a:lnSpc>
                <a:spcPts val="1300"/>
              </a:lnSpc>
              <a:tabLst>
                <a:tab pos="50800"/>
              </a:tabLst>
            </a:pPr>
            <a:r>
              <a:rPr altLang="zh-CN" lang="en-US" smtClean="0"/>
              <a:t>	图</a:t>
            </a:r>
          </a:p>
          <a:p>
            <a:pPr>
              <a:lnSpc>
                <a:spcPts val="1300"/>
              </a:lnSpc>
              <a:tabLst>
                <a:tab pos="50800"/>
              </a:tabLst>
            </a:pPr>
            <a:endParaRPr altLang="zh-CN" lang="en-US" smtClean="0"/>
          </a:p>
          <a:p>
            <a:pPr>
              <a:lnSpc>
                <a:spcPts val="1300"/>
              </a:lnSpc>
              <a:tabLst>
                <a:tab pos="50800"/>
              </a:tabLst>
            </a:pPr>
            <a:endParaRPr altLang="zh-CN" lang="en-US" smtClean="0"/>
          </a:p>
          <a:p>
            <a:pPr>
              <a:lnSpc>
                <a:spcPts val="1300"/>
              </a:lnSpc>
              <a:tabLst>
                <a:tab pos="50800"/>
              </a:tabLst>
            </a:pPr>
            <a:r>
              <a:rPr altLang="zh-CN" lang="en-US" smtClean="0"/>
              <a:t>腾讯系应用</a:t>
            </a:r>
          </a:p>
        </p:txBody>
      </p:sp>
      <p:sp>
        <p:nvSpPr>
          <p:cNvPr id="1052" name="TextBox 1"/>
          <p:cNvSpPr txBox="1"/>
          <p:nvPr/>
        </p:nvSpPr>
        <p:spPr>
          <a:xfrm>
            <a:off x="5816600" y="3492500"/>
            <a:ext cx="1143000" cy="934720"/>
          </a:xfrm>
          <a:prstGeom prst="rect">
            <a:avLst/>
          </a:prstGeom>
          <a:noFill/>
        </p:spPr>
        <p:txBody>
          <a:bodyPr lIns="0" rIns="0" rtlCol="0" tIns="0" wrap="none">
            <a:spAutoFit/>
          </a:bodyPr>
          <a:lstStyle/>
          <a:p>
            <a:pPr>
              <a:lnSpc>
                <a:spcPts val="1400"/>
              </a:lnSpc>
              <a:tabLst>
                <a:tab pos="139700"/>
              </a:tabLst>
            </a:pPr>
            <a:r>
              <a:rPr altLang="zh-CN" lang="en-US" smtClean="0"/>
              <a:t>	手          浏</a:t>
            </a:r>
          </a:p>
          <a:p>
            <a:pPr>
              <a:lnSpc>
                <a:spcPts val="1400"/>
              </a:lnSpc>
              <a:tabLst>
                <a:tab pos="139700"/>
              </a:tabLst>
            </a:pPr>
            <a:r>
              <a:rPr altLang="zh-CN" lang="en-US" smtClean="0"/>
              <a:t>	机          览</a:t>
            </a:r>
          </a:p>
          <a:p>
            <a:pPr>
              <a:lnSpc>
                <a:spcPts val="1400"/>
              </a:lnSpc>
              <a:tabLst>
                <a:tab pos="139700"/>
              </a:tabLst>
            </a:pPr>
            <a:r>
              <a:rPr altLang="zh-CN" lang="en-US" smtClean="0"/>
              <a:t>	卫          器</a:t>
            </a:r>
          </a:p>
          <a:p>
            <a:pPr>
              <a:lnSpc>
                <a:spcPts val="1400"/>
              </a:lnSpc>
              <a:tabLst>
                <a:tab pos="139700"/>
              </a:tabLst>
            </a:pPr>
            <a:r>
              <a:rPr altLang="zh-CN" lang="en-US" smtClean="0"/>
              <a:t>	士</a:t>
            </a:r>
          </a:p>
          <a:p>
            <a:pPr>
              <a:lnSpc>
                <a:spcPts val="1400"/>
              </a:lnSpc>
              <a:tabLst>
                <a:tab pos="139700"/>
              </a:tabLst>
            </a:pPr>
            <a:r>
              <a:rPr altLang="zh-CN" lang="en-US" smtClean="0"/>
              <a:t>阿里系应用</a:t>
            </a:r>
          </a:p>
        </p:txBody>
      </p:sp>
      <p:sp>
        <p:nvSpPr>
          <p:cNvPr id="1053" name="TextBox 1"/>
          <p:cNvSpPr txBox="1"/>
          <p:nvPr/>
        </p:nvSpPr>
        <p:spPr>
          <a:xfrm>
            <a:off x="6921500" y="3289300"/>
            <a:ext cx="1143000" cy="1201420"/>
          </a:xfrm>
          <a:prstGeom prst="rect">
            <a:avLst/>
          </a:prstGeom>
          <a:noFill/>
        </p:spPr>
        <p:txBody>
          <a:bodyPr lIns="0" rIns="0" rtlCol="0" tIns="0" wrap="none">
            <a:spAutoFit/>
          </a:bodyPr>
          <a:lstStyle/>
          <a:p>
            <a:pPr>
              <a:lnSpc>
                <a:spcPts val="1300"/>
              </a:lnSpc>
              <a:tabLst>
                <a:tab pos="635000"/>
              </a:tabLst>
            </a:pPr>
            <a:r>
              <a:rPr altLang="zh-CN" lang="en-US" smtClean="0"/>
              <a:t>	腾</a:t>
            </a:r>
          </a:p>
          <a:p>
            <a:pPr>
              <a:lnSpc>
                <a:spcPts val="1300"/>
              </a:lnSpc>
              <a:tabLst>
                <a:tab pos="635000"/>
              </a:tabLst>
            </a:pPr>
            <a:r>
              <a:rPr altLang="zh-CN" lang="en-US" smtClean="0"/>
              <a:t>	讯</a:t>
            </a:r>
          </a:p>
          <a:p>
            <a:pPr>
              <a:lnSpc>
                <a:spcPts val="1300"/>
              </a:lnSpc>
              <a:tabLst>
                <a:tab pos="635000"/>
              </a:tabLst>
            </a:pPr>
            <a:r>
              <a:rPr altLang="zh-CN" lang="en-US" smtClean="0"/>
              <a:t>	手</a:t>
            </a:r>
          </a:p>
          <a:p>
            <a:pPr>
              <a:lnSpc>
                <a:spcPts val="1300"/>
              </a:lnSpc>
              <a:tabLst>
                <a:tab pos="635000"/>
              </a:tabLst>
            </a:pPr>
            <a:r>
              <a:rPr altLang="zh-CN" lang="en-US" smtClean="0"/>
              <a:t>	机</a:t>
            </a:r>
          </a:p>
          <a:p>
            <a:pPr>
              <a:lnSpc>
                <a:spcPts val="1300"/>
              </a:lnSpc>
              <a:tabLst>
                <a:tab pos="635000"/>
              </a:tabLst>
            </a:pPr>
            <a:r>
              <a:rPr altLang="zh-CN" lang="en-US" smtClean="0"/>
              <a:t>	管</a:t>
            </a:r>
          </a:p>
          <a:p>
            <a:pPr>
              <a:lnSpc>
                <a:spcPts val="1300"/>
              </a:lnSpc>
              <a:tabLst>
                <a:tab pos="635000"/>
              </a:tabLst>
            </a:pPr>
            <a:r>
              <a:rPr altLang="zh-CN" lang="en-US" smtClean="0"/>
              <a:t>	家</a:t>
            </a:r>
          </a:p>
          <a:p>
            <a:pPr>
              <a:lnSpc>
                <a:spcPts val="1300"/>
              </a:lnSpc>
              <a:tabLst>
                <a:tab pos="635000"/>
              </a:tabLst>
            </a:pPr>
            <a:r>
              <a:rPr altLang="zh-CN" lang="en-US" smtClean="0"/>
              <a:t>百度系应用</a:t>
            </a:r>
          </a:p>
        </p:txBody>
      </p:sp>
      <p:sp>
        <p:nvSpPr>
          <p:cNvPr id="1054" name="TextBox 1"/>
          <p:cNvSpPr txBox="1"/>
          <p:nvPr/>
        </p:nvSpPr>
        <p:spPr>
          <a:xfrm>
            <a:off x="7950200" y="3289300"/>
            <a:ext cx="596900" cy="1036320"/>
          </a:xfrm>
          <a:prstGeom prst="rect">
            <a:avLst/>
          </a:prstGeom>
          <a:noFill/>
        </p:spPr>
        <p:txBody>
          <a:bodyPr lIns="0" rIns="0" rtlCol="0" tIns="0" wrap="none">
            <a:spAutoFit/>
          </a:bodyPr>
          <a:lstStyle/>
          <a:p>
            <a:pPr>
              <a:lnSpc>
                <a:spcPts val="1300"/>
              </a:lnSpc>
              <a:tabLst>
                <a:tab pos="88900"/>
                <a:tab pos="406400"/>
              </a:tabLst>
            </a:pPr>
            <a:r>
              <a:rPr altLang="zh-CN" lang="en-US" smtClean="0" sz="996">
                <a:solidFill>
                  <a:srgbClr val="8087A4"/>
                </a:solidFill>
                <a:latin charset="0" pitchFamily="18" typeface="Microsoft YaHei UI"/>
                <a:cs charset="0" pitchFamily="18" typeface="Microsoft YaHei UI"/>
              </a:rPr>
              <a:t>百</a:t>
            </a:r>
          </a:p>
          <a:p>
            <a:pPr>
              <a:lnSpc>
                <a:spcPts val="1300"/>
              </a:lnSpc>
              <a:tabLst>
                <a:tab pos="88900"/>
                <a:tab pos="406400"/>
              </a:tabLst>
            </a:pPr>
            <a:r>
              <a:rPr altLang="zh-CN" lang="en-US" smtClean="0" sz="996">
                <a:solidFill>
                  <a:srgbClr val="8087A4"/>
                </a:solidFill>
                <a:latin charset="0" pitchFamily="18" typeface="Microsoft YaHei UI"/>
                <a:cs charset="0" pitchFamily="18" typeface="Microsoft YaHei UI"/>
              </a:rPr>
              <a:t>度</a:t>
            </a:r>
          </a:p>
          <a:p>
            <a:pPr>
              <a:lnSpc>
                <a:spcPts val="1300"/>
              </a:lnSpc>
              <a:tabLst>
                <a:tab pos="88900"/>
                <a:tab pos="406400"/>
              </a:tabLst>
            </a:pPr>
            <a:r>
              <a:rPr altLang="zh-CN" lang="en-US" smtClean="0" sz="996">
                <a:solidFill>
                  <a:srgbClr val="8087A4"/>
                </a:solidFill>
                <a:latin charset="0" pitchFamily="18" typeface="Microsoft YaHei UI"/>
                <a:cs charset="0" pitchFamily="18" typeface="Microsoft YaHei UI"/>
              </a:rPr>
              <a:t>		乐</a:t>
            </a:r>
          </a:p>
          <a:p>
            <a:pPr>
              <a:lnSpc>
                <a:spcPts val="1300"/>
              </a:lnSpc>
              <a:tabLst>
                <a:tab pos="88900"/>
                <a:tab pos="4064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88900"/>
                <a:tab pos="4064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88900"/>
                <a:tab pos="406400"/>
              </a:tabLst>
            </a:pPr>
            <a:r>
              <a:rPr altLang="zh-CN" lang="en-US" smtClean="0" sz="996">
                <a:solidFill>
                  <a:srgbClr val="8087A4"/>
                </a:solidFill>
                <a:latin charset="0" pitchFamily="18" typeface="Microsoft YaHei UI"/>
                <a:cs charset="0" pitchFamily="18" typeface="Microsoft YaHei UI"/>
              </a:rPr>
              <a:t>	其他应用</a:t>
            </a:r>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1626107" y="2490216"/>
            <a:ext cx="445008" cy="1303019"/>
          </a:xfrm>
          <a:custGeom>
            <a:gdLst>
              <a:gd fmla="*/ 0 w 445008" name="connsiteX0"/>
              <a:gd fmla="*/ 1303019 h 1303019" name="connsiteY0"/>
              <a:gd fmla="*/ 445008 w 445008" name="connsiteX1"/>
              <a:gd fmla="*/ 1303019 h 1303019" name="connsiteY1"/>
              <a:gd fmla="*/ 445008 w 445008" name="connsiteX2"/>
              <a:gd fmla="*/ 0 h 1303019" name="connsiteY2"/>
              <a:gd fmla="*/ 0 w 445008" name="connsiteX3"/>
              <a:gd fmla="*/ 0 h 1303019" name="connsiteY3"/>
              <a:gd fmla="*/ 0 w 445008" name="connsiteX4"/>
              <a:gd fmla="*/ 1303019 h 130301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03019" w="445008">
                <a:moveTo>
                  <a:pt x="0" y="1303019"/>
                </a:moveTo>
                <a:lnTo>
                  <a:pt x="445008" y="1303019"/>
                </a:lnTo>
                <a:lnTo>
                  <a:pt x="445008" y="0"/>
                </a:lnTo>
                <a:lnTo>
                  <a:pt x="0" y="0"/>
                </a:lnTo>
                <a:lnTo>
                  <a:pt x="0" y="1303019"/>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2427732" y="2919983"/>
            <a:ext cx="445008" cy="873251"/>
          </a:xfrm>
          <a:custGeom>
            <a:gdLst>
              <a:gd fmla="*/ 0 w 445008" name="connsiteX0"/>
              <a:gd fmla="*/ 873251 h 873251" name="connsiteY0"/>
              <a:gd fmla="*/ 445007 w 445008" name="connsiteX1"/>
              <a:gd fmla="*/ 873251 h 873251" name="connsiteY1"/>
              <a:gd fmla="*/ 445007 w 445008" name="connsiteX2"/>
              <a:gd fmla="*/ 0 h 873251" name="connsiteY2"/>
              <a:gd fmla="*/ 0 w 445008" name="connsiteX3"/>
              <a:gd fmla="*/ 0 h 873251" name="connsiteY3"/>
              <a:gd fmla="*/ 0 w 445008" name="connsiteX4"/>
              <a:gd fmla="*/ 873251 h 87325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73250" w="445008">
                <a:moveTo>
                  <a:pt x="0" y="873251"/>
                </a:moveTo>
                <a:lnTo>
                  <a:pt x="445007" y="873251"/>
                </a:lnTo>
                <a:lnTo>
                  <a:pt x="445007" y="0"/>
                </a:lnTo>
                <a:lnTo>
                  <a:pt x="0" y="0"/>
                </a:lnTo>
                <a:lnTo>
                  <a:pt x="0" y="873251"/>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3229355" y="3073907"/>
            <a:ext cx="445008" cy="719327"/>
          </a:xfrm>
          <a:custGeom>
            <a:gdLst>
              <a:gd fmla="*/ 0 w 445008" name="connsiteX0"/>
              <a:gd fmla="*/ 719327 h 719327" name="connsiteY0"/>
              <a:gd fmla="*/ 445008 w 445008" name="connsiteX1"/>
              <a:gd fmla="*/ 719327 h 719327" name="connsiteY1"/>
              <a:gd fmla="*/ 445008 w 445008" name="connsiteX2"/>
              <a:gd fmla="*/ 0 h 719327" name="connsiteY2"/>
              <a:gd fmla="*/ 0 w 445008" name="connsiteX3"/>
              <a:gd fmla="*/ 0 h 719327" name="connsiteY3"/>
              <a:gd fmla="*/ 0 w 445008" name="connsiteX4"/>
              <a:gd fmla="*/ 719327 h 7193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9327" w="445008">
                <a:moveTo>
                  <a:pt x="0" y="719327"/>
                </a:moveTo>
                <a:lnTo>
                  <a:pt x="445008" y="719327"/>
                </a:lnTo>
                <a:lnTo>
                  <a:pt x="445008" y="0"/>
                </a:lnTo>
                <a:lnTo>
                  <a:pt x="0" y="0"/>
                </a:lnTo>
                <a:lnTo>
                  <a:pt x="0" y="7193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4029455" y="3346703"/>
            <a:ext cx="446532" cy="446532"/>
          </a:xfrm>
          <a:custGeom>
            <a:gdLst>
              <a:gd fmla="*/ 0 w 446532" name="connsiteX0"/>
              <a:gd fmla="*/ 446532 h 446532" name="connsiteY0"/>
              <a:gd fmla="*/ 446532 w 446532" name="connsiteX1"/>
              <a:gd fmla="*/ 446532 h 446532" name="connsiteY1"/>
              <a:gd fmla="*/ 446532 w 446532" name="connsiteX2"/>
              <a:gd fmla="*/ 0 h 446532" name="connsiteY2"/>
              <a:gd fmla="*/ 0 w 446532" name="connsiteX3"/>
              <a:gd fmla="*/ 0 h 446532" name="connsiteY3"/>
              <a:gd fmla="*/ 0 w 446532" name="connsiteX4"/>
              <a:gd fmla="*/ 446532 h 4465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46531" w="446531">
                <a:moveTo>
                  <a:pt x="0" y="446532"/>
                </a:moveTo>
                <a:lnTo>
                  <a:pt x="446532" y="446532"/>
                </a:lnTo>
                <a:lnTo>
                  <a:pt x="446532" y="0"/>
                </a:lnTo>
                <a:lnTo>
                  <a:pt x="0" y="0"/>
                </a:lnTo>
                <a:lnTo>
                  <a:pt x="0" y="446532"/>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831079" y="3383279"/>
            <a:ext cx="446532" cy="409955"/>
          </a:xfrm>
          <a:custGeom>
            <a:gdLst>
              <a:gd fmla="*/ 0 w 446532" name="connsiteX0"/>
              <a:gd fmla="*/ 409955 h 409955" name="connsiteY0"/>
              <a:gd fmla="*/ 446532 w 446532" name="connsiteX1"/>
              <a:gd fmla="*/ 409955 h 409955" name="connsiteY1"/>
              <a:gd fmla="*/ 446532 w 446532" name="connsiteX2"/>
              <a:gd fmla="*/ 0 h 409955" name="connsiteY2"/>
              <a:gd fmla="*/ 0 w 446532" name="connsiteX3"/>
              <a:gd fmla="*/ 0 h 409955" name="connsiteY3"/>
              <a:gd fmla="*/ 0 w 446532" name="connsiteX4"/>
              <a:gd fmla="*/ 409955 h 4099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9954" w="446531">
                <a:moveTo>
                  <a:pt x="0" y="409955"/>
                </a:moveTo>
                <a:lnTo>
                  <a:pt x="446532" y="409955"/>
                </a:lnTo>
                <a:lnTo>
                  <a:pt x="446532" y="0"/>
                </a:lnTo>
                <a:lnTo>
                  <a:pt x="0" y="0"/>
                </a:lnTo>
                <a:lnTo>
                  <a:pt x="0" y="409955"/>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632703" y="3465576"/>
            <a:ext cx="445008" cy="327659"/>
          </a:xfrm>
          <a:custGeom>
            <a:gdLst>
              <a:gd fmla="*/ 0 w 445008" name="connsiteX0"/>
              <a:gd fmla="*/ 327659 h 327659" name="connsiteY0"/>
              <a:gd fmla="*/ 445008 w 445008" name="connsiteX1"/>
              <a:gd fmla="*/ 327659 h 327659" name="connsiteY1"/>
              <a:gd fmla="*/ 445008 w 445008" name="connsiteX2"/>
              <a:gd fmla="*/ 0 h 327659" name="connsiteY2"/>
              <a:gd fmla="*/ 0 w 445008" name="connsiteX3"/>
              <a:gd fmla="*/ 0 h 327659" name="connsiteY3"/>
              <a:gd fmla="*/ 0 w 445008" name="connsiteX4"/>
              <a:gd fmla="*/ 327659 h 32765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27659" w="445008">
                <a:moveTo>
                  <a:pt x="0" y="327659"/>
                </a:moveTo>
                <a:lnTo>
                  <a:pt x="445008" y="327659"/>
                </a:lnTo>
                <a:lnTo>
                  <a:pt x="445008" y="0"/>
                </a:lnTo>
                <a:lnTo>
                  <a:pt x="0" y="0"/>
                </a:lnTo>
                <a:lnTo>
                  <a:pt x="0" y="327659"/>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6434328" y="3479291"/>
            <a:ext cx="445007" cy="313944"/>
          </a:xfrm>
          <a:custGeom>
            <a:gdLst>
              <a:gd fmla="*/ 0 w 445007" name="connsiteX0"/>
              <a:gd fmla="*/ 313944 h 313944" name="connsiteY0"/>
              <a:gd fmla="*/ 445007 w 445007" name="connsiteX1"/>
              <a:gd fmla="*/ 313944 h 313944" name="connsiteY1"/>
              <a:gd fmla="*/ 445007 w 445007" name="connsiteX2"/>
              <a:gd fmla="*/ 0 h 313944" name="connsiteY2"/>
              <a:gd fmla="*/ 0 w 445007" name="connsiteX3"/>
              <a:gd fmla="*/ 0 h 313944" name="connsiteY3"/>
              <a:gd fmla="*/ 0 w 445007" name="connsiteX4"/>
              <a:gd fmla="*/ 313944 h 31394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13944" w="445007">
                <a:moveTo>
                  <a:pt x="0" y="313944"/>
                </a:moveTo>
                <a:lnTo>
                  <a:pt x="445007" y="313944"/>
                </a:lnTo>
                <a:lnTo>
                  <a:pt x="445007" y="0"/>
                </a:lnTo>
                <a:lnTo>
                  <a:pt x="0" y="0"/>
                </a:lnTo>
                <a:lnTo>
                  <a:pt x="0" y="313944"/>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7235952" y="3486911"/>
            <a:ext cx="445007" cy="306323"/>
          </a:xfrm>
          <a:custGeom>
            <a:gdLst>
              <a:gd fmla="*/ 0 w 445007" name="connsiteX0"/>
              <a:gd fmla="*/ 306323 h 306323" name="connsiteY0"/>
              <a:gd fmla="*/ 445007 w 445007" name="connsiteX1"/>
              <a:gd fmla="*/ 306323 h 306323" name="connsiteY1"/>
              <a:gd fmla="*/ 445007 w 445007" name="connsiteX2"/>
              <a:gd fmla="*/ 0 h 306323" name="connsiteY2"/>
              <a:gd fmla="*/ 0 w 445007" name="connsiteX3"/>
              <a:gd fmla="*/ 0 h 306323" name="connsiteY3"/>
              <a:gd fmla="*/ 0 w 445007" name="connsiteX4"/>
              <a:gd fmla="*/ 306323 h 3063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06323" w="445007">
                <a:moveTo>
                  <a:pt x="0" y="306323"/>
                </a:moveTo>
                <a:lnTo>
                  <a:pt x="445007" y="306323"/>
                </a:lnTo>
                <a:lnTo>
                  <a:pt x="445007" y="0"/>
                </a:lnTo>
                <a:lnTo>
                  <a:pt x="0" y="0"/>
                </a:lnTo>
                <a:lnTo>
                  <a:pt x="0" y="306323"/>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8037576" y="3509771"/>
            <a:ext cx="445007" cy="283464"/>
          </a:xfrm>
          <a:custGeom>
            <a:gdLst>
              <a:gd fmla="*/ 0 w 445007" name="connsiteX0"/>
              <a:gd fmla="*/ 283464 h 283464" name="connsiteY0"/>
              <a:gd fmla="*/ 445007 w 445007" name="connsiteX1"/>
              <a:gd fmla="*/ 283464 h 283464" name="connsiteY1"/>
              <a:gd fmla="*/ 445007 w 445007" name="connsiteX2"/>
              <a:gd fmla="*/ 0 h 283464" name="connsiteY2"/>
              <a:gd fmla="*/ 0 w 445007" name="connsiteX3"/>
              <a:gd fmla="*/ 0 h 283464" name="connsiteY3"/>
              <a:gd fmla="*/ 0 w 445007" name="connsiteX4"/>
              <a:gd fmla="*/ 283464 h 2834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83464" w="445007">
                <a:moveTo>
                  <a:pt x="0" y="283464"/>
                </a:moveTo>
                <a:lnTo>
                  <a:pt x="445007" y="283464"/>
                </a:lnTo>
                <a:lnTo>
                  <a:pt x="445007" y="0"/>
                </a:lnTo>
                <a:lnTo>
                  <a:pt x="0" y="0"/>
                </a:lnTo>
                <a:lnTo>
                  <a:pt x="0" y="283464"/>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824483" y="2177795"/>
            <a:ext cx="445008" cy="1615439"/>
          </a:xfrm>
          <a:custGeom>
            <a:gdLst>
              <a:gd fmla="*/ 0 w 445008" name="connsiteX0"/>
              <a:gd fmla="*/ 1615439 h 1615439" name="connsiteY0"/>
              <a:gd fmla="*/ 445008 w 445008" name="connsiteX1"/>
              <a:gd fmla="*/ 1615439 h 1615439" name="connsiteY1"/>
              <a:gd fmla="*/ 445008 w 445008" name="connsiteX2"/>
              <a:gd fmla="*/ 0 h 1615439" name="connsiteY2"/>
              <a:gd fmla="*/ 0 w 445008" name="connsiteX3"/>
              <a:gd fmla="*/ 0 h 1615439" name="connsiteY3"/>
              <a:gd fmla="*/ 0 w 445008" name="connsiteX4"/>
              <a:gd fmla="*/ 1615439 h 161543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615439" w="445008">
                <a:moveTo>
                  <a:pt x="0" y="1615439"/>
                </a:moveTo>
                <a:lnTo>
                  <a:pt x="445008" y="1615439"/>
                </a:lnTo>
                <a:lnTo>
                  <a:pt x="445008" y="0"/>
                </a:lnTo>
                <a:lnTo>
                  <a:pt x="0" y="0"/>
                </a:lnTo>
                <a:lnTo>
                  <a:pt x="0" y="1615439"/>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4076700" y="34290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8.8%</a:t>
            </a:r>
          </a:p>
        </p:txBody>
      </p:sp>
      <p:sp>
        <p:nvSpPr>
          <p:cNvPr id="16" name="TextBox 1"/>
          <p:cNvSpPr txBox="1"/>
          <p:nvPr/>
        </p:nvSpPr>
        <p:spPr>
          <a:xfrm>
            <a:off x="4876800" y="3467100"/>
            <a:ext cx="342900" cy="185420"/>
          </a:xfrm>
          <a:prstGeom prst="rect">
            <a:avLst/>
          </a:prstGeom>
          <a:noFill/>
        </p:spPr>
        <p:txBody>
          <a:bodyPr lIns="0" rIns="0" rtlCol="0" tIns="0" wrap="none">
            <a:spAutoFit/>
          </a:bodyPr>
          <a:lstStyle/>
          <a:p>
            <a:pPr>
              <a:lnSpc>
                <a:spcPts val="1100"/>
              </a:lnSpc>
            </a:pPr>
            <a:r>
              <a:rPr altLang="zh-CN" b="1" lang="en-US" smtClean="0" sz="1202">
                <a:solidFill>
                  <a:srgbClr val="FFFFFF"/>
                </a:solidFill>
                <a:latin charset="0" pitchFamily="18" typeface="Times New Roman"/>
                <a:cs charset="0" pitchFamily="18" typeface="Times New Roman"/>
              </a:rPr>
              <a:t>8.1%</a:t>
            </a:r>
          </a:p>
        </p:txBody>
      </p:sp>
      <p:sp>
        <p:nvSpPr>
          <p:cNvPr id="17" name="TextBox 1"/>
          <p:cNvSpPr txBox="1"/>
          <p:nvPr/>
        </p:nvSpPr>
        <p:spPr>
          <a:xfrm>
            <a:off x="5676900" y="35560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6.4%</a:t>
            </a:r>
          </a:p>
        </p:txBody>
      </p:sp>
      <p:sp>
        <p:nvSpPr>
          <p:cNvPr id="18" name="TextBox 1"/>
          <p:cNvSpPr txBox="1"/>
          <p:nvPr/>
        </p:nvSpPr>
        <p:spPr>
          <a:xfrm>
            <a:off x="6477000" y="35687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6.2%</a:t>
            </a:r>
          </a:p>
        </p:txBody>
      </p:sp>
      <p:sp>
        <p:nvSpPr>
          <p:cNvPr id="19" name="TextBox 1"/>
          <p:cNvSpPr txBox="1"/>
          <p:nvPr/>
        </p:nvSpPr>
        <p:spPr>
          <a:xfrm>
            <a:off x="7277100" y="35687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6.0%</a:t>
            </a:r>
          </a:p>
        </p:txBody>
      </p:sp>
      <p:sp>
        <p:nvSpPr>
          <p:cNvPr id="20" name="TextBox 1"/>
          <p:cNvSpPr txBox="1"/>
          <p:nvPr/>
        </p:nvSpPr>
        <p:spPr>
          <a:xfrm>
            <a:off x="8077200" y="35941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5.6%</a:t>
            </a:r>
          </a:p>
        </p:txBody>
      </p:sp>
      <p:sp>
        <p:nvSpPr>
          <p:cNvPr id="21" name="TextBox 1"/>
          <p:cNvSpPr txBox="1"/>
          <p:nvPr/>
        </p:nvSpPr>
        <p:spPr>
          <a:xfrm>
            <a:off x="673100" y="3898900"/>
            <a:ext cx="7318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360手机助手</a:t>
            </a:r>
          </a:p>
        </p:txBody>
      </p:sp>
      <p:sp>
        <p:nvSpPr>
          <p:cNvPr id="22" name="TextBox 1"/>
          <p:cNvSpPr txBox="1"/>
          <p:nvPr/>
        </p:nvSpPr>
        <p:spPr>
          <a:xfrm>
            <a:off x="1651000" y="3898900"/>
            <a:ext cx="381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应用宝</a:t>
            </a:r>
          </a:p>
        </p:txBody>
      </p:sp>
      <p:sp>
        <p:nvSpPr>
          <p:cNvPr id="23" name="TextBox 1"/>
          <p:cNvSpPr txBox="1"/>
          <p:nvPr/>
        </p:nvSpPr>
        <p:spPr>
          <a:xfrm>
            <a:off x="2260600" y="3898900"/>
            <a:ext cx="15621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百度手机助手 小米应用商店</a:t>
            </a:r>
          </a:p>
        </p:txBody>
      </p:sp>
      <p:sp>
        <p:nvSpPr>
          <p:cNvPr id="24" name="TextBox 1"/>
          <p:cNvSpPr txBox="1"/>
          <p:nvPr/>
        </p:nvSpPr>
        <p:spPr>
          <a:xfrm>
            <a:off x="4000500" y="38989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安卓市场</a:t>
            </a:r>
          </a:p>
        </p:txBody>
      </p:sp>
      <p:sp>
        <p:nvSpPr>
          <p:cNvPr id="25" name="TextBox 1"/>
          <p:cNvSpPr txBox="1"/>
          <p:nvPr/>
        </p:nvSpPr>
        <p:spPr>
          <a:xfrm>
            <a:off x="4864100" y="3898900"/>
            <a:ext cx="381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豌豆荚</a:t>
            </a:r>
          </a:p>
        </p:txBody>
      </p:sp>
      <p:sp>
        <p:nvSpPr>
          <p:cNvPr id="26" name="TextBox 1"/>
          <p:cNvSpPr txBox="1"/>
          <p:nvPr/>
        </p:nvSpPr>
        <p:spPr>
          <a:xfrm>
            <a:off x="5651500" y="38989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91助手</a:t>
            </a:r>
          </a:p>
        </p:txBody>
      </p:sp>
      <p:sp>
        <p:nvSpPr>
          <p:cNvPr id="27" name="TextBox 1"/>
          <p:cNvSpPr txBox="1"/>
          <p:nvPr/>
        </p:nvSpPr>
        <p:spPr>
          <a:xfrm>
            <a:off x="6400800" y="38989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安智市场</a:t>
            </a:r>
          </a:p>
        </p:txBody>
      </p:sp>
      <p:sp>
        <p:nvSpPr>
          <p:cNvPr id="28" name="TextBox 1"/>
          <p:cNvSpPr txBox="1"/>
          <p:nvPr/>
        </p:nvSpPr>
        <p:spPr>
          <a:xfrm>
            <a:off x="7073900" y="3873500"/>
            <a:ext cx="1565275" cy="236220"/>
          </a:xfrm>
          <a:prstGeom prst="rect">
            <a:avLst/>
          </a:prstGeom>
          <a:noFill/>
        </p:spPr>
        <p:txBody>
          <a:bodyPr lIns="0" rIns="0" rtlCol="0" tIns="0" wrap="none">
            <a:spAutoFit/>
          </a:bodyPr>
          <a:lstStyle/>
          <a:p>
            <a:pPr>
              <a:lnSpc>
                <a:spcPts val="1500"/>
              </a:lnSpc>
            </a:pPr>
            <a:r>
              <a:rPr altLang="zh-CN" lang="en-US" smtClean="0" sz="996">
                <a:solidFill>
                  <a:srgbClr val="8087A4"/>
                </a:solidFill>
                <a:latin charset="0" pitchFamily="18" typeface="Microsoft YaHei UI"/>
                <a:cs charset="0" pitchFamily="18" typeface="Microsoft YaHei UI"/>
              </a:rPr>
              <a:t>华为应用市场  Google Play</a:t>
            </a:r>
          </a:p>
        </p:txBody>
      </p:sp>
      <p:sp>
        <p:nvSpPr>
          <p:cNvPr id="29" name="TextBox 1"/>
          <p:cNvSpPr txBox="1"/>
          <p:nvPr/>
        </p:nvSpPr>
        <p:spPr>
          <a:xfrm>
            <a:off x="393700" y="254000"/>
            <a:ext cx="10323835" cy="3246120"/>
          </a:xfrm>
          <a:prstGeom prst="rect">
            <a:avLst/>
          </a:prstGeom>
          <a:noFill/>
        </p:spPr>
        <p:txBody>
          <a:bodyPr lIns="0" rIns="0" rtlCol="0" tIns="0" wrap="none">
            <a:spAutoFit/>
          </a:bodyPr>
          <a:lstStyle/>
          <a:p>
            <a:pPr>
              <a:lnSpc>
                <a:spcPts val="1400"/>
              </a:lnSpc>
              <a:tabLst>
                <a:tab pos="241300"/>
                <a:tab pos="431800"/>
                <a:tab pos="1231900"/>
                <a:tab pos="2032000"/>
                <a:tab pos="2832100"/>
                <a:tab pos="2946400"/>
              </a:tabLst>
            </a:pPr>
            <a:r>
              <a:rPr altLang="zh-CN" lang="en-US" smtClean="0"/>
              <a:t>	移动应用整体盘点</a:t>
            </a:r>
          </a:p>
          <a:p>
            <a:pPr>
              <a:lnSpc>
                <a:spcPts val="1400"/>
              </a:lnSpc>
              <a:tabLst>
                <a:tab pos="241300"/>
                <a:tab pos="431800"/>
                <a:tab pos="1231900"/>
                <a:tab pos="2032000"/>
                <a:tab pos="2832100"/>
                <a:tab pos="2946400"/>
              </a:tabLst>
            </a:pPr>
            <a:r>
              <a:rPr altLang="zh-CN" lang="en-US" smtClean="0"/>
              <a:t>   用户覆盖率Top10应用渠道中，360手机助手的用户覆盖率达31.7%居各渠道之首，其次为应用宝与百</a:t>
            </a:r>
          </a:p>
          <a:p>
            <a:pPr>
              <a:lnSpc>
                <a:spcPts val="1400"/>
              </a:lnSpc>
              <a:tabLst>
                <a:tab pos="241300"/>
                <a:tab pos="431800"/>
                <a:tab pos="1231900"/>
                <a:tab pos="2032000"/>
                <a:tab pos="2832100"/>
                <a:tab pos="2946400"/>
              </a:tabLst>
            </a:pPr>
            <a:r>
              <a:rPr altLang="zh-CN" lang="en-US" smtClean="0"/>
              <a:t>	度手机助手</a:t>
            </a:r>
          </a:p>
          <a:p>
            <a:pPr>
              <a:lnSpc>
                <a:spcPts val="1400"/>
              </a:lnSpc>
              <a:tabLst>
                <a:tab pos="241300"/>
                <a:tab pos="431800"/>
                <a:tab pos="1231900"/>
                <a:tab pos="2032000"/>
                <a:tab pos="2832100"/>
                <a:tab pos="2946400"/>
              </a:tabLst>
            </a:pPr>
            <a:endParaRPr altLang="zh-CN" lang="en-US" smtClean="0"/>
          </a:p>
          <a:p>
            <a:pPr>
              <a:lnSpc>
                <a:spcPts val="1400"/>
              </a:lnSpc>
              <a:tabLst>
                <a:tab pos="241300"/>
                <a:tab pos="431800"/>
                <a:tab pos="1231900"/>
                <a:tab pos="2032000"/>
                <a:tab pos="2832100"/>
                <a:tab pos="2946400"/>
              </a:tabLst>
            </a:pPr>
            <a:endParaRPr altLang="zh-CN" lang="en-US" smtClean="0"/>
          </a:p>
          <a:p>
            <a:pPr>
              <a:lnSpc>
                <a:spcPts val="1400"/>
              </a:lnSpc>
              <a:tabLst>
                <a:tab pos="241300"/>
                <a:tab pos="431800"/>
                <a:tab pos="1231900"/>
                <a:tab pos="2032000"/>
                <a:tab pos="2832100"/>
                <a:tab pos="2946400"/>
              </a:tabLst>
            </a:pPr>
            <a:endParaRPr altLang="zh-CN" lang="en-US" smtClean="0"/>
          </a:p>
          <a:p>
            <a:pPr>
              <a:lnSpc>
                <a:spcPts val="1400"/>
              </a:lnSpc>
              <a:tabLst>
                <a:tab pos="241300"/>
                <a:tab pos="431800"/>
                <a:tab pos="1231900"/>
                <a:tab pos="2032000"/>
                <a:tab pos="2832100"/>
                <a:tab pos="2946400"/>
              </a:tabLst>
            </a:pPr>
            <a:r>
              <a:rPr altLang="zh-CN" lang="en-US" smtClean="0"/>
              <a:t>						2014年12月 手机应用商店用户覆盖Top10</a:t>
            </a:r>
          </a:p>
          <a:p>
            <a:pPr>
              <a:lnSpc>
                <a:spcPts val="1400"/>
              </a:lnSpc>
              <a:tabLst>
                <a:tab pos="241300"/>
                <a:tab pos="431800"/>
                <a:tab pos="1231900"/>
                <a:tab pos="2032000"/>
                <a:tab pos="2832100"/>
                <a:tab pos="2946400"/>
              </a:tabLst>
            </a:pPr>
            <a:endParaRPr altLang="zh-CN" lang="en-US" smtClean="0"/>
          </a:p>
          <a:p>
            <a:pPr>
              <a:lnSpc>
                <a:spcPts val="1400"/>
              </a:lnSpc>
              <a:tabLst>
                <a:tab pos="241300"/>
                <a:tab pos="431800"/>
                <a:tab pos="1231900"/>
                <a:tab pos="2032000"/>
                <a:tab pos="2832100"/>
                <a:tab pos="2946400"/>
              </a:tabLst>
            </a:pPr>
            <a:endParaRPr altLang="zh-CN" lang="en-US" smtClean="0"/>
          </a:p>
          <a:p>
            <a:pPr>
              <a:lnSpc>
                <a:spcPts val="1400"/>
              </a:lnSpc>
              <a:tabLst>
                <a:tab pos="241300"/>
                <a:tab pos="431800"/>
                <a:tab pos="1231900"/>
                <a:tab pos="2032000"/>
                <a:tab pos="2832100"/>
                <a:tab pos="2946400"/>
              </a:tabLst>
            </a:pPr>
            <a:endParaRPr altLang="zh-CN" lang="en-US" smtClean="0"/>
          </a:p>
          <a:p>
            <a:pPr>
              <a:lnSpc>
                <a:spcPts val="1400"/>
              </a:lnSpc>
              <a:tabLst>
                <a:tab pos="241300"/>
                <a:tab pos="431800"/>
                <a:tab pos="1231900"/>
                <a:tab pos="2032000"/>
                <a:tab pos="2832100"/>
                <a:tab pos="2946400"/>
              </a:tabLst>
            </a:pPr>
            <a:endParaRPr altLang="zh-CN" lang="en-US" smtClean="0"/>
          </a:p>
          <a:p>
            <a:pPr>
              <a:lnSpc>
                <a:spcPts val="1400"/>
              </a:lnSpc>
              <a:tabLst>
                <a:tab pos="241300"/>
                <a:tab pos="431800"/>
                <a:tab pos="1231900"/>
                <a:tab pos="2032000"/>
                <a:tab pos="2832100"/>
                <a:tab pos="2946400"/>
              </a:tabLst>
            </a:pPr>
            <a:r>
              <a:rPr altLang="zh-CN" lang="en-US" smtClean="0"/>
              <a:t>		31.7%</a:t>
            </a:r>
          </a:p>
          <a:p>
            <a:pPr>
              <a:lnSpc>
                <a:spcPts val="1400"/>
              </a:lnSpc>
              <a:tabLst>
                <a:tab pos="241300"/>
                <a:tab pos="431800"/>
                <a:tab pos="1231900"/>
                <a:tab pos="2032000"/>
                <a:tab pos="2832100"/>
                <a:tab pos="2946400"/>
              </a:tabLst>
            </a:pPr>
            <a:endParaRPr altLang="zh-CN" lang="en-US" smtClean="0"/>
          </a:p>
          <a:p>
            <a:pPr>
              <a:lnSpc>
                <a:spcPts val="1400"/>
              </a:lnSpc>
              <a:tabLst>
                <a:tab pos="241300"/>
                <a:tab pos="431800"/>
                <a:tab pos="1231900"/>
                <a:tab pos="2032000"/>
                <a:tab pos="2832100"/>
                <a:tab pos="2946400"/>
              </a:tabLst>
            </a:pPr>
            <a:r>
              <a:rPr altLang="zh-CN" lang="en-US" smtClean="0"/>
              <a:t>			25.6%</a:t>
            </a:r>
          </a:p>
          <a:p>
            <a:pPr>
              <a:lnSpc>
                <a:spcPts val="1400"/>
              </a:lnSpc>
              <a:tabLst>
                <a:tab pos="241300"/>
                <a:tab pos="431800"/>
                <a:tab pos="1231900"/>
                <a:tab pos="2032000"/>
                <a:tab pos="2832100"/>
                <a:tab pos="2946400"/>
              </a:tabLst>
            </a:pPr>
            <a:endParaRPr altLang="zh-CN" lang="en-US" smtClean="0"/>
          </a:p>
          <a:p>
            <a:pPr>
              <a:lnSpc>
                <a:spcPts val="1400"/>
              </a:lnSpc>
              <a:tabLst>
                <a:tab pos="241300"/>
                <a:tab pos="431800"/>
                <a:tab pos="1231900"/>
                <a:tab pos="2032000"/>
                <a:tab pos="2832100"/>
                <a:tab pos="2946400"/>
              </a:tabLst>
            </a:pPr>
            <a:endParaRPr altLang="zh-CN" lang="en-US" smtClean="0"/>
          </a:p>
          <a:p>
            <a:pPr>
              <a:lnSpc>
                <a:spcPts val="1400"/>
              </a:lnSpc>
              <a:tabLst>
                <a:tab pos="241300"/>
                <a:tab pos="431800"/>
                <a:tab pos="1231900"/>
                <a:tab pos="2032000"/>
                <a:tab pos="2832100"/>
                <a:tab pos="2946400"/>
              </a:tabLst>
            </a:pPr>
            <a:r>
              <a:rPr altLang="zh-CN" lang="en-US" smtClean="0"/>
              <a:t>				17.1%</a:t>
            </a:r>
          </a:p>
          <a:p>
            <a:pPr>
              <a:lnSpc>
                <a:spcPts val="1400"/>
              </a:lnSpc>
              <a:tabLst>
                <a:tab pos="241300"/>
                <a:tab pos="431800"/>
                <a:tab pos="1231900"/>
                <a:tab pos="2032000"/>
                <a:tab pos="2832100"/>
                <a:tab pos="2946400"/>
              </a:tabLst>
            </a:pPr>
            <a:r>
              <a:rPr altLang="zh-CN" lang="en-US" smtClean="0"/>
              <a:t>					14.1%</a:t>
            </a:r>
          </a:p>
        </p:txBody>
      </p:sp>
      <p:sp>
        <p:nvSpPr>
          <p:cNvPr id="30" name="TextBox 1"/>
          <p:cNvSpPr txBox="1"/>
          <p:nvPr/>
        </p:nvSpPr>
        <p:spPr>
          <a:xfrm>
            <a:off x="825500" y="4102100"/>
            <a:ext cx="9355758" cy="1036320"/>
          </a:xfrm>
          <a:prstGeom prst="rect">
            <a:avLst/>
          </a:prstGeom>
          <a:noFill/>
        </p:spPr>
        <p:txBody>
          <a:bodyPr lIns="0" rIns="0" rtlCol="0" tIns="0" wrap="none">
            <a:spAutoFit/>
          </a:bodyPr>
          <a:lstStyle/>
          <a:p>
            <a:pPr>
              <a:lnSpc>
                <a:spcPts val="1300"/>
              </a:lnSpc>
              <a:tabLst>
                <a:tab pos="4546600"/>
                <a:tab pos="7264400"/>
              </a:tabLst>
            </a:pPr>
            <a:r>
              <a:rPr altLang="zh-CN" lang="en-US" smtClean="0"/>
              <a:t>		Store</a:t>
            </a:r>
          </a:p>
          <a:p>
            <a:pPr>
              <a:lnSpc>
                <a:spcPts val="1300"/>
              </a:lnSpc>
              <a:tabLst>
                <a:tab pos="4546600"/>
                <a:tab pos="7264400"/>
              </a:tabLst>
            </a:pPr>
            <a:endParaRPr altLang="zh-CN" lang="en-US" smtClean="0"/>
          </a:p>
          <a:p>
            <a:pPr>
              <a:lnSpc>
                <a:spcPts val="1300"/>
              </a:lnSpc>
              <a:tabLst>
                <a:tab pos="4546600"/>
                <a:tab pos="7264400"/>
              </a:tabLst>
            </a:pPr>
            <a:r>
              <a:rPr altLang="zh-CN" lang="en-US" smtClean="0"/>
              <a:t>数据来源：TalkingData 数据中心</a:t>
            </a:r>
          </a:p>
          <a:p>
            <a:pPr>
              <a:lnSpc>
                <a:spcPts val="1300"/>
              </a:lnSpc>
              <a:tabLst>
                <a:tab pos="4546600"/>
                <a:tab pos="7264400"/>
              </a:tabLst>
            </a:pPr>
            <a:r>
              <a:rPr altLang="zh-CN" lang="en-US" smtClean="0"/>
              <a:t>注：以上为2014年12月安卓平台应用排名。</a:t>
            </a:r>
          </a:p>
          <a:p>
            <a:pPr>
              <a:lnSpc>
                <a:spcPts val="1300"/>
              </a:lnSpc>
              <a:tabLst>
                <a:tab pos="4546600"/>
                <a:tab pos="7264400"/>
              </a:tabLst>
            </a:pPr>
            <a:endParaRPr altLang="zh-CN" lang="en-US" smtClean="0"/>
          </a:p>
          <a:p>
            <a:pPr>
              <a:lnSpc>
                <a:spcPts val="1300"/>
              </a:lnSpc>
              <a:tabLst>
                <a:tab pos="4546600"/>
                <a:tab pos="7264400"/>
              </a:tabLst>
            </a:pPr>
            <a:r>
              <a:rPr altLang="zh-CN" lang="en-US" smtClean="0"/>
              <a:t>	Copyright 2014 TalkingData Ltd., All Rights Reserved</a:t>
            </a:r>
          </a:p>
        </p:txBody>
      </p: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2730500" y="1460500"/>
            <a:ext cx="381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覆盖量</a:t>
            </a:r>
          </a:p>
        </p:txBody>
      </p:sp>
      <p:sp>
        <p:nvSpPr>
          <p:cNvPr id="3" name="TextBox 1"/>
          <p:cNvSpPr txBox="1"/>
          <p:nvPr/>
        </p:nvSpPr>
        <p:spPr>
          <a:xfrm>
            <a:off x="6642100" y="1460500"/>
            <a:ext cx="381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覆盖量</a:t>
            </a:r>
          </a:p>
        </p:txBody>
      </p:sp>
      <p:sp>
        <p:nvSpPr>
          <p:cNvPr id="4" name="TextBox 1"/>
          <p:cNvSpPr txBox="1"/>
          <p:nvPr/>
        </p:nvSpPr>
        <p:spPr>
          <a:xfrm>
            <a:off x="749300" y="1460500"/>
            <a:ext cx="254000" cy="3512820"/>
          </a:xfrm>
          <a:prstGeom prst="rect">
            <a:avLst/>
          </a:prstGeom>
          <a:noFill/>
        </p:spPr>
        <p:txBody>
          <a:bodyPr lIns="0" rIns="0" rtlCol="0" tIns="0" wrap="none">
            <a:spAutoFit/>
          </a:bodyPr>
          <a:lstStyle/>
          <a:p>
            <a:pPr>
              <a:lnSpc>
                <a:spcPts val="1300"/>
              </a:lnSpc>
              <a:tabLst>
                <a:tab pos="76200"/>
                <a:tab pos="101600"/>
              </a:tabLst>
            </a:pPr>
            <a:r>
              <a:rPr altLang="zh-CN" b="1" lang="en-US" smtClean="0" sz="996">
                <a:solidFill>
                  <a:srgbClr val="FFFFFF"/>
                </a:solidFill>
                <a:latin charset="0" pitchFamily="18" typeface="Microsoft YaHei UI"/>
                <a:cs charset="0" pitchFamily="18" typeface="Microsoft YaHei UI"/>
              </a:rPr>
              <a:t>排名</a:t>
            </a:r>
          </a:p>
          <a:p>
            <a:pPr>
              <a:lnSpc>
                <a:spcPts val="1300"/>
              </a:lnSpc>
              <a:tabLst>
                <a:tab pos="762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 pos="101600"/>
              </a:tabLst>
            </a:pPr>
            <a:r>
              <a:rPr altLang="zh-CN" b="1" lang="en-US" smtClean="0" sz="996">
                <a:solidFill>
                  <a:srgbClr val="FFFFFF"/>
                </a:solidFill>
                <a:latin charset="0" pitchFamily="18" typeface="Microsoft YaHei UI"/>
                <a:cs charset="0" pitchFamily="18" typeface="Microsoft YaHei UI"/>
              </a:rPr>
              <a:t>		1</a:t>
            </a:r>
          </a:p>
          <a:p>
            <a:pPr>
              <a:lnSpc>
                <a:spcPts val="1300"/>
              </a:lnSpc>
              <a:tabLst>
                <a:tab pos="762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 pos="101600"/>
              </a:tabLst>
            </a:pPr>
            <a:r>
              <a:rPr altLang="zh-CN" b="1" lang="en-US" smtClean="0" sz="996">
                <a:solidFill>
                  <a:srgbClr val="FFFFFF"/>
                </a:solidFill>
                <a:latin charset="0" pitchFamily="18" typeface="Microsoft YaHei UI"/>
                <a:cs charset="0" pitchFamily="18" typeface="Microsoft YaHei UI"/>
              </a:rPr>
              <a:t>		2</a:t>
            </a:r>
          </a:p>
          <a:p>
            <a:pPr>
              <a:lnSpc>
                <a:spcPts val="1300"/>
              </a:lnSpc>
              <a:tabLst>
                <a:tab pos="762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 pos="101600"/>
              </a:tabLst>
            </a:pPr>
            <a:r>
              <a:rPr altLang="zh-CN" b="1" lang="en-US" smtClean="0" sz="996">
                <a:solidFill>
                  <a:srgbClr val="FFFFFF"/>
                </a:solidFill>
                <a:latin charset="0" pitchFamily="18" typeface="Microsoft YaHei UI"/>
                <a:cs charset="0" pitchFamily="18" typeface="Microsoft YaHei UI"/>
              </a:rPr>
              <a:t>		3</a:t>
            </a:r>
          </a:p>
          <a:p>
            <a:pPr>
              <a:lnSpc>
                <a:spcPts val="1300"/>
              </a:lnSpc>
              <a:tabLst>
                <a:tab pos="762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 pos="101600"/>
              </a:tabLst>
            </a:pPr>
            <a:r>
              <a:rPr altLang="zh-CN" b="1" lang="en-US" smtClean="0" sz="996">
                <a:solidFill>
                  <a:srgbClr val="FFFFFF"/>
                </a:solidFill>
                <a:latin charset="0" pitchFamily="18" typeface="Microsoft YaHei UI"/>
                <a:cs charset="0" pitchFamily="18" typeface="Microsoft YaHei UI"/>
              </a:rPr>
              <a:t>		4</a:t>
            </a:r>
          </a:p>
          <a:p>
            <a:pPr>
              <a:lnSpc>
                <a:spcPts val="1300"/>
              </a:lnSpc>
              <a:tabLst>
                <a:tab pos="762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 pos="101600"/>
              </a:tabLst>
            </a:pPr>
            <a:r>
              <a:rPr altLang="zh-CN" b="1" lang="en-US" smtClean="0" sz="996">
                <a:solidFill>
                  <a:srgbClr val="FFFFFF"/>
                </a:solidFill>
                <a:latin charset="0" pitchFamily="18" typeface="Microsoft YaHei UI"/>
                <a:cs charset="0" pitchFamily="18" typeface="Microsoft YaHei UI"/>
              </a:rPr>
              <a:t>		5</a:t>
            </a:r>
          </a:p>
          <a:p>
            <a:pPr>
              <a:lnSpc>
                <a:spcPts val="1300"/>
              </a:lnSpc>
              <a:tabLst>
                <a:tab pos="762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 pos="101600"/>
              </a:tabLst>
            </a:pPr>
            <a:r>
              <a:rPr altLang="zh-CN" b="1" lang="en-US" smtClean="0" sz="996">
                <a:solidFill>
                  <a:srgbClr val="FFFFFF"/>
                </a:solidFill>
                <a:latin charset="0" pitchFamily="18" typeface="Microsoft YaHei UI"/>
                <a:cs charset="0" pitchFamily="18" typeface="Microsoft YaHei UI"/>
              </a:rPr>
              <a:t>		6</a:t>
            </a:r>
          </a:p>
          <a:p>
            <a:pPr>
              <a:lnSpc>
                <a:spcPts val="1300"/>
              </a:lnSpc>
              <a:tabLst>
                <a:tab pos="762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 pos="101600"/>
              </a:tabLst>
            </a:pPr>
            <a:r>
              <a:rPr altLang="zh-CN" b="1" lang="en-US" smtClean="0" sz="996">
                <a:solidFill>
                  <a:srgbClr val="FFFFFF"/>
                </a:solidFill>
                <a:latin charset="0" pitchFamily="18" typeface="Microsoft YaHei UI"/>
                <a:cs charset="0" pitchFamily="18" typeface="Microsoft YaHei UI"/>
              </a:rPr>
              <a:t>		7</a:t>
            </a:r>
          </a:p>
          <a:p>
            <a:pPr>
              <a:lnSpc>
                <a:spcPts val="1300"/>
              </a:lnSpc>
              <a:tabLst>
                <a:tab pos="762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 pos="101600"/>
              </a:tabLst>
            </a:pPr>
            <a:r>
              <a:rPr altLang="zh-CN" b="1" lang="en-US" smtClean="0" sz="996">
                <a:solidFill>
                  <a:srgbClr val="FFFFFF"/>
                </a:solidFill>
                <a:latin charset="0" pitchFamily="18" typeface="Microsoft YaHei UI"/>
                <a:cs charset="0" pitchFamily="18" typeface="Microsoft YaHei UI"/>
              </a:rPr>
              <a:t>		8</a:t>
            </a:r>
          </a:p>
          <a:p>
            <a:pPr>
              <a:lnSpc>
                <a:spcPts val="1300"/>
              </a:lnSpc>
              <a:tabLst>
                <a:tab pos="762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 pos="101600"/>
              </a:tabLst>
            </a:pPr>
            <a:r>
              <a:rPr altLang="zh-CN" b="1" lang="en-US" smtClean="0" sz="996">
                <a:solidFill>
                  <a:srgbClr val="FFFFFF"/>
                </a:solidFill>
                <a:latin charset="0" pitchFamily="18" typeface="Microsoft YaHei UI"/>
                <a:cs charset="0" pitchFamily="18" typeface="Microsoft YaHei UI"/>
              </a:rPr>
              <a:t>		9</a:t>
            </a:r>
          </a:p>
          <a:p>
            <a:pPr>
              <a:lnSpc>
                <a:spcPts val="1300"/>
              </a:lnSpc>
              <a:tabLst>
                <a:tab pos="762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 pos="101600"/>
              </a:tabLst>
            </a:pPr>
            <a:r>
              <a:rPr altLang="zh-CN" b="1" lang="en-US" smtClean="0" sz="996">
                <a:solidFill>
                  <a:srgbClr val="FFFFFF"/>
                </a:solidFill>
                <a:latin charset="0" pitchFamily="18" typeface="Microsoft YaHei UI"/>
                <a:cs charset="0" pitchFamily="18" typeface="Microsoft YaHei UI"/>
              </a:rPr>
              <a:t>	10</a:t>
            </a:r>
          </a:p>
        </p:txBody>
      </p:sp>
      <p:sp>
        <p:nvSpPr>
          <p:cNvPr id="5" name="TextBox 1"/>
          <p:cNvSpPr txBox="1"/>
          <p:nvPr/>
        </p:nvSpPr>
        <p:spPr>
          <a:xfrm>
            <a:off x="3822700" y="1460500"/>
            <a:ext cx="635000" cy="3512820"/>
          </a:xfrm>
          <a:prstGeom prst="rect">
            <a:avLst/>
          </a:prstGeom>
          <a:noFill/>
        </p:spPr>
        <p:txBody>
          <a:bodyPr lIns="0" rIns="0" rtlCol="0" tIns="0" wrap="none">
            <a:spAutoFit/>
          </a:bodyPr>
          <a:lstStyle/>
          <a:p>
            <a:pPr>
              <a:lnSpc>
                <a:spcPts val="1300"/>
              </a:lnSpc>
              <a:tabLst>
                <a:tab pos="63500"/>
                <a:tab pos="101600"/>
              </a:tabLst>
            </a:pPr>
            <a:r>
              <a:rPr altLang="zh-CN" b="1" lang="en-US" smtClean="0" sz="996">
                <a:solidFill>
                  <a:srgbClr val="FFFFFF"/>
                </a:solidFill>
                <a:latin charset="0" pitchFamily="18" typeface="Microsoft YaHei UI"/>
                <a:cs charset="0" pitchFamily="18" typeface="Microsoft YaHei UI"/>
              </a:rPr>
              <a:t>覆盖量增幅</a:t>
            </a:r>
          </a:p>
          <a:p>
            <a:pPr>
              <a:lnSpc>
                <a:spcPts val="1300"/>
              </a:lnSpc>
              <a:tabLst>
                <a:tab pos="635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63500"/>
                <a:tab pos="101600"/>
              </a:tabLst>
            </a:pPr>
            <a:r>
              <a:rPr altLang="zh-CN" b="1" lang="en-US" smtClean="0" sz="996">
                <a:solidFill>
                  <a:srgbClr val="FFFFFF"/>
                </a:solidFill>
                <a:latin charset="0" pitchFamily="18" typeface="Microsoft YaHei UI"/>
                <a:cs charset="0" pitchFamily="18" typeface="Microsoft YaHei UI"/>
              </a:rPr>
              <a:t>	5404.7%</a:t>
            </a:r>
          </a:p>
          <a:p>
            <a:pPr>
              <a:lnSpc>
                <a:spcPts val="1300"/>
              </a:lnSpc>
              <a:tabLst>
                <a:tab pos="635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63500"/>
                <a:tab pos="101600"/>
              </a:tabLst>
            </a:pPr>
            <a:r>
              <a:rPr altLang="zh-CN" b="1" lang="en-US" smtClean="0" sz="996">
                <a:solidFill>
                  <a:srgbClr val="FFFFFF"/>
                </a:solidFill>
                <a:latin charset="0" pitchFamily="18" typeface="Microsoft YaHei UI"/>
                <a:cs charset="0" pitchFamily="18" typeface="Microsoft YaHei UI"/>
              </a:rPr>
              <a:t>	3925.9%</a:t>
            </a:r>
          </a:p>
          <a:p>
            <a:pPr>
              <a:lnSpc>
                <a:spcPts val="1300"/>
              </a:lnSpc>
              <a:tabLst>
                <a:tab pos="635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63500"/>
                <a:tab pos="101600"/>
              </a:tabLst>
            </a:pPr>
            <a:r>
              <a:rPr altLang="zh-CN" b="1" lang="en-US" smtClean="0" sz="996">
                <a:solidFill>
                  <a:srgbClr val="FFFFFF"/>
                </a:solidFill>
                <a:latin charset="0" pitchFamily="18" typeface="Microsoft YaHei UI"/>
                <a:cs charset="0" pitchFamily="18" typeface="Microsoft YaHei UI"/>
              </a:rPr>
              <a:t>	1779.8%</a:t>
            </a:r>
          </a:p>
          <a:p>
            <a:pPr>
              <a:lnSpc>
                <a:spcPts val="1300"/>
              </a:lnSpc>
              <a:tabLst>
                <a:tab pos="635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63500"/>
                <a:tab pos="101600"/>
              </a:tabLst>
            </a:pPr>
            <a:r>
              <a:rPr altLang="zh-CN" b="1" lang="en-US" smtClean="0" sz="996">
                <a:solidFill>
                  <a:srgbClr val="FFFFFF"/>
                </a:solidFill>
                <a:latin charset="0" pitchFamily="18" typeface="Microsoft YaHei UI"/>
                <a:cs charset="0" pitchFamily="18" typeface="Microsoft YaHei UI"/>
              </a:rPr>
              <a:t>	1462.7%</a:t>
            </a:r>
          </a:p>
          <a:p>
            <a:pPr>
              <a:lnSpc>
                <a:spcPts val="1300"/>
              </a:lnSpc>
              <a:tabLst>
                <a:tab pos="635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63500"/>
                <a:tab pos="101600"/>
              </a:tabLst>
            </a:pPr>
            <a:r>
              <a:rPr altLang="zh-CN" b="1" lang="en-US" smtClean="0" sz="996">
                <a:solidFill>
                  <a:srgbClr val="FFFFFF"/>
                </a:solidFill>
                <a:latin charset="0" pitchFamily="18" typeface="Microsoft YaHei UI"/>
                <a:cs charset="0" pitchFamily="18" typeface="Microsoft YaHei UI"/>
              </a:rPr>
              <a:t>	1240.1%</a:t>
            </a:r>
          </a:p>
          <a:p>
            <a:pPr>
              <a:lnSpc>
                <a:spcPts val="1300"/>
              </a:lnSpc>
              <a:tabLst>
                <a:tab pos="635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63500"/>
                <a:tab pos="101600"/>
              </a:tabLst>
            </a:pPr>
            <a:r>
              <a:rPr altLang="zh-CN" b="1" lang="en-US" smtClean="0" sz="996">
                <a:solidFill>
                  <a:srgbClr val="FFFFFF"/>
                </a:solidFill>
                <a:latin charset="0" pitchFamily="18" typeface="Microsoft YaHei UI"/>
                <a:cs charset="0" pitchFamily="18" typeface="Microsoft YaHei UI"/>
              </a:rPr>
              <a:t>	1219.6%</a:t>
            </a:r>
          </a:p>
          <a:p>
            <a:pPr>
              <a:lnSpc>
                <a:spcPts val="1300"/>
              </a:lnSpc>
              <a:tabLst>
                <a:tab pos="635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63500"/>
                <a:tab pos="101600"/>
              </a:tabLst>
            </a:pPr>
            <a:r>
              <a:rPr altLang="zh-CN" b="1" lang="en-US" smtClean="0" sz="996">
                <a:solidFill>
                  <a:srgbClr val="FFFFFF"/>
                </a:solidFill>
                <a:latin charset="0" pitchFamily="18" typeface="Microsoft YaHei UI"/>
                <a:cs charset="0" pitchFamily="18" typeface="Microsoft YaHei UI"/>
              </a:rPr>
              <a:t>	1190.2%</a:t>
            </a:r>
          </a:p>
          <a:p>
            <a:pPr>
              <a:lnSpc>
                <a:spcPts val="1300"/>
              </a:lnSpc>
              <a:tabLst>
                <a:tab pos="635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63500"/>
                <a:tab pos="101600"/>
              </a:tabLst>
            </a:pPr>
            <a:r>
              <a:rPr altLang="zh-CN" b="1" lang="en-US" smtClean="0" sz="996">
                <a:solidFill>
                  <a:srgbClr val="FFFFFF"/>
                </a:solidFill>
                <a:latin charset="0" pitchFamily="18" typeface="Microsoft YaHei UI"/>
                <a:cs charset="0" pitchFamily="18" typeface="Microsoft YaHei UI"/>
              </a:rPr>
              <a:t>		977.5%</a:t>
            </a:r>
          </a:p>
          <a:p>
            <a:pPr>
              <a:lnSpc>
                <a:spcPts val="1300"/>
              </a:lnSpc>
              <a:tabLst>
                <a:tab pos="635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63500"/>
                <a:tab pos="101600"/>
              </a:tabLst>
            </a:pPr>
            <a:r>
              <a:rPr altLang="zh-CN" b="1" lang="en-US" smtClean="0" sz="996">
                <a:solidFill>
                  <a:srgbClr val="FFFFFF"/>
                </a:solidFill>
                <a:latin charset="0" pitchFamily="18" typeface="Microsoft YaHei UI"/>
                <a:cs charset="0" pitchFamily="18" typeface="Microsoft YaHei UI"/>
              </a:rPr>
              <a:t>		802.8%</a:t>
            </a:r>
          </a:p>
          <a:p>
            <a:pPr>
              <a:lnSpc>
                <a:spcPts val="1300"/>
              </a:lnSpc>
              <a:tabLst>
                <a:tab pos="63500"/>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63500"/>
                <a:tab pos="101600"/>
              </a:tabLst>
            </a:pPr>
            <a:r>
              <a:rPr altLang="zh-CN" b="1" lang="en-US" smtClean="0" sz="996">
                <a:solidFill>
                  <a:srgbClr val="FFFFFF"/>
                </a:solidFill>
                <a:latin charset="0" pitchFamily="18" typeface="Microsoft YaHei UI"/>
                <a:cs charset="0" pitchFamily="18" typeface="Microsoft YaHei UI"/>
              </a:rPr>
              <a:t>		516.8%</a:t>
            </a:r>
          </a:p>
        </p:txBody>
      </p:sp>
      <p:sp>
        <p:nvSpPr>
          <p:cNvPr id="6" name="TextBox 1"/>
          <p:cNvSpPr txBox="1"/>
          <p:nvPr/>
        </p:nvSpPr>
        <p:spPr>
          <a:xfrm>
            <a:off x="4635500" y="1460500"/>
            <a:ext cx="254000" cy="3512820"/>
          </a:xfrm>
          <a:prstGeom prst="rect">
            <a:avLst/>
          </a:prstGeom>
          <a:noFill/>
        </p:spPr>
        <p:txBody>
          <a:bodyPr lIns="0" rIns="0" rtlCol="0" tIns="0" wrap="none">
            <a:spAutoFit/>
          </a:bodyPr>
          <a:lstStyle/>
          <a:p>
            <a:pPr>
              <a:lnSpc>
                <a:spcPts val="1300"/>
              </a:lnSpc>
              <a:tabLst>
                <a:tab pos="76200"/>
              </a:tabLst>
            </a:pPr>
            <a:r>
              <a:rPr altLang="zh-CN" b="1" lang="en-US" smtClean="0" sz="996">
                <a:solidFill>
                  <a:srgbClr val="FFFFFF"/>
                </a:solidFill>
                <a:latin charset="0" pitchFamily="18" typeface="Microsoft YaHei UI"/>
                <a:cs charset="0" pitchFamily="18" typeface="Microsoft YaHei UI"/>
              </a:rPr>
              <a:t>排名</a:t>
            </a:r>
          </a:p>
          <a:p>
            <a:pPr>
              <a:lnSpc>
                <a:spcPts val="1300"/>
              </a:lnSpc>
              <a:tabLst>
                <a:tab pos="762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Lst>
            </a:pPr>
            <a:r>
              <a:rPr altLang="zh-CN" b="1" lang="en-US" smtClean="0" sz="996">
                <a:solidFill>
                  <a:srgbClr val="FFFFFF"/>
                </a:solidFill>
                <a:latin charset="0" pitchFamily="18" typeface="Microsoft YaHei UI"/>
                <a:cs charset="0" pitchFamily="18" typeface="Microsoft YaHei UI"/>
              </a:rPr>
              <a:t>	11</a:t>
            </a:r>
          </a:p>
          <a:p>
            <a:pPr>
              <a:lnSpc>
                <a:spcPts val="1300"/>
              </a:lnSpc>
              <a:tabLst>
                <a:tab pos="762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Lst>
            </a:pPr>
            <a:r>
              <a:rPr altLang="zh-CN" b="1" lang="en-US" smtClean="0" sz="996">
                <a:solidFill>
                  <a:srgbClr val="FFFFFF"/>
                </a:solidFill>
                <a:latin charset="0" pitchFamily="18" typeface="Microsoft YaHei UI"/>
                <a:cs charset="0" pitchFamily="18" typeface="Microsoft YaHei UI"/>
              </a:rPr>
              <a:t>	12</a:t>
            </a:r>
          </a:p>
          <a:p>
            <a:pPr>
              <a:lnSpc>
                <a:spcPts val="1300"/>
              </a:lnSpc>
              <a:tabLst>
                <a:tab pos="762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Lst>
            </a:pPr>
            <a:r>
              <a:rPr altLang="zh-CN" b="1" lang="en-US" smtClean="0" sz="996">
                <a:solidFill>
                  <a:srgbClr val="FFFFFF"/>
                </a:solidFill>
                <a:latin charset="0" pitchFamily="18" typeface="Microsoft YaHei UI"/>
                <a:cs charset="0" pitchFamily="18" typeface="Microsoft YaHei UI"/>
              </a:rPr>
              <a:t>	13</a:t>
            </a:r>
          </a:p>
          <a:p>
            <a:pPr>
              <a:lnSpc>
                <a:spcPts val="1300"/>
              </a:lnSpc>
              <a:tabLst>
                <a:tab pos="762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Lst>
            </a:pPr>
            <a:r>
              <a:rPr altLang="zh-CN" b="1" lang="en-US" smtClean="0" sz="996">
                <a:solidFill>
                  <a:srgbClr val="FFFFFF"/>
                </a:solidFill>
                <a:latin charset="0" pitchFamily="18" typeface="Microsoft YaHei UI"/>
                <a:cs charset="0" pitchFamily="18" typeface="Microsoft YaHei UI"/>
              </a:rPr>
              <a:t>	14</a:t>
            </a:r>
          </a:p>
          <a:p>
            <a:pPr>
              <a:lnSpc>
                <a:spcPts val="1300"/>
              </a:lnSpc>
              <a:tabLst>
                <a:tab pos="762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Lst>
            </a:pPr>
            <a:r>
              <a:rPr altLang="zh-CN" b="1" lang="en-US" smtClean="0" sz="996">
                <a:solidFill>
                  <a:srgbClr val="FFFFFF"/>
                </a:solidFill>
                <a:latin charset="0" pitchFamily="18" typeface="Microsoft YaHei UI"/>
                <a:cs charset="0" pitchFamily="18" typeface="Microsoft YaHei UI"/>
              </a:rPr>
              <a:t>	15</a:t>
            </a:r>
          </a:p>
          <a:p>
            <a:pPr>
              <a:lnSpc>
                <a:spcPts val="1300"/>
              </a:lnSpc>
              <a:tabLst>
                <a:tab pos="762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Lst>
            </a:pPr>
            <a:r>
              <a:rPr altLang="zh-CN" b="1" lang="en-US" smtClean="0" sz="996">
                <a:solidFill>
                  <a:srgbClr val="FFFFFF"/>
                </a:solidFill>
                <a:latin charset="0" pitchFamily="18" typeface="Microsoft YaHei UI"/>
                <a:cs charset="0" pitchFamily="18" typeface="Microsoft YaHei UI"/>
              </a:rPr>
              <a:t>	16</a:t>
            </a:r>
          </a:p>
          <a:p>
            <a:pPr>
              <a:lnSpc>
                <a:spcPts val="1300"/>
              </a:lnSpc>
              <a:tabLst>
                <a:tab pos="762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Lst>
            </a:pPr>
            <a:r>
              <a:rPr altLang="zh-CN" b="1" lang="en-US" smtClean="0" sz="996">
                <a:solidFill>
                  <a:srgbClr val="FFFFFF"/>
                </a:solidFill>
                <a:latin charset="0" pitchFamily="18" typeface="Microsoft YaHei UI"/>
                <a:cs charset="0" pitchFamily="18" typeface="Microsoft YaHei UI"/>
              </a:rPr>
              <a:t>	17</a:t>
            </a:r>
          </a:p>
          <a:p>
            <a:pPr>
              <a:lnSpc>
                <a:spcPts val="1300"/>
              </a:lnSpc>
              <a:tabLst>
                <a:tab pos="762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Lst>
            </a:pPr>
            <a:r>
              <a:rPr altLang="zh-CN" b="1" lang="en-US" smtClean="0" sz="996">
                <a:solidFill>
                  <a:srgbClr val="FFFFFF"/>
                </a:solidFill>
                <a:latin charset="0" pitchFamily="18" typeface="Microsoft YaHei UI"/>
                <a:cs charset="0" pitchFamily="18" typeface="Microsoft YaHei UI"/>
              </a:rPr>
              <a:t>	18</a:t>
            </a:r>
          </a:p>
          <a:p>
            <a:pPr>
              <a:lnSpc>
                <a:spcPts val="1300"/>
              </a:lnSpc>
              <a:tabLst>
                <a:tab pos="762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Lst>
            </a:pPr>
            <a:r>
              <a:rPr altLang="zh-CN" b="1" lang="en-US" smtClean="0" sz="996">
                <a:solidFill>
                  <a:srgbClr val="FFFFFF"/>
                </a:solidFill>
                <a:latin charset="0" pitchFamily="18" typeface="Microsoft YaHei UI"/>
                <a:cs charset="0" pitchFamily="18" typeface="Microsoft YaHei UI"/>
              </a:rPr>
              <a:t>	19</a:t>
            </a:r>
          </a:p>
          <a:p>
            <a:pPr>
              <a:lnSpc>
                <a:spcPts val="1300"/>
              </a:lnSpc>
              <a:tabLst>
                <a:tab pos="762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76200"/>
              </a:tabLst>
            </a:pPr>
            <a:r>
              <a:rPr altLang="zh-CN" b="1" lang="en-US" smtClean="0" sz="996">
                <a:solidFill>
                  <a:srgbClr val="FFFFFF"/>
                </a:solidFill>
                <a:latin charset="0" pitchFamily="18" typeface="Microsoft YaHei UI"/>
                <a:cs charset="0" pitchFamily="18" typeface="Microsoft YaHei UI"/>
              </a:rPr>
              <a:t>	20</a:t>
            </a:r>
          </a:p>
        </p:txBody>
      </p:sp>
      <p:sp>
        <p:nvSpPr>
          <p:cNvPr id="7" name="TextBox 1"/>
          <p:cNvSpPr txBox="1"/>
          <p:nvPr/>
        </p:nvSpPr>
        <p:spPr>
          <a:xfrm>
            <a:off x="7696200" y="1460500"/>
            <a:ext cx="635000" cy="3512820"/>
          </a:xfrm>
          <a:prstGeom prst="rect">
            <a:avLst/>
          </a:prstGeom>
          <a:noFill/>
        </p:spPr>
        <p:txBody>
          <a:bodyPr lIns="0" rIns="0" rtlCol="0" tIns="0" wrap="none">
            <a:spAutoFit/>
          </a:bodyPr>
          <a:lstStyle/>
          <a:p>
            <a:pPr>
              <a:lnSpc>
                <a:spcPts val="1300"/>
              </a:lnSpc>
              <a:tabLst>
                <a:tab pos="101600"/>
              </a:tabLst>
            </a:pPr>
            <a:r>
              <a:rPr altLang="zh-CN" b="1" lang="en-US" smtClean="0" sz="996">
                <a:solidFill>
                  <a:srgbClr val="FFFFFF"/>
                </a:solidFill>
                <a:latin charset="0" pitchFamily="18" typeface="Microsoft YaHei UI"/>
                <a:cs charset="0" pitchFamily="18" typeface="Microsoft YaHei UI"/>
              </a:rPr>
              <a:t>覆盖量增幅</a:t>
            </a:r>
          </a:p>
          <a:p>
            <a:pPr>
              <a:lnSpc>
                <a:spcPts val="1300"/>
              </a:lnSpc>
              <a:tabLst>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101600"/>
              </a:tabLst>
            </a:pPr>
            <a:r>
              <a:rPr altLang="zh-CN" b="1" lang="en-US" smtClean="0" sz="996">
                <a:solidFill>
                  <a:srgbClr val="FFFFFF"/>
                </a:solidFill>
                <a:latin charset="0" pitchFamily="18" typeface="Microsoft YaHei UI"/>
                <a:cs charset="0" pitchFamily="18" typeface="Microsoft YaHei UI"/>
              </a:rPr>
              <a:t>	387.9%</a:t>
            </a:r>
          </a:p>
          <a:p>
            <a:pPr>
              <a:lnSpc>
                <a:spcPts val="1300"/>
              </a:lnSpc>
              <a:tabLst>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101600"/>
              </a:tabLst>
            </a:pPr>
            <a:r>
              <a:rPr altLang="zh-CN" b="1" lang="en-US" smtClean="0" sz="996">
                <a:solidFill>
                  <a:srgbClr val="FFFFFF"/>
                </a:solidFill>
                <a:latin charset="0" pitchFamily="18" typeface="Microsoft YaHei UI"/>
                <a:cs charset="0" pitchFamily="18" typeface="Microsoft YaHei UI"/>
              </a:rPr>
              <a:t>	363.0%</a:t>
            </a:r>
          </a:p>
          <a:p>
            <a:pPr>
              <a:lnSpc>
                <a:spcPts val="1300"/>
              </a:lnSpc>
              <a:tabLst>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101600"/>
              </a:tabLst>
            </a:pPr>
            <a:r>
              <a:rPr altLang="zh-CN" b="1" lang="en-US" smtClean="0" sz="996">
                <a:solidFill>
                  <a:srgbClr val="FFFFFF"/>
                </a:solidFill>
                <a:latin charset="0" pitchFamily="18" typeface="Microsoft YaHei UI"/>
                <a:cs charset="0" pitchFamily="18" typeface="Microsoft YaHei UI"/>
              </a:rPr>
              <a:t>	342.5%</a:t>
            </a:r>
          </a:p>
          <a:p>
            <a:pPr>
              <a:lnSpc>
                <a:spcPts val="1300"/>
              </a:lnSpc>
              <a:tabLst>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101600"/>
              </a:tabLst>
            </a:pPr>
            <a:r>
              <a:rPr altLang="zh-CN" b="1" lang="en-US" smtClean="0" sz="996">
                <a:solidFill>
                  <a:srgbClr val="FFFFFF"/>
                </a:solidFill>
                <a:latin charset="0" pitchFamily="18" typeface="Microsoft YaHei UI"/>
                <a:cs charset="0" pitchFamily="18" typeface="Microsoft YaHei UI"/>
              </a:rPr>
              <a:t>	325.5%</a:t>
            </a:r>
          </a:p>
          <a:p>
            <a:pPr>
              <a:lnSpc>
                <a:spcPts val="1300"/>
              </a:lnSpc>
              <a:tabLst>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101600"/>
              </a:tabLst>
            </a:pPr>
            <a:r>
              <a:rPr altLang="zh-CN" b="1" lang="en-US" smtClean="0" sz="996">
                <a:solidFill>
                  <a:srgbClr val="FFFFFF"/>
                </a:solidFill>
                <a:latin charset="0" pitchFamily="18" typeface="Microsoft YaHei UI"/>
                <a:cs charset="0" pitchFamily="18" typeface="Microsoft YaHei UI"/>
              </a:rPr>
              <a:t>	300.6%</a:t>
            </a:r>
          </a:p>
          <a:p>
            <a:pPr>
              <a:lnSpc>
                <a:spcPts val="1300"/>
              </a:lnSpc>
              <a:tabLst>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101600"/>
              </a:tabLst>
            </a:pPr>
            <a:r>
              <a:rPr altLang="zh-CN" b="1" lang="en-US" smtClean="0" sz="996">
                <a:solidFill>
                  <a:srgbClr val="FFFFFF"/>
                </a:solidFill>
                <a:latin charset="0" pitchFamily="18" typeface="Microsoft YaHei UI"/>
                <a:cs charset="0" pitchFamily="18" typeface="Microsoft YaHei UI"/>
              </a:rPr>
              <a:t>	289.0%</a:t>
            </a:r>
          </a:p>
          <a:p>
            <a:pPr>
              <a:lnSpc>
                <a:spcPts val="1300"/>
              </a:lnSpc>
              <a:tabLst>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101600"/>
              </a:tabLst>
            </a:pPr>
            <a:r>
              <a:rPr altLang="zh-CN" b="1" lang="en-US" smtClean="0" sz="996">
                <a:solidFill>
                  <a:srgbClr val="FFFFFF"/>
                </a:solidFill>
                <a:latin charset="0" pitchFamily="18" typeface="Microsoft YaHei UI"/>
                <a:cs charset="0" pitchFamily="18" typeface="Microsoft YaHei UI"/>
              </a:rPr>
              <a:t>	280.2%</a:t>
            </a:r>
          </a:p>
          <a:p>
            <a:pPr>
              <a:lnSpc>
                <a:spcPts val="1300"/>
              </a:lnSpc>
              <a:tabLst>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101600"/>
              </a:tabLst>
            </a:pPr>
            <a:r>
              <a:rPr altLang="zh-CN" b="1" lang="en-US" smtClean="0" sz="996">
                <a:solidFill>
                  <a:srgbClr val="FFFFFF"/>
                </a:solidFill>
                <a:latin charset="0" pitchFamily="18" typeface="Microsoft YaHei UI"/>
                <a:cs charset="0" pitchFamily="18" typeface="Microsoft YaHei UI"/>
              </a:rPr>
              <a:t>	268.5%</a:t>
            </a:r>
          </a:p>
          <a:p>
            <a:pPr>
              <a:lnSpc>
                <a:spcPts val="1300"/>
              </a:lnSpc>
              <a:tabLst>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101600"/>
              </a:tabLst>
            </a:pPr>
            <a:r>
              <a:rPr altLang="zh-CN" b="1" lang="en-US" smtClean="0" sz="996">
                <a:solidFill>
                  <a:srgbClr val="FFFFFF"/>
                </a:solidFill>
                <a:latin charset="0" pitchFamily="18" typeface="Microsoft YaHei UI"/>
                <a:cs charset="0" pitchFamily="18" typeface="Microsoft YaHei UI"/>
              </a:rPr>
              <a:t>	253.2%</a:t>
            </a:r>
          </a:p>
          <a:p>
            <a:pPr>
              <a:lnSpc>
                <a:spcPts val="1300"/>
              </a:lnSpc>
              <a:tabLst>
                <a:tab pos="101600"/>
              </a:tabLst>
            </a:pPr>
            <a:endParaRPr altLang="zh-CN" b="1" lang="en-US" smtClean="0" sz="996">
              <a:solidFill>
                <a:srgbClr val="FFFFFF"/>
              </a:solidFill>
              <a:latin charset="0" pitchFamily="18" typeface="Microsoft YaHei UI"/>
              <a:cs charset="0" pitchFamily="18" typeface="Microsoft YaHei UI"/>
            </a:endParaRPr>
          </a:p>
          <a:p>
            <a:pPr>
              <a:lnSpc>
                <a:spcPts val="1300"/>
              </a:lnSpc>
              <a:tabLst>
                <a:tab pos="101600"/>
              </a:tabLst>
            </a:pPr>
            <a:r>
              <a:rPr altLang="zh-CN" b="1" lang="en-US" smtClean="0" sz="996">
                <a:solidFill>
                  <a:srgbClr val="FFFFFF"/>
                </a:solidFill>
                <a:latin charset="0" pitchFamily="18" typeface="Microsoft YaHei UI"/>
                <a:cs charset="0" pitchFamily="18" typeface="Microsoft YaHei UI"/>
              </a:rPr>
              <a:t>	245.9%</a:t>
            </a:r>
          </a:p>
        </p:txBody>
      </p:sp>
      <p:sp>
        <p:nvSpPr>
          <p:cNvPr id="8" name="TextBox 1"/>
          <p:cNvSpPr txBox="1"/>
          <p:nvPr/>
        </p:nvSpPr>
        <p:spPr>
          <a:xfrm>
            <a:off x="5029200" y="1460500"/>
            <a:ext cx="1921954" cy="1861820"/>
          </a:xfrm>
          <a:prstGeom prst="rect">
            <a:avLst/>
          </a:prstGeom>
          <a:noFill/>
        </p:spPr>
        <p:txBody>
          <a:bodyPr lIns="0" rIns="0" rtlCol="0" tIns="0" wrap="none">
            <a:spAutoFit/>
          </a:bodyPr>
          <a:lstStyle/>
          <a:p>
            <a:pPr>
              <a:lnSpc>
                <a:spcPts val="1300"/>
              </a:lnSpc>
              <a:tabLst>
                <a:tab pos="228600"/>
                <a:tab pos="241300"/>
                <a:tab pos="254000"/>
                <a:tab pos="469900"/>
                <a:tab pos="558800"/>
                <a:tab pos="584200"/>
              </a:tabLst>
            </a:pPr>
            <a:r>
              <a:rPr altLang="zh-CN" lang="en-US" smtClean="0"/>
              <a:t>		应用名称</a:t>
            </a:r>
          </a:p>
          <a:p>
            <a:pPr>
              <a:lnSpc>
                <a:spcPts val="1300"/>
              </a:lnSpc>
              <a:tabLst>
                <a:tab pos="228600"/>
                <a:tab pos="241300"/>
                <a:tab pos="254000"/>
                <a:tab pos="469900"/>
                <a:tab pos="558800"/>
                <a:tab pos="584200"/>
              </a:tabLst>
            </a:pPr>
            <a:r>
              <a:rPr altLang="zh-CN" lang="en-US" smtClean="0"/>
              <a:t>			360免费WiFi</a:t>
            </a:r>
          </a:p>
          <a:p>
            <a:pPr>
              <a:lnSpc>
                <a:spcPts val="1300"/>
              </a:lnSpc>
              <a:tabLst>
                <a:tab pos="228600"/>
                <a:tab pos="241300"/>
                <a:tab pos="254000"/>
                <a:tab pos="469900"/>
                <a:tab pos="558800"/>
                <a:tab pos="584200"/>
              </a:tabLst>
            </a:pPr>
            <a:r>
              <a:rPr altLang="zh-CN" lang="en-US" smtClean="0"/>
              <a:t>				美团团购</a:t>
            </a:r>
          </a:p>
          <a:p>
            <a:pPr>
              <a:lnSpc>
                <a:spcPts val="1300"/>
              </a:lnSpc>
              <a:tabLst>
                <a:tab pos="228600"/>
                <a:tab pos="241300"/>
                <a:tab pos="254000"/>
                <a:tab pos="469900"/>
                <a:tab pos="558800"/>
                <a:tab pos="584200"/>
              </a:tabLst>
            </a:pPr>
            <a:r>
              <a:rPr altLang="zh-CN" lang="en-US" smtClean="0"/>
              <a:t>	WiFi万能钥匙</a:t>
            </a:r>
          </a:p>
          <a:p>
            <a:pPr>
              <a:lnSpc>
                <a:spcPts val="1300"/>
              </a:lnSpc>
              <a:tabLst>
                <a:tab pos="228600"/>
                <a:tab pos="241300"/>
                <a:tab pos="254000"/>
                <a:tab pos="469900"/>
                <a:tab pos="558800"/>
                <a:tab pos="584200"/>
              </a:tabLst>
            </a:pPr>
            <a:r>
              <a:rPr altLang="zh-CN" lang="en-US" smtClean="0"/>
              <a:t>				滴滴打车</a:t>
            </a:r>
          </a:p>
          <a:p>
            <a:pPr>
              <a:lnSpc>
                <a:spcPts val="1300"/>
              </a:lnSpc>
              <a:tabLst>
                <a:tab pos="228600"/>
                <a:tab pos="241300"/>
                <a:tab pos="254000"/>
                <a:tab pos="469900"/>
                <a:tab pos="558800"/>
                <a:tab pos="584200"/>
              </a:tabLst>
            </a:pPr>
            <a:r>
              <a:rPr altLang="zh-CN" lang="en-US" smtClean="0"/>
              <a:t>					58同城</a:t>
            </a:r>
          </a:p>
          <a:p>
            <a:pPr>
              <a:lnSpc>
                <a:spcPts val="1300"/>
              </a:lnSpc>
              <a:tabLst>
                <a:tab pos="228600"/>
                <a:tab pos="241300"/>
                <a:tab pos="254000"/>
                <a:tab pos="469900"/>
                <a:tab pos="558800"/>
                <a:tab pos="584200"/>
              </a:tabLst>
            </a:pPr>
            <a:r>
              <a:rPr altLang="zh-CN" lang="en-US" smtClean="0"/>
              <a:t>一键root授权管理…</a:t>
            </a:r>
          </a:p>
          <a:p>
            <a:pPr>
              <a:lnSpc>
                <a:spcPts val="1300"/>
              </a:lnSpc>
              <a:tabLst>
                <a:tab pos="228600"/>
                <a:tab pos="241300"/>
                <a:tab pos="254000"/>
                <a:tab pos="469900"/>
                <a:tab pos="558800"/>
                <a:tab pos="584200"/>
              </a:tabLst>
            </a:pPr>
            <a:r>
              <a:rPr altLang="zh-CN" lang="en-US" smtClean="0"/>
              <a:t>				土豆视频</a:t>
            </a:r>
          </a:p>
          <a:p>
            <a:pPr>
              <a:lnSpc>
                <a:spcPts val="1300"/>
              </a:lnSpc>
              <a:tabLst>
                <a:tab pos="228600"/>
                <a:tab pos="241300"/>
                <a:tab pos="254000"/>
                <a:tab pos="469900"/>
                <a:tab pos="558800"/>
                <a:tab pos="584200"/>
              </a:tabLst>
            </a:pPr>
            <a:r>
              <a:rPr altLang="zh-CN" lang="en-US" smtClean="0"/>
              <a:t>						应用宝</a:t>
            </a:r>
          </a:p>
          <a:p>
            <a:pPr>
              <a:lnSpc>
                <a:spcPts val="1300"/>
              </a:lnSpc>
              <a:tabLst>
                <a:tab pos="228600"/>
                <a:tab pos="241300"/>
                <a:tab pos="254000"/>
                <a:tab pos="469900"/>
                <a:tab pos="558800"/>
                <a:tab pos="584200"/>
              </a:tabLst>
            </a:pPr>
            <a:r>
              <a:rPr altLang="zh-CN" lang="en-US" smtClean="0"/>
              <a:t>				今日头条</a:t>
            </a:r>
          </a:p>
          <a:p>
            <a:pPr>
              <a:lnSpc>
                <a:spcPts val="1300"/>
              </a:lnSpc>
              <a:tabLst>
                <a:tab pos="228600"/>
                <a:tab pos="241300"/>
                <a:tab pos="254000"/>
                <a:tab pos="469900"/>
                <a:tab pos="558800"/>
                <a:tab pos="584200"/>
              </a:tabLst>
            </a:pPr>
            <a:r>
              <a:rPr altLang="zh-CN" lang="en-US" smtClean="0"/>
              <a:t>				茄子快传</a:t>
            </a:r>
          </a:p>
        </p:txBody>
      </p:sp>
      <p:sp>
        <p:nvSpPr>
          <p:cNvPr id="9" name="TextBox 1"/>
          <p:cNvSpPr txBox="1"/>
          <p:nvPr/>
        </p:nvSpPr>
        <p:spPr>
          <a:xfrm>
            <a:off x="1092200" y="1460500"/>
            <a:ext cx="1710308" cy="1861820"/>
          </a:xfrm>
          <a:prstGeom prst="rect">
            <a:avLst/>
          </a:prstGeom>
          <a:noFill/>
        </p:spPr>
        <p:txBody>
          <a:bodyPr lIns="0" rIns="0" rtlCol="0" tIns="0" wrap="none">
            <a:spAutoFit/>
          </a:bodyPr>
          <a:lstStyle/>
          <a:p>
            <a:pPr>
              <a:lnSpc>
                <a:spcPts val="1300"/>
              </a:lnSpc>
              <a:tabLst>
                <a:tab pos="241300"/>
                <a:tab pos="266700"/>
                <a:tab pos="355600"/>
                <a:tab pos="381000"/>
                <a:tab pos="469900"/>
                <a:tab pos="533400"/>
                <a:tab pos="584200"/>
                <a:tab pos="698500"/>
              </a:tabLst>
            </a:pPr>
            <a:r>
              <a:rPr altLang="zh-CN" lang="en-US" smtClean="0"/>
              <a:t>	应用名称</a:t>
            </a:r>
          </a:p>
          <a:p>
            <a:pPr>
              <a:lnSpc>
                <a:spcPts val="1300"/>
              </a:lnSpc>
              <a:tabLst>
                <a:tab pos="241300"/>
                <a:tab pos="266700"/>
                <a:tab pos="355600"/>
                <a:tab pos="381000"/>
                <a:tab pos="469900"/>
                <a:tab pos="533400"/>
                <a:tab pos="584200"/>
                <a:tab pos="698500"/>
              </a:tabLst>
            </a:pPr>
            <a:r>
              <a:rPr altLang="zh-CN" lang="en-US" smtClean="0"/>
              <a:t>PopStar!消灭星星</a:t>
            </a:r>
          </a:p>
          <a:p>
            <a:pPr>
              <a:lnSpc>
                <a:spcPts val="1300"/>
              </a:lnSpc>
              <a:tabLst>
                <a:tab pos="241300"/>
                <a:tab pos="266700"/>
                <a:tab pos="355600"/>
                <a:tab pos="381000"/>
                <a:tab pos="469900"/>
                <a:tab pos="533400"/>
                <a:tab pos="584200"/>
                <a:tab pos="698500"/>
              </a:tabLst>
            </a:pPr>
            <a:r>
              <a:rPr altLang="zh-CN" lang="en-US" smtClean="0"/>
              <a:t>			开心消消乐</a:t>
            </a:r>
          </a:p>
          <a:p>
            <a:pPr>
              <a:lnSpc>
                <a:spcPts val="1300"/>
              </a:lnSpc>
              <a:tabLst>
                <a:tab pos="241300"/>
                <a:tab pos="266700"/>
                <a:tab pos="355600"/>
                <a:tab pos="381000"/>
                <a:tab pos="469900"/>
                <a:tab pos="533400"/>
                <a:tab pos="584200"/>
                <a:tab pos="698500"/>
              </a:tabLst>
            </a:pPr>
            <a:r>
              <a:rPr altLang="zh-CN" lang="en-US" smtClean="0"/>
              <a:t>		360清理大师</a:t>
            </a:r>
          </a:p>
          <a:p>
            <a:pPr>
              <a:lnSpc>
                <a:spcPts val="1300"/>
              </a:lnSpc>
              <a:tabLst>
                <a:tab pos="241300"/>
                <a:tab pos="266700"/>
                <a:tab pos="355600"/>
                <a:tab pos="381000"/>
                <a:tab pos="469900"/>
                <a:tab pos="533400"/>
                <a:tab pos="584200"/>
                <a:tab pos="698500"/>
              </a:tabLst>
            </a:pPr>
            <a:r>
              <a:rPr altLang="zh-CN" lang="en-US" smtClean="0"/>
              <a:t>							唯品会</a:t>
            </a:r>
          </a:p>
          <a:p>
            <a:pPr>
              <a:lnSpc>
                <a:spcPts val="1300"/>
              </a:lnSpc>
              <a:tabLst>
                <a:tab pos="241300"/>
                <a:tab pos="266700"/>
                <a:tab pos="355600"/>
                <a:tab pos="381000"/>
                <a:tab pos="469900"/>
                <a:tab pos="533400"/>
                <a:tab pos="584200"/>
                <a:tab pos="698500"/>
              </a:tabLst>
            </a:pPr>
            <a:r>
              <a:rPr altLang="zh-CN" lang="en-US" smtClean="0"/>
              <a:t>	喜马拉雅听书</a:t>
            </a:r>
          </a:p>
          <a:p>
            <a:pPr>
              <a:lnSpc>
                <a:spcPts val="1300"/>
              </a:lnSpc>
              <a:tabLst>
                <a:tab pos="241300"/>
                <a:tab pos="266700"/>
                <a:tab pos="355600"/>
                <a:tab pos="381000"/>
                <a:tab pos="469900"/>
                <a:tab pos="533400"/>
                <a:tab pos="584200"/>
                <a:tab pos="698500"/>
              </a:tabLst>
            </a:pPr>
            <a:r>
              <a:rPr altLang="zh-CN" lang="en-US" smtClean="0"/>
              <a:t>								快手</a:t>
            </a:r>
          </a:p>
          <a:p>
            <a:pPr>
              <a:lnSpc>
                <a:spcPts val="1300"/>
              </a:lnSpc>
              <a:tabLst>
                <a:tab pos="241300"/>
                <a:tab pos="266700"/>
                <a:tab pos="355600"/>
                <a:tab pos="381000"/>
                <a:tab pos="469900"/>
                <a:tab pos="533400"/>
                <a:tab pos="584200"/>
                <a:tab pos="698500"/>
              </a:tabLst>
            </a:pPr>
            <a:r>
              <a:rPr altLang="zh-CN" lang="en-US" smtClean="0"/>
              <a:t>				讯飞语音+</a:t>
            </a:r>
          </a:p>
          <a:p>
            <a:pPr>
              <a:lnSpc>
                <a:spcPts val="1300"/>
              </a:lnSpc>
              <a:tabLst>
                <a:tab pos="241300"/>
                <a:tab pos="266700"/>
                <a:tab pos="355600"/>
                <a:tab pos="381000"/>
                <a:tab pos="469900"/>
                <a:tab pos="533400"/>
                <a:tab pos="584200"/>
                <a:tab pos="698500"/>
              </a:tabLst>
            </a:pPr>
            <a:r>
              <a:rPr altLang="zh-CN" lang="en-US" smtClean="0"/>
              <a:t>						蜻蜓FM</a:t>
            </a:r>
          </a:p>
          <a:p>
            <a:pPr>
              <a:lnSpc>
                <a:spcPts val="1300"/>
              </a:lnSpc>
              <a:tabLst>
                <a:tab pos="241300"/>
                <a:tab pos="266700"/>
                <a:tab pos="355600"/>
                <a:tab pos="381000"/>
                <a:tab pos="469900"/>
                <a:tab pos="533400"/>
                <a:tab pos="584200"/>
                <a:tab pos="698500"/>
              </a:tabLst>
            </a:pPr>
            <a:r>
              <a:rPr altLang="zh-CN" lang="en-US" smtClean="0"/>
              <a:t>					聚美优页</a:t>
            </a:r>
          </a:p>
          <a:p>
            <a:pPr>
              <a:lnSpc>
                <a:spcPts val="1300"/>
              </a:lnSpc>
              <a:tabLst>
                <a:tab pos="241300"/>
                <a:tab pos="266700"/>
                <a:tab pos="355600"/>
                <a:tab pos="381000"/>
                <a:tab pos="469900"/>
                <a:tab pos="533400"/>
                <a:tab pos="584200"/>
                <a:tab pos="698500"/>
              </a:tabLst>
            </a:pPr>
            <a:r>
              <a:rPr altLang="zh-CN" lang="en-US" smtClean="0"/>
              <a:t>					腾讯视频</a:t>
            </a:r>
          </a:p>
        </p:txBody>
      </p:sp>
      <p:sp>
        <p:nvSpPr>
          <p:cNvPr id="10" name="TextBox 1"/>
          <p:cNvSpPr txBox="1"/>
          <p:nvPr/>
        </p:nvSpPr>
        <p:spPr>
          <a:xfrm>
            <a:off x="3683000" y="43180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12月</a:t>
            </a:r>
          </a:p>
        </p:txBody>
      </p:sp>
      <p:sp>
        <p:nvSpPr>
          <p:cNvPr id="11" name="TextBox 1"/>
          <p:cNvSpPr txBox="1"/>
          <p:nvPr/>
        </p:nvSpPr>
        <p:spPr>
          <a:xfrm>
            <a:off x="4419600" y="43180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1月</a:t>
            </a:r>
          </a:p>
        </p:txBody>
      </p:sp>
      <p:sp>
        <p:nvSpPr>
          <p:cNvPr id="12" name="TextBox 1"/>
          <p:cNvSpPr txBox="1"/>
          <p:nvPr/>
        </p:nvSpPr>
        <p:spPr>
          <a:xfrm>
            <a:off x="393700" y="254000"/>
            <a:ext cx="10357743" cy="934720"/>
          </a:xfrm>
          <a:prstGeom prst="rect">
            <a:avLst/>
          </a:prstGeom>
          <a:noFill/>
        </p:spPr>
        <p:txBody>
          <a:bodyPr lIns="0" rIns="0" rtlCol="0" tIns="0" wrap="none">
            <a:spAutoFit/>
          </a:bodyPr>
          <a:lstStyle/>
          <a:p>
            <a:pPr>
              <a:lnSpc>
                <a:spcPts val="1400"/>
              </a:lnSpc>
              <a:tabLst>
                <a:tab pos="241300"/>
                <a:tab pos="2946400"/>
              </a:tabLst>
            </a:pPr>
            <a:r>
              <a:rPr altLang="zh-CN" lang="en-US" smtClean="0"/>
              <a:t>	移动应用整体盘点</a:t>
            </a:r>
          </a:p>
          <a:p>
            <a:pPr>
              <a:lnSpc>
                <a:spcPts val="1400"/>
              </a:lnSpc>
              <a:tabLst>
                <a:tab pos="241300"/>
                <a:tab pos="2946400"/>
              </a:tabLst>
            </a:pPr>
            <a:r>
              <a:rPr altLang="zh-CN" lang="en-US" smtClean="0"/>
              <a:t>   用户量上升最快的Top20应用中，PopStar！消灭星星与开心消消乐两款游戏应用用户量增幅最高，电</a:t>
            </a:r>
          </a:p>
          <a:p>
            <a:pPr>
              <a:lnSpc>
                <a:spcPts val="1400"/>
              </a:lnSpc>
              <a:tabLst>
                <a:tab pos="241300"/>
                <a:tab pos="2946400"/>
              </a:tabLst>
            </a:pPr>
            <a:r>
              <a:rPr altLang="zh-CN" lang="en-US" smtClean="0"/>
              <a:t>	商与视频类应用亦表现不俗</a:t>
            </a:r>
          </a:p>
          <a:p>
            <a:pPr>
              <a:lnSpc>
                <a:spcPts val="1400"/>
              </a:lnSpc>
              <a:tabLst>
                <a:tab pos="241300"/>
                <a:tab pos="2946400"/>
              </a:tabLst>
            </a:pPr>
            <a:endParaRPr altLang="zh-CN" lang="en-US" smtClean="0"/>
          </a:p>
          <a:p>
            <a:pPr>
              <a:lnSpc>
                <a:spcPts val="1400"/>
              </a:lnSpc>
              <a:tabLst>
                <a:tab pos="241300"/>
                <a:tab pos="2946400"/>
              </a:tabLst>
            </a:pPr>
            <a:r>
              <a:rPr altLang="zh-CN" lang="en-US" smtClean="0"/>
              <a:t>		2014年1月和12月 应用覆盖量上升 TOP20</a:t>
            </a:r>
          </a:p>
        </p:txBody>
      </p:sp>
      <p:sp>
        <p:nvSpPr>
          <p:cNvPr id="13" name="TextBox 1"/>
          <p:cNvSpPr txBox="1"/>
          <p:nvPr/>
        </p:nvSpPr>
        <p:spPr>
          <a:xfrm>
            <a:off x="825500" y="4394200"/>
            <a:ext cx="19018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数据来源：TalkingData 数据中心</a:t>
            </a:r>
          </a:p>
        </p:txBody>
      </p:sp>
      <p:sp>
        <p:nvSpPr>
          <p:cNvPr id="14" name="TextBox 1"/>
          <p:cNvSpPr txBox="1"/>
          <p:nvPr/>
        </p:nvSpPr>
        <p:spPr>
          <a:xfrm>
            <a:off x="825500" y="4572000"/>
            <a:ext cx="7735888" cy="5410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注：以上为2014年12月安卓平台应用排名。应用上线时间若晚于1月，则以上线第一个月数据为基准值。</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Tree>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 name="TextBox 1"/>
          <p:cNvSpPr txBox="1"/>
          <p:nvPr/>
        </p:nvSpPr>
        <p:spPr>
          <a:xfrm>
            <a:off x="2451100" y="1993900"/>
            <a:ext cx="4622800" cy="502920"/>
          </a:xfrm>
          <a:prstGeom prst="rect">
            <a:avLst/>
          </a:prstGeom>
          <a:noFill/>
        </p:spPr>
        <p:txBody>
          <a:bodyPr lIns="0" rIns="0" rtlCol="0" tIns="0" wrap="none">
            <a:spAutoFit/>
          </a:bodyPr>
          <a:lstStyle/>
          <a:p>
            <a:pPr>
              <a:lnSpc>
                <a:spcPts val="3600"/>
              </a:lnSpc>
            </a:pPr>
            <a:r>
              <a:rPr altLang="zh-CN" lang="en-US" smtClean="0" sz="2795">
                <a:solidFill>
                  <a:srgbClr val="FFFFFF"/>
                </a:solidFill>
                <a:latin charset="0" pitchFamily="18" typeface="Microsoft YaHei UI"/>
                <a:cs charset="0" pitchFamily="18" typeface="Microsoft YaHei UI"/>
              </a:rPr>
              <a:t>移动互联网细分行业应用盘点</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 name="TextBox 1"/>
          <p:cNvSpPr txBox="1"/>
          <p:nvPr/>
        </p:nvSpPr>
        <p:spPr>
          <a:xfrm>
            <a:off x="3162300" y="1993900"/>
            <a:ext cx="3200400" cy="502920"/>
          </a:xfrm>
          <a:prstGeom prst="rect">
            <a:avLst/>
          </a:prstGeom>
          <a:noFill/>
        </p:spPr>
        <p:txBody>
          <a:bodyPr lIns="0" rIns="0" rtlCol="0" tIns="0" wrap="none">
            <a:spAutoFit/>
          </a:bodyPr>
          <a:lstStyle/>
          <a:p>
            <a:pPr>
              <a:lnSpc>
                <a:spcPts val="3600"/>
              </a:lnSpc>
            </a:pPr>
            <a:r>
              <a:rPr altLang="zh-CN" lang="en-US" smtClean="0" sz="2795">
                <a:solidFill>
                  <a:srgbClr val="FFFFFF"/>
                </a:solidFill>
                <a:latin charset="0" pitchFamily="18" typeface="Microsoft YaHei UI"/>
                <a:cs charset="0" pitchFamily="18" typeface="Microsoft YaHei UI"/>
              </a:rPr>
              <a:t>移动互联网行业概况</a:t>
            </a:r>
          </a:p>
        </p:txBody>
      </p:sp>
    </p:spTree>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944880" y="2845307"/>
            <a:ext cx="350519" cy="838200"/>
          </a:xfrm>
          <a:custGeom>
            <a:gdLst>
              <a:gd fmla="*/ 0 w 350519" name="connsiteX0"/>
              <a:gd fmla="*/ 0 h 838200" name="connsiteY0"/>
              <a:gd fmla="*/ 350519 w 350519" name="connsiteX1"/>
              <a:gd fmla="*/ 0 h 838200" name="connsiteY1"/>
              <a:gd fmla="*/ 350519 w 350519" name="connsiteX2"/>
              <a:gd fmla="*/ 838200 h 838200" name="connsiteY2"/>
              <a:gd fmla="*/ 0 w 350519" name="connsiteX3"/>
              <a:gd fmla="*/ 838200 h 838200" name="connsiteY3"/>
              <a:gd fmla="*/ 0 w 350519" name="connsiteX4"/>
              <a:gd fmla="*/ 0 h 838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38200" w="350519">
                <a:moveTo>
                  <a:pt x="0" y="0"/>
                </a:moveTo>
                <a:lnTo>
                  <a:pt x="350519" y="0"/>
                </a:lnTo>
                <a:lnTo>
                  <a:pt x="350519" y="838200"/>
                </a:lnTo>
                <a:lnTo>
                  <a:pt x="0" y="838200"/>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574291" y="2887979"/>
            <a:ext cx="348996" cy="795528"/>
          </a:xfrm>
          <a:custGeom>
            <a:gdLst>
              <a:gd fmla="*/ 0 w 348996" name="connsiteX0"/>
              <a:gd fmla="*/ 0 h 795528" name="connsiteY0"/>
              <a:gd fmla="*/ 348996 w 348996" name="connsiteX1"/>
              <a:gd fmla="*/ 0 h 795528" name="connsiteY1"/>
              <a:gd fmla="*/ 348996 w 348996" name="connsiteX2"/>
              <a:gd fmla="*/ 795528 h 795528" name="connsiteY2"/>
              <a:gd fmla="*/ 0 w 348996" name="connsiteX3"/>
              <a:gd fmla="*/ 795528 h 795528" name="connsiteY3"/>
              <a:gd fmla="*/ 0 w 348996" name="connsiteX4"/>
              <a:gd fmla="*/ 0 h 7955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95528" w="348996">
                <a:moveTo>
                  <a:pt x="0" y="0"/>
                </a:moveTo>
                <a:lnTo>
                  <a:pt x="348996" y="0"/>
                </a:lnTo>
                <a:lnTo>
                  <a:pt x="348996" y="795528"/>
                </a:lnTo>
                <a:lnTo>
                  <a:pt x="0" y="79552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203704" y="2503932"/>
            <a:ext cx="348995" cy="1179576"/>
          </a:xfrm>
          <a:custGeom>
            <a:gdLst>
              <a:gd fmla="*/ 0 w 348995" name="connsiteX0"/>
              <a:gd fmla="*/ 0 h 1179576" name="connsiteY0"/>
              <a:gd fmla="*/ 348995 w 348995" name="connsiteX1"/>
              <a:gd fmla="*/ 0 h 1179576" name="connsiteY1"/>
              <a:gd fmla="*/ 348995 w 348995" name="connsiteX2"/>
              <a:gd fmla="*/ 1179576 h 1179576" name="connsiteY2"/>
              <a:gd fmla="*/ 0 w 348995" name="connsiteX3"/>
              <a:gd fmla="*/ 1179576 h 1179576" name="connsiteY3"/>
              <a:gd fmla="*/ 0 w 348995" name="connsiteX4"/>
              <a:gd fmla="*/ 0 h 11795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79576" w="348995">
                <a:moveTo>
                  <a:pt x="0" y="0"/>
                </a:moveTo>
                <a:lnTo>
                  <a:pt x="348995" y="0"/>
                </a:lnTo>
                <a:lnTo>
                  <a:pt x="348995" y="1179576"/>
                </a:lnTo>
                <a:lnTo>
                  <a:pt x="0" y="117957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2831592" y="2229611"/>
            <a:ext cx="350520" cy="1453896"/>
          </a:xfrm>
          <a:custGeom>
            <a:gdLst>
              <a:gd fmla="*/ 0 w 350520" name="connsiteX0"/>
              <a:gd fmla="*/ 0 h 1453896" name="connsiteY0"/>
              <a:gd fmla="*/ 350519 w 350520" name="connsiteX1"/>
              <a:gd fmla="*/ 0 h 1453896" name="connsiteY1"/>
              <a:gd fmla="*/ 350519 w 350520" name="connsiteX2"/>
              <a:gd fmla="*/ 1453896 h 1453896" name="connsiteY2"/>
              <a:gd fmla="*/ 0 w 350520" name="connsiteX3"/>
              <a:gd fmla="*/ 1453896 h 1453896" name="connsiteY3"/>
              <a:gd fmla="*/ 0 w 350520" name="connsiteX4"/>
              <a:gd fmla="*/ 0 h 145389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453896" w="350520">
                <a:moveTo>
                  <a:pt x="0" y="0"/>
                </a:moveTo>
                <a:lnTo>
                  <a:pt x="350519" y="0"/>
                </a:lnTo>
                <a:lnTo>
                  <a:pt x="350519" y="1453896"/>
                </a:lnTo>
                <a:lnTo>
                  <a:pt x="0" y="145389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461003" y="2703576"/>
            <a:ext cx="348996" cy="979932"/>
          </a:xfrm>
          <a:custGeom>
            <a:gdLst>
              <a:gd fmla="*/ 0 w 348996" name="connsiteX0"/>
              <a:gd fmla="*/ 0 h 979932" name="connsiteY0"/>
              <a:gd fmla="*/ 348996 w 348996" name="connsiteX1"/>
              <a:gd fmla="*/ 0 h 979932" name="connsiteY1"/>
              <a:gd fmla="*/ 348996 w 348996" name="connsiteX2"/>
              <a:gd fmla="*/ 979932 h 979932" name="connsiteY2"/>
              <a:gd fmla="*/ 0 w 348996" name="connsiteX3"/>
              <a:gd fmla="*/ 979932 h 979932" name="connsiteY3"/>
              <a:gd fmla="*/ 0 w 348996" name="connsiteX4"/>
              <a:gd fmla="*/ 0 h 9799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79932" w="348996">
                <a:moveTo>
                  <a:pt x="0" y="0"/>
                </a:moveTo>
                <a:lnTo>
                  <a:pt x="348996" y="0"/>
                </a:lnTo>
                <a:lnTo>
                  <a:pt x="348996" y="979932"/>
                </a:lnTo>
                <a:lnTo>
                  <a:pt x="0" y="97993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090415" y="2491739"/>
            <a:ext cx="348996" cy="1191768"/>
          </a:xfrm>
          <a:custGeom>
            <a:gdLst>
              <a:gd fmla="*/ 0 w 348996" name="connsiteX0"/>
              <a:gd fmla="*/ 0 h 1191768" name="connsiteY0"/>
              <a:gd fmla="*/ 348996 w 348996" name="connsiteX1"/>
              <a:gd fmla="*/ 0 h 1191768" name="connsiteY1"/>
              <a:gd fmla="*/ 348996 w 348996" name="connsiteX2"/>
              <a:gd fmla="*/ 1191768 h 1191768" name="connsiteY2"/>
              <a:gd fmla="*/ 0 w 348996" name="connsiteX3"/>
              <a:gd fmla="*/ 1191768 h 1191768" name="connsiteY3"/>
              <a:gd fmla="*/ 0 w 348996" name="connsiteX4"/>
              <a:gd fmla="*/ 0 h 11917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91768" w="348996">
                <a:moveTo>
                  <a:pt x="0" y="0"/>
                </a:moveTo>
                <a:lnTo>
                  <a:pt x="348996" y="0"/>
                </a:lnTo>
                <a:lnTo>
                  <a:pt x="348996" y="1191768"/>
                </a:lnTo>
                <a:lnTo>
                  <a:pt x="0" y="119176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718303" y="3099816"/>
            <a:ext cx="350520" cy="583692"/>
          </a:xfrm>
          <a:custGeom>
            <a:gdLst>
              <a:gd fmla="*/ 0 w 350520" name="connsiteX0"/>
              <a:gd fmla="*/ 0 h 583692" name="connsiteY0"/>
              <a:gd fmla="*/ 350520 w 350520" name="connsiteX1"/>
              <a:gd fmla="*/ 0 h 583692" name="connsiteY1"/>
              <a:gd fmla="*/ 350520 w 350520" name="connsiteX2"/>
              <a:gd fmla="*/ 583692 h 583692" name="connsiteY2"/>
              <a:gd fmla="*/ 0 w 350520" name="connsiteX3"/>
              <a:gd fmla="*/ 583692 h 583692" name="connsiteY3"/>
              <a:gd fmla="*/ 0 w 350520" name="connsiteX4"/>
              <a:gd fmla="*/ 0 h 5836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83692" w="350520">
                <a:moveTo>
                  <a:pt x="0" y="0"/>
                </a:moveTo>
                <a:lnTo>
                  <a:pt x="350520" y="0"/>
                </a:lnTo>
                <a:lnTo>
                  <a:pt x="350520" y="583692"/>
                </a:lnTo>
                <a:lnTo>
                  <a:pt x="0" y="58369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347715" y="2500883"/>
            <a:ext cx="348996" cy="1182624"/>
          </a:xfrm>
          <a:custGeom>
            <a:gdLst>
              <a:gd fmla="*/ 0 w 348996" name="connsiteX0"/>
              <a:gd fmla="*/ 0 h 1182624" name="connsiteY0"/>
              <a:gd fmla="*/ 348996 w 348996" name="connsiteX1"/>
              <a:gd fmla="*/ 0 h 1182624" name="connsiteY1"/>
              <a:gd fmla="*/ 348996 w 348996" name="connsiteX2"/>
              <a:gd fmla="*/ 1182624 h 1182624" name="connsiteY2"/>
              <a:gd fmla="*/ 0 w 348996" name="connsiteX3"/>
              <a:gd fmla="*/ 1182624 h 1182624" name="connsiteY3"/>
              <a:gd fmla="*/ 0 w 348996" name="connsiteX4"/>
              <a:gd fmla="*/ 0 h 118262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82624" w="348996">
                <a:moveTo>
                  <a:pt x="0" y="0"/>
                </a:moveTo>
                <a:lnTo>
                  <a:pt x="348996" y="0"/>
                </a:lnTo>
                <a:lnTo>
                  <a:pt x="348996" y="1182624"/>
                </a:lnTo>
                <a:lnTo>
                  <a:pt x="0" y="118262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977128" y="2223516"/>
            <a:ext cx="348996" cy="1459992"/>
          </a:xfrm>
          <a:custGeom>
            <a:gdLst>
              <a:gd fmla="*/ 0 w 348996" name="connsiteX0"/>
              <a:gd fmla="*/ 0 h 1459992" name="connsiteY0"/>
              <a:gd fmla="*/ 348995 w 348996" name="connsiteX1"/>
              <a:gd fmla="*/ 0 h 1459992" name="connsiteY1"/>
              <a:gd fmla="*/ 348995 w 348996" name="connsiteX2"/>
              <a:gd fmla="*/ 1459992 h 1459992" name="connsiteY2"/>
              <a:gd fmla="*/ 0 w 348996" name="connsiteX3"/>
              <a:gd fmla="*/ 1459992 h 1459992" name="connsiteY3"/>
              <a:gd fmla="*/ 0 w 348996" name="connsiteX4"/>
              <a:gd fmla="*/ 0 h 14599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459992" w="348996">
                <a:moveTo>
                  <a:pt x="0" y="0"/>
                </a:moveTo>
                <a:lnTo>
                  <a:pt x="348995" y="0"/>
                </a:lnTo>
                <a:lnTo>
                  <a:pt x="348995" y="1459992"/>
                </a:lnTo>
                <a:lnTo>
                  <a:pt x="0" y="145999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605016" y="2942844"/>
            <a:ext cx="350519" cy="740664"/>
          </a:xfrm>
          <a:custGeom>
            <a:gdLst>
              <a:gd fmla="*/ 0 w 350519" name="connsiteX0"/>
              <a:gd fmla="*/ 0 h 740664" name="connsiteY0"/>
              <a:gd fmla="*/ 350519 w 350519" name="connsiteX1"/>
              <a:gd fmla="*/ 0 h 740664" name="connsiteY1"/>
              <a:gd fmla="*/ 350519 w 350519" name="connsiteX2"/>
              <a:gd fmla="*/ 740664 h 740664" name="connsiteY2"/>
              <a:gd fmla="*/ 0 w 350519" name="connsiteX3"/>
              <a:gd fmla="*/ 740664 h 740664" name="connsiteY3"/>
              <a:gd fmla="*/ 0 w 350519" name="connsiteX4"/>
              <a:gd fmla="*/ 0 h 7406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0664" w="350519">
                <a:moveTo>
                  <a:pt x="0" y="0"/>
                </a:moveTo>
                <a:lnTo>
                  <a:pt x="350519" y="0"/>
                </a:lnTo>
                <a:lnTo>
                  <a:pt x="350519" y="740664"/>
                </a:lnTo>
                <a:lnTo>
                  <a:pt x="0" y="74066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234428" y="2790444"/>
            <a:ext cx="348995" cy="893064"/>
          </a:xfrm>
          <a:custGeom>
            <a:gdLst>
              <a:gd fmla="*/ 0 w 348995" name="connsiteX0"/>
              <a:gd fmla="*/ 0 h 893064" name="connsiteY0"/>
              <a:gd fmla="*/ 348995 w 348995" name="connsiteX1"/>
              <a:gd fmla="*/ 0 h 893064" name="connsiteY1"/>
              <a:gd fmla="*/ 348995 w 348995" name="connsiteX2"/>
              <a:gd fmla="*/ 893064 h 893064" name="connsiteY2"/>
              <a:gd fmla="*/ 0 w 348995" name="connsiteX3"/>
              <a:gd fmla="*/ 893064 h 893064" name="connsiteY3"/>
              <a:gd fmla="*/ 0 w 348995" name="connsiteX4"/>
              <a:gd fmla="*/ 0 h 8930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93063" w="348995">
                <a:moveTo>
                  <a:pt x="0" y="0"/>
                </a:moveTo>
                <a:lnTo>
                  <a:pt x="348995" y="0"/>
                </a:lnTo>
                <a:lnTo>
                  <a:pt x="348995" y="893064"/>
                </a:lnTo>
                <a:lnTo>
                  <a:pt x="0" y="89306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863840" y="2772155"/>
            <a:ext cx="348995" cy="911352"/>
          </a:xfrm>
          <a:custGeom>
            <a:gdLst>
              <a:gd fmla="*/ 0 w 348995" name="connsiteX0"/>
              <a:gd fmla="*/ 0 h 911352" name="connsiteY0"/>
              <a:gd fmla="*/ 348995 w 348995" name="connsiteX1"/>
              <a:gd fmla="*/ 0 h 911352" name="connsiteY1"/>
              <a:gd fmla="*/ 348995 w 348995" name="connsiteX2"/>
              <a:gd fmla="*/ 911352 h 911352" name="connsiteY2"/>
              <a:gd fmla="*/ 0 w 348995" name="connsiteX3"/>
              <a:gd fmla="*/ 911352 h 911352" name="connsiteY3"/>
              <a:gd fmla="*/ 0 w 348995" name="connsiteX4"/>
              <a:gd fmla="*/ 0 h 9113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11352" w="348995">
                <a:moveTo>
                  <a:pt x="0" y="0"/>
                </a:moveTo>
                <a:lnTo>
                  <a:pt x="348995" y="0"/>
                </a:lnTo>
                <a:lnTo>
                  <a:pt x="348995" y="911352"/>
                </a:lnTo>
                <a:lnTo>
                  <a:pt x="0" y="91135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1735835" y="1923288"/>
            <a:ext cx="6315455" cy="324611"/>
          </a:xfrm>
          <a:custGeom>
            <a:gdLst>
              <a:gd fmla="*/ 13716 w 6315455" name="connsiteX0"/>
              <a:gd fmla="*/ 220979 h 324611" name="connsiteY0"/>
              <a:gd fmla="*/ 641604 w 6315455" name="connsiteX1"/>
              <a:gd fmla="*/ 118872 h 324611" name="connsiteY1"/>
              <a:gd fmla="*/ 1271016 w 6315455" name="connsiteX2"/>
              <a:gd fmla="*/ 166116 h 324611" name="connsiteY2"/>
              <a:gd fmla="*/ 1900428 w 6315455" name="connsiteX3"/>
              <a:gd fmla="*/ 274319 h 324611" name="connsiteY3"/>
              <a:gd fmla="*/ 2528316 w 6315455" name="connsiteX4"/>
              <a:gd fmla="*/ 169163 h 324611" name="connsiteY4"/>
              <a:gd fmla="*/ 3157728 w 6315455" name="connsiteX5"/>
              <a:gd fmla="*/ 310895 h 324611" name="connsiteY5"/>
              <a:gd fmla="*/ 3787140 w 6315455" name="connsiteX6"/>
              <a:gd fmla="*/ 13716 h 324611" name="connsiteY6"/>
              <a:gd fmla="*/ 4415028 w 6315455" name="connsiteX7"/>
              <a:gd fmla="*/ 166116 h 324611" name="connsiteY7"/>
              <a:gd fmla="*/ 5044440 w 6315455" name="connsiteX8"/>
              <a:gd fmla="*/ 306323 h 324611" name="connsiteY8"/>
              <a:gd fmla="*/ 5673852 w 6315455" name="connsiteX9"/>
              <a:gd fmla="*/ 172211 h 324611" name="connsiteY9"/>
              <a:gd fmla="*/ 6301740 w 6315455" name="connsiteX10"/>
              <a:gd fmla="*/ 207263 h 324611"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324611" w="6315455">
                <a:moveTo>
                  <a:pt x="13716" y="220979"/>
                </a:moveTo>
                <a:lnTo>
                  <a:pt x="641604" y="118872"/>
                </a:lnTo>
                <a:lnTo>
                  <a:pt x="1271016" y="166116"/>
                </a:lnTo>
                <a:lnTo>
                  <a:pt x="1900428" y="274319"/>
                </a:lnTo>
                <a:lnTo>
                  <a:pt x="2528316" y="169163"/>
                </a:lnTo>
                <a:lnTo>
                  <a:pt x="3157728" y="310895"/>
                </a:lnTo>
                <a:lnTo>
                  <a:pt x="3787140" y="13716"/>
                </a:lnTo>
                <a:lnTo>
                  <a:pt x="4415028" y="166116"/>
                </a:lnTo>
                <a:lnTo>
                  <a:pt x="5044440" y="306323"/>
                </a:lnTo>
                <a:lnTo>
                  <a:pt x="5673852" y="172211"/>
                </a:lnTo>
                <a:lnTo>
                  <a:pt x="6301740" y="207263"/>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1692275" y="2086736"/>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654" y="114300"/>
                  <a:pt x="0" y="88645"/>
                  <a:pt x="0" y="57150"/>
                </a:cubicBezTo>
                <a:cubicBezTo>
                  <a:pt x="0" y="25527"/>
                  <a:pt x="25654" y="0"/>
                  <a:pt x="57150" y="0"/>
                </a:cubicBezTo>
                <a:cubicBezTo>
                  <a:pt x="88773"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1685925" y="2080386"/>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2004" y="120650"/>
                  <a:pt x="6350" y="94995"/>
                  <a:pt x="6350" y="63500"/>
                </a:cubicBezTo>
                <a:cubicBezTo>
                  <a:pt x="6350" y="31877"/>
                  <a:pt x="32004" y="6350"/>
                  <a:pt x="63500" y="6350"/>
                </a:cubicBezTo>
                <a:cubicBezTo>
                  <a:pt x="95123"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2320163" y="198462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654" y="114300"/>
                  <a:pt x="0" y="88645"/>
                  <a:pt x="0" y="57150"/>
                </a:cubicBezTo>
                <a:cubicBezTo>
                  <a:pt x="0" y="25526"/>
                  <a:pt x="25654"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2313813" y="1978279"/>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2004" y="120650"/>
                  <a:pt x="6350" y="94995"/>
                  <a:pt x="6350" y="63500"/>
                </a:cubicBezTo>
                <a:cubicBezTo>
                  <a:pt x="6350" y="31876"/>
                  <a:pt x="32004"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2949575" y="203187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654" y="114300"/>
                  <a:pt x="0" y="88645"/>
                  <a:pt x="0" y="57150"/>
                </a:cubicBezTo>
                <a:cubicBezTo>
                  <a:pt x="0" y="25526"/>
                  <a:pt x="25654" y="0"/>
                  <a:pt x="57150" y="0"/>
                </a:cubicBezTo>
                <a:cubicBezTo>
                  <a:pt x="88773"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2943225" y="2025523"/>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2004" y="120650"/>
                  <a:pt x="6350" y="94995"/>
                  <a:pt x="6350" y="63500"/>
                </a:cubicBezTo>
                <a:cubicBezTo>
                  <a:pt x="6350" y="31876"/>
                  <a:pt x="32004" y="6350"/>
                  <a:pt x="63500" y="6350"/>
                </a:cubicBezTo>
                <a:cubicBezTo>
                  <a:pt x="95123"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3578986" y="2140076"/>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653" y="114300"/>
                  <a:pt x="0" y="88646"/>
                  <a:pt x="0" y="57150"/>
                </a:cubicBezTo>
                <a:cubicBezTo>
                  <a:pt x="0" y="25527"/>
                  <a:pt x="25653" y="0"/>
                  <a:pt x="57150" y="0"/>
                </a:cubicBezTo>
                <a:cubicBezTo>
                  <a:pt x="88772"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3572636" y="2133726"/>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2003" y="120650"/>
                  <a:pt x="6350" y="94996"/>
                  <a:pt x="6350" y="63500"/>
                </a:cubicBezTo>
                <a:cubicBezTo>
                  <a:pt x="6350" y="31877"/>
                  <a:pt x="32003" y="6350"/>
                  <a:pt x="63500" y="6350"/>
                </a:cubicBezTo>
                <a:cubicBezTo>
                  <a:pt x="95122"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4206875" y="203492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653" y="114300"/>
                  <a:pt x="0" y="88646"/>
                  <a:pt x="0" y="57150"/>
                </a:cubicBezTo>
                <a:cubicBezTo>
                  <a:pt x="0" y="25527"/>
                  <a:pt x="25653" y="0"/>
                  <a:pt x="57150" y="0"/>
                </a:cubicBezTo>
                <a:cubicBezTo>
                  <a:pt x="88772"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4200525" y="202857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2003" y="120650"/>
                  <a:pt x="6350" y="94996"/>
                  <a:pt x="6350" y="63500"/>
                </a:cubicBezTo>
                <a:cubicBezTo>
                  <a:pt x="6350" y="31877"/>
                  <a:pt x="32003" y="6350"/>
                  <a:pt x="63500" y="6350"/>
                </a:cubicBezTo>
                <a:cubicBezTo>
                  <a:pt x="95122"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4836286" y="217665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653" y="114300"/>
                  <a:pt x="0" y="88645"/>
                  <a:pt x="0" y="57150"/>
                </a:cubicBezTo>
                <a:cubicBezTo>
                  <a:pt x="0" y="25526"/>
                  <a:pt x="25653"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4829936" y="2170302"/>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2003" y="120650"/>
                  <a:pt x="6350" y="94995"/>
                  <a:pt x="6350" y="63500"/>
                </a:cubicBezTo>
                <a:cubicBezTo>
                  <a:pt x="6350" y="31876"/>
                  <a:pt x="32003"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5465698" y="187947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654" y="114300"/>
                  <a:pt x="0" y="88645"/>
                  <a:pt x="0" y="57150"/>
                </a:cubicBezTo>
                <a:cubicBezTo>
                  <a:pt x="0" y="25526"/>
                  <a:pt x="25654"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459348" y="1873123"/>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2004" y="120650"/>
                  <a:pt x="6350" y="94995"/>
                  <a:pt x="6350" y="63500"/>
                </a:cubicBezTo>
                <a:cubicBezTo>
                  <a:pt x="6350" y="31876"/>
                  <a:pt x="32004"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6093586" y="203187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653" y="114300"/>
                  <a:pt x="0" y="88645"/>
                  <a:pt x="0" y="57150"/>
                </a:cubicBezTo>
                <a:cubicBezTo>
                  <a:pt x="0" y="25526"/>
                  <a:pt x="25653"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6" name="Freeform 3"/>
          <p:cNvSpPr/>
          <p:nvPr/>
        </p:nvSpPr>
        <p:spPr>
          <a:xfrm>
            <a:off x="6087236" y="2025523"/>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2003" y="120650"/>
                  <a:pt x="6350" y="94995"/>
                  <a:pt x="6350" y="63500"/>
                </a:cubicBezTo>
                <a:cubicBezTo>
                  <a:pt x="6350" y="31876"/>
                  <a:pt x="32003"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8" name="Freeform 3"/>
          <p:cNvSpPr/>
          <p:nvPr/>
        </p:nvSpPr>
        <p:spPr>
          <a:xfrm>
            <a:off x="6722998" y="217208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654" y="114300"/>
                  <a:pt x="0" y="88645"/>
                  <a:pt x="0" y="57150"/>
                </a:cubicBezTo>
                <a:cubicBezTo>
                  <a:pt x="0" y="25526"/>
                  <a:pt x="25654"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6716648" y="216573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2004" y="120650"/>
                  <a:pt x="6350" y="94995"/>
                  <a:pt x="6350" y="63500"/>
                </a:cubicBezTo>
                <a:cubicBezTo>
                  <a:pt x="6350" y="31876"/>
                  <a:pt x="32004"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0" name="Freeform 3"/>
          <p:cNvSpPr/>
          <p:nvPr/>
        </p:nvSpPr>
        <p:spPr>
          <a:xfrm>
            <a:off x="7352410" y="203796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654" y="114300"/>
                  <a:pt x="0" y="88645"/>
                  <a:pt x="0" y="57150"/>
                </a:cubicBezTo>
                <a:cubicBezTo>
                  <a:pt x="0" y="25526"/>
                  <a:pt x="25654"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1" name="Freeform 3"/>
          <p:cNvSpPr/>
          <p:nvPr/>
        </p:nvSpPr>
        <p:spPr>
          <a:xfrm>
            <a:off x="7346060" y="2031619"/>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2004" y="120650"/>
                  <a:pt x="6350" y="94995"/>
                  <a:pt x="6350" y="63500"/>
                </a:cubicBezTo>
                <a:cubicBezTo>
                  <a:pt x="6350" y="31876"/>
                  <a:pt x="32004"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2" name="Freeform 3"/>
          <p:cNvSpPr/>
          <p:nvPr/>
        </p:nvSpPr>
        <p:spPr>
          <a:xfrm>
            <a:off x="7980298" y="207302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654" y="114300"/>
                  <a:pt x="0" y="88646"/>
                  <a:pt x="0" y="57150"/>
                </a:cubicBezTo>
                <a:cubicBezTo>
                  <a:pt x="0" y="25527"/>
                  <a:pt x="25654" y="0"/>
                  <a:pt x="57150" y="0"/>
                </a:cubicBezTo>
                <a:cubicBezTo>
                  <a:pt x="88772"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3" name="Freeform 3"/>
          <p:cNvSpPr/>
          <p:nvPr/>
        </p:nvSpPr>
        <p:spPr>
          <a:xfrm>
            <a:off x="7973948" y="206667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2004" y="120650"/>
                  <a:pt x="6350" y="94996"/>
                  <a:pt x="6350" y="63500"/>
                </a:cubicBezTo>
                <a:cubicBezTo>
                  <a:pt x="6350" y="31877"/>
                  <a:pt x="32004" y="6350"/>
                  <a:pt x="63500" y="6350"/>
                </a:cubicBezTo>
                <a:cubicBezTo>
                  <a:pt x="95122"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4" name="Freeform 3"/>
          <p:cNvSpPr/>
          <p:nvPr/>
        </p:nvSpPr>
        <p:spPr>
          <a:xfrm>
            <a:off x="3473196" y="4171188"/>
            <a:ext cx="243840" cy="76200"/>
          </a:xfrm>
          <a:custGeom>
            <a:gdLst>
              <a:gd fmla="*/ 0 w 243840" name="connsiteX0"/>
              <a:gd fmla="*/ 76200 h 76200" name="connsiteY0"/>
              <a:gd fmla="*/ 243839 w 243840" name="connsiteX1"/>
              <a:gd fmla="*/ 76200 h 76200" name="connsiteY1"/>
              <a:gd fmla="*/ 243839 w 243840" name="connsiteX2"/>
              <a:gd fmla="*/ 0 h 76200" name="connsiteY2"/>
              <a:gd fmla="*/ 0 w 243840" name="connsiteX3"/>
              <a:gd fmla="*/ 0 h 76200" name="connsiteY3"/>
              <a:gd fmla="*/ 0 w 24384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243840">
                <a:moveTo>
                  <a:pt x="0" y="76200"/>
                </a:moveTo>
                <a:lnTo>
                  <a:pt x="243839" y="76200"/>
                </a:lnTo>
                <a:lnTo>
                  <a:pt x="243839" y="0"/>
                </a:lnTo>
                <a:lnTo>
                  <a:pt x="0" y="0"/>
                </a:lnTo>
                <a:lnTo>
                  <a:pt x="0" y="7620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5" name="Freeform 3"/>
          <p:cNvSpPr/>
          <p:nvPr/>
        </p:nvSpPr>
        <p:spPr>
          <a:xfrm>
            <a:off x="4937760" y="4195572"/>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6" name="Freeform 3"/>
          <p:cNvSpPr/>
          <p:nvPr/>
        </p:nvSpPr>
        <p:spPr>
          <a:xfrm>
            <a:off x="5035296" y="4171188"/>
            <a:ext cx="76200" cy="76200"/>
          </a:xfrm>
          <a:custGeom>
            <a:gdLst>
              <a:gd fmla="*/ 76200 w 76200" name="connsiteX0"/>
              <a:gd fmla="*/ 38100 h 76200" name="connsiteY0"/>
              <a:gd fmla="*/ 38100 w 76200" name="connsiteX1"/>
              <a:gd fmla="*/ 76200 h 76200" name="connsiteY1"/>
              <a:gd fmla="*/ 0 w 76200" name="connsiteX2"/>
              <a:gd fmla="*/ 38100 h 76200" name="connsiteY2"/>
              <a:gd fmla="*/ 38100 w 76200" name="connsiteX3"/>
              <a:gd fmla="*/ 0 h 76200" name="connsiteY3"/>
              <a:gd fmla="*/ 76200 w 76200" name="connsiteX4"/>
              <a:gd fmla="*/ 381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76200" y="38100"/>
                </a:moveTo>
                <a:cubicBezTo>
                  <a:pt x="76200" y="59143"/>
                  <a:pt x="59182" y="76200"/>
                  <a:pt x="38100" y="76200"/>
                </a:cubicBezTo>
                <a:cubicBezTo>
                  <a:pt x="17017" y="76200"/>
                  <a:pt x="0" y="59143"/>
                  <a:pt x="0" y="38100"/>
                </a:cubicBezTo>
                <a:cubicBezTo>
                  <a:pt x="0" y="17055"/>
                  <a:pt x="17017" y="0"/>
                  <a:pt x="38100" y="0"/>
                </a:cubicBezTo>
                <a:cubicBezTo>
                  <a:pt x="59182" y="0"/>
                  <a:pt x="76200" y="17055"/>
                  <a:pt x="76200" y="3810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7" name="Freeform 3"/>
          <p:cNvSpPr/>
          <p:nvPr/>
        </p:nvSpPr>
        <p:spPr>
          <a:xfrm>
            <a:off x="5028946" y="4164838"/>
            <a:ext cx="88900" cy="88900"/>
          </a:xfrm>
          <a:custGeom>
            <a:gdLst>
              <a:gd fmla="*/ 82550 w 88900" name="connsiteX0"/>
              <a:gd fmla="*/ 44450 h 88900" name="connsiteY0"/>
              <a:gd fmla="*/ 44450 w 88900" name="connsiteX1"/>
              <a:gd fmla="*/ 82550 h 88900" name="connsiteY1"/>
              <a:gd fmla="*/ 6350 w 88900" name="connsiteX2"/>
              <a:gd fmla="*/ 44450 h 88900" name="connsiteY2"/>
              <a:gd fmla="*/ 44450 w 88900" name="connsiteX3"/>
              <a:gd fmla="*/ 6350 h 88900" name="connsiteY3"/>
              <a:gd fmla="*/ 82550 w 88900" name="connsiteX4"/>
              <a:gd fmla="*/ 44450 h 889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8900" w="88900">
                <a:moveTo>
                  <a:pt x="82550" y="44450"/>
                </a:moveTo>
                <a:cubicBezTo>
                  <a:pt x="82550" y="65493"/>
                  <a:pt x="65532" y="82550"/>
                  <a:pt x="44450" y="82550"/>
                </a:cubicBezTo>
                <a:cubicBezTo>
                  <a:pt x="23367" y="82550"/>
                  <a:pt x="6350" y="65493"/>
                  <a:pt x="6350" y="44450"/>
                </a:cubicBezTo>
                <a:cubicBezTo>
                  <a:pt x="6350" y="23405"/>
                  <a:pt x="23367" y="6350"/>
                  <a:pt x="44450" y="6350"/>
                </a:cubicBezTo>
                <a:cubicBezTo>
                  <a:pt x="65532" y="6350"/>
                  <a:pt x="82550" y="23405"/>
                  <a:pt x="82550" y="4445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8" name="TextBox 1"/>
          <p:cNvSpPr txBox="1"/>
          <p:nvPr/>
        </p:nvSpPr>
        <p:spPr>
          <a:xfrm>
            <a:off x="1536700" y="1790700"/>
            <a:ext cx="415925"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-5.2%</a:t>
            </a:r>
          </a:p>
        </p:txBody>
      </p:sp>
      <p:sp>
        <p:nvSpPr>
          <p:cNvPr id="1039" name="TextBox 1"/>
          <p:cNvSpPr txBox="1"/>
          <p:nvPr/>
        </p:nvSpPr>
        <p:spPr>
          <a:xfrm>
            <a:off x="2146300" y="1689100"/>
            <a:ext cx="438150"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48.2%</a:t>
            </a:r>
          </a:p>
        </p:txBody>
      </p:sp>
      <p:sp>
        <p:nvSpPr>
          <p:cNvPr id="1040" name="TextBox 1"/>
          <p:cNvSpPr txBox="1"/>
          <p:nvPr/>
        </p:nvSpPr>
        <p:spPr>
          <a:xfrm>
            <a:off x="2781300" y="1739900"/>
            <a:ext cx="438150" cy="236220"/>
          </a:xfrm>
          <a:prstGeom prst="rect">
            <a:avLst/>
          </a:prstGeom>
          <a:noFill/>
        </p:spPr>
        <p:txBody>
          <a:bodyPr lIns="0" rIns="0" rtlCol="0" tIns="0" wrap="none">
            <a:spAutoFit/>
          </a:bodyPr>
          <a:lstStyle/>
          <a:p>
            <a:pPr>
              <a:lnSpc>
                <a:spcPts val="1500"/>
              </a:lnSpc>
            </a:pPr>
            <a:r>
              <a:rPr altLang="zh-CN" lang="en-US" smtClean="0" sz="1202">
                <a:solidFill>
                  <a:srgbClr val="8087A4"/>
                </a:solidFill>
                <a:latin charset="0" pitchFamily="18" typeface="Microsoft YaHei UI"/>
                <a:cs charset="0" pitchFamily="18" typeface="Microsoft YaHei UI"/>
              </a:rPr>
              <a:t>23.3%</a:t>
            </a:r>
          </a:p>
        </p:txBody>
      </p:sp>
      <p:sp>
        <p:nvSpPr>
          <p:cNvPr id="1041" name="TextBox 1"/>
          <p:cNvSpPr txBox="1"/>
          <p:nvPr/>
        </p:nvSpPr>
        <p:spPr>
          <a:xfrm>
            <a:off x="3378200" y="1841500"/>
            <a:ext cx="504825" cy="236220"/>
          </a:xfrm>
          <a:prstGeom prst="rect">
            <a:avLst/>
          </a:prstGeom>
          <a:noFill/>
        </p:spPr>
        <p:txBody>
          <a:bodyPr lIns="0" rIns="0" rtlCol="0" tIns="0" wrap="none">
            <a:spAutoFit/>
          </a:bodyPr>
          <a:lstStyle/>
          <a:p>
            <a:pPr>
              <a:lnSpc>
                <a:spcPts val="1500"/>
              </a:lnSpc>
            </a:pPr>
            <a:r>
              <a:rPr altLang="zh-CN" lang="en-US" smtClean="0" sz="1202">
                <a:solidFill>
                  <a:srgbClr val="8087A4"/>
                </a:solidFill>
                <a:latin charset="0" pitchFamily="18" typeface="Microsoft YaHei UI"/>
                <a:cs charset="0" pitchFamily="18" typeface="Microsoft YaHei UI"/>
              </a:rPr>
              <a:t>-32.6%</a:t>
            </a:r>
          </a:p>
        </p:txBody>
      </p:sp>
      <p:sp>
        <p:nvSpPr>
          <p:cNvPr id="1042" name="TextBox 1"/>
          <p:cNvSpPr txBox="1"/>
          <p:nvPr/>
        </p:nvSpPr>
        <p:spPr>
          <a:xfrm>
            <a:off x="4038600" y="1739900"/>
            <a:ext cx="438150"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21.7%</a:t>
            </a:r>
          </a:p>
        </p:txBody>
      </p:sp>
      <p:sp>
        <p:nvSpPr>
          <p:cNvPr id="1043" name="TextBox 1"/>
          <p:cNvSpPr txBox="1"/>
          <p:nvPr/>
        </p:nvSpPr>
        <p:spPr>
          <a:xfrm>
            <a:off x="4635500" y="1879600"/>
            <a:ext cx="504825" cy="236220"/>
          </a:xfrm>
          <a:prstGeom prst="rect">
            <a:avLst/>
          </a:prstGeom>
          <a:noFill/>
        </p:spPr>
        <p:txBody>
          <a:bodyPr lIns="0" rIns="0" rtlCol="0" tIns="0" wrap="none">
            <a:spAutoFit/>
          </a:bodyPr>
          <a:lstStyle/>
          <a:p>
            <a:pPr>
              <a:lnSpc>
                <a:spcPts val="1500"/>
              </a:lnSpc>
            </a:pPr>
            <a:r>
              <a:rPr altLang="zh-CN" lang="en-US" smtClean="0" sz="1202">
                <a:solidFill>
                  <a:srgbClr val="8087A4"/>
                </a:solidFill>
                <a:latin charset="0" pitchFamily="18" typeface="Microsoft YaHei UI"/>
                <a:cs charset="0" pitchFamily="18" typeface="Microsoft YaHei UI"/>
              </a:rPr>
              <a:t>-51.0%</a:t>
            </a:r>
          </a:p>
        </p:txBody>
      </p:sp>
      <p:sp>
        <p:nvSpPr>
          <p:cNvPr id="1044" name="TextBox 1"/>
          <p:cNvSpPr txBox="1"/>
          <p:nvPr/>
        </p:nvSpPr>
        <p:spPr>
          <a:xfrm>
            <a:off x="5245100" y="1587500"/>
            <a:ext cx="527050"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102.5%</a:t>
            </a:r>
          </a:p>
        </p:txBody>
      </p:sp>
      <p:sp>
        <p:nvSpPr>
          <p:cNvPr id="1045" name="TextBox 1"/>
          <p:cNvSpPr txBox="1"/>
          <p:nvPr/>
        </p:nvSpPr>
        <p:spPr>
          <a:xfrm>
            <a:off x="5930900" y="1739900"/>
            <a:ext cx="438150"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23.4%</a:t>
            </a:r>
          </a:p>
        </p:txBody>
      </p:sp>
      <p:sp>
        <p:nvSpPr>
          <p:cNvPr id="1046" name="TextBox 1"/>
          <p:cNvSpPr txBox="1"/>
          <p:nvPr/>
        </p:nvSpPr>
        <p:spPr>
          <a:xfrm>
            <a:off x="6515100" y="1879600"/>
            <a:ext cx="504825"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-49.2%</a:t>
            </a:r>
          </a:p>
        </p:txBody>
      </p:sp>
      <p:sp>
        <p:nvSpPr>
          <p:cNvPr id="1047" name="TextBox 1"/>
          <p:cNvSpPr txBox="1"/>
          <p:nvPr/>
        </p:nvSpPr>
        <p:spPr>
          <a:xfrm>
            <a:off x="7188200" y="1739900"/>
            <a:ext cx="438150"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20.6%</a:t>
            </a:r>
          </a:p>
        </p:txBody>
      </p:sp>
      <p:sp>
        <p:nvSpPr>
          <p:cNvPr id="1048" name="TextBox 1"/>
          <p:cNvSpPr txBox="1"/>
          <p:nvPr/>
        </p:nvSpPr>
        <p:spPr>
          <a:xfrm>
            <a:off x="7861300" y="1778000"/>
            <a:ext cx="349250"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2.0%</a:t>
            </a:r>
          </a:p>
        </p:txBody>
      </p:sp>
      <p:sp>
        <p:nvSpPr>
          <p:cNvPr id="1049" name="TextBox 1"/>
          <p:cNvSpPr txBox="1"/>
          <p:nvPr/>
        </p:nvSpPr>
        <p:spPr>
          <a:xfrm>
            <a:off x="914400" y="37719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a:t>
            </a:r>
          </a:p>
        </p:txBody>
      </p:sp>
      <p:sp>
        <p:nvSpPr>
          <p:cNvPr id="1050" name="TextBox 1"/>
          <p:cNvSpPr txBox="1"/>
          <p:nvPr/>
        </p:nvSpPr>
        <p:spPr>
          <a:xfrm>
            <a:off x="1536700" y="37719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2014.2</a:t>
            </a:r>
          </a:p>
        </p:txBody>
      </p:sp>
      <p:sp>
        <p:nvSpPr>
          <p:cNvPr id="1051" name="TextBox 1"/>
          <p:cNvSpPr txBox="1"/>
          <p:nvPr/>
        </p:nvSpPr>
        <p:spPr>
          <a:xfrm>
            <a:off x="2171700" y="37719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2014.3</a:t>
            </a:r>
          </a:p>
        </p:txBody>
      </p:sp>
      <p:sp>
        <p:nvSpPr>
          <p:cNvPr id="1052" name="TextBox 1"/>
          <p:cNvSpPr txBox="1"/>
          <p:nvPr/>
        </p:nvSpPr>
        <p:spPr>
          <a:xfrm>
            <a:off x="2794000" y="37719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2014.4</a:t>
            </a:r>
          </a:p>
        </p:txBody>
      </p:sp>
      <p:sp>
        <p:nvSpPr>
          <p:cNvPr id="1053" name="TextBox 1"/>
          <p:cNvSpPr txBox="1"/>
          <p:nvPr/>
        </p:nvSpPr>
        <p:spPr>
          <a:xfrm>
            <a:off x="3429000" y="37719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2014.5</a:t>
            </a:r>
          </a:p>
        </p:txBody>
      </p:sp>
      <p:sp>
        <p:nvSpPr>
          <p:cNvPr id="1054" name="TextBox 1"/>
          <p:cNvSpPr txBox="1"/>
          <p:nvPr/>
        </p:nvSpPr>
        <p:spPr>
          <a:xfrm>
            <a:off x="4051300" y="37719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2014.6</a:t>
            </a:r>
          </a:p>
        </p:txBody>
      </p:sp>
      <p:sp>
        <p:nvSpPr>
          <p:cNvPr id="1055" name="TextBox 1"/>
          <p:cNvSpPr txBox="1"/>
          <p:nvPr/>
        </p:nvSpPr>
        <p:spPr>
          <a:xfrm>
            <a:off x="4686300" y="37719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2014.7</a:t>
            </a:r>
          </a:p>
        </p:txBody>
      </p:sp>
      <p:sp>
        <p:nvSpPr>
          <p:cNvPr id="1056" name="TextBox 1"/>
          <p:cNvSpPr txBox="1"/>
          <p:nvPr/>
        </p:nvSpPr>
        <p:spPr>
          <a:xfrm>
            <a:off x="5321300" y="37719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2014.8</a:t>
            </a:r>
          </a:p>
        </p:txBody>
      </p:sp>
      <p:sp>
        <p:nvSpPr>
          <p:cNvPr id="1057" name="TextBox 1"/>
          <p:cNvSpPr txBox="1"/>
          <p:nvPr/>
        </p:nvSpPr>
        <p:spPr>
          <a:xfrm>
            <a:off x="5943600" y="37719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2014.9</a:t>
            </a:r>
          </a:p>
        </p:txBody>
      </p:sp>
      <p:sp>
        <p:nvSpPr>
          <p:cNvPr id="1058" name="TextBox 1"/>
          <p:cNvSpPr txBox="1"/>
          <p:nvPr/>
        </p:nvSpPr>
        <p:spPr>
          <a:xfrm>
            <a:off x="6540500" y="3771900"/>
            <a:ext cx="4778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2014.10</a:t>
            </a:r>
          </a:p>
        </p:txBody>
      </p:sp>
      <p:sp>
        <p:nvSpPr>
          <p:cNvPr id="1059" name="TextBox 1"/>
          <p:cNvSpPr txBox="1"/>
          <p:nvPr/>
        </p:nvSpPr>
        <p:spPr>
          <a:xfrm>
            <a:off x="7162800" y="3771900"/>
            <a:ext cx="4778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2014.11</a:t>
            </a:r>
          </a:p>
        </p:txBody>
      </p:sp>
      <p:sp>
        <p:nvSpPr>
          <p:cNvPr id="1060" name="TextBox 1"/>
          <p:cNvSpPr txBox="1"/>
          <p:nvPr/>
        </p:nvSpPr>
        <p:spPr>
          <a:xfrm>
            <a:off x="7797800" y="3771900"/>
            <a:ext cx="4778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2014.12</a:t>
            </a:r>
          </a:p>
        </p:txBody>
      </p:sp>
      <p:sp>
        <p:nvSpPr>
          <p:cNvPr id="1061" name="TextBox 1"/>
          <p:cNvSpPr txBox="1"/>
          <p:nvPr/>
        </p:nvSpPr>
        <p:spPr>
          <a:xfrm>
            <a:off x="393700" y="254000"/>
            <a:ext cx="8512175" cy="1290320"/>
          </a:xfrm>
          <a:prstGeom prst="rect">
            <a:avLst/>
          </a:prstGeom>
          <a:noFill/>
        </p:spPr>
        <p:txBody>
          <a:bodyPr lIns="0" rIns="0" rtlCol="0" tIns="0" wrap="none">
            <a:spAutoFit/>
          </a:bodyPr>
          <a:lstStyle/>
          <a:p>
            <a:pPr>
              <a:lnSpc>
                <a:spcPts val="1400"/>
              </a:lnSpc>
              <a:tabLst>
                <a:tab pos="241300"/>
                <a:tab pos="2755900"/>
              </a:tabLst>
            </a:pPr>
            <a:r>
              <a:rPr altLang="zh-CN" lang="en-US" smtClean="0"/>
              <a:t>	细分行业应用盘点——移动广告</a:t>
            </a:r>
          </a:p>
          <a:p>
            <a:pPr>
              <a:lnSpc>
                <a:spcPts val="1400"/>
              </a:lnSpc>
              <a:tabLst>
                <a:tab pos="241300"/>
                <a:tab pos="2755900"/>
              </a:tabLst>
            </a:pPr>
            <a:r>
              <a:rPr altLang="zh-CN" lang="en-US" smtClean="0"/>
              <a:t>   移动广告行业2014年上半年激活量增长较快，下半年7月与10月分别出现两次波动</a:t>
            </a:r>
          </a:p>
          <a:p>
            <a:pPr>
              <a:lnSpc>
                <a:spcPts val="1400"/>
              </a:lnSpc>
              <a:tabLst>
                <a:tab pos="241300"/>
                <a:tab pos="2755900"/>
              </a:tabLst>
            </a:pPr>
            <a:endParaRPr altLang="zh-CN" lang="en-US" smtClean="0"/>
          </a:p>
          <a:p>
            <a:pPr>
              <a:lnSpc>
                <a:spcPts val="1400"/>
              </a:lnSpc>
              <a:tabLst>
                <a:tab pos="241300"/>
                <a:tab pos="2755900"/>
              </a:tabLst>
            </a:pPr>
            <a:endParaRPr altLang="zh-CN" lang="en-US" smtClean="0"/>
          </a:p>
          <a:p>
            <a:pPr>
              <a:lnSpc>
                <a:spcPts val="1400"/>
              </a:lnSpc>
              <a:tabLst>
                <a:tab pos="241300"/>
                <a:tab pos="2755900"/>
              </a:tabLst>
            </a:pPr>
            <a:endParaRPr altLang="zh-CN" lang="en-US" smtClean="0"/>
          </a:p>
          <a:p>
            <a:pPr>
              <a:lnSpc>
                <a:spcPts val="1400"/>
              </a:lnSpc>
              <a:tabLst>
                <a:tab pos="241300"/>
                <a:tab pos="2755900"/>
              </a:tabLst>
            </a:pPr>
            <a:endParaRPr altLang="zh-CN" lang="en-US" smtClean="0"/>
          </a:p>
          <a:p>
            <a:pPr>
              <a:lnSpc>
                <a:spcPts val="1400"/>
              </a:lnSpc>
              <a:tabLst>
                <a:tab pos="241300"/>
                <a:tab pos="2755900"/>
              </a:tabLst>
            </a:pPr>
            <a:r>
              <a:rPr altLang="zh-CN" lang="en-US" smtClean="0"/>
              <a:t>		2014年1-12月 移动广告总激活量及增长趋势</a:t>
            </a:r>
          </a:p>
        </p:txBody>
      </p:sp>
      <p:sp>
        <p:nvSpPr>
          <p:cNvPr id="1062" name="TextBox 1"/>
          <p:cNvSpPr txBox="1"/>
          <p:nvPr/>
        </p:nvSpPr>
        <p:spPr>
          <a:xfrm>
            <a:off x="3733800" y="4114800"/>
            <a:ext cx="1016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移动广告总激活量</a:t>
            </a:r>
          </a:p>
        </p:txBody>
      </p:sp>
      <p:sp>
        <p:nvSpPr>
          <p:cNvPr id="1063" name="TextBox 1"/>
          <p:cNvSpPr txBox="1"/>
          <p:nvPr/>
        </p:nvSpPr>
        <p:spPr>
          <a:xfrm>
            <a:off x="5219700" y="4114800"/>
            <a:ext cx="7477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增长率（%）</a:t>
            </a:r>
          </a:p>
        </p:txBody>
      </p:sp>
    </p:spTree>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3" name="TextBox 1"/>
          <p:cNvSpPr txBox="1"/>
          <p:nvPr/>
        </p:nvSpPr>
        <p:spPr>
          <a:xfrm>
            <a:off x="850900" y="3784600"/>
            <a:ext cx="403225"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2014.1</a:t>
            </a:r>
          </a:p>
        </p:txBody>
      </p:sp>
      <p:sp>
        <p:nvSpPr>
          <p:cNvPr id="4" name="TextBox 1"/>
          <p:cNvSpPr txBox="1"/>
          <p:nvPr/>
        </p:nvSpPr>
        <p:spPr>
          <a:xfrm>
            <a:off x="1498600" y="3784600"/>
            <a:ext cx="403225"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2014.2</a:t>
            </a:r>
          </a:p>
        </p:txBody>
      </p:sp>
      <p:sp>
        <p:nvSpPr>
          <p:cNvPr id="5" name="TextBox 1"/>
          <p:cNvSpPr txBox="1"/>
          <p:nvPr/>
        </p:nvSpPr>
        <p:spPr>
          <a:xfrm>
            <a:off x="2133600" y="3784600"/>
            <a:ext cx="403225"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2014.3</a:t>
            </a:r>
          </a:p>
        </p:txBody>
      </p:sp>
      <p:sp>
        <p:nvSpPr>
          <p:cNvPr id="6" name="TextBox 1"/>
          <p:cNvSpPr txBox="1"/>
          <p:nvPr/>
        </p:nvSpPr>
        <p:spPr>
          <a:xfrm>
            <a:off x="2781300" y="3784600"/>
            <a:ext cx="403225"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2014.4</a:t>
            </a:r>
          </a:p>
        </p:txBody>
      </p:sp>
      <p:sp>
        <p:nvSpPr>
          <p:cNvPr id="7" name="TextBox 1"/>
          <p:cNvSpPr txBox="1"/>
          <p:nvPr/>
        </p:nvSpPr>
        <p:spPr>
          <a:xfrm>
            <a:off x="3416300" y="3784600"/>
            <a:ext cx="403225"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2014.5</a:t>
            </a:r>
          </a:p>
        </p:txBody>
      </p:sp>
      <p:sp>
        <p:nvSpPr>
          <p:cNvPr id="8" name="TextBox 1"/>
          <p:cNvSpPr txBox="1"/>
          <p:nvPr/>
        </p:nvSpPr>
        <p:spPr>
          <a:xfrm>
            <a:off x="4064000" y="3784600"/>
            <a:ext cx="403225"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2014.6</a:t>
            </a:r>
          </a:p>
        </p:txBody>
      </p:sp>
      <p:sp>
        <p:nvSpPr>
          <p:cNvPr id="9" name="TextBox 1"/>
          <p:cNvSpPr txBox="1"/>
          <p:nvPr/>
        </p:nvSpPr>
        <p:spPr>
          <a:xfrm>
            <a:off x="4699000" y="3784600"/>
            <a:ext cx="403225"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2014.7</a:t>
            </a:r>
          </a:p>
        </p:txBody>
      </p:sp>
      <p:sp>
        <p:nvSpPr>
          <p:cNvPr id="10" name="TextBox 1"/>
          <p:cNvSpPr txBox="1"/>
          <p:nvPr/>
        </p:nvSpPr>
        <p:spPr>
          <a:xfrm>
            <a:off x="5346700" y="3784600"/>
            <a:ext cx="403225"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2014.8</a:t>
            </a:r>
          </a:p>
        </p:txBody>
      </p:sp>
      <p:sp>
        <p:nvSpPr>
          <p:cNvPr id="11" name="TextBox 1"/>
          <p:cNvSpPr txBox="1"/>
          <p:nvPr/>
        </p:nvSpPr>
        <p:spPr>
          <a:xfrm>
            <a:off x="5981700" y="3784600"/>
            <a:ext cx="403225"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2014.9</a:t>
            </a:r>
          </a:p>
        </p:txBody>
      </p:sp>
      <p:sp>
        <p:nvSpPr>
          <p:cNvPr id="12" name="TextBox 1"/>
          <p:cNvSpPr txBox="1"/>
          <p:nvPr/>
        </p:nvSpPr>
        <p:spPr>
          <a:xfrm>
            <a:off x="6591300" y="3784600"/>
            <a:ext cx="477838"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2014.10</a:t>
            </a:r>
          </a:p>
        </p:txBody>
      </p:sp>
      <p:sp>
        <p:nvSpPr>
          <p:cNvPr id="13" name="TextBox 1"/>
          <p:cNvSpPr txBox="1"/>
          <p:nvPr/>
        </p:nvSpPr>
        <p:spPr>
          <a:xfrm>
            <a:off x="7226300" y="3784600"/>
            <a:ext cx="477838"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2014.11</a:t>
            </a:r>
          </a:p>
        </p:txBody>
      </p:sp>
      <p:sp>
        <p:nvSpPr>
          <p:cNvPr id="14" name="TextBox 1"/>
          <p:cNvSpPr txBox="1"/>
          <p:nvPr/>
        </p:nvSpPr>
        <p:spPr>
          <a:xfrm>
            <a:off x="7874000" y="3784600"/>
            <a:ext cx="477838"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2014.12</a:t>
            </a:r>
          </a:p>
        </p:txBody>
      </p:sp>
      <p:sp>
        <p:nvSpPr>
          <p:cNvPr id="15" name="TextBox 1"/>
          <p:cNvSpPr txBox="1"/>
          <p:nvPr/>
        </p:nvSpPr>
        <p:spPr>
          <a:xfrm>
            <a:off x="393700" y="254000"/>
            <a:ext cx="10675938" cy="1112520"/>
          </a:xfrm>
          <a:prstGeom prst="rect">
            <a:avLst/>
          </a:prstGeom>
          <a:noFill/>
        </p:spPr>
        <p:txBody>
          <a:bodyPr lIns="0" rIns="0" rtlCol="0" tIns="0" wrap="none">
            <a:spAutoFit/>
          </a:bodyPr>
          <a:lstStyle/>
          <a:p>
            <a:pPr>
              <a:lnSpc>
                <a:spcPts val="1400"/>
              </a:lnSpc>
              <a:tabLst>
                <a:tab pos="241300"/>
                <a:tab pos="2349500"/>
              </a:tabLst>
            </a:pPr>
            <a:r>
              <a:rPr altLang="zh-CN" lang="en-US" smtClean="0"/>
              <a:t>	细分行业应用盘点——移动广告</a:t>
            </a:r>
          </a:p>
          <a:p>
            <a:pPr>
              <a:lnSpc>
                <a:spcPts val="1400"/>
              </a:lnSpc>
              <a:tabLst>
                <a:tab pos="241300"/>
                <a:tab pos="2349500"/>
              </a:tabLst>
            </a:pPr>
            <a:r>
              <a:rPr altLang="zh-CN" lang="en-US" smtClean="0"/>
              <a:t>   激励类广告上半年激活量增长明显，下半年有明显下降，效果类广告激活量相对稳定，6月和9月出现增</a:t>
            </a:r>
          </a:p>
          <a:p>
            <a:pPr>
              <a:lnSpc>
                <a:spcPts val="1400"/>
              </a:lnSpc>
              <a:tabLst>
                <a:tab pos="241300"/>
                <a:tab pos="2349500"/>
              </a:tabLst>
            </a:pPr>
            <a:r>
              <a:rPr altLang="zh-CN" lang="en-US" smtClean="0"/>
              <a:t>	长高峰</a:t>
            </a:r>
          </a:p>
          <a:p>
            <a:pPr>
              <a:lnSpc>
                <a:spcPts val="1400"/>
              </a:lnSpc>
              <a:tabLst>
                <a:tab pos="241300"/>
                <a:tab pos="2349500"/>
              </a:tabLst>
            </a:pPr>
            <a:endParaRPr altLang="zh-CN" lang="en-US" smtClean="0"/>
          </a:p>
          <a:p>
            <a:pPr>
              <a:lnSpc>
                <a:spcPts val="1400"/>
              </a:lnSpc>
              <a:tabLst>
                <a:tab pos="241300"/>
                <a:tab pos="2349500"/>
              </a:tabLst>
            </a:pPr>
            <a:endParaRPr altLang="zh-CN" lang="en-US" smtClean="0"/>
          </a:p>
          <a:p>
            <a:pPr>
              <a:lnSpc>
                <a:spcPts val="1400"/>
              </a:lnSpc>
              <a:tabLst>
                <a:tab pos="241300"/>
                <a:tab pos="2349500"/>
              </a:tabLst>
            </a:pPr>
            <a:r>
              <a:rPr altLang="zh-CN" lang="en-US" smtClean="0"/>
              <a:t>		2014年1-12月 激励类广告与效果类广告激活量及增速</a:t>
            </a:r>
          </a:p>
        </p:txBody>
      </p:sp>
      <p:sp>
        <p:nvSpPr>
          <p:cNvPr id="16" name="TextBox 1"/>
          <p:cNvSpPr txBox="1"/>
          <p:nvPr/>
        </p:nvSpPr>
        <p:spPr>
          <a:xfrm>
            <a:off x="1651000" y="4064000"/>
            <a:ext cx="1016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效果类广告激活量</a:t>
            </a:r>
          </a:p>
        </p:txBody>
      </p:sp>
      <p:sp>
        <p:nvSpPr>
          <p:cNvPr id="17" name="TextBox 1"/>
          <p:cNvSpPr txBox="1"/>
          <p:nvPr/>
        </p:nvSpPr>
        <p:spPr>
          <a:xfrm>
            <a:off x="3200400" y="4064000"/>
            <a:ext cx="1016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激励类广告激活量</a:t>
            </a:r>
          </a:p>
        </p:txBody>
      </p:sp>
      <p:sp>
        <p:nvSpPr>
          <p:cNvPr id="18" name="TextBox 1"/>
          <p:cNvSpPr txBox="1"/>
          <p:nvPr/>
        </p:nvSpPr>
        <p:spPr>
          <a:xfrm>
            <a:off x="4749800" y="4064000"/>
            <a:ext cx="1270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效果类广告激活量增速</a:t>
            </a:r>
          </a:p>
        </p:txBody>
      </p:sp>
      <p:sp>
        <p:nvSpPr>
          <p:cNvPr id="19" name="TextBox 1"/>
          <p:cNvSpPr txBox="1"/>
          <p:nvPr/>
        </p:nvSpPr>
        <p:spPr>
          <a:xfrm>
            <a:off x="6565900" y="4064000"/>
            <a:ext cx="1270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激励类广告激活量增速</a:t>
            </a:r>
          </a:p>
        </p:txBody>
      </p:sp>
    </p:spTree>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2766060" y="1623060"/>
            <a:ext cx="1748027" cy="2375916"/>
          </a:xfrm>
          <a:custGeom>
            <a:gdLst>
              <a:gd fmla="*/ 1748027 w 1748027" name="connsiteX0"/>
              <a:gd fmla="*/ 0 h 2375916" name="connsiteY0"/>
              <a:gd fmla="*/ 1748027 w 1748027" name="connsiteX1"/>
              <a:gd fmla="*/ 2375916 h 2375916" name="connsiteY1"/>
              <a:gd fmla="*/ 0 w 1748027" name="connsiteX2"/>
              <a:gd fmla="*/ 2136393 h 2375916" name="connsiteY2"/>
              <a:gd fmla="*/ 0 w 1748027" name="connsiteX3"/>
              <a:gd fmla="*/ 239522 h 2375916" name="connsiteY3"/>
              <a:gd fmla="*/ 1748027 w 1748027" name="connsiteX4"/>
              <a:gd fmla="*/ 0 h 23759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75916" w="1748026">
                <a:moveTo>
                  <a:pt x="1748027" y="0"/>
                </a:moveTo>
                <a:lnTo>
                  <a:pt x="1748027" y="2375916"/>
                </a:lnTo>
                <a:lnTo>
                  <a:pt x="0" y="2136393"/>
                </a:lnTo>
                <a:lnTo>
                  <a:pt x="0" y="239522"/>
                </a:lnTo>
                <a:lnTo>
                  <a:pt x="1748027" y="0"/>
                </a:lnTo>
              </a:path>
            </a:pathLst>
          </a:custGeom>
          <a:solidFill>
            <a:srgbClr val="D3D3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4782311" y="1621536"/>
            <a:ext cx="1748028" cy="2372867"/>
          </a:xfrm>
          <a:custGeom>
            <a:gdLst>
              <a:gd fmla="*/ 1748028 w 1748028" name="connsiteX0"/>
              <a:gd fmla="*/ 0 h 2372867" name="connsiteY0"/>
              <a:gd fmla="*/ 1748028 w 1748028" name="connsiteX1"/>
              <a:gd fmla="*/ 2372867 h 2372867" name="connsiteY1"/>
              <a:gd fmla="*/ 0 w 1748028" name="connsiteX2"/>
              <a:gd fmla="*/ 2133599 h 2372867" name="connsiteY2"/>
              <a:gd fmla="*/ 0 w 1748028" name="connsiteX3"/>
              <a:gd fmla="*/ 239268 h 2372867" name="connsiteY3"/>
              <a:gd fmla="*/ 1748028 w 1748028" name="connsiteX4"/>
              <a:gd fmla="*/ 0 h 23728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72867" w="1748026">
                <a:moveTo>
                  <a:pt x="1748028" y="0"/>
                </a:moveTo>
                <a:lnTo>
                  <a:pt x="1748028" y="2372867"/>
                </a:lnTo>
                <a:lnTo>
                  <a:pt x="0" y="2133599"/>
                </a:lnTo>
                <a:lnTo>
                  <a:pt x="0" y="239268"/>
                </a:lnTo>
                <a:lnTo>
                  <a:pt x="1748028"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746759" y="1615439"/>
            <a:ext cx="1748027" cy="2375916"/>
          </a:xfrm>
          <a:custGeom>
            <a:gdLst>
              <a:gd fmla="*/ 1748028 w 1748027" name="connsiteX0"/>
              <a:gd fmla="*/ 0 h 2375916" name="connsiteY0"/>
              <a:gd fmla="*/ 1748028 w 1748027" name="connsiteX1"/>
              <a:gd fmla="*/ 2375916 h 2375916" name="connsiteY1"/>
              <a:gd fmla="*/ 0 w 1748027" name="connsiteX2"/>
              <a:gd fmla="*/ 2136394 h 2375916" name="connsiteY2"/>
              <a:gd fmla="*/ 0 w 1748027" name="connsiteX3"/>
              <a:gd fmla="*/ 239522 h 2375916" name="connsiteY3"/>
              <a:gd fmla="*/ 1748028 w 1748027" name="connsiteX4"/>
              <a:gd fmla="*/ 0 h 23759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75916" w="1748026">
                <a:moveTo>
                  <a:pt x="1748027" y="0"/>
                </a:moveTo>
                <a:lnTo>
                  <a:pt x="1748028" y="2375916"/>
                </a:lnTo>
                <a:lnTo>
                  <a:pt x="0" y="2136394"/>
                </a:lnTo>
                <a:lnTo>
                  <a:pt x="0" y="239522"/>
                </a:lnTo>
                <a:lnTo>
                  <a:pt x="1748028"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6798564" y="1632204"/>
            <a:ext cx="1748028" cy="2372867"/>
          </a:xfrm>
          <a:custGeom>
            <a:gdLst>
              <a:gd fmla="*/ 1748028 w 1748028" name="connsiteX0"/>
              <a:gd fmla="*/ 0 h 2372867" name="connsiteY0"/>
              <a:gd fmla="*/ 1748028 w 1748028" name="connsiteX1"/>
              <a:gd fmla="*/ 2372867 h 2372867" name="connsiteY1"/>
              <a:gd fmla="*/ 0 w 1748028" name="connsiteX2"/>
              <a:gd fmla="*/ 2133599 h 2372867" name="connsiteY2"/>
              <a:gd fmla="*/ 0 w 1748028" name="connsiteX3"/>
              <a:gd fmla="*/ 239267 h 2372867" name="connsiteY3"/>
              <a:gd fmla="*/ 1748028 w 1748028" name="connsiteX4"/>
              <a:gd fmla="*/ 0 h 23728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72867" w="1748026">
                <a:moveTo>
                  <a:pt x="1748028" y="0"/>
                </a:moveTo>
                <a:lnTo>
                  <a:pt x="1748028" y="2372867"/>
                </a:lnTo>
                <a:lnTo>
                  <a:pt x="0" y="2133599"/>
                </a:lnTo>
                <a:lnTo>
                  <a:pt x="0" y="239267"/>
                </a:lnTo>
                <a:lnTo>
                  <a:pt x="1748028" y="0"/>
                </a:lnTo>
              </a:path>
            </a:pathLst>
          </a:custGeom>
          <a:solidFill>
            <a:srgbClr val="D3D3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403091" y="1863851"/>
            <a:ext cx="416052" cy="416052"/>
          </a:xfrm>
          <a:custGeom>
            <a:gdLst>
              <a:gd fmla="*/ 9905 w 416052" name="connsiteX0"/>
              <a:gd fmla="*/ 208026 h 416052" name="connsiteY0"/>
              <a:gd fmla="*/ 208026 w 416052" name="connsiteX1"/>
              <a:gd fmla="*/ 9905 h 416052" name="connsiteY1"/>
              <a:gd fmla="*/ 406146 w 416052" name="connsiteX2"/>
              <a:gd fmla="*/ 208026 h 416052" name="connsiteY2"/>
              <a:gd fmla="*/ 208026 w 416052" name="connsiteX3"/>
              <a:gd fmla="*/ 406146 h 416052" name="connsiteY3"/>
              <a:gd fmla="*/ 9905 w 416052" name="connsiteX4"/>
              <a:gd fmla="*/ 208026 h 4160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16052" w="416052">
                <a:moveTo>
                  <a:pt x="9905" y="208026"/>
                </a:moveTo>
                <a:cubicBezTo>
                  <a:pt x="9905" y="98552"/>
                  <a:pt x="98552" y="9905"/>
                  <a:pt x="208026" y="9905"/>
                </a:cubicBezTo>
                <a:cubicBezTo>
                  <a:pt x="317500" y="9905"/>
                  <a:pt x="406146" y="98552"/>
                  <a:pt x="406146" y="208026"/>
                </a:cubicBezTo>
                <a:cubicBezTo>
                  <a:pt x="406146" y="317500"/>
                  <a:pt x="317500" y="406146"/>
                  <a:pt x="208026" y="406146"/>
                </a:cubicBezTo>
                <a:cubicBezTo>
                  <a:pt x="98552" y="406146"/>
                  <a:pt x="9905" y="317500"/>
                  <a:pt x="9905" y="208026"/>
                </a:cubicBezTo>
              </a:path>
            </a:pathLst>
          </a:custGeom>
          <a:solidFill>
            <a:srgbClr val="000000">
              <a:alpha val="0"/>
            </a:srgbClr>
          </a:solidFill>
          <a:ln w="254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5681471" y="2046732"/>
            <a:ext cx="76200" cy="132588"/>
          </a:xfrm>
          <a:custGeom>
            <a:gdLst>
              <a:gd fmla="*/ 0 w 76200" name="connsiteX0"/>
              <a:gd fmla="*/ 12700 h 132588" name="connsiteY0"/>
              <a:gd fmla="*/ 12700 w 76200" name="connsiteX1"/>
              <a:gd fmla="*/ 0 h 132588" name="connsiteY1"/>
              <a:gd fmla="*/ 63500 w 76200" name="connsiteX2"/>
              <a:gd fmla="*/ 0 h 132588" name="connsiteY2"/>
              <a:gd fmla="*/ 76200 w 76200" name="connsiteX3"/>
              <a:gd fmla="*/ 12700 h 132588" name="connsiteY3"/>
              <a:gd fmla="*/ 76200 w 76200" name="connsiteX4"/>
              <a:gd fmla="*/ 119888 h 132588" name="connsiteY4"/>
              <a:gd fmla="*/ 63500 w 76200" name="connsiteX5"/>
              <a:gd fmla="*/ 132588 h 132588" name="connsiteY5"/>
              <a:gd fmla="*/ 12700 w 76200" name="connsiteX6"/>
              <a:gd fmla="*/ 132588 h 132588" name="connsiteY6"/>
              <a:gd fmla="*/ 0 w 76200" name="connsiteX7"/>
              <a:gd fmla="*/ 119888 h 132588" name="connsiteY7"/>
              <a:gd fmla="*/ 0 w 76200" name="connsiteX8"/>
              <a:gd fmla="*/ 12700 h 132588"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32588" w="76200">
                <a:moveTo>
                  <a:pt x="0" y="12700"/>
                </a:moveTo>
                <a:cubicBezTo>
                  <a:pt x="0" y="5714"/>
                  <a:pt x="5715" y="0"/>
                  <a:pt x="12700" y="0"/>
                </a:cubicBezTo>
                <a:lnTo>
                  <a:pt x="63500" y="0"/>
                </a:lnTo>
                <a:cubicBezTo>
                  <a:pt x="70485" y="0"/>
                  <a:pt x="76200" y="5714"/>
                  <a:pt x="76200" y="12700"/>
                </a:cubicBezTo>
                <a:lnTo>
                  <a:pt x="76200" y="119888"/>
                </a:lnTo>
                <a:cubicBezTo>
                  <a:pt x="76200" y="126872"/>
                  <a:pt x="70485" y="132588"/>
                  <a:pt x="63500" y="132588"/>
                </a:cubicBezTo>
                <a:lnTo>
                  <a:pt x="12700" y="132588"/>
                </a:lnTo>
                <a:cubicBezTo>
                  <a:pt x="5715" y="132588"/>
                  <a:pt x="0" y="126872"/>
                  <a:pt x="0" y="119888"/>
                </a:cubicBezTo>
                <a:lnTo>
                  <a:pt x="0" y="127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5701284" y="2066544"/>
            <a:ext cx="35052" cy="89916"/>
          </a:xfrm>
          <a:custGeom>
            <a:gdLst>
              <a:gd fmla="*/ 0 w 35052" name="connsiteX0"/>
              <a:gd fmla="*/ 2158 h 89916" name="connsiteY0"/>
              <a:gd fmla="*/ 2158 w 35052" name="connsiteX1"/>
              <a:gd fmla="*/ 0 h 89916" name="connsiteY1"/>
              <a:gd fmla="*/ 32892 w 35052" name="connsiteX2"/>
              <a:gd fmla="*/ 0 h 89916" name="connsiteY2"/>
              <a:gd fmla="*/ 35051 w 35052" name="connsiteX3"/>
              <a:gd fmla="*/ 2158 h 89916" name="connsiteY3"/>
              <a:gd fmla="*/ 35051 w 35052" name="connsiteX4"/>
              <a:gd fmla="*/ 87757 h 89916" name="connsiteY4"/>
              <a:gd fmla="*/ 32892 w 35052" name="connsiteX5"/>
              <a:gd fmla="*/ 89916 h 89916" name="connsiteY5"/>
              <a:gd fmla="*/ 2158 w 35052" name="connsiteX6"/>
              <a:gd fmla="*/ 89916 h 89916" name="connsiteY6"/>
              <a:gd fmla="*/ 0 w 35052" name="connsiteX7"/>
              <a:gd fmla="*/ 87757 h 89916" name="connsiteY7"/>
              <a:gd fmla="*/ 0 w 35052" name="connsiteX8"/>
              <a:gd fmla="*/ 2158 h 89916"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89916" w="35052">
                <a:moveTo>
                  <a:pt x="0" y="2158"/>
                </a:moveTo>
                <a:cubicBezTo>
                  <a:pt x="0" y="1016"/>
                  <a:pt x="1015" y="0"/>
                  <a:pt x="2158" y="0"/>
                </a:cubicBezTo>
                <a:lnTo>
                  <a:pt x="32892" y="0"/>
                </a:lnTo>
                <a:cubicBezTo>
                  <a:pt x="34035" y="0"/>
                  <a:pt x="35051" y="1016"/>
                  <a:pt x="35051" y="2158"/>
                </a:cubicBezTo>
                <a:lnTo>
                  <a:pt x="35051" y="87757"/>
                </a:lnTo>
                <a:cubicBezTo>
                  <a:pt x="35051" y="88900"/>
                  <a:pt x="34035" y="89916"/>
                  <a:pt x="32892" y="89916"/>
                </a:cubicBezTo>
                <a:lnTo>
                  <a:pt x="2158" y="89916"/>
                </a:lnTo>
                <a:cubicBezTo>
                  <a:pt x="1015" y="89916"/>
                  <a:pt x="0" y="88900"/>
                  <a:pt x="0" y="87757"/>
                </a:cubicBezTo>
                <a:lnTo>
                  <a:pt x="0" y="2158"/>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468111" y="1863851"/>
            <a:ext cx="416052" cy="416052"/>
          </a:xfrm>
          <a:custGeom>
            <a:gdLst>
              <a:gd fmla="*/ 9905 w 416052" name="connsiteX0"/>
              <a:gd fmla="*/ 208026 h 416052" name="connsiteY0"/>
              <a:gd fmla="*/ 208026 w 416052" name="connsiteX1"/>
              <a:gd fmla="*/ 9905 h 416052" name="connsiteY1"/>
              <a:gd fmla="*/ 406146 w 416052" name="connsiteX2"/>
              <a:gd fmla="*/ 208026 h 416052" name="connsiteY2"/>
              <a:gd fmla="*/ 208026 w 416052" name="connsiteX3"/>
              <a:gd fmla="*/ 406146 h 416052" name="connsiteY3"/>
              <a:gd fmla="*/ 9905 w 416052" name="connsiteX4"/>
              <a:gd fmla="*/ 208026 h 4160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16052" w="416052">
                <a:moveTo>
                  <a:pt x="9905" y="208026"/>
                </a:moveTo>
                <a:cubicBezTo>
                  <a:pt x="9905" y="98552"/>
                  <a:pt x="98552" y="9905"/>
                  <a:pt x="208026" y="9905"/>
                </a:cubicBezTo>
                <a:cubicBezTo>
                  <a:pt x="317500" y="9905"/>
                  <a:pt x="406146" y="98552"/>
                  <a:pt x="406146" y="208026"/>
                </a:cubicBezTo>
                <a:cubicBezTo>
                  <a:pt x="406146" y="317500"/>
                  <a:pt x="317500" y="406146"/>
                  <a:pt x="208026" y="406146"/>
                </a:cubicBezTo>
                <a:cubicBezTo>
                  <a:pt x="98552" y="406146"/>
                  <a:pt x="9905" y="317500"/>
                  <a:pt x="9905" y="208026"/>
                </a:cubicBezTo>
              </a:path>
            </a:pathLst>
          </a:custGeom>
          <a:solidFill>
            <a:srgbClr val="000000">
              <a:alpha val="0"/>
            </a:srgbClr>
          </a:solidFill>
          <a:ln w="254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7449311" y="1863851"/>
            <a:ext cx="416051" cy="416052"/>
          </a:xfrm>
          <a:custGeom>
            <a:gdLst>
              <a:gd fmla="*/ 9906 w 416051" name="connsiteX0"/>
              <a:gd fmla="*/ 208026 h 416052" name="connsiteY0"/>
              <a:gd fmla="*/ 208026 w 416051" name="connsiteX1"/>
              <a:gd fmla="*/ 9905 h 416052" name="connsiteY1"/>
              <a:gd fmla="*/ 406145 w 416051" name="connsiteX2"/>
              <a:gd fmla="*/ 208026 h 416052" name="connsiteY2"/>
              <a:gd fmla="*/ 208026 w 416051" name="connsiteX3"/>
              <a:gd fmla="*/ 406146 h 416052" name="connsiteY3"/>
              <a:gd fmla="*/ 9906 w 416051" name="connsiteX4"/>
              <a:gd fmla="*/ 208026 h 4160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16052" w="416051">
                <a:moveTo>
                  <a:pt x="9906" y="208026"/>
                </a:moveTo>
                <a:cubicBezTo>
                  <a:pt x="9906" y="98552"/>
                  <a:pt x="98552" y="9905"/>
                  <a:pt x="208026" y="9905"/>
                </a:cubicBezTo>
                <a:cubicBezTo>
                  <a:pt x="317500" y="9905"/>
                  <a:pt x="406145" y="98552"/>
                  <a:pt x="406145" y="208026"/>
                </a:cubicBezTo>
                <a:cubicBezTo>
                  <a:pt x="406145" y="317500"/>
                  <a:pt x="317500" y="406146"/>
                  <a:pt x="208026" y="406146"/>
                </a:cubicBezTo>
                <a:cubicBezTo>
                  <a:pt x="98552" y="406146"/>
                  <a:pt x="9906" y="317500"/>
                  <a:pt x="9906" y="208026"/>
                </a:cubicBezTo>
              </a:path>
            </a:pathLst>
          </a:custGeom>
          <a:solidFill>
            <a:srgbClr val="000000">
              <a:alpha val="0"/>
            </a:srgbClr>
          </a:solidFill>
          <a:ln w="254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1295400" y="1790700"/>
            <a:ext cx="571500" cy="558800"/>
          </a:xfrm>
          <a:prstGeom prst="rect">
            <a:avLst/>
          </a:prstGeom>
          <a:noFill/>
        </p:spPr>
      </p:pic>
      <p:pic>
        <p:nvPicPr>
          <p:cNvPr id="15" name="Picture 3"/>
          <p:cNvPicPr>
            <a:picLocks noChangeArrowheads="1" noChangeAspect="1"/>
          </p:cNvPicPr>
          <p:nvPr/>
        </p:nvPicPr>
        <p:blipFill>
          <a:blip r:embed="rId3"/>
          <a:stretch>
            <a:fillRect/>
          </a:stretch>
        </p:blipFill>
        <p:spPr bwMode="auto">
          <a:xfrm>
            <a:off x="444500" y="4800600"/>
            <a:ext cx="1117600" cy="304800"/>
          </a:xfrm>
          <a:prstGeom prst="rect">
            <a:avLst/>
          </a:prstGeom>
          <a:noFill/>
        </p:spPr>
      </p:pic>
      <p:pic>
        <p:nvPicPr>
          <p:cNvPr id="16" name="Picture 3"/>
          <p:cNvPicPr>
            <a:picLocks noChangeArrowheads="1" noChangeAspect="1"/>
          </p:cNvPicPr>
          <p:nvPr/>
        </p:nvPicPr>
        <p:blipFill>
          <a:blip r:embed="rId4"/>
          <a:stretch>
            <a:fillRect/>
          </a:stretch>
        </p:blipFill>
        <p:spPr bwMode="auto">
          <a:xfrm>
            <a:off x="2489200" y="1600200"/>
            <a:ext cx="254000" cy="2387600"/>
          </a:xfrm>
          <a:prstGeom prst="rect">
            <a:avLst/>
          </a:prstGeom>
          <a:noFill/>
        </p:spPr>
      </p:pic>
      <p:pic>
        <p:nvPicPr>
          <p:cNvPr id="17" name="Picture 3"/>
          <p:cNvPicPr>
            <a:picLocks noChangeArrowheads="1" noChangeAspect="1"/>
          </p:cNvPicPr>
          <p:nvPr/>
        </p:nvPicPr>
        <p:blipFill>
          <a:blip r:embed="rId5"/>
          <a:stretch>
            <a:fillRect/>
          </a:stretch>
        </p:blipFill>
        <p:spPr bwMode="auto">
          <a:xfrm>
            <a:off x="3378200" y="1892300"/>
            <a:ext cx="444500" cy="355600"/>
          </a:xfrm>
          <a:prstGeom prst="rect">
            <a:avLst/>
          </a:prstGeom>
          <a:noFill/>
        </p:spPr>
      </p:pic>
      <p:pic>
        <p:nvPicPr>
          <p:cNvPr id="18" name="Picture 3"/>
          <p:cNvPicPr>
            <a:picLocks noChangeArrowheads="1" noChangeAspect="1"/>
          </p:cNvPicPr>
          <p:nvPr/>
        </p:nvPicPr>
        <p:blipFill>
          <a:blip r:embed="rId6"/>
          <a:stretch>
            <a:fillRect/>
          </a:stretch>
        </p:blipFill>
        <p:spPr bwMode="auto">
          <a:xfrm>
            <a:off x="4495800" y="1612900"/>
            <a:ext cx="254000" cy="2374900"/>
          </a:xfrm>
          <a:prstGeom prst="rect">
            <a:avLst/>
          </a:prstGeom>
          <a:noFill/>
        </p:spPr>
      </p:pic>
      <p:pic>
        <p:nvPicPr>
          <p:cNvPr id="19" name="Picture 3"/>
          <p:cNvPicPr>
            <a:picLocks noChangeArrowheads="1" noChangeAspect="1"/>
          </p:cNvPicPr>
          <p:nvPr/>
        </p:nvPicPr>
        <p:blipFill>
          <a:blip r:embed="rId7"/>
          <a:stretch>
            <a:fillRect/>
          </a:stretch>
        </p:blipFill>
        <p:spPr bwMode="auto">
          <a:xfrm>
            <a:off x="5461000" y="1917700"/>
            <a:ext cx="317500" cy="304800"/>
          </a:xfrm>
          <a:prstGeom prst="rect">
            <a:avLst/>
          </a:prstGeom>
          <a:noFill/>
        </p:spPr>
      </p:pic>
      <p:pic>
        <p:nvPicPr>
          <p:cNvPr id="20" name="Picture 3"/>
          <p:cNvPicPr>
            <a:picLocks noChangeArrowheads="1" noChangeAspect="1"/>
          </p:cNvPicPr>
          <p:nvPr/>
        </p:nvPicPr>
        <p:blipFill>
          <a:blip r:embed="rId8"/>
          <a:stretch>
            <a:fillRect/>
          </a:stretch>
        </p:blipFill>
        <p:spPr bwMode="auto">
          <a:xfrm>
            <a:off x="6515100" y="1612900"/>
            <a:ext cx="254000" cy="2374900"/>
          </a:xfrm>
          <a:prstGeom prst="rect">
            <a:avLst/>
          </a:prstGeom>
          <a:noFill/>
        </p:spPr>
      </p:pic>
      <p:pic>
        <p:nvPicPr>
          <p:cNvPr id="21" name="Picture 3"/>
          <p:cNvPicPr>
            <a:picLocks noChangeArrowheads="1" noChangeAspect="1"/>
          </p:cNvPicPr>
          <p:nvPr/>
        </p:nvPicPr>
        <p:blipFill>
          <a:blip r:embed="rId9"/>
          <a:stretch>
            <a:fillRect/>
          </a:stretch>
        </p:blipFill>
        <p:spPr bwMode="auto">
          <a:xfrm>
            <a:off x="7493000" y="1905000"/>
            <a:ext cx="342900" cy="317500"/>
          </a:xfrm>
          <a:prstGeom prst="rect">
            <a:avLst/>
          </a:prstGeom>
          <a:noFill/>
        </p:spPr>
      </p:pic>
      <p:pic>
        <p:nvPicPr>
          <p:cNvPr id="22" name="Picture 3"/>
          <p:cNvPicPr>
            <a:picLocks noChangeArrowheads="1" noChangeAspect="1"/>
          </p:cNvPicPr>
          <p:nvPr/>
        </p:nvPicPr>
        <p:blipFill>
          <a:blip r:embed="rId10"/>
          <a:stretch>
            <a:fillRect/>
          </a:stretch>
        </p:blipFill>
        <p:spPr bwMode="auto">
          <a:xfrm>
            <a:off x="8534400" y="1625600"/>
            <a:ext cx="254000" cy="2374900"/>
          </a:xfrm>
          <a:prstGeom prst="rect">
            <a:avLst/>
          </a:prstGeom>
          <a:noFill/>
        </p:spPr>
      </p:pic>
      <p:sp>
        <p:nvSpPr>
          <p:cNvPr id="2" name="TextBox 1"/>
          <p:cNvSpPr txBox="1"/>
          <p:nvPr/>
        </p:nvSpPr>
        <p:spPr>
          <a:xfrm>
            <a:off x="393700" y="254000"/>
            <a:ext cx="10537825" cy="5791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细分行业应用盘点——移动广告</a:t>
            </a:r>
          </a:p>
          <a:p>
            <a:pPr>
              <a:lnSpc>
                <a:spcPts val="1400"/>
              </a:lnSpc>
              <a:tabLst>
                <a:tab pos="241300"/>
              </a:tabLst>
            </a:pPr>
            <a:r>
              <a:rPr altLang="zh-CN" lang="en-US" smtClean="0"/>
              <a:t>   移动广告行业热点：程序化购买发展进程加快，DMP环节重要性凸显，LBS以及新广告形式为行业带来</a:t>
            </a:r>
          </a:p>
          <a:p>
            <a:pPr>
              <a:lnSpc>
                <a:spcPts val="1400"/>
              </a:lnSpc>
              <a:tabLst>
                <a:tab pos="241300"/>
              </a:tabLst>
            </a:pPr>
            <a:r>
              <a:rPr altLang="zh-CN" lang="en-US" smtClean="0"/>
              <a:t>	新机遇</a:t>
            </a:r>
          </a:p>
        </p:txBody>
      </p:sp>
      <p:sp>
        <p:nvSpPr>
          <p:cNvPr id="23"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4" name="TextBox 1"/>
          <p:cNvSpPr txBox="1"/>
          <p:nvPr/>
        </p:nvSpPr>
        <p:spPr>
          <a:xfrm>
            <a:off x="889000" y="2336800"/>
            <a:ext cx="2519362" cy="1569720"/>
          </a:xfrm>
          <a:prstGeom prst="rect">
            <a:avLst/>
          </a:prstGeom>
          <a:noFill/>
        </p:spPr>
        <p:txBody>
          <a:bodyPr lIns="0" rIns="0" rtlCol="0" tIns="0" wrap="none">
            <a:spAutoFit/>
          </a:bodyPr>
          <a:lstStyle/>
          <a:p>
            <a:pPr>
              <a:lnSpc>
                <a:spcPts val="1500"/>
              </a:lnSpc>
              <a:tabLst>
                <a:tab pos="38100"/>
              </a:tabLst>
            </a:pPr>
            <a:r>
              <a:rPr altLang="zh-CN" lang="en-US" smtClean="0"/>
              <a:t>	程序化购买发展加快</a:t>
            </a:r>
          </a:p>
          <a:p>
            <a:pPr>
              <a:lnSpc>
                <a:spcPts val="1500"/>
              </a:lnSpc>
              <a:tabLst>
                <a:tab pos="38100"/>
              </a:tabLst>
            </a:pPr>
            <a:endParaRPr altLang="zh-CN" lang="en-US" smtClean="0"/>
          </a:p>
          <a:p>
            <a:pPr>
              <a:lnSpc>
                <a:spcPts val="1500"/>
              </a:lnSpc>
              <a:tabLst>
                <a:tab pos="38100"/>
              </a:tabLst>
            </a:pPr>
            <a:r>
              <a:rPr altLang="zh-CN" lang="en-US" smtClean="0"/>
              <a:t>移动端DSP、SSP平台不断</a:t>
            </a:r>
          </a:p>
          <a:p>
            <a:pPr>
              <a:lnSpc>
                <a:spcPts val="1500"/>
              </a:lnSpc>
              <a:tabLst>
                <a:tab pos="38100"/>
              </a:tabLst>
            </a:pPr>
            <a:r>
              <a:rPr altLang="zh-CN" lang="en-US" smtClean="0"/>
              <a:t>涌现，移动Ad Exchange</a:t>
            </a:r>
          </a:p>
          <a:p>
            <a:pPr>
              <a:lnSpc>
                <a:spcPts val="1500"/>
              </a:lnSpc>
              <a:tabLst>
                <a:tab pos="38100"/>
              </a:tabLst>
            </a:pPr>
            <a:r>
              <a:rPr altLang="zh-CN" lang="en-US" smtClean="0"/>
              <a:t>逐渐成熟，移动广告程序</a:t>
            </a:r>
          </a:p>
          <a:p>
            <a:pPr>
              <a:lnSpc>
                <a:spcPts val="1500"/>
              </a:lnSpc>
              <a:tabLst>
                <a:tab pos="38100"/>
              </a:tabLst>
            </a:pPr>
            <a:r>
              <a:rPr altLang="zh-CN" lang="en-US" smtClean="0"/>
              <a:t>化购买各环节进一步完</a:t>
            </a:r>
          </a:p>
          <a:p>
            <a:pPr>
              <a:lnSpc>
                <a:spcPts val="1500"/>
              </a:lnSpc>
              <a:tabLst>
                <a:tab pos="38100"/>
              </a:tabLst>
            </a:pPr>
            <a:r>
              <a:rPr altLang="zh-CN" lang="en-US" smtClean="0"/>
              <a:t>善，未来程序化购买发展</a:t>
            </a:r>
          </a:p>
          <a:p>
            <a:pPr>
              <a:lnSpc>
                <a:spcPts val="1500"/>
              </a:lnSpc>
              <a:tabLst>
                <a:tab pos="38100"/>
              </a:tabLst>
            </a:pPr>
            <a:r>
              <a:rPr altLang="zh-CN" lang="en-US" smtClean="0"/>
              <a:t>进程将加快</a:t>
            </a:r>
          </a:p>
        </p:txBody>
      </p:sp>
      <p:sp>
        <p:nvSpPr>
          <p:cNvPr id="25" name="TextBox 1"/>
          <p:cNvSpPr txBox="1"/>
          <p:nvPr/>
        </p:nvSpPr>
        <p:spPr>
          <a:xfrm>
            <a:off x="2895600" y="2336800"/>
            <a:ext cx="2514600" cy="1379220"/>
          </a:xfrm>
          <a:prstGeom prst="rect">
            <a:avLst/>
          </a:prstGeom>
          <a:noFill/>
        </p:spPr>
        <p:txBody>
          <a:bodyPr lIns="0" rIns="0" rtlCol="0" tIns="0" wrap="none">
            <a:spAutoFit/>
          </a:bodyPr>
          <a:lstStyle/>
          <a:p>
            <a:pPr>
              <a:lnSpc>
                <a:spcPts val="1500"/>
              </a:lnSpc>
              <a:tabLst>
                <a:tab pos="25400"/>
              </a:tabLst>
            </a:pPr>
            <a:r>
              <a:rPr altLang="zh-CN" lang="en-US" smtClean="0"/>
              <a:t>	基于DMP的精准营销</a:t>
            </a:r>
          </a:p>
          <a:p>
            <a:pPr>
              <a:lnSpc>
                <a:spcPts val="1500"/>
              </a:lnSpc>
              <a:tabLst>
                <a:tab pos="25400"/>
              </a:tabLst>
            </a:pPr>
            <a:endParaRPr altLang="zh-CN" lang="en-US" smtClean="0"/>
          </a:p>
          <a:p>
            <a:pPr>
              <a:lnSpc>
                <a:spcPts val="1500"/>
              </a:lnSpc>
              <a:tabLst>
                <a:tab pos="25400"/>
              </a:tabLst>
            </a:pPr>
            <a:r>
              <a:rPr altLang="zh-CN" lang="en-US" smtClean="0"/>
              <a:t>广告主、应用开发者及广</a:t>
            </a:r>
          </a:p>
          <a:p>
            <a:pPr>
              <a:lnSpc>
                <a:spcPts val="1500"/>
              </a:lnSpc>
              <a:tabLst>
                <a:tab pos="25400"/>
              </a:tabLst>
            </a:pPr>
            <a:r>
              <a:rPr altLang="zh-CN" lang="en-US" smtClean="0"/>
              <a:t>告平台等各环节参与者对</a:t>
            </a:r>
          </a:p>
          <a:p>
            <a:pPr>
              <a:lnSpc>
                <a:spcPts val="1500"/>
              </a:lnSpc>
              <a:tabLst>
                <a:tab pos="25400"/>
              </a:tabLst>
            </a:pPr>
            <a:r>
              <a:rPr altLang="zh-CN" lang="en-US" smtClean="0"/>
              <a:t>广告效果的关注度日益增</a:t>
            </a:r>
          </a:p>
          <a:p>
            <a:pPr>
              <a:lnSpc>
                <a:spcPts val="1500"/>
              </a:lnSpc>
              <a:tabLst>
                <a:tab pos="25400"/>
              </a:tabLst>
            </a:pPr>
            <a:r>
              <a:rPr altLang="zh-CN" lang="en-US" smtClean="0"/>
              <a:t>强，DMP在产业链中的参</a:t>
            </a:r>
          </a:p>
          <a:p>
            <a:pPr>
              <a:lnSpc>
                <a:spcPts val="1500"/>
              </a:lnSpc>
              <a:tabLst>
                <a:tab pos="25400"/>
              </a:tabLst>
            </a:pPr>
            <a:r>
              <a:rPr altLang="zh-CN" lang="en-US" smtClean="0"/>
              <a:t>与度提升</a:t>
            </a:r>
          </a:p>
        </p:txBody>
      </p:sp>
      <p:sp>
        <p:nvSpPr>
          <p:cNvPr id="26" name="TextBox 1"/>
          <p:cNvSpPr txBox="1"/>
          <p:nvPr/>
        </p:nvSpPr>
        <p:spPr>
          <a:xfrm>
            <a:off x="4940300" y="2336800"/>
            <a:ext cx="2514600" cy="1569720"/>
          </a:xfrm>
          <a:prstGeom prst="rect">
            <a:avLst/>
          </a:prstGeom>
          <a:noFill/>
        </p:spPr>
        <p:txBody>
          <a:bodyPr lIns="0" rIns="0" rtlCol="0" tIns="0" wrap="none">
            <a:spAutoFit/>
          </a:bodyPr>
          <a:lstStyle/>
          <a:p>
            <a:pPr>
              <a:lnSpc>
                <a:spcPts val="1500"/>
              </a:lnSpc>
              <a:tabLst>
                <a:tab pos="177800"/>
                <a:tab pos="330200"/>
              </a:tabLst>
            </a:pPr>
            <a:r>
              <a:rPr altLang="zh-CN" lang="en-US" smtClean="0"/>
              <a:t>	基于位置信息的</a:t>
            </a:r>
          </a:p>
          <a:p>
            <a:pPr>
              <a:lnSpc>
                <a:spcPts val="1500"/>
              </a:lnSpc>
              <a:tabLst>
                <a:tab pos="177800"/>
                <a:tab pos="330200"/>
              </a:tabLst>
            </a:pPr>
            <a:r>
              <a:rPr altLang="zh-CN" lang="en-US" smtClean="0"/>
              <a:t>		本地化营销</a:t>
            </a:r>
          </a:p>
          <a:p>
            <a:pPr>
              <a:lnSpc>
                <a:spcPts val="1500"/>
              </a:lnSpc>
              <a:tabLst>
                <a:tab pos="177800"/>
                <a:tab pos="330200"/>
              </a:tabLst>
            </a:pPr>
            <a:endParaRPr altLang="zh-CN" lang="en-US" smtClean="0"/>
          </a:p>
          <a:p>
            <a:pPr>
              <a:lnSpc>
                <a:spcPts val="1500"/>
              </a:lnSpc>
              <a:tabLst>
                <a:tab pos="177800"/>
                <a:tab pos="330200"/>
              </a:tabLst>
            </a:pPr>
            <a:r>
              <a:rPr altLang="zh-CN" lang="en-US" smtClean="0"/>
              <a:t>基于设备LBS的本地化营</a:t>
            </a:r>
          </a:p>
          <a:p>
            <a:pPr>
              <a:lnSpc>
                <a:spcPts val="1500"/>
              </a:lnSpc>
              <a:tabLst>
                <a:tab pos="177800"/>
                <a:tab pos="330200"/>
              </a:tabLst>
            </a:pPr>
            <a:r>
              <a:rPr altLang="zh-CN" lang="en-US" smtClean="0"/>
              <a:t>销模式受到关注，部分企</a:t>
            </a:r>
          </a:p>
          <a:p>
            <a:pPr>
              <a:lnSpc>
                <a:spcPts val="1500"/>
              </a:lnSpc>
              <a:tabLst>
                <a:tab pos="177800"/>
                <a:tab pos="330200"/>
              </a:tabLst>
            </a:pPr>
            <a:r>
              <a:rPr altLang="zh-CN" lang="en-US" smtClean="0"/>
              <a:t>业已开始探索，本地化营</a:t>
            </a:r>
          </a:p>
          <a:p>
            <a:pPr>
              <a:lnSpc>
                <a:spcPts val="1500"/>
              </a:lnSpc>
              <a:tabLst>
                <a:tab pos="177800"/>
                <a:tab pos="330200"/>
              </a:tabLst>
            </a:pPr>
            <a:r>
              <a:rPr altLang="zh-CN" lang="en-US" smtClean="0"/>
              <a:t>销将为传统品牌广告主带</a:t>
            </a:r>
          </a:p>
          <a:p>
            <a:pPr>
              <a:lnSpc>
                <a:spcPts val="1500"/>
              </a:lnSpc>
              <a:tabLst>
                <a:tab pos="177800"/>
                <a:tab pos="330200"/>
              </a:tabLst>
            </a:pPr>
            <a:r>
              <a:rPr altLang="zh-CN" lang="en-US" smtClean="0"/>
              <a:t>来更多参与机会</a:t>
            </a:r>
          </a:p>
        </p:txBody>
      </p:sp>
      <p:sp>
        <p:nvSpPr>
          <p:cNvPr id="27" name="TextBox 1"/>
          <p:cNvSpPr txBox="1"/>
          <p:nvPr/>
        </p:nvSpPr>
        <p:spPr>
          <a:xfrm>
            <a:off x="6946900" y="2336800"/>
            <a:ext cx="2514600" cy="1569720"/>
          </a:xfrm>
          <a:prstGeom prst="rect">
            <a:avLst/>
          </a:prstGeom>
          <a:noFill/>
        </p:spPr>
        <p:txBody>
          <a:bodyPr lIns="0" rIns="0" rtlCol="0" tIns="0" wrap="none">
            <a:spAutoFit/>
          </a:bodyPr>
          <a:lstStyle/>
          <a:p>
            <a:pPr>
              <a:lnSpc>
                <a:spcPts val="1500"/>
              </a:lnSpc>
              <a:tabLst>
                <a:tab pos="88900"/>
              </a:tabLst>
            </a:pPr>
            <a:r>
              <a:rPr altLang="zh-CN" lang="en-US" smtClean="0"/>
              <a:t>	移动广告形式创新</a:t>
            </a:r>
          </a:p>
          <a:p>
            <a:pPr>
              <a:lnSpc>
                <a:spcPts val="1500"/>
              </a:lnSpc>
              <a:tabLst>
                <a:tab pos="88900"/>
              </a:tabLst>
            </a:pPr>
            <a:endParaRPr altLang="zh-CN" lang="en-US" smtClean="0"/>
          </a:p>
          <a:p>
            <a:pPr>
              <a:lnSpc>
                <a:spcPts val="1500"/>
              </a:lnSpc>
              <a:tabLst>
                <a:tab pos="88900"/>
              </a:tabLst>
            </a:pPr>
            <a:endParaRPr altLang="zh-CN" lang="en-US" smtClean="0"/>
          </a:p>
          <a:p>
            <a:pPr>
              <a:lnSpc>
                <a:spcPts val="1500"/>
              </a:lnSpc>
              <a:tabLst>
                <a:tab pos="88900"/>
              </a:tabLst>
            </a:pPr>
            <a:r>
              <a:rPr altLang="zh-CN" lang="en-US" smtClean="0"/>
              <a:t>视频、原生广告等新的移</a:t>
            </a:r>
          </a:p>
          <a:p>
            <a:pPr>
              <a:lnSpc>
                <a:spcPts val="1500"/>
              </a:lnSpc>
              <a:tabLst>
                <a:tab pos="88900"/>
              </a:tabLst>
            </a:pPr>
            <a:r>
              <a:rPr altLang="zh-CN" lang="en-US" smtClean="0"/>
              <a:t>动端广告形式正在不断涌</a:t>
            </a:r>
          </a:p>
          <a:p>
            <a:pPr>
              <a:lnSpc>
                <a:spcPts val="1500"/>
              </a:lnSpc>
              <a:tabLst>
                <a:tab pos="88900"/>
              </a:tabLst>
            </a:pPr>
            <a:r>
              <a:rPr altLang="zh-CN" lang="en-US" smtClean="0"/>
              <a:t>现，为改善用户广告观</a:t>
            </a:r>
          </a:p>
          <a:p>
            <a:pPr>
              <a:lnSpc>
                <a:spcPts val="1500"/>
              </a:lnSpc>
              <a:tabLst>
                <a:tab pos="88900"/>
              </a:tabLst>
            </a:pPr>
            <a:r>
              <a:rPr altLang="zh-CN" lang="en-US" smtClean="0"/>
              <a:t>感，提高移动端用户的广</a:t>
            </a:r>
          </a:p>
          <a:p>
            <a:pPr>
              <a:lnSpc>
                <a:spcPts val="1500"/>
              </a:lnSpc>
              <a:tabLst>
                <a:tab pos="88900"/>
              </a:tabLst>
            </a:pPr>
            <a:r>
              <a:rPr altLang="zh-CN" lang="en-US" smtClean="0"/>
              <a:t>告接受度起到积极作用。</a:t>
            </a:r>
          </a:p>
        </p:txBody>
      </p:sp>
    </p:spTree>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6914388" y="2456688"/>
            <a:ext cx="309371" cy="1066800"/>
          </a:xfrm>
          <a:custGeom>
            <a:gdLst>
              <a:gd fmla="*/ 0 w 309371" name="connsiteX0"/>
              <a:gd fmla="*/ 1066800 h 1066800" name="connsiteY0"/>
              <a:gd fmla="*/ 309371 w 309371" name="connsiteX1"/>
              <a:gd fmla="*/ 1066800 h 1066800" name="connsiteY1"/>
              <a:gd fmla="*/ 309371 w 309371" name="connsiteX2"/>
              <a:gd fmla="*/ 0 h 1066800" name="connsiteY2"/>
              <a:gd fmla="*/ 0 w 309371" name="connsiteX3"/>
              <a:gd fmla="*/ 0 h 1066800" name="connsiteY3"/>
              <a:gd fmla="*/ 0 w 309371" name="connsiteX4"/>
              <a:gd fmla="*/ 1066800 h 10668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66800" w="309371">
                <a:moveTo>
                  <a:pt x="0" y="1066800"/>
                </a:moveTo>
                <a:lnTo>
                  <a:pt x="309371" y="1066800"/>
                </a:lnTo>
                <a:lnTo>
                  <a:pt x="309371" y="0"/>
                </a:lnTo>
                <a:lnTo>
                  <a:pt x="0" y="0"/>
                </a:lnTo>
                <a:lnTo>
                  <a:pt x="0" y="1066800"/>
                </a:lnTo>
              </a:path>
            </a:pathLst>
          </a:custGeom>
          <a:solidFill>
            <a:srgbClr val="405E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7470647" y="2426207"/>
            <a:ext cx="309371" cy="1097280"/>
          </a:xfrm>
          <a:custGeom>
            <a:gdLst>
              <a:gd fmla="*/ 0 w 309371" name="connsiteX0"/>
              <a:gd fmla="*/ 1097280 h 1097280" name="connsiteY0"/>
              <a:gd fmla="*/ 309371 w 309371" name="connsiteX1"/>
              <a:gd fmla="*/ 1097280 h 1097280" name="connsiteY1"/>
              <a:gd fmla="*/ 309371 w 309371" name="connsiteX2"/>
              <a:gd fmla="*/ 0 h 1097280" name="connsiteY2"/>
              <a:gd fmla="*/ 0 w 309371" name="connsiteX3"/>
              <a:gd fmla="*/ 0 h 1097280" name="connsiteY3"/>
              <a:gd fmla="*/ 0 w 309371" name="connsiteX4"/>
              <a:gd fmla="*/ 1097280 h 109728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97280" w="309371">
                <a:moveTo>
                  <a:pt x="0" y="1097280"/>
                </a:moveTo>
                <a:lnTo>
                  <a:pt x="309371" y="1097280"/>
                </a:lnTo>
                <a:lnTo>
                  <a:pt x="309371" y="0"/>
                </a:lnTo>
                <a:lnTo>
                  <a:pt x="0" y="0"/>
                </a:lnTo>
                <a:lnTo>
                  <a:pt x="0" y="1097280"/>
                </a:lnTo>
              </a:path>
            </a:pathLst>
          </a:custGeom>
          <a:solidFill>
            <a:srgbClr val="405E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1350263" y="3061716"/>
            <a:ext cx="309371" cy="461772"/>
          </a:xfrm>
          <a:custGeom>
            <a:gdLst>
              <a:gd fmla="*/ 0 w 309371" name="connsiteX0"/>
              <a:gd fmla="*/ 0 h 461772" name="connsiteY0"/>
              <a:gd fmla="*/ 309371 w 309371" name="connsiteX1"/>
              <a:gd fmla="*/ 0 h 461772" name="connsiteY1"/>
              <a:gd fmla="*/ 309371 w 309371" name="connsiteX2"/>
              <a:gd fmla="*/ 461772 h 461772" name="connsiteY2"/>
              <a:gd fmla="*/ 0 w 309371" name="connsiteX3"/>
              <a:gd fmla="*/ 461772 h 461772" name="connsiteY3"/>
              <a:gd fmla="*/ 0 w 309371" name="connsiteX4"/>
              <a:gd fmla="*/ 0 h 46177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1772" w="309371">
                <a:moveTo>
                  <a:pt x="0" y="0"/>
                </a:moveTo>
                <a:lnTo>
                  <a:pt x="309371" y="0"/>
                </a:lnTo>
                <a:lnTo>
                  <a:pt x="309371" y="461772"/>
                </a:lnTo>
                <a:lnTo>
                  <a:pt x="0" y="46177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1906523" y="3022092"/>
            <a:ext cx="309372" cy="501395"/>
          </a:xfrm>
          <a:custGeom>
            <a:gdLst>
              <a:gd fmla="*/ 0 w 309372" name="connsiteX0"/>
              <a:gd fmla="*/ 0 h 501395" name="connsiteY0"/>
              <a:gd fmla="*/ 309372 w 309372" name="connsiteX1"/>
              <a:gd fmla="*/ 0 h 501395" name="connsiteY1"/>
              <a:gd fmla="*/ 309372 w 309372" name="connsiteX2"/>
              <a:gd fmla="*/ 501395 h 501395" name="connsiteY2"/>
              <a:gd fmla="*/ 0 w 309372" name="connsiteX3"/>
              <a:gd fmla="*/ 501395 h 501395" name="connsiteY3"/>
              <a:gd fmla="*/ 0 w 309372" name="connsiteX4"/>
              <a:gd fmla="*/ 0 h 50139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01395" w="309372">
                <a:moveTo>
                  <a:pt x="0" y="0"/>
                </a:moveTo>
                <a:lnTo>
                  <a:pt x="309372" y="0"/>
                </a:lnTo>
                <a:lnTo>
                  <a:pt x="309372" y="501395"/>
                </a:lnTo>
                <a:lnTo>
                  <a:pt x="0" y="50139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2462783" y="2948939"/>
            <a:ext cx="309372" cy="574548"/>
          </a:xfrm>
          <a:custGeom>
            <a:gdLst>
              <a:gd fmla="*/ 0 w 309372" name="connsiteX0"/>
              <a:gd fmla="*/ 0 h 574548" name="connsiteY0"/>
              <a:gd fmla="*/ 309372 w 309372" name="connsiteX1"/>
              <a:gd fmla="*/ 0 h 574548" name="connsiteY1"/>
              <a:gd fmla="*/ 309372 w 309372" name="connsiteX2"/>
              <a:gd fmla="*/ 574548 h 574548" name="connsiteY2"/>
              <a:gd fmla="*/ 0 w 309372" name="connsiteX3"/>
              <a:gd fmla="*/ 574548 h 574548" name="connsiteY3"/>
              <a:gd fmla="*/ 0 w 309372" name="connsiteX4"/>
              <a:gd fmla="*/ 0 h 5745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74548" w="309372">
                <a:moveTo>
                  <a:pt x="0" y="0"/>
                </a:moveTo>
                <a:lnTo>
                  <a:pt x="309372" y="0"/>
                </a:lnTo>
                <a:lnTo>
                  <a:pt x="309372" y="574548"/>
                </a:lnTo>
                <a:lnTo>
                  <a:pt x="0" y="57454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019044" y="2973323"/>
            <a:ext cx="309372" cy="550164"/>
          </a:xfrm>
          <a:custGeom>
            <a:gdLst>
              <a:gd fmla="*/ 0 w 309372" name="connsiteX0"/>
              <a:gd fmla="*/ 0 h 550164" name="connsiteY0"/>
              <a:gd fmla="*/ 309371 w 309372" name="connsiteX1"/>
              <a:gd fmla="*/ 0 h 550164" name="connsiteY1"/>
              <a:gd fmla="*/ 309371 w 309372" name="connsiteX2"/>
              <a:gd fmla="*/ 550164 h 550164" name="connsiteY2"/>
              <a:gd fmla="*/ 0 w 309372" name="connsiteX3"/>
              <a:gd fmla="*/ 550164 h 550164" name="connsiteY3"/>
              <a:gd fmla="*/ 0 w 309372" name="connsiteX4"/>
              <a:gd fmla="*/ 0 h 5501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50164" w="309372">
                <a:moveTo>
                  <a:pt x="0" y="0"/>
                </a:moveTo>
                <a:lnTo>
                  <a:pt x="309371" y="0"/>
                </a:lnTo>
                <a:lnTo>
                  <a:pt x="309371" y="550164"/>
                </a:lnTo>
                <a:lnTo>
                  <a:pt x="0" y="55016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3575303" y="2962655"/>
            <a:ext cx="309372" cy="560832"/>
          </a:xfrm>
          <a:custGeom>
            <a:gdLst>
              <a:gd fmla="*/ 0 w 309372" name="connsiteX0"/>
              <a:gd fmla="*/ 0 h 560832" name="connsiteY0"/>
              <a:gd fmla="*/ 309372 w 309372" name="connsiteX1"/>
              <a:gd fmla="*/ 0 h 560832" name="connsiteY1"/>
              <a:gd fmla="*/ 309372 w 309372" name="connsiteX2"/>
              <a:gd fmla="*/ 560832 h 560832" name="connsiteY2"/>
              <a:gd fmla="*/ 0 w 309372" name="connsiteX3"/>
              <a:gd fmla="*/ 560832 h 560832" name="connsiteY3"/>
              <a:gd fmla="*/ 0 w 309372" name="connsiteX4"/>
              <a:gd fmla="*/ 0 h 5608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60832" w="309372">
                <a:moveTo>
                  <a:pt x="0" y="0"/>
                </a:moveTo>
                <a:lnTo>
                  <a:pt x="309372" y="0"/>
                </a:lnTo>
                <a:lnTo>
                  <a:pt x="309372" y="560832"/>
                </a:lnTo>
                <a:lnTo>
                  <a:pt x="0" y="56083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4131564" y="2845307"/>
            <a:ext cx="309371" cy="678180"/>
          </a:xfrm>
          <a:custGeom>
            <a:gdLst>
              <a:gd fmla="*/ 0 w 309371" name="connsiteX0"/>
              <a:gd fmla="*/ 0 h 678180" name="connsiteY0"/>
              <a:gd fmla="*/ 309371 w 309371" name="connsiteX1"/>
              <a:gd fmla="*/ 0 h 678180" name="connsiteY1"/>
              <a:gd fmla="*/ 309371 w 309371" name="connsiteX2"/>
              <a:gd fmla="*/ 678180 h 678180" name="connsiteY2"/>
              <a:gd fmla="*/ 0 w 309371" name="connsiteX3"/>
              <a:gd fmla="*/ 678180 h 678180" name="connsiteY3"/>
              <a:gd fmla="*/ 0 w 309371" name="connsiteX4"/>
              <a:gd fmla="*/ 0 h 67818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78180" w="309371">
                <a:moveTo>
                  <a:pt x="0" y="0"/>
                </a:moveTo>
                <a:lnTo>
                  <a:pt x="309371" y="0"/>
                </a:lnTo>
                <a:lnTo>
                  <a:pt x="309371" y="678180"/>
                </a:lnTo>
                <a:lnTo>
                  <a:pt x="0" y="678180"/>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4689347" y="2753867"/>
            <a:ext cx="307848" cy="769620"/>
          </a:xfrm>
          <a:custGeom>
            <a:gdLst>
              <a:gd fmla="*/ 0 w 307848" name="connsiteX0"/>
              <a:gd fmla="*/ 0 h 769620" name="connsiteY0"/>
              <a:gd fmla="*/ 307848 w 307848" name="connsiteX1"/>
              <a:gd fmla="*/ 0 h 769620" name="connsiteY1"/>
              <a:gd fmla="*/ 307848 w 307848" name="connsiteX2"/>
              <a:gd fmla="*/ 769620 h 769620" name="connsiteY2"/>
              <a:gd fmla="*/ 0 w 307848" name="connsiteX3"/>
              <a:gd fmla="*/ 769620 h 769620" name="connsiteY3"/>
              <a:gd fmla="*/ 0 w 307848" name="connsiteX4"/>
              <a:gd fmla="*/ 0 h 76962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9620" w="307848">
                <a:moveTo>
                  <a:pt x="0" y="0"/>
                </a:moveTo>
                <a:lnTo>
                  <a:pt x="307848" y="0"/>
                </a:lnTo>
                <a:lnTo>
                  <a:pt x="307848" y="769620"/>
                </a:lnTo>
                <a:lnTo>
                  <a:pt x="0" y="769620"/>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5245608" y="2711195"/>
            <a:ext cx="307847" cy="812292"/>
          </a:xfrm>
          <a:custGeom>
            <a:gdLst>
              <a:gd fmla="*/ 0 w 307847" name="connsiteX0"/>
              <a:gd fmla="*/ 0 h 812292" name="connsiteY0"/>
              <a:gd fmla="*/ 307847 w 307847" name="connsiteX1"/>
              <a:gd fmla="*/ 0 h 812292" name="connsiteY1"/>
              <a:gd fmla="*/ 307847 w 307847" name="connsiteX2"/>
              <a:gd fmla="*/ 812292 h 812292" name="connsiteY2"/>
              <a:gd fmla="*/ 0 w 307847" name="connsiteX3"/>
              <a:gd fmla="*/ 812292 h 812292" name="connsiteY3"/>
              <a:gd fmla="*/ 0 w 307847" name="connsiteX4"/>
              <a:gd fmla="*/ 0 h 8122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12292" w="307847">
                <a:moveTo>
                  <a:pt x="0" y="0"/>
                </a:moveTo>
                <a:lnTo>
                  <a:pt x="307847" y="0"/>
                </a:lnTo>
                <a:lnTo>
                  <a:pt x="307847" y="812292"/>
                </a:lnTo>
                <a:lnTo>
                  <a:pt x="0" y="81229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801867" y="2726435"/>
            <a:ext cx="309372" cy="797052"/>
          </a:xfrm>
          <a:custGeom>
            <a:gdLst>
              <a:gd fmla="*/ 0 w 309372" name="connsiteX0"/>
              <a:gd fmla="*/ 0 h 797052" name="connsiteY0"/>
              <a:gd fmla="*/ 309372 w 309372" name="connsiteX1"/>
              <a:gd fmla="*/ 0 h 797052" name="connsiteY1"/>
              <a:gd fmla="*/ 309372 w 309372" name="connsiteX2"/>
              <a:gd fmla="*/ 797052 h 797052" name="connsiteY2"/>
              <a:gd fmla="*/ 0 w 309372" name="connsiteX3"/>
              <a:gd fmla="*/ 797052 h 797052" name="connsiteY3"/>
              <a:gd fmla="*/ 0 w 309372" name="connsiteX4"/>
              <a:gd fmla="*/ 0 h 7970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97052" w="309372">
                <a:moveTo>
                  <a:pt x="0" y="0"/>
                </a:moveTo>
                <a:lnTo>
                  <a:pt x="309372" y="0"/>
                </a:lnTo>
                <a:lnTo>
                  <a:pt x="309372" y="797052"/>
                </a:lnTo>
                <a:lnTo>
                  <a:pt x="0" y="79705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6358128" y="2609088"/>
            <a:ext cx="309371" cy="914400"/>
          </a:xfrm>
          <a:custGeom>
            <a:gdLst>
              <a:gd fmla="*/ 0 w 309371" name="connsiteX0"/>
              <a:gd fmla="*/ 0 h 914400" name="connsiteY0"/>
              <a:gd fmla="*/ 309371 w 309371" name="connsiteX1"/>
              <a:gd fmla="*/ 0 h 914400" name="connsiteY1"/>
              <a:gd fmla="*/ 309371 w 309371" name="connsiteX2"/>
              <a:gd fmla="*/ 914400 h 914400" name="connsiteY2"/>
              <a:gd fmla="*/ 0 w 309371" name="connsiteX3"/>
              <a:gd fmla="*/ 914400 h 914400" name="connsiteY3"/>
              <a:gd fmla="*/ 0 w 309371" name="connsiteX4"/>
              <a:gd fmla="*/ 0 h 9144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14400" w="309371">
                <a:moveTo>
                  <a:pt x="0" y="0"/>
                </a:moveTo>
                <a:lnTo>
                  <a:pt x="309371" y="0"/>
                </a:lnTo>
                <a:lnTo>
                  <a:pt x="309371" y="914400"/>
                </a:lnTo>
                <a:lnTo>
                  <a:pt x="0" y="914400"/>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1220469" y="3517138"/>
            <a:ext cx="6689343" cy="21844"/>
          </a:xfrm>
          <a:custGeom>
            <a:gdLst>
              <a:gd fmla="*/ 6350 w 6689343" name="connsiteX0"/>
              <a:gd fmla="*/ 6350 h 21844" name="connsiteY0"/>
              <a:gd fmla="*/ 6682994 w 6689343" name="connsiteX1"/>
              <a:gd fmla="*/ 6350 h 21844" name="connsiteY1"/>
            </a:gdLst>
            <a:cxnLst>
              <a:cxn ang="0">
                <a:pos x="connsiteX0" y="connsiteY0"/>
              </a:cxn>
              <a:cxn ang="1">
                <a:pos x="connsiteX1" y="connsiteY1"/>
              </a:cxn>
            </a:cxnLst>
            <a:rect b="b" l="l" r="r" t="t"/>
            <a:pathLst>
              <a:path h="21844" w="6689343">
                <a:moveTo>
                  <a:pt x="6350" y="6350"/>
                </a:moveTo>
                <a:lnTo>
                  <a:pt x="6682994" y="6350"/>
                </a:lnTo>
              </a:path>
            </a:pathLst>
          </a:custGeom>
          <a:ln w="12700">
            <a:solidFill>
              <a:srgbClr val="B1B6C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2046732" y="2235707"/>
            <a:ext cx="5591555" cy="213360"/>
          </a:xfrm>
          <a:custGeom>
            <a:gdLst>
              <a:gd fmla="*/ 13716 w 5591555" name="connsiteX0"/>
              <a:gd fmla="*/ 103632 h 213360" name="connsiteY0"/>
              <a:gd fmla="*/ 571500 w 5591555" name="connsiteX1"/>
              <a:gd fmla="*/ 62484 h 213360" name="connsiteY1"/>
              <a:gd fmla="*/ 1127760 w 5591555" name="connsiteX2"/>
              <a:gd fmla="*/ 199644 h 213360" name="connsiteY2"/>
              <a:gd fmla="*/ 1684020 w 5591555" name="connsiteX3"/>
              <a:gd fmla="*/ 155448 h 213360" name="connsiteY3"/>
              <a:gd fmla="*/ 2240279 w 5591555" name="connsiteX4"/>
              <a:gd fmla="*/ 13716 h 213360" name="connsiteY4"/>
              <a:gd fmla="*/ 2796539 w 5591555" name="connsiteX5"/>
              <a:gd fmla="*/ 67056 h 213360" name="connsiteY5"/>
              <a:gd fmla="*/ 3352800 w 5591555" name="connsiteX6"/>
              <a:gd fmla="*/ 129540 h 213360" name="connsiteY6"/>
              <a:gd fmla="*/ 3909059 w 5591555" name="connsiteX7"/>
              <a:gd fmla="*/ 182880 h 213360" name="connsiteY7"/>
              <a:gd fmla="*/ 4465320 w 5591555" name="connsiteX8"/>
              <a:gd fmla="*/ 59436 h 213360" name="connsiteY8"/>
              <a:gd fmla="*/ 5021579 w 5591555" name="connsiteX9"/>
              <a:gd fmla="*/ 44196 h 213360" name="connsiteY9"/>
              <a:gd fmla="*/ 5577839 w 5591555" name="connsiteX10"/>
              <a:gd fmla="*/ 147827 h 213360"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213360" w="5591555">
                <a:moveTo>
                  <a:pt x="13716" y="103632"/>
                </a:moveTo>
                <a:lnTo>
                  <a:pt x="571500" y="62484"/>
                </a:lnTo>
                <a:lnTo>
                  <a:pt x="1127760" y="199644"/>
                </a:lnTo>
                <a:lnTo>
                  <a:pt x="1684020" y="155448"/>
                </a:lnTo>
                <a:lnTo>
                  <a:pt x="2240279" y="13716"/>
                </a:lnTo>
                <a:lnTo>
                  <a:pt x="2796539" y="67056"/>
                </a:lnTo>
                <a:lnTo>
                  <a:pt x="3352800" y="129540"/>
                </a:lnTo>
                <a:lnTo>
                  <a:pt x="3909059" y="182880"/>
                </a:lnTo>
                <a:lnTo>
                  <a:pt x="4465320" y="59436"/>
                </a:lnTo>
                <a:lnTo>
                  <a:pt x="5021579" y="44196"/>
                </a:lnTo>
                <a:lnTo>
                  <a:pt x="5577839" y="147827"/>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2003044" y="2281808"/>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526" y="114300"/>
                  <a:pt x="0" y="88645"/>
                  <a:pt x="0" y="57150"/>
                </a:cubicBezTo>
                <a:cubicBezTo>
                  <a:pt x="0" y="25526"/>
                  <a:pt x="25526" y="0"/>
                  <a:pt x="57150" y="0"/>
                </a:cubicBezTo>
                <a:cubicBezTo>
                  <a:pt x="88773" y="0"/>
                  <a:pt x="114300" y="25526"/>
                  <a:pt x="114300" y="5715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1996694" y="2275458"/>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1876" y="120650"/>
                  <a:pt x="6350" y="94995"/>
                  <a:pt x="6350" y="63500"/>
                </a:cubicBezTo>
                <a:cubicBezTo>
                  <a:pt x="6350" y="31876"/>
                  <a:pt x="31876" y="6350"/>
                  <a:pt x="63500" y="6350"/>
                </a:cubicBezTo>
                <a:cubicBezTo>
                  <a:pt x="95123" y="6350"/>
                  <a:pt x="120650" y="31876"/>
                  <a:pt x="120650" y="6350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2560827" y="224066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3" y="114300"/>
                  <a:pt x="57150" y="114300"/>
                </a:cubicBezTo>
                <a:cubicBezTo>
                  <a:pt x="25526" y="114300"/>
                  <a:pt x="0" y="88646"/>
                  <a:pt x="0" y="57150"/>
                </a:cubicBezTo>
                <a:cubicBezTo>
                  <a:pt x="0" y="25527"/>
                  <a:pt x="25526" y="0"/>
                  <a:pt x="57150" y="0"/>
                </a:cubicBezTo>
                <a:cubicBezTo>
                  <a:pt x="88773" y="0"/>
                  <a:pt x="114300" y="25527"/>
                  <a:pt x="114300" y="5715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2554477" y="223431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3" y="120650"/>
                  <a:pt x="63500" y="120650"/>
                </a:cubicBezTo>
                <a:cubicBezTo>
                  <a:pt x="31876" y="120650"/>
                  <a:pt x="6350" y="94996"/>
                  <a:pt x="6350" y="63500"/>
                </a:cubicBezTo>
                <a:cubicBezTo>
                  <a:pt x="6350" y="31877"/>
                  <a:pt x="31876" y="6350"/>
                  <a:pt x="63500" y="6350"/>
                </a:cubicBezTo>
                <a:cubicBezTo>
                  <a:pt x="95123" y="6350"/>
                  <a:pt x="120650" y="31877"/>
                  <a:pt x="120650" y="6350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3117088" y="237782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526" y="114300"/>
                  <a:pt x="0" y="88646"/>
                  <a:pt x="0" y="57150"/>
                </a:cubicBezTo>
                <a:cubicBezTo>
                  <a:pt x="0" y="25527"/>
                  <a:pt x="25526" y="0"/>
                  <a:pt x="57150" y="0"/>
                </a:cubicBezTo>
                <a:cubicBezTo>
                  <a:pt x="88772" y="0"/>
                  <a:pt x="114300" y="25527"/>
                  <a:pt x="114300" y="5715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3110738" y="237147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1876" y="120650"/>
                  <a:pt x="6350" y="94996"/>
                  <a:pt x="6350" y="63500"/>
                </a:cubicBezTo>
                <a:cubicBezTo>
                  <a:pt x="6350" y="31877"/>
                  <a:pt x="31876" y="6350"/>
                  <a:pt x="63500" y="6350"/>
                </a:cubicBezTo>
                <a:cubicBezTo>
                  <a:pt x="95122" y="6350"/>
                  <a:pt x="120650" y="31877"/>
                  <a:pt x="120650" y="6350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3673347" y="233362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527" y="114300"/>
                  <a:pt x="0" y="88645"/>
                  <a:pt x="0" y="57150"/>
                </a:cubicBezTo>
                <a:cubicBezTo>
                  <a:pt x="0" y="25526"/>
                  <a:pt x="25527" y="0"/>
                  <a:pt x="57150" y="0"/>
                </a:cubicBezTo>
                <a:cubicBezTo>
                  <a:pt x="88773" y="0"/>
                  <a:pt x="114300" y="25526"/>
                  <a:pt x="114300" y="5715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3666997" y="2327275"/>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1877" y="120650"/>
                  <a:pt x="6350" y="94995"/>
                  <a:pt x="6350" y="63500"/>
                </a:cubicBezTo>
                <a:cubicBezTo>
                  <a:pt x="6350" y="31876"/>
                  <a:pt x="31877" y="6350"/>
                  <a:pt x="63500" y="6350"/>
                </a:cubicBezTo>
                <a:cubicBezTo>
                  <a:pt x="95123" y="6350"/>
                  <a:pt x="120650" y="31876"/>
                  <a:pt x="120650" y="6350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4229608" y="219189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526" y="114300"/>
                  <a:pt x="0" y="88646"/>
                  <a:pt x="0" y="57150"/>
                </a:cubicBezTo>
                <a:cubicBezTo>
                  <a:pt x="0" y="25527"/>
                  <a:pt x="25526" y="0"/>
                  <a:pt x="57150" y="0"/>
                </a:cubicBezTo>
                <a:cubicBezTo>
                  <a:pt x="88772" y="0"/>
                  <a:pt x="114300" y="25527"/>
                  <a:pt x="114300" y="5715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4223258" y="2185542"/>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1876" y="120650"/>
                  <a:pt x="6350" y="94996"/>
                  <a:pt x="6350" y="63500"/>
                </a:cubicBezTo>
                <a:cubicBezTo>
                  <a:pt x="6350" y="31877"/>
                  <a:pt x="31876" y="6350"/>
                  <a:pt x="63500" y="6350"/>
                </a:cubicBezTo>
                <a:cubicBezTo>
                  <a:pt x="95122" y="6350"/>
                  <a:pt x="120650" y="31877"/>
                  <a:pt x="120650" y="6350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4785867" y="224523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527" y="114300"/>
                  <a:pt x="0" y="88646"/>
                  <a:pt x="0" y="57150"/>
                </a:cubicBezTo>
                <a:cubicBezTo>
                  <a:pt x="0" y="25527"/>
                  <a:pt x="25527" y="0"/>
                  <a:pt x="57150" y="0"/>
                </a:cubicBezTo>
                <a:cubicBezTo>
                  <a:pt x="88772" y="0"/>
                  <a:pt x="114300" y="25527"/>
                  <a:pt x="114300" y="5715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4779517" y="2238882"/>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1877" y="120650"/>
                  <a:pt x="6350" y="94996"/>
                  <a:pt x="6350" y="63500"/>
                </a:cubicBezTo>
                <a:cubicBezTo>
                  <a:pt x="6350" y="31877"/>
                  <a:pt x="31877" y="6350"/>
                  <a:pt x="63500" y="6350"/>
                </a:cubicBezTo>
                <a:cubicBezTo>
                  <a:pt x="95122" y="6350"/>
                  <a:pt x="120650" y="31877"/>
                  <a:pt x="120650" y="6350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342128" y="230771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6" y="114300"/>
                  <a:pt x="0" y="88645"/>
                  <a:pt x="0" y="57150"/>
                </a:cubicBezTo>
                <a:cubicBezTo>
                  <a:pt x="0" y="25526"/>
                  <a:pt x="25526" y="0"/>
                  <a:pt x="57150" y="0"/>
                </a:cubicBezTo>
                <a:cubicBezTo>
                  <a:pt x="88772" y="0"/>
                  <a:pt x="114300" y="25526"/>
                  <a:pt x="114300" y="5715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5335778" y="2301367"/>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6" y="120650"/>
                  <a:pt x="6350" y="94995"/>
                  <a:pt x="6350" y="63500"/>
                </a:cubicBezTo>
                <a:cubicBezTo>
                  <a:pt x="6350" y="31876"/>
                  <a:pt x="31876" y="6350"/>
                  <a:pt x="63500" y="6350"/>
                </a:cubicBezTo>
                <a:cubicBezTo>
                  <a:pt x="95122" y="6350"/>
                  <a:pt x="120650" y="31876"/>
                  <a:pt x="120650" y="6350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6" name="Freeform 3"/>
          <p:cNvSpPr/>
          <p:nvPr/>
        </p:nvSpPr>
        <p:spPr>
          <a:xfrm>
            <a:off x="5898388" y="236105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7" y="114300"/>
                  <a:pt x="0" y="88645"/>
                  <a:pt x="0" y="57150"/>
                </a:cubicBezTo>
                <a:cubicBezTo>
                  <a:pt x="0" y="25526"/>
                  <a:pt x="25527" y="0"/>
                  <a:pt x="57150" y="0"/>
                </a:cubicBezTo>
                <a:cubicBezTo>
                  <a:pt x="88772" y="0"/>
                  <a:pt x="114300" y="25526"/>
                  <a:pt x="114300" y="5715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8" name="Freeform 3"/>
          <p:cNvSpPr/>
          <p:nvPr/>
        </p:nvSpPr>
        <p:spPr>
          <a:xfrm>
            <a:off x="5892038" y="2354707"/>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7" y="120650"/>
                  <a:pt x="6350" y="94995"/>
                  <a:pt x="6350" y="63500"/>
                </a:cubicBezTo>
                <a:cubicBezTo>
                  <a:pt x="6350" y="31876"/>
                  <a:pt x="31877" y="6350"/>
                  <a:pt x="63500" y="6350"/>
                </a:cubicBezTo>
                <a:cubicBezTo>
                  <a:pt x="95122" y="6350"/>
                  <a:pt x="120650" y="31876"/>
                  <a:pt x="120650" y="6350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6454647" y="223761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7" y="114300"/>
                  <a:pt x="0" y="88645"/>
                  <a:pt x="0" y="57150"/>
                </a:cubicBezTo>
                <a:cubicBezTo>
                  <a:pt x="0" y="25526"/>
                  <a:pt x="25527" y="0"/>
                  <a:pt x="57150" y="0"/>
                </a:cubicBezTo>
                <a:cubicBezTo>
                  <a:pt x="88772" y="0"/>
                  <a:pt x="114300" y="25526"/>
                  <a:pt x="114300" y="5715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0" name="Freeform 3"/>
          <p:cNvSpPr/>
          <p:nvPr/>
        </p:nvSpPr>
        <p:spPr>
          <a:xfrm>
            <a:off x="6448297" y="2231263"/>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7" y="120650"/>
                  <a:pt x="6350" y="94995"/>
                  <a:pt x="6350" y="63500"/>
                </a:cubicBezTo>
                <a:cubicBezTo>
                  <a:pt x="6350" y="31876"/>
                  <a:pt x="31877" y="6350"/>
                  <a:pt x="63500" y="6350"/>
                </a:cubicBezTo>
                <a:cubicBezTo>
                  <a:pt x="95122" y="6350"/>
                  <a:pt x="120650" y="31876"/>
                  <a:pt x="120650" y="6350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1" name="Freeform 3"/>
          <p:cNvSpPr/>
          <p:nvPr/>
        </p:nvSpPr>
        <p:spPr>
          <a:xfrm>
            <a:off x="7010907" y="222237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527" y="114300"/>
                  <a:pt x="0" y="88645"/>
                  <a:pt x="0" y="57150"/>
                </a:cubicBezTo>
                <a:cubicBezTo>
                  <a:pt x="0" y="25526"/>
                  <a:pt x="25527" y="0"/>
                  <a:pt x="57150" y="0"/>
                </a:cubicBezTo>
                <a:cubicBezTo>
                  <a:pt x="88773" y="0"/>
                  <a:pt x="114300" y="25526"/>
                  <a:pt x="114300" y="5715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2" name="Freeform 3"/>
          <p:cNvSpPr/>
          <p:nvPr/>
        </p:nvSpPr>
        <p:spPr>
          <a:xfrm>
            <a:off x="7004557" y="2216023"/>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1877" y="120650"/>
                  <a:pt x="6350" y="94995"/>
                  <a:pt x="6350" y="63500"/>
                </a:cubicBezTo>
                <a:cubicBezTo>
                  <a:pt x="6350" y="31876"/>
                  <a:pt x="31877" y="6350"/>
                  <a:pt x="63500" y="6350"/>
                </a:cubicBezTo>
                <a:cubicBezTo>
                  <a:pt x="95123" y="6350"/>
                  <a:pt x="120650" y="31876"/>
                  <a:pt x="120650" y="6350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3" name="Freeform 3"/>
          <p:cNvSpPr/>
          <p:nvPr/>
        </p:nvSpPr>
        <p:spPr>
          <a:xfrm>
            <a:off x="7567168" y="2326004"/>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526" y="114300"/>
                  <a:pt x="0" y="88646"/>
                  <a:pt x="0" y="57150"/>
                </a:cubicBezTo>
                <a:cubicBezTo>
                  <a:pt x="0" y="25527"/>
                  <a:pt x="25526" y="0"/>
                  <a:pt x="57150" y="0"/>
                </a:cubicBezTo>
                <a:cubicBezTo>
                  <a:pt x="88772" y="0"/>
                  <a:pt x="114300" y="25527"/>
                  <a:pt x="114300" y="5715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4" name="Freeform 3"/>
          <p:cNvSpPr/>
          <p:nvPr/>
        </p:nvSpPr>
        <p:spPr>
          <a:xfrm>
            <a:off x="7560818" y="2319654"/>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1876" y="120650"/>
                  <a:pt x="6350" y="94996"/>
                  <a:pt x="6350" y="63500"/>
                </a:cubicBezTo>
                <a:cubicBezTo>
                  <a:pt x="6350" y="31877"/>
                  <a:pt x="31876" y="6350"/>
                  <a:pt x="63500" y="6350"/>
                </a:cubicBezTo>
                <a:cubicBezTo>
                  <a:pt x="95122" y="6350"/>
                  <a:pt x="120650" y="31877"/>
                  <a:pt x="120650" y="6350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5" name="Freeform 3"/>
          <p:cNvSpPr/>
          <p:nvPr/>
        </p:nvSpPr>
        <p:spPr>
          <a:xfrm>
            <a:off x="2849879" y="4034028"/>
            <a:ext cx="243840" cy="74676"/>
          </a:xfrm>
          <a:custGeom>
            <a:gdLst>
              <a:gd fmla="*/ 0 w 243840" name="connsiteX0"/>
              <a:gd fmla="*/ 74675 h 74676" name="connsiteY0"/>
              <a:gd fmla="*/ 243840 w 243840" name="connsiteX1"/>
              <a:gd fmla="*/ 74675 h 74676" name="connsiteY1"/>
              <a:gd fmla="*/ 243840 w 243840" name="connsiteX2"/>
              <a:gd fmla="*/ 0 h 74676" name="connsiteY2"/>
              <a:gd fmla="*/ 0 w 243840" name="connsiteX3"/>
              <a:gd fmla="*/ 0 h 74676" name="connsiteY3"/>
              <a:gd fmla="*/ 0 w 243840" name="connsiteX4"/>
              <a:gd fmla="*/ 74675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243840">
                <a:moveTo>
                  <a:pt x="0" y="74675"/>
                </a:moveTo>
                <a:lnTo>
                  <a:pt x="243840" y="74675"/>
                </a:lnTo>
                <a:lnTo>
                  <a:pt x="243840" y="0"/>
                </a:lnTo>
                <a:lnTo>
                  <a:pt x="0" y="0"/>
                </a:lnTo>
                <a:lnTo>
                  <a:pt x="0" y="74675"/>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6" name="Freeform 3"/>
          <p:cNvSpPr/>
          <p:nvPr/>
        </p:nvSpPr>
        <p:spPr>
          <a:xfrm>
            <a:off x="5326380" y="4058412"/>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7" name="Freeform 3"/>
          <p:cNvSpPr/>
          <p:nvPr/>
        </p:nvSpPr>
        <p:spPr>
          <a:xfrm>
            <a:off x="5423915" y="4032503"/>
            <a:ext cx="76200" cy="76200"/>
          </a:xfrm>
          <a:custGeom>
            <a:gdLst>
              <a:gd fmla="*/ 76200 w 76200" name="connsiteX0"/>
              <a:gd fmla="*/ 38100 h 76200" name="connsiteY0"/>
              <a:gd fmla="*/ 38100 w 76200" name="connsiteX1"/>
              <a:gd fmla="*/ 76200 h 76200" name="connsiteY1"/>
              <a:gd fmla="*/ 0 w 76200" name="connsiteX2"/>
              <a:gd fmla="*/ 38100 h 76200" name="connsiteY2"/>
              <a:gd fmla="*/ 38100 w 76200" name="connsiteX3"/>
              <a:gd fmla="*/ 0 h 76200" name="connsiteY3"/>
              <a:gd fmla="*/ 76200 w 76200" name="connsiteX4"/>
              <a:gd fmla="*/ 381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76200" y="38100"/>
                </a:moveTo>
                <a:cubicBezTo>
                  <a:pt x="76200" y="59144"/>
                  <a:pt x="59182" y="76200"/>
                  <a:pt x="38100" y="76200"/>
                </a:cubicBezTo>
                <a:cubicBezTo>
                  <a:pt x="17018" y="76200"/>
                  <a:pt x="0" y="59144"/>
                  <a:pt x="0" y="38100"/>
                </a:cubicBezTo>
                <a:cubicBezTo>
                  <a:pt x="0" y="17056"/>
                  <a:pt x="17018" y="0"/>
                  <a:pt x="38100" y="0"/>
                </a:cubicBezTo>
                <a:cubicBezTo>
                  <a:pt x="59182" y="0"/>
                  <a:pt x="76200" y="17056"/>
                  <a:pt x="76200" y="38100"/>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8" name="Freeform 3"/>
          <p:cNvSpPr/>
          <p:nvPr/>
        </p:nvSpPr>
        <p:spPr>
          <a:xfrm>
            <a:off x="5417565" y="4026153"/>
            <a:ext cx="88900" cy="88900"/>
          </a:xfrm>
          <a:custGeom>
            <a:gdLst>
              <a:gd fmla="*/ 82550 w 88900" name="connsiteX0"/>
              <a:gd fmla="*/ 44450 h 88900" name="connsiteY0"/>
              <a:gd fmla="*/ 44450 w 88900" name="connsiteX1"/>
              <a:gd fmla="*/ 82550 h 88900" name="connsiteY1"/>
              <a:gd fmla="*/ 6350 w 88900" name="connsiteX2"/>
              <a:gd fmla="*/ 44450 h 88900" name="connsiteY2"/>
              <a:gd fmla="*/ 44450 w 88900" name="connsiteX3"/>
              <a:gd fmla="*/ 6350 h 88900" name="connsiteY3"/>
              <a:gd fmla="*/ 82550 w 88900" name="connsiteX4"/>
              <a:gd fmla="*/ 44450 h 889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8900" w="88900">
                <a:moveTo>
                  <a:pt x="82550" y="44450"/>
                </a:moveTo>
                <a:cubicBezTo>
                  <a:pt x="82550" y="65494"/>
                  <a:pt x="65532" y="82550"/>
                  <a:pt x="44450" y="82550"/>
                </a:cubicBezTo>
                <a:cubicBezTo>
                  <a:pt x="23368" y="82550"/>
                  <a:pt x="6350" y="65494"/>
                  <a:pt x="6350" y="44450"/>
                </a:cubicBezTo>
                <a:cubicBezTo>
                  <a:pt x="6350" y="23406"/>
                  <a:pt x="23368" y="6350"/>
                  <a:pt x="44450" y="6350"/>
                </a:cubicBezTo>
                <a:cubicBezTo>
                  <a:pt x="65532" y="6350"/>
                  <a:pt x="82550" y="23406"/>
                  <a:pt x="82550" y="44450"/>
                </a:cubicBezTo>
              </a:path>
            </a:pathLst>
          </a:custGeom>
          <a:solidFill>
            <a:srgbClr val="000000">
              <a:alpha val="0"/>
            </a:srgbClr>
          </a:solidFill>
          <a:ln w="127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9" name="TextBox 1"/>
          <p:cNvSpPr txBox="1"/>
          <p:nvPr/>
        </p:nvSpPr>
        <p:spPr>
          <a:xfrm>
            <a:off x="1384300" y="31496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4.0</a:t>
            </a:r>
          </a:p>
        </p:txBody>
      </p:sp>
      <p:sp>
        <p:nvSpPr>
          <p:cNvPr id="1040" name="TextBox 1"/>
          <p:cNvSpPr txBox="1"/>
          <p:nvPr/>
        </p:nvSpPr>
        <p:spPr>
          <a:xfrm>
            <a:off x="1943100" y="30988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4.4</a:t>
            </a:r>
          </a:p>
        </p:txBody>
      </p:sp>
      <p:sp>
        <p:nvSpPr>
          <p:cNvPr id="1041" name="TextBox 1"/>
          <p:cNvSpPr txBox="1"/>
          <p:nvPr/>
        </p:nvSpPr>
        <p:spPr>
          <a:xfrm>
            <a:off x="2489200" y="30353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5.0</a:t>
            </a:r>
          </a:p>
        </p:txBody>
      </p:sp>
      <p:sp>
        <p:nvSpPr>
          <p:cNvPr id="1042" name="TextBox 1"/>
          <p:cNvSpPr txBox="1"/>
          <p:nvPr/>
        </p:nvSpPr>
        <p:spPr>
          <a:xfrm>
            <a:off x="3048000" y="30607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4.8</a:t>
            </a:r>
          </a:p>
        </p:txBody>
      </p:sp>
      <p:sp>
        <p:nvSpPr>
          <p:cNvPr id="1043" name="TextBox 1"/>
          <p:cNvSpPr txBox="1"/>
          <p:nvPr/>
        </p:nvSpPr>
        <p:spPr>
          <a:xfrm>
            <a:off x="3606800" y="30480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4.9</a:t>
            </a:r>
          </a:p>
        </p:txBody>
      </p:sp>
      <p:sp>
        <p:nvSpPr>
          <p:cNvPr id="1044" name="TextBox 1"/>
          <p:cNvSpPr txBox="1"/>
          <p:nvPr/>
        </p:nvSpPr>
        <p:spPr>
          <a:xfrm>
            <a:off x="4165600" y="29337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5.9</a:t>
            </a:r>
          </a:p>
        </p:txBody>
      </p:sp>
      <p:sp>
        <p:nvSpPr>
          <p:cNvPr id="1045" name="TextBox 1"/>
          <p:cNvSpPr txBox="1"/>
          <p:nvPr/>
        </p:nvSpPr>
        <p:spPr>
          <a:xfrm>
            <a:off x="4724400" y="28321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6.7</a:t>
            </a:r>
          </a:p>
        </p:txBody>
      </p:sp>
      <p:sp>
        <p:nvSpPr>
          <p:cNvPr id="1046" name="TextBox 1"/>
          <p:cNvSpPr txBox="1"/>
          <p:nvPr/>
        </p:nvSpPr>
        <p:spPr>
          <a:xfrm>
            <a:off x="5283200" y="27940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7.1</a:t>
            </a:r>
          </a:p>
        </p:txBody>
      </p:sp>
      <p:sp>
        <p:nvSpPr>
          <p:cNvPr id="1047" name="TextBox 1"/>
          <p:cNvSpPr txBox="1"/>
          <p:nvPr/>
        </p:nvSpPr>
        <p:spPr>
          <a:xfrm>
            <a:off x="5829300" y="28067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6.9</a:t>
            </a:r>
          </a:p>
        </p:txBody>
      </p:sp>
      <p:sp>
        <p:nvSpPr>
          <p:cNvPr id="1048" name="TextBox 1"/>
          <p:cNvSpPr txBox="1"/>
          <p:nvPr/>
        </p:nvSpPr>
        <p:spPr>
          <a:xfrm>
            <a:off x="6388100" y="26924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8.0</a:t>
            </a:r>
          </a:p>
        </p:txBody>
      </p:sp>
      <p:sp>
        <p:nvSpPr>
          <p:cNvPr id="1049" name="TextBox 1"/>
          <p:cNvSpPr txBox="1"/>
          <p:nvPr/>
        </p:nvSpPr>
        <p:spPr>
          <a:xfrm>
            <a:off x="6946900" y="25400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9.3</a:t>
            </a:r>
          </a:p>
        </p:txBody>
      </p:sp>
      <p:sp>
        <p:nvSpPr>
          <p:cNvPr id="1050" name="TextBox 1"/>
          <p:cNvSpPr txBox="1"/>
          <p:nvPr/>
        </p:nvSpPr>
        <p:spPr>
          <a:xfrm>
            <a:off x="7505700" y="2514600"/>
            <a:ext cx="230187"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9.6</a:t>
            </a:r>
          </a:p>
        </p:txBody>
      </p:sp>
      <p:sp>
        <p:nvSpPr>
          <p:cNvPr id="1051" name="TextBox 1"/>
          <p:cNvSpPr txBox="1"/>
          <p:nvPr/>
        </p:nvSpPr>
        <p:spPr>
          <a:xfrm>
            <a:off x="1879600" y="1993900"/>
            <a:ext cx="349250" cy="236220"/>
          </a:xfrm>
          <a:prstGeom prst="rect">
            <a:avLst/>
          </a:prstGeom>
          <a:noFill/>
        </p:spPr>
        <p:txBody>
          <a:bodyPr lIns="0" rIns="0" rtlCol="0" tIns="0" wrap="none">
            <a:spAutoFit/>
          </a:bodyPr>
          <a:lstStyle/>
          <a:p>
            <a:pPr>
              <a:lnSpc>
                <a:spcPts val="1500"/>
              </a:lnSpc>
            </a:pPr>
            <a:r>
              <a:rPr altLang="zh-CN" lang="en-US" smtClean="0" sz="1202">
                <a:solidFill>
                  <a:srgbClr val="8087A4"/>
                </a:solidFill>
                <a:latin charset="0" pitchFamily="18" typeface="Microsoft YaHei UI"/>
                <a:cs charset="0" pitchFamily="18" typeface="Microsoft YaHei UI"/>
              </a:rPr>
              <a:t>8.8%</a:t>
            </a:r>
          </a:p>
        </p:txBody>
      </p:sp>
      <p:sp>
        <p:nvSpPr>
          <p:cNvPr id="1052" name="TextBox 1"/>
          <p:cNvSpPr txBox="1"/>
          <p:nvPr/>
        </p:nvSpPr>
        <p:spPr>
          <a:xfrm>
            <a:off x="2387600" y="1943100"/>
            <a:ext cx="438150"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14.3%</a:t>
            </a:r>
          </a:p>
        </p:txBody>
      </p:sp>
      <p:sp>
        <p:nvSpPr>
          <p:cNvPr id="1053" name="TextBox 1"/>
          <p:cNvSpPr txBox="1"/>
          <p:nvPr/>
        </p:nvSpPr>
        <p:spPr>
          <a:xfrm>
            <a:off x="2959100" y="2082800"/>
            <a:ext cx="415925"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-4.1%</a:t>
            </a:r>
          </a:p>
        </p:txBody>
      </p:sp>
      <p:sp>
        <p:nvSpPr>
          <p:cNvPr id="1054" name="TextBox 1"/>
          <p:cNvSpPr txBox="1"/>
          <p:nvPr/>
        </p:nvSpPr>
        <p:spPr>
          <a:xfrm>
            <a:off x="3543300" y="2044700"/>
            <a:ext cx="349250"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1.9%</a:t>
            </a:r>
          </a:p>
        </p:txBody>
      </p:sp>
      <p:sp>
        <p:nvSpPr>
          <p:cNvPr id="1055" name="TextBox 1"/>
          <p:cNvSpPr txBox="1"/>
          <p:nvPr/>
        </p:nvSpPr>
        <p:spPr>
          <a:xfrm>
            <a:off x="4064000" y="1892300"/>
            <a:ext cx="1009650" cy="299720"/>
          </a:xfrm>
          <a:prstGeom prst="rect">
            <a:avLst/>
          </a:prstGeom>
          <a:noFill/>
        </p:spPr>
        <p:txBody>
          <a:bodyPr lIns="0" rIns="0" rtlCol="0" tIns="0" wrap="none">
            <a:spAutoFit/>
          </a:bodyPr>
          <a:lstStyle/>
          <a:p>
            <a:pPr>
              <a:lnSpc>
                <a:spcPts val="2000"/>
              </a:lnSpc>
            </a:pPr>
            <a:r>
              <a:rPr altLang="zh-CN" lang="en-US" smtClean="0" sz="1200">
                <a:solidFill>
                  <a:srgbClr val="8087A4"/>
                </a:solidFill>
                <a:latin charset="0" pitchFamily="18" typeface="Microsoft YaHei UI"/>
                <a:cs charset="0" pitchFamily="18" typeface="Microsoft YaHei UI"/>
              </a:rPr>
              <a:t>20.9%   13.6%</a:t>
            </a:r>
          </a:p>
        </p:txBody>
      </p:sp>
      <p:sp>
        <p:nvSpPr>
          <p:cNvPr id="1056" name="TextBox 1"/>
          <p:cNvSpPr txBox="1"/>
          <p:nvPr/>
        </p:nvSpPr>
        <p:spPr>
          <a:xfrm>
            <a:off x="5219700" y="2019300"/>
            <a:ext cx="349250"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5.4%</a:t>
            </a:r>
          </a:p>
        </p:txBody>
      </p:sp>
      <p:sp>
        <p:nvSpPr>
          <p:cNvPr id="1057" name="TextBox 1"/>
          <p:cNvSpPr txBox="1"/>
          <p:nvPr/>
        </p:nvSpPr>
        <p:spPr>
          <a:xfrm>
            <a:off x="5740400" y="2070100"/>
            <a:ext cx="415925"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-1.8%</a:t>
            </a:r>
          </a:p>
        </p:txBody>
      </p:sp>
      <p:sp>
        <p:nvSpPr>
          <p:cNvPr id="1058" name="TextBox 1"/>
          <p:cNvSpPr txBox="1"/>
          <p:nvPr/>
        </p:nvSpPr>
        <p:spPr>
          <a:xfrm>
            <a:off x="6286500" y="1930400"/>
            <a:ext cx="1009650" cy="248920"/>
          </a:xfrm>
          <a:prstGeom prst="rect">
            <a:avLst/>
          </a:prstGeom>
          <a:noFill/>
        </p:spPr>
        <p:txBody>
          <a:bodyPr lIns="0" rIns="0" rtlCol="0" tIns="0" wrap="none">
            <a:spAutoFit/>
          </a:bodyPr>
          <a:lstStyle/>
          <a:p>
            <a:pPr>
              <a:lnSpc>
                <a:spcPts val="1600"/>
              </a:lnSpc>
            </a:pPr>
            <a:r>
              <a:rPr altLang="zh-CN" lang="en-US" smtClean="0" sz="1200">
                <a:solidFill>
                  <a:srgbClr val="8087A4"/>
                </a:solidFill>
                <a:latin charset="0" pitchFamily="18" typeface="Microsoft YaHei UI"/>
                <a:cs charset="0" pitchFamily="18" typeface="Microsoft YaHei UI"/>
              </a:rPr>
              <a:t>14.7%   16.7%</a:t>
            </a:r>
          </a:p>
        </p:txBody>
      </p:sp>
      <p:sp>
        <p:nvSpPr>
          <p:cNvPr id="1059" name="TextBox 1"/>
          <p:cNvSpPr txBox="1"/>
          <p:nvPr/>
        </p:nvSpPr>
        <p:spPr>
          <a:xfrm>
            <a:off x="7442200" y="2032000"/>
            <a:ext cx="349250" cy="236220"/>
          </a:xfrm>
          <a:prstGeom prst="rect">
            <a:avLst/>
          </a:prstGeom>
          <a:noFill/>
        </p:spPr>
        <p:txBody>
          <a:bodyPr lIns="0" rIns="0" rtlCol="0" tIns="0" wrap="none">
            <a:spAutoFit/>
          </a:bodyPr>
          <a:lstStyle/>
          <a:p>
            <a:pPr>
              <a:lnSpc>
                <a:spcPts val="1500"/>
              </a:lnSpc>
            </a:pPr>
            <a:r>
              <a:rPr altLang="zh-CN" lang="en-US" smtClean="0" sz="1202">
                <a:solidFill>
                  <a:srgbClr val="8087A4"/>
                </a:solidFill>
                <a:latin charset="0" pitchFamily="18" typeface="Microsoft YaHei UI"/>
                <a:cs charset="0" pitchFamily="18" typeface="Microsoft YaHei UI"/>
              </a:rPr>
              <a:t>2.9%</a:t>
            </a:r>
          </a:p>
        </p:txBody>
      </p:sp>
      <p:sp>
        <p:nvSpPr>
          <p:cNvPr id="1060" name="TextBox 1"/>
          <p:cNvSpPr txBox="1"/>
          <p:nvPr/>
        </p:nvSpPr>
        <p:spPr>
          <a:xfrm>
            <a:off x="1295400" y="36068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a:t>
            </a:r>
          </a:p>
        </p:txBody>
      </p:sp>
      <p:sp>
        <p:nvSpPr>
          <p:cNvPr id="1061" name="TextBox 1"/>
          <p:cNvSpPr txBox="1"/>
          <p:nvPr/>
        </p:nvSpPr>
        <p:spPr>
          <a:xfrm>
            <a:off x="1854200" y="36068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2014.2</a:t>
            </a:r>
          </a:p>
        </p:txBody>
      </p:sp>
      <p:sp>
        <p:nvSpPr>
          <p:cNvPr id="1062" name="TextBox 1"/>
          <p:cNvSpPr txBox="1"/>
          <p:nvPr/>
        </p:nvSpPr>
        <p:spPr>
          <a:xfrm>
            <a:off x="2413000" y="36068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2014.3</a:t>
            </a:r>
          </a:p>
        </p:txBody>
      </p:sp>
      <p:sp>
        <p:nvSpPr>
          <p:cNvPr id="1063" name="TextBox 1"/>
          <p:cNvSpPr txBox="1"/>
          <p:nvPr/>
        </p:nvSpPr>
        <p:spPr>
          <a:xfrm>
            <a:off x="2971800" y="36068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2014.4</a:t>
            </a:r>
          </a:p>
        </p:txBody>
      </p:sp>
      <p:sp>
        <p:nvSpPr>
          <p:cNvPr id="1064" name="TextBox 1"/>
          <p:cNvSpPr txBox="1"/>
          <p:nvPr/>
        </p:nvSpPr>
        <p:spPr>
          <a:xfrm>
            <a:off x="3517900" y="36068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2014.5</a:t>
            </a:r>
          </a:p>
        </p:txBody>
      </p:sp>
      <p:sp>
        <p:nvSpPr>
          <p:cNvPr id="1065" name="TextBox 1"/>
          <p:cNvSpPr txBox="1"/>
          <p:nvPr/>
        </p:nvSpPr>
        <p:spPr>
          <a:xfrm>
            <a:off x="4076700" y="36068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2014.6</a:t>
            </a:r>
          </a:p>
        </p:txBody>
      </p:sp>
      <p:sp>
        <p:nvSpPr>
          <p:cNvPr id="1066" name="TextBox 1"/>
          <p:cNvSpPr txBox="1"/>
          <p:nvPr/>
        </p:nvSpPr>
        <p:spPr>
          <a:xfrm>
            <a:off x="4635500" y="36068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2014.7</a:t>
            </a:r>
          </a:p>
        </p:txBody>
      </p:sp>
      <p:sp>
        <p:nvSpPr>
          <p:cNvPr id="1067" name="TextBox 1"/>
          <p:cNvSpPr txBox="1"/>
          <p:nvPr/>
        </p:nvSpPr>
        <p:spPr>
          <a:xfrm>
            <a:off x="5194300" y="36068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2014.8</a:t>
            </a:r>
          </a:p>
        </p:txBody>
      </p:sp>
      <p:sp>
        <p:nvSpPr>
          <p:cNvPr id="1068" name="TextBox 1"/>
          <p:cNvSpPr txBox="1"/>
          <p:nvPr/>
        </p:nvSpPr>
        <p:spPr>
          <a:xfrm>
            <a:off x="5753100" y="3606800"/>
            <a:ext cx="22177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2014.9    2014.10   2014.11   2014.12</a:t>
            </a:r>
          </a:p>
        </p:txBody>
      </p:sp>
      <p:sp>
        <p:nvSpPr>
          <p:cNvPr id="1069" name="TextBox 1"/>
          <p:cNvSpPr txBox="1"/>
          <p:nvPr/>
        </p:nvSpPr>
        <p:spPr>
          <a:xfrm>
            <a:off x="393700" y="254000"/>
            <a:ext cx="10225088" cy="1290320"/>
          </a:xfrm>
          <a:prstGeom prst="rect">
            <a:avLst/>
          </a:prstGeom>
          <a:noFill/>
        </p:spPr>
        <p:txBody>
          <a:bodyPr lIns="0" rIns="0" rtlCol="0" tIns="0" wrap="none">
            <a:spAutoFit/>
          </a:bodyPr>
          <a:lstStyle/>
          <a:p>
            <a:pPr>
              <a:lnSpc>
                <a:spcPts val="1400"/>
              </a:lnSpc>
              <a:tabLst>
                <a:tab pos="241300"/>
                <a:tab pos="2413000"/>
              </a:tabLst>
            </a:pPr>
            <a:r>
              <a:rPr altLang="zh-CN" lang="en-US" smtClean="0"/>
              <a:t>	细分行业应用盘点——移动电商</a:t>
            </a:r>
          </a:p>
          <a:p>
            <a:pPr>
              <a:lnSpc>
                <a:spcPts val="1400"/>
              </a:lnSpc>
              <a:tabLst>
                <a:tab pos="241300"/>
                <a:tab pos="2413000"/>
              </a:tabLst>
            </a:pPr>
            <a:r>
              <a:rPr altLang="zh-CN" lang="en-US" smtClean="0"/>
              <a:t>   2014年各大电商网站都开始发力移动端，借着双11促销的东风，移动电商发展迅速，用户数持续上</a:t>
            </a:r>
          </a:p>
          <a:p>
            <a:pPr>
              <a:lnSpc>
                <a:spcPts val="1400"/>
              </a:lnSpc>
              <a:tabLst>
                <a:tab pos="241300"/>
                <a:tab pos="2413000"/>
              </a:tabLst>
            </a:pPr>
            <a:r>
              <a:rPr altLang="zh-CN" lang="en-US" smtClean="0"/>
              <a:t>	涨，达9.6亿，较年初增长了137.8%</a:t>
            </a:r>
          </a:p>
          <a:p>
            <a:pPr>
              <a:lnSpc>
                <a:spcPts val="1400"/>
              </a:lnSpc>
              <a:tabLst>
                <a:tab pos="241300"/>
                <a:tab pos="2413000"/>
              </a:tabLst>
            </a:pPr>
            <a:endParaRPr altLang="zh-CN" lang="en-US" smtClean="0"/>
          </a:p>
          <a:p>
            <a:pPr>
              <a:lnSpc>
                <a:spcPts val="1400"/>
              </a:lnSpc>
              <a:tabLst>
                <a:tab pos="241300"/>
                <a:tab pos="2413000"/>
              </a:tabLst>
            </a:pPr>
            <a:endParaRPr altLang="zh-CN" lang="en-US" smtClean="0"/>
          </a:p>
          <a:p>
            <a:pPr>
              <a:lnSpc>
                <a:spcPts val="1400"/>
              </a:lnSpc>
              <a:tabLst>
                <a:tab pos="241300"/>
                <a:tab pos="2413000"/>
              </a:tabLst>
            </a:pPr>
            <a:endParaRPr altLang="zh-CN" lang="en-US" smtClean="0"/>
          </a:p>
          <a:p>
            <a:pPr>
              <a:lnSpc>
                <a:spcPts val="1400"/>
              </a:lnSpc>
              <a:tabLst>
                <a:tab pos="241300"/>
                <a:tab pos="2413000"/>
              </a:tabLst>
            </a:pPr>
            <a:r>
              <a:rPr altLang="zh-CN" lang="en-US" smtClean="0"/>
              <a:t>		2014年1月-12月移动电商行业用户规模及增长率</a:t>
            </a:r>
          </a:p>
        </p:txBody>
      </p:sp>
      <p:sp>
        <p:nvSpPr>
          <p:cNvPr id="1070" name="TextBox 1"/>
          <p:cNvSpPr txBox="1"/>
          <p:nvPr/>
        </p:nvSpPr>
        <p:spPr>
          <a:xfrm>
            <a:off x="3111500" y="3975100"/>
            <a:ext cx="177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移动电商行业用户规模（亿台）</a:t>
            </a:r>
          </a:p>
        </p:txBody>
      </p:sp>
      <p:sp>
        <p:nvSpPr>
          <p:cNvPr id="1071" name="TextBox 1"/>
          <p:cNvSpPr txBox="1"/>
          <p:nvPr/>
        </p:nvSpPr>
        <p:spPr>
          <a:xfrm>
            <a:off x="5600700" y="3975100"/>
            <a:ext cx="7477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增长率（%）</a:t>
            </a:r>
          </a:p>
        </p:txBody>
      </p:sp>
    </p:spTree>
  </p:cSld>
  <p:clrMapOvr>
    <a:masterClrMapping/>
  </p:clrMapOv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684015" y="767270"/>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4030345" y="767270"/>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726557" y="767270"/>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684015" y="1503743"/>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030345" y="1503743"/>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726557" y="1503743"/>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684015" y="2240216"/>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030345" y="2240216"/>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726557" y="2240216"/>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3684015" y="2976689"/>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030345" y="2976689"/>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726557" y="2976689"/>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684015" y="3713175"/>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4030345" y="3713175"/>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5726557" y="3713175"/>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5288279" y="4131564"/>
            <a:ext cx="190500" cy="262128"/>
          </a:xfrm>
          <a:custGeom>
            <a:gdLst>
              <a:gd fmla="*/ 0 w 190500" name="connsiteX0"/>
              <a:gd fmla="*/ 262127 h 262128" name="connsiteY0"/>
              <a:gd fmla="*/ 190500 w 190500" name="connsiteX1"/>
              <a:gd fmla="*/ 262127 h 262128" name="connsiteY1"/>
              <a:gd fmla="*/ 190500 w 190500" name="connsiteX2"/>
              <a:gd fmla="*/ 0 h 262128" name="connsiteY2"/>
              <a:gd fmla="*/ 0 w 190500" name="connsiteX3"/>
              <a:gd fmla="*/ 0 h 262128" name="connsiteY3"/>
              <a:gd fmla="*/ 0 w 190500" name="connsiteX4"/>
              <a:gd fmla="*/ 262127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190500">
                <a:moveTo>
                  <a:pt x="0" y="262127"/>
                </a:moveTo>
                <a:lnTo>
                  <a:pt x="190500" y="262127"/>
                </a:lnTo>
                <a:lnTo>
                  <a:pt x="190500"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5288279" y="3765803"/>
            <a:ext cx="195072" cy="262128"/>
          </a:xfrm>
          <a:custGeom>
            <a:gdLst>
              <a:gd fmla="*/ 0 w 195072" name="connsiteX0"/>
              <a:gd fmla="*/ 262128 h 262128" name="connsiteY0"/>
              <a:gd fmla="*/ 195072 w 195072" name="connsiteX1"/>
              <a:gd fmla="*/ 262128 h 262128" name="connsiteY1"/>
              <a:gd fmla="*/ 195072 w 195072" name="connsiteX2"/>
              <a:gd fmla="*/ 0 h 262128" name="connsiteY2"/>
              <a:gd fmla="*/ 0 w 195072" name="connsiteX3"/>
              <a:gd fmla="*/ 0 h 262128" name="connsiteY3"/>
              <a:gd fmla="*/ 0 w 195072" name="connsiteX4"/>
              <a:gd fmla="*/ 262128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195072">
                <a:moveTo>
                  <a:pt x="0" y="262128"/>
                </a:moveTo>
                <a:lnTo>
                  <a:pt x="195072" y="262128"/>
                </a:lnTo>
                <a:lnTo>
                  <a:pt x="195072" y="0"/>
                </a:lnTo>
                <a:lnTo>
                  <a:pt x="0" y="0"/>
                </a:lnTo>
                <a:lnTo>
                  <a:pt x="0" y="262128"/>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5288279" y="3398520"/>
            <a:ext cx="195072" cy="262127"/>
          </a:xfrm>
          <a:custGeom>
            <a:gdLst>
              <a:gd fmla="*/ 0 w 195072" name="connsiteX0"/>
              <a:gd fmla="*/ 262127 h 262127" name="connsiteY0"/>
              <a:gd fmla="*/ 195072 w 195072" name="connsiteX1"/>
              <a:gd fmla="*/ 262127 h 262127" name="connsiteY1"/>
              <a:gd fmla="*/ 195072 w 195072" name="connsiteX2"/>
              <a:gd fmla="*/ 0 h 262127" name="connsiteY2"/>
              <a:gd fmla="*/ 0 w 195072" name="connsiteX3"/>
              <a:gd fmla="*/ 0 h 262127" name="connsiteY3"/>
              <a:gd fmla="*/ 0 w 195072"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95072">
                <a:moveTo>
                  <a:pt x="0" y="262127"/>
                </a:moveTo>
                <a:lnTo>
                  <a:pt x="195072" y="262127"/>
                </a:lnTo>
                <a:lnTo>
                  <a:pt x="195072"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288279" y="3032760"/>
            <a:ext cx="230123" cy="262127"/>
          </a:xfrm>
          <a:custGeom>
            <a:gdLst>
              <a:gd fmla="*/ 0 w 230123" name="connsiteX0"/>
              <a:gd fmla="*/ 262127 h 262127" name="connsiteY0"/>
              <a:gd fmla="*/ 230123 w 230123" name="connsiteX1"/>
              <a:gd fmla="*/ 262127 h 262127" name="connsiteY1"/>
              <a:gd fmla="*/ 230123 w 230123" name="connsiteX2"/>
              <a:gd fmla="*/ 0 h 262127" name="connsiteY2"/>
              <a:gd fmla="*/ 0 w 230123" name="connsiteX3"/>
              <a:gd fmla="*/ 0 h 262127" name="connsiteY3"/>
              <a:gd fmla="*/ 0 w 230123"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230123">
                <a:moveTo>
                  <a:pt x="0" y="262127"/>
                </a:moveTo>
                <a:lnTo>
                  <a:pt x="230123" y="262127"/>
                </a:lnTo>
                <a:lnTo>
                  <a:pt x="230123" y="0"/>
                </a:lnTo>
                <a:lnTo>
                  <a:pt x="0" y="0"/>
                </a:lnTo>
                <a:lnTo>
                  <a:pt x="0" y="262127"/>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5288279" y="2667000"/>
            <a:ext cx="371855" cy="260604"/>
          </a:xfrm>
          <a:custGeom>
            <a:gdLst>
              <a:gd fmla="*/ 0 w 371855" name="connsiteX0"/>
              <a:gd fmla="*/ 260604 h 260604" name="connsiteY0"/>
              <a:gd fmla="*/ 371855 w 371855" name="connsiteX1"/>
              <a:gd fmla="*/ 260604 h 260604" name="connsiteY1"/>
              <a:gd fmla="*/ 371855 w 371855" name="connsiteX2"/>
              <a:gd fmla="*/ 0 h 260604" name="connsiteY2"/>
              <a:gd fmla="*/ 0 w 371855" name="connsiteX3"/>
              <a:gd fmla="*/ 0 h 260604" name="connsiteY3"/>
              <a:gd fmla="*/ 0 w 371855" name="connsiteX4"/>
              <a:gd fmla="*/ 260604 h 2606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4" w="371855">
                <a:moveTo>
                  <a:pt x="0" y="260604"/>
                </a:moveTo>
                <a:lnTo>
                  <a:pt x="371855" y="260604"/>
                </a:lnTo>
                <a:lnTo>
                  <a:pt x="371855" y="0"/>
                </a:lnTo>
                <a:lnTo>
                  <a:pt x="0" y="0"/>
                </a:lnTo>
                <a:lnTo>
                  <a:pt x="0" y="260604"/>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5288279" y="2299716"/>
            <a:ext cx="662940" cy="262127"/>
          </a:xfrm>
          <a:custGeom>
            <a:gdLst>
              <a:gd fmla="*/ 0 w 662940" name="connsiteX0"/>
              <a:gd fmla="*/ 262127 h 262127" name="connsiteY0"/>
              <a:gd fmla="*/ 662940 w 662940" name="connsiteX1"/>
              <a:gd fmla="*/ 262127 h 262127" name="connsiteY1"/>
              <a:gd fmla="*/ 662940 w 662940" name="connsiteX2"/>
              <a:gd fmla="*/ 0 h 262127" name="connsiteY2"/>
              <a:gd fmla="*/ 0 w 662940" name="connsiteX3"/>
              <a:gd fmla="*/ 0 h 262127" name="connsiteY3"/>
              <a:gd fmla="*/ 0 w 66294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662940">
                <a:moveTo>
                  <a:pt x="0" y="262127"/>
                </a:moveTo>
                <a:lnTo>
                  <a:pt x="662940" y="262127"/>
                </a:lnTo>
                <a:lnTo>
                  <a:pt x="662940"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288279" y="1933955"/>
            <a:ext cx="716279" cy="262127"/>
          </a:xfrm>
          <a:custGeom>
            <a:gdLst>
              <a:gd fmla="*/ 0 w 716279" name="connsiteX0"/>
              <a:gd fmla="*/ 262127 h 262127" name="connsiteY0"/>
              <a:gd fmla="*/ 716279 w 716279" name="connsiteX1"/>
              <a:gd fmla="*/ 262127 h 262127" name="connsiteY1"/>
              <a:gd fmla="*/ 716279 w 716279" name="connsiteX2"/>
              <a:gd fmla="*/ 0 h 262127" name="connsiteY2"/>
              <a:gd fmla="*/ 0 w 716279" name="connsiteX3"/>
              <a:gd fmla="*/ 0 h 262127" name="connsiteY3"/>
              <a:gd fmla="*/ 0 w 716279"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716279">
                <a:moveTo>
                  <a:pt x="0" y="262127"/>
                </a:moveTo>
                <a:lnTo>
                  <a:pt x="716279" y="262127"/>
                </a:lnTo>
                <a:lnTo>
                  <a:pt x="716279"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5288279" y="1566672"/>
            <a:ext cx="763523" cy="262127"/>
          </a:xfrm>
          <a:custGeom>
            <a:gdLst>
              <a:gd fmla="*/ 0 w 763523" name="connsiteX0"/>
              <a:gd fmla="*/ 262127 h 262127" name="connsiteY0"/>
              <a:gd fmla="*/ 763523 w 763523" name="connsiteX1"/>
              <a:gd fmla="*/ 262127 h 262127" name="connsiteY1"/>
              <a:gd fmla="*/ 763523 w 763523" name="connsiteX2"/>
              <a:gd fmla="*/ 0 h 262127" name="connsiteY2"/>
              <a:gd fmla="*/ 0 w 763523" name="connsiteX3"/>
              <a:gd fmla="*/ 0 h 262127" name="connsiteY3"/>
              <a:gd fmla="*/ 0 w 763523"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763523">
                <a:moveTo>
                  <a:pt x="0" y="262127"/>
                </a:moveTo>
                <a:lnTo>
                  <a:pt x="763523" y="262127"/>
                </a:lnTo>
                <a:lnTo>
                  <a:pt x="763523" y="0"/>
                </a:lnTo>
                <a:lnTo>
                  <a:pt x="0" y="0"/>
                </a:lnTo>
                <a:lnTo>
                  <a:pt x="0" y="262127"/>
                </a:lnTo>
              </a:path>
            </a:pathLst>
          </a:custGeom>
          <a:solidFill>
            <a:srgbClr val="496A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288279" y="1200911"/>
            <a:ext cx="1124711" cy="262127"/>
          </a:xfrm>
          <a:custGeom>
            <a:gdLst>
              <a:gd fmla="*/ 0 w 1124711" name="connsiteX0"/>
              <a:gd fmla="*/ 262127 h 262127" name="connsiteY0"/>
              <a:gd fmla="*/ 1124711 w 1124711" name="connsiteX1"/>
              <a:gd fmla="*/ 262127 h 262127" name="connsiteY1"/>
              <a:gd fmla="*/ 1124711 w 1124711" name="connsiteX2"/>
              <a:gd fmla="*/ 0 h 262127" name="connsiteY2"/>
              <a:gd fmla="*/ 0 w 1124711" name="connsiteX3"/>
              <a:gd fmla="*/ 0 h 262127" name="connsiteY3"/>
              <a:gd fmla="*/ 0 w 1124711"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124711">
                <a:moveTo>
                  <a:pt x="0" y="262127"/>
                </a:moveTo>
                <a:lnTo>
                  <a:pt x="1124711" y="262127"/>
                </a:lnTo>
                <a:lnTo>
                  <a:pt x="1124711" y="0"/>
                </a:lnTo>
                <a:lnTo>
                  <a:pt x="0" y="0"/>
                </a:lnTo>
                <a:lnTo>
                  <a:pt x="0" y="262127"/>
                </a:lnTo>
              </a:path>
            </a:pathLst>
          </a:custGeom>
          <a:solidFill>
            <a:srgbClr val="405E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5288279" y="835152"/>
            <a:ext cx="2974848" cy="260603"/>
          </a:xfrm>
          <a:custGeom>
            <a:gdLst>
              <a:gd fmla="*/ 0 w 2974848" name="connsiteX0"/>
              <a:gd fmla="*/ 260603 h 260603" name="connsiteY0"/>
              <a:gd fmla="*/ 2974848 w 2974848" name="connsiteX1"/>
              <a:gd fmla="*/ 260603 h 260603" name="connsiteY1"/>
              <a:gd fmla="*/ 2974848 w 2974848" name="connsiteX2"/>
              <a:gd fmla="*/ 0 h 260603" name="connsiteY2"/>
              <a:gd fmla="*/ 0 w 2974848" name="connsiteX3"/>
              <a:gd fmla="*/ 0 h 260603" name="connsiteY3"/>
              <a:gd fmla="*/ 0 w 2974848" name="connsiteX4"/>
              <a:gd fmla="*/ 260603 h 2606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3" w="2974848">
                <a:moveTo>
                  <a:pt x="0" y="260603"/>
                </a:moveTo>
                <a:lnTo>
                  <a:pt x="2974848" y="260603"/>
                </a:lnTo>
                <a:lnTo>
                  <a:pt x="2974848" y="0"/>
                </a:lnTo>
                <a:lnTo>
                  <a:pt x="0" y="0"/>
                </a:lnTo>
                <a:lnTo>
                  <a:pt x="0" y="260603"/>
                </a:lnTo>
              </a:path>
            </a:pathLst>
          </a:custGeom>
          <a:solidFill>
            <a:srgbClr val="2D4DC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315213" y="920241"/>
            <a:ext cx="2892679" cy="21844"/>
          </a:xfrm>
          <a:custGeom>
            <a:gdLst>
              <a:gd fmla="*/ 6350 w 2892679" name="connsiteX0"/>
              <a:gd fmla="*/ 6350 h 21844" name="connsiteY0"/>
              <a:gd fmla="*/ 2886328 w 2892679" name="connsiteX1"/>
              <a:gd fmla="*/ 6350 h 21844" name="connsiteY1"/>
            </a:gdLst>
            <a:cxnLst>
              <a:cxn ang="0">
                <a:pos x="connsiteX0" y="connsiteY0"/>
              </a:cxn>
              <a:cxn ang="1">
                <a:pos x="connsiteX1" y="connsiteY1"/>
              </a:cxn>
            </a:cxnLst>
            <a:rect b="b" l="l" r="r" t="t"/>
            <a:pathLst>
              <a:path h="21844" w="2892679">
                <a:moveTo>
                  <a:pt x="6350" y="6350"/>
                </a:moveTo>
                <a:lnTo>
                  <a:pt x="2886328"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1" name="TextBox 1"/>
          <p:cNvSpPr txBox="1"/>
          <p:nvPr/>
        </p:nvSpPr>
        <p:spPr>
          <a:xfrm>
            <a:off x="3810000" y="850900"/>
            <a:ext cx="82550" cy="223520"/>
          </a:xfrm>
          <a:prstGeom prst="rect">
            <a:avLst/>
          </a:prstGeom>
          <a:noFill/>
        </p:spPr>
        <p:txBody>
          <a:bodyPr lIns="0" rIns="0" rtlCol="0" tIns="0" wrap="none">
            <a:spAutoFit/>
          </a:bodyPr>
          <a:lstStyle/>
          <a:p>
            <a:pPr>
              <a:lnSpc>
                <a:spcPts val="1400"/>
              </a:lnSpc>
            </a:pPr>
            <a:r>
              <a:rPr altLang="zh-CN" lang="en-US" smtClean="0" sz="1106">
                <a:solidFill>
                  <a:srgbClr val="8087A4"/>
                </a:solidFill>
                <a:latin charset="0" pitchFamily="18" typeface="Microsoft YaHei UI"/>
                <a:cs charset="0" pitchFamily="18" typeface="Microsoft YaHei UI"/>
              </a:rPr>
              <a:t>1</a:t>
            </a:r>
          </a:p>
        </p:txBody>
      </p:sp>
      <p:sp>
        <p:nvSpPr>
          <p:cNvPr id="1024" name="TextBox 1"/>
          <p:cNvSpPr txBox="1"/>
          <p:nvPr/>
        </p:nvSpPr>
        <p:spPr>
          <a:xfrm>
            <a:off x="3771900" y="1219200"/>
            <a:ext cx="231775" cy="3068320"/>
          </a:xfrm>
          <a:prstGeom prst="rect">
            <a:avLst/>
          </a:prstGeom>
          <a:noFill/>
        </p:spPr>
        <p:txBody>
          <a:bodyPr lIns="0" rIns="0" rtlCol="0" tIns="0" wrap="none">
            <a:spAutoFit/>
          </a:bodyPr>
          <a:lstStyle/>
          <a:p>
            <a:pPr>
              <a:lnSpc>
                <a:spcPts val="1400"/>
              </a:lnSpc>
              <a:tabLst>
                <a:tab pos="38100"/>
              </a:tabLst>
            </a:pPr>
            <a:r>
              <a:rPr altLang="zh-CN" lang="en-US" smtClean="0"/>
              <a:t>	2</a:t>
            </a:r>
          </a:p>
          <a:p>
            <a:pPr>
              <a:lnSpc>
                <a:spcPts val="1400"/>
              </a:lnSpc>
              <a:tabLst>
                <a:tab pos="38100"/>
              </a:tabLst>
            </a:pPr>
            <a:endParaRPr altLang="zh-CN" lang="en-US" smtClean="0"/>
          </a:p>
          <a:p>
            <a:pPr>
              <a:lnSpc>
                <a:spcPts val="1400"/>
              </a:lnSpc>
              <a:tabLst>
                <a:tab pos="38100"/>
              </a:tabLst>
            </a:pPr>
            <a:r>
              <a:rPr altLang="zh-CN" lang="en-US" smtClean="0"/>
              <a:t>	3</a:t>
            </a:r>
          </a:p>
          <a:p>
            <a:pPr>
              <a:lnSpc>
                <a:spcPts val="1400"/>
              </a:lnSpc>
              <a:tabLst>
                <a:tab pos="38100"/>
              </a:tabLst>
            </a:pPr>
            <a:endParaRPr altLang="zh-CN" lang="en-US" smtClean="0"/>
          </a:p>
          <a:p>
            <a:pPr>
              <a:lnSpc>
                <a:spcPts val="1400"/>
              </a:lnSpc>
              <a:tabLst>
                <a:tab pos="38100"/>
              </a:tabLst>
            </a:pPr>
            <a:r>
              <a:rPr altLang="zh-CN" lang="en-US" smtClean="0"/>
              <a:t>	4</a:t>
            </a:r>
          </a:p>
          <a:p>
            <a:pPr>
              <a:lnSpc>
                <a:spcPts val="1400"/>
              </a:lnSpc>
              <a:tabLst>
                <a:tab pos="38100"/>
              </a:tabLst>
            </a:pPr>
            <a:endParaRPr altLang="zh-CN" lang="en-US" smtClean="0"/>
          </a:p>
          <a:p>
            <a:pPr>
              <a:lnSpc>
                <a:spcPts val="1400"/>
              </a:lnSpc>
              <a:tabLst>
                <a:tab pos="38100"/>
              </a:tabLst>
            </a:pPr>
            <a:r>
              <a:rPr altLang="zh-CN" lang="en-US" smtClean="0"/>
              <a:t>	5</a:t>
            </a:r>
          </a:p>
          <a:p>
            <a:pPr>
              <a:lnSpc>
                <a:spcPts val="1400"/>
              </a:lnSpc>
              <a:tabLst>
                <a:tab pos="38100"/>
              </a:tabLst>
            </a:pPr>
            <a:endParaRPr altLang="zh-CN" lang="en-US" smtClean="0"/>
          </a:p>
          <a:p>
            <a:pPr>
              <a:lnSpc>
                <a:spcPts val="1400"/>
              </a:lnSpc>
              <a:tabLst>
                <a:tab pos="38100"/>
              </a:tabLst>
            </a:pPr>
            <a:r>
              <a:rPr altLang="zh-CN" lang="en-US" smtClean="0"/>
              <a:t>	6</a:t>
            </a:r>
          </a:p>
          <a:p>
            <a:pPr>
              <a:lnSpc>
                <a:spcPts val="1400"/>
              </a:lnSpc>
              <a:tabLst>
                <a:tab pos="38100"/>
              </a:tabLst>
            </a:pPr>
            <a:endParaRPr altLang="zh-CN" lang="en-US" smtClean="0"/>
          </a:p>
          <a:p>
            <a:pPr>
              <a:lnSpc>
                <a:spcPts val="1400"/>
              </a:lnSpc>
              <a:tabLst>
                <a:tab pos="38100"/>
              </a:tabLst>
            </a:pPr>
            <a:r>
              <a:rPr altLang="zh-CN" lang="en-US" smtClean="0"/>
              <a:t>	7</a:t>
            </a:r>
          </a:p>
          <a:p>
            <a:pPr>
              <a:lnSpc>
                <a:spcPts val="1400"/>
              </a:lnSpc>
              <a:tabLst>
                <a:tab pos="38100"/>
              </a:tabLst>
            </a:pPr>
            <a:endParaRPr altLang="zh-CN" lang="en-US" smtClean="0"/>
          </a:p>
          <a:p>
            <a:pPr>
              <a:lnSpc>
                <a:spcPts val="1400"/>
              </a:lnSpc>
              <a:tabLst>
                <a:tab pos="38100"/>
              </a:tabLst>
            </a:pPr>
            <a:r>
              <a:rPr altLang="zh-CN" lang="en-US" smtClean="0"/>
              <a:t>	8</a:t>
            </a:r>
          </a:p>
          <a:p>
            <a:pPr>
              <a:lnSpc>
                <a:spcPts val="1400"/>
              </a:lnSpc>
              <a:tabLst>
                <a:tab pos="38100"/>
              </a:tabLst>
            </a:pPr>
            <a:endParaRPr altLang="zh-CN" lang="en-US" smtClean="0"/>
          </a:p>
          <a:p>
            <a:pPr>
              <a:lnSpc>
                <a:spcPts val="1400"/>
              </a:lnSpc>
              <a:tabLst>
                <a:tab pos="38100"/>
              </a:tabLst>
            </a:pPr>
            <a:r>
              <a:rPr altLang="zh-CN" lang="en-US" smtClean="0"/>
              <a:t>	9</a:t>
            </a:r>
          </a:p>
          <a:p>
            <a:pPr>
              <a:lnSpc>
                <a:spcPts val="1400"/>
              </a:lnSpc>
              <a:tabLst>
                <a:tab pos="38100"/>
              </a:tabLst>
            </a:pPr>
            <a:endParaRPr altLang="zh-CN" lang="en-US" smtClean="0"/>
          </a:p>
          <a:p>
            <a:pPr>
              <a:lnSpc>
                <a:spcPts val="1400"/>
              </a:lnSpc>
              <a:tabLst>
                <a:tab pos="38100"/>
              </a:tabLst>
            </a:pPr>
            <a:r>
              <a:rPr altLang="zh-CN" lang="en-US" smtClean="0"/>
              <a:t>10</a:t>
            </a:r>
          </a:p>
        </p:txBody>
      </p:sp>
      <p:sp>
        <p:nvSpPr>
          <p:cNvPr id="1025" name="TextBox 1"/>
          <p:cNvSpPr txBox="1"/>
          <p:nvPr/>
        </p:nvSpPr>
        <p:spPr>
          <a:xfrm>
            <a:off x="5308600" y="1270000"/>
            <a:ext cx="1165225" cy="2420620"/>
          </a:xfrm>
          <a:prstGeom prst="rect">
            <a:avLst/>
          </a:prstGeom>
          <a:noFill/>
        </p:spPr>
        <p:txBody>
          <a:bodyPr lIns="0" rIns="0" rtlCol="0" tIns="0" wrap="none">
            <a:spAutoFit/>
          </a:bodyPr>
          <a:lstStyle/>
          <a:p>
            <a:pPr>
              <a:lnSpc>
                <a:spcPts val="1100"/>
              </a:lnSpc>
              <a:tabLst>
                <a:tab pos="177800"/>
                <a:tab pos="203200"/>
                <a:tab pos="215900"/>
                <a:tab pos="241300"/>
                <a:tab pos="596900"/>
              </a:tabLst>
            </a:pPr>
            <a:r>
              <a:rPr altLang="zh-CN" lang="en-US" smtClean="0"/>
              <a:t>					16.2%</a:t>
            </a:r>
          </a:p>
          <a:p>
            <a:pPr>
              <a:lnSpc>
                <a:spcPts val="1100"/>
              </a:lnSpc>
              <a:tabLst>
                <a:tab pos="177800"/>
                <a:tab pos="203200"/>
                <a:tab pos="215900"/>
                <a:tab pos="241300"/>
                <a:tab pos="596900"/>
              </a:tabLst>
            </a:pPr>
            <a:endParaRPr altLang="zh-CN" lang="en-US" smtClean="0"/>
          </a:p>
          <a:p>
            <a:pPr>
              <a:lnSpc>
                <a:spcPts val="1100"/>
              </a:lnSpc>
              <a:tabLst>
                <a:tab pos="177800"/>
                <a:tab pos="203200"/>
                <a:tab pos="215900"/>
                <a:tab pos="241300"/>
                <a:tab pos="596900"/>
              </a:tabLst>
            </a:pPr>
            <a:r>
              <a:rPr altLang="zh-CN" lang="en-US" smtClean="0"/>
              <a:t>				11.0%</a:t>
            </a:r>
          </a:p>
          <a:p>
            <a:pPr>
              <a:lnSpc>
                <a:spcPts val="1100"/>
              </a:lnSpc>
              <a:tabLst>
                <a:tab pos="177800"/>
                <a:tab pos="203200"/>
                <a:tab pos="215900"/>
                <a:tab pos="241300"/>
                <a:tab pos="596900"/>
              </a:tabLst>
            </a:pPr>
            <a:endParaRPr altLang="zh-CN" lang="en-US" smtClean="0"/>
          </a:p>
          <a:p>
            <a:pPr>
              <a:lnSpc>
                <a:spcPts val="1100"/>
              </a:lnSpc>
              <a:tabLst>
                <a:tab pos="177800"/>
                <a:tab pos="203200"/>
                <a:tab pos="215900"/>
                <a:tab pos="241300"/>
                <a:tab pos="596900"/>
              </a:tabLst>
            </a:pPr>
            <a:r>
              <a:rPr altLang="zh-CN" lang="en-US" smtClean="0"/>
              <a:t>	10.3%</a:t>
            </a:r>
          </a:p>
          <a:p>
            <a:pPr>
              <a:lnSpc>
                <a:spcPts val="1100"/>
              </a:lnSpc>
              <a:tabLst>
                <a:tab pos="177800"/>
                <a:tab pos="203200"/>
                <a:tab pos="215900"/>
                <a:tab pos="241300"/>
                <a:tab pos="596900"/>
              </a:tabLst>
            </a:pPr>
            <a:endParaRPr altLang="zh-CN" lang="en-US" smtClean="0"/>
          </a:p>
          <a:p>
            <a:pPr>
              <a:lnSpc>
                <a:spcPts val="1100"/>
              </a:lnSpc>
              <a:tabLst>
                <a:tab pos="177800"/>
                <a:tab pos="203200"/>
                <a:tab pos="215900"/>
                <a:tab pos="241300"/>
                <a:tab pos="596900"/>
              </a:tabLst>
            </a:pPr>
            <a:r>
              <a:rPr altLang="zh-CN" lang="en-US" smtClean="0"/>
              <a:t>			9.5%</a:t>
            </a:r>
          </a:p>
          <a:p>
            <a:pPr>
              <a:lnSpc>
                <a:spcPts val="1100"/>
              </a:lnSpc>
              <a:tabLst>
                <a:tab pos="177800"/>
                <a:tab pos="203200"/>
                <a:tab pos="215900"/>
                <a:tab pos="241300"/>
                <a:tab pos="596900"/>
              </a:tabLst>
            </a:pPr>
            <a:endParaRPr altLang="zh-CN" lang="en-US" smtClean="0"/>
          </a:p>
          <a:p>
            <a:pPr>
              <a:lnSpc>
                <a:spcPts val="1100"/>
              </a:lnSpc>
              <a:tabLst>
                <a:tab pos="177800"/>
                <a:tab pos="203200"/>
                <a:tab pos="215900"/>
                <a:tab pos="241300"/>
                <a:tab pos="596900"/>
              </a:tabLst>
            </a:pPr>
            <a:r>
              <a:rPr altLang="zh-CN" lang="en-US" smtClean="0"/>
              <a:t>5.4%</a:t>
            </a:r>
          </a:p>
          <a:p>
            <a:pPr>
              <a:lnSpc>
                <a:spcPts val="1100"/>
              </a:lnSpc>
              <a:tabLst>
                <a:tab pos="177800"/>
                <a:tab pos="203200"/>
                <a:tab pos="215900"/>
                <a:tab pos="241300"/>
                <a:tab pos="596900"/>
              </a:tabLst>
            </a:pPr>
            <a:endParaRPr altLang="zh-CN" lang="en-US" smtClean="0"/>
          </a:p>
          <a:p>
            <a:pPr>
              <a:lnSpc>
                <a:spcPts val="1100"/>
              </a:lnSpc>
              <a:tabLst>
                <a:tab pos="177800"/>
                <a:tab pos="203200"/>
                <a:tab pos="215900"/>
                <a:tab pos="241300"/>
                <a:tab pos="596900"/>
              </a:tabLst>
            </a:pPr>
            <a:r>
              <a:rPr altLang="zh-CN" lang="en-US" smtClean="0"/>
              <a:t>				3.3%</a:t>
            </a:r>
          </a:p>
          <a:p>
            <a:pPr>
              <a:lnSpc>
                <a:spcPts val="1100"/>
              </a:lnSpc>
              <a:tabLst>
                <a:tab pos="177800"/>
                <a:tab pos="203200"/>
                <a:tab pos="215900"/>
                <a:tab pos="241300"/>
                <a:tab pos="596900"/>
              </a:tabLst>
            </a:pPr>
            <a:endParaRPr altLang="zh-CN" lang="en-US" smtClean="0"/>
          </a:p>
          <a:p>
            <a:pPr>
              <a:lnSpc>
                <a:spcPts val="1100"/>
              </a:lnSpc>
              <a:tabLst>
                <a:tab pos="177800"/>
                <a:tab pos="203200"/>
                <a:tab pos="215900"/>
                <a:tab pos="241300"/>
                <a:tab pos="596900"/>
              </a:tabLst>
            </a:pPr>
            <a:r>
              <a:rPr altLang="zh-CN" lang="en-US" smtClean="0"/>
              <a:t>		2.8%</a:t>
            </a:r>
          </a:p>
          <a:p>
            <a:pPr>
              <a:lnSpc>
                <a:spcPts val="1100"/>
              </a:lnSpc>
              <a:tabLst>
                <a:tab pos="177800"/>
                <a:tab pos="203200"/>
                <a:tab pos="215900"/>
                <a:tab pos="241300"/>
                <a:tab pos="596900"/>
              </a:tabLst>
            </a:pPr>
            <a:endParaRPr altLang="zh-CN" lang="en-US" smtClean="0"/>
          </a:p>
          <a:p>
            <a:pPr>
              <a:lnSpc>
                <a:spcPts val="1100"/>
              </a:lnSpc>
              <a:tabLst>
                <a:tab pos="177800"/>
                <a:tab pos="203200"/>
                <a:tab pos="215900"/>
                <a:tab pos="241300"/>
                <a:tab pos="596900"/>
              </a:tabLst>
            </a:pPr>
            <a:r>
              <a:rPr altLang="zh-CN" lang="en-US" smtClean="0"/>
              <a:t>			2.8%</a:t>
            </a:r>
          </a:p>
          <a:p>
            <a:pPr>
              <a:lnSpc>
                <a:spcPts val="1100"/>
              </a:lnSpc>
              <a:tabLst>
                <a:tab pos="177800"/>
                <a:tab pos="203200"/>
                <a:tab pos="215900"/>
                <a:tab pos="241300"/>
                <a:tab pos="596900"/>
              </a:tabLst>
            </a:pPr>
            <a:endParaRPr altLang="zh-CN" lang="en-US" smtClean="0"/>
          </a:p>
          <a:p>
            <a:pPr>
              <a:lnSpc>
                <a:spcPts val="1100"/>
              </a:lnSpc>
              <a:tabLst>
                <a:tab pos="177800"/>
                <a:tab pos="203200"/>
                <a:tab pos="215900"/>
                <a:tab pos="241300"/>
                <a:tab pos="596900"/>
              </a:tabLst>
            </a:pPr>
            <a:r>
              <a:rPr altLang="zh-CN" lang="en-US" smtClean="0"/>
              <a:t>			2.7%</a:t>
            </a:r>
          </a:p>
        </p:txBody>
      </p:sp>
      <p:sp>
        <p:nvSpPr>
          <p:cNvPr id="1026" name="TextBox 1"/>
          <p:cNvSpPr txBox="1"/>
          <p:nvPr/>
        </p:nvSpPr>
        <p:spPr>
          <a:xfrm>
            <a:off x="7747000" y="901700"/>
            <a:ext cx="4191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42.8%</a:t>
            </a:r>
          </a:p>
        </p:txBody>
      </p:sp>
      <p:sp>
        <p:nvSpPr>
          <p:cNvPr id="1028" name="TextBox 1"/>
          <p:cNvSpPr txBox="1"/>
          <p:nvPr/>
        </p:nvSpPr>
        <p:spPr>
          <a:xfrm>
            <a:off x="4584700" y="1219200"/>
            <a:ext cx="558800" cy="3068320"/>
          </a:xfrm>
          <a:prstGeom prst="rect">
            <a:avLst/>
          </a:prstGeom>
          <a:noFill/>
        </p:spPr>
        <p:txBody>
          <a:bodyPr lIns="0" rIns="0" rtlCol="0" tIns="0" wrap="none">
            <a:spAutoFit/>
          </a:bodyPr>
          <a:lstStyle/>
          <a:p>
            <a:pPr>
              <a:lnSpc>
                <a:spcPts val="1400"/>
              </a:lnSpc>
              <a:tabLst>
                <a:tab pos="139700"/>
                <a:tab pos="165100"/>
                <a:tab pos="279400"/>
              </a:tabLst>
            </a:pPr>
            <a:r>
              <a:rPr altLang="zh-CN" lang="en-US" smtClean="0" sz="1103">
                <a:solidFill>
                  <a:srgbClr val="8087A4"/>
                </a:solidFill>
                <a:latin charset="0" pitchFamily="18" typeface="Microsoft YaHei UI"/>
                <a:cs charset="0" pitchFamily="18" typeface="Microsoft YaHei UI"/>
              </a:rPr>
              <a:t>美团团购</a:t>
            </a:r>
          </a:p>
          <a:p>
            <a:pPr>
              <a:lnSpc>
                <a:spcPts val="1400"/>
              </a:lnSpc>
              <a:tabLst>
                <a:tab pos="139700"/>
                <a:tab pos="165100"/>
                <a:tab pos="2794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139700"/>
                <a:tab pos="165100"/>
                <a:tab pos="279400"/>
              </a:tabLst>
            </a:pPr>
            <a:r>
              <a:rPr altLang="zh-CN" lang="en-US" smtClean="0" sz="1103">
                <a:solidFill>
                  <a:srgbClr val="8087A4"/>
                </a:solidFill>
                <a:latin charset="0" pitchFamily="18" typeface="Microsoft YaHei UI"/>
                <a:cs charset="0" pitchFamily="18" typeface="Microsoft YaHei UI"/>
              </a:rPr>
              <a:t>			天猫</a:t>
            </a:r>
          </a:p>
          <a:p>
            <a:pPr>
              <a:lnSpc>
                <a:spcPts val="1400"/>
              </a:lnSpc>
              <a:tabLst>
                <a:tab pos="139700"/>
                <a:tab pos="165100"/>
                <a:tab pos="2794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139700"/>
                <a:tab pos="165100"/>
                <a:tab pos="279400"/>
              </a:tabLst>
            </a:pPr>
            <a:r>
              <a:rPr altLang="zh-CN" lang="en-US" smtClean="0" sz="1103">
                <a:solidFill>
                  <a:srgbClr val="8087A4"/>
                </a:solidFill>
                <a:latin charset="0" pitchFamily="18" typeface="Microsoft YaHei UI"/>
                <a:cs charset="0" pitchFamily="18" typeface="Microsoft YaHei UI"/>
              </a:rPr>
              <a:t>小米商城</a:t>
            </a:r>
          </a:p>
          <a:p>
            <a:pPr>
              <a:lnSpc>
                <a:spcPts val="1400"/>
              </a:lnSpc>
              <a:tabLst>
                <a:tab pos="139700"/>
                <a:tab pos="165100"/>
                <a:tab pos="2794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139700"/>
                <a:tab pos="165100"/>
                <a:tab pos="279400"/>
              </a:tabLst>
            </a:pPr>
            <a:r>
              <a:rPr altLang="zh-CN" lang="en-US" smtClean="0" sz="1103">
                <a:solidFill>
                  <a:srgbClr val="8087A4"/>
                </a:solidFill>
                <a:latin charset="0" pitchFamily="18" typeface="Microsoft YaHei UI"/>
                <a:cs charset="0" pitchFamily="18" typeface="Microsoft YaHei UI"/>
              </a:rPr>
              <a:t>			京东</a:t>
            </a:r>
          </a:p>
          <a:p>
            <a:pPr>
              <a:lnSpc>
                <a:spcPts val="1400"/>
              </a:lnSpc>
              <a:tabLst>
                <a:tab pos="139700"/>
                <a:tab pos="165100"/>
                <a:tab pos="2794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139700"/>
                <a:tab pos="165100"/>
                <a:tab pos="279400"/>
              </a:tabLst>
            </a:pPr>
            <a:r>
              <a:rPr altLang="zh-CN" lang="en-US" smtClean="0" sz="1103">
                <a:solidFill>
                  <a:srgbClr val="8087A4"/>
                </a:solidFill>
                <a:latin charset="0" pitchFamily="18" typeface="Microsoft YaHei UI"/>
                <a:cs charset="0" pitchFamily="18" typeface="Microsoft YaHei UI"/>
              </a:rPr>
              <a:t>	唯品会</a:t>
            </a:r>
          </a:p>
          <a:p>
            <a:pPr>
              <a:lnSpc>
                <a:spcPts val="1400"/>
              </a:lnSpc>
              <a:tabLst>
                <a:tab pos="139700"/>
                <a:tab pos="165100"/>
                <a:tab pos="2794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139700"/>
                <a:tab pos="165100"/>
                <a:tab pos="279400"/>
              </a:tabLst>
            </a:pPr>
            <a:r>
              <a:rPr altLang="zh-CN" lang="en-US" smtClean="0" sz="1103">
                <a:solidFill>
                  <a:srgbClr val="8087A4"/>
                </a:solidFill>
                <a:latin charset="0" pitchFamily="18" typeface="Microsoft YaHei UI"/>
                <a:cs charset="0" pitchFamily="18" typeface="Microsoft YaHei UI"/>
              </a:rPr>
              <a:t>百度糯米</a:t>
            </a:r>
          </a:p>
          <a:p>
            <a:pPr>
              <a:lnSpc>
                <a:spcPts val="1400"/>
              </a:lnSpc>
              <a:tabLst>
                <a:tab pos="139700"/>
                <a:tab pos="165100"/>
                <a:tab pos="2794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139700"/>
                <a:tab pos="165100"/>
                <a:tab pos="279400"/>
              </a:tabLst>
            </a:pPr>
            <a:r>
              <a:rPr altLang="zh-CN" lang="en-US" smtClean="0" sz="1103">
                <a:solidFill>
                  <a:srgbClr val="8087A4"/>
                </a:solidFill>
                <a:latin charset="0" pitchFamily="18" typeface="Microsoft YaHei UI"/>
                <a:cs charset="0" pitchFamily="18" typeface="Microsoft YaHei UI"/>
              </a:rPr>
              <a:t>	美丽说</a:t>
            </a:r>
          </a:p>
          <a:p>
            <a:pPr>
              <a:lnSpc>
                <a:spcPts val="1400"/>
              </a:lnSpc>
              <a:tabLst>
                <a:tab pos="139700"/>
                <a:tab pos="165100"/>
                <a:tab pos="2794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139700"/>
                <a:tab pos="165100"/>
                <a:tab pos="279400"/>
              </a:tabLst>
            </a:pPr>
            <a:r>
              <a:rPr altLang="zh-CN" lang="en-US" smtClean="0" sz="1103">
                <a:solidFill>
                  <a:srgbClr val="8087A4"/>
                </a:solidFill>
                <a:latin charset="0" pitchFamily="18" typeface="Microsoft YaHei UI"/>
                <a:cs charset="0" pitchFamily="18" typeface="Microsoft YaHei UI"/>
              </a:rPr>
              <a:t>		折800</a:t>
            </a:r>
          </a:p>
          <a:p>
            <a:pPr>
              <a:lnSpc>
                <a:spcPts val="1400"/>
              </a:lnSpc>
              <a:tabLst>
                <a:tab pos="139700"/>
                <a:tab pos="165100"/>
                <a:tab pos="2794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139700"/>
                <a:tab pos="165100"/>
                <a:tab pos="279400"/>
              </a:tabLst>
            </a:pPr>
            <a:r>
              <a:rPr altLang="zh-CN" lang="en-US" smtClean="0" sz="1103">
                <a:solidFill>
                  <a:srgbClr val="8087A4"/>
                </a:solidFill>
                <a:latin charset="0" pitchFamily="18" typeface="Microsoft YaHei UI"/>
                <a:cs charset="0" pitchFamily="18" typeface="Microsoft YaHei UI"/>
              </a:rPr>
              <a:t>	蘑菇街</a:t>
            </a:r>
          </a:p>
        </p:txBody>
      </p:sp>
      <p:sp>
        <p:nvSpPr>
          <p:cNvPr id="1029" name="TextBox 1"/>
          <p:cNvSpPr txBox="1"/>
          <p:nvPr/>
        </p:nvSpPr>
        <p:spPr>
          <a:xfrm>
            <a:off x="4584700" y="850900"/>
            <a:ext cx="558800" cy="223520"/>
          </a:xfrm>
          <a:prstGeom prst="rect">
            <a:avLst/>
          </a:prstGeom>
          <a:noFill/>
        </p:spPr>
        <p:txBody>
          <a:bodyPr lIns="0" rIns="0" rtlCol="0" tIns="0" wrap="none">
            <a:spAutoFit/>
          </a:bodyPr>
          <a:lstStyle/>
          <a:p>
            <a:pPr>
              <a:lnSpc>
                <a:spcPts val="1400"/>
              </a:lnSpc>
            </a:pPr>
            <a:r>
              <a:rPr altLang="zh-CN" lang="en-US" smtClean="0" sz="1103">
                <a:solidFill>
                  <a:srgbClr val="8087A4"/>
                </a:solidFill>
                <a:latin charset="0" pitchFamily="18" typeface="Microsoft YaHei UI"/>
                <a:cs charset="0" pitchFamily="18" typeface="Microsoft YaHei UI"/>
              </a:rPr>
              <a:t>手机淘宝</a:t>
            </a:r>
          </a:p>
        </p:txBody>
      </p:sp>
      <p:sp>
        <p:nvSpPr>
          <p:cNvPr id="1030" name="TextBox 1"/>
          <p:cNvSpPr txBox="1"/>
          <p:nvPr/>
        </p:nvSpPr>
        <p:spPr>
          <a:xfrm>
            <a:off x="4775200" y="482600"/>
            <a:ext cx="321945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Tahoma"/>
                <a:cs charset="0" pitchFamily="18" typeface="Tahoma"/>
              </a:rPr>
              <a:t>2014年12月移动电商应用用户覆盖比例TOP10</a:t>
            </a:r>
          </a:p>
        </p:txBody>
      </p:sp>
      <p:sp>
        <p:nvSpPr>
          <p:cNvPr id="1031" name="TextBox 1"/>
          <p:cNvSpPr txBox="1"/>
          <p:nvPr/>
        </p:nvSpPr>
        <p:spPr>
          <a:xfrm>
            <a:off x="406400" y="1358900"/>
            <a:ext cx="2971800" cy="4046220"/>
          </a:xfrm>
          <a:prstGeom prst="rect">
            <a:avLst/>
          </a:prstGeom>
          <a:noFill/>
        </p:spPr>
        <p:txBody>
          <a:bodyPr lIns="0" rIns="0" rtlCol="0" tIns="0" wrap="none">
            <a:spAutoFit/>
          </a:bodyPr>
          <a:lstStyle/>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移动电商行业覆盖率最高的是手机淘</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宝，用户覆盖率超4成，其次是美团团</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购。总体来看，移动电商应用的用户</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覆盖率整体较高。</a:t>
            </a: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数据来源：TalkingData 数据中心</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注：以上为2014年12月安卓平台应用排名。</a:t>
            </a:r>
          </a:p>
        </p:txBody>
      </p:sp>
      <p:sp>
        <p:nvSpPr>
          <p:cNvPr id="1032" name="TextBox 1"/>
          <p:cNvSpPr txBox="1"/>
          <p:nvPr/>
        </p:nvSpPr>
        <p:spPr>
          <a:xfrm>
            <a:off x="635000" y="254000"/>
            <a:ext cx="1981200" cy="223520"/>
          </a:xfrm>
          <a:prstGeom prst="rect">
            <a:avLst/>
          </a:prstGeom>
          <a:noFill/>
        </p:spPr>
        <p:txBody>
          <a:bodyPr lIns="0" rIns="0" rtlCol="0" tIns="0" wrap="none">
            <a:spAutoFit/>
          </a:bodyPr>
          <a:lstStyle/>
          <a:p>
            <a:pPr>
              <a:lnSpc>
                <a:spcPts val="1400"/>
              </a:lnSpc>
            </a:pPr>
            <a:r>
              <a:rPr altLang="zh-CN" lang="en-US" smtClean="0" sz="1103">
                <a:solidFill>
                  <a:srgbClr val="6D7393"/>
                </a:solidFill>
                <a:latin charset="0" pitchFamily="18" typeface="Microsoft YaHei UI"/>
                <a:cs charset="0" pitchFamily="18" typeface="Microsoft YaHei UI"/>
              </a:rPr>
              <a:t>细分行业应用盘点——移动电商</a:t>
            </a:r>
          </a:p>
        </p:txBody>
      </p:sp>
      <p:sp>
        <p:nvSpPr>
          <p:cNvPr id="1033" name="TextBox 1"/>
          <p:cNvSpPr txBox="1"/>
          <p:nvPr/>
        </p:nvSpPr>
        <p:spPr>
          <a:xfrm>
            <a:off x="393700" y="520700"/>
            <a:ext cx="3341688" cy="274320"/>
          </a:xfrm>
          <a:prstGeom prst="rect">
            <a:avLst/>
          </a:prstGeom>
          <a:noFill/>
        </p:spPr>
        <p:txBody>
          <a:bodyPr lIns="0" rIns="0" rtlCol="0" tIns="0" wrap="none">
            <a:spAutoFit/>
          </a:bodyPr>
          <a:lstStyle/>
          <a:p>
            <a:pPr>
              <a:lnSpc>
                <a:spcPts val="1800"/>
              </a:lnSpc>
            </a:pPr>
            <a:r>
              <a:rPr altLang="zh-CN" lang="en-US" smtClean="0" sz="1403">
                <a:solidFill>
                  <a:srgbClr val="6EB3E7"/>
                </a:solidFill>
                <a:latin charset="0" pitchFamily="18" typeface="Wingdings"/>
                <a:cs charset="0" pitchFamily="18" typeface="Wingdings"/>
              </a:rPr>
              <a:t>   移动电商用户覆盖比例Top10</a:t>
            </a:r>
          </a:p>
        </p:txBody>
      </p:sp>
    </p:spTree>
  </p:cSld>
  <p:clrMapOvr>
    <a:masterClrMapping/>
  </p:clrMapOvr>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6481953" y="2224151"/>
            <a:ext cx="1403984" cy="213614"/>
          </a:xfrm>
          <a:custGeom>
            <a:gdLst>
              <a:gd fmla="*/ 0 w 1403984" name="connsiteX0"/>
              <a:gd fmla="*/ 213613 h 213614" name="connsiteY0"/>
              <a:gd fmla="*/ 1403984 w 1403984" name="connsiteX1"/>
              <a:gd fmla="*/ 213613 h 213614" name="connsiteY1"/>
              <a:gd fmla="*/ 1403984 w 1403984" name="connsiteX2"/>
              <a:gd fmla="*/ 0 h 213614" name="connsiteY2"/>
              <a:gd fmla="*/ 0 w 1403984" name="connsiteX3"/>
              <a:gd fmla="*/ 0 h 213614" name="connsiteY3"/>
              <a:gd fmla="*/ 0 w 1403984" name="connsiteX4"/>
              <a:gd fmla="*/ 213613 h 21361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614" w="1403984">
                <a:moveTo>
                  <a:pt x="0" y="213613"/>
                </a:moveTo>
                <a:lnTo>
                  <a:pt x="1403984" y="213613"/>
                </a:lnTo>
                <a:lnTo>
                  <a:pt x="1403984" y="0"/>
                </a:lnTo>
                <a:lnTo>
                  <a:pt x="0" y="0"/>
                </a:lnTo>
                <a:lnTo>
                  <a:pt x="0" y="213613"/>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7886065" y="2224151"/>
            <a:ext cx="938974" cy="213614"/>
          </a:xfrm>
          <a:custGeom>
            <a:gdLst>
              <a:gd fmla="*/ 0 w 938974" name="connsiteX0"/>
              <a:gd fmla="*/ 213613 h 213614" name="connsiteY0"/>
              <a:gd fmla="*/ 938974 w 938974" name="connsiteX1"/>
              <a:gd fmla="*/ 213613 h 213614" name="connsiteY1"/>
              <a:gd fmla="*/ 938974 w 938974" name="connsiteX2"/>
              <a:gd fmla="*/ 0 h 213614" name="connsiteY2"/>
              <a:gd fmla="*/ 0 w 938974" name="connsiteX3"/>
              <a:gd fmla="*/ 0 h 213614" name="connsiteY3"/>
              <a:gd fmla="*/ 0 w 938974" name="connsiteX4"/>
              <a:gd fmla="*/ 213613 h 21361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614" w="938974">
                <a:moveTo>
                  <a:pt x="0" y="213613"/>
                </a:moveTo>
                <a:lnTo>
                  <a:pt x="938974" y="213613"/>
                </a:lnTo>
                <a:lnTo>
                  <a:pt x="938974" y="0"/>
                </a:lnTo>
                <a:lnTo>
                  <a:pt x="0" y="0"/>
                </a:lnTo>
                <a:lnTo>
                  <a:pt x="0" y="213613"/>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6481953" y="2651379"/>
            <a:ext cx="1403984" cy="213613"/>
          </a:xfrm>
          <a:custGeom>
            <a:gdLst>
              <a:gd fmla="*/ 0 w 1403984" name="connsiteX0"/>
              <a:gd fmla="*/ 213613 h 213613" name="connsiteY0"/>
              <a:gd fmla="*/ 1403984 w 1403984" name="connsiteX1"/>
              <a:gd fmla="*/ 213613 h 213613" name="connsiteY1"/>
              <a:gd fmla="*/ 1403984 w 1403984" name="connsiteX2"/>
              <a:gd fmla="*/ 0 h 213613" name="connsiteY2"/>
              <a:gd fmla="*/ 0 w 1403984" name="connsiteX3"/>
              <a:gd fmla="*/ 0 h 213613" name="connsiteY3"/>
              <a:gd fmla="*/ 0 w 1403984" name="connsiteX4"/>
              <a:gd fmla="*/ 213613 h 21361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613" w="1403984">
                <a:moveTo>
                  <a:pt x="0" y="213613"/>
                </a:moveTo>
                <a:lnTo>
                  <a:pt x="1403984" y="213613"/>
                </a:lnTo>
                <a:lnTo>
                  <a:pt x="1403984" y="0"/>
                </a:lnTo>
                <a:lnTo>
                  <a:pt x="0" y="0"/>
                </a:lnTo>
                <a:lnTo>
                  <a:pt x="0" y="213613"/>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7886065" y="2651379"/>
            <a:ext cx="938974" cy="213613"/>
          </a:xfrm>
          <a:custGeom>
            <a:gdLst>
              <a:gd fmla="*/ 0 w 938974" name="connsiteX0"/>
              <a:gd fmla="*/ 213613 h 213613" name="connsiteY0"/>
              <a:gd fmla="*/ 938974 w 938974" name="connsiteX1"/>
              <a:gd fmla="*/ 213613 h 213613" name="connsiteY1"/>
              <a:gd fmla="*/ 938974 w 938974" name="connsiteX2"/>
              <a:gd fmla="*/ 0 h 213613" name="connsiteY2"/>
              <a:gd fmla="*/ 0 w 938974" name="connsiteX3"/>
              <a:gd fmla="*/ 0 h 213613" name="connsiteY3"/>
              <a:gd fmla="*/ 0 w 938974" name="connsiteX4"/>
              <a:gd fmla="*/ 213613 h 21361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613" w="938974">
                <a:moveTo>
                  <a:pt x="0" y="213613"/>
                </a:moveTo>
                <a:lnTo>
                  <a:pt x="938974" y="213613"/>
                </a:lnTo>
                <a:lnTo>
                  <a:pt x="938974" y="0"/>
                </a:lnTo>
                <a:lnTo>
                  <a:pt x="0" y="0"/>
                </a:lnTo>
                <a:lnTo>
                  <a:pt x="0" y="213613"/>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6481953" y="3078607"/>
            <a:ext cx="1403984" cy="213614"/>
          </a:xfrm>
          <a:custGeom>
            <a:gdLst>
              <a:gd fmla="*/ 0 w 1403984" name="connsiteX0"/>
              <a:gd fmla="*/ 213614 h 213614" name="connsiteY0"/>
              <a:gd fmla="*/ 1403984 w 1403984" name="connsiteX1"/>
              <a:gd fmla="*/ 213614 h 213614" name="connsiteY1"/>
              <a:gd fmla="*/ 1403984 w 1403984" name="connsiteX2"/>
              <a:gd fmla="*/ 0 h 213614" name="connsiteY2"/>
              <a:gd fmla="*/ 0 w 1403984" name="connsiteX3"/>
              <a:gd fmla="*/ 0 h 213614" name="connsiteY3"/>
              <a:gd fmla="*/ 0 w 1403984" name="connsiteX4"/>
              <a:gd fmla="*/ 213614 h 21361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614" w="1403984">
                <a:moveTo>
                  <a:pt x="0" y="213614"/>
                </a:moveTo>
                <a:lnTo>
                  <a:pt x="1403984" y="213614"/>
                </a:lnTo>
                <a:lnTo>
                  <a:pt x="1403984" y="0"/>
                </a:lnTo>
                <a:lnTo>
                  <a:pt x="0" y="0"/>
                </a:lnTo>
                <a:lnTo>
                  <a:pt x="0" y="213614"/>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7886065" y="3078607"/>
            <a:ext cx="938974" cy="213614"/>
          </a:xfrm>
          <a:custGeom>
            <a:gdLst>
              <a:gd fmla="*/ 0 w 938974" name="connsiteX0"/>
              <a:gd fmla="*/ 213614 h 213614" name="connsiteY0"/>
              <a:gd fmla="*/ 938974 w 938974" name="connsiteX1"/>
              <a:gd fmla="*/ 213614 h 213614" name="connsiteY1"/>
              <a:gd fmla="*/ 938974 w 938974" name="connsiteX2"/>
              <a:gd fmla="*/ 0 h 213614" name="connsiteY2"/>
              <a:gd fmla="*/ 0 w 938974" name="connsiteX3"/>
              <a:gd fmla="*/ 0 h 213614" name="connsiteY3"/>
              <a:gd fmla="*/ 0 w 938974" name="connsiteX4"/>
              <a:gd fmla="*/ 213614 h 21361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614" w="938974">
                <a:moveTo>
                  <a:pt x="0" y="213614"/>
                </a:moveTo>
                <a:lnTo>
                  <a:pt x="938974" y="213614"/>
                </a:lnTo>
                <a:lnTo>
                  <a:pt x="938974" y="0"/>
                </a:lnTo>
                <a:lnTo>
                  <a:pt x="0" y="0"/>
                </a:lnTo>
                <a:lnTo>
                  <a:pt x="0" y="213614"/>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6481953" y="3505834"/>
            <a:ext cx="1403984" cy="213614"/>
          </a:xfrm>
          <a:custGeom>
            <a:gdLst>
              <a:gd fmla="*/ 0 w 1403984" name="connsiteX0"/>
              <a:gd fmla="*/ 213614 h 213614" name="connsiteY0"/>
              <a:gd fmla="*/ 1403984 w 1403984" name="connsiteX1"/>
              <a:gd fmla="*/ 213614 h 213614" name="connsiteY1"/>
              <a:gd fmla="*/ 1403984 w 1403984" name="connsiteX2"/>
              <a:gd fmla="*/ 0 h 213614" name="connsiteY2"/>
              <a:gd fmla="*/ 0 w 1403984" name="connsiteX3"/>
              <a:gd fmla="*/ 0 h 213614" name="connsiteY3"/>
              <a:gd fmla="*/ 0 w 1403984" name="connsiteX4"/>
              <a:gd fmla="*/ 213614 h 21361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614" w="1403984">
                <a:moveTo>
                  <a:pt x="0" y="213614"/>
                </a:moveTo>
                <a:lnTo>
                  <a:pt x="1403984" y="213614"/>
                </a:lnTo>
                <a:lnTo>
                  <a:pt x="1403984" y="0"/>
                </a:lnTo>
                <a:lnTo>
                  <a:pt x="0" y="0"/>
                </a:lnTo>
                <a:lnTo>
                  <a:pt x="0" y="213614"/>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7886065" y="3505834"/>
            <a:ext cx="938974" cy="213614"/>
          </a:xfrm>
          <a:custGeom>
            <a:gdLst>
              <a:gd fmla="*/ 0 w 938974" name="connsiteX0"/>
              <a:gd fmla="*/ 213614 h 213614" name="connsiteY0"/>
              <a:gd fmla="*/ 938974 w 938974" name="connsiteX1"/>
              <a:gd fmla="*/ 213614 h 213614" name="connsiteY1"/>
              <a:gd fmla="*/ 938974 w 938974" name="connsiteX2"/>
              <a:gd fmla="*/ 0 h 213614" name="connsiteY2"/>
              <a:gd fmla="*/ 0 w 938974" name="connsiteX3"/>
              <a:gd fmla="*/ 0 h 213614" name="connsiteY3"/>
              <a:gd fmla="*/ 0 w 938974" name="connsiteX4"/>
              <a:gd fmla="*/ 213614 h 21361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614" w="938974">
                <a:moveTo>
                  <a:pt x="0" y="213614"/>
                </a:moveTo>
                <a:lnTo>
                  <a:pt x="938974" y="213614"/>
                </a:lnTo>
                <a:lnTo>
                  <a:pt x="938974" y="0"/>
                </a:lnTo>
                <a:lnTo>
                  <a:pt x="0" y="0"/>
                </a:lnTo>
                <a:lnTo>
                  <a:pt x="0" y="213614"/>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6481953" y="3933088"/>
            <a:ext cx="1403984" cy="213614"/>
          </a:xfrm>
          <a:custGeom>
            <a:gdLst>
              <a:gd fmla="*/ 0 w 1403984" name="connsiteX0"/>
              <a:gd fmla="*/ 213614 h 213614" name="connsiteY0"/>
              <a:gd fmla="*/ 1403984 w 1403984" name="connsiteX1"/>
              <a:gd fmla="*/ 213614 h 213614" name="connsiteY1"/>
              <a:gd fmla="*/ 1403984 w 1403984" name="connsiteX2"/>
              <a:gd fmla="*/ 0 h 213614" name="connsiteY2"/>
              <a:gd fmla="*/ 0 w 1403984" name="connsiteX3"/>
              <a:gd fmla="*/ 0 h 213614" name="connsiteY3"/>
              <a:gd fmla="*/ 0 w 1403984" name="connsiteX4"/>
              <a:gd fmla="*/ 213614 h 21361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614" w="1403984">
                <a:moveTo>
                  <a:pt x="0" y="213614"/>
                </a:moveTo>
                <a:lnTo>
                  <a:pt x="1403984" y="213614"/>
                </a:lnTo>
                <a:lnTo>
                  <a:pt x="1403984" y="0"/>
                </a:lnTo>
                <a:lnTo>
                  <a:pt x="0" y="0"/>
                </a:lnTo>
                <a:lnTo>
                  <a:pt x="0" y="213614"/>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7886065" y="3933088"/>
            <a:ext cx="938974" cy="213614"/>
          </a:xfrm>
          <a:custGeom>
            <a:gdLst>
              <a:gd fmla="*/ 0 w 938974" name="connsiteX0"/>
              <a:gd fmla="*/ 213614 h 213614" name="connsiteY0"/>
              <a:gd fmla="*/ 938974 w 938974" name="connsiteX1"/>
              <a:gd fmla="*/ 213614 h 213614" name="connsiteY1"/>
              <a:gd fmla="*/ 938974 w 938974" name="connsiteX2"/>
              <a:gd fmla="*/ 0 h 213614" name="connsiteY2"/>
              <a:gd fmla="*/ 0 w 938974" name="connsiteX3"/>
              <a:gd fmla="*/ 0 h 213614" name="connsiteY3"/>
              <a:gd fmla="*/ 0 w 938974" name="connsiteX4"/>
              <a:gd fmla="*/ 213614 h 21361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614" w="938974">
                <a:moveTo>
                  <a:pt x="0" y="213614"/>
                </a:moveTo>
                <a:lnTo>
                  <a:pt x="938974" y="213614"/>
                </a:lnTo>
                <a:lnTo>
                  <a:pt x="938974" y="0"/>
                </a:lnTo>
                <a:lnTo>
                  <a:pt x="0" y="0"/>
                </a:lnTo>
                <a:lnTo>
                  <a:pt x="0" y="213614"/>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7871777" y="1996249"/>
            <a:ext cx="57150" cy="2164740"/>
          </a:xfrm>
          <a:custGeom>
            <a:gdLst>
              <a:gd fmla="*/ 14287 w 57150" name="connsiteX0"/>
              <a:gd fmla="*/ 14287 h 2164740" name="connsiteY0"/>
              <a:gd fmla="*/ 14287 w 57150" name="connsiteX1"/>
              <a:gd fmla="*/ 2150452 h 2164740" name="connsiteY1"/>
            </a:gdLst>
            <a:cxnLst>
              <a:cxn ang="0">
                <a:pos x="connsiteX0" y="connsiteY0"/>
              </a:cxn>
              <a:cxn ang="1">
                <a:pos x="connsiteX1" y="connsiteY1"/>
              </a:cxn>
            </a:cxnLst>
            <a:rect b="b" l="l" r="r" t="t"/>
            <a:pathLst>
              <a:path h="2164740" w="57150">
                <a:moveTo>
                  <a:pt x="14287" y="14287"/>
                </a:moveTo>
                <a:lnTo>
                  <a:pt x="14287" y="2150452"/>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6" name="Freeform 3"/>
          <p:cNvSpPr/>
          <p:nvPr/>
        </p:nvSpPr>
        <p:spPr>
          <a:xfrm>
            <a:off x="482854" y="3890517"/>
            <a:ext cx="5982208" cy="21844"/>
          </a:xfrm>
          <a:custGeom>
            <a:gdLst>
              <a:gd fmla="*/ 6350 w 5982208" name="connsiteX0"/>
              <a:gd fmla="*/ 6350 h 21844" name="connsiteY0"/>
              <a:gd fmla="*/ 5975857 w 5982208" name="connsiteX1"/>
              <a:gd fmla="*/ 6350 h 21844" name="connsiteY1"/>
            </a:gdLst>
            <a:cxnLst>
              <a:cxn ang="0">
                <a:pos x="connsiteX0" y="connsiteY0"/>
              </a:cxn>
              <a:cxn ang="1">
                <a:pos x="connsiteX1" y="connsiteY1"/>
              </a:cxn>
            </a:cxnLst>
            <a:rect b="b" l="l" r="r" t="t"/>
            <a:pathLst>
              <a:path h="21844" w="5982208">
                <a:moveTo>
                  <a:pt x="6350" y="6350"/>
                </a:moveTo>
                <a:lnTo>
                  <a:pt x="5975857"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723900" y="2223516"/>
            <a:ext cx="5500115" cy="1074420"/>
          </a:xfrm>
          <a:custGeom>
            <a:gdLst>
              <a:gd fmla="*/ 13716 w 5500115" name="connsiteX0"/>
              <a:gd fmla="*/ 1060704 h 1074420" name="connsiteY0"/>
              <a:gd fmla="*/ 512063 w 5500115" name="connsiteX1"/>
              <a:gd fmla="*/ 914400 h 1074420" name="connsiteY1"/>
              <a:gd fmla="*/ 1008888 w 5500115" name="connsiteX2"/>
              <a:gd fmla="*/ 804672 h 1074420" name="connsiteY2"/>
              <a:gd fmla="*/ 1507235 w 5500115" name="connsiteX3"/>
              <a:gd fmla="*/ 841248 h 1074420" name="connsiteY3"/>
              <a:gd fmla="*/ 2004060 w 5500115" name="connsiteX4"/>
              <a:gd fmla="*/ 826007 h 1074420" name="connsiteY4"/>
              <a:gd fmla="*/ 2502407 w 5500115" name="connsiteX5"/>
              <a:gd fmla="*/ 647700 h 1074420" name="connsiteY5"/>
              <a:gd fmla="*/ 2999232 w 5500115" name="connsiteX6"/>
              <a:gd fmla="*/ 509016 h 1074420" name="connsiteY6"/>
              <a:gd fmla="*/ 3496055 w 5500115" name="connsiteX7"/>
              <a:gd fmla="*/ 445007 h 1074420" name="connsiteY7"/>
              <a:gd fmla="*/ 3994403 w 5500115" name="connsiteX8"/>
              <a:gd fmla="*/ 467867 h 1074420" name="connsiteY8"/>
              <a:gd fmla="*/ 4491228 w 5500115" name="connsiteX9"/>
              <a:gd fmla="*/ 291083 h 1074420" name="connsiteY9"/>
              <a:gd fmla="*/ 4989576 w 5500115" name="connsiteX10"/>
              <a:gd fmla="*/ 59435 h 1074420" name="connsiteY10"/>
              <a:gd fmla="*/ 5486400 w 5500115" name="connsiteX11"/>
              <a:gd fmla="*/ 13716 h 1074420"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074420" w="5500115">
                <a:moveTo>
                  <a:pt x="13716" y="1060704"/>
                </a:moveTo>
                <a:lnTo>
                  <a:pt x="512063" y="914400"/>
                </a:lnTo>
                <a:lnTo>
                  <a:pt x="1008888" y="804672"/>
                </a:lnTo>
                <a:lnTo>
                  <a:pt x="1507235" y="841248"/>
                </a:lnTo>
                <a:lnTo>
                  <a:pt x="2004060" y="826007"/>
                </a:lnTo>
                <a:lnTo>
                  <a:pt x="2502407" y="647700"/>
                </a:lnTo>
                <a:lnTo>
                  <a:pt x="2999232" y="509016"/>
                </a:lnTo>
                <a:lnTo>
                  <a:pt x="3496055" y="445007"/>
                </a:lnTo>
                <a:lnTo>
                  <a:pt x="3994403" y="467867"/>
                </a:lnTo>
                <a:lnTo>
                  <a:pt x="4491228" y="291083"/>
                </a:lnTo>
                <a:lnTo>
                  <a:pt x="4989576" y="59435"/>
                </a:lnTo>
                <a:lnTo>
                  <a:pt x="5486400"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723900" y="3209544"/>
            <a:ext cx="5500115" cy="556259"/>
          </a:xfrm>
          <a:custGeom>
            <a:gdLst>
              <a:gd fmla="*/ 13716 w 5500115" name="connsiteX0"/>
              <a:gd fmla="*/ 542544 h 556259" name="connsiteY0"/>
              <a:gd fmla="*/ 512063 w 5500115" name="connsiteX1"/>
              <a:gd fmla="*/ 477011 h 556259" name="connsiteY1"/>
              <a:gd fmla="*/ 1008888 w 5500115" name="connsiteX2"/>
              <a:gd fmla="*/ 426720 h 556259" name="connsiteY2"/>
              <a:gd fmla="*/ 1507235 w 5500115" name="connsiteX3"/>
              <a:gd fmla="*/ 440435 h 556259" name="connsiteY3"/>
              <a:gd fmla="*/ 2004060 w 5500115" name="connsiteX4"/>
              <a:gd fmla="*/ 434340 h 556259" name="connsiteY4"/>
              <a:gd fmla="*/ 2502407 w 5500115" name="connsiteX5"/>
              <a:gd fmla="*/ 384047 h 556259" name="connsiteY5"/>
              <a:gd fmla="*/ 2999232 w 5500115" name="connsiteX6"/>
              <a:gd fmla="*/ 316991 h 556259" name="connsiteY6"/>
              <a:gd fmla="*/ 3496055 w 5500115" name="connsiteX7"/>
              <a:gd fmla="*/ 252984 h 556259" name="connsiteY7"/>
              <a:gd fmla="*/ 3994403 w 5500115" name="connsiteX8"/>
              <a:gd fmla="*/ 231647 h 556259" name="connsiteY8"/>
              <a:gd fmla="*/ 4491228 w 5500115" name="connsiteX9"/>
              <a:gd fmla="*/ 143255 h 556259" name="connsiteY9"/>
              <a:gd fmla="*/ 4989576 w 5500115" name="connsiteX10"/>
              <a:gd fmla="*/ 59435 h 556259" name="connsiteY10"/>
              <a:gd fmla="*/ 5486400 w 5500115" name="connsiteX11"/>
              <a:gd fmla="*/ 13716 h 55625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556259" w="5500115">
                <a:moveTo>
                  <a:pt x="13716" y="542544"/>
                </a:moveTo>
                <a:lnTo>
                  <a:pt x="512063" y="477011"/>
                </a:lnTo>
                <a:lnTo>
                  <a:pt x="1008888" y="426720"/>
                </a:lnTo>
                <a:lnTo>
                  <a:pt x="1507235" y="440435"/>
                </a:lnTo>
                <a:lnTo>
                  <a:pt x="2004060" y="434340"/>
                </a:lnTo>
                <a:lnTo>
                  <a:pt x="2502407" y="384047"/>
                </a:lnTo>
                <a:lnTo>
                  <a:pt x="2999232" y="316991"/>
                </a:lnTo>
                <a:lnTo>
                  <a:pt x="3496055" y="252984"/>
                </a:lnTo>
                <a:lnTo>
                  <a:pt x="3994403" y="231647"/>
                </a:lnTo>
                <a:lnTo>
                  <a:pt x="4491228" y="143255"/>
                </a:lnTo>
                <a:lnTo>
                  <a:pt x="4989576" y="59435"/>
                </a:lnTo>
                <a:lnTo>
                  <a:pt x="5486400" y="13716"/>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723900" y="3416808"/>
            <a:ext cx="5500115" cy="344423"/>
          </a:xfrm>
          <a:custGeom>
            <a:gdLst>
              <a:gd fmla="*/ 13716 w 5500115" name="connsiteX0"/>
              <a:gd fmla="*/ 330707 h 344423" name="connsiteY0"/>
              <a:gd fmla="*/ 512063 w 5500115" name="connsiteX1"/>
              <a:gd fmla="*/ 301751 h 344423" name="connsiteY1"/>
              <a:gd fmla="*/ 1008888 w 5500115" name="connsiteX2"/>
              <a:gd fmla="*/ 278891 h 344423" name="connsiteY2"/>
              <a:gd fmla="*/ 1507235 w 5500115" name="connsiteX3"/>
              <a:gd fmla="*/ 280415 h 344423" name="connsiteY3"/>
              <a:gd fmla="*/ 2004060 w 5500115" name="connsiteX4"/>
              <a:gd fmla="*/ 275844 h 344423" name="connsiteY4"/>
              <a:gd fmla="*/ 2502407 w 5500115" name="connsiteX5"/>
              <a:gd fmla="*/ 222503 h 344423" name="connsiteY5"/>
              <a:gd fmla="*/ 2999232 w 5500115" name="connsiteX6"/>
              <a:gd fmla="*/ 182879 h 344423" name="connsiteY6"/>
              <a:gd fmla="*/ 3496055 w 5500115" name="connsiteX7"/>
              <a:gd fmla="*/ 163067 h 344423" name="connsiteY7"/>
              <a:gd fmla="*/ 3994403 w 5500115" name="connsiteX8"/>
              <a:gd fmla="*/ 161544 h 344423" name="connsiteY8"/>
              <a:gd fmla="*/ 4491228 w 5500115" name="connsiteX9"/>
              <a:gd fmla="*/ 97535 h 344423" name="connsiteY9"/>
              <a:gd fmla="*/ 4989576 w 5500115" name="connsiteX10"/>
              <a:gd fmla="*/ 13715 h 344423" name="connsiteY10"/>
              <a:gd fmla="*/ 5486400 w 5500115" name="connsiteX11"/>
              <a:gd fmla="*/ 24383 h 344423"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44423" w="5500115">
                <a:moveTo>
                  <a:pt x="13716" y="330707"/>
                </a:moveTo>
                <a:lnTo>
                  <a:pt x="512063" y="301751"/>
                </a:lnTo>
                <a:lnTo>
                  <a:pt x="1008888" y="278891"/>
                </a:lnTo>
                <a:lnTo>
                  <a:pt x="1507235" y="280415"/>
                </a:lnTo>
                <a:lnTo>
                  <a:pt x="2004060" y="275844"/>
                </a:lnTo>
                <a:lnTo>
                  <a:pt x="2502407" y="222503"/>
                </a:lnTo>
                <a:lnTo>
                  <a:pt x="2999232" y="182879"/>
                </a:lnTo>
                <a:lnTo>
                  <a:pt x="3496055" y="163067"/>
                </a:lnTo>
                <a:lnTo>
                  <a:pt x="3994403" y="161544"/>
                </a:lnTo>
                <a:lnTo>
                  <a:pt x="4491228" y="97535"/>
                </a:lnTo>
                <a:lnTo>
                  <a:pt x="4989576" y="13715"/>
                </a:lnTo>
                <a:lnTo>
                  <a:pt x="5486400" y="24383"/>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723900" y="3450336"/>
            <a:ext cx="5500115" cy="321564"/>
          </a:xfrm>
          <a:custGeom>
            <a:gdLst>
              <a:gd fmla="*/ 13716 w 5500115" name="connsiteX0"/>
              <a:gd fmla="*/ 307847 h 321564" name="connsiteY0"/>
              <a:gd fmla="*/ 512063 w 5500115" name="connsiteX1"/>
              <a:gd fmla="*/ 269747 h 321564" name="connsiteY1"/>
              <a:gd fmla="*/ 1008888 w 5500115" name="connsiteX2"/>
              <a:gd fmla="*/ 240791 h 321564" name="connsiteY2"/>
              <a:gd fmla="*/ 1507235 w 5500115" name="connsiteX3"/>
              <a:gd fmla="*/ 216407 h 321564" name="connsiteY3"/>
              <a:gd fmla="*/ 2004060 w 5500115" name="connsiteX4"/>
              <a:gd fmla="*/ 188975 h 321564" name="connsiteY4"/>
              <a:gd fmla="*/ 2502407 w 5500115" name="connsiteX5"/>
              <a:gd fmla="*/ 134111 h 321564" name="connsiteY5"/>
              <a:gd fmla="*/ 2999232 w 5500115" name="connsiteX6"/>
              <a:gd fmla="*/ 103631 h 321564" name="connsiteY6"/>
              <a:gd fmla="*/ 3496055 w 5500115" name="connsiteX7"/>
              <a:gd fmla="*/ 70103 h 321564" name="connsiteY7"/>
              <a:gd fmla="*/ 3994403 w 5500115" name="connsiteX8"/>
              <a:gd fmla="*/ 86867 h 321564" name="connsiteY8"/>
              <a:gd fmla="*/ 4491228 w 5500115" name="connsiteX9"/>
              <a:gd fmla="*/ 48767 h 321564" name="connsiteY9"/>
              <a:gd fmla="*/ 4989576 w 5500115" name="connsiteX10"/>
              <a:gd fmla="*/ 13715 h 321564" name="connsiteY10"/>
              <a:gd fmla="*/ 5486400 w 5500115" name="connsiteX11"/>
              <a:gd fmla="*/ 18287 h 321564"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21564" w="5500115">
                <a:moveTo>
                  <a:pt x="13716" y="307847"/>
                </a:moveTo>
                <a:lnTo>
                  <a:pt x="512063" y="269747"/>
                </a:lnTo>
                <a:lnTo>
                  <a:pt x="1008888" y="240791"/>
                </a:lnTo>
                <a:lnTo>
                  <a:pt x="1507235" y="216407"/>
                </a:lnTo>
                <a:lnTo>
                  <a:pt x="2004060" y="188975"/>
                </a:lnTo>
                <a:lnTo>
                  <a:pt x="2502407" y="134111"/>
                </a:lnTo>
                <a:lnTo>
                  <a:pt x="2999232" y="103631"/>
                </a:lnTo>
                <a:lnTo>
                  <a:pt x="3496055" y="70103"/>
                </a:lnTo>
                <a:lnTo>
                  <a:pt x="3994403" y="86867"/>
                </a:lnTo>
                <a:lnTo>
                  <a:pt x="4491228" y="48767"/>
                </a:lnTo>
                <a:lnTo>
                  <a:pt x="4989576" y="13715"/>
                </a:lnTo>
                <a:lnTo>
                  <a:pt x="5486400" y="18287"/>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723900" y="3486912"/>
            <a:ext cx="5500115" cy="284987"/>
          </a:xfrm>
          <a:custGeom>
            <a:gdLst>
              <a:gd fmla="*/ 13716 w 5500115" name="connsiteX0"/>
              <a:gd fmla="*/ 271271 h 284987" name="connsiteY0"/>
              <a:gd fmla="*/ 512063 w 5500115" name="connsiteX1"/>
              <a:gd fmla="*/ 240791 h 284987" name="connsiteY1"/>
              <a:gd fmla="*/ 1008888 w 5500115" name="connsiteX2"/>
              <a:gd fmla="*/ 225551 h 284987" name="connsiteY2"/>
              <a:gd fmla="*/ 1507235 w 5500115" name="connsiteX3"/>
              <a:gd fmla="*/ 231647 h 284987" name="connsiteY3"/>
              <a:gd fmla="*/ 2004060 w 5500115" name="connsiteX4"/>
              <a:gd fmla="*/ 227075 h 284987" name="connsiteY4"/>
              <a:gd fmla="*/ 2502407 w 5500115" name="connsiteX5"/>
              <a:gd fmla="*/ 176783 h 284987" name="connsiteY5"/>
              <a:gd fmla="*/ 2999232 w 5500115" name="connsiteX6"/>
              <a:gd fmla="*/ 153923 h 284987" name="connsiteY6"/>
              <a:gd fmla="*/ 3496055 w 5500115" name="connsiteX7"/>
              <a:gd fmla="*/ 144779 h 284987" name="connsiteY7"/>
              <a:gd fmla="*/ 3994403 w 5500115" name="connsiteX8"/>
              <a:gd fmla="*/ 137159 h 284987" name="connsiteY8"/>
              <a:gd fmla="*/ 4491228 w 5500115" name="connsiteX9"/>
              <a:gd fmla="*/ 91439 h 284987" name="connsiteY9"/>
              <a:gd fmla="*/ 4989576 w 5500115" name="connsiteX10"/>
              <a:gd fmla="*/ 21335 h 284987" name="connsiteY10"/>
              <a:gd fmla="*/ 5486400 w 5500115" name="connsiteX11"/>
              <a:gd fmla="*/ 13715 h 284987"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84987" w="5500115">
                <a:moveTo>
                  <a:pt x="13716" y="271271"/>
                </a:moveTo>
                <a:lnTo>
                  <a:pt x="512063" y="240791"/>
                </a:lnTo>
                <a:lnTo>
                  <a:pt x="1008888" y="225551"/>
                </a:lnTo>
                <a:lnTo>
                  <a:pt x="1507235" y="231647"/>
                </a:lnTo>
                <a:lnTo>
                  <a:pt x="2004060" y="227075"/>
                </a:lnTo>
                <a:lnTo>
                  <a:pt x="2502407" y="176783"/>
                </a:lnTo>
                <a:lnTo>
                  <a:pt x="2999232" y="153923"/>
                </a:lnTo>
                <a:lnTo>
                  <a:pt x="3496055" y="144779"/>
                </a:lnTo>
                <a:lnTo>
                  <a:pt x="3994403" y="137159"/>
                </a:lnTo>
                <a:lnTo>
                  <a:pt x="4491228" y="91439"/>
                </a:lnTo>
                <a:lnTo>
                  <a:pt x="4989576" y="21335"/>
                </a:lnTo>
                <a:lnTo>
                  <a:pt x="5486400" y="13715"/>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723900" y="3660648"/>
            <a:ext cx="5500115" cy="236219"/>
          </a:xfrm>
          <a:custGeom>
            <a:gdLst>
              <a:gd fmla="*/ 13716 w 5500115" name="connsiteX0"/>
              <a:gd fmla="*/ 222503 h 236219" name="connsiteY0"/>
              <a:gd fmla="*/ 512063 w 5500115" name="connsiteX1"/>
              <a:gd fmla="*/ 217931 h 236219" name="connsiteY1"/>
              <a:gd fmla="*/ 1008888 w 5500115" name="connsiteX2"/>
              <a:gd fmla="*/ 210311 h 236219" name="connsiteY2"/>
              <a:gd fmla="*/ 1507235 w 5500115" name="connsiteX3"/>
              <a:gd fmla="*/ 207263 h 236219" name="connsiteY3"/>
              <a:gd fmla="*/ 2004060 w 5500115" name="connsiteX4"/>
              <a:gd fmla="*/ 207263 h 236219" name="connsiteY4"/>
              <a:gd fmla="*/ 2502407 w 5500115" name="connsiteX5"/>
              <a:gd fmla="*/ 135635 h 236219" name="connsiteY5"/>
              <a:gd fmla="*/ 2999232 w 5500115" name="connsiteX6"/>
              <a:gd fmla="*/ 108203 h 236219" name="connsiteY6"/>
              <a:gd fmla="*/ 3496055 w 5500115" name="connsiteX7"/>
              <a:gd fmla="*/ 76199 h 236219" name="connsiteY7"/>
              <a:gd fmla="*/ 3994403 w 5500115" name="connsiteX8"/>
              <a:gd fmla="*/ 94487 h 236219" name="connsiteY8"/>
              <a:gd fmla="*/ 4491228 w 5500115" name="connsiteX9"/>
              <a:gd fmla="*/ 54863 h 236219" name="connsiteY9"/>
              <a:gd fmla="*/ 4989576 w 5500115" name="connsiteX10"/>
              <a:gd fmla="*/ 25907 h 236219" name="connsiteY10"/>
              <a:gd fmla="*/ 5486400 w 5500115" name="connsiteX11"/>
              <a:gd fmla="*/ 13715 h 23621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36219" w="5500115">
                <a:moveTo>
                  <a:pt x="13716" y="222503"/>
                </a:moveTo>
                <a:lnTo>
                  <a:pt x="512063" y="217931"/>
                </a:lnTo>
                <a:lnTo>
                  <a:pt x="1008888" y="210311"/>
                </a:lnTo>
                <a:lnTo>
                  <a:pt x="1507235" y="207263"/>
                </a:lnTo>
                <a:lnTo>
                  <a:pt x="2004060" y="207263"/>
                </a:lnTo>
                <a:lnTo>
                  <a:pt x="2502407" y="135635"/>
                </a:lnTo>
                <a:lnTo>
                  <a:pt x="2999232" y="108203"/>
                </a:lnTo>
                <a:lnTo>
                  <a:pt x="3496055" y="76199"/>
                </a:lnTo>
                <a:lnTo>
                  <a:pt x="3994403" y="94487"/>
                </a:lnTo>
                <a:lnTo>
                  <a:pt x="4491228" y="54863"/>
                </a:lnTo>
                <a:lnTo>
                  <a:pt x="4989576" y="25907"/>
                </a:lnTo>
                <a:lnTo>
                  <a:pt x="5486400" y="13715"/>
                </a:lnTo>
              </a:path>
            </a:pathLst>
          </a:custGeom>
          <a:ln w="25400">
            <a:solidFill>
              <a:srgbClr val="D33D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Freeform 3"/>
          <p:cNvSpPr/>
          <p:nvPr/>
        </p:nvSpPr>
        <p:spPr>
          <a:xfrm>
            <a:off x="723900" y="3745992"/>
            <a:ext cx="5500115" cy="134111"/>
          </a:xfrm>
          <a:custGeom>
            <a:gdLst>
              <a:gd fmla="*/ 13716 w 5500115" name="connsiteX0"/>
              <a:gd fmla="*/ 120395 h 134111" name="connsiteY0"/>
              <a:gd fmla="*/ 512063 w 5500115" name="connsiteX1"/>
              <a:gd fmla="*/ 109727 h 134111" name="connsiteY1"/>
              <a:gd fmla="*/ 1008888 w 5500115" name="connsiteX2"/>
              <a:gd fmla="*/ 99059 h 134111" name="connsiteY2"/>
              <a:gd fmla="*/ 1507235 w 5500115" name="connsiteX3"/>
              <a:gd fmla="*/ 100583 h 134111" name="connsiteY3"/>
              <a:gd fmla="*/ 2004060 w 5500115" name="connsiteX4"/>
              <a:gd fmla="*/ 99059 h 134111" name="connsiteY4"/>
              <a:gd fmla="*/ 2502407 w 5500115" name="connsiteX5"/>
              <a:gd fmla="*/ 85343 h 134111" name="connsiteY5"/>
              <a:gd fmla="*/ 2999232 w 5500115" name="connsiteX6"/>
              <a:gd fmla="*/ 74675 h 134111" name="connsiteY6"/>
              <a:gd fmla="*/ 3496055 w 5500115" name="connsiteX7"/>
              <a:gd fmla="*/ 70103 h 134111" name="connsiteY7"/>
              <a:gd fmla="*/ 3994403 w 5500115" name="connsiteX8"/>
              <a:gd fmla="*/ 60959 h 134111" name="connsiteY8"/>
              <a:gd fmla="*/ 4491228 w 5500115" name="connsiteX9"/>
              <a:gd fmla="*/ 35051 h 134111" name="connsiteY9"/>
              <a:gd fmla="*/ 4989576 w 5500115" name="connsiteX10"/>
              <a:gd fmla="*/ 19811 h 134111" name="connsiteY10"/>
              <a:gd fmla="*/ 5486400 w 5500115" name="connsiteX11"/>
              <a:gd fmla="*/ 13715 h 134111"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34111" w="5500115">
                <a:moveTo>
                  <a:pt x="13716" y="120395"/>
                </a:moveTo>
                <a:lnTo>
                  <a:pt x="512063" y="109727"/>
                </a:lnTo>
                <a:lnTo>
                  <a:pt x="1008888" y="99059"/>
                </a:lnTo>
                <a:lnTo>
                  <a:pt x="1507235" y="100583"/>
                </a:lnTo>
                <a:lnTo>
                  <a:pt x="2004060" y="99059"/>
                </a:lnTo>
                <a:lnTo>
                  <a:pt x="2502407" y="85343"/>
                </a:lnTo>
                <a:lnTo>
                  <a:pt x="2999232" y="74675"/>
                </a:lnTo>
                <a:lnTo>
                  <a:pt x="3496055" y="70103"/>
                </a:lnTo>
                <a:lnTo>
                  <a:pt x="3994403" y="60959"/>
                </a:lnTo>
                <a:lnTo>
                  <a:pt x="4491228" y="35051"/>
                </a:lnTo>
                <a:lnTo>
                  <a:pt x="4989576" y="19811"/>
                </a:lnTo>
                <a:lnTo>
                  <a:pt x="5486400"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723900" y="3767328"/>
            <a:ext cx="5500115" cy="108203"/>
          </a:xfrm>
          <a:custGeom>
            <a:gdLst>
              <a:gd fmla="*/ 13716 w 5500115" name="connsiteX0"/>
              <a:gd fmla="*/ 89915 h 108203" name="connsiteY0"/>
              <a:gd fmla="*/ 512063 w 5500115" name="connsiteX1"/>
              <a:gd fmla="*/ 94487 h 108203" name="connsiteY1"/>
              <a:gd fmla="*/ 1008888 w 5500115" name="connsiteX2"/>
              <a:gd fmla="*/ 85343 h 108203" name="connsiteY2"/>
              <a:gd fmla="*/ 1507235 w 5500115" name="connsiteX3"/>
              <a:gd fmla="*/ 76200 h 108203" name="connsiteY3"/>
              <a:gd fmla="*/ 2004060 w 5500115" name="connsiteX4"/>
              <a:gd fmla="*/ 77723 h 108203" name="connsiteY4"/>
              <a:gd fmla="*/ 2502407 w 5500115" name="connsiteX5"/>
              <a:gd fmla="*/ 57911 h 108203" name="connsiteY5"/>
              <a:gd fmla="*/ 2999232 w 5500115" name="connsiteX6"/>
              <a:gd fmla="*/ 47243 h 108203" name="connsiteY6"/>
              <a:gd fmla="*/ 3496055 w 5500115" name="connsiteX7"/>
              <a:gd fmla="*/ 41147 h 108203" name="connsiteY7"/>
              <a:gd fmla="*/ 3994403 w 5500115" name="connsiteX8"/>
              <a:gd fmla="*/ 39623 h 108203" name="connsiteY8"/>
              <a:gd fmla="*/ 4491228 w 5500115" name="connsiteX9"/>
              <a:gd fmla="*/ 30479 h 108203" name="connsiteY9"/>
              <a:gd fmla="*/ 4989576 w 5500115" name="connsiteX10"/>
              <a:gd fmla="*/ 18287 h 108203" name="connsiteY10"/>
              <a:gd fmla="*/ 5486400 w 5500115" name="connsiteX11"/>
              <a:gd fmla="*/ 13715 h 108203"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08203" w="5500115">
                <a:moveTo>
                  <a:pt x="13716" y="89915"/>
                </a:moveTo>
                <a:lnTo>
                  <a:pt x="512063" y="94487"/>
                </a:lnTo>
                <a:lnTo>
                  <a:pt x="1008888" y="85343"/>
                </a:lnTo>
                <a:lnTo>
                  <a:pt x="1507235" y="76200"/>
                </a:lnTo>
                <a:lnTo>
                  <a:pt x="2004060" y="77723"/>
                </a:lnTo>
                <a:lnTo>
                  <a:pt x="2502407" y="57911"/>
                </a:lnTo>
                <a:lnTo>
                  <a:pt x="2999232" y="47243"/>
                </a:lnTo>
                <a:lnTo>
                  <a:pt x="3496055" y="41147"/>
                </a:lnTo>
                <a:lnTo>
                  <a:pt x="3994403" y="39623"/>
                </a:lnTo>
                <a:lnTo>
                  <a:pt x="4491228" y="30479"/>
                </a:lnTo>
                <a:lnTo>
                  <a:pt x="4989576" y="18287"/>
                </a:lnTo>
                <a:lnTo>
                  <a:pt x="5486400" y="13715"/>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723900" y="3741420"/>
            <a:ext cx="5500115" cy="112776"/>
          </a:xfrm>
          <a:custGeom>
            <a:gdLst>
              <a:gd fmla="*/ 13716 w 5500115" name="connsiteX0"/>
              <a:gd fmla="*/ 99059 h 112776" name="connsiteY0"/>
              <a:gd fmla="*/ 512063 w 5500115" name="connsiteX1"/>
              <a:gd fmla="*/ 97535 h 112776" name="connsiteY1"/>
              <a:gd fmla="*/ 1008888 w 5500115" name="connsiteX2"/>
              <a:gd fmla="*/ 85344 h 112776" name="connsiteY2"/>
              <a:gd fmla="*/ 1507235 w 5500115" name="connsiteX3"/>
              <a:gd fmla="*/ 88391 h 112776" name="connsiteY3"/>
              <a:gd fmla="*/ 2004060 w 5500115" name="connsiteX4"/>
              <a:gd fmla="*/ 85344 h 112776" name="connsiteY4"/>
              <a:gd fmla="*/ 2502407 w 5500115" name="connsiteX5"/>
              <a:gd fmla="*/ 53339 h 112776" name="connsiteY5"/>
              <a:gd fmla="*/ 2999232 w 5500115" name="connsiteX6"/>
              <a:gd fmla="*/ 42671 h 112776" name="connsiteY6"/>
              <a:gd fmla="*/ 3496055 w 5500115" name="connsiteX7"/>
              <a:gd fmla="*/ 33527 h 112776" name="connsiteY7"/>
              <a:gd fmla="*/ 3994403 w 5500115" name="connsiteX8"/>
              <a:gd fmla="*/ 39623 h 112776" name="connsiteY8"/>
              <a:gd fmla="*/ 4491228 w 5500115" name="connsiteX9"/>
              <a:gd fmla="*/ 24383 h 112776" name="connsiteY9"/>
              <a:gd fmla="*/ 4989576 w 5500115" name="connsiteX10"/>
              <a:gd fmla="*/ 13715 h 112776" name="connsiteY10"/>
              <a:gd fmla="*/ 5486400 w 5500115" name="connsiteX11"/>
              <a:gd fmla="*/ 39623 h 112776"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12776" w="5500115">
                <a:moveTo>
                  <a:pt x="13716" y="99059"/>
                </a:moveTo>
                <a:lnTo>
                  <a:pt x="512063" y="97535"/>
                </a:lnTo>
                <a:lnTo>
                  <a:pt x="1008888" y="85344"/>
                </a:lnTo>
                <a:lnTo>
                  <a:pt x="1507235" y="88391"/>
                </a:lnTo>
                <a:lnTo>
                  <a:pt x="2004060" y="85344"/>
                </a:lnTo>
                <a:lnTo>
                  <a:pt x="2502407" y="53339"/>
                </a:lnTo>
                <a:lnTo>
                  <a:pt x="2999232" y="42671"/>
                </a:lnTo>
                <a:lnTo>
                  <a:pt x="3496055" y="33527"/>
                </a:lnTo>
                <a:lnTo>
                  <a:pt x="3994403" y="39623"/>
                </a:lnTo>
                <a:lnTo>
                  <a:pt x="4491228" y="24383"/>
                </a:lnTo>
                <a:lnTo>
                  <a:pt x="4989576" y="13715"/>
                </a:lnTo>
                <a:lnTo>
                  <a:pt x="5486400" y="39623"/>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723900" y="3755136"/>
            <a:ext cx="5500115" cy="102107"/>
          </a:xfrm>
          <a:custGeom>
            <a:gdLst>
              <a:gd fmla="*/ 13716 w 5500115" name="connsiteX0"/>
              <a:gd fmla="*/ 88391 h 102107" name="connsiteY0"/>
              <a:gd fmla="*/ 512063 w 5500115" name="connsiteX1"/>
              <a:gd fmla="*/ 76199 h 102107" name="connsiteY1"/>
              <a:gd fmla="*/ 1008888 w 5500115" name="connsiteX2"/>
              <a:gd fmla="*/ 54863 h 102107" name="connsiteY2"/>
              <a:gd fmla="*/ 1507235 w 5500115" name="connsiteX3"/>
              <a:gd fmla="*/ 57911 h 102107" name="connsiteY3"/>
              <a:gd fmla="*/ 2004060 w 5500115" name="connsiteX4"/>
              <a:gd fmla="*/ 51815 h 102107" name="connsiteY4"/>
              <a:gd fmla="*/ 2502407 w 5500115" name="connsiteX5"/>
              <a:gd fmla="*/ 22859 h 102107" name="connsiteY5"/>
              <a:gd fmla="*/ 2999232 w 5500115" name="connsiteX6"/>
              <a:gd fmla="*/ 13715 h 102107" name="connsiteY6"/>
              <a:gd fmla="*/ 3496055 w 5500115" name="connsiteX7"/>
              <a:gd fmla="*/ 25907 h 102107" name="connsiteY7"/>
              <a:gd fmla="*/ 3994403 w 5500115" name="connsiteX8"/>
              <a:gd fmla="*/ 42671 h 102107" name="connsiteY8"/>
              <a:gd fmla="*/ 4491228 w 5500115" name="connsiteX9"/>
              <a:gd fmla="*/ 28955 h 102107" name="connsiteY9"/>
              <a:gd fmla="*/ 4989576 w 5500115" name="connsiteX10"/>
              <a:gd fmla="*/ 16763 h 102107" name="connsiteY10"/>
              <a:gd fmla="*/ 5486400 w 5500115" name="connsiteX11"/>
              <a:gd fmla="*/ 27431 h 102107"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02107" w="5500115">
                <a:moveTo>
                  <a:pt x="13716" y="88391"/>
                </a:moveTo>
                <a:lnTo>
                  <a:pt x="512063" y="76199"/>
                </a:lnTo>
                <a:lnTo>
                  <a:pt x="1008888" y="54863"/>
                </a:lnTo>
                <a:lnTo>
                  <a:pt x="1507235" y="57911"/>
                </a:lnTo>
                <a:lnTo>
                  <a:pt x="2004060" y="51815"/>
                </a:lnTo>
                <a:lnTo>
                  <a:pt x="2502407" y="22859"/>
                </a:lnTo>
                <a:lnTo>
                  <a:pt x="2999232" y="13715"/>
                </a:lnTo>
                <a:lnTo>
                  <a:pt x="3496055" y="25907"/>
                </a:lnTo>
                <a:lnTo>
                  <a:pt x="3994403" y="42671"/>
                </a:lnTo>
                <a:lnTo>
                  <a:pt x="4491228" y="28955"/>
                </a:lnTo>
                <a:lnTo>
                  <a:pt x="4989576" y="16763"/>
                </a:lnTo>
                <a:lnTo>
                  <a:pt x="5486400" y="27431"/>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6731507" y="2107691"/>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6731507" y="2321051"/>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6731507" y="2534411"/>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Freeform 3"/>
          <p:cNvSpPr/>
          <p:nvPr/>
        </p:nvSpPr>
        <p:spPr>
          <a:xfrm>
            <a:off x="6731507" y="2747772"/>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Freeform 3"/>
          <p:cNvSpPr/>
          <p:nvPr/>
        </p:nvSpPr>
        <p:spPr>
          <a:xfrm>
            <a:off x="6731507" y="2962655"/>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Freeform 3"/>
          <p:cNvSpPr/>
          <p:nvPr/>
        </p:nvSpPr>
        <p:spPr>
          <a:xfrm>
            <a:off x="6731507" y="3176016"/>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D33D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6731507" y="3389376"/>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6731507" y="3602736"/>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8" name="Freeform 3"/>
          <p:cNvSpPr/>
          <p:nvPr/>
        </p:nvSpPr>
        <p:spPr>
          <a:xfrm>
            <a:off x="6731507" y="3817620"/>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9" name="Freeform 3"/>
          <p:cNvSpPr/>
          <p:nvPr/>
        </p:nvSpPr>
        <p:spPr>
          <a:xfrm>
            <a:off x="6731507" y="4030980"/>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0"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089900" y="2032000"/>
            <a:ext cx="800100" cy="1696720"/>
          </a:xfrm>
          <a:prstGeom prst="rect">
            <a:avLst/>
          </a:prstGeom>
          <a:noFill/>
        </p:spPr>
        <p:txBody>
          <a:bodyPr lIns="0" rIns="0" rtlCol="0" tIns="0" wrap="none">
            <a:spAutoFit/>
          </a:bodyPr>
          <a:lstStyle/>
          <a:p>
            <a:pPr>
              <a:lnSpc>
                <a:spcPts val="1300"/>
              </a:lnSpc>
              <a:tabLst>
                <a:tab pos="38100"/>
              </a:tabLst>
            </a:pPr>
            <a:r>
              <a:rPr altLang="zh-CN" lang="en-US" smtClean="0"/>
              <a:t>	171.0%</a:t>
            </a:r>
          </a:p>
          <a:p>
            <a:pPr>
              <a:lnSpc>
                <a:spcPts val="1300"/>
              </a:lnSpc>
              <a:tabLst>
                <a:tab pos="38100"/>
              </a:tabLst>
            </a:pPr>
            <a:r>
              <a:rPr altLang="zh-CN" lang="en-US" smtClean="0"/>
              <a:t>	363.0%</a:t>
            </a:r>
          </a:p>
          <a:p>
            <a:pPr>
              <a:lnSpc>
                <a:spcPts val="1300"/>
              </a:lnSpc>
              <a:tabLst>
                <a:tab pos="38100"/>
              </a:tabLst>
            </a:pPr>
            <a:r>
              <a:rPr altLang="zh-CN" lang="en-US" smtClean="0"/>
              <a:t>	206.1%</a:t>
            </a:r>
          </a:p>
          <a:p>
            <a:pPr>
              <a:lnSpc>
                <a:spcPts val="1300"/>
              </a:lnSpc>
              <a:tabLst>
                <a:tab pos="38100"/>
              </a:tabLst>
            </a:pPr>
            <a:r>
              <a:rPr altLang="zh-CN" lang="en-US" smtClean="0"/>
              <a:t>	210.2%</a:t>
            </a:r>
          </a:p>
          <a:p>
            <a:pPr>
              <a:lnSpc>
                <a:spcPts val="1300"/>
              </a:lnSpc>
              <a:tabLst>
                <a:tab pos="38100"/>
              </a:tabLst>
            </a:pPr>
            <a:r>
              <a:rPr altLang="zh-CN" lang="en-US" smtClean="0"/>
              <a:t>	185.1%</a:t>
            </a:r>
          </a:p>
          <a:p>
            <a:pPr>
              <a:lnSpc>
                <a:spcPts val="1300"/>
              </a:lnSpc>
              <a:tabLst>
                <a:tab pos="38100"/>
              </a:tabLst>
            </a:pPr>
            <a:r>
              <a:rPr altLang="zh-CN" lang="en-US" smtClean="0"/>
              <a:t>1462.7%</a:t>
            </a:r>
          </a:p>
          <a:p>
            <a:pPr>
              <a:lnSpc>
                <a:spcPts val="1300"/>
              </a:lnSpc>
              <a:tabLst>
                <a:tab pos="38100"/>
              </a:tabLst>
            </a:pPr>
            <a:r>
              <a:rPr altLang="zh-CN" lang="en-US" smtClean="0"/>
              <a:t>	358.6%</a:t>
            </a:r>
          </a:p>
          <a:p>
            <a:pPr>
              <a:lnSpc>
                <a:spcPts val="1300"/>
              </a:lnSpc>
              <a:tabLst>
                <a:tab pos="38100"/>
              </a:tabLst>
            </a:pPr>
            <a:r>
              <a:rPr altLang="zh-CN" lang="en-US" smtClean="0"/>
              <a:t>	194.7%</a:t>
            </a:r>
          </a:p>
          <a:p>
            <a:pPr>
              <a:lnSpc>
                <a:spcPts val="1300"/>
              </a:lnSpc>
              <a:tabLst>
                <a:tab pos="38100"/>
              </a:tabLst>
            </a:pPr>
            <a:r>
              <a:rPr altLang="zh-CN" lang="en-US" smtClean="0"/>
              <a:t>	107.8%</a:t>
            </a:r>
          </a:p>
          <a:p>
            <a:pPr>
              <a:lnSpc>
                <a:spcPts val="1300"/>
              </a:lnSpc>
              <a:tabLst>
                <a:tab pos="38100"/>
              </a:tabLst>
            </a:pPr>
            <a:r>
              <a:rPr altLang="zh-CN" lang="en-US" smtClean="0"/>
              <a:t>	115.0%</a:t>
            </a:r>
          </a:p>
        </p:txBody>
      </p:sp>
      <p:sp>
        <p:nvSpPr>
          <p:cNvPr id="1031" name="TextBox 1"/>
          <p:cNvSpPr txBox="1"/>
          <p:nvPr/>
        </p:nvSpPr>
        <p:spPr>
          <a:xfrm>
            <a:off x="7010400" y="2019300"/>
            <a:ext cx="508000" cy="16967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手机淘宝</a:t>
            </a:r>
          </a:p>
          <a:p>
            <a:pPr>
              <a:lnSpc>
                <a:spcPts val="1300"/>
              </a:lnSpc>
            </a:pPr>
            <a:r>
              <a:rPr altLang="zh-CN" lang="en-US" smtClean="0" sz="998">
                <a:solidFill>
                  <a:srgbClr val="8087A4"/>
                </a:solidFill>
                <a:latin charset="0" pitchFamily="18" typeface="Microsoft YaHei UI"/>
                <a:cs charset="0" pitchFamily="18" typeface="Microsoft YaHei UI"/>
              </a:rPr>
              <a:t>美团团购</a:t>
            </a:r>
          </a:p>
          <a:p>
            <a:pPr>
              <a:lnSpc>
                <a:spcPts val="1300"/>
              </a:lnSpc>
            </a:pPr>
            <a:r>
              <a:rPr altLang="zh-CN" lang="en-US" smtClean="0" sz="998">
                <a:solidFill>
                  <a:srgbClr val="8087A4"/>
                </a:solidFill>
                <a:latin charset="0" pitchFamily="18" typeface="Microsoft YaHei UI"/>
                <a:cs charset="0" pitchFamily="18" typeface="Microsoft YaHei UI"/>
              </a:rPr>
              <a:t>天猫</a:t>
            </a:r>
          </a:p>
          <a:p>
            <a:pPr>
              <a:lnSpc>
                <a:spcPts val="1300"/>
              </a:lnSpc>
            </a:pPr>
            <a:r>
              <a:rPr altLang="zh-CN" lang="en-US" smtClean="0" sz="998">
                <a:solidFill>
                  <a:srgbClr val="8087A4"/>
                </a:solidFill>
                <a:latin charset="0" pitchFamily="18" typeface="Microsoft YaHei UI"/>
                <a:cs charset="0" pitchFamily="18" typeface="Microsoft YaHei UI"/>
              </a:rPr>
              <a:t>小米商城</a:t>
            </a:r>
          </a:p>
          <a:p>
            <a:pPr>
              <a:lnSpc>
                <a:spcPts val="1300"/>
              </a:lnSpc>
            </a:pPr>
            <a:r>
              <a:rPr altLang="zh-CN" lang="en-US" smtClean="0" sz="998">
                <a:solidFill>
                  <a:srgbClr val="8087A4"/>
                </a:solidFill>
                <a:latin charset="0" pitchFamily="18" typeface="Microsoft YaHei UI"/>
                <a:cs charset="0" pitchFamily="18" typeface="Microsoft YaHei UI"/>
              </a:rPr>
              <a:t>京东</a:t>
            </a:r>
          </a:p>
          <a:p>
            <a:pPr>
              <a:lnSpc>
                <a:spcPts val="1300"/>
              </a:lnSpc>
            </a:pPr>
            <a:r>
              <a:rPr altLang="zh-CN" lang="en-US" smtClean="0" sz="998">
                <a:solidFill>
                  <a:srgbClr val="8087A4"/>
                </a:solidFill>
                <a:latin charset="0" pitchFamily="18" typeface="Microsoft YaHei UI"/>
                <a:cs charset="0" pitchFamily="18" typeface="Microsoft YaHei UI"/>
              </a:rPr>
              <a:t>唯品会</a:t>
            </a:r>
          </a:p>
          <a:p>
            <a:pPr>
              <a:lnSpc>
                <a:spcPts val="1300"/>
              </a:lnSpc>
            </a:pPr>
            <a:r>
              <a:rPr altLang="zh-CN" lang="en-US" smtClean="0" sz="998">
                <a:solidFill>
                  <a:srgbClr val="8087A4"/>
                </a:solidFill>
                <a:latin charset="0" pitchFamily="18" typeface="Microsoft YaHei UI"/>
                <a:cs charset="0" pitchFamily="18" typeface="Microsoft YaHei UI"/>
              </a:rPr>
              <a:t>百度糯米</a:t>
            </a:r>
          </a:p>
          <a:p>
            <a:pPr>
              <a:lnSpc>
                <a:spcPts val="1300"/>
              </a:lnSpc>
            </a:pPr>
            <a:r>
              <a:rPr altLang="zh-CN" lang="en-US" smtClean="0" sz="998">
                <a:solidFill>
                  <a:srgbClr val="8087A4"/>
                </a:solidFill>
                <a:latin charset="0" pitchFamily="18" typeface="Microsoft YaHei UI"/>
                <a:cs charset="0" pitchFamily="18" typeface="Microsoft YaHei UI"/>
              </a:rPr>
              <a:t>折800</a:t>
            </a:r>
          </a:p>
          <a:p>
            <a:pPr>
              <a:lnSpc>
                <a:spcPts val="1300"/>
              </a:lnSpc>
            </a:pPr>
            <a:r>
              <a:rPr altLang="zh-CN" lang="en-US" smtClean="0" sz="998">
                <a:solidFill>
                  <a:srgbClr val="8087A4"/>
                </a:solidFill>
                <a:latin charset="0" pitchFamily="18" typeface="Microsoft YaHei UI"/>
                <a:cs charset="0" pitchFamily="18" typeface="Microsoft YaHei UI"/>
              </a:rPr>
              <a:t>美丽说</a:t>
            </a:r>
          </a:p>
          <a:p>
            <a:pPr>
              <a:lnSpc>
                <a:spcPts val="1300"/>
              </a:lnSpc>
            </a:pPr>
            <a:r>
              <a:rPr altLang="zh-CN" lang="en-US" smtClean="0" sz="998">
                <a:solidFill>
                  <a:srgbClr val="8087A4"/>
                </a:solidFill>
                <a:latin charset="0" pitchFamily="18" typeface="Microsoft YaHei UI"/>
                <a:cs charset="0" pitchFamily="18" typeface="Microsoft YaHei UI"/>
              </a:rPr>
              <a:t>蘑菇街</a:t>
            </a:r>
          </a:p>
        </p:txBody>
      </p:sp>
      <p:sp>
        <p:nvSpPr>
          <p:cNvPr id="1032" name="TextBox 1"/>
          <p:cNvSpPr txBox="1"/>
          <p:nvPr/>
        </p:nvSpPr>
        <p:spPr>
          <a:xfrm>
            <a:off x="533400" y="2032000"/>
            <a:ext cx="9348787" cy="2141220"/>
          </a:xfrm>
          <a:prstGeom prst="rect">
            <a:avLst/>
          </a:prstGeom>
          <a:noFill/>
        </p:spPr>
        <p:txBody>
          <a:bodyPr lIns="0" rIns="0" rtlCol="0" tIns="0" wrap="none">
            <a:spAutoFit/>
          </a:bodyPr>
          <a:lstStyle/>
          <a:p>
            <a:pPr>
              <a:lnSpc>
                <a:spcPts val="1100"/>
              </a:lnSpc>
              <a:tabLst>
                <a:tab pos="215900"/>
                <a:tab pos="5422900"/>
              </a:tabLst>
            </a:pPr>
            <a:r>
              <a:rPr altLang="zh-CN" lang="en-US" smtClean="0"/>
              <a:t>		6.09</a:t>
            </a:r>
          </a:p>
          <a:p>
            <a:pPr>
              <a:lnSpc>
                <a:spcPts val="1100"/>
              </a:lnSpc>
              <a:tabLst>
                <a:tab pos="215900"/>
                <a:tab pos="5422900"/>
              </a:tabLst>
            </a:pPr>
            <a:r>
              <a:rPr altLang="zh-CN" lang="en-US" smtClean="0"/>
              <a:t>	单位：亿台</a:t>
            </a:r>
          </a:p>
          <a:p>
            <a:pPr>
              <a:lnSpc>
                <a:spcPts val="1100"/>
              </a:lnSpc>
              <a:tabLst>
                <a:tab pos="215900"/>
                <a:tab pos="5422900"/>
              </a:tabLst>
            </a:pPr>
            <a:endParaRPr altLang="zh-CN" lang="en-US" smtClean="0"/>
          </a:p>
          <a:p>
            <a:pPr>
              <a:lnSpc>
                <a:spcPts val="1100"/>
              </a:lnSpc>
              <a:tabLst>
                <a:tab pos="215900"/>
                <a:tab pos="5422900"/>
              </a:tabLst>
            </a:pPr>
            <a:endParaRPr altLang="zh-CN" lang="en-US" smtClean="0"/>
          </a:p>
          <a:p>
            <a:pPr>
              <a:lnSpc>
                <a:spcPts val="1100"/>
              </a:lnSpc>
              <a:tabLst>
                <a:tab pos="215900"/>
                <a:tab pos="5422900"/>
              </a:tabLst>
            </a:pPr>
            <a:endParaRPr altLang="zh-CN" lang="en-US" smtClean="0"/>
          </a:p>
          <a:p>
            <a:pPr>
              <a:lnSpc>
                <a:spcPts val="1100"/>
              </a:lnSpc>
              <a:tabLst>
                <a:tab pos="215900"/>
                <a:tab pos="5422900"/>
              </a:tabLst>
            </a:pPr>
            <a:endParaRPr altLang="zh-CN" lang="en-US" smtClean="0"/>
          </a:p>
          <a:p>
            <a:pPr>
              <a:lnSpc>
                <a:spcPts val="1100"/>
              </a:lnSpc>
              <a:tabLst>
                <a:tab pos="215900"/>
                <a:tab pos="5422900"/>
              </a:tabLst>
            </a:pPr>
            <a:endParaRPr altLang="zh-CN" lang="en-US" smtClean="0"/>
          </a:p>
          <a:p>
            <a:pPr>
              <a:lnSpc>
                <a:spcPts val="1100"/>
              </a:lnSpc>
              <a:tabLst>
                <a:tab pos="215900"/>
                <a:tab pos="5422900"/>
              </a:tabLst>
            </a:pPr>
            <a:endParaRPr altLang="zh-CN" lang="en-US" smtClean="0"/>
          </a:p>
          <a:p>
            <a:pPr>
              <a:lnSpc>
                <a:spcPts val="1100"/>
              </a:lnSpc>
              <a:tabLst>
                <a:tab pos="215900"/>
                <a:tab pos="5422900"/>
              </a:tabLst>
            </a:pPr>
            <a:endParaRPr altLang="zh-CN" lang="en-US" smtClean="0"/>
          </a:p>
          <a:p>
            <a:pPr>
              <a:lnSpc>
                <a:spcPts val="1100"/>
              </a:lnSpc>
              <a:tabLst>
                <a:tab pos="215900"/>
                <a:tab pos="5422900"/>
              </a:tabLst>
            </a:pPr>
            <a:endParaRPr altLang="zh-CN" lang="en-US" smtClean="0"/>
          </a:p>
          <a:p>
            <a:pPr>
              <a:lnSpc>
                <a:spcPts val="1100"/>
              </a:lnSpc>
              <a:tabLst>
                <a:tab pos="215900"/>
                <a:tab pos="5422900"/>
              </a:tabLst>
            </a:pPr>
            <a:endParaRPr altLang="zh-CN" lang="en-US" smtClean="0"/>
          </a:p>
          <a:p>
            <a:pPr>
              <a:lnSpc>
                <a:spcPts val="1100"/>
              </a:lnSpc>
              <a:tabLst>
                <a:tab pos="215900"/>
                <a:tab pos="5422900"/>
              </a:tabLst>
            </a:pPr>
            <a:endParaRPr altLang="zh-CN" lang="en-US" smtClean="0"/>
          </a:p>
          <a:p>
            <a:pPr>
              <a:lnSpc>
                <a:spcPts val="1100"/>
              </a:lnSpc>
              <a:tabLst>
                <a:tab pos="215900"/>
                <a:tab pos="5422900"/>
              </a:tabLst>
            </a:pPr>
            <a:endParaRPr altLang="zh-CN" lang="en-US" smtClean="0"/>
          </a:p>
          <a:p>
            <a:pPr>
              <a:lnSpc>
                <a:spcPts val="1100"/>
              </a:lnSpc>
              <a:tabLst>
                <a:tab pos="215900"/>
                <a:tab pos="5422900"/>
              </a:tabLst>
            </a:pPr>
            <a:endParaRPr altLang="zh-CN" lang="en-US" smtClean="0"/>
          </a:p>
          <a:p>
            <a:pPr>
              <a:lnSpc>
                <a:spcPts val="1100"/>
              </a:lnSpc>
              <a:tabLst>
                <a:tab pos="215900"/>
                <a:tab pos="5422900"/>
              </a:tabLst>
            </a:pPr>
            <a:r>
              <a:rPr altLang="zh-CN" lang="en-US" smtClean="0"/>
              <a:t>2014.1   2014.2   2014.3   2014.4   2014.5   2014.6   2014.7   2014.8   2014.9  2014.102014.112014.12</a:t>
            </a:r>
          </a:p>
        </p:txBody>
      </p:sp>
      <p:sp>
        <p:nvSpPr>
          <p:cNvPr id="1033" name="TextBox 1"/>
          <p:cNvSpPr txBox="1"/>
          <p:nvPr/>
        </p:nvSpPr>
        <p:spPr>
          <a:xfrm>
            <a:off x="393700" y="254000"/>
            <a:ext cx="10672762" cy="1468120"/>
          </a:xfrm>
          <a:prstGeom prst="rect">
            <a:avLst/>
          </a:prstGeom>
          <a:noFill/>
        </p:spPr>
        <p:txBody>
          <a:bodyPr lIns="0" rIns="0" rtlCol="0" tIns="0" wrap="none">
            <a:spAutoFit/>
          </a:bodyPr>
          <a:lstStyle/>
          <a:p>
            <a:pPr>
              <a:lnSpc>
                <a:spcPts val="1400"/>
              </a:lnSpc>
              <a:tabLst>
                <a:tab pos="241300"/>
                <a:tab pos="1460500"/>
                <a:tab pos="6108700"/>
              </a:tabLst>
            </a:pPr>
            <a:r>
              <a:rPr altLang="zh-CN" lang="en-US" smtClean="0"/>
              <a:t>	细分行业应用盘点——移动电商</a:t>
            </a:r>
          </a:p>
          <a:p>
            <a:pPr>
              <a:lnSpc>
                <a:spcPts val="1400"/>
              </a:lnSpc>
              <a:tabLst>
                <a:tab pos="241300"/>
                <a:tab pos="1460500"/>
                <a:tab pos="6108700"/>
              </a:tabLst>
            </a:pPr>
            <a:r>
              <a:rPr altLang="zh-CN" lang="en-US" smtClean="0"/>
              <a:t>   移动电商类应用中，手机淘宝用户覆盖量居首，唯品会、美团团购、百度糯米三款应用的用户覆盖量增</a:t>
            </a:r>
          </a:p>
          <a:p>
            <a:pPr>
              <a:lnSpc>
                <a:spcPts val="1400"/>
              </a:lnSpc>
              <a:tabLst>
                <a:tab pos="241300"/>
                <a:tab pos="1460500"/>
                <a:tab pos="6108700"/>
              </a:tabLst>
            </a:pPr>
            <a:r>
              <a:rPr altLang="zh-CN" lang="en-US" smtClean="0"/>
              <a:t>	速较快</a:t>
            </a:r>
          </a:p>
          <a:p>
            <a:pPr>
              <a:lnSpc>
                <a:spcPts val="1400"/>
              </a:lnSpc>
              <a:tabLst>
                <a:tab pos="241300"/>
                <a:tab pos="1460500"/>
                <a:tab pos="6108700"/>
              </a:tabLst>
            </a:pPr>
            <a:endParaRPr altLang="zh-CN" lang="en-US" smtClean="0"/>
          </a:p>
          <a:p>
            <a:pPr>
              <a:lnSpc>
                <a:spcPts val="1400"/>
              </a:lnSpc>
              <a:tabLst>
                <a:tab pos="241300"/>
                <a:tab pos="1460500"/>
                <a:tab pos="6108700"/>
              </a:tabLst>
            </a:pPr>
            <a:endParaRPr altLang="zh-CN" lang="en-US" smtClean="0"/>
          </a:p>
          <a:p>
            <a:pPr>
              <a:lnSpc>
                <a:spcPts val="1400"/>
              </a:lnSpc>
              <a:tabLst>
                <a:tab pos="241300"/>
                <a:tab pos="1460500"/>
                <a:tab pos="6108700"/>
              </a:tabLst>
            </a:pPr>
            <a:endParaRPr altLang="zh-CN" lang="en-US" smtClean="0"/>
          </a:p>
          <a:p>
            <a:pPr>
              <a:lnSpc>
                <a:spcPts val="1400"/>
              </a:lnSpc>
              <a:tabLst>
                <a:tab pos="241300"/>
                <a:tab pos="1460500"/>
                <a:tab pos="6108700"/>
              </a:tabLst>
            </a:pPr>
            <a:r>
              <a:rPr altLang="zh-CN" lang="en-US" smtClean="0"/>
              <a:t>		2014年1-12月 移动电商类应用用户覆盖量TOP10增长趋势</a:t>
            </a:r>
          </a:p>
          <a:p>
            <a:pPr>
              <a:lnSpc>
                <a:spcPts val="1400"/>
              </a:lnSpc>
              <a:tabLst>
                <a:tab pos="241300"/>
                <a:tab pos="1460500"/>
                <a:tab pos="6108700"/>
              </a:tabLst>
            </a:pPr>
            <a:r>
              <a:rPr altLang="zh-CN" lang="en-US" smtClean="0"/>
              <a:t>			2014 年1 月-12 月 用户覆盖量增幅</a:t>
            </a:r>
          </a:p>
        </p:txBody>
      </p:sp>
      <p:sp>
        <p:nvSpPr>
          <p:cNvPr id="1034"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Tree>
  </p:cSld>
  <p:clrMapOvr>
    <a:masterClrMapping/>
  </p:clrMapOvr>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728472" y="1540763"/>
            <a:ext cx="7848600" cy="2586227"/>
          </a:xfrm>
          <a:custGeom>
            <a:gdLst>
              <a:gd fmla="*/ 0 w 7848600" name="connsiteX0"/>
              <a:gd fmla="*/ 2586227 h 2586227" name="connsiteY0"/>
              <a:gd fmla="*/ 7848599 w 7848600" name="connsiteX1"/>
              <a:gd fmla="*/ 2586227 h 2586227" name="connsiteY1"/>
              <a:gd fmla="*/ 7848599 w 7848600" name="connsiteX2"/>
              <a:gd fmla="*/ 0 h 2586227" name="connsiteY2"/>
              <a:gd fmla="*/ 0 w 7848600" name="connsiteX3"/>
              <a:gd fmla="*/ 0 h 2586227" name="connsiteY3"/>
              <a:gd fmla="*/ 0 w 7848600" name="connsiteX4"/>
              <a:gd fmla="*/ 2586227 h 25862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586227" w="7848600">
                <a:moveTo>
                  <a:pt x="0" y="2586227"/>
                </a:moveTo>
                <a:lnTo>
                  <a:pt x="7848599" y="2586227"/>
                </a:lnTo>
                <a:lnTo>
                  <a:pt x="7848599" y="0"/>
                </a:lnTo>
                <a:lnTo>
                  <a:pt x="0" y="0"/>
                </a:lnTo>
                <a:lnTo>
                  <a:pt x="0" y="2586227"/>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4948173" y="2054098"/>
            <a:ext cx="886205" cy="886205"/>
          </a:xfrm>
          <a:custGeom>
            <a:gdLst>
              <a:gd fmla="*/ 154813 w 886205" name="connsiteX0"/>
              <a:gd fmla="*/ 6350 h 886205" name="connsiteY0"/>
              <a:gd fmla="*/ 731520 w 886205" name="connsiteX1"/>
              <a:gd fmla="*/ 6350 h 886205" name="connsiteY1"/>
              <a:gd fmla="*/ 761110 w 886205" name="connsiteX2"/>
              <a:gd fmla="*/ 9144 h 886205" name="connsiteY2"/>
              <a:gd fmla="*/ 789051 w 886205" name="connsiteX3"/>
              <a:gd fmla="*/ 18160 h 886205" name="connsiteY3"/>
              <a:gd fmla="*/ 814323 w 886205" name="connsiteX4"/>
              <a:gd fmla="*/ 31750 h 886205" name="connsiteY4"/>
              <a:gd fmla="*/ 836548 w 886205" name="connsiteX5"/>
              <a:gd fmla="*/ 50164 h 886205" name="connsiteY5"/>
              <a:gd fmla="*/ 854583 w 886205" name="connsiteX6"/>
              <a:gd fmla="*/ 71881 h 886205" name="connsiteY6"/>
              <a:gd fmla="*/ 868045 w 886205" name="connsiteX7"/>
              <a:gd fmla="*/ 97281 h 886205" name="connsiteY7"/>
              <a:gd fmla="*/ 877061 w 886205" name="connsiteX8"/>
              <a:gd fmla="*/ 125094 h 886205" name="connsiteY8"/>
              <a:gd fmla="*/ 879855 w 886205" name="connsiteX9"/>
              <a:gd fmla="*/ 154812 h 886205" name="connsiteY9"/>
              <a:gd fmla="*/ 879855 w 886205" name="connsiteX10"/>
              <a:gd fmla="*/ 731519 h 886205" name="connsiteY10"/>
              <a:gd fmla="*/ 877061 w 886205" name="connsiteX11"/>
              <a:gd fmla="*/ 761110 h 886205" name="connsiteY11"/>
              <a:gd fmla="*/ 868045 w 886205" name="connsiteX12"/>
              <a:gd fmla="*/ 789050 h 886205" name="connsiteY12"/>
              <a:gd fmla="*/ 854583 w 886205" name="connsiteX13"/>
              <a:gd fmla="*/ 814323 h 886205" name="connsiteY13"/>
              <a:gd fmla="*/ 836548 w 886205" name="connsiteX14"/>
              <a:gd fmla="*/ 836548 h 886205" name="connsiteY14"/>
              <a:gd fmla="*/ 814323 w 886205" name="connsiteX15"/>
              <a:gd fmla="*/ 854582 h 886205" name="connsiteY15"/>
              <a:gd fmla="*/ 789051 w 886205" name="connsiteX16"/>
              <a:gd fmla="*/ 868044 h 886205" name="connsiteY16"/>
              <a:gd fmla="*/ 761110 w 886205" name="connsiteX17"/>
              <a:gd fmla="*/ 877061 h 886205" name="connsiteY17"/>
              <a:gd fmla="*/ 731520 w 886205" name="connsiteX18"/>
              <a:gd fmla="*/ 879855 h 886205" name="connsiteY18"/>
              <a:gd fmla="*/ 154813 w 886205" name="connsiteX19"/>
              <a:gd fmla="*/ 879855 h 886205" name="connsiteY19"/>
              <a:gd fmla="*/ 125095 w 886205" name="connsiteX20"/>
              <a:gd fmla="*/ 877061 h 886205" name="connsiteY20"/>
              <a:gd fmla="*/ 97282 w 886205" name="connsiteX21"/>
              <a:gd fmla="*/ 868044 h 886205" name="connsiteY21"/>
              <a:gd fmla="*/ 71882 w 886205" name="connsiteX22"/>
              <a:gd fmla="*/ 854582 h 886205" name="connsiteY22"/>
              <a:gd fmla="*/ 50165 w 886205" name="connsiteX23"/>
              <a:gd fmla="*/ 836548 h 886205" name="connsiteY23"/>
              <a:gd fmla="*/ 31750 w 886205" name="connsiteX24"/>
              <a:gd fmla="*/ 814323 h 886205" name="connsiteY24"/>
              <a:gd fmla="*/ 18160 w 886205" name="connsiteX25"/>
              <a:gd fmla="*/ 789050 h 886205" name="connsiteY25"/>
              <a:gd fmla="*/ 9144 w 886205" name="connsiteX26"/>
              <a:gd fmla="*/ 761110 h 886205" name="connsiteY26"/>
              <a:gd fmla="*/ 6350 w 886205" name="connsiteX27"/>
              <a:gd fmla="*/ 731519 h 886205" name="connsiteY27"/>
              <a:gd fmla="*/ 6350 w 886205" name="connsiteX28"/>
              <a:gd fmla="*/ 154812 h 886205" name="connsiteY28"/>
              <a:gd fmla="*/ 9144 w 886205" name="connsiteX29"/>
              <a:gd fmla="*/ 125094 h 886205" name="connsiteY29"/>
              <a:gd fmla="*/ 18160 w 886205" name="connsiteX30"/>
              <a:gd fmla="*/ 97281 h 886205" name="connsiteY30"/>
              <a:gd fmla="*/ 31750 w 886205" name="connsiteX31"/>
              <a:gd fmla="*/ 71881 h 886205" name="connsiteY31"/>
              <a:gd fmla="*/ 50165 w 886205" name="connsiteX32"/>
              <a:gd fmla="*/ 50164 h 886205" name="connsiteY32"/>
              <a:gd fmla="*/ 71882 w 886205" name="connsiteX33"/>
              <a:gd fmla="*/ 31750 h 886205" name="connsiteY33"/>
              <a:gd fmla="*/ 97282 w 886205" name="connsiteX34"/>
              <a:gd fmla="*/ 18160 h 886205" name="connsiteY34"/>
              <a:gd fmla="*/ 125095 w 886205" name="connsiteX35"/>
              <a:gd fmla="*/ 9144 h 886205" name="connsiteY35"/>
              <a:gd fmla="*/ 154813 w 886205" name="connsiteX36"/>
              <a:gd fmla="*/ 6350 h 886205" name="connsiteY36"/>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Lst>
            <a:rect b="b" l="l" r="r" t="t"/>
            <a:pathLst>
              <a:path h="886205" w="886205">
                <a:moveTo>
                  <a:pt x="154813" y="6350"/>
                </a:moveTo>
                <a:lnTo>
                  <a:pt x="731520" y="6350"/>
                </a:lnTo>
                <a:lnTo>
                  <a:pt x="761110" y="9144"/>
                </a:lnTo>
                <a:lnTo>
                  <a:pt x="789051" y="18160"/>
                </a:lnTo>
                <a:lnTo>
                  <a:pt x="814323" y="31750"/>
                </a:lnTo>
                <a:lnTo>
                  <a:pt x="836548" y="50164"/>
                </a:lnTo>
                <a:lnTo>
                  <a:pt x="854583" y="71881"/>
                </a:lnTo>
                <a:lnTo>
                  <a:pt x="868045" y="97281"/>
                </a:lnTo>
                <a:lnTo>
                  <a:pt x="877061" y="125094"/>
                </a:lnTo>
                <a:lnTo>
                  <a:pt x="879855" y="154812"/>
                </a:lnTo>
                <a:lnTo>
                  <a:pt x="879855" y="731519"/>
                </a:lnTo>
                <a:lnTo>
                  <a:pt x="877061" y="761110"/>
                </a:lnTo>
                <a:lnTo>
                  <a:pt x="868045" y="789050"/>
                </a:lnTo>
                <a:lnTo>
                  <a:pt x="854583" y="814323"/>
                </a:lnTo>
                <a:lnTo>
                  <a:pt x="836548" y="836548"/>
                </a:lnTo>
                <a:lnTo>
                  <a:pt x="814323" y="854582"/>
                </a:lnTo>
                <a:lnTo>
                  <a:pt x="789051" y="868044"/>
                </a:lnTo>
                <a:lnTo>
                  <a:pt x="761110" y="877061"/>
                </a:lnTo>
                <a:lnTo>
                  <a:pt x="731520" y="879855"/>
                </a:lnTo>
                <a:lnTo>
                  <a:pt x="154813" y="879855"/>
                </a:lnTo>
                <a:lnTo>
                  <a:pt x="125095" y="877061"/>
                </a:lnTo>
                <a:lnTo>
                  <a:pt x="97282" y="868044"/>
                </a:lnTo>
                <a:lnTo>
                  <a:pt x="71882" y="854582"/>
                </a:lnTo>
                <a:lnTo>
                  <a:pt x="50165" y="836548"/>
                </a:lnTo>
                <a:lnTo>
                  <a:pt x="31750" y="814323"/>
                </a:lnTo>
                <a:lnTo>
                  <a:pt x="18160" y="789050"/>
                </a:lnTo>
                <a:lnTo>
                  <a:pt x="9144" y="761110"/>
                </a:lnTo>
                <a:lnTo>
                  <a:pt x="6350" y="731519"/>
                </a:lnTo>
                <a:lnTo>
                  <a:pt x="6350" y="154812"/>
                </a:lnTo>
                <a:lnTo>
                  <a:pt x="9144" y="125094"/>
                </a:lnTo>
                <a:lnTo>
                  <a:pt x="18160" y="97281"/>
                </a:lnTo>
                <a:lnTo>
                  <a:pt x="31750" y="71881"/>
                </a:lnTo>
                <a:lnTo>
                  <a:pt x="50165" y="50164"/>
                </a:lnTo>
                <a:lnTo>
                  <a:pt x="71882" y="31750"/>
                </a:lnTo>
                <a:lnTo>
                  <a:pt x="97282" y="18160"/>
                </a:lnTo>
                <a:lnTo>
                  <a:pt x="125095" y="9144"/>
                </a:lnTo>
                <a:lnTo>
                  <a:pt x="154813" y="6350"/>
                </a:lnTo>
              </a:path>
            </a:pathLst>
          </a:custGeom>
          <a:solidFill>
            <a:srgbClr val="000000">
              <a:alpha val="0"/>
            </a:srgbClr>
          </a:solidFill>
          <a:ln w="12700">
            <a:solidFill>
              <a:srgbClr val="BFBFB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pic>
        <p:nvPicPr>
          <p:cNvPr id="8" name="Picture 3"/>
          <p:cNvPicPr>
            <a:picLocks noChangeArrowheads="1" noChangeAspect="1"/>
          </p:cNvPicPr>
          <p:nvPr/>
        </p:nvPicPr>
        <p:blipFill>
          <a:blip r:embed="rId3"/>
          <a:stretch>
            <a:fillRect/>
          </a:stretch>
        </p:blipFill>
        <p:spPr bwMode="auto">
          <a:xfrm>
            <a:off x="1587500" y="2057400"/>
            <a:ext cx="901700" cy="876300"/>
          </a:xfrm>
          <a:prstGeom prst="rect">
            <a:avLst/>
          </a:prstGeom>
          <a:noFill/>
        </p:spPr>
      </p:pic>
      <p:pic>
        <p:nvPicPr>
          <p:cNvPr id="9" name="Picture 3"/>
          <p:cNvPicPr>
            <a:picLocks noChangeArrowheads="1" noChangeAspect="1"/>
          </p:cNvPicPr>
          <p:nvPr/>
        </p:nvPicPr>
        <p:blipFill>
          <a:blip r:embed="rId4"/>
          <a:stretch>
            <a:fillRect/>
          </a:stretch>
        </p:blipFill>
        <p:spPr bwMode="auto">
          <a:xfrm>
            <a:off x="3238500" y="2057400"/>
            <a:ext cx="889000" cy="876300"/>
          </a:xfrm>
          <a:prstGeom prst="rect">
            <a:avLst/>
          </a:prstGeom>
          <a:noFill/>
        </p:spPr>
      </p:pic>
      <p:pic>
        <p:nvPicPr>
          <p:cNvPr id="10" name="Picture 3"/>
          <p:cNvPicPr>
            <a:picLocks noChangeArrowheads="1" noChangeAspect="1"/>
          </p:cNvPicPr>
          <p:nvPr/>
        </p:nvPicPr>
        <p:blipFill>
          <a:blip r:embed="rId5"/>
          <a:stretch>
            <a:fillRect/>
          </a:stretch>
        </p:blipFill>
        <p:spPr bwMode="auto">
          <a:xfrm>
            <a:off x="4940300" y="2057400"/>
            <a:ext cx="901700" cy="876300"/>
          </a:xfrm>
          <a:prstGeom prst="rect">
            <a:avLst/>
          </a:prstGeom>
          <a:noFill/>
        </p:spPr>
      </p:pic>
      <p:pic>
        <p:nvPicPr>
          <p:cNvPr id="11" name="Picture 3"/>
          <p:cNvPicPr>
            <a:picLocks noChangeArrowheads="1" noChangeAspect="1"/>
          </p:cNvPicPr>
          <p:nvPr/>
        </p:nvPicPr>
        <p:blipFill>
          <a:blip r:embed="rId6"/>
          <a:stretch>
            <a:fillRect/>
          </a:stretch>
        </p:blipFill>
        <p:spPr bwMode="auto">
          <a:xfrm>
            <a:off x="6616700" y="2057400"/>
            <a:ext cx="889000" cy="8763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2" name="TextBox 1"/>
          <p:cNvSpPr txBox="1"/>
          <p:nvPr/>
        </p:nvSpPr>
        <p:spPr>
          <a:xfrm>
            <a:off x="393700" y="254000"/>
            <a:ext cx="10679112" cy="1468120"/>
          </a:xfrm>
          <a:prstGeom prst="rect">
            <a:avLst/>
          </a:prstGeom>
          <a:noFill/>
        </p:spPr>
        <p:txBody>
          <a:bodyPr lIns="0" rIns="0" rtlCol="0" tIns="0" wrap="none">
            <a:spAutoFit/>
          </a:bodyPr>
          <a:lstStyle/>
          <a:p>
            <a:pPr>
              <a:lnSpc>
                <a:spcPts val="1400"/>
              </a:lnSpc>
              <a:tabLst>
                <a:tab pos="241300"/>
                <a:tab pos="2679700"/>
              </a:tabLst>
            </a:pPr>
            <a:r>
              <a:rPr altLang="zh-CN" lang="en-US" smtClean="0"/>
              <a:t>	细分行业应用盘点——移动电商</a:t>
            </a:r>
          </a:p>
          <a:p>
            <a:pPr>
              <a:lnSpc>
                <a:spcPts val="1400"/>
              </a:lnSpc>
              <a:tabLst>
                <a:tab pos="241300"/>
                <a:tab pos="2679700"/>
              </a:tabLst>
            </a:pPr>
            <a:r>
              <a:rPr altLang="zh-CN" lang="en-US" smtClean="0"/>
              <a:t>   移动电商行业热点：2014年是移动电商爆发之年，各大电商纷纷加速移动端布局，明确移动化是电商的</a:t>
            </a:r>
          </a:p>
          <a:p>
            <a:pPr>
              <a:lnSpc>
                <a:spcPts val="1400"/>
              </a:lnSpc>
              <a:tabLst>
                <a:tab pos="241300"/>
                <a:tab pos="2679700"/>
              </a:tabLst>
            </a:pPr>
            <a:r>
              <a:rPr altLang="zh-CN" lang="en-US" smtClean="0"/>
              <a:t>	未来，双11期间，主流电商移动端交易额/订单量占比均达到了40%左右</a:t>
            </a:r>
          </a:p>
          <a:p>
            <a:pPr>
              <a:lnSpc>
                <a:spcPts val="1400"/>
              </a:lnSpc>
              <a:tabLst>
                <a:tab pos="241300"/>
                <a:tab pos="2679700"/>
              </a:tabLst>
            </a:pPr>
            <a:endParaRPr altLang="zh-CN" lang="en-US" smtClean="0"/>
          </a:p>
          <a:p>
            <a:pPr>
              <a:lnSpc>
                <a:spcPts val="1400"/>
              </a:lnSpc>
              <a:tabLst>
                <a:tab pos="241300"/>
                <a:tab pos="2679700"/>
              </a:tabLst>
            </a:pPr>
            <a:endParaRPr altLang="zh-CN" lang="en-US" smtClean="0"/>
          </a:p>
          <a:p>
            <a:pPr>
              <a:lnSpc>
                <a:spcPts val="1400"/>
              </a:lnSpc>
              <a:tabLst>
                <a:tab pos="241300"/>
                <a:tab pos="2679700"/>
              </a:tabLst>
            </a:pPr>
            <a:endParaRPr altLang="zh-CN" lang="en-US" smtClean="0"/>
          </a:p>
          <a:p>
            <a:pPr>
              <a:lnSpc>
                <a:spcPts val="1400"/>
              </a:lnSpc>
              <a:tabLst>
                <a:tab pos="241300"/>
                <a:tab pos="2679700"/>
              </a:tabLst>
            </a:pPr>
            <a:endParaRPr altLang="zh-CN" lang="en-US" smtClean="0"/>
          </a:p>
          <a:p>
            <a:pPr>
              <a:lnSpc>
                <a:spcPts val="1400"/>
              </a:lnSpc>
              <a:tabLst>
                <a:tab pos="241300"/>
                <a:tab pos="2679700"/>
              </a:tabLst>
            </a:pPr>
            <a:r>
              <a:rPr altLang="zh-CN" lang="en-US" smtClean="0"/>
              <a:t>		2014年双11期间主流电商移动端交易占比</a:t>
            </a:r>
          </a:p>
        </p:txBody>
      </p:sp>
      <p:sp>
        <p:nvSpPr>
          <p:cNvPr id="13" name="TextBox 1"/>
          <p:cNvSpPr txBox="1"/>
          <p:nvPr/>
        </p:nvSpPr>
        <p:spPr>
          <a:xfrm>
            <a:off x="4978400" y="3098800"/>
            <a:ext cx="1143000" cy="960120"/>
          </a:xfrm>
          <a:prstGeom prst="rect">
            <a:avLst/>
          </a:prstGeom>
          <a:noFill/>
        </p:spPr>
        <p:txBody>
          <a:bodyPr lIns="0" rIns="0" rtlCol="0" tIns="0" wrap="none">
            <a:spAutoFit/>
          </a:bodyPr>
          <a:lstStyle/>
          <a:p>
            <a:pPr>
              <a:lnSpc>
                <a:spcPts val="1800"/>
              </a:lnSpc>
              <a:tabLst>
                <a:tab pos="38100"/>
                <a:tab pos="76200"/>
              </a:tabLst>
            </a:pPr>
            <a:r>
              <a:rPr altLang="zh-CN" lang="en-US" smtClean="0"/>
              <a:t>		苏宁易购</a:t>
            </a:r>
          </a:p>
          <a:p>
            <a:pPr>
              <a:lnSpc>
                <a:spcPts val="1800"/>
              </a:lnSpc>
              <a:tabLst>
                <a:tab pos="38100"/>
                <a:tab pos="76200"/>
              </a:tabLst>
            </a:pPr>
            <a:endParaRPr altLang="zh-CN" lang="en-US" smtClean="0"/>
          </a:p>
          <a:p>
            <a:pPr>
              <a:lnSpc>
                <a:spcPts val="1800"/>
              </a:lnSpc>
              <a:tabLst>
                <a:tab pos="38100"/>
                <a:tab pos="76200"/>
              </a:tabLst>
            </a:pPr>
            <a:r>
              <a:rPr altLang="zh-CN" lang="en-US" smtClean="0"/>
              <a:t>移动端占比</a:t>
            </a:r>
          </a:p>
          <a:p>
            <a:pPr>
              <a:lnSpc>
                <a:spcPts val="1800"/>
              </a:lnSpc>
              <a:tabLst>
                <a:tab pos="38100"/>
                <a:tab pos="76200"/>
              </a:tabLst>
            </a:pPr>
            <a:r>
              <a:rPr altLang="zh-CN" lang="en-US" smtClean="0"/>
              <a:t>	38.9%</a:t>
            </a:r>
          </a:p>
        </p:txBody>
      </p:sp>
      <p:sp>
        <p:nvSpPr>
          <p:cNvPr id="14" name="TextBox 1"/>
          <p:cNvSpPr txBox="1"/>
          <p:nvPr/>
        </p:nvSpPr>
        <p:spPr>
          <a:xfrm>
            <a:off x="1663700" y="3098800"/>
            <a:ext cx="1143000" cy="960120"/>
          </a:xfrm>
          <a:prstGeom prst="rect">
            <a:avLst/>
          </a:prstGeom>
          <a:noFill/>
        </p:spPr>
        <p:txBody>
          <a:bodyPr lIns="0" rIns="0" rtlCol="0" tIns="0" wrap="none">
            <a:spAutoFit/>
          </a:bodyPr>
          <a:lstStyle/>
          <a:p>
            <a:pPr>
              <a:lnSpc>
                <a:spcPts val="1800"/>
              </a:lnSpc>
              <a:tabLst>
                <a:tab pos="25400"/>
                <a:tab pos="203200"/>
              </a:tabLst>
            </a:pPr>
            <a:r>
              <a:rPr altLang="zh-CN" lang="en-US" smtClean="0"/>
              <a:t>		天猫</a:t>
            </a:r>
          </a:p>
          <a:p>
            <a:pPr>
              <a:lnSpc>
                <a:spcPts val="1800"/>
              </a:lnSpc>
              <a:tabLst>
                <a:tab pos="25400"/>
                <a:tab pos="203200"/>
              </a:tabLst>
            </a:pPr>
            <a:endParaRPr altLang="zh-CN" lang="en-US" smtClean="0"/>
          </a:p>
          <a:p>
            <a:pPr>
              <a:lnSpc>
                <a:spcPts val="1800"/>
              </a:lnSpc>
              <a:tabLst>
                <a:tab pos="25400"/>
                <a:tab pos="203200"/>
              </a:tabLst>
            </a:pPr>
            <a:r>
              <a:rPr altLang="zh-CN" lang="en-US" smtClean="0"/>
              <a:t>移动端占比</a:t>
            </a:r>
          </a:p>
          <a:p>
            <a:pPr>
              <a:lnSpc>
                <a:spcPts val="1800"/>
              </a:lnSpc>
              <a:tabLst>
                <a:tab pos="25400"/>
                <a:tab pos="203200"/>
              </a:tabLst>
            </a:pPr>
            <a:r>
              <a:rPr altLang="zh-CN" lang="en-US" smtClean="0"/>
              <a:t>	42.6%</a:t>
            </a:r>
          </a:p>
        </p:txBody>
      </p:sp>
      <p:sp>
        <p:nvSpPr>
          <p:cNvPr id="15" name="TextBox 1"/>
          <p:cNvSpPr txBox="1"/>
          <p:nvPr/>
        </p:nvSpPr>
        <p:spPr>
          <a:xfrm>
            <a:off x="3302000" y="3098800"/>
            <a:ext cx="1143000" cy="960120"/>
          </a:xfrm>
          <a:prstGeom prst="rect">
            <a:avLst/>
          </a:prstGeom>
          <a:noFill/>
        </p:spPr>
        <p:txBody>
          <a:bodyPr lIns="0" rIns="0" rtlCol="0" tIns="0" wrap="none">
            <a:spAutoFit/>
          </a:bodyPr>
          <a:lstStyle/>
          <a:p>
            <a:pPr>
              <a:lnSpc>
                <a:spcPts val="1800"/>
              </a:lnSpc>
              <a:tabLst>
                <a:tab pos="127000"/>
                <a:tab pos="203200"/>
              </a:tabLst>
            </a:pPr>
            <a:r>
              <a:rPr altLang="zh-CN" lang="en-US" smtClean="0"/>
              <a:t>		京东</a:t>
            </a:r>
          </a:p>
          <a:p>
            <a:pPr>
              <a:lnSpc>
                <a:spcPts val="1800"/>
              </a:lnSpc>
              <a:tabLst>
                <a:tab pos="127000"/>
                <a:tab pos="203200"/>
              </a:tabLst>
            </a:pPr>
            <a:endParaRPr altLang="zh-CN" lang="en-US" smtClean="0"/>
          </a:p>
          <a:p>
            <a:pPr>
              <a:lnSpc>
                <a:spcPts val="1800"/>
              </a:lnSpc>
              <a:tabLst>
                <a:tab pos="127000"/>
                <a:tab pos="203200"/>
              </a:tabLst>
            </a:pPr>
            <a:r>
              <a:rPr altLang="zh-CN" lang="en-US" smtClean="0"/>
              <a:t>移动端占比</a:t>
            </a:r>
          </a:p>
          <a:p>
            <a:pPr>
              <a:lnSpc>
                <a:spcPts val="1800"/>
              </a:lnSpc>
              <a:tabLst>
                <a:tab pos="127000"/>
                <a:tab pos="203200"/>
              </a:tabLst>
            </a:pPr>
            <a:r>
              <a:rPr altLang="zh-CN" lang="en-US" smtClean="0"/>
              <a:t>	40%</a:t>
            </a:r>
          </a:p>
        </p:txBody>
      </p:sp>
      <p:sp>
        <p:nvSpPr>
          <p:cNvPr id="16" name="TextBox 1"/>
          <p:cNvSpPr txBox="1"/>
          <p:nvPr/>
        </p:nvSpPr>
        <p:spPr>
          <a:xfrm>
            <a:off x="6667500" y="3098800"/>
            <a:ext cx="1143000" cy="960120"/>
          </a:xfrm>
          <a:prstGeom prst="rect">
            <a:avLst/>
          </a:prstGeom>
          <a:noFill/>
        </p:spPr>
        <p:txBody>
          <a:bodyPr lIns="0" rIns="0" rtlCol="0" tIns="0" wrap="none">
            <a:spAutoFit/>
          </a:bodyPr>
          <a:lstStyle/>
          <a:p>
            <a:pPr>
              <a:lnSpc>
                <a:spcPts val="1800"/>
              </a:lnSpc>
              <a:tabLst>
                <a:tab pos="25400"/>
                <a:tab pos="127000"/>
              </a:tabLst>
            </a:pPr>
            <a:r>
              <a:rPr altLang="zh-CN" lang="en-US" smtClean="0"/>
              <a:t>	国美在线</a:t>
            </a:r>
          </a:p>
          <a:p>
            <a:pPr>
              <a:lnSpc>
                <a:spcPts val="1800"/>
              </a:lnSpc>
              <a:tabLst>
                <a:tab pos="25400"/>
                <a:tab pos="127000"/>
              </a:tabLst>
            </a:pPr>
            <a:endParaRPr altLang="zh-CN" lang="en-US" smtClean="0"/>
          </a:p>
          <a:p>
            <a:pPr>
              <a:lnSpc>
                <a:spcPts val="1800"/>
              </a:lnSpc>
              <a:tabLst>
                <a:tab pos="25400"/>
                <a:tab pos="127000"/>
              </a:tabLst>
            </a:pPr>
            <a:r>
              <a:rPr altLang="zh-CN" lang="en-US" smtClean="0"/>
              <a:t>移动端占比</a:t>
            </a:r>
          </a:p>
          <a:p>
            <a:pPr>
              <a:lnSpc>
                <a:spcPts val="1800"/>
              </a:lnSpc>
              <a:tabLst>
                <a:tab pos="25400"/>
                <a:tab pos="127000"/>
              </a:tabLst>
            </a:pPr>
            <a:r>
              <a:rPr altLang="zh-CN" lang="en-US" smtClean="0"/>
              <a:t>		43%</a:t>
            </a:r>
          </a:p>
        </p:txBody>
      </p:sp>
    </p:spTree>
  </p:cSld>
  <p:clrMapOvr>
    <a:masterClrMapping/>
  </p:clrMapOvr>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350263" y="3061716"/>
            <a:ext cx="309371" cy="449580"/>
          </a:xfrm>
          <a:custGeom>
            <a:gdLst>
              <a:gd fmla="*/ 0 w 309371" name="connsiteX0"/>
              <a:gd fmla="*/ 0 h 449580" name="connsiteY0"/>
              <a:gd fmla="*/ 309371 w 309371" name="connsiteX1"/>
              <a:gd fmla="*/ 0 h 449580" name="connsiteY1"/>
              <a:gd fmla="*/ 309371 w 309371" name="connsiteX2"/>
              <a:gd fmla="*/ 449580 h 449580" name="connsiteY2"/>
              <a:gd fmla="*/ 0 w 309371" name="connsiteX3"/>
              <a:gd fmla="*/ 449580 h 449580" name="connsiteY3"/>
              <a:gd fmla="*/ 0 w 309371" name="connsiteX4"/>
              <a:gd fmla="*/ 0 h 44958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49580" w="309371">
                <a:moveTo>
                  <a:pt x="0" y="0"/>
                </a:moveTo>
                <a:lnTo>
                  <a:pt x="309371" y="0"/>
                </a:lnTo>
                <a:lnTo>
                  <a:pt x="309371" y="449580"/>
                </a:lnTo>
                <a:lnTo>
                  <a:pt x="0" y="449580"/>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906523" y="3002279"/>
            <a:ext cx="309372" cy="509016"/>
          </a:xfrm>
          <a:custGeom>
            <a:gdLst>
              <a:gd fmla="*/ 0 w 309372" name="connsiteX0"/>
              <a:gd fmla="*/ 0 h 509016" name="connsiteY0"/>
              <a:gd fmla="*/ 309372 w 309372" name="connsiteX1"/>
              <a:gd fmla="*/ 0 h 509016" name="connsiteY1"/>
              <a:gd fmla="*/ 309372 w 309372" name="connsiteX2"/>
              <a:gd fmla="*/ 509016 h 509016" name="connsiteY2"/>
              <a:gd fmla="*/ 0 w 309372" name="connsiteX3"/>
              <a:gd fmla="*/ 509016 h 509016" name="connsiteY3"/>
              <a:gd fmla="*/ 0 w 309372" name="connsiteX4"/>
              <a:gd fmla="*/ 0 h 5090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09016" w="309372">
                <a:moveTo>
                  <a:pt x="0" y="0"/>
                </a:moveTo>
                <a:lnTo>
                  <a:pt x="309372" y="0"/>
                </a:lnTo>
                <a:lnTo>
                  <a:pt x="309372" y="509016"/>
                </a:lnTo>
                <a:lnTo>
                  <a:pt x="0" y="509016"/>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462783" y="2951988"/>
            <a:ext cx="309372" cy="559308"/>
          </a:xfrm>
          <a:custGeom>
            <a:gdLst>
              <a:gd fmla="*/ 0 w 309372" name="connsiteX0"/>
              <a:gd fmla="*/ 0 h 559308" name="connsiteY0"/>
              <a:gd fmla="*/ 309372 w 309372" name="connsiteX1"/>
              <a:gd fmla="*/ 0 h 559308" name="connsiteY1"/>
              <a:gd fmla="*/ 309372 w 309372" name="connsiteX2"/>
              <a:gd fmla="*/ 559308 h 559308" name="connsiteY2"/>
              <a:gd fmla="*/ 0 w 309372" name="connsiteX3"/>
              <a:gd fmla="*/ 559308 h 559308" name="connsiteY3"/>
              <a:gd fmla="*/ 0 w 309372" name="connsiteX4"/>
              <a:gd fmla="*/ 0 h 5593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59308" w="309372">
                <a:moveTo>
                  <a:pt x="0" y="0"/>
                </a:moveTo>
                <a:lnTo>
                  <a:pt x="309372" y="0"/>
                </a:lnTo>
                <a:lnTo>
                  <a:pt x="309372" y="559308"/>
                </a:lnTo>
                <a:lnTo>
                  <a:pt x="0" y="559308"/>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3019044" y="2958083"/>
            <a:ext cx="309372" cy="553212"/>
          </a:xfrm>
          <a:custGeom>
            <a:gdLst>
              <a:gd fmla="*/ 0 w 309372" name="connsiteX0"/>
              <a:gd fmla="*/ 0 h 553212" name="connsiteY0"/>
              <a:gd fmla="*/ 309371 w 309372" name="connsiteX1"/>
              <a:gd fmla="*/ 0 h 553212" name="connsiteY1"/>
              <a:gd fmla="*/ 309371 w 309372" name="connsiteX2"/>
              <a:gd fmla="*/ 553212 h 553212" name="connsiteY2"/>
              <a:gd fmla="*/ 0 w 309372" name="connsiteX3"/>
              <a:gd fmla="*/ 553212 h 553212" name="connsiteY3"/>
              <a:gd fmla="*/ 0 w 309372" name="connsiteX4"/>
              <a:gd fmla="*/ 0 h 55321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53212" w="309372">
                <a:moveTo>
                  <a:pt x="0" y="0"/>
                </a:moveTo>
                <a:lnTo>
                  <a:pt x="309371" y="0"/>
                </a:lnTo>
                <a:lnTo>
                  <a:pt x="309371" y="553212"/>
                </a:lnTo>
                <a:lnTo>
                  <a:pt x="0" y="553212"/>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575303" y="2926079"/>
            <a:ext cx="309372" cy="585216"/>
          </a:xfrm>
          <a:custGeom>
            <a:gdLst>
              <a:gd fmla="*/ 0 w 309372" name="connsiteX0"/>
              <a:gd fmla="*/ 0 h 585216" name="connsiteY0"/>
              <a:gd fmla="*/ 309372 w 309372" name="connsiteX1"/>
              <a:gd fmla="*/ 0 h 585216" name="connsiteY1"/>
              <a:gd fmla="*/ 309372 w 309372" name="connsiteX2"/>
              <a:gd fmla="*/ 585216 h 585216" name="connsiteY2"/>
              <a:gd fmla="*/ 0 w 309372" name="connsiteX3"/>
              <a:gd fmla="*/ 585216 h 585216" name="connsiteY3"/>
              <a:gd fmla="*/ 0 w 309372" name="connsiteX4"/>
              <a:gd fmla="*/ 0 h 5852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85216" w="309372">
                <a:moveTo>
                  <a:pt x="0" y="0"/>
                </a:moveTo>
                <a:lnTo>
                  <a:pt x="309372" y="0"/>
                </a:lnTo>
                <a:lnTo>
                  <a:pt x="309372" y="585216"/>
                </a:lnTo>
                <a:lnTo>
                  <a:pt x="0" y="585216"/>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131564" y="2833116"/>
            <a:ext cx="309371" cy="678180"/>
          </a:xfrm>
          <a:custGeom>
            <a:gdLst>
              <a:gd fmla="*/ 0 w 309371" name="connsiteX0"/>
              <a:gd fmla="*/ 0 h 678180" name="connsiteY0"/>
              <a:gd fmla="*/ 309371 w 309371" name="connsiteX1"/>
              <a:gd fmla="*/ 0 h 678180" name="connsiteY1"/>
              <a:gd fmla="*/ 309371 w 309371" name="connsiteX2"/>
              <a:gd fmla="*/ 678180 h 678180" name="connsiteY2"/>
              <a:gd fmla="*/ 0 w 309371" name="connsiteX3"/>
              <a:gd fmla="*/ 678180 h 678180" name="connsiteY3"/>
              <a:gd fmla="*/ 0 w 309371" name="connsiteX4"/>
              <a:gd fmla="*/ 0 h 67818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78180" w="309371">
                <a:moveTo>
                  <a:pt x="0" y="0"/>
                </a:moveTo>
                <a:lnTo>
                  <a:pt x="309371" y="0"/>
                </a:lnTo>
                <a:lnTo>
                  <a:pt x="309371" y="678180"/>
                </a:lnTo>
                <a:lnTo>
                  <a:pt x="0" y="678180"/>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689347" y="2752344"/>
            <a:ext cx="307848" cy="758952"/>
          </a:xfrm>
          <a:custGeom>
            <a:gdLst>
              <a:gd fmla="*/ 0 w 307848" name="connsiteX0"/>
              <a:gd fmla="*/ 0 h 758952" name="connsiteY0"/>
              <a:gd fmla="*/ 307848 w 307848" name="connsiteX1"/>
              <a:gd fmla="*/ 0 h 758952" name="connsiteY1"/>
              <a:gd fmla="*/ 307848 w 307848" name="connsiteX2"/>
              <a:gd fmla="*/ 758952 h 758952" name="connsiteY2"/>
              <a:gd fmla="*/ 0 w 307848" name="connsiteX3"/>
              <a:gd fmla="*/ 758952 h 758952" name="connsiteY3"/>
              <a:gd fmla="*/ 0 w 307848" name="connsiteX4"/>
              <a:gd fmla="*/ 0 h 7589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58952" w="307848">
                <a:moveTo>
                  <a:pt x="0" y="0"/>
                </a:moveTo>
                <a:lnTo>
                  <a:pt x="307848" y="0"/>
                </a:lnTo>
                <a:lnTo>
                  <a:pt x="307848" y="758952"/>
                </a:lnTo>
                <a:lnTo>
                  <a:pt x="0" y="758952"/>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245608" y="2714244"/>
            <a:ext cx="307847" cy="797052"/>
          </a:xfrm>
          <a:custGeom>
            <a:gdLst>
              <a:gd fmla="*/ 0 w 307847" name="connsiteX0"/>
              <a:gd fmla="*/ 0 h 797052" name="connsiteY0"/>
              <a:gd fmla="*/ 307847 w 307847" name="connsiteX1"/>
              <a:gd fmla="*/ 0 h 797052" name="connsiteY1"/>
              <a:gd fmla="*/ 307847 w 307847" name="connsiteX2"/>
              <a:gd fmla="*/ 797052 h 797052" name="connsiteY2"/>
              <a:gd fmla="*/ 0 w 307847" name="connsiteX3"/>
              <a:gd fmla="*/ 797052 h 797052" name="connsiteY3"/>
              <a:gd fmla="*/ 0 w 307847" name="connsiteX4"/>
              <a:gd fmla="*/ 0 h 7970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97052" w="307847">
                <a:moveTo>
                  <a:pt x="0" y="0"/>
                </a:moveTo>
                <a:lnTo>
                  <a:pt x="307847" y="0"/>
                </a:lnTo>
                <a:lnTo>
                  <a:pt x="307847" y="797052"/>
                </a:lnTo>
                <a:lnTo>
                  <a:pt x="0" y="797052"/>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801867" y="2694432"/>
            <a:ext cx="309372" cy="816864"/>
          </a:xfrm>
          <a:custGeom>
            <a:gdLst>
              <a:gd fmla="*/ 0 w 309372" name="connsiteX0"/>
              <a:gd fmla="*/ 0 h 816864" name="connsiteY0"/>
              <a:gd fmla="*/ 309372 w 309372" name="connsiteX1"/>
              <a:gd fmla="*/ 0 h 816864" name="connsiteY1"/>
              <a:gd fmla="*/ 309372 w 309372" name="connsiteX2"/>
              <a:gd fmla="*/ 816864 h 816864" name="connsiteY2"/>
              <a:gd fmla="*/ 0 w 309372" name="connsiteX3"/>
              <a:gd fmla="*/ 816864 h 816864" name="connsiteY3"/>
              <a:gd fmla="*/ 0 w 309372" name="connsiteX4"/>
              <a:gd fmla="*/ 0 h 8168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16863" w="309372">
                <a:moveTo>
                  <a:pt x="0" y="0"/>
                </a:moveTo>
                <a:lnTo>
                  <a:pt x="309372" y="0"/>
                </a:lnTo>
                <a:lnTo>
                  <a:pt x="309372" y="816864"/>
                </a:lnTo>
                <a:lnTo>
                  <a:pt x="0" y="816864"/>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358128" y="2627376"/>
            <a:ext cx="309371" cy="883920"/>
          </a:xfrm>
          <a:custGeom>
            <a:gdLst>
              <a:gd fmla="*/ 0 w 309371" name="connsiteX0"/>
              <a:gd fmla="*/ 0 h 883920" name="connsiteY0"/>
              <a:gd fmla="*/ 309371 w 309371" name="connsiteX1"/>
              <a:gd fmla="*/ 0 h 883920" name="connsiteY1"/>
              <a:gd fmla="*/ 309371 w 309371" name="connsiteX2"/>
              <a:gd fmla="*/ 883920 h 883920" name="connsiteY2"/>
              <a:gd fmla="*/ 0 w 309371" name="connsiteX3"/>
              <a:gd fmla="*/ 883920 h 883920" name="connsiteY3"/>
              <a:gd fmla="*/ 0 w 309371" name="connsiteX4"/>
              <a:gd fmla="*/ 0 h 88392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83919" w="309371">
                <a:moveTo>
                  <a:pt x="0" y="0"/>
                </a:moveTo>
                <a:lnTo>
                  <a:pt x="309371" y="0"/>
                </a:lnTo>
                <a:lnTo>
                  <a:pt x="309371" y="883920"/>
                </a:lnTo>
                <a:lnTo>
                  <a:pt x="0" y="883920"/>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6914388" y="2609088"/>
            <a:ext cx="309371" cy="902208"/>
          </a:xfrm>
          <a:custGeom>
            <a:gdLst>
              <a:gd fmla="*/ 0 w 309371" name="connsiteX0"/>
              <a:gd fmla="*/ 0 h 902208" name="connsiteY0"/>
              <a:gd fmla="*/ 309371 w 309371" name="connsiteX1"/>
              <a:gd fmla="*/ 0 h 902208" name="connsiteY1"/>
              <a:gd fmla="*/ 309371 w 309371" name="connsiteX2"/>
              <a:gd fmla="*/ 902208 h 902208" name="connsiteY2"/>
              <a:gd fmla="*/ 0 w 309371" name="connsiteX3"/>
              <a:gd fmla="*/ 902208 h 902208" name="connsiteY3"/>
              <a:gd fmla="*/ 0 w 309371" name="connsiteX4"/>
              <a:gd fmla="*/ 0 h 9022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02208" w="309371">
                <a:moveTo>
                  <a:pt x="0" y="0"/>
                </a:moveTo>
                <a:lnTo>
                  <a:pt x="309371" y="0"/>
                </a:lnTo>
                <a:lnTo>
                  <a:pt x="309371" y="902208"/>
                </a:lnTo>
                <a:lnTo>
                  <a:pt x="0" y="902208"/>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470647" y="2589276"/>
            <a:ext cx="309371" cy="922020"/>
          </a:xfrm>
          <a:custGeom>
            <a:gdLst>
              <a:gd fmla="*/ 0 w 309371" name="connsiteX0"/>
              <a:gd fmla="*/ 0 h 922020" name="connsiteY0"/>
              <a:gd fmla="*/ 309371 w 309371" name="connsiteX1"/>
              <a:gd fmla="*/ 0 h 922020" name="connsiteY1"/>
              <a:gd fmla="*/ 309371 w 309371" name="connsiteX2"/>
              <a:gd fmla="*/ 922020 h 922020" name="connsiteY2"/>
              <a:gd fmla="*/ 0 w 309371" name="connsiteX3"/>
              <a:gd fmla="*/ 922020 h 922020" name="connsiteY3"/>
              <a:gd fmla="*/ 0 w 309371" name="connsiteX4"/>
              <a:gd fmla="*/ 0 h 92202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22019" w="309371">
                <a:moveTo>
                  <a:pt x="0" y="0"/>
                </a:moveTo>
                <a:lnTo>
                  <a:pt x="309371" y="0"/>
                </a:lnTo>
                <a:lnTo>
                  <a:pt x="309371" y="922020"/>
                </a:lnTo>
                <a:lnTo>
                  <a:pt x="0" y="922020"/>
                </a:lnTo>
                <a:lnTo>
                  <a:pt x="0" y="0"/>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1220469" y="3504946"/>
            <a:ext cx="6689343" cy="21844"/>
          </a:xfrm>
          <a:custGeom>
            <a:gdLst>
              <a:gd fmla="*/ 6350 w 6689343" name="connsiteX0"/>
              <a:gd fmla="*/ 6350 h 21844" name="connsiteY0"/>
              <a:gd fmla="*/ 6682994 w 6689343" name="connsiteX1"/>
              <a:gd fmla="*/ 6350 h 21844" name="connsiteY1"/>
            </a:gdLst>
            <a:cxnLst>
              <a:cxn ang="0">
                <a:pos x="connsiteX0" y="connsiteY0"/>
              </a:cxn>
              <a:cxn ang="1">
                <a:pos x="connsiteX1" y="connsiteY1"/>
              </a:cxn>
            </a:cxnLst>
            <a:rect b="b" l="l" r="r" t="t"/>
            <a:pathLst>
              <a:path h="21844" w="6689343">
                <a:moveTo>
                  <a:pt x="6350" y="6350"/>
                </a:moveTo>
                <a:lnTo>
                  <a:pt x="6682994" y="6350"/>
                </a:lnTo>
              </a:path>
            </a:pathLst>
          </a:custGeom>
          <a:ln w="12700">
            <a:solidFill>
              <a:srgbClr val="B1B6C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2046732" y="2174748"/>
            <a:ext cx="5591555" cy="163067"/>
          </a:xfrm>
          <a:custGeom>
            <a:gdLst>
              <a:gd fmla="*/ 13716 w 5591555" name="connsiteX0"/>
              <a:gd fmla="*/ 35051 h 163067" name="connsiteY0"/>
              <a:gd fmla="*/ 571500 w 5591555" name="connsiteX1"/>
              <a:gd fmla="*/ 64007 h 163067" name="connsiteY1"/>
              <a:gd fmla="*/ 1127760 w 5591555" name="connsiteX2"/>
              <a:gd fmla="*/ 149351 h 163067" name="connsiteY2"/>
              <a:gd fmla="*/ 1684020 w 5591555" name="connsiteX3"/>
              <a:gd fmla="*/ 96011 h 163067" name="connsiteY3"/>
              <a:gd fmla="*/ 2240279 w 5591555" name="connsiteX4"/>
              <a:gd fmla="*/ 13716 h 163067" name="connsiteY4"/>
              <a:gd fmla="*/ 2796539 w 5591555" name="connsiteX5"/>
              <a:gd fmla="*/ 47244 h 163067" name="connsiteY5"/>
              <a:gd fmla="*/ 3352800 w 5591555" name="connsiteX6"/>
              <a:gd fmla="*/ 102107 h 163067" name="connsiteY6"/>
              <a:gd fmla="*/ 3909059 w 5591555" name="connsiteX7"/>
              <a:gd fmla="*/ 120395 h 163067" name="connsiteY7"/>
              <a:gd fmla="*/ 4465320 w 5591555" name="connsiteX8"/>
              <a:gd fmla="*/ 76200 h 163067" name="connsiteY8"/>
              <a:gd fmla="*/ 5021579 w 5591555" name="connsiteX9"/>
              <a:gd fmla="*/ 124967 h 163067" name="connsiteY9"/>
              <a:gd fmla="*/ 5577839 w 5591555" name="connsiteX10"/>
              <a:gd fmla="*/ 123444 h 163067"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163067" w="5591555">
                <a:moveTo>
                  <a:pt x="13716" y="35051"/>
                </a:moveTo>
                <a:lnTo>
                  <a:pt x="571500" y="64007"/>
                </a:lnTo>
                <a:lnTo>
                  <a:pt x="1127760" y="149351"/>
                </a:lnTo>
                <a:lnTo>
                  <a:pt x="1684020" y="96011"/>
                </a:lnTo>
                <a:lnTo>
                  <a:pt x="2240279" y="13716"/>
                </a:lnTo>
                <a:lnTo>
                  <a:pt x="2796539" y="47244"/>
                </a:lnTo>
                <a:lnTo>
                  <a:pt x="3352800" y="102107"/>
                </a:lnTo>
                <a:lnTo>
                  <a:pt x="3909059" y="120395"/>
                </a:lnTo>
                <a:lnTo>
                  <a:pt x="4465320" y="76200"/>
                </a:lnTo>
                <a:lnTo>
                  <a:pt x="5021579" y="124967"/>
                </a:lnTo>
                <a:lnTo>
                  <a:pt x="5577839" y="123444"/>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2003044" y="215226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526" y="114300"/>
                  <a:pt x="0" y="88645"/>
                  <a:pt x="0" y="57150"/>
                </a:cubicBezTo>
                <a:cubicBezTo>
                  <a:pt x="0" y="25526"/>
                  <a:pt x="25526" y="0"/>
                  <a:pt x="57150" y="0"/>
                </a:cubicBezTo>
                <a:cubicBezTo>
                  <a:pt x="88773"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1996694" y="2145919"/>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1876" y="120650"/>
                  <a:pt x="6350" y="94995"/>
                  <a:pt x="6350" y="63500"/>
                </a:cubicBezTo>
                <a:cubicBezTo>
                  <a:pt x="6350" y="31876"/>
                  <a:pt x="31876" y="6350"/>
                  <a:pt x="63500" y="6350"/>
                </a:cubicBezTo>
                <a:cubicBezTo>
                  <a:pt x="95123"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2560827" y="218122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526" y="114300"/>
                  <a:pt x="0" y="88645"/>
                  <a:pt x="0" y="57150"/>
                </a:cubicBezTo>
                <a:cubicBezTo>
                  <a:pt x="0" y="25526"/>
                  <a:pt x="25526" y="0"/>
                  <a:pt x="57150" y="0"/>
                </a:cubicBezTo>
                <a:cubicBezTo>
                  <a:pt x="88773"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2554477" y="2174875"/>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1876" y="120650"/>
                  <a:pt x="6350" y="94995"/>
                  <a:pt x="6350" y="63500"/>
                </a:cubicBezTo>
                <a:cubicBezTo>
                  <a:pt x="6350" y="31876"/>
                  <a:pt x="31876" y="6350"/>
                  <a:pt x="63500" y="6350"/>
                </a:cubicBezTo>
                <a:cubicBezTo>
                  <a:pt x="95123"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3117088" y="226656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6" y="114300"/>
                  <a:pt x="0" y="88645"/>
                  <a:pt x="0" y="57150"/>
                </a:cubicBezTo>
                <a:cubicBezTo>
                  <a:pt x="0" y="25526"/>
                  <a:pt x="25526"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3110738" y="2260219"/>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6" y="120650"/>
                  <a:pt x="6350" y="94995"/>
                  <a:pt x="6350" y="63500"/>
                </a:cubicBezTo>
                <a:cubicBezTo>
                  <a:pt x="6350" y="31876"/>
                  <a:pt x="31876"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3673347" y="221322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527" y="114300"/>
                  <a:pt x="0" y="88645"/>
                  <a:pt x="0" y="57150"/>
                </a:cubicBezTo>
                <a:cubicBezTo>
                  <a:pt x="0" y="25526"/>
                  <a:pt x="25527" y="0"/>
                  <a:pt x="57150" y="0"/>
                </a:cubicBezTo>
                <a:cubicBezTo>
                  <a:pt x="88773"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3666997" y="2206879"/>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1877" y="120650"/>
                  <a:pt x="6350" y="94995"/>
                  <a:pt x="6350" y="63500"/>
                </a:cubicBezTo>
                <a:cubicBezTo>
                  <a:pt x="6350" y="31876"/>
                  <a:pt x="31877" y="6350"/>
                  <a:pt x="63500" y="6350"/>
                </a:cubicBezTo>
                <a:cubicBezTo>
                  <a:pt x="95123"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4229608" y="213093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526" y="114300"/>
                  <a:pt x="0" y="88646"/>
                  <a:pt x="0" y="57150"/>
                </a:cubicBezTo>
                <a:cubicBezTo>
                  <a:pt x="0" y="25527"/>
                  <a:pt x="25526" y="0"/>
                  <a:pt x="57150" y="0"/>
                </a:cubicBezTo>
                <a:cubicBezTo>
                  <a:pt x="88772"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4223258" y="2124582"/>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1876" y="120650"/>
                  <a:pt x="6350" y="94996"/>
                  <a:pt x="6350" y="63500"/>
                </a:cubicBezTo>
                <a:cubicBezTo>
                  <a:pt x="6350" y="31877"/>
                  <a:pt x="31876" y="6350"/>
                  <a:pt x="63500" y="6350"/>
                </a:cubicBezTo>
                <a:cubicBezTo>
                  <a:pt x="95122"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4785867" y="216446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527" y="114300"/>
                  <a:pt x="0" y="88646"/>
                  <a:pt x="0" y="57150"/>
                </a:cubicBezTo>
                <a:cubicBezTo>
                  <a:pt x="0" y="25527"/>
                  <a:pt x="25527" y="0"/>
                  <a:pt x="57150" y="0"/>
                </a:cubicBezTo>
                <a:cubicBezTo>
                  <a:pt x="88772"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4779517" y="215811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1877" y="120650"/>
                  <a:pt x="6350" y="94996"/>
                  <a:pt x="6350" y="63500"/>
                </a:cubicBezTo>
                <a:cubicBezTo>
                  <a:pt x="6350" y="31877"/>
                  <a:pt x="31877" y="6350"/>
                  <a:pt x="63500" y="6350"/>
                </a:cubicBezTo>
                <a:cubicBezTo>
                  <a:pt x="95122"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342128" y="221932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6" y="114300"/>
                  <a:pt x="0" y="88645"/>
                  <a:pt x="0" y="57150"/>
                </a:cubicBezTo>
                <a:cubicBezTo>
                  <a:pt x="0" y="25526"/>
                  <a:pt x="25526"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5335778" y="2212975"/>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6" y="120650"/>
                  <a:pt x="6350" y="94995"/>
                  <a:pt x="6350" y="63500"/>
                </a:cubicBezTo>
                <a:cubicBezTo>
                  <a:pt x="6350" y="31876"/>
                  <a:pt x="31876"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6" name="Freeform 3"/>
          <p:cNvSpPr/>
          <p:nvPr/>
        </p:nvSpPr>
        <p:spPr>
          <a:xfrm>
            <a:off x="5898388" y="223761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7" y="114300"/>
                  <a:pt x="0" y="88645"/>
                  <a:pt x="0" y="57150"/>
                </a:cubicBezTo>
                <a:cubicBezTo>
                  <a:pt x="0" y="25526"/>
                  <a:pt x="25527"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8" name="Freeform 3"/>
          <p:cNvSpPr/>
          <p:nvPr/>
        </p:nvSpPr>
        <p:spPr>
          <a:xfrm>
            <a:off x="5892038" y="2231263"/>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7" y="120650"/>
                  <a:pt x="6350" y="94995"/>
                  <a:pt x="6350" y="63500"/>
                </a:cubicBezTo>
                <a:cubicBezTo>
                  <a:pt x="6350" y="31876"/>
                  <a:pt x="31877"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6454647" y="219341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7" y="114300"/>
                  <a:pt x="0" y="88645"/>
                  <a:pt x="0" y="57150"/>
                </a:cubicBezTo>
                <a:cubicBezTo>
                  <a:pt x="0" y="25526"/>
                  <a:pt x="25527"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0" name="Freeform 3"/>
          <p:cNvSpPr/>
          <p:nvPr/>
        </p:nvSpPr>
        <p:spPr>
          <a:xfrm>
            <a:off x="6448297" y="2187067"/>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7" y="120650"/>
                  <a:pt x="6350" y="94995"/>
                  <a:pt x="6350" y="63500"/>
                </a:cubicBezTo>
                <a:cubicBezTo>
                  <a:pt x="6350" y="31876"/>
                  <a:pt x="31877"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1" name="Freeform 3"/>
          <p:cNvSpPr/>
          <p:nvPr/>
        </p:nvSpPr>
        <p:spPr>
          <a:xfrm>
            <a:off x="7010907" y="224218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527" y="114300"/>
                  <a:pt x="0" y="88645"/>
                  <a:pt x="0" y="57150"/>
                </a:cubicBezTo>
                <a:cubicBezTo>
                  <a:pt x="0" y="25526"/>
                  <a:pt x="25527" y="0"/>
                  <a:pt x="57150" y="0"/>
                </a:cubicBezTo>
                <a:cubicBezTo>
                  <a:pt x="88773"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2" name="Freeform 3"/>
          <p:cNvSpPr/>
          <p:nvPr/>
        </p:nvSpPr>
        <p:spPr>
          <a:xfrm>
            <a:off x="7004557" y="2235835"/>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1877" y="120650"/>
                  <a:pt x="6350" y="94995"/>
                  <a:pt x="6350" y="63500"/>
                </a:cubicBezTo>
                <a:cubicBezTo>
                  <a:pt x="6350" y="31876"/>
                  <a:pt x="31877" y="6350"/>
                  <a:pt x="63500" y="6350"/>
                </a:cubicBezTo>
                <a:cubicBezTo>
                  <a:pt x="95123"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3" name="Freeform 3"/>
          <p:cNvSpPr/>
          <p:nvPr/>
        </p:nvSpPr>
        <p:spPr>
          <a:xfrm>
            <a:off x="7567168" y="224066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526" y="114300"/>
                  <a:pt x="0" y="88646"/>
                  <a:pt x="0" y="57150"/>
                </a:cubicBezTo>
                <a:cubicBezTo>
                  <a:pt x="0" y="25527"/>
                  <a:pt x="25526" y="0"/>
                  <a:pt x="57150" y="0"/>
                </a:cubicBezTo>
                <a:cubicBezTo>
                  <a:pt x="88772"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4" name="Freeform 3"/>
          <p:cNvSpPr/>
          <p:nvPr/>
        </p:nvSpPr>
        <p:spPr>
          <a:xfrm>
            <a:off x="7560818" y="223431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1876" y="120650"/>
                  <a:pt x="6350" y="94996"/>
                  <a:pt x="6350" y="63500"/>
                </a:cubicBezTo>
                <a:cubicBezTo>
                  <a:pt x="6350" y="31877"/>
                  <a:pt x="31876" y="6350"/>
                  <a:pt x="63500" y="6350"/>
                </a:cubicBezTo>
                <a:cubicBezTo>
                  <a:pt x="95122"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5" name="Freeform 3"/>
          <p:cNvSpPr/>
          <p:nvPr/>
        </p:nvSpPr>
        <p:spPr>
          <a:xfrm>
            <a:off x="2849879" y="4050791"/>
            <a:ext cx="243840" cy="74676"/>
          </a:xfrm>
          <a:custGeom>
            <a:gdLst>
              <a:gd fmla="*/ 0 w 243840" name="connsiteX0"/>
              <a:gd fmla="*/ 74676 h 74676" name="connsiteY0"/>
              <a:gd fmla="*/ 243840 w 243840" name="connsiteX1"/>
              <a:gd fmla="*/ 74676 h 74676" name="connsiteY1"/>
              <a:gd fmla="*/ 243840 w 243840" name="connsiteX2"/>
              <a:gd fmla="*/ 0 h 74676" name="connsiteY2"/>
              <a:gd fmla="*/ 0 w 243840" name="connsiteX3"/>
              <a:gd fmla="*/ 0 h 74676" name="connsiteY3"/>
              <a:gd fmla="*/ 0 w 24384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243840">
                <a:moveTo>
                  <a:pt x="0" y="74676"/>
                </a:moveTo>
                <a:lnTo>
                  <a:pt x="243840" y="74676"/>
                </a:lnTo>
                <a:lnTo>
                  <a:pt x="243840" y="0"/>
                </a:lnTo>
                <a:lnTo>
                  <a:pt x="0" y="0"/>
                </a:lnTo>
                <a:lnTo>
                  <a:pt x="0" y="74676"/>
                </a:lnTo>
              </a:path>
            </a:pathLst>
          </a:custGeom>
          <a:solidFill>
            <a:srgbClr val="3163D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6" name="Freeform 3"/>
          <p:cNvSpPr/>
          <p:nvPr/>
        </p:nvSpPr>
        <p:spPr>
          <a:xfrm>
            <a:off x="5326380" y="4073652"/>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7" name="Freeform 3"/>
          <p:cNvSpPr/>
          <p:nvPr/>
        </p:nvSpPr>
        <p:spPr>
          <a:xfrm>
            <a:off x="5423915" y="4049267"/>
            <a:ext cx="76200" cy="76200"/>
          </a:xfrm>
          <a:custGeom>
            <a:gdLst>
              <a:gd fmla="*/ 76200 w 76200" name="connsiteX0"/>
              <a:gd fmla="*/ 38100 h 76200" name="connsiteY0"/>
              <a:gd fmla="*/ 38100 w 76200" name="connsiteX1"/>
              <a:gd fmla="*/ 76200 h 76200" name="connsiteY1"/>
              <a:gd fmla="*/ 0 w 76200" name="connsiteX2"/>
              <a:gd fmla="*/ 38100 h 76200" name="connsiteY2"/>
              <a:gd fmla="*/ 38100 w 76200" name="connsiteX3"/>
              <a:gd fmla="*/ 0 h 76200" name="connsiteY3"/>
              <a:gd fmla="*/ 76200 w 76200" name="connsiteX4"/>
              <a:gd fmla="*/ 381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76200" y="38100"/>
                </a:moveTo>
                <a:cubicBezTo>
                  <a:pt x="76200" y="59144"/>
                  <a:pt x="59182" y="76200"/>
                  <a:pt x="38100" y="76200"/>
                </a:cubicBezTo>
                <a:cubicBezTo>
                  <a:pt x="17018" y="76200"/>
                  <a:pt x="0" y="59144"/>
                  <a:pt x="0" y="38100"/>
                </a:cubicBezTo>
                <a:cubicBezTo>
                  <a:pt x="0" y="17056"/>
                  <a:pt x="17018" y="0"/>
                  <a:pt x="38100" y="0"/>
                </a:cubicBezTo>
                <a:cubicBezTo>
                  <a:pt x="59182" y="0"/>
                  <a:pt x="76200" y="17056"/>
                  <a:pt x="76200" y="3810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8" name="Freeform 3"/>
          <p:cNvSpPr/>
          <p:nvPr/>
        </p:nvSpPr>
        <p:spPr>
          <a:xfrm>
            <a:off x="5417565" y="4042917"/>
            <a:ext cx="88900" cy="88900"/>
          </a:xfrm>
          <a:custGeom>
            <a:gdLst>
              <a:gd fmla="*/ 82550 w 88900" name="connsiteX0"/>
              <a:gd fmla="*/ 44450 h 88900" name="connsiteY0"/>
              <a:gd fmla="*/ 44450 w 88900" name="connsiteX1"/>
              <a:gd fmla="*/ 82550 h 88900" name="connsiteY1"/>
              <a:gd fmla="*/ 6350 w 88900" name="connsiteX2"/>
              <a:gd fmla="*/ 44450 h 88900" name="connsiteY2"/>
              <a:gd fmla="*/ 44450 w 88900" name="connsiteX3"/>
              <a:gd fmla="*/ 6350 h 88900" name="connsiteY3"/>
              <a:gd fmla="*/ 82550 w 88900" name="connsiteX4"/>
              <a:gd fmla="*/ 44450 h 889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8900" w="88900">
                <a:moveTo>
                  <a:pt x="82550" y="44450"/>
                </a:moveTo>
                <a:cubicBezTo>
                  <a:pt x="82550" y="65494"/>
                  <a:pt x="65532" y="82550"/>
                  <a:pt x="44450" y="82550"/>
                </a:cubicBezTo>
                <a:cubicBezTo>
                  <a:pt x="23368" y="82550"/>
                  <a:pt x="6350" y="65494"/>
                  <a:pt x="6350" y="44450"/>
                </a:cubicBezTo>
                <a:cubicBezTo>
                  <a:pt x="6350" y="23406"/>
                  <a:pt x="23368" y="6350"/>
                  <a:pt x="44450" y="6350"/>
                </a:cubicBezTo>
                <a:cubicBezTo>
                  <a:pt x="65532" y="6350"/>
                  <a:pt x="82550" y="23406"/>
                  <a:pt x="82550" y="4445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数据中心，包含移动第三方支付</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9" name="TextBox 1"/>
          <p:cNvSpPr txBox="1"/>
          <p:nvPr/>
        </p:nvSpPr>
        <p:spPr>
          <a:xfrm>
            <a:off x="1397000" y="31496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4.2</a:t>
            </a:r>
          </a:p>
        </p:txBody>
      </p:sp>
      <p:sp>
        <p:nvSpPr>
          <p:cNvPr id="1040" name="TextBox 1"/>
          <p:cNvSpPr txBox="1"/>
          <p:nvPr/>
        </p:nvSpPr>
        <p:spPr>
          <a:xfrm>
            <a:off x="1943100" y="30861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4.8</a:t>
            </a:r>
          </a:p>
        </p:txBody>
      </p:sp>
      <p:sp>
        <p:nvSpPr>
          <p:cNvPr id="1041" name="TextBox 1"/>
          <p:cNvSpPr txBox="1"/>
          <p:nvPr/>
        </p:nvSpPr>
        <p:spPr>
          <a:xfrm>
            <a:off x="2501900" y="30353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5.3</a:t>
            </a:r>
          </a:p>
        </p:txBody>
      </p:sp>
      <p:sp>
        <p:nvSpPr>
          <p:cNvPr id="1042" name="TextBox 1"/>
          <p:cNvSpPr txBox="1"/>
          <p:nvPr/>
        </p:nvSpPr>
        <p:spPr>
          <a:xfrm>
            <a:off x="3060700" y="30480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5.2</a:t>
            </a:r>
          </a:p>
        </p:txBody>
      </p:sp>
      <p:sp>
        <p:nvSpPr>
          <p:cNvPr id="1043" name="TextBox 1"/>
          <p:cNvSpPr txBox="1"/>
          <p:nvPr/>
        </p:nvSpPr>
        <p:spPr>
          <a:xfrm>
            <a:off x="3619500" y="30099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5.5</a:t>
            </a:r>
          </a:p>
        </p:txBody>
      </p:sp>
      <p:sp>
        <p:nvSpPr>
          <p:cNvPr id="1044" name="TextBox 1"/>
          <p:cNvSpPr txBox="1"/>
          <p:nvPr/>
        </p:nvSpPr>
        <p:spPr>
          <a:xfrm>
            <a:off x="4178300" y="29210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6.4</a:t>
            </a:r>
          </a:p>
        </p:txBody>
      </p:sp>
      <p:sp>
        <p:nvSpPr>
          <p:cNvPr id="1045" name="TextBox 1"/>
          <p:cNvSpPr txBox="1"/>
          <p:nvPr/>
        </p:nvSpPr>
        <p:spPr>
          <a:xfrm>
            <a:off x="4724400" y="28321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7.1</a:t>
            </a:r>
          </a:p>
        </p:txBody>
      </p:sp>
      <p:sp>
        <p:nvSpPr>
          <p:cNvPr id="1046" name="TextBox 1"/>
          <p:cNvSpPr txBox="1"/>
          <p:nvPr/>
        </p:nvSpPr>
        <p:spPr>
          <a:xfrm>
            <a:off x="5283200" y="28067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7.5</a:t>
            </a:r>
          </a:p>
        </p:txBody>
      </p:sp>
      <p:sp>
        <p:nvSpPr>
          <p:cNvPr id="1047" name="TextBox 1"/>
          <p:cNvSpPr txBox="1"/>
          <p:nvPr/>
        </p:nvSpPr>
        <p:spPr>
          <a:xfrm>
            <a:off x="5842000" y="27813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7.7</a:t>
            </a:r>
          </a:p>
        </p:txBody>
      </p:sp>
      <p:sp>
        <p:nvSpPr>
          <p:cNvPr id="1048" name="TextBox 1"/>
          <p:cNvSpPr txBox="1"/>
          <p:nvPr/>
        </p:nvSpPr>
        <p:spPr>
          <a:xfrm>
            <a:off x="6400800" y="27178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8.3</a:t>
            </a:r>
          </a:p>
        </p:txBody>
      </p:sp>
      <p:sp>
        <p:nvSpPr>
          <p:cNvPr id="1049" name="TextBox 1"/>
          <p:cNvSpPr txBox="1"/>
          <p:nvPr/>
        </p:nvSpPr>
        <p:spPr>
          <a:xfrm>
            <a:off x="6959600" y="26924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8.5</a:t>
            </a:r>
          </a:p>
        </p:txBody>
      </p:sp>
      <p:sp>
        <p:nvSpPr>
          <p:cNvPr id="1050" name="TextBox 1"/>
          <p:cNvSpPr txBox="1"/>
          <p:nvPr/>
        </p:nvSpPr>
        <p:spPr>
          <a:xfrm>
            <a:off x="7518400" y="2679700"/>
            <a:ext cx="190500" cy="185420"/>
          </a:xfrm>
          <a:prstGeom prst="rect">
            <a:avLst/>
          </a:prstGeom>
          <a:noFill/>
        </p:spPr>
        <p:txBody>
          <a:bodyPr lIns="0" rIns="0" rtlCol="0" tIns="0" wrap="none">
            <a:spAutoFit/>
          </a:bodyPr>
          <a:lstStyle/>
          <a:p>
            <a:pPr>
              <a:lnSpc>
                <a:spcPts val="1100"/>
              </a:lnSpc>
            </a:pPr>
            <a:r>
              <a:rPr altLang="zh-CN" b="1" lang="en-US" smtClean="0" sz="1202">
                <a:solidFill>
                  <a:srgbClr val="FFFFFF"/>
                </a:solidFill>
                <a:latin charset="0" pitchFamily="18" typeface="Times New Roman"/>
                <a:cs charset="0" pitchFamily="18" typeface="Times New Roman"/>
              </a:rPr>
              <a:t>8.7</a:t>
            </a:r>
          </a:p>
        </p:txBody>
      </p:sp>
      <p:sp>
        <p:nvSpPr>
          <p:cNvPr id="1051" name="TextBox 1"/>
          <p:cNvSpPr txBox="1"/>
          <p:nvPr/>
        </p:nvSpPr>
        <p:spPr>
          <a:xfrm>
            <a:off x="1828800" y="1854200"/>
            <a:ext cx="438150" cy="236220"/>
          </a:xfrm>
          <a:prstGeom prst="rect">
            <a:avLst/>
          </a:prstGeom>
          <a:noFill/>
        </p:spPr>
        <p:txBody>
          <a:bodyPr lIns="0" rIns="0" rtlCol="0" tIns="0" wrap="none">
            <a:spAutoFit/>
          </a:bodyPr>
          <a:lstStyle/>
          <a:p>
            <a:pPr>
              <a:lnSpc>
                <a:spcPts val="1500"/>
              </a:lnSpc>
            </a:pPr>
            <a:r>
              <a:rPr altLang="zh-CN" lang="en-US" smtClean="0" sz="1200">
                <a:solidFill>
                  <a:srgbClr val="FF6600"/>
                </a:solidFill>
                <a:latin charset="0" pitchFamily="18" typeface="Microsoft YaHei UI"/>
                <a:cs charset="0" pitchFamily="18" typeface="Microsoft YaHei UI"/>
              </a:rPr>
              <a:t>13.4%</a:t>
            </a:r>
          </a:p>
        </p:txBody>
      </p:sp>
      <p:sp>
        <p:nvSpPr>
          <p:cNvPr id="1052" name="TextBox 1"/>
          <p:cNvSpPr txBox="1"/>
          <p:nvPr/>
        </p:nvSpPr>
        <p:spPr>
          <a:xfrm>
            <a:off x="2438400" y="1892300"/>
            <a:ext cx="349250" cy="236220"/>
          </a:xfrm>
          <a:prstGeom prst="rect">
            <a:avLst/>
          </a:prstGeom>
          <a:noFill/>
        </p:spPr>
        <p:txBody>
          <a:bodyPr lIns="0" rIns="0" rtlCol="0" tIns="0" wrap="none">
            <a:spAutoFit/>
          </a:bodyPr>
          <a:lstStyle/>
          <a:p>
            <a:pPr>
              <a:lnSpc>
                <a:spcPts val="1500"/>
              </a:lnSpc>
            </a:pPr>
            <a:r>
              <a:rPr altLang="zh-CN" lang="en-US" smtClean="0" sz="1200">
                <a:solidFill>
                  <a:srgbClr val="FF6600"/>
                </a:solidFill>
                <a:latin charset="0" pitchFamily="18" typeface="Microsoft YaHei UI"/>
                <a:cs charset="0" pitchFamily="18" typeface="Microsoft YaHei UI"/>
              </a:rPr>
              <a:t>9.7%</a:t>
            </a:r>
          </a:p>
        </p:txBody>
      </p:sp>
      <p:sp>
        <p:nvSpPr>
          <p:cNvPr id="1053" name="TextBox 1"/>
          <p:cNvSpPr txBox="1"/>
          <p:nvPr/>
        </p:nvSpPr>
        <p:spPr>
          <a:xfrm>
            <a:off x="2959100" y="1968500"/>
            <a:ext cx="415925" cy="236220"/>
          </a:xfrm>
          <a:prstGeom prst="rect">
            <a:avLst/>
          </a:prstGeom>
          <a:noFill/>
        </p:spPr>
        <p:txBody>
          <a:bodyPr lIns="0" rIns="0" rtlCol="0" tIns="0" wrap="none">
            <a:spAutoFit/>
          </a:bodyPr>
          <a:lstStyle/>
          <a:p>
            <a:pPr>
              <a:lnSpc>
                <a:spcPts val="1500"/>
              </a:lnSpc>
            </a:pPr>
            <a:r>
              <a:rPr altLang="zh-CN" lang="en-US" smtClean="0" sz="1200">
                <a:solidFill>
                  <a:srgbClr val="FF6600"/>
                </a:solidFill>
                <a:latin charset="0" pitchFamily="18" typeface="Microsoft YaHei UI"/>
                <a:cs charset="0" pitchFamily="18" typeface="Microsoft YaHei UI"/>
              </a:rPr>
              <a:t>-1.0%</a:t>
            </a:r>
          </a:p>
        </p:txBody>
      </p:sp>
      <p:sp>
        <p:nvSpPr>
          <p:cNvPr id="1054" name="TextBox 1"/>
          <p:cNvSpPr txBox="1"/>
          <p:nvPr/>
        </p:nvSpPr>
        <p:spPr>
          <a:xfrm>
            <a:off x="3543300" y="1917700"/>
            <a:ext cx="349250" cy="236220"/>
          </a:xfrm>
          <a:prstGeom prst="rect">
            <a:avLst/>
          </a:prstGeom>
          <a:noFill/>
        </p:spPr>
        <p:txBody>
          <a:bodyPr lIns="0" rIns="0" rtlCol="0" tIns="0" wrap="none">
            <a:spAutoFit/>
          </a:bodyPr>
          <a:lstStyle/>
          <a:p>
            <a:pPr>
              <a:lnSpc>
                <a:spcPts val="1500"/>
              </a:lnSpc>
            </a:pPr>
            <a:r>
              <a:rPr altLang="zh-CN" lang="en-US" smtClean="0" sz="1200">
                <a:solidFill>
                  <a:srgbClr val="FF6600"/>
                </a:solidFill>
                <a:latin charset="0" pitchFamily="18" typeface="Microsoft YaHei UI"/>
                <a:cs charset="0" pitchFamily="18" typeface="Microsoft YaHei UI"/>
              </a:rPr>
              <a:t>5.7%</a:t>
            </a:r>
          </a:p>
        </p:txBody>
      </p:sp>
      <p:sp>
        <p:nvSpPr>
          <p:cNvPr id="1055" name="TextBox 1"/>
          <p:cNvSpPr txBox="1"/>
          <p:nvPr/>
        </p:nvSpPr>
        <p:spPr>
          <a:xfrm>
            <a:off x="4064000" y="1841500"/>
            <a:ext cx="1009650" cy="274320"/>
          </a:xfrm>
          <a:prstGeom prst="rect">
            <a:avLst/>
          </a:prstGeom>
          <a:noFill/>
        </p:spPr>
        <p:txBody>
          <a:bodyPr lIns="0" rIns="0" rtlCol="0" tIns="0" wrap="none">
            <a:spAutoFit/>
          </a:bodyPr>
          <a:lstStyle/>
          <a:p>
            <a:pPr>
              <a:lnSpc>
                <a:spcPts val="1800"/>
              </a:lnSpc>
            </a:pPr>
            <a:r>
              <a:rPr altLang="zh-CN" lang="en-US" smtClean="0" sz="1200">
                <a:solidFill>
                  <a:srgbClr val="FF6600"/>
                </a:solidFill>
                <a:latin charset="0" pitchFamily="18" typeface="Microsoft YaHei UI"/>
                <a:cs charset="0" pitchFamily="18" typeface="Microsoft YaHei UI"/>
              </a:rPr>
              <a:t>16.0%   11.8%</a:t>
            </a:r>
          </a:p>
        </p:txBody>
      </p:sp>
      <p:sp>
        <p:nvSpPr>
          <p:cNvPr id="1056" name="TextBox 1"/>
          <p:cNvSpPr txBox="1"/>
          <p:nvPr/>
        </p:nvSpPr>
        <p:spPr>
          <a:xfrm>
            <a:off x="5219700" y="1930400"/>
            <a:ext cx="349250" cy="236220"/>
          </a:xfrm>
          <a:prstGeom prst="rect">
            <a:avLst/>
          </a:prstGeom>
          <a:noFill/>
        </p:spPr>
        <p:txBody>
          <a:bodyPr lIns="0" rIns="0" rtlCol="0" tIns="0" wrap="none">
            <a:spAutoFit/>
          </a:bodyPr>
          <a:lstStyle/>
          <a:p>
            <a:pPr>
              <a:lnSpc>
                <a:spcPts val="1500"/>
              </a:lnSpc>
            </a:pPr>
            <a:r>
              <a:rPr altLang="zh-CN" lang="en-US" smtClean="0" sz="1200">
                <a:solidFill>
                  <a:srgbClr val="FF6600"/>
                </a:solidFill>
                <a:latin charset="0" pitchFamily="18" typeface="Microsoft YaHei UI"/>
                <a:cs charset="0" pitchFamily="18" typeface="Microsoft YaHei UI"/>
              </a:rPr>
              <a:t>5.0%</a:t>
            </a:r>
          </a:p>
        </p:txBody>
      </p:sp>
      <p:sp>
        <p:nvSpPr>
          <p:cNvPr id="1057" name="TextBox 1"/>
          <p:cNvSpPr txBox="1"/>
          <p:nvPr/>
        </p:nvSpPr>
        <p:spPr>
          <a:xfrm>
            <a:off x="5778500" y="1943100"/>
            <a:ext cx="349250" cy="236220"/>
          </a:xfrm>
          <a:prstGeom prst="rect">
            <a:avLst/>
          </a:prstGeom>
          <a:noFill/>
        </p:spPr>
        <p:txBody>
          <a:bodyPr lIns="0" rIns="0" rtlCol="0" tIns="0" wrap="none">
            <a:spAutoFit/>
          </a:bodyPr>
          <a:lstStyle/>
          <a:p>
            <a:pPr>
              <a:lnSpc>
                <a:spcPts val="1500"/>
              </a:lnSpc>
            </a:pPr>
            <a:r>
              <a:rPr altLang="zh-CN" lang="en-US" smtClean="0" sz="1200">
                <a:solidFill>
                  <a:srgbClr val="FF6600"/>
                </a:solidFill>
                <a:latin charset="0" pitchFamily="18" typeface="Microsoft YaHei UI"/>
                <a:cs charset="0" pitchFamily="18" typeface="Microsoft YaHei UI"/>
              </a:rPr>
              <a:t>2.6%</a:t>
            </a:r>
          </a:p>
        </p:txBody>
      </p:sp>
      <p:sp>
        <p:nvSpPr>
          <p:cNvPr id="1058" name="TextBox 1"/>
          <p:cNvSpPr txBox="1"/>
          <p:nvPr/>
        </p:nvSpPr>
        <p:spPr>
          <a:xfrm>
            <a:off x="6324600" y="1905000"/>
            <a:ext cx="349250" cy="236220"/>
          </a:xfrm>
          <a:prstGeom prst="rect">
            <a:avLst/>
          </a:prstGeom>
          <a:noFill/>
        </p:spPr>
        <p:txBody>
          <a:bodyPr lIns="0" rIns="0" rtlCol="0" tIns="0" wrap="none">
            <a:spAutoFit/>
          </a:bodyPr>
          <a:lstStyle/>
          <a:p>
            <a:pPr>
              <a:lnSpc>
                <a:spcPts val="1500"/>
              </a:lnSpc>
            </a:pPr>
            <a:r>
              <a:rPr altLang="zh-CN" lang="en-US" smtClean="0" sz="1200">
                <a:solidFill>
                  <a:srgbClr val="FF6600"/>
                </a:solidFill>
                <a:latin charset="0" pitchFamily="18" typeface="Microsoft YaHei UI"/>
                <a:cs charset="0" pitchFamily="18" typeface="Microsoft YaHei UI"/>
              </a:rPr>
              <a:t>8.2%</a:t>
            </a:r>
          </a:p>
        </p:txBody>
      </p:sp>
      <p:sp>
        <p:nvSpPr>
          <p:cNvPr id="1059" name="TextBox 1"/>
          <p:cNvSpPr txBox="1"/>
          <p:nvPr/>
        </p:nvSpPr>
        <p:spPr>
          <a:xfrm>
            <a:off x="6883400" y="1955800"/>
            <a:ext cx="349250" cy="236220"/>
          </a:xfrm>
          <a:prstGeom prst="rect">
            <a:avLst/>
          </a:prstGeom>
          <a:noFill/>
        </p:spPr>
        <p:txBody>
          <a:bodyPr lIns="0" rIns="0" rtlCol="0" tIns="0" wrap="none">
            <a:spAutoFit/>
          </a:bodyPr>
          <a:lstStyle/>
          <a:p>
            <a:pPr>
              <a:lnSpc>
                <a:spcPts val="1500"/>
              </a:lnSpc>
            </a:pPr>
            <a:r>
              <a:rPr altLang="zh-CN" lang="en-US" smtClean="0" sz="1200">
                <a:solidFill>
                  <a:srgbClr val="FF6600"/>
                </a:solidFill>
                <a:latin charset="0" pitchFamily="18" typeface="Microsoft YaHei UI"/>
                <a:cs charset="0" pitchFamily="18" typeface="Microsoft YaHei UI"/>
              </a:rPr>
              <a:t>2.0%</a:t>
            </a:r>
          </a:p>
        </p:txBody>
      </p:sp>
      <p:sp>
        <p:nvSpPr>
          <p:cNvPr id="1060" name="TextBox 1"/>
          <p:cNvSpPr txBox="1"/>
          <p:nvPr/>
        </p:nvSpPr>
        <p:spPr>
          <a:xfrm>
            <a:off x="7442200" y="1943100"/>
            <a:ext cx="349250" cy="236220"/>
          </a:xfrm>
          <a:prstGeom prst="rect">
            <a:avLst/>
          </a:prstGeom>
          <a:noFill/>
        </p:spPr>
        <p:txBody>
          <a:bodyPr lIns="0" rIns="0" rtlCol="0" tIns="0" wrap="none">
            <a:spAutoFit/>
          </a:bodyPr>
          <a:lstStyle/>
          <a:p>
            <a:pPr>
              <a:lnSpc>
                <a:spcPts val="1500"/>
              </a:lnSpc>
            </a:pPr>
            <a:r>
              <a:rPr altLang="zh-CN" lang="en-US" smtClean="0" sz="1200">
                <a:solidFill>
                  <a:srgbClr val="FF6600"/>
                </a:solidFill>
                <a:latin charset="0" pitchFamily="18" typeface="Microsoft YaHei UI"/>
                <a:cs charset="0" pitchFamily="18" typeface="Microsoft YaHei UI"/>
              </a:rPr>
              <a:t>2.2%</a:t>
            </a:r>
          </a:p>
        </p:txBody>
      </p:sp>
      <p:sp>
        <p:nvSpPr>
          <p:cNvPr id="1061" name="TextBox 1"/>
          <p:cNvSpPr txBox="1"/>
          <p:nvPr/>
        </p:nvSpPr>
        <p:spPr>
          <a:xfrm>
            <a:off x="1295400" y="35941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a:t>
            </a:r>
          </a:p>
        </p:txBody>
      </p:sp>
      <p:sp>
        <p:nvSpPr>
          <p:cNvPr id="1062" name="TextBox 1"/>
          <p:cNvSpPr txBox="1"/>
          <p:nvPr/>
        </p:nvSpPr>
        <p:spPr>
          <a:xfrm>
            <a:off x="1854200" y="35941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2014.2</a:t>
            </a:r>
          </a:p>
        </p:txBody>
      </p:sp>
      <p:sp>
        <p:nvSpPr>
          <p:cNvPr id="1063" name="TextBox 1"/>
          <p:cNvSpPr txBox="1"/>
          <p:nvPr/>
        </p:nvSpPr>
        <p:spPr>
          <a:xfrm>
            <a:off x="2413000" y="35941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2014.3</a:t>
            </a:r>
          </a:p>
        </p:txBody>
      </p:sp>
      <p:sp>
        <p:nvSpPr>
          <p:cNvPr id="1064" name="TextBox 1"/>
          <p:cNvSpPr txBox="1"/>
          <p:nvPr/>
        </p:nvSpPr>
        <p:spPr>
          <a:xfrm>
            <a:off x="2971800" y="35941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2014.4</a:t>
            </a:r>
          </a:p>
        </p:txBody>
      </p:sp>
      <p:sp>
        <p:nvSpPr>
          <p:cNvPr id="1065" name="TextBox 1"/>
          <p:cNvSpPr txBox="1"/>
          <p:nvPr/>
        </p:nvSpPr>
        <p:spPr>
          <a:xfrm>
            <a:off x="3517900" y="35941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2014.5</a:t>
            </a:r>
          </a:p>
        </p:txBody>
      </p:sp>
      <p:sp>
        <p:nvSpPr>
          <p:cNvPr id="1066" name="TextBox 1"/>
          <p:cNvSpPr txBox="1"/>
          <p:nvPr/>
        </p:nvSpPr>
        <p:spPr>
          <a:xfrm>
            <a:off x="4076700" y="35941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2014.6</a:t>
            </a:r>
          </a:p>
        </p:txBody>
      </p:sp>
      <p:sp>
        <p:nvSpPr>
          <p:cNvPr id="1067" name="TextBox 1"/>
          <p:cNvSpPr txBox="1"/>
          <p:nvPr/>
        </p:nvSpPr>
        <p:spPr>
          <a:xfrm>
            <a:off x="4635500" y="35941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2014.7</a:t>
            </a:r>
          </a:p>
        </p:txBody>
      </p:sp>
      <p:sp>
        <p:nvSpPr>
          <p:cNvPr id="1068" name="TextBox 1"/>
          <p:cNvSpPr txBox="1"/>
          <p:nvPr/>
        </p:nvSpPr>
        <p:spPr>
          <a:xfrm>
            <a:off x="5194300" y="35941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2014.8</a:t>
            </a:r>
          </a:p>
        </p:txBody>
      </p:sp>
      <p:sp>
        <p:nvSpPr>
          <p:cNvPr id="1069" name="TextBox 1"/>
          <p:cNvSpPr txBox="1"/>
          <p:nvPr/>
        </p:nvSpPr>
        <p:spPr>
          <a:xfrm>
            <a:off x="5753100" y="3594100"/>
            <a:ext cx="22177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2014.9    2014.10   2014.11   2014.12</a:t>
            </a:r>
          </a:p>
        </p:txBody>
      </p:sp>
      <p:sp>
        <p:nvSpPr>
          <p:cNvPr id="1070" name="TextBox 1"/>
          <p:cNvSpPr txBox="1"/>
          <p:nvPr/>
        </p:nvSpPr>
        <p:spPr>
          <a:xfrm>
            <a:off x="393700" y="254000"/>
            <a:ext cx="10053638" cy="1468120"/>
          </a:xfrm>
          <a:prstGeom prst="rect">
            <a:avLst/>
          </a:prstGeom>
          <a:noFill/>
        </p:spPr>
        <p:txBody>
          <a:bodyPr lIns="0" rIns="0" rtlCol="0" tIns="0" wrap="none">
            <a:spAutoFit/>
          </a:bodyPr>
          <a:lstStyle/>
          <a:p>
            <a:pPr>
              <a:lnSpc>
                <a:spcPts val="1400"/>
              </a:lnSpc>
              <a:tabLst>
                <a:tab pos="241300"/>
                <a:tab pos="2540000"/>
              </a:tabLst>
            </a:pPr>
            <a:r>
              <a:rPr altLang="zh-CN" lang="en-US" smtClean="0"/>
              <a:t>	细分行业应用盘点——移动金融</a:t>
            </a:r>
          </a:p>
          <a:p>
            <a:pPr>
              <a:lnSpc>
                <a:spcPts val="1400"/>
              </a:lnSpc>
              <a:tabLst>
                <a:tab pos="241300"/>
                <a:tab pos="2540000"/>
              </a:tabLst>
            </a:pPr>
            <a:r>
              <a:rPr altLang="zh-CN" lang="en-US" smtClean="0"/>
              <a:t>   2014年移动金融整体用户规模达到8.7亿，较年初翻一番，越来越多用户选择使用移动端金融服务</a:t>
            </a:r>
          </a:p>
          <a:p>
            <a:pPr>
              <a:lnSpc>
                <a:spcPts val="1400"/>
              </a:lnSpc>
              <a:tabLst>
                <a:tab pos="241300"/>
                <a:tab pos="2540000"/>
              </a:tabLst>
            </a:pPr>
            <a:endParaRPr altLang="zh-CN" lang="en-US" smtClean="0"/>
          </a:p>
          <a:p>
            <a:pPr>
              <a:lnSpc>
                <a:spcPts val="1400"/>
              </a:lnSpc>
              <a:tabLst>
                <a:tab pos="241300"/>
                <a:tab pos="2540000"/>
              </a:tabLst>
            </a:pPr>
            <a:endParaRPr altLang="zh-CN" lang="en-US" smtClean="0"/>
          </a:p>
          <a:p>
            <a:pPr>
              <a:lnSpc>
                <a:spcPts val="1400"/>
              </a:lnSpc>
              <a:tabLst>
                <a:tab pos="241300"/>
                <a:tab pos="2540000"/>
              </a:tabLst>
            </a:pPr>
            <a:endParaRPr altLang="zh-CN" lang="en-US" smtClean="0"/>
          </a:p>
          <a:p>
            <a:pPr>
              <a:lnSpc>
                <a:spcPts val="1400"/>
              </a:lnSpc>
              <a:tabLst>
                <a:tab pos="241300"/>
                <a:tab pos="2540000"/>
              </a:tabLst>
            </a:pPr>
            <a:endParaRPr altLang="zh-CN" lang="en-US" smtClean="0"/>
          </a:p>
          <a:p>
            <a:pPr>
              <a:lnSpc>
                <a:spcPts val="1400"/>
              </a:lnSpc>
              <a:tabLst>
                <a:tab pos="241300"/>
                <a:tab pos="2540000"/>
              </a:tabLst>
            </a:pPr>
            <a:endParaRPr altLang="zh-CN" lang="en-US" smtClean="0"/>
          </a:p>
          <a:p>
            <a:pPr>
              <a:lnSpc>
                <a:spcPts val="1400"/>
              </a:lnSpc>
              <a:tabLst>
                <a:tab pos="241300"/>
                <a:tab pos="2540000"/>
              </a:tabLst>
            </a:pPr>
            <a:r>
              <a:rPr altLang="zh-CN" lang="en-US" smtClean="0"/>
              <a:t>		2014年1-12月 移动金融行业用户规模及增长率</a:t>
            </a:r>
          </a:p>
        </p:txBody>
      </p:sp>
      <p:sp>
        <p:nvSpPr>
          <p:cNvPr id="1071" name="TextBox 1"/>
          <p:cNvSpPr txBox="1"/>
          <p:nvPr/>
        </p:nvSpPr>
        <p:spPr>
          <a:xfrm>
            <a:off x="3111500" y="3987800"/>
            <a:ext cx="177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移动金融行业用户规模（亿台）</a:t>
            </a:r>
          </a:p>
        </p:txBody>
      </p:sp>
      <p:sp>
        <p:nvSpPr>
          <p:cNvPr id="1072" name="TextBox 1"/>
          <p:cNvSpPr txBox="1"/>
          <p:nvPr/>
        </p:nvSpPr>
        <p:spPr>
          <a:xfrm>
            <a:off x="5600700" y="3987800"/>
            <a:ext cx="7477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增长率（%）</a:t>
            </a:r>
          </a:p>
        </p:txBody>
      </p:sp>
    </p:spTree>
  </p:cSld>
  <p:clrMapOvr>
    <a:masterClrMapping/>
  </p:clrMapOvr>
  <p:transition/>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684015" y="767270"/>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4030345" y="767270"/>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726557" y="767270"/>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684015" y="1503743"/>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030345" y="1503743"/>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726557" y="1503743"/>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684015" y="2240216"/>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030345" y="2240216"/>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726557" y="2240216"/>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3684015" y="2976689"/>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030345" y="2976689"/>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726557" y="2976689"/>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684015" y="3713175"/>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4030345" y="3713175"/>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5726557" y="3713175"/>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5288279" y="4131564"/>
            <a:ext cx="862584" cy="262128"/>
          </a:xfrm>
          <a:custGeom>
            <a:gdLst>
              <a:gd fmla="*/ 0 w 862584" name="connsiteX0"/>
              <a:gd fmla="*/ 262127 h 262128" name="connsiteY0"/>
              <a:gd fmla="*/ 862584 w 862584" name="connsiteX1"/>
              <a:gd fmla="*/ 262127 h 262128" name="connsiteY1"/>
              <a:gd fmla="*/ 862584 w 862584" name="connsiteX2"/>
              <a:gd fmla="*/ 0 h 262128" name="connsiteY2"/>
              <a:gd fmla="*/ 0 w 862584" name="connsiteX3"/>
              <a:gd fmla="*/ 0 h 262128" name="connsiteY3"/>
              <a:gd fmla="*/ 0 w 862584" name="connsiteX4"/>
              <a:gd fmla="*/ 262127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862584">
                <a:moveTo>
                  <a:pt x="0" y="262127"/>
                </a:moveTo>
                <a:lnTo>
                  <a:pt x="862584" y="262127"/>
                </a:lnTo>
                <a:lnTo>
                  <a:pt x="862584"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5288279" y="3765803"/>
            <a:ext cx="885444" cy="262128"/>
          </a:xfrm>
          <a:custGeom>
            <a:gdLst>
              <a:gd fmla="*/ 0 w 885444" name="connsiteX0"/>
              <a:gd fmla="*/ 262128 h 262128" name="connsiteY0"/>
              <a:gd fmla="*/ 885444 w 885444" name="connsiteX1"/>
              <a:gd fmla="*/ 262128 h 262128" name="connsiteY1"/>
              <a:gd fmla="*/ 885444 w 885444" name="connsiteX2"/>
              <a:gd fmla="*/ 0 h 262128" name="connsiteY2"/>
              <a:gd fmla="*/ 0 w 885444" name="connsiteX3"/>
              <a:gd fmla="*/ 0 h 262128" name="connsiteY3"/>
              <a:gd fmla="*/ 0 w 885444" name="connsiteX4"/>
              <a:gd fmla="*/ 262128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885444">
                <a:moveTo>
                  <a:pt x="0" y="262128"/>
                </a:moveTo>
                <a:lnTo>
                  <a:pt x="885444" y="262128"/>
                </a:lnTo>
                <a:lnTo>
                  <a:pt x="885444" y="0"/>
                </a:lnTo>
                <a:lnTo>
                  <a:pt x="0" y="0"/>
                </a:lnTo>
                <a:lnTo>
                  <a:pt x="0" y="262128"/>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5288279" y="3398520"/>
            <a:ext cx="950976" cy="262127"/>
          </a:xfrm>
          <a:custGeom>
            <a:gdLst>
              <a:gd fmla="*/ 0 w 950976" name="connsiteX0"/>
              <a:gd fmla="*/ 262127 h 262127" name="connsiteY0"/>
              <a:gd fmla="*/ 950976 w 950976" name="connsiteX1"/>
              <a:gd fmla="*/ 262127 h 262127" name="connsiteY1"/>
              <a:gd fmla="*/ 950976 w 950976" name="connsiteX2"/>
              <a:gd fmla="*/ 0 h 262127" name="connsiteY2"/>
              <a:gd fmla="*/ 0 w 950976" name="connsiteX3"/>
              <a:gd fmla="*/ 0 h 262127" name="connsiteY3"/>
              <a:gd fmla="*/ 0 w 950976"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950976">
                <a:moveTo>
                  <a:pt x="0" y="262127"/>
                </a:moveTo>
                <a:lnTo>
                  <a:pt x="950976" y="262127"/>
                </a:lnTo>
                <a:lnTo>
                  <a:pt x="950976"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288279" y="3032760"/>
            <a:ext cx="963167" cy="262127"/>
          </a:xfrm>
          <a:custGeom>
            <a:gdLst>
              <a:gd fmla="*/ 0 w 963167" name="connsiteX0"/>
              <a:gd fmla="*/ 262127 h 262127" name="connsiteY0"/>
              <a:gd fmla="*/ 963167 w 963167" name="connsiteX1"/>
              <a:gd fmla="*/ 262127 h 262127" name="connsiteY1"/>
              <a:gd fmla="*/ 963167 w 963167" name="connsiteX2"/>
              <a:gd fmla="*/ 0 h 262127" name="connsiteY2"/>
              <a:gd fmla="*/ 0 w 963167" name="connsiteX3"/>
              <a:gd fmla="*/ 0 h 262127" name="connsiteY3"/>
              <a:gd fmla="*/ 0 w 963167"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963167">
                <a:moveTo>
                  <a:pt x="0" y="262127"/>
                </a:moveTo>
                <a:lnTo>
                  <a:pt x="963167" y="262127"/>
                </a:lnTo>
                <a:lnTo>
                  <a:pt x="963167" y="0"/>
                </a:lnTo>
                <a:lnTo>
                  <a:pt x="0" y="0"/>
                </a:lnTo>
                <a:lnTo>
                  <a:pt x="0" y="262127"/>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5288279" y="2667000"/>
            <a:ext cx="1187196" cy="260604"/>
          </a:xfrm>
          <a:custGeom>
            <a:gdLst>
              <a:gd fmla="*/ 0 w 1187196" name="connsiteX0"/>
              <a:gd fmla="*/ 260604 h 260604" name="connsiteY0"/>
              <a:gd fmla="*/ 1187196 w 1187196" name="connsiteX1"/>
              <a:gd fmla="*/ 260604 h 260604" name="connsiteY1"/>
              <a:gd fmla="*/ 1187196 w 1187196" name="connsiteX2"/>
              <a:gd fmla="*/ 0 h 260604" name="connsiteY2"/>
              <a:gd fmla="*/ 0 w 1187196" name="connsiteX3"/>
              <a:gd fmla="*/ 0 h 260604" name="connsiteY3"/>
              <a:gd fmla="*/ 0 w 1187196" name="connsiteX4"/>
              <a:gd fmla="*/ 260604 h 2606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4" w="1187196">
                <a:moveTo>
                  <a:pt x="0" y="260604"/>
                </a:moveTo>
                <a:lnTo>
                  <a:pt x="1187196" y="260604"/>
                </a:lnTo>
                <a:lnTo>
                  <a:pt x="1187196" y="0"/>
                </a:lnTo>
                <a:lnTo>
                  <a:pt x="0" y="0"/>
                </a:lnTo>
                <a:lnTo>
                  <a:pt x="0" y="260604"/>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5288279" y="2299716"/>
            <a:ext cx="1228344" cy="262127"/>
          </a:xfrm>
          <a:custGeom>
            <a:gdLst>
              <a:gd fmla="*/ 0 w 1228344" name="connsiteX0"/>
              <a:gd fmla="*/ 262127 h 262127" name="connsiteY0"/>
              <a:gd fmla="*/ 1228344 w 1228344" name="connsiteX1"/>
              <a:gd fmla="*/ 262127 h 262127" name="connsiteY1"/>
              <a:gd fmla="*/ 1228344 w 1228344" name="connsiteX2"/>
              <a:gd fmla="*/ 0 h 262127" name="connsiteY2"/>
              <a:gd fmla="*/ 0 w 1228344" name="connsiteX3"/>
              <a:gd fmla="*/ 0 h 262127" name="connsiteY3"/>
              <a:gd fmla="*/ 0 w 1228344"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228344">
                <a:moveTo>
                  <a:pt x="0" y="262127"/>
                </a:moveTo>
                <a:lnTo>
                  <a:pt x="1228344" y="262127"/>
                </a:lnTo>
                <a:lnTo>
                  <a:pt x="1228344"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288279" y="1933955"/>
            <a:ext cx="1417320" cy="262127"/>
          </a:xfrm>
          <a:custGeom>
            <a:gdLst>
              <a:gd fmla="*/ 0 w 1417320" name="connsiteX0"/>
              <a:gd fmla="*/ 262127 h 262127" name="connsiteY0"/>
              <a:gd fmla="*/ 1417320 w 1417320" name="connsiteX1"/>
              <a:gd fmla="*/ 262127 h 262127" name="connsiteY1"/>
              <a:gd fmla="*/ 1417320 w 1417320" name="connsiteX2"/>
              <a:gd fmla="*/ 0 h 262127" name="connsiteY2"/>
              <a:gd fmla="*/ 0 w 1417320" name="connsiteX3"/>
              <a:gd fmla="*/ 0 h 262127" name="connsiteY3"/>
              <a:gd fmla="*/ 0 w 141732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417320">
                <a:moveTo>
                  <a:pt x="0" y="262127"/>
                </a:moveTo>
                <a:lnTo>
                  <a:pt x="1417320" y="262127"/>
                </a:lnTo>
                <a:lnTo>
                  <a:pt x="1417320"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5288279" y="1566672"/>
            <a:ext cx="1552955" cy="262127"/>
          </a:xfrm>
          <a:custGeom>
            <a:gdLst>
              <a:gd fmla="*/ 0 w 1552955" name="connsiteX0"/>
              <a:gd fmla="*/ 262127 h 262127" name="connsiteY0"/>
              <a:gd fmla="*/ 1552955 w 1552955" name="connsiteX1"/>
              <a:gd fmla="*/ 262127 h 262127" name="connsiteY1"/>
              <a:gd fmla="*/ 1552955 w 1552955" name="connsiteX2"/>
              <a:gd fmla="*/ 0 h 262127" name="connsiteY2"/>
              <a:gd fmla="*/ 0 w 1552955" name="connsiteX3"/>
              <a:gd fmla="*/ 0 h 262127" name="connsiteY3"/>
              <a:gd fmla="*/ 0 w 1552955"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552955">
                <a:moveTo>
                  <a:pt x="0" y="262127"/>
                </a:moveTo>
                <a:lnTo>
                  <a:pt x="1552955" y="262127"/>
                </a:lnTo>
                <a:lnTo>
                  <a:pt x="1552955" y="0"/>
                </a:lnTo>
                <a:lnTo>
                  <a:pt x="0" y="0"/>
                </a:lnTo>
                <a:lnTo>
                  <a:pt x="0" y="262127"/>
                </a:lnTo>
              </a:path>
            </a:pathLst>
          </a:custGeom>
          <a:solidFill>
            <a:srgbClr val="496A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288279" y="1200911"/>
            <a:ext cx="1824227" cy="262127"/>
          </a:xfrm>
          <a:custGeom>
            <a:gdLst>
              <a:gd fmla="*/ 0 w 1824227" name="connsiteX0"/>
              <a:gd fmla="*/ 262127 h 262127" name="connsiteY0"/>
              <a:gd fmla="*/ 1824227 w 1824227" name="connsiteX1"/>
              <a:gd fmla="*/ 262127 h 262127" name="connsiteY1"/>
              <a:gd fmla="*/ 1824227 w 1824227" name="connsiteX2"/>
              <a:gd fmla="*/ 0 h 262127" name="connsiteY2"/>
              <a:gd fmla="*/ 0 w 1824227" name="connsiteX3"/>
              <a:gd fmla="*/ 0 h 262127" name="connsiteY3"/>
              <a:gd fmla="*/ 0 w 1824227"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824226">
                <a:moveTo>
                  <a:pt x="0" y="262127"/>
                </a:moveTo>
                <a:lnTo>
                  <a:pt x="1824227" y="262127"/>
                </a:lnTo>
                <a:lnTo>
                  <a:pt x="1824227" y="0"/>
                </a:lnTo>
                <a:lnTo>
                  <a:pt x="0" y="0"/>
                </a:lnTo>
                <a:lnTo>
                  <a:pt x="0" y="262127"/>
                </a:lnTo>
              </a:path>
            </a:pathLst>
          </a:custGeom>
          <a:solidFill>
            <a:srgbClr val="405E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5288279" y="835152"/>
            <a:ext cx="2845308" cy="260603"/>
          </a:xfrm>
          <a:custGeom>
            <a:gdLst>
              <a:gd fmla="*/ 0 w 2845308" name="connsiteX0"/>
              <a:gd fmla="*/ 260603 h 260603" name="connsiteY0"/>
              <a:gd fmla="*/ 2845308 w 2845308" name="connsiteX1"/>
              <a:gd fmla="*/ 260603 h 260603" name="connsiteY1"/>
              <a:gd fmla="*/ 2845308 w 2845308" name="connsiteX2"/>
              <a:gd fmla="*/ 0 h 260603" name="connsiteY2"/>
              <a:gd fmla="*/ 0 w 2845308" name="connsiteX3"/>
              <a:gd fmla="*/ 0 h 260603" name="connsiteY3"/>
              <a:gd fmla="*/ 0 w 2845308" name="connsiteX4"/>
              <a:gd fmla="*/ 260603 h 2606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3" w="2845308">
                <a:moveTo>
                  <a:pt x="0" y="260603"/>
                </a:moveTo>
                <a:lnTo>
                  <a:pt x="2845308" y="260603"/>
                </a:lnTo>
                <a:lnTo>
                  <a:pt x="2845308" y="0"/>
                </a:lnTo>
                <a:lnTo>
                  <a:pt x="0" y="0"/>
                </a:lnTo>
                <a:lnTo>
                  <a:pt x="0" y="260603"/>
                </a:lnTo>
              </a:path>
            </a:pathLst>
          </a:custGeom>
          <a:solidFill>
            <a:srgbClr val="2D4DC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315213" y="920241"/>
            <a:ext cx="2892679" cy="21844"/>
          </a:xfrm>
          <a:custGeom>
            <a:gdLst>
              <a:gd fmla="*/ 6350 w 2892679" name="connsiteX0"/>
              <a:gd fmla="*/ 6350 h 21844" name="connsiteY0"/>
              <a:gd fmla="*/ 2886328 w 2892679" name="connsiteX1"/>
              <a:gd fmla="*/ 6350 h 21844" name="connsiteY1"/>
            </a:gdLst>
            <a:cxnLst>
              <a:cxn ang="0">
                <a:pos x="connsiteX0" y="connsiteY0"/>
              </a:cxn>
              <a:cxn ang="1">
                <a:pos x="connsiteX1" y="connsiteY1"/>
              </a:cxn>
            </a:cxnLst>
            <a:rect b="b" l="l" r="r" t="t"/>
            <a:pathLst>
              <a:path h="21844" w="2892679">
                <a:moveTo>
                  <a:pt x="6350" y="6350"/>
                </a:moveTo>
                <a:lnTo>
                  <a:pt x="2886328"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1" name="TextBox 1"/>
          <p:cNvSpPr txBox="1"/>
          <p:nvPr/>
        </p:nvSpPr>
        <p:spPr>
          <a:xfrm>
            <a:off x="3810000" y="850900"/>
            <a:ext cx="82550" cy="223520"/>
          </a:xfrm>
          <a:prstGeom prst="rect">
            <a:avLst/>
          </a:prstGeom>
          <a:noFill/>
        </p:spPr>
        <p:txBody>
          <a:bodyPr lIns="0" rIns="0" rtlCol="0" tIns="0" wrap="none">
            <a:spAutoFit/>
          </a:bodyPr>
          <a:lstStyle/>
          <a:p>
            <a:pPr>
              <a:lnSpc>
                <a:spcPts val="1400"/>
              </a:lnSpc>
            </a:pPr>
            <a:r>
              <a:rPr altLang="zh-CN" lang="en-US" smtClean="0" sz="1106">
                <a:solidFill>
                  <a:srgbClr val="8087A4"/>
                </a:solidFill>
                <a:latin charset="0" pitchFamily="18" typeface="Microsoft YaHei UI"/>
                <a:cs charset="0" pitchFamily="18" typeface="Microsoft YaHei UI"/>
              </a:rPr>
              <a:t>1</a:t>
            </a:r>
          </a:p>
        </p:txBody>
      </p:sp>
      <p:sp>
        <p:nvSpPr>
          <p:cNvPr id="1024" name="TextBox 1"/>
          <p:cNvSpPr txBox="1"/>
          <p:nvPr/>
        </p:nvSpPr>
        <p:spPr>
          <a:xfrm>
            <a:off x="3771900" y="1219200"/>
            <a:ext cx="231775" cy="3068320"/>
          </a:xfrm>
          <a:prstGeom prst="rect">
            <a:avLst/>
          </a:prstGeom>
          <a:noFill/>
        </p:spPr>
        <p:txBody>
          <a:bodyPr lIns="0" rIns="0" rtlCol="0" tIns="0" wrap="none">
            <a:spAutoFit/>
          </a:bodyPr>
          <a:lstStyle/>
          <a:p>
            <a:pPr>
              <a:lnSpc>
                <a:spcPts val="1400"/>
              </a:lnSpc>
              <a:tabLst>
                <a:tab pos="38100"/>
              </a:tabLst>
            </a:pPr>
            <a:r>
              <a:rPr altLang="zh-CN" lang="en-US" smtClean="0"/>
              <a:t>	2</a:t>
            </a:r>
          </a:p>
          <a:p>
            <a:pPr>
              <a:lnSpc>
                <a:spcPts val="1400"/>
              </a:lnSpc>
              <a:tabLst>
                <a:tab pos="38100"/>
              </a:tabLst>
            </a:pPr>
            <a:endParaRPr altLang="zh-CN" lang="en-US" smtClean="0"/>
          </a:p>
          <a:p>
            <a:pPr>
              <a:lnSpc>
                <a:spcPts val="1400"/>
              </a:lnSpc>
              <a:tabLst>
                <a:tab pos="38100"/>
              </a:tabLst>
            </a:pPr>
            <a:r>
              <a:rPr altLang="zh-CN" lang="en-US" smtClean="0"/>
              <a:t>	3</a:t>
            </a:r>
          </a:p>
          <a:p>
            <a:pPr>
              <a:lnSpc>
                <a:spcPts val="1400"/>
              </a:lnSpc>
              <a:tabLst>
                <a:tab pos="38100"/>
              </a:tabLst>
            </a:pPr>
            <a:endParaRPr altLang="zh-CN" lang="en-US" smtClean="0"/>
          </a:p>
          <a:p>
            <a:pPr>
              <a:lnSpc>
                <a:spcPts val="1400"/>
              </a:lnSpc>
              <a:tabLst>
                <a:tab pos="38100"/>
              </a:tabLst>
            </a:pPr>
            <a:r>
              <a:rPr altLang="zh-CN" lang="en-US" smtClean="0"/>
              <a:t>	4</a:t>
            </a:r>
          </a:p>
          <a:p>
            <a:pPr>
              <a:lnSpc>
                <a:spcPts val="1400"/>
              </a:lnSpc>
              <a:tabLst>
                <a:tab pos="38100"/>
              </a:tabLst>
            </a:pPr>
            <a:endParaRPr altLang="zh-CN" lang="en-US" smtClean="0"/>
          </a:p>
          <a:p>
            <a:pPr>
              <a:lnSpc>
                <a:spcPts val="1400"/>
              </a:lnSpc>
              <a:tabLst>
                <a:tab pos="38100"/>
              </a:tabLst>
            </a:pPr>
            <a:r>
              <a:rPr altLang="zh-CN" lang="en-US" smtClean="0"/>
              <a:t>	5</a:t>
            </a:r>
          </a:p>
          <a:p>
            <a:pPr>
              <a:lnSpc>
                <a:spcPts val="1400"/>
              </a:lnSpc>
              <a:tabLst>
                <a:tab pos="38100"/>
              </a:tabLst>
            </a:pPr>
            <a:endParaRPr altLang="zh-CN" lang="en-US" smtClean="0"/>
          </a:p>
          <a:p>
            <a:pPr>
              <a:lnSpc>
                <a:spcPts val="1400"/>
              </a:lnSpc>
              <a:tabLst>
                <a:tab pos="38100"/>
              </a:tabLst>
            </a:pPr>
            <a:r>
              <a:rPr altLang="zh-CN" lang="en-US" smtClean="0"/>
              <a:t>	6</a:t>
            </a:r>
          </a:p>
          <a:p>
            <a:pPr>
              <a:lnSpc>
                <a:spcPts val="1400"/>
              </a:lnSpc>
              <a:tabLst>
                <a:tab pos="38100"/>
              </a:tabLst>
            </a:pPr>
            <a:endParaRPr altLang="zh-CN" lang="en-US" smtClean="0"/>
          </a:p>
          <a:p>
            <a:pPr>
              <a:lnSpc>
                <a:spcPts val="1400"/>
              </a:lnSpc>
              <a:tabLst>
                <a:tab pos="38100"/>
              </a:tabLst>
            </a:pPr>
            <a:r>
              <a:rPr altLang="zh-CN" lang="en-US" smtClean="0"/>
              <a:t>	7</a:t>
            </a:r>
          </a:p>
          <a:p>
            <a:pPr>
              <a:lnSpc>
                <a:spcPts val="1400"/>
              </a:lnSpc>
              <a:tabLst>
                <a:tab pos="38100"/>
              </a:tabLst>
            </a:pPr>
            <a:endParaRPr altLang="zh-CN" lang="en-US" smtClean="0"/>
          </a:p>
          <a:p>
            <a:pPr>
              <a:lnSpc>
                <a:spcPts val="1400"/>
              </a:lnSpc>
              <a:tabLst>
                <a:tab pos="38100"/>
              </a:tabLst>
            </a:pPr>
            <a:r>
              <a:rPr altLang="zh-CN" lang="en-US" smtClean="0"/>
              <a:t>	8</a:t>
            </a:r>
          </a:p>
          <a:p>
            <a:pPr>
              <a:lnSpc>
                <a:spcPts val="1400"/>
              </a:lnSpc>
              <a:tabLst>
                <a:tab pos="38100"/>
              </a:tabLst>
            </a:pPr>
            <a:endParaRPr altLang="zh-CN" lang="en-US" smtClean="0"/>
          </a:p>
          <a:p>
            <a:pPr>
              <a:lnSpc>
                <a:spcPts val="1400"/>
              </a:lnSpc>
              <a:tabLst>
                <a:tab pos="38100"/>
              </a:tabLst>
            </a:pPr>
            <a:r>
              <a:rPr altLang="zh-CN" lang="en-US" smtClean="0"/>
              <a:t>	9</a:t>
            </a:r>
          </a:p>
          <a:p>
            <a:pPr>
              <a:lnSpc>
                <a:spcPts val="1400"/>
              </a:lnSpc>
              <a:tabLst>
                <a:tab pos="38100"/>
              </a:tabLst>
            </a:pPr>
            <a:endParaRPr altLang="zh-CN" lang="en-US" smtClean="0"/>
          </a:p>
          <a:p>
            <a:pPr>
              <a:lnSpc>
                <a:spcPts val="1400"/>
              </a:lnSpc>
              <a:tabLst>
                <a:tab pos="38100"/>
              </a:tabLst>
            </a:pPr>
            <a:r>
              <a:rPr altLang="zh-CN" lang="en-US" smtClean="0"/>
              <a:t>10</a:t>
            </a:r>
          </a:p>
        </p:txBody>
      </p:sp>
      <p:sp>
        <p:nvSpPr>
          <p:cNvPr id="1025" name="TextBox 1"/>
          <p:cNvSpPr txBox="1"/>
          <p:nvPr/>
        </p:nvSpPr>
        <p:spPr>
          <a:xfrm>
            <a:off x="5727700" y="1270000"/>
            <a:ext cx="1404938" cy="2420620"/>
          </a:xfrm>
          <a:prstGeom prst="rect">
            <a:avLst/>
          </a:prstGeom>
          <a:noFill/>
        </p:spPr>
        <p:txBody>
          <a:bodyPr lIns="0" rIns="0" rtlCol="0" tIns="0" wrap="none">
            <a:spAutoFit/>
          </a:bodyPr>
          <a:lstStyle/>
          <a:p>
            <a:pPr>
              <a:lnSpc>
                <a:spcPts val="1100"/>
              </a:lnSpc>
              <a:tabLst>
                <a:tab pos="76200"/>
                <a:tab pos="88900"/>
                <a:tab pos="317500"/>
                <a:tab pos="355600"/>
                <a:tab pos="546100"/>
                <a:tab pos="685800"/>
                <a:tab pos="952500"/>
              </a:tabLst>
            </a:pPr>
            <a:r>
              <a:rPr altLang="zh-CN" lang="en-US" smtClean="0"/>
              <a:t>							3.1%</a:t>
            </a:r>
          </a:p>
          <a:p>
            <a:pPr>
              <a:lnSpc>
                <a:spcPts val="1100"/>
              </a:lnSpc>
              <a:tabLst>
                <a:tab pos="76200"/>
                <a:tab pos="88900"/>
                <a:tab pos="317500"/>
                <a:tab pos="355600"/>
                <a:tab pos="546100"/>
                <a:tab pos="685800"/>
                <a:tab pos="952500"/>
              </a:tabLst>
            </a:pPr>
            <a:endParaRPr altLang="zh-CN" lang="en-US" smtClean="0"/>
          </a:p>
          <a:p>
            <a:pPr>
              <a:lnSpc>
                <a:spcPts val="1100"/>
              </a:lnSpc>
              <a:tabLst>
                <a:tab pos="76200"/>
                <a:tab pos="88900"/>
                <a:tab pos="317500"/>
                <a:tab pos="355600"/>
                <a:tab pos="546100"/>
                <a:tab pos="685800"/>
                <a:tab pos="952500"/>
              </a:tabLst>
            </a:pPr>
            <a:r>
              <a:rPr altLang="zh-CN" lang="en-US" smtClean="0"/>
              <a:t>						2.6%</a:t>
            </a:r>
          </a:p>
          <a:p>
            <a:pPr>
              <a:lnSpc>
                <a:spcPts val="1100"/>
              </a:lnSpc>
              <a:tabLst>
                <a:tab pos="76200"/>
                <a:tab pos="88900"/>
                <a:tab pos="317500"/>
                <a:tab pos="355600"/>
                <a:tab pos="546100"/>
                <a:tab pos="685800"/>
                <a:tab pos="952500"/>
              </a:tabLst>
            </a:pPr>
            <a:endParaRPr altLang="zh-CN" lang="en-US" smtClean="0"/>
          </a:p>
          <a:p>
            <a:pPr>
              <a:lnSpc>
                <a:spcPts val="1100"/>
              </a:lnSpc>
              <a:tabLst>
                <a:tab pos="76200"/>
                <a:tab pos="88900"/>
                <a:tab pos="317500"/>
                <a:tab pos="355600"/>
                <a:tab pos="546100"/>
                <a:tab pos="685800"/>
                <a:tab pos="952500"/>
              </a:tabLst>
            </a:pPr>
            <a:r>
              <a:rPr altLang="zh-CN" lang="en-US" smtClean="0"/>
              <a:t>					2.4%</a:t>
            </a:r>
          </a:p>
          <a:p>
            <a:pPr>
              <a:lnSpc>
                <a:spcPts val="1100"/>
              </a:lnSpc>
              <a:tabLst>
                <a:tab pos="76200"/>
                <a:tab pos="88900"/>
                <a:tab pos="317500"/>
                <a:tab pos="355600"/>
                <a:tab pos="546100"/>
                <a:tab pos="685800"/>
                <a:tab pos="952500"/>
              </a:tabLst>
            </a:pPr>
            <a:endParaRPr altLang="zh-CN" lang="en-US" smtClean="0"/>
          </a:p>
          <a:p>
            <a:pPr>
              <a:lnSpc>
                <a:spcPts val="1100"/>
              </a:lnSpc>
              <a:tabLst>
                <a:tab pos="76200"/>
                <a:tab pos="88900"/>
                <a:tab pos="317500"/>
                <a:tab pos="355600"/>
                <a:tab pos="546100"/>
                <a:tab pos="685800"/>
                <a:tab pos="952500"/>
              </a:tabLst>
            </a:pPr>
            <a:r>
              <a:rPr altLang="zh-CN" lang="en-US" smtClean="0"/>
              <a:t>				2.1%</a:t>
            </a:r>
          </a:p>
          <a:p>
            <a:pPr>
              <a:lnSpc>
                <a:spcPts val="1100"/>
              </a:lnSpc>
              <a:tabLst>
                <a:tab pos="76200"/>
                <a:tab pos="88900"/>
                <a:tab pos="317500"/>
                <a:tab pos="355600"/>
                <a:tab pos="546100"/>
                <a:tab pos="685800"/>
                <a:tab pos="952500"/>
              </a:tabLst>
            </a:pPr>
            <a:endParaRPr altLang="zh-CN" lang="en-US" smtClean="0"/>
          </a:p>
          <a:p>
            <a:pPr>
              <a:lnSpc>
                <a:spcPts val="1100"/>
              </a:lnSpc>
              <a:tabLst>
                <a:tab pos="76200"/>
                <a:tab pos="88900"/>
                <a:tab pos="317500"/>
                <a:tab pos="355600"/>
                <a:tab pos="546100"/>
                <a:tab pos="685800"/>
                <a:tab pos="952500"/>
              </a:tabLst>
            </a:pPr>
            <a:r>
              <a:rPr altLang="zh-CN" lang="en-US" smtClean="0"/>
              <a:t>			2.0%</a:t>
            </a:r>
          </a:p>
          <a:p>
            <a:pPr>
              <a:lnSpc>
                <a:spcPts val="1100"/>
              </a:lnSpc>
              <a:tabLst>
                <a:tab pos="76200"/>
                <a:tab pos="88900"/>
                <a:tab pos="317500"/>
                <a:tab pos="355600"/>
                <a:tab pos="546100"/>
                <a:tab pos="685800"/>
                <a:tab pos="952500"/>
              </a:tabLst>
            </a:pPr>
            <a:endParaRPr altLang="zh-CN" lang="en-US" smtClean="0"/>
          </a:p>
          <a:p>
            <a:pPr>
              <a:lnSpc>
                <a:spcPts val="1100"/>
              </a:lnSpc>
              <a:tabLst>
                <a:tab pos="76200"/>
                <a:tab pos="88900"/>
                <a:tab pos="317500"/>
                <a:tab pos="355600"/>
                <a:tab pos="546100"/>
                <a:tab pos="685800"/>
                <a:tab pos="952500"/>
              </a:tabLst>
            </a:pPr>
            <a:r>
              <a:rPr altLang="zh-CN" lang="en-US" smtClean="0"/>
              <a:t>		1.6%</a:t>
            </a:r>
          </a:p>
          <a:p>
            <a:pPr>
              <a:lnSpc>
                <a:spcPts val="1100"/>
              </a:lnSpc>
              <a:tabLst>
                <a:tab pos="76200"/>
                <a:tab pos="88900"/>
                <a:tab pos="317500"/>
                <a:tab pos="355600"/>
                <a:tab pos="546100"/>
                <a:tab pos="685800"/>
                <a:tab pos="952500"/>
              </a:tabLst>
            </a:pPr>
            <a:endParaRPr altLang="zh-CN" lang="en-US" smtClean="0"/>
          </a:p>
          <a:p>
            <a:pPr>
              <a:lnSpc>
                <a:spcPts val="1100"/>
              </a:lnSpc>
              <a:tabLst>
                <a:tab pos="76200"/>
                <a:tab pos="88900"/>
                <a:tab pos="317500"/>
                <a:tab pos="355600"/>
                <a:tab pos="546100"/>
                <a:tab pos="685800"/>
                <a:tab pos="952500"/>
              </a:tabLst>
            </a:pPr>
            <a:r>
              <a:rPr altLang="zh-CN" lang="en-US" smtClean="0"/>
              <a:t>	1.6%</a:t>
            </a:r>
          </a:p>
          <a:p>
            <a:pPr>
              <a:lnSpc>
                <a:spcPts val="1100"/>
              </a:lnSpc>
              <a:tabLst>
                <a:tab pos="76200"/>
                <a:tab pos="88900"/>
                <a:tab pos="317500"/>
                <a:tab pos="355600"/>
                <a:tab pos="546100"/>
                <a:tab pos="685800"/>
                <a:tab pos="952500"/>
              </a:tabLst>
            </a:pPr>
            <a:endParaRPr altLang="zh-CN" lang="en-US" smtClean="0"/>
          </a:p>
          <a:p>
            <a:pPr>
              <a:lnSpc>
                <a:spcPts val="1100"/>
              </a:lnSpc>
              <a:tabLst>
                <a:tab pos="76200"/>
                <a:tab pos="88900"/>
                <a:tab pos="317500"/>
                <a:tab pos="355600"/>
                <a:tab pos="546100"/>
                <a:tab pos="685800"/>
                <a:tab pos="952500"/>
              </a:tabLst>
            </a:pPr>
            <a:r>
              <a:rPr altLang="zh-CN" lang="en-US" smtClean="0"/>
              <a:t>1.5%</a:t>
            </a:r>
          </a:p>
          <a:p>
            <a:pPr>
              <a:lnSpc>
                <a:spcPts val="1100"/>
              </a:lnSpc>
              <a:tabLst>
                <a:tab pos="76200"/>
                <a:tab pos="88900"/>
                <a:tab pos="317500"/>
                <a:tab pos="355600"/>
                <a:tab pos="546100"/>
                <a:tab pos="685800"/>
                <a:tab pos="952500"/>
              </a:tabLst>
            </a:pPr>
            <a:endParaRPr altLang="zh-CN" lang="en-US" smtClean="0"/>
          </a:p>
          <a:p>
            <a:pPr>
              <a:lnSpc>
                <a:spcPts val="1100"/>
              </a:lnSpc>
              <a:tabLst>
                <a:tab pos="76200"/>
                <a:tab pos="88900"/>
                <a:tab pos="317500"/>
                <a:tab pos="355600"/>
                <a:tab pos="546100"/>
                <a:tab pos="685800"/>
                <a:tab pos="952500"/>
              </a:tabLst>
            </a:pPr>
            <a:r>
              <a:rPr altLang="zh-CN" lang="en-US" smtClean="0"/>
              <a:t>1.5%</a:t>
            </a:r>
          </a:p>
        </p:txBody>
      </p:sp>
      <p:sp>
        <p:nvSpPr>
          <p:cNvPr id="1026" name="TextBox 1"/>
          <p:cNvSpPr txBox="1"/>
          <p:nvPr/>
        </p:nvSpPr>
        <p:spPr>
          <a:xfrm>
            <a:off x="7708900" y="9017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4.8%</a:t>
            </a:r>
          </a:p>
        </p:txBody>
      </p:sp>
      <p:sp>
        <p:nvSpPr>
          <p:cNvPr id="1028" name="TextBox 1"/>
          <p:cNvSpPr txBox="1"/>
          <p:nvPr/>
        </p:nvSpPr>
        <p:spPr>
          <a:xfrm>
            <a:off x="4305300" y="1219200"/>
            <a:ext cx="838200" cy="3068320"/>
          </a:xfrm>
          <a:prstGeom prst="rect">
            <a:avLst/>
          </a:prstGeom>
          <a:noFill/>
        </p:spPr>
        <p:txBody>
          <a:bodyPr lIns="0" rIns="0" rtlCol="0" tIns="0" wrap="none">
            <a:spAutoFit/>
          </a:bodyPr>
          <a:lstStyle/>
          <a:p>
            <a:pPr>
              <a:lnSpc>
                <a:spcPts val="1400"/>
              </a:lnSpc>
              <a:tabLst>
                <a:tab pos="279400"/>
                <a:tab pos="419100"/>
              </a:tabLst>
            </a:pPr>
            <a:r>
              <a:rPr altLang="zh-CN" lang="en-US" smtClean="0" sz="1103">
                <a:solidFill>
                  <a:srgbClr val="8087A4"/>
                </a:solidFill>
                <a:latin charset="0" pitchFamily="18" typeface="Microsoft YaHei UI"/>
                <a:cs charset="0" pitchFamily="18" typeface="Microsoft YaHei UI"/>
              </a:rPr>
              <a:t>工行手机银行</a:t>
            </a:r>
          </a:p>
          <a:p>
            <a:pPr>
              <a:lnSpc>
                <a:spcPts val="1400"/>
              </a:lnSpc>
              <a:tabLst>
                <a:tab pos="279400"/>
                <a:tab pos="4191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279400"/>
                <a:tab pos="419100"/>
              </a:tabLst>
            </a:pPr>
            <a:r>
              <a:rPr altLang="zh-CN" lang="en-US" smtClean="0" sz="1103">
                <a:solidFill>
                  <a:srgbClr val="8087A4"/>
                </a:solidFill>
                <a:latin charset="0" pitchFamily="18" typeface="Microsoft YaHei UI"/>
                <a:cs charset="0" pitchFamily="18" typeface="Microsoft YaHei UI"/>
              </a:rPr>
              <a:t>	招商银行</a:t>
            </a:r>
          </a:p>
          <a:p>
            <a:pPr>
              <a:lnSpc>
                <a:spcPts val="1400"/>
              </a:lnSpc>
              <a:tabLst>
                <a:tab pos="279400"/>
                <a:tab pos="4191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279400"/>
                <a:tab pos="419100"/>
              </a:tabLst>
            </a:pPr>
            <a:r>
              <a:rPr altLang="zh-CN" lang="en-US" smtClean="0" sz="1103">
                <a:solidFill>
                  <a:srgbClr val="8087A4"/>
                </a:solidFill>
                <a:latin charset="0" pitchFamily="18" typeface="Microsoft YaHei UI"/>
                <a:cs charset="0" pitchFamily="18" typeface="Microsoft YaHei UI"/>
              </a:rPr>
              <a:t>农行掌上银行</a:t>
            </a:r>
          </a:p>
          <a:p>
            <a:pPr>
              <a:lnSpc>
                <a:spcPts val="1400"/>
              </a:lnSpc>
              <a:tabLst>
                <a:tab pos="279400"/>
                <a:tab pos="4191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279400"/>
                <a:tab pos="419100"/>
              </a:tabLst>
            </a:pPr>
            <a:r>
              <a:rPr altLang="zh-CN" lang="en-US" smtClean="0" sz="1103">
                <a:solidFill>
                  <a:srgbClr val="8087A4"/>
                </a:solidFill>
                <a:latin charset="0" pitchFamily="18" typeface="Microsoft YaHei UI"/>
                <a:cs charset="0" pitchFamily="18" typeface="Microsoft YaHei UI"/>
              </a:rPr>
              <a:t>		同花顺</a:t>
            </a:r>
          </a:p>
          <a:p>
            <a:pPr>
              <a:lnSpc>
                <a:spcPts val="1400"/>
              </a:lnSpc>
              <a:tabLst>
                <a:tab pos="279400"/>
                <a:tab pos="4191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279400"/>
                <a:tab pos="419100"/>
              </a:tabLst>
            </a:pPr>
            <a:r>
              <a:rPr altLang="zh-CN" lang="en-US" smtClean="0" sz="1103">
                <a:solidFill>
                  <a:srgbClr val="8087A4"/>
                </a:solidFill>
                <a:latin charset="0" pitchFamily="18" typeface="Microsoft YaHei UI"/>
                <a:cs charset="0" pitchFamily="18" typeface="Microsoft YaHei UI"/>
              </a:rPr>
              <a:t>	掌上生活</a:t>
            </a:r>
          </a:p>
          <a:p>
            <a:pPr>
              <a:lnSpc>
                <a:spcPts val="1400"/>
              </a:lnSpc>
              <a:tabLst>
                <a:tab pos="279400"/>
                <a:tab pos="4191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279400"/>
                <a:tab pos="419100"/>
              </a:tabLst>
            </a:pPr>
            <a:r>
              <a:rPr altLang="zh-CN" lang="en-US" smtClean="0" sz="1103">
                <a:solidFill>
                  <a:srgbClr val="8087A4"/>
                </a:solidFill>
                <a:latin charset="0" pitchFamily="18" typeface="Microsoft YaHei UI"/>
                <a:cs charset="0" pitchFamily="18" typeface="Microsoft YaHei UI"/>
              </a:rPr>
              <a:t>	交通银行</a:t>
            </a:r>
          </a:p>
          <a:p>
            <a:pPr>
              <a:lnSpc>
                <a:spcPts val="1400"/>
              </a:lnSpc>
              <a:tabLst>
                <a:tab pos="279400"/>
                <a:tab pos="4191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279400"/>
                <a:tab pos="419100"/>
              </a:tabLst>
            </a:pPr>
            <a:r>
              <a:rPr altLang="zh-CN" lang="en-US" smtClean="0" sz="1103">
                <a:solidFill>
                  <a:srgbClr val="8087A4"/>
                </a:solidFill>
                <a:latin charset="0" pitchFamily="18" typeface="Microsoft YaHei UI"/>
                <a:cs charset="0" pitchFamily="18" typeface="Microsoft YaHei UI"/>
              </a:rPr>
              <a:t>	中国银行</a:t>
            </a:r>
          </a:p>
          <a:p>
            <a:pPr>
              <a:lnSpc>
                <a:spcPts val="1400"/>
              </a:lnSpc>
              <a:tabLst>
                <a:tab pos="279400"/>
                <a:tab pos="4191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279400"/>
                <a:tab pos="419100"/>
              </a:tabLst>
            </a:pPr>
            <a:r>
              <a:rPr altLang="zh-CN" lang="en-US" smtClean="0" sz="1103">
                <a:solidFill>
                  <a:srgbClr val="8087A4"/>
                </a:solidFill>
                <a:latin charset="0" pitchFamily="18" typeface="Microsoft YaHei UI"/>
                <a:cs charset="0" pitchFamily="18" typeface="Microsoft YaHei UI"/>
              </a:rPr>
              <a:t>	邮储银行</a:t>
            </a:r>
          </a:p>
          <a:p>
            <a:pPr>
              <a:lnSpc>
                <a:spcPts val="1400"/>
              </a:lnSpc>
              <a:tabLst>
                <a:tab pos="279400"/>
                <a:tab pos="419100"/>
              </a:tabLst>
            </a:pPr>
            <a:endParaRPr altLang="zh-CN" lang="en-US" smtClean="0" sz="1103">
              <a:solidFill>
                <a:srgbClr val="8087A4"/>
              </a:solidFill>
              <a:latin charset="0" pitchFamily="18" typeface="Microsoft YaHei UI"/>
              <a:cs charset="0" pitchFamily="18" typeface="Microsoft YaHei UI"/>
            </a:endParaRPr>
          </a:p>
          <a:p>
            <a:pPr>
              <a:lnSpc>
                <a:spcPts val="1400"/>
              </a:lnSpc>
              <a:tabLst>
                <a:tab pos="279400"/>
                <a:tab pos="419100"/>
              </a:tabLst>
            </a:pPr>
            <a:r>
              <a:rPr altLang="zh-CN" lang="en-US" smtClean="0" sz="1103">
                <a:solidFill>
                  <a:srgbClr val="8087A4"/>
                </a:solidFill>
                <a:latin charset="0" pitchFamily="18" typeface="Microsoft YaHei UI"/>
                <a:cs charset="0" pitchFamily="18" typeface="Microsoft YaHei UI"/>
              </a:rPr>
              <a:t>		随手记</a:t>
            </a:r>
          </a:p>
        </p:txBody>
      </p:sp>
      <p:sp>
        <p:nvSpPr>
          <p:cNvPr id="1029" name="TextBox 1"/>
          <p:cNvSpPr txBox="1"/>
          <p:nvPr/>
        </p:nvSpPr>
        <p:spPr>
          <a:xfrm>
            <a:off x="4305300" y="850900"/>
            <a:ext cx="838200" cy="223520"/>
          </a:xfrm>
          <a:prstGeom prst="rect">
            <a:avLst/>
          </a:prstGeom>
          <a:noFill/>
        </p:spPr>
        <p:txBody>
          <a:bodyPr lIns="0" rIns="0" rtlCol="0" tIns="0" wrap="none">
            <a:spAutoFit/>
          </a:bodyPr>
          <a:lstStyle/>
          <a:p>
            <a:pPr>
              <a:lnSpc>
                <a:spcPts val="1400"/>
              </a:lnSpc>
            </a:pPr>
            <a:r>
              <a:rPr altLang="zh-CN" lang="en-US" smtClean="0" sz="1103">
                <a:solidFill>
                  <a:srgbClr val="8087A4"/>
                </a:solidFill>
                <a:latin charset="0" pitchFamily="18" typeface="Microsoft YaHei UI"/>
                <a:cs charset="0" pitchFamily="18" typeface="Microsoft YaHei UI"/>
              </a:rPr>
              <a:t>中国建设银行</a:t>
            </a:r>
          </a:p>
        </p:txBody>
      </p:sp>
      <p:sp>
        <p:nvSpPr>
          <p:cNvPr id="1030" name="TextBox 1"/>
          <p:cNvSpPr txBox="1"/>
          <p:nvPr/>
        </p:nvSpPr>
        <p:spPr>
          <a:xfrm>
            <a:off x="4572000" y="482600"/>
            <a:ext cx="352425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Tahoma"/>
                <a:cs charset="0" pitchFamily="18" typeface="Tahoma"/>
              </a:rPr>
              <a:t>2014年12月移动银行理财应用用户覆盖比例TOP10</a:t>
            </a:r>
          </a:p>
        </p:txBody>
      </p:sp>
      <p:sp>
        <p:nvSpPr>
          <p:cNvPr id="1031" name="TextBox 1"/>
          <p:cNvSpPr txBox="1"/>
          <p:nvPr/>
        </p:nvSpPr>
        <p:spPr>
          <a:xfrm>
            <a:off x="635000" y="254000"/>
            <a:ext cx="1981200" cy="223520"/>
          </a:xfrm>
          <a:prstGeom prst="rect">
            <a:avLst/>
          </a:prstGeom>
          <a:noFill/>
        </p:spPr>
        <p:txBody>
          <a:bodyPr lIns="0" rIns="0" rtlCol="0" tIns="0" wrap="none">
            <a:spAutoFit/>
          </a:bodyPr>
          <a:lstStyle/>
          <a:p>
            <a:pPr>
              <a:lnSpc>
                <a:spcPts val="1400"/>
              </a:lnSpc>
            </a:pPr>
            <a:r>
              <a:rPr altLang="zh-CN" lang="en-US" smtClean="0" sz="1103">
                <a:solidFill>
                  <a:srgbClr val="6D7393"/>
                </a:solidFill>
                <a:latin charset="0" pitchFamily="18" typeface="Microsoft YaHei UI"/>
                <a:cs charset="0" pitchFamily="18" typeface="Microsoft YaHei UI"/>
              </a:rPr>
              <a:t>细分行业应用盘点——移动金融</a:t>
            </a:r>
          </a:p>
        </p:txBody>
      </p:sp>
      <p:sp>
        <p:nvSpPr>
          <p:cNvPr id="1032" name="TextBox 1"/>
          <p:cNvSpPr txBox="1"/>
          <p:nvPr/>
        </p:nvSpPr>
        <p:spPr>
          <a:xfrm>
            <a:off x="393700" y="520700"/>
            <a:ext cx="3697288" cy="274320"/>
          </a:xfrm>
          <a:prstGeom prst="rect">
            <a:avLst/>
          </a:prstGeom>
          <a:noFill/>
        </p:spPr>
        <p:txBody>
          <a:bodyPr lIns="0" rIns="0" rtlCol="0" tIns="0" wrap="none">
            <a:spAutoFit/>
          </a:bodyPr>
          <a:lstStyle/>
          <a:p>
            <a:pPr>
              <a:lnSpc>
                <a:spcPts val="1800"/>
              </a:lnSpc>
            </a:pPr>
            <a:r>
              <a:rPr altLang="zh-CN" lang="en-US" smtClean="0" sz="1403">
                <a:solidFill>
                  <a:srgbClr val="6EB3E7"/>
                </a:solidFill>
                <a:latin charset="0" pitchFamily="18" typeface="Wingdings"/>
                <a:cs charset="0" pitchFamily="18" typeface="Wingdings"/>
              </a:rPr>
              <a:t>   移动银行理财用户覆盖比例Top10</a:t>
            </a:r>
          </a:p>
        </p:txBody>
      </p:sp>
      <p:sp>
        <p:nvSpPr>
          <p:cNvPr id="1033" name="TextBox 1"/>
          <p:cNvSpPr txBox="1"/>
          <p:nvPr/>
        </p:nvSpPr>
        <p:spPr>
          <a:xfrm>
            <a:off x="406400" y="1358900"/>
            <a:ext cx="2971800" cy="4236720"/>
          </a:xfrm>
          <a:prstGeom prst="rect">
            <a:avLst/>
          </a:prstGeom>
          <a:noFill/>
        </p:spPr>
        <p:txBody>
          <a:bodyPr lIns="0" rIns="0" rtlCol="0" tIns="0" wrap="none">
            <a:spAutoFit/>
          </a:bodyPr>
          <a:lstStyle/>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移动银行理财应用中，用户覆盖率最</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高为中国建设银行，达4.8%、工行手</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机银行以3.1%的覆盖率排名第二位。</a:t>
            </a: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数据来源：TalkingData 数据中心</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注：以上为2014年12月安卓平台应用排名。</a:t>
            </a:r>
          </a:p>
        </p:txBody>
      </p:sp>
    </p:spTree>
  </p:cSld>
  <p:clrMapOvr>
    <a:masterClrMapping/>
  </p:clrMapOvr>
  <p:transition/>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6481953" y="2191423"/>
            <a:ext cx="1423161" cy="223862"/>
          </a:xfrm>
          <a:custGeom>
            <a:gdLst>
              <a:gd fmla="*/ 0 w 1423161" name="connsiteX0"/>
              <a:gd fmla="*/ 223862 h 223862" name="connsiteY0"/>
              <a:gd fmla="*/ 1423161 w 1423161" name="connsiteX1"/>
              <a:gd fmla="*/ 223862 h 223862" name="connsiteY1"/>
              <a:gd fmla="*/ 1423161 w 1423161" name="connsiteX2"/>
              <a:gd fmla="*/ 0 h 223862" name="connsiteY2"/>
              <a:gd fmla="*/ 0 w 1423161" name="connsiteX3"/>
              <a:gd fmla="*/ 0 h 223862" name="connsiteY3"/>
              <a:gd fmla="*/ 0 w 1423161"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1423161">
                <a:moveTo>
                  <a:pt x="0" y="223862"/>
                </a:moveTo>
                <a:lnTo>
                  <a:pt x="1423161" y="223862"/>
                </a:lnTo>
                <a:lnTo>
                  <a:pt x="1423161"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7905115" y="2191423"/>
            <a:ext cx="951763" cy="223862"/>
          </a:xfrm>
          <a:custGeom>
            <a:gdLst>
              <a:gd fmla="*/ 0 w 951763" name="connsiteX0"/>
              <a:gd fmla="*/ 223862 h 223862" name="connsiteY0"/>
              <a:gd fmla="*/ 951763 w 951763" name="connsiteX1"/>
              <a:gd fmla="*/ 223862 h 223862" name="connsiteY1"/>
              <a:gd fmla="*/ 951763 w 951763" name="connsiteX2"/>
              <a:gd fmla="*/ 0 h 223862" name="connsiteY2"/>
              <a:gd fmla="*/ 0 w 951763" name="connsiteX3"/>
              <a:gd fmla="*/ 0 h 223862" name="connsiteY3"/>
              <a:gd fmla="*/ 0 w 951763"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951763">
                <a:moveTo>
                  <a:pt x="0" y="223862"/>
                </a:moveTo>
                <a:lnTo>
                  <a:pt x="951763" y="223862"/>
                </a:lnTo>
                <a:lnTo>
                  <a:pt x="951763"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6481953" y="2639225"/>
            <a:ext cx="1423161" cy="223862"/>
          </a:xfrm>
          <a:custGeom>
            <a:gdLst>
              <a:gd fmla="*/ 0 w 1423161" name="connsiteX0"/>
              <a:gd fmla="*/ 223862 h 223862" name="connsiteY0"/>
              <a:gd fmla="*/ 1423161 w 1423161" name="connsiteX1"/>
              <a:gd fmla="*/ 223862 h 223862" name="connsiteY1"/>
              <a:gd fmla="*/ 1423161 w 1423161" name="connsiteX2"/>
              <a:gd fmla="*/ 0 h 223862" name="connsiteY2"/>
              <a:gd fmla="*/ 0 w 1423161" name="connsiteX3"/>
              <a:gd fmla="*/ 0 h 223862" name="connsiteY3"/>
              <a:gd fmla="*/ 0 w 1423161"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1423161">
                <a:moveTo>
                  <a:pt x="0" y="223862"/>
                </a:moveTo>
                <a:lnTo>
                  <a:pt x="1423161" y="223862"/>
                </a:lnTo>
                <a:lnTo>
                  <a:pt x="1423161"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7905115" y="2639225"/>
            <a:ext cx="951763" cy="223862"/>
          </a:xfrm>
          <a:custGeom>
            <a:gdLst>
              <a:gd fmla="*/ 0 w 951763" name="connsiteX0"/>
              <a:gd fmla="*/ 223862 h 223862" name="connsiteY0"/>
              <a:gd fmla="*/ 951763 w 951763" name="connsiteX1"/>
              <a:gd fmla="*/ 223862 h 223862" name="connsiteY1"/>
              <a:gd fmla="*/ 951763 w 951763" name="connsiteX2"/>
              <a:gd fmla="*/ 0 h 223862" name="connsiteY2"/>
              <a:gd fmla="*/ 0 w 951763" name="connsiteX3"/>
              <a:gd fmla="*/ 0 h 223862" name="connsiteY3"/>
              <a:gd fmla="*/ 0 w 951763"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951763">
                <a:moveTo>
                  <a:pt x="0" y="223862"/>
                </a:moveTo>
                <a:lnTo>
                  <a:pt x="951763" y="223862"/>
                </a:lnTo>
                <a:lnTo>
                  <a:pt x="951763"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6481953" y="3086900"/>
            <a:ext cx="1423161" cy="223862"/>
          </a:xfrm>
          <a:custGeom>
            <a:gdLst>
              <a:gd fmla="*/ 0 w 1423161" name="connsiteX0"/>
              <a:gd fmla="*/ 223862 h 223862" name="connsiteY0"/>
              <a:gd fmla="*/ 1423161 w 1423161" name="connsiteX1"/>
              <a:gd fmla="*/ 223862 h 223862" name="connsiteY1"/>
              <a:gd fmla="*/ 1423161 w 1423161" name="connsiteX2"/>
              <a:gd fmla="*/ 0 h 223862" name="connsiteY2"/>
              <a:gd fmla="*/ 0 w 1423161" name="connsiteX3"/>
              <a:gd fmla="*/ 0 h 223862" name="connsiteY3"/>
              <a:gd fmla="*/ 0 w 1423161"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1423161">
                <a:moveTo>
                  <a:pt x="0" y="223862"/>
                </a:moveTo>
                <a:lnTo>
                  <a:pt x="1423161" y="223862"/>
                </a:lnTo>
                <a:lnTo>
                  <a:pt x="1423161"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7905115" y="3086900"/>
            <a:ext cx="951763" cy="223862"/>
          </a:xfrm>
          <a:custGeom>
            <a:gdLst>
              <a:gd fmla="*/ 0 w 951763" name="connsiteX0"/>
              <a:gd fmla="*/ 223862 h 223862" name="connsiteY0"/>
              <a:gd fmla="*/ 951763 w 951763" name="connsiteX1"/>
              <a:gd fmla="*/ 223862 h 223862" name="connsiteY1"/>
              <a:gd fmla="*/ 951763 w 951763" name="connsiteX2"/>
              <a:gd fmla="*/ 0 h 223862" name="connsiteY2"/>
              <a:gd fmla="*/ 0 w 951763" name="connsiteX3"/>
              <a:gd fmla="*/ 0 h 223862" name="connsiteY3"/>
              <a:gd fmla="*/ 0 w 951763"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951763">
                <a:moveTo>
                  <a:pt x="0" y="223862"/>
                </a:moveTo>
                <a:lnTo>
                  <a:pt x="951763" y="223862"/>
                </a:lnTo>
                <a:lnTo>
                  <a:pt x="951763"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6481953" y="3534702"/>
            <a:ext cx="1423161" cy="223863"/>
          </a:xfrm>
          <a:custGeom>
            <a:gdLst>
              <a:gd fmla="*/ 0 w 1423161" name="connsiteX0"/>
              <a:gd fmla="*/ 223863 h 223863" name="connsiteY0"/>
              <a:gd fmla="*/ 1423161 w 1423161" name="connsiteX1"/>
              <a:gd fmla="*/ 223863 h 223863" name="connsiteY1"/>
              <a:gd fmla="*/ 1423161 w 1423161" name="connsiteX2"/>
              <a:gd fmla="*/ 0 h 223863" name="connsiteY2"/>
              <a:gd fmla="*/ 0 w 1423161" name="connsiteX3"/>
              <a:gd fmla="*/ 0 h 223863" name="connsiteY3"/>
              <a:gd fmla="*/ 0 w 1423161" name="connsiteX4"/>
              <a:gd fmla="*/ 223863 h 22386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3" w="1423161">
                <a:moveTo>
                  <a:pt x="0" y="223863"/>
                </a:moveTo>
                <a:lnTo>
                  <a:pt x="1423161" y="223863"/>
                </a:lnTo>
                <a:lnTo>
                  <a:pt x="1423161" y="0"/>
                </a:lnTo>
                <a:lnTo>
                  <a:pt x="0" y="0"/>
                </a:lnTo>
                <a:lnTo>
                  <a:pt x="0" y="223863"/>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7905115" y="3534702"/>
            <a:ext cx="951763" cy="223863"/>
          </a:xfrm>
          <a:custGeom>
            <a:gdLst>
              <a:gd fmla="*/ 0 w 951763" name="connsiteX0"/>
              <a:gd fmla="*/ 223863 h 223863" name="connsiteY0"/>
              <a:gd fmla="*/ 951763 w 951763" name="connsiteX1"/>
              <a:gd fmla="*/ 223863 h 223863" name="connsiteY1"/>
              <a:gd fmla="*/ 951763 w 951763" name="connsiteX2"/>
              <a:gd fmla="*/ 0 h 223863" name="connsiteY2"/>
              <a:gd fmla="*/ 0 w 951763" name="connsiteX3"/>
              <a:gd fmla="*/ 0 h 223863" name="connsiteY3"/>
              <a:gd fmla="*/ 0 w 951763" name="connsiteX4"/>
              <a:gd fmla="*/ 223863 h 22386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3" w="951763">
                <a:moveTo>
                  <a:pt x="0" y="223863"/>
                </a:moveTo>
                <a:lnTo>
                  <a:pt x="951763" y="223863"/>
                </a:lnTo>
                <a:lnTo>
                  <a:pt x="951763" y="0"/>
                </a:lnTo>
                <a:lnTo>
                  <a:pt x="0" y="0"/>
                </a:lnTo>
                <a:lnTo>
                  <a:pt x="0" y="223863"/>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6481953" y="3982389"/>
            <a:ext cx="1423161" cy="223863"/>
          </a:xfrm>
          <a:custGeom>
            <a:gdLst>
              <a:gd fmla="*/ 0 w 1423161" name="connsiteX0"/>
              <a:gd fmla="*/ 223862 h 223863" name="connsiteY0"/>
              <a:gd fmla="*/ 1423161 w 1423161" name="connsiteX1"/>
              <a:gd fmla="*/ 223862 h 223863" name="connsiteY1"/>
              <a:gd fmla="*/ 1423161 w 1423161" name="connsiteX2"/>
              <a:gd fmla="*/ 0 h 223863" name="connsiteY2"/>
              <a:gd fmla="*/ 0 w 1423161" name="connsiteX3"/>
              <a:gd fmla="*/ 0 h 223863" name="connsiteY3"/>
              <a:gd fmla="*/ 0 w 1423161" name="connsiteX4"/>
              <a:gd fmla="*/ 223862 h 22386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3" w="1423161">
                <a:moveTo>
                  <a:pt x="0" y="223862"/>
                </a:moveTo>
                <a:lnTo>
                  <a:pt x="1423161" y="223862"/>
                </a:lnTo>
                <a:lnTo>
                  <a:pt x="1423161"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7905115" y="3982389"/>
            <a:ext cx="951763" cy="223863"/>
          </a:xfrm>
          <a:custGeom>
            <a:gdLst>
              <a:gd fmla="*/ 0 w 951763" name="connsiteX0"/>
              <a:gd fmla="*/ 223862 h 223863" name="connsiteY0"/>
              <a:gd fmla="*/ 951763 w 951763" name="connsiteX1"/>
              <a:gd fmla="*/ 223862 h 223863" name="connsiteY1"/>
              <a:gd fmla="*/ 951763 w 951763" name="connsiteX2"/>
              <a:gd fmla="*/ 0 h 223863" name="connsiteY2"/>
              <a:gd fmla="*/ 0 w 951763" name="connsiteX3"/>
              <a:gd fmla="*/ 0 h 223863" name="connsiteY3"/>
              <a:gd fmla="*/ 0 w 951763" name="connsiteX4"/>
              <a:gd fmla="*/ 223862 h 22386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3" w="951763">
                <a:moveTo>
                  <a:pt x="0" y="223862"/>
                </a:moveTo>
                <a:lnTo>
                  <a:pt x="951763" y="223862"/>
                </a:lnTo>
                <a:lnTo>
                  <a:pt x="951763"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7890827" y="1953323"/>
            <a:ext cx="57150" cy="2267216"/>
          </a:xfrm>
          <a:custGeom>
            <a:gdLst>
              <a:gd fmla="*/ 14287 w 57150" name="connsiteX0"/>
              <a:gd fmla="*/ 14287 h 2267216" name="connsiteY0"/>
              <a:gd fmla="*/ 14287 w 57150" name="connsiteX1"/>
              <a:gd fmla="*/ 2252929 h 2267216" name="connsiteY1"/>
            </a:gdLst>
            <a:cxnLst>
              <a:cxn ang="0">
                <a:pos x="connsiteX0" y="connsiteY0"/>
              </a:cxn>
              <a:cxn ang="1">
                <a:pos x="connsiteX1" y="connsiteY1"/>
              </a:cxn>
            </a:cxnLst>
            <a:rect b="b" l="l" r="r" t="t"/>
            <a:pathLst>
              <a:path h="2267216" w="57150">
                <a:moveTo>
                  <a:pt x="14287" y="14287"/>
                </a:moveTo>
                <a:lnTo>
                  <a:pt x="14287" y="2252929"/>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6" name="Freeform 3"/>
          <p:cNvSpPr/>
          <p:nvPr/>
        </p:nvSpPr>
        <p:spPr>
          <a:xfrm>
            <a:off x="505713" y="3890517"/>
            <a:ext cx="5983732" cy="21844"/>
          </a:xfrm>
          <a:custGeom>
            <a:gdLst>
              <a:gd fmla="*/ 6350 w 5983732" name="connsiteX0"/>
              <a:gd fmla="*/ 6350 h 21844" name="connsiteY0"/>
              <a:gd fmla="*/ 5977382 w 5983732" name="connsiteX1"/>
              <a:gd fmla="*/ 6350 h 21844" name="connsiteY1"/>
            </a:gdLst>
            <a:cxnLst>
              <a:cxn ang="0">
                <a:pos x="connsiteX0" y="connsiteY0"/>
              </a:cxn>
              <a:cxn ang="1">
                <a:pos x="connsiteX1" y="connsiteY1"/>
              </a:cxn>
            </a:cxnLst>
            <a:rect b="b" l="l" r="r" t="t"/>
            <a:pathLst>
              <a:path h="21844" w="5983732">
                <a:moveTo>
                  <a:pt x="6350" y="6350"/>
                </a:moveTo>
                <a:lnTo>
                  <a:pt x="5977382"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748283" y="2305811"/>
            <a:ext cx="5498591" cy="1028700"/>
          </a:xfrm>
          <a:custGeom>
            <a:gdLst>
              <a:gd fmla="*/ 13716 w 5498591" name="connsiteX0"/>
              <a:gd fmla="*/ 1014984 h 1028700" name="connsiteY0"/>
              <a:gd fmla="*/ 510540 w 5498591" name="connsiteX1"/>
              <a:gd fmla="*/ 856488 h 1028700" name="connsiteY1"/>
              <a:gd fmla="*/ 1007364 w 5498591" name="connsiteX2"/>
              <a:gd fmla="*/ 740664 h 1028700" name="connsiteY2"/>
              <a:gd fmla="*/ 1505711 w 5498591" name="connsiteX3"/>
              <a:gd fmla="*/ 780288 h 1028700" name="connsiteY3"/>
              <a:gd fmla="*/ 2002536 w 5498591" name="connsiteX4"/>
              <a:gd fmla="*/ 763523 h 1028700" name="connsiteY4"/>
              <a:gd fmla="*/ 2500883 w 5498591" name="connsiteX5"/>
              <a:gd fmla="*/ 641604 h 1028700" name="connsiteY5"/>
              <a:gd fmla="*/ 2997707 w 5498591" name="connsiteX6"/>
              <a:gd fmla="*/ 534923 h 1028700" name="connsiteY6"/>
              <a:gd fmla="*/ 3496056 w 5498591" name="connsiteX7"/>
              <a:gd fmla="*/ 472439 h 1028700" name="connsiteY7"/>
              <a:gd fmla="*/ 3992880 w 5498591" name="connsiteX8"/>
              <a:gd fmla="*/ 405383 h 1028700" name="connsiteY8"/>
              <a:gd fmla="*/ 4489704 w 5498591" name="connsiteX9"/>
              <a:gd fmla="*/ 249936 h 1028700" name="connsiteY9"/>
              <a:gd fmla="*/ 4988051 w 5498591" name="connsiteX10"/>
              <a:gd fmla="*/ 62483 h 1028700" name="connsiteY10"/>
              <a:gd fmla="*/ 5484875 w 5498591" name="connsiteX11"/>
              <a:gd fmla="*/ 13716 h 1028700"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028700" w="5498591">
                <a:moveTo>
                  <a:pt x="13716" y="1014984"/>
                </a:moveTo>
                <a:lnTo>
                  <a:pt x="510540" y="856488"/>
                </a:lnTo>
                <a:lnTo>
                  <a:pt x="1007364" y="740664"/>
                </a:lnTo>
                <a:lnTo>
                  <a:pt x="1505711" y="780288"/>
                </a:lnTo>
                <a:lnTo>
                  <a:pt x="2002536" y="763523"/>
                </a:lnTo>
                <a:lnTo>
                  <a:pt x="2500883" y="641604"/>
                </a:lnTo>
                <a:lnTo>
                  <a:pt x="2997707" y="534923"/>
                </a:lnTo>
                <a:lnTo>
                  <a:pt x="3496056" y="472439"/>
                </a:lnTo>
                <a:lnTo>
                  <a:pt x="3992880" y="405383"/>
                </a:lnTo>
                <a:lnTo>
                  <a:pt x="4489704" y="249936"/>
                </a:lnTo>
                <a:lnTo>
                  <a:pt x="4988051" y="62483"/>
                </a:lnTo>
                <a:lnTo>
                  <a:pt x="5484875"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748283" y="2872739"/>
            <a:ext cx="5498591" cy="630936"/>
          </a:xfrm>
          <a:custGeom>
            <a:gdLst>
              <a:gd fmla="*/ 13716 w 5498591" name="connsiteX0"/>
              <a:gd fmla="*/ 617219 h 630936" name="connsiteY0"/>
              <a:gd fmla="*/ 510540 w 5498591" name="connsiteX1"/>
              <a:gd fmla="*/ 507492 h 630936" name="connsiteY1"/>
              <a:gd fmla="*/ 1007364 w 5498591" name="connsiteX2"/>
              <a:gd fmla="*/ 445007 h 630936" name="connsiteY2"/>
              <a:gd fmla="*/ 1505711 w 5498591" name="connsiteX3"/>
              <a:gd fmla="*/ 481583 h 630936" name="connsiteY3"/>
              <a:gd fmla="*/ 2002536 w 5498591" name="connsiteX4"/>
              <a:gd fmla="*/ 472439 h 630936" name="connsiteY4"/>
              <a:gd fmla="*/ 2500883 w 5498591" name="connsiteX5"/>
              <a:gd fmla="*/ 397763 h 630936" name="connsiteY5"/>
              <a:gd fmla="*/ 2997707 w 5498591" name="connsiteX6"/>
              <a:gd fmla="*/ 338327 h 630936" name="connsiteY6"/>
              <a:gd fmla="*/ 3496056 w 5498591" name="connsiteX7"/>
              <a:gd fmla="*/ 307848 h 630936" name="connsiteY7"/>
              <a:gd fmla="*/ 3992880 w 5498591" name="connsiteX8"/>
              <a:gd fmla="*/ 269748 h 630936" name="connsiteY8"/>
              <a:gd fmla="*/ 4489704 w 5498591" name="connsiteX9"/>
              <a:gd fmla="*/ 173736 h 630936" name="connsiteY9"/>
              <a:gd fmla="*/ 4988051 w 5498591" name="connsiteX10"/>
              <a:gd fmla="*/ 56388 h 630936" name="connsiteY10"/>
              <a:gd fmla="*/ 5484875 w 5498591" name="connsiteX11"/>
              <a:gd fmla="*/ 13716 h 630936"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630936" w="5498591">
                <a:moveTo>
                  <a:pt x="13716" y="617219"/>
                </a:moveTo>
                <a:lnTo>
                  <a:pt x="510540" y="507492"/>
                </a:lnTo>
                <a:lnTo>
                  <a:pt x="1007364" y="445007"/>
                </a:lnTo>
                <a:lnTo>
                  <a:pt x="1505711" y="481583"/>
                </a:lnTo>
                <a:lnTo>
                  <a:pt x="2002536" y="472439"/>
                </a:lnTo>
                <a:lnTo>
                  <a:pt x="2500883" y="397763"/>
                </a:lnTo>
                <a:lnTo>
                  <a:pt x="2997707" y="338327"/>
                </a:lnTo>
                <a:lnTo>
                  <a:pt x="3496056" y="307848"/>
                </a:lnTo>
                <a:lnTo>
                  <a:pt x="3992880" y="269748"/>
                </a:lnTo>
                <a:lnTo>
                  <a:pt x="4489704" y="173736"/>
                </a:lnTo>
                <a:lnTo>
                  <a:pt x="4988051" y="56388"/>
                </a:lnTo>
                <a:lnTo>
                  <a:pt x="5484875" y="13716"/>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748283" y="3023616"/>
            <a:ext cx="5498591" cy="524255"/>
          </a:xfrm>
          <a:custGeom>
            <a:gdLst>
              <a:gd fmla="*/ 13716 w 5498591" name="connsiteX0"/>
              <a:gd fmla="*/ 510539 h 524255" name="connsiteY0"/>
              <a:gd fmla="*/ 510540 w 5498591" name="connsiteX1"/>
              <a:gd fmla="*/ 420624 h 524255" name="connsiteY1"/>
              <a:gd fmla="*/ 1007364 w 5498591" name="connsiteX2"/>
              <a:gd fmla="*/ 382524 h 524255" name="connsiteY2"/>
              <a:gd fmla="*/ 1505711 w 5498591" name="connsiteX3"/>
              <a:gd fmla="*/ 446531 h 524255" name="connsiteY3"/>
              <a:gd fmla="*/ 2002536 w 5498591" name="connsiteX4"/>
              <a:gd fmla="*/ 441960 h 524255" name="connsiteY4"/>
              <a:gd fmla="*/ 2500883 w 5498591" name="connsiteX5"/>
              <a:gd fmla="*/ 373380 h 524255" name="connsiteY5"/>
              <a:gd fmla="*/ 2997707 w 5498591" name="connsiteX6"/>
              <a:gd fmla="*/ 304799 h 524255" name="connsiteY6"/>
              <a:gd fmla="*/ 3496056 w 5498591" name="connsiteX7"/>
              <a:gd fmla="*/ 266699 h 524255" name="connsiteY7"/>
              <a:gd fmla="*/ 3992880 w 5498591" name="connsiteX8"/>
              <a:gd fmla="*/ 227076 h 524255" name="connsiteY8"/>
              <a:gd fmla="*/ 4489704 w 5498591" name="connsiteX9"/>
              <a:gd fmla="*/ 138683 h 524255" name="connsiteY9"/>
              <a:gd fmla="*/ 4988051 w 5498591" name="connsiteX10"/>
              <a:gd fmla="*/ 47244 h 524255" name="connsiteY10"/>
              <a:gd fmla="*/ 5484875 w 5498591" name="connsiteX11"/>
              <a:gd fmla="*/ 13716 h 524255"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524254" w="5498591">
                <a:moveTo>
                  <a:pt x="13716" y="510539"/>
                </a:moveTo>
                <a:lnTo>
                  <a:pt x="510540" y="420624"/>
                </a:lnTo>
                <a:lnTo>
                  <a:pt x="1007364" y="382524"/>
                </a:lnTo>
                <a:lnTo>
                  <a:pt x="1505711" y="446531"/>
                </a:lnTo>
                <a:lnTo>
                  <a:pt x="2002536" y="441960"/>
                </a:lnTo>
                <a:lnTo>
                  <a:pt x="2500883" y="373380"/>
                </a:lnTo>
                <a:lnTo>
                  <a:pt x="2997707" y="304799"/>
                </a:lnTo>
                <a:lnTo>
                  <a:pt x="3496056" y="266699"/>
                </a:lnTo>
                <a:lnTo>
                  <a:pt x="3992880" y="227076"/>
                </a:lnTo>
                <a:lnTo>
                  <a:pt x="4489704" y="138683"/>
                </a:lnTo>
                <a:lnTo>
                  <a:pt x="4988051" y="47244"/>
                </a:lnTo>
                <a:lnTo>
                  <a:pt x="5484875"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748283" y="3096767"/>
            <a:ext cx="5498591" cy="566927"/>
          </a:xfrm>
          <a:custGeom>
            <a:gdLst>
              <a:gd fmla="*/ 13716 w 5498591" name="connsiteX0"/>
              <a:gd fmla="*/ 553211 h 566927" name="connsiteY0"/>
              <a:gd fmla="*/ 510540 w 5498591" name="connsiteX1"/>
              <a:gd fmla="*/ 483108 h 566927" name="connsiteY1"/>
              <a:gd fmla="*/ 1007364 w 5498591" name="connsiteX2"/>
              <a:gd fmla="*/ 434340 h 566927" name="connsiteY2"/>
              <a:gd fmla="*/ 1505711 w 5498591" name="connsiteX3"/>
              <a:gd fmla="*/ 440435 h 566927" name="connsiteY3"/>
              <a:gd fmla="*/ 2002536 w 5498591" name="connsiteX4"/>
              <a:gd fmla="*/ 422147 h 566927" name="connsiteY4"/>
              <a:gd fmla="*/ 2500883 w 5498591" name="connsiteX5"/>
              <a:gd fmla="*/ 358140 h 566927" name="connsiteY5"/>
              <a:gd fmla="*/ 2997707 w 5498591" name="connsiteX6"/>
              <a:gd fmla="*/ 292608 h 566927" name="connsiteY6"/>
              <a:gd fmla="*/ 3496056 w 5498591" name="connsiteX7"/>
              <a:gd fmla="*/ 257555 h 566927" name="connsiteY7"/>
              <a:gd fmla="*/ 3992880 w 5498591" name="connsiteX8"/>
              <a:gd fmla="*/ 224028 h 566927" name="connsiteY8"/>
              <a:gd fmla="*/ 4489704 w 5498591" name="connsiteX9"/>
              <a:gd fmla="*/ 146304 h 566927" name="connsiteY9"/>
              <a:gd fmla="*/ 4988051 w 5498591" name="connsiteX10"/>
              <a:gd fmla="*/ 42672 h 566927" name="connsiteY10"/>
              <a:gd fmla="*/ 5484875 w 5498591" name="connsiteX11"/>
              <a:gd fmla="*/ 13716 h 566927"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566927" w="5498591">
                <a:moveTo>
                  <a:pt x="13716" y="553211"/>
                </a:moveTo>
                <a:lnTo>
                  <a:pt x="510540" y="483108"/>
                </a:lnTo>
                <a:lnTo>
                  <a:pt x="1007364" y="434340"/>
                </a:lnTo>
                <a:lnTo>
                  <a:pt x="1505711" y="440435"/>
                </a:lnTo>
                <a:lnTo>
                  <a:pt x="2002536" y="422147"/>
                </a:lnTo>
                <a:lnTo>
                  <a:pt x="2500883" y="358140"/>
                </a:lnTo>
                <a:lnTo>
                  <a:pt x="2997707" y="292608"/>
                </a:lnTo>
                <a:lnTo>
                  <a:pt x="3496056" y="257555"/>
                </a:lnTo>
                <a:lnTo>
                  <a:pt x="3992880" y="224028"/>
                </a:lnTo>
                <a:lnTo>
                  <a:pt x="4489704" y="146304"/>
                </a:lnTo>
                <a:lnTo>
                  <a:pt x="4988051" y="42672"/>
                </a:lnTo>
                <a:lnTo>
                  <a:pt x="5484875" y="13716"/>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748283" y="3351276"/>
            <a:ext cx="5498591" cy="324612"/>
          </a:xfrm>
          <a:custGeom>
            <a:gdLst>
              <a:gd fmla="*/ 13716 w 5498591" name="connsiteX0"/>
              <a:gd fmla="*/ 310895 h 324612" name="connsiteY0"/>
              <a:gd fmla="*/ 510540 w 5498591" name="connsiteX1"/>
              <a:gd fmla="*/ 239267 h 324612" name="connsiteY1"/>
              <a:gd fmla="*/ 1007364 w 5498591" name="connsiteX2"/>
              <a:gd fmla="*/ 201167 h 324612" name="connsiteY2"/>
              <a:gd fmla="*/ 1505711 w 5498591" name="connsiteX3"/>
              <a:gd fmla="*/ 240791 h 324612" name="connsiteY3"/>
              <a:gd fmla="*/ 2002536 w 5498591" name="connsiteX4"/>
              <a:gd fmla="*/ 245364 h 324612" name="connsiteY4"/>
              <a:gd fmla="*/ 2500883 w 5498591" name="connsiteX5"/>
              <a:gd fmla="*/ 208788 h 324612" name="connsiteY5"/>
              <a:gd fmla="*/ 2997707 w 5498591" name="connsiteX6"/>
              <a:gd fmla="*/ 173735 h 324612" name="connsiteY6"/>
              <a:gd fmla="*/ 3496056 w 5498591" name="connsiteX7"/>
              <a:gd fmla="*/ 163067 h 324612" name="connsiteY7"/>
              <a:gd fmla="*/ 3992880 w 5498591" name="connsiteX8"/>
              <a:gd fmla="*/ 143255 h 324612" name="connsiteY8"/>
              <a:gd fmla="*/ 4489704 w 5498591" name="connsiteX9"/>
              <a:gd fmla="*/ 89915 h 324612" name="connsiteY9"/>
              <a:gd fmla="*/ 4988051 w 5498591" name="connsiteX10"/>
              <a:gd fmla="*/ 38100 h 324612" name="connsiteY10"/>
              <a:gd fmla="*/ 5484875 w 5498591" name="connsiteX11"/>
              <a:gd fmla="*/ 13715 h 324612"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24612" w="5498591">
                <a:moveTo>
                  <a:pt x="13716" y="310895"/>
                </a:moveTo>
                <a:lnTo>
                  <a:pt x="510540" y="239267"/>
                </a:lnTo>
                <a:lnTo>
                  <a:pt x="1007364" y="201167"/>
                </a:lnTo>
                <a:lnTo>
                  <a:pt x="1505711" y="240791"/>
                </a:lnTo>
                <a:lnTo>
                  <a:pt x="2002536" y="245364"/>
                </a:lnTo>
                <a:lnTo>
                  <a:pt x="2500883" y="208788"/>
                </a:lnTo>
                <a:lnTo>
                  <a:pt x="2997707" y="173735"/>
                </a:lnTo>
                <a:lnTo>
                  <a:pt x="3496056" y="163067"/>
                </a:lnTo>
                <a:lnTo>
                  <a:pt x="3992880" y="143255"/>
                </a:lnTo>
                <a:lnTo>
                  <a:pt x="4489704" y="89915"/>
                </a:lnTo>
                <a:lnTo>
                  <a:pt x="4988051" y="38100"/>
                </a:lnTo>
                <a:lnTo>
                  <a:pt x="5484875" y="13715"/>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748283" y="3357372"/>
            <a:ext cx="5498591" cy="402335"/>
          </a:xfrm>
          <a:custGeom>
            <a:gdLst>
              <a:gd fmla="*/ 13716 w 5498591" name="connsiteX0"/>
              <a:gd fmla="*/ 388619 h 402335" name="connsiteY0"/>
              <a:gd fmla="*/ 510540 w 5498591" name="connsiteX1"/>
              <a:gd fmla="*/ 338327 h 402335" name="connsiteY1"/>
              <a:gd fmla="*/ 1007364 w 5498591" name="connsiteX2"/>
              <a:gd fmla="*/ 300227 h 402335" name="connsiteY2"/>
              <a:gd fmla="*/ 1505711 w 5498591" name="connsiteX3"/>
              <a:gd fmla="*/ 306323 h 402335" name="connsiteY3"/>
              <a:gd fmla="*/ 2002536 w 5498591" name="connsiteX4"/>
              <a:gd fmla="*/ 295655 h 402335" name="connsiteY4"/>
              <a:gd fmla="*/ 2500883 w 5498591" name="connsiteX5"/>
              <a:gd fmla="*/ 252983 h 402335" name="connsiteY5"/>
              <a:gd fmla="*/ 2997707 w 5498591" name="connsiteX6"/>
              <a:gd fmla="*/ 211835 h 402335" name="connsiteY6"/>
              <a:gd fmla="*/ 3496056 w 5498591" name="connsiteX7"/>
              <a:gd fmla="*/ 185927 h 402335" name="connsiteY7"/>
              <a:gd fmla="*/ 3992880 w 5498591" name="connsiteX8"/>
              <a:gd fmla="*/ 160019 h 402335" name="connsiteY8"/>
              <a:gd fmla="*/ 4489704 w 5498591" name="connsiteX9"/>
              <a:gd fmla="*/ 103631 h 402335" name="connsiteY9"/>
              <a:gd fmla="*/ 4988051 w 5498591" name="connsiteX10"/>
              <a:gd fmla="*/ 38099 h 402335" name="connsiteY10"/>
              <a:gd fmla="*/ 5484875 w 5498591" name="connsiteX11"/>
              <a:gd fmla="*/ 13715 h 402335"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402335" w="5498591">
                <a:moveTo>
                  <a:pt x="13716" y="388619"/>
                </a:moveTo>
                <a:lnTo>
                  <a:pt x="510540" y="338327"/>
                </a:lnTo>
                <a:lnTo>
                  <a:pt x="1007364" y="300227"/>
                </a:lnTo>
                <a:lnTo>
                  <a:pt x="1505711" y="306323"/>
                </a:lnTo>
                <a:lnTo>
                  <a:pt x="2002536" y="295655"/>
                </a:lnTo>
                <a:lnTo>
                  <a:pt x="2500883" y="252983"/>
                </a:lnTo>
                <a:lnTo>
                  <a:pt x="2997707" y="211835"/>
                </a:lnTo>
                <a:lnTo>
                  <a:pt x="3496056" y="185927"/>
                </a:lnTo>
                <a:lnTo>
                  <a:pt x="3992880" y="160019"/>
                </a:lnTo>
                <a:lnTo>
                  <a:pt x="4489704" y="103631"/>
                </a:lnTo>
                <a:lnTo>
                  <a:pt x="4988051" y="38099"/>
                </a:lnTo>
                <a:lnTo>
                  <a:pt x="5484875" y="13715"/>
                </a:lnTo>
              </a:path>
            </a:pathLst>
          </a:custGeom>
          <a:ln w="25400">
            <a:solidFill>
              <a:srgbClr val="D33D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Freeform 3"/>
          <p:cNvSpPr/>
          <p:nvPr/>
        </p:nvSpPr>
        <p:spPr>
          <a:xfrm>
            <a:off x="748283" y="3390900"/>
            <a:ext cx="5498591" cy="399288"/>
          </a:xfrm>
          <a:custGeom>
            <a:gdLst>
              <a:gd fmla="*/ 13716 w 5498591" name="connsiteX0"/>
              <a:gd fmla="*/ 385571 h 399288" name="connsiteY0"/>
              <a:gd fmla="*/ 510540 w 5498591" name="connsiteX1"/>
              <a:gd fmla="*/ 358140 h 399288" name="connsiteY1"/>
              <a:gd fmla="*/ 1007364 w 5498591" name="connsiteX2"/>
              <a:gd fmla="*/ 330708 h 399288" name="connsiteY2"/>
              <a:gd fmla="*/ 1505711 w 5498591" name="connsiteX3"/>
              <a:gd fmla="*/ 318515 h 399288" name="connsiteY3"/>
              <a:gd fmla="*/ 2002536 w 5498591" name="connsiteX4"/>
              <a:gd fmla="*/ 303276 h 399288" name="connsiteY4"/>
              <a:gd fmla="*/ 2500883 w 5498591" name="connsiteX5"/>
              <a:gd fmla="*/ 262128 h 399288" name="connsiteY5"/>
              <a:gd fmla="*/ 2997707 w 5498591" name="connsiteX6"/>
              <a:gd fmla="*/ 219455 h 399288" name="connsiteY6"/>
              <a:gd fmla="*/ 3496056 w 5498591" name="connsiteX7"/>
              <a:gd fmla="*/ 185928 h 399288" name="connsiteY7"/>
              <a:gd fmla="*/ 3992880 w 5498591" name="connsiteX8"/>
              <a:gd fmla="*/ 161544 h 399288" name="connsiteY8"/>
              <a:gd fmla="*/ 4489704 w 5498591" name="connsiteX9"/>
              <a:gd fmla="*/ 105155 h 399288" name="connsiteY9"/>
              <a:gd fmla="*/ 4988051 w 5498591" name="connsiteX10"/>
              <a:gd fmla="*/ 36576 h 399288" name="connsiteY10"/>
              <a:gd fmla="*/ 5484875 w 5498591" name="connsiteX11"/>
              <a:gd fmla="*/ 13715 h 399288"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99288" w="5498591">
                <a:moveTo>
                  <a:pt x="13716" y="385571"/>
                </a:moveTo>
                <a:lnTo>
                  <a:pt x="510540" y="358140"/>
                </a:lnTo>
                <a:lnTo>
                  <a:pt x="1007364" y="330708"/>
                </a:lnTo>
                <a:lnTo>
                  <a:pt x="1505711" y="318515"/>
                </a:lnTo>
                <a:lnTo>
                  <a:pt x="2002536" y="303276"/>
                </a:lnTo>
                <a:lnTo>
                  <a:pt x="2500883" y="262128"/>
                </a:lnTo>
                <a:lnTo>
                  <a:pt x="2997707" y="219455"/>
                </a:lnTo>
                <a:lnTo>
                  <a:pt x="3496056" y="185928"/>
                </a:lnTo>
                <a:lnTo>
                  <a:pt x="3992880" y="161544"/>
                </a:lnTo>
                <a:lnTo>
                  <a:pt x="4489704" y="105155"/>
                </a:lnTo>
                <a:lnTo>
                  <a:pt x="4988051" y="36576"/>
                </a:lnTo>
                <a:lnTo>
                  <a:pt x="5484875"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748283" y="3653028"/>
            <a:ext cx="5498591" cy="170687"/>
          </a:xfrm>
          <a:custGeom>
            <a:gdLst>
              <a:gd fmla="*/ 13716 w 5498591" name="connsiteX0"/>
              <a:gd fmla="*/ 156971 h 170687" name="connsiteY0"/>
              <a:gd fmla="*/ 510540 w 5498591" name="connsiteX1"/>
              <a:gd fmla="*/ 128015 h 170687" name="connsiteY1"/>
              <a:gd fmla="*/ 1007364 w 5498591" name="connsiteX2"/>
              <a:gd fmla="*/ 112775 h 170687" name="connsiteY2"/>
              <a:gd fmla="*/ 1505711 w 5498591" name="connsiteX3"/>
              <a:gd fmla="*/ 123443 h 170687" name="connsiteY3"/>
              <a:gd fmla="*/ 2002536 w 5498591" name="connsiteX4"/>
              <a:gd fmla="*/ 118871 h 170687" name="connsiteY4"/>
              <a:gd fmla="*/ 2500883 w 5498591" name="connsiteX5"/>
              <a:gd fmla="*/ 100583 h 170687" name="connsiteY5"/>
              <a:gd fmla="*/ 2997707 w 5498591" name="connsiteX6"/>
              <a:gd fmla="*/ 83819 h 170687" name="connsiteY6"/>
              <a:gd fmla="*/ 3496056 w 5498591" name="connsiteX7"/>
              <a:gd fmla="*/ 73151 h 170687" name="connsiteY7"/>
              <a:gd fmla="*/ 3992880 w 5498591" name="connsiteX8"/>
              <a:gd fmla="*/ 59435 h 170687" name="connsiteY8"/>
              <a:gd fmla="*/ 4489704 w 5498591" name="connsiteX9"/>
              <a:gd fmla="*/ 36575 h 170687" name="connsiteY9"/>
              <a:gd fmla="*/ 4988051 w 5498591" name="connsiteX10"/>
              <a:gd fmla="*/ 18287 h 170687" name="connsiteY10"/>
              <a:gd fmla="*/ 5484875 w 5498591" name="connsiteX11"/>
              <a:gd fmla="*/ 13715 h 170687"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70687" w="5498591">
                <a:moveTo>
                  <a:pt x="13716" y="156971"/>
                </a:moveTo>
                <a:lnTo>
                  <a:pt x="510540" y="128015"/>
                </a:lnTo>
                <a:lnTo>
                  <a:pt x="1007364" y="112775"/>
                </a:lnTo>
                <a:lnTo>
                  <a:pt x="1505711" y="123443"/>
                </a:lnTo>
                <a:lnTo>
                  <a:pt x="2002536" y="118871"/>
                </a:lnTo>
                <a:lnTo>
                  <a:pt x="2500883" y="100583"/>
                </a:lnTo>
                <a:lnTo>
                  <a:pt x="2997707" y="83819"/>
                </a:lnTo>
                <a:lnTo>
                  <a:pt x="3496056" y="73151"/>
                </a:lnTo>
                <a:lnTo>
                  <a:pt x="3992880" y="59435"/>
                </a:lnTo>
                <a:lnTo>
                  <a:pt x="4489704" y="36575"/>
                </a:lnTo>
                <a:lnTo>
                  <a:pt x="4988051" y="18287"/>
                </a:lnTo>
                <a:lnTo>
                  <a:pt x="5484875" y="13715"/>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748283" y="3744468"/>
            <a:ext cx="5498591" cy="111251"/>
          </a:xfrm>
          <a:custGeom>
            <a:gdLst>
              <a:gd fmla="*/ 13716 w 5498591" name="connsiteX0"/>
              <a:gd fmla="*/ 97535 h 111251" name="connsiteY0"/>
              <a:gd fmla="*/ 510540 w 5498591" name="connsiteX1"/>
              <a:gd fmla="*/ 85343 h 111251" name="connsiteY1"/>
              <a:gd fmla="*/ 1007364 w 5498591" name="connsiteX2"/>
              <a:gd fmla="*/ 77723 h 111251" name="connsiteY2"/>
              <a:gd fmla="*/ 1505711 w 5498591" name="connsiteX3"/>
              <a:gd fmla="*/ 82295 h 111251" name="connsiteY3"/>
              <a:gd fmla="*/ 2002536 w 5498591" name="connsiteX4"/>
              <a:gd fmla="*/ 77723 h 111251" name="connsiteY4"/>
              <a:gd fmla="*/ 2500883 w 5498591" name="connsiteX5"/>
              <a:gd fmla="*/ 64007 h 111251" name="connsiteY5"/>
              <a:gd fmla="*/ 2997707 w 5498591" name="connsiteX6"/>
              <a:gd fmla="*/ 51815 h 111251" name="connsiteY6"/>
              <a:gd fmla="*/ 3496056 w 5498591" name="connsiteX7"/>
              <a:gd fmla="*/ 45719 h 111251" name="connsiteY7"/>
              <a:gd fmla="*/ 3992880 w 5498591" name="connsiteX8"/>
              <a:gd fmla="*/ 45719 h 111251" name="connsiteY8"/>
              <a:gd fmla="*/ 4489704 w 5498591" name="connsiteX9"/>
              <a:gd fmla="*/ 32003 h 111251" name="connsiteY9"/>
              <a:gd fmla="*/ 4988051 w 5498591" name="connsiteX10"/>
              <a:gd fmla="*/ 18287 h 111251" name="connsiteY10"/>
              <a:gd fmla="*/ 5484875 w 5498591" name="connsiteX11"/>
              <a:gd fmla="*/ 13715 h 111251"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11251" w="5498591">
                <a:moveTo>
                  <a:pt x="13716" y="97535"/>
                </a:moveTo>
                <a:lnTo>
                  <a:pt x="510540" y="85343"/>
                </a:lnTo>
                <a:lnTo>
                  <a:pt x="1007364" y="77723"/>
                </a:lnTo>
                <a:lnTo>
                  <a:pt x="1505711" y="82295"/>
                </a:lnTo>
                <a:lnTo>
                  <a:pt x="2002536" y="77723"/>
                </a:lnTo>
                <a:lnTo>
                  <a:pt x="2500883" y="64007"/>
                </a:lnTo>
                <a:lnTo>
                  <a:pt x="2997707" y="51815"/>
                </a:lnTo>
                <a:lnTo>
                  <a:pt x="3496056" y="45719"/>
                </a:lnTo>
                <a:lnTo>
                  <a:pt x="3992880" y="45719"/>
                </a:lnTo>
                <a:lnTo>
                  <a:pt x="4489704" y="32003"/>
                </a:lnTo>
                <a:lnTo>
                  <a:pt x="4988051" y="18287"/>
                </a:lnTo>
                <a:lnTo>
                  <a:pt x="5484875" y="13715"/>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748283" y="3753612"/>
            <a:ext cx="5498591" cy="106679"/>
          </a:xfrm>
          <a:custGeom>
            <a:gdLst>
              <a:gd fmla="*/ 13716 w 5498591" name="connsiteX0"/>
              <a:gd fmla="*/ 92963 h 106679" name="connsiteY0"/>
              <a:gd fmla="*/ 510540 w 5498591" name="connsiteX1"/>
              <a:gd fmla="*/ 76199 h 106679" name="connsiteY1"/>
              <a:gd fmla="*/ 1007364 w 5498591" name="connsiteX2"/>
              <a:gd fmla="*/ 70103 h 106679" name="connsiteY2"/>
              <a:gd fmla="*/ 1505711 w 5498591" name="connsiteX3"/>
              <a:gd fmla="*/ 76199 h 106679" name="connsiteY3"/>
              <a:gd fmla="*/ 2002536 w 5498591" name="connsiteX4"/>
              <a:gd fmla="*/ 74675 h 106679" name="connsiteY4"/>
              <a:gd fmla="*/ 2500883 w 5498591" name="connsiteX5"/>
              <a:gd fmla="*/ 65531 h 106679" name="connsiteY5"/>
              <a:gd fmla="*/ 2997707 w 5498591" name="connsiteX6"/>
              <a:gd fmla="*/ 54863 h 106679" name="connsiteY6"/>
              <a:gd fmla="*/ 3496056 w 5498591" name="connsiteX7"/>
              <a:gd fmla="*/ 51815 h 106679" name="connsiteY7"/>
              <a:gd fmla="*/ 3992880 w 5498591" name="connsiteX8"/>
              <a:gd fmla="*/ 45719 h 106679" name="connsiteY8"/>
              <a:gd fmla="*/ 4489704 w 5498591" name="connsiteX9"/>
              <a:gd fmla="*/ 32003 h 106679" name="connsiteY9"/>
              <a:gd fmla="*/ 4988051 w 5498591" name="connsiteX10"/>
              <a:gd fmla="*/ 19811 h 106679" name="connsiteY10"/>
              <a:gd fmla="*/ 5484875 w 5498591" name="connsiteX11"/>
              <a:gd fmla="*/ 13715 h 10667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06679" w="5498591">
                <a:moveTo>
                  <a:pt x="13716" y="92963"/>
                </a:moveTo>
                <a:lnTo>
                  <a:pt x="510540" y="76199"/>
                </a:lnTo>
                <a:lnTo>
                  <a:pt x="1007364" y="70103"/>
                </a:lnTo>
                <a:lnTo>
                  <a:pt x="1505711" y="76199"/>
                </a:lnTo>
                <a:lnTo>
                  <a:pt x="2002536" y="74675"/>
                </a:lnTo>
                <a:lnTo>
                  <a:pt x="2500883" y="65531"/>
                </a:lnTo>
                <a:lnTo>
                  <a:pt x="2997707" y="54863"/>
                </a:lnTo>
                <a:lnTo>
                  <a:pt x="3496056" y="51815"/>
                </a:lnTo>
                <a:lnTo>
                  <a:pt x="3992880" y="45719"/>
                </a:lnTo>
                <a:lnTo>
                  <a:pt x="4489704" y="32003"/>
                </a:lnTo>
                <a:lnTo>
                  <a:pt x="4988051" y="19811"/>
                </a:lnTo>
                <a:lnTo>
                  <a:pt x="5484875" y="13715"/>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6665976" y="2074163"/>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6665976" y="2296667"/>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6665976" y="2519172"/>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Freeform 3"/>
          <p:cNvSpPr/>
          <p:nvPr/>
        </p:nvSpPr>
        <p:spPr>
          <a:xfrm>
            <a:off x="6665976" y="2741676"/>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Freeform 3"/>
          <p:cNvSpPr/>
          <p:nvPr/>
        </p:nvSpPr>
        <p:spPr>
          <a:xfrm>
            <a:off x="6665976" y="2964179"/>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Freeform 3"/>
          <p:cNvSpPr/>
          <p:nvPr/>
        </p:nvSpPr>
        <p:spPr>
          <a:xfrm>
            <a:off x="6665976" y="3186683"/>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D33D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6665976" y="3409188"/>
            <a:ext cx="271272" cy="54864"/>
          </a:xfrm>
          <a:custGeom>
            <a:gdLst>
              <a:gd fmla="*/ 13716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6" y="13715"/>
                </a:moveTo>
                <a:lnTo>
                  <a:pt x="257555"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6665976" y="3631692"/>
            <a:ext cx="271272" cy="54864"/>
          </a:xfrm>
          <a:custGeom>
            <a:gdLst>
              <a:gd fmla="*/ 13716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6" y="13715"/>
                </a:moveTo>
                <a:lnTo>
                  <a:pt x="257555" y="13715"/>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8" name="Freeform 3"/>
          <p:cNvSpPr/>
          <p:nvPr/>
        </p:nvSpPr>
        <p:spPr>
          <a:xfrm>
            <a:off x="6665976" y="3854196"/>
            <a:ext cx="271272" cy="54864"/>
          </a:xfrm>
          <a:custGeom>
            <a:gdLst>
              <a:gd fmla="*/ 13716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6" y="13715"/>
                </a:moveTo>
                <a:lnTo>
                  <a:pt x="257555" y="13715"/>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9" name="Freeform 3"/>
          <p:cNvSpPr/>
          <p:nvPr/>
        </p:nvSpPr>
        <p:spPr>
          <a:xfrm>
            <a:off x="6665976" y="4076700"/>
            <a:ext cx="271272" cy="54864"/>
          </a:xfrm>
          <a:custGeom>
            <a:gdLst>
              <a:gd fmla="*/ 13716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6" y="13715"/>
                </a:moveTo>
                <a:lnTo>
                  <a:pt x="257555" y="13715"/>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0"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153400" y="1993900"/>
            <a:ext cx="441325" cy="15316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174.0%</a:t>
            </a:r>
          </a:p>
          <a:p>
            <a:pPr>
              <a:lnSpc>
                <a:spcPts val="1300"/>
              </a:lnSpc>
            </a:pPr>
            <a:r>
              <a:rPr altLang="zh-CN" lang="en-US" smtClean="0" sz="996">
                <a:solidFill>
                  <a:srgbClr val="8087A4"/>
                </a:solidFill>
                <a:latin charset="0" pitchFamily="18" typeface="Microsoft YaHei UI"/>
                <a:cs charset="0" pitchFamily="18" typeface="Microsoft YaHei UI"/>
              </a:rPr>
              <a:t>147.9%</a:t>
            </a:r>
          </a:p>
          <a:p>
            <a:pPr>
              <a:lnSpc>
                <a:spcPts val="1300"/>
              </a:lnSpc>
            </a:pPr>
            <a:r>
              <a:rPr altLang="zh-CN" lang="en-US" smtClean="0" sz="996">
                <a:solidFill>
                  <a:srgbClr val="8087A4"/>
                </a:solidFill>
                <a:latin charset="0" pitchFamily="18" typeface="Microsoft YaHei UI"/>
                <a:cs charset="0" pitchFamily="18" typeface="Microsoft YaHei UI"/>
              </a:rPr>
              <a:t>137.5%</a:t>
            </a:r>
          </a:p>
          <a:p>
            <a:pPr>
              <a:lnSpc>
                <a:spcPts val="1300"/>
              </a:lnSpc>
            </a:pPr>
            <a:r>
              <a:rPr altLang="zh-CN" lang="en-US" smtClean="0" sz="996">
                <a:solidFill>
                  <a:srgbClr val="8087A4"/>
                </a:solidFill>
                <a:latin charset="0" pitchFamily="18" typeface="Microsoft YaHei UI"/>
                <a:cs charset="0" pitchFamily="18" typeface="Microsoft YaHei UI"/>
              </a:rPr>
              <a:t>219.1%</a:t>
            </a:r>
          </a:p>
          <a:p>
            <a:pPr>
              <a:lnSpc>
                <a:spcPts val="1300"/>
              </a:lnSpc>
            </a:pPr>
            <a:r>
              <a:rPr altLang="zh-CN" lang="en-US" smtClean="0" sz="996">
                <a:solidFill>
                  <a:srgbClr val="8087A4"/>
                </a:solidFill>
                <a:latin charset="0" pitchFamily="18" typeface="Microsoft YaHei UI"/>
                <a:cs charset="0" pitchFamily="18" typeface="Microsoft YaHei UI"/>
              </a:rPr>
              <a:t>127.1%</a:t>
            </a:r>
          </a:p>
          <a:p>
            <a:pPr>
              <a:lnSpc>
                <a:spcPts val="1300"/>
              </a:lnSpc>
            </a:pPr>
            <a:r>
              <a:rPr altLang="zh-CN" lang="en-US" smtClean="0" sz="996">
                <a:solidFill>
                  <a:srgbClr val="8087A4"/>
                </a:solidFill>
                <a:latin charset="0" pitchFamily="18" typeface="Microsoft YaHei UI"/>
                <a:cs charset="0" pitchFamily="18" typeface="Microsoft YaHei UI"/>
              </a:rPr>
              <a:t>248.8%</a:t>
            </a:r>
          </a:p>
          <a:p>
            <a:pPr>
              <a:lnSpc>
                <a:spcPts val="1300"/>
              </a:lnSpc>
            </a:pPr>
            <a:r>
              <a:rPr altLang="zh-CN" lang="en-US" smtClean="0" sz="996">
                <a:solidFill>
                  <a:srgbClr val="8087A4"/>
                </a:solidFill>
                <a:latin charset="0" pitchFamily="18" typeface="Microsoft YaHei UI"/>
                <a:cs charset="0" pitchFamily="18" typeface="Microsoft YaHei UI"/>
              </a:rPr>
              <a:t>310.0%</a:t>
            </a:r>
          </a:p>
          <a:p>
            <a:pPr>
              <a:lnSpc>
                <a:spcPts val="1300"/>
              </a:lnSpc>
            </a:pPr>
            <a:r>
              <a:rPr altLang="zh-CN" lang="en-US" smtClean="0" sz="996">
                <a:solidFill>
                  <a:srgbClr val="8087A4"/>
                </a:solidFill>
                <a:latin charset="0" pitchFamily="18" typeface="Microsoft YaHei UI"/>
                <a:cs charset="0" pitchFamily="18" typeface="Microsoft YaHei UI"/>
              </a:rPr>
              <a:t>163.4%</a:t>
            </a:r>
          </a:p>
          <a:p>
            <a:pPr>
              <a:lnSpc>
                <a:spcPts val="1300"/>
              </a:lnSpc>
            </a:pPr>
            <a:r>
              <a:rPr altLang="zh-CN" lang="en-US" smtClean="0" sz="996">
                <a:solidFill>
                  <a:srgbClr val="8087A4"/>
                </a:solidFill>
                <a:latin charset="0" pitchFamily="18" typeface="Microsoft YaHei UI"/>
                <a:cs charset="0" pitchFamily="18" typeface="Microsoft YaHei UI"/>
              </a:rPr>
              <a:t>156.6%</a:t>
            </a:r>
          </a:p>
        </p:txBody>
      </p:sp>
      <p:sp>
        <p:nvSpPr>
          <p:cNvPr id="1031" name="TextBox 1"/>
          <p:cNvSpPr txBox="1"/>
          <p:nvPr/>
        </p:nvSpPr>
        <p:spPr>
          <a:xfrm>
            <a:off x="8153400" y="4013200"/>
            <a:ext cx="4413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154.9%</a:t>
            </a:r>
          </a:p>
        </p:txBody>
      </p:sp>
      <p:sp>
        <p:nvSpPr>
          <p:cNvPr id="1032" name="TextBox 1"/>
          <p:cNvSpPr txBox="1"/>
          <p:nvPr/>
        </p:nvSpPr>
        <p:spPr>
          <a:xfrm>
            <a:off x="5994400" y="2108200"/>
            <a:ext cx="233362" cy="160020"/>
          </a:xfrm>
          <a:prstGeom prst="rect">
            <a:avLst/>
          </a:prstGeom>
          <a:noFill/>
        </p:spPr>
        <p:txBody>
          <a:bodyPr lIns="0" rIns="0" rtlCol="0" tIns="0" wrap="none">
            <a:spAutoFit/>
          </a:bodyPr>
          <a:lstStyle/>
          <a:p>
            <a:pPr>
              <a:lnSpc>
                <a:spcPts val="900"/>
              </a:lnSpc>
            </a:pPr>
            <a:r>
              <a:rPr altLang="zh-CN" b="1" lang="en-US" smtClean="0" sz="1056">
                <a:solidFill>
                  <a:srgbClr val="FD7318"/>
                </a:solidFill>
                <a:latin charset="0" pitchFamily="18" typeface="Times New Roman"/>
                <a:cs charset="0" pitchFamily="18" typeface="Times New Roman"/>
              </a:rPr>
              <a:t>0.58</a:t>
            </a:r>
          </a:p>
        </p:txBody>
      </p:sp>
      <p:sp>
        <p:nvSpPr>
          <p:cNvPr id="1033" name="TextBox 1"/>
          <p:cNvSpPr txBox="1"/>
          <p:nvPr/>
        </p:nvSpPr>
        <p:spPr>
          <a:xfrm>
            <a:off x="558800" y="3987800"/>
            <a:ext cx="60531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2014.1   2014.2   2014.3   2014.4   2014.5   2014.6   2014.7   2014.8   2014.9  2014.102014.112014.12</a:t>
            </a:r>
          </a:p>
        </p:txBody>
      </p:sp>
      <p:sp>
        <p:nvSpPr>
          <p:cNvPr id="1034" name="TextBox 1"/>
          <p:cNvSpPr txBox="1"/>
          <p:nvPr/>
        </p:nvSpPr>
        <p:spPr>
          <a:xfrm>
            <a:off x="6946900" y="1993900"/>
            <a:ext cx="762000" cy="15316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中国建设银行</a:t>
            </a:r>
          </a:p>
          <a:p>
            <a:pPr>
              <a:lnSpc>
                <a:spcPts val="1300"/>
              </a:lnSpc>
            </a:pPr>
            <a:r>
              <a:rPr altLang="zh-CN" lang="en-US" smtClean="0" sz="996">
                <a:solidFill>
                  <a:srgbClr val="8087A4"/>
                </a:solidFill>
                <a:latin charset="0" pitchFamily="18" typeface="Microsoft YaHei UI"/>
                <a:cs charset="0" pitchFamily="18" typeface="Microsoft YaHei UI"/>
              </a:rPr>
              <a:t>工行手机银行</a:t>
            </a:r>
          </a:p>
          <a:p>
            <a:pPr>
              <a:lnSpc>
                <a:spcPts val="1300"/>
              </a:lnSpc>
            </a:pPr>
            <a:r>
              <a:rPr altLang="zh-CN" lang="en-US" smtClean="0" sz="996">
                <a:solidFill>
                  <a:srgbClr val="8087A4"/>
                </a:solidFill>
                <a:latin charset="0" pitchFamily="18" typeface="Microsoft YaHei UI"/>
                <a:cs charset="0" pitchFamily="18" typeface="Microsoft YaHei UI"/>
              </a:rPr>
              <a:t>招商银行</a:t>
            </a:r>
          </a:p>
          <a:p>
            <a:pPr>
              <a:lnSpc>
                <a:spcPts val="1300"/>
              </a:lnSpc>
            </a:pPr>
            <a:r>
              <a:rPr altLang="zh-CN" lang="en-US" smtClean="0" sz="996">
                <a:solidFill>
                  <a:srgbClr val="8087A4"/>
                </a:solidFill>
                <a:latin charset="0" pitchFamily="18" typeface="Microsoft YaHei UI"/>
                <a:cs charset="0" pitchFamily="18" typeface="Microsoft YaHei UI"/>
              </a:rPr>
              <a:t>农行掌上银行</a:t>
            </a:r>
          </a:p>
          <a:p>
            <a:pPr>
              <a:lnSpc>
                <a:spcPts val="1300"/>
              </a:lnSpc>
            </a:pPr>
            <a:r>
              <a:rPr altLang="zh-CN" lang="en-US" smtClean="0" sz="996">
                <a:solidFill>
                  <a:srgbClr val="8087A4"/>
                </a:solidFill>
                <a:latin charset="0" pitchFamily="18" typeface="Microsoft YaHei UI"/>
                <a:cs charset="0" pitchFamily="18" typeface="Microsoft YaHei UI"/>
              </a:rPr>
              <a:t>交通银行</a:t>
            </a:r>
          </a:p>
          <a:p>
            <a:pPr>
              <a:lnSpc>
                <a:spcPts val="1300"/>
              </a:lnSpc>
            </a:pPr>
            <a:r>
              <a:rPr altLang="zh-CN" lang="en-US" smtClean="0" sz="996">
                <a:solidFill>
                  <a:srgbClr val="8087A4"/>
                </a:solidFill>
                <a:latin charset="0" pitchFamily="18" typeface="Microsoft YaHei UI"/>
                <a:cs charset="0" pitchFamily="18" typeface="Microsoft YaHei UI"/>
              </a:rPr>
              <a:t>中国银行</a:t>
            </a:r>
          </a:p>
          <a:p>
            <a:pPr>
              <a:lnSpc>
                <a:spcPts val="1300"/>
              </a:lnSpc>
            </a:pPr>
            <a:r>
              <a:rPr altLang="zh-CN" lang="en-US" smtClean="0" sz="996">
                <a:solidFill>
                  <a:srgbClr val="8087A4"/>
                </a:solidFill>
                <a:latin charset="0" pitchFamily="18" typeface="Microsoft YaHei UI"/>
                <a:cs charset="0" pitchFamily="18" typeface="Microsoft YaHei UI"/>
              </a:rPr>
              <a:t>邮储银行</a:t>
            </a:r>
          </a:p>
          <a:p>
            <a:pPr>
              <a:lnSpc>
                <a:spcPts val="1300"/>
              </a:lnSpc>
            </a:pPr>
            <a:r>
              <a:rPr altLang="zh-CN" lang="en-US" smtClean="0" sz="996">
                <a:solidFill>
                  <a:srgbClr val="8087A4"/>
                </a:solidFill>
                <a:latin charset="0" pitchFamily="18" typeface="Microsoft YaHei UI"/>
                <a:cs charset="0" pitchFamily="18" typeface="Microsoft YaHei UI"/>
              </a:rPr>
              <a:t>民生银行</a:t>
            </a:r>
          </a:p>
          <a:p>
            <a:pPr>
              <a:lnSpc>
                <a:spcPts val="1300"/>
              </a:lnSpc>
            </a:pPr>
            <a:r>
              <a:rPr altLang="zh-CN" lang="en-US" smtClean="0" sz="996">
                <a:solidFill>
                  <a:srgbClr val="8087A4"/>
                </a:solidFill>
                <a:latin charset="0" pitchFamily="18" typeface="Microsoft YaHei UI"/>
                <a:cs charset="0" pitchFamily="18" typeface="Microsoft YaHei UI"/>
              </a:rPr>
              <a:t>平安口袋银行</a:t>
            </a:r>
          </a:p>
        </p:txBody>
      </p:sp>
      <p:sp>
        <p:nvSpPr>
          <p:cNvPr id="1035" name="TextBox 1"/>
          <p:cNvSpPr txBox="1"/>
          <p:nvPr/>
        </p:nvSpPr>
        <p:spPr>
          <a:xfrm>
            <a:off x="6946900" y="3987800"/>
            <a:ext cx="762000"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浦发手机银行</a:t>
            </a:r>
          </a:p>
        </p:txBody>
      </p:sp>
      <p:sp>
        <p:nvSpPr>
          <p:cNvPr id="1036" name="TextBox 1"/>
          <p:cNvSpPr txBox="1"/>
          <p:nvPr/>
        </p:nvSpPr>
        <p:spPr>
          <a:xfrm>
            <a:off x="774700" y="22860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单位：亿台</a:t>
            </a:r>
          </a:p>
        </p:txBody>
      </p:sp>
      <p:sp>
        <p:nvSpPr>
          <p:cNvPr id="1037" name="TextBox 1"/>
          <p:cNvSpPr txBox="1"/>
          <p:nvPr/>
        </p:nvSpPr>
        <p:spPr>
          <a:xfrm>
            <a:off x="393700" y="254000"/>
            <a:ext cx="9986962" cy="1645920"/>
          </a:xfrm>
          <a:prstGeom prst="rect">
            <a:avLst/>
          </a:prstGeom>
          <a:noFill/>
        </p:spPr>
        <p:txBody>
          <a:bodyPr lIns="0" rIns="0" rtlCol="0" tIns="0" wrap="none">
            <a:spAutoFit/>
          </a:bodyPr>
          <a:lstStyle/>
          <a:p>
            <a:pPr>
              <a:lnSpc>
                <a:spcPts val="1400"/>
              </a:lnSpc>
              <a:tabLst>
                <a:tab pos="241300"/>
                <a:tab pos="1422400"/>
                <a:tab pos="6121400"/>
              </a:tabLst>
            </a:pPr>
            <a:r>
              <a:rPr altLang="zh-CN" lang="en-US" smtClean="0"/>
              <a:t>	细分行业应用盘点——移动金融</a:t>
            </a:r>
          </a:p>
          <a:p>
            <a:pPr>
              <a:lnSpc>
                <a:spcPts val="1400"/>
              </a:lnSpc>
              <a:tabLst>
                <a:tab pos="241300"/>
                <a:tab pos="1422400"/>
                <a:tab pos="6121400"/>
              </a:tabLst>
            </a:pPr>
            <a:r>
              <a:rPr altLang="zh-CN" lang="en-US" smtClean="0"/>
              <a:t>   移动银行类应用中，建设银行用户覆盖量居首，邮储银行、中国银行、农行用户覆盖量增速较快</a:t>
            </a:r>
          </a:p>
          <a:p>
            <a:pPr>
              <a:lnSpc>
                <a:spcPts val="1400"/>
              </a:lnSpc>
              <a:tabLst>
                <a:tab pos="241300"/>
                <a:tab pos="1422400"/>
                <a:tab pos="6121400"/>
              </a:tabLst>
            </a:pPr>
            <a:endParaRPr altLang="zh-CN" lang="en-US" smtClean="0"/>
          </a:p>
          <a:p>
            <a:pPr>
              <a:lnSpc>
                <a:spcPts val="1400"/>
              </a:lnSpc>
              <a:tabLst>
                <a:tab pos="241300"/>
                <a:tab pos="1422400"/>
                <a:tab pos="6121400"/>
              </a:tabLst>
            </a:pPr>
            <a:endParaRPr altLang="zh-CN" lang="en-US" smtClean="0"/>
          </a:p>
          <a:p>
            <a:pPr>
              <a:lnSpc>
                <a:spcPts val="1400"/>
              </a:lnSpc>
              <a:tabLst>
                <a:tab pos="241300"/>
                <a:tab pos="1422400"/>
                <a:tab pos="6121400"/>
              </a:tabLst>
            </a:pPr>
            <a:endParaRPr altLang="zh-CN" lang="en-US" smtClean="0"/>
          </a:p>
          <a:p>
            <a:pPr>
              <a:lnSpc>
                <a:spcPts val="1400"/>
              </a:lnSpc>
              <a:tabLst>
                <a:tab pos="241300"/>
                <a:tab pos="1422400"/>
                <a:tab pos="6121400"/>
              </a:tabLst>
            </a:pPr>
            <a:endParaRPr altLang="zh-CN" lang="en-US" smtClean="0"/>
          </a:p>
          <a:p>
            <a:pPr>
              <a:lnSpc>
                <a:spcPts val="1400"/>
              </a:lnSpc>
              <a:tabLst>
                <a:tab pos="241300"/>
                <a:tab pos="1422400"/>
                <a:tab pos="6121400"/>
              </a:tabLst>
            </a:pPr>
            <a:endParaRPr altLang="zh-CN" lang="en-US" smtClean="0"/>
          </a:p>
          <a:p>
            <a:pPr>
              <a:lnSpc>
                <a:spcPts val="1400"/>
              </a:lnSpc>
              <a:tabLst>
                <a:tab pos="241300"/>
                <a:tab pos="1422400"/>
                <a:tab pos="6121400"/>
              </a:tabLst>
            </a:pPr>
            <a:r>
              <a:rPr altLang="zh-CN" lang="en-US" smtClean="0"/>
              <a:t>		2014年1-12月 移动银行类应用用户覆盖量TOP10增长趋势</a:t>
            </a:r>
          </a:p>
          <a:p>
            <a:pPr>
              <a:lnSpc>
                <a:spcPts val="1400"/>
              </a:lnSpc>
              <a:tabLst>
                <a:tab pos="241300"/>
                <a:tab pos="1422400"/>
                <a:tab pos="6121400"/>
              </a:tabLst>
            </a:pPr>
            <a:r>
              <a:rPr altLang="zh-CN" lang="en-US" smtClean="0"/>
              <a:t>			2014 年 1 月-12 月 用户覆盖量增幅</a:t>
            </a:r>
          </a:p>
        </p:txBody>
      </p:sp>
      <p:sp>
        <p:nvSpPr>
          <p:cNvPr id="1038"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833372" y="3849623"/>
            <a:ext cx="1205483" cy="103632"/>
          </a:xfrm>
          <a:custGeom>
            <a:gdLst>
              <a:gd fmla="*/ 0 w 1205483" name="connsiteX0"/>
              <a:gd fmla="*/ 0 h 103632" name="connsiteY0"/>
              <a:gd fmla="*/ 1205483 w 1205483" name="connsiteX1"/>
              <a:gd fmla="*/ 0 h 103632" name="connsiteY1"/>
              <a:gd fmla="*/ 1205483 w 1205483" name="connsiteX2"/>
              <a:gd fmla="*/ 103632 h 103632" name="connsiteY2"/>
              <a:gd fmla="*/ 0 w 1205483" name="connsiteX3"/>
              <a:gd fmla="*/ 103632 h 103632" name="connsiteY3"/>
              <a:gd fmla="*/ 0 w 1205483" name="connsiteX4"/>
              <a:gd fmla="*/ 0 h 1036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3632" w="1205483">
                <a:moveTo>
                  <a:pt x="0" y="0"/>
                </a:moveTo>
                <a:lnTo>
                  <a:pt x="1205483" y="0"/>
                </a:lnTo>
                <a:lnTo>
                  <a:pt x="1205483" y="103632"/>
                </a:lnTo>
                <a:lnTo>
                  <a:pt x="0" y="103632"/>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3881628" y="3493008"/>
            <a:ext cx="1205483" cy="460247"/>
          </a:xfrm>
          <a:custGeom>
            <a:gdLst>
              <a:gd fmla="*/ 0 w 1205483" name="connsiteX0"/>
              <a:gd fmla="*/ 0 h 460247" name="connsiteY0"/>
              <a:gd fmla="*/ 1205483 w 1205483" name="connsiteX1"/>
              <a:gd fmla="*/ 0 h 460247" name="connsiteY1"/>
              <a:gd fmla="*/ 1205483 w 1205483" name="connsiteX2"/>
              <a:gd fmla="*/ 460247 h 460247" name="connsiteY2"/>
              <a:gd fmla="*/ 0 w 1205483" name="connsiteX3"/>
              <a:gd fmla="*/ 460247 h 460247" name="connsiteY3"/>
              <a:gd fmla="*/ 0 w 1205483" name="connsiteX4"/>
              <a:gd fmla="*/ 0 h 46024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0247" w="1205483">
                <a:moveTo>
                  <a:pt x="0" y="0"/>
                </a:moveTo>
                <a:lnTo>
                  <a:pt x="1205483" y="0"/>
                </a:lnTo>
                <a:lnTo>
                  <a:pt x="1205483" y="460247"/>
                </a:lnTo>
                <a:lnTo>
                  <a:pt x="0" y="460247"/>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5929884" y="2429255"/>
            <a:ext cx="1205484" cy="1524000"/>
          </a:xfrm>
          <a:custGeom>
            <a:gdLst>
              <a:gd fmla="*/ 0 w 1205484" name="connsiteX0"/>
              <a:gd fmla="*/ 0 h 1524000" name="connsiteY0"/>
              <a:gd fmla="*/ 1205484 w 1205484" name="connsiteX1"/>
              <a:gd fmla="*/ 0 h 1524000" name="connsiteY1"/>
              <a:gd fmla="*/ 1205484 w 1205484" name="connsiteX2"/>
              <a:gd fmla="*/ 1524000 h 1524000" name="connsiteY2"/>
              <a:gd fmla="*/ 0 w 1205484" name="connsiteX3"/>
              <a:gd fmla="*/ 1524000 h 1524000" name="connsiteY3"/>
              <a:gd fmla="*/ 0 w 1205484" name="connsiteX4"/>
              <a:gd fmla="*/ 0 h 1524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524000" w="1205484">
                <a:moveTo>
                  <a:pt x="0" y="0"/>
                </a:moveTo>
                <a:lnTo>
                  <a:pt x="1205484" y="0"/>
                </a:lnTo>
                <a:lnTo>
                  <a:pt x="1205484" y="1524000"/>
                </a:lnTo>
                <a:lnTo>
                  <a:pt x="0" y="1524000"/>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713732" y="3057144"/>
            <a:ext cx="294132" cy="379476"/>
          </a:xfrm>
          <a:custGeom>
            <a:gdLst>
              <a:gd fmla="*/ 0 w 294132" name="connsiteX0"/>
              <a:gd fmla="*/ 147066 h 379476" name="connsiteY0"/>
              <a:gd fmla="*/ 147065 w 294132" name="connsiteX1"/>
              <a:gd fmla="*/ 0 h 379476" name="connsiteY1"/>
              <a:gd fmla="*/ 294132 w 294132" name="connsiteX2"/>
              <a:gd fmla="*/ 147066 h 379476" name="connsiteY2"/>
              <a:gd fmla="*/ 220598 w 294132" name="connsiteX3"/>
              <a:gd fmla="*/ 147066 h 379476" name="connsiteY3"/>
              <a:gd fmla="*/ 220598 w 294132" name="connsiteX4"/>
              <a:gd fmla="*/ 379476 h 379476" name="connsiteY4"/>
              <a:gd fmla="*/ 73533 w 294132" name="connsiteX5"/>
              <a:gd fmla="*/ 379476 h 379476" name="connsiteY5"/>
              <a:gd fmla="*/ 73533 w 294132" name="connsiteX6"/>
              <a:gd fmla="*/ 147066 h 379476" name="connsiteY6"/>
              <a:gd fmla="*/ 0 w 294132" name="connsiteX7"/>
              <a:gd fmla="*/ 147066 h 379476"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379476" w="294132">
                <a:moveTo>
                  <a:pt x="0" y="147066"/>
                </a:moveTo>
                <a:lnTo>
                  <a:pt x="147065" y="0"/>
                </a:lnTo>
                <a:lnTo>
                  <a:pt x="294132" y="147066"/>
                </a:lnTo>
                <a:lnTo>
                  <a:pt x="220598" y="147066"/>
                </a:lnTo>
                <a:lnTo>
                  <a:pt x="220598" y="379476"/>
                </a:lnTo>
                <a:lnTo>
                  <a:pt x="73533" y="379476"/>
                </a:lnTo>
                <a:lnTo>
                  <a:pt x="73533" y="147066"/>
                </a:lnTo>
                <a:lnTo>
                  <a:pt x="0" y="147066"/>
                </a:ln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6795516" y="1950720"/>
            <a:ext cx="294131" cy="379475"/>
          </a:xfrm>
          <a:custGeom>
            <a:gdLst>
              <a:gd fmla="*/ 0 w 294131" name="connsiteX0"/>
              <a:gd fmla="*/ 147065 h 379475" name="connsiteY0"/>
              <a:gd fmla="*/ 147065 w 294131" name="connsiteX1"/>
              <a:gd fmla="*/ 0 h 379475" name="connsiteY1"/>
              <a:gd fmla="*/ 294131 w 294131" name="connsiteX2"/>
              <a:gd fmla="*/ 147065 h 379475" name="connsiteY2"/>
              <a:gd fmla="*/ 220598 w 294131" name="connsiteX3"/>
              <a:gd fmla="*/ 147065 h 379475" name="connsiteY3"/>
              <a:gd fmla="*/ 220598 w 294131" name="connsiteX4"/>
              <a:gd fmla="*/ 379475 h 379475" name="connsiteY4"/>
              <a:gd fmla="*/ 73532 w 294131" name="connsiteX5"/>
              <a:gd fmla="*/ 379475 h 379475" name="connsiteY5"/>
              <a:gd fmla="*/ 73532 w 294131" name="connsiteX6"/>
              <a:gd fmla="*/ 147065 h 379475" name="connsiteY6"/>
              <a:gd fmla="*/ 0 w 294131" name="connsiteX7"/>
              <a:gd fmla="*/ 147065 h 379475"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379475" w="294131">
                <a:moveTo>
                  <a:pt x="0" y="147065"/>
                </a:moveTo>
                <a:lnTo>
                  <a:pt x="147065" y="0"/>
                </a:lnTo>
                <a:lnTo>
                  <a:pt x="294131" y="147065"/>
                </a:lnTo>
                <a:lnTo>
                  <a:pt x="220598" y="147065"/>
                </a:lnTo>
                <a:lnTo>
                  <a:pt x="220598" y="379475"/>
                </a:lnTo>
                <a:lnTo>
                  <a:pt x="73532" y="379475"/>
                </a:lnTo>
                <a:lnTo>
                  <a:pt x="73532" y="147065"/>
                </a:lnTo>
                <a:lnTo>
                  <a:pt x="0" y="147065"/>
                </a:ln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数据中心，移动智能终端用户为移动端累计活跃设备总数</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1" name="TextBox 1"/>
          <p:cNvSpPr txBox="1"/>
          <p:nvPr/>
        </p:nvSpPr>
        <p:spPr>
          <a:xfrm>
            <a:off x="2311400" y="3657600"/>
            <a:ext cx="222250" cy="198120"/>
          </a:xfrm>
          <a:prstGeom prst="rect">
            <a:avLst/>
          </a:prstGeom>
          <a:noFill/>
        </p:spPr>
        <p:txBody>
          <a:bodyPr lIns="0" rIns="0" rtlCol="0" tIns="0" wrap="none">
            <a:spAutoFit/>
          </a:bodyPr>
          <a:lstStyle/>
          <a:p>
            <a:pPr>
              <a:lnSpc>
                <a:spcPts val="1200"/>
              </a:lnSpc>
            </a:pPr>
            <a:r>
              <a:rPr altLang="zh-CN" b="1" lang="en-US" smtClean="0" sz="1403">
                <a:solidFill>
                  <a:srgbClr val="617486"/>
                </a:solidFill>
                <a:latin charset="0" pitchFamily="18" typeface="Times New Roman"/>
                <a:cs charset="0" pitchFamily="18" typeface="Times New Roman"/>
              </a:rPr>
              <a:t>0.7</a:t>
            </a:r>
          </a:p>
        </p:txBody>
      </p:sp>
      <p:sp>
        <p:nvSpPr>
          <p:cNvPr id="12" name="TextBox 1"/>
          <p:cNvSpPr txBox="1"/>
          <p:nvPr/>
        </p:nvSpPr>
        <p:spPr>
          <a:xfrm>
            <a:off x="4356100" y="3657600"/>
            <a:ext cx="222250" cy="198120"/>
          </a:xfrm>
          <a:prstGeom prst="rect">
            <a:avLst/>
          </a:prstGeom>
          <a:noFill/>
        </p:spPr>
        <p:txBody>
          <a:bodyPr lIns="0" rIns="0" rtlCol="0" tIns="0" wrap="none">
            <a:spAutoFit/>
          </a:bodyPr>
          <a:lstStyle/>
          <a:p>
            <a:pPr>
              <a:lnSpc>
                <a:spcPts val="1200"/>
              </a:lnSpc>
            </a:pPr>
            <a:r>
              <a:rPr altLang="zh-CN" b="1" lang="en-US" smtClean="0" sz="1403">
                <a:solidFill>
                  <a:srgbClr val="FFFFFF"/>
                </a:solidFill>
                <a:latin charset="0" pitchFamily="18" typeface="Times New Roman"/>
                <a:cs charset="0" pitchFamily="18" typeface="Times New Roman"/>
              </a:rPr>
              <a:t>3.2</a:t>
            </a:r>
          </a:p>
        </p:txBody>
      </p:sp>
      <p:sp>
        <p:nvSpPr>
          <p:cNvPr id="13" name="TextBox 1"/>
          <p:cNvSpPr txBox="1"/>
          <p:nvPr/>
        </p:nvSpPr>
        <p:spPr>
          <a:xfrm>
            <a:off x="6350000" y="3124200"/>
            <a:ext cx="311150" cy="210820"/>
          </a:xfrm>
          <a:prstGeom prst="rect">
            <a:avLst/>
          </a:prstGeom>
          <a:noFill/>
        </p:spPr>
        <p:txBody>
          <a:bodyPr lIns="0" rIns="0" rtlCol="0" tIns="0" wrap="none">
            <a:spAutoFit/>
          </a:bodyPr>
          <a:lstStyle/>
          <a:p>
            <a:pPr>
              <a:lnSpc>
                <a:spcPts val="1300"/>
              </a:lnSpc>
            </a:pPr>
            <a:r>
              <a:rPr altLang="zh-CN" b="1" lang="en-US" smtClean="0" sz="1406">
                <a:solidFill>
                  <a:srgbClr val="FFFFFF"/>
                </a:solidFill>
                <a:latin charset="0" pitchFamily="18" typeface="Times New Roman"/>
                <a:cs charset="0" pitchFamily="18" typeface="Times New Roman"/>
              </a:rPr>
              <a:t>10.6</a:t>
            </a:r>
          </a:p>
        </p:txBody>
      </p:sp>
      <p:sp>
        <p:nvSpPr>
          <p:cNvPr id="14" name="TextBox 1"/>
          <p:cNvSpPr txBox="1"/>
          <p:nvPr/>
        </p:nvSpPr>
        <p:spPr>
          <a:xfrm>
            <a:off x="2286000" y="4051300"/>
            <a:ext cx="254000" cy="160020"/>
          </a:xfrm>
          <a:prstGeom prst="rect">
            <a:avLst/>
          </a:prstGeom>
          <a:noFill/>
        </p:spPr>
        <p:txBody>
          <a:bodyPr lIns="0" rIns="0" rtlCol="0" tIns="0" wrap="none">
            <a:spAutoFit/>
          </a:bodyPr>
          <a:lstStyle/>
          <a:p>
            <a:pPr>
              <a:lnSpc>
                <a:spcPts val="900"/>
              </a:lnSpc>
            </a:pPr>
            <a:r>
              <a:rPr altLang="zh-CN" lang="en-US" smtClean="0" sz="996">
                <a:solidFill>
                  <a:srgbClr val="617486"/>
                </a:solidFill>
                <a:latin charset="0" pitchFamily="18" typeface="Times New Roman"/>
                <a:cs charset="0" pitchFamily="18" typeface="Times New Roman"/>
              </a:rPr>
              <a:t>2012</a:t>
            </a:r>
          </a:p>
        </p:txBody>
      </p:sp>
      <p:sp>
        <p:nvSpPr>
          <p:cNvPr id="15" name="TextBox 1"/>
          <p:cNvSpPr txBox="1"/>
          <p:nvPr/>
        </p:nvSpPr>
        <p:spPr>
          <a:xfrm>
            <a:off x="4343400" y="4051300"/>
            <a:ext cx="254000" cy="160020"/>
          </a:xfrm>
          <a:prstGeom prst="rect">
            <a:avLst/>
          </a:prstGeom>
          <a:noFill/>
        </p:spPr>
        <p:txBody>
          <a:bodyPr lIns="0" rIns="0" rtlCol="0" tIns="0" wrap="none">
            <a:spAutoFit/>
          </a:bodyPr>
          <a:lstStyle/>
          <a:p>
            <a:pPr>
              <a:lnSpc>
                <a:spcPts val="900"/>
              </a:lnSpc>
            </a:pPr>
            <a:r>
              <a:rPr altLang="zh-CN" lang="en-US" smtClean="0" sz="996">
                <a:solidFill>
                  <a:srgbClr val="617486"/>
                </a:solidFill>
                <a:latin charset="0" pitchFamily="18" typeface="Times New Roman"/>
                <a:cs charset="0" pitchFamily="18" typeface="Times New Roman"/>
              </a:rPr>
              <a:t>2013</a:t>
            </a:r>
          </a:p>
        </p:txBody>
      </p:sp>
      <p:sp>
        <p:nvSpPr>
          <p:cNvPr id="16" name="TextBox 1"/>
          <p:cNvSpPr txBox="1"/>
          <p:nvPr/>
        </p:nvSpPr>
        <p:spPr>
          <a:xfrm>
            <a:off x="6388100" y="4051300"/>
            <a:ext cx="254000" cy="160020"/>
          </a:xfrm>
          <a:prstGeom prst="rect">
            <a:avLst/>
          </a:prstGeom>
          <a:noFill/>
        </p:spPr>
        <p:txBody>
          <a:bodyPr lIns="0" rIns="0" rtlCol="0" tIns="0" wrap="none">
            <a:spAutoFit/>
          </a:bodyPr>
          <a:lstStyle/>
          <a:p>
            <a:pPr>
              <a:lnSpc>
                <a:spcPts val="900"/>
              </a:lnSpc>
            </a:pPr>
            <a:r>
              <a:rPr altLang="zh-CN" lang="en-US" smtClean="0" sz="996">
                <a:solidFill>
                  <a:srgbClr val="617486"/>
                </a:solidFill>
                <a:latin charset="0" pitchFamily="18" typeface="Times New Roman"/>
                <a:cs charset="0" pitchFamily="18" typeface="Times New Roman"/>
              </a:rPr>
              <a:t>2014</a:t>
            </a:r>
          </a:p>
        </p:txBody>
      </p:sp>
      <p:sp>
        <p:nvSpPr>
          <p:cNvPr id="17" name="TextBox 1"/>
          <p:cNvSpPr txBox="1"/>
          <p:nvPr/>
        </p:nvSpPr>
        <p:spPr>
          <a:xfrm>
            <a:off x="4064000" y="3289300"/>
            <a:ext cx="577850" cy="198120"/>
          </a:xfrm>
          <a:prstGeom prst="rect">
            <a:avLst/>
          </a:prstGeom>
          <a:noFill/>
        </p:spPr>
        <p:txBody>
          <a:bodyPr lIns="0" rIns="0" rtlCol="0" tIns="0" wrap="none">
            <a:spAutoFit/>
          </a:bodyPr>
          <a:lstStyle/>
          <a:p>
            <a:pPr>
              <a:lnSpc>
                <a:spcPts val="1200"/>
              </a:lnSpc>
            </a:pPr>
            <a:r>
              <a:rPr altLang="zh-CN" b="1" lang="en-US" smtClean="0" sz="1403">
                <a:solidFill>
                  <a:srgbClr val="FF6600"/>
                </a:solidFill>
                <a:latin charset="0" pitchFamily="18" typeface="Times New Roman"/>
                <a:cs charset="0" pitchFamily="18" typeface="Times New Roman"/>
              </a:rPr>
              <a:t>342.9%</a:t>
            </a:r>
          </a:p>
        </p:txBody>
      </p:sp>
      <p:sp>
        <p:nvSpPr>
          <p:cNvPr id="18" name="TextBox 1"/>
          <p:cNvSpPr txBox="1"/>
          <p:nvPr/>
        </p:nvSpPr>
        <p:spPr>
          <a:xfrm>
            <a:off x="393700" y="254000"/>
            <a:ext cx="7202488" cy="3246120"/>
          </a:xfrm>
          <a:prstGeom prst="rect">
            <a:avLst/>
          </a:prstGeom>
          <a:noFill/>
        </p:spPr>
        <p:txBody>
          <a:bodyPr lIns="0" rIns="0" rtlCol="0" tIns="0" wrap="none">
            <a:spAutoFit/>
          </a:bodyPr>
          <a:lstStyle/>
          <a:p>
            <a:pPr>
              <a:lnSpc>
                <a:spcPts val="1400"/>
              </a:lnSpc>
              <a:tabLst>
                <a:tab pos="241300"/>
                <a:tab pos="1460500"/>
                <a:tab pos="2844800"/>
                <a:tab pos="5765800"/>
              </a:tabLst>
            </a:pPr>
            <a:r>
              <a:rPr altLang="zh-CN" lang="en-US" smtClean="0"/>
              <a:t>	移动互联网行业概况</a:t>
            </a:r>
          </a:p>
          <a:p>
            <a:pPr>
              <a:lnSpc>
                <a:spcPts val="1400"/>
              </a:lnSpc>
              <a:tabLst>
                <a:tab pos="241300"/>
                <a:tab pos="1460500"/>
                <a:tab pos="2844800"/>
                <a:tab pos="5765800"/>
              </a:tabLst>
            </a:pPr>
            <a:r>
              <a:rPr altLang="zh-CN" lang="en-US" smtClean="0"/>
              <a:t>   2014年，我国移动智能终端用户规模达10.6亿，较2013年增长231.7%</a:t>
            </a:r>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r>
              <a:rPr altLang="zh-CN" lang="en-US" smtClean="0"/>
              <a:t>			2012-2014年中国移动智能终端用户规模</a:t>
            </a:r>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r>
              <a:rPr altLang="zh-CN" lang="en-US" smtClean="0"/>
              <a:t>				231.7%</a:t>
            </a:r>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endParaRPr altLang="zh-CN" lang="en-US" smtClean="0"/>
          </a:p>
          <a:p>
            <a:pPr>
              <a:lnSpc>
                <a:spcPts val="1400"/>
              </a:lnSpc>
              <a:tabLst>
                <a:tab pos="241300"/>
                <a:tab pos="1460500"/>
                <a:tab pos="2844800"/>
                <a:tab pos="5765800"/>
              </a:tabLst>
            </a:pPr>
            <a:r>
              <a:rPr altLang="zh-CN" lang="en-US" smtClean="0"/>
              <a:t>		单位：亿台</a:t>
            </a:r>
          </a:p>
        </p:txBody>
      </p:sp>
    </p:spTree>
  </p:cSld>
  <p:clrMapOvr>
    <a:masterClrMapping/>
  </p:clrMapOvr>
  <p:transition/>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6481953" y="2191423"/>
            <a:ext cx="1425447" cy="223862"/>
          </a:xfrm>
          <a:custGeom>
            <a:gdLst>
              <a:gd fmla="*/ 0 w 1425447" name="connsiteX0"/>
              <a:gd fmla="*/ 223862 h 223862" name="connsiteY0"/>
              <a:gd fmla="*/ 1425447 w 1425447" name="connsiteX1"/>
              <a:gd fmla="*/ 223862 h 223862" name="connsiteY1"/>
              <a:gd fmla="*/ 1425447 w 1425447" name="connsiteX2"/>
              <a:gd fmla="*/ 0 h 223862" name="connsiteY2"/>
              <a:gd fmla="*/ 0 w 1425447" name="connsiteX3"/>
              <a:gd fmla="*/ 0 h 223862" name="connsiteY3"/>
              <a:gd fmla="*/ 0 w 1425447"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1425447">
                <a:moveTo>
                  <a:pt x="0" y="223862"/>
                </a:moveTo>
                <a:lnTo>
                  <a:pt x="1425447" y="223862"/>
                </a:lnTo>
                <a:lnTo>
                  <a:pt x="1425447"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7907528" y="2191423"/>
            <a:ext cx="960729" cy="223862"/>
          </a:xfrm>
          <a:custGeom>
            <a:gdLst>
              <a:gd fmla="*/ 0 w 960729" name="connsiteX0"/>
              <a:gd fmla="*/ 223862 h 223862" name="connsiteY0"/>
              <a:gd fmla="*/ 960729 w 960729" name="connsiteX1"/>
              <a:gd fmla="*/ 223862 h 223862" name="connsiteY1"/>
              <a:gd fmla="*/ 960729 w 960729" name="connsiteX2"/>
              <a:gd fmla="*/ 0 h 223862" name="connsiteY2"/>
              <a:gd fmla="*/ 0 w 960729" name="connsiteX3"/>
              <a:gd fmla="*/ 0 h 223862" name="connsiteY3"/>
              <a:gd fmla="*/ 0 w 960729"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960728">
                <a:moveTo>
                  <a:pt x="0" y="223862"/>
                </a:moveTo>
                <a:lnTo>
                  <a:pt x="960729" y="223862"/>
                </a:lnTo>
                <a:lnTo>
                  <a:pt x="960729"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6481953" y="2639225"/>
            <a:ext cx="1425447" cy="223862"/>
          </a:xfrm>
          <a:custGeom>
            <a:gdLst>
              <a:gd fmla="*/ 0 w 1425447" name="connsiteX0"/>
              <a:gd fmla="*/ 223862 h 223862" name="connsiteY0"/>
              <a:gd fmla="*/ 1425447 w 1425447" name="connsiteX1"/>
              <a:gd fmla="*/ 223862 h 223862" name="connsiteY1"/>
              <a:gd fmla="*/ 1425447 w 1425447" name="connsiteX2"/>
              <a:gd fmla="*/ 0 h 223862" name="connsiteY2"/>
              <a:gd fmla="*/ 0 w 1425447" name="connsiteX3"/>
              <a:gd fmla="*/ 0 h 223862" name="connsiteY3"/>
              <a:gd fmla="*/ 0 w 1425447"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1425447">
                <a:moveTo>
                  <a:pt x="0" y="223862"/>
                </a:moveTo>
                <a:lnTo>
                  <a:pt x="1425447" y="223862"/>
                </a:lnTo>
                <a:lnTo>
                  <a:pt x="1425447"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7907528" y="2639225"/>
            <a:ext cx="960729" cy="223862"/>
          </a:xfrm>
          <a:custGeom>
            <a:gdLst>
              <a:gd fmla="*/ 0 w 960729" name="connsiteX0"/>
              <a:gd fmla="*/ 223862 h 223862" name="connsiteY0"/>
              <a:gd fmla="*/ 960729 w 960729" name="connsiteX1"/>
              <a:gd fmla="*/ 223862 h 223862" name="connsiteY1"/>
              <a:gd fmla="*/ 960729 w 960729" name="connsiteX2"/>
              <a:gd fmla="*/ 0 h 223862" name="connsiteY2"/>
              <a:gd fmla="*/ 0 w 960729" name="connsiteX3"/>
              <a:gd fmla="*/ 0 h 223862" name="connsiteY3"/>
              <a:gd fmla="*/ 0 w 960729"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960728">
                <a:moveTo>
                  <a:pt x="0" y="223862"/>
                </a:moveTo>
                <a:lnTo>
                  <a:pt x="960729" y="223862"/>
                </a:lnTo>
                <a:lnTo>
                  <a:pt x="960729"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6481953" y="3086900"/>
            <a:ext cx="1425447" cy="223862"/>
          </a:xfrm>
          <a:custGeom>
            <a:gdLst>
              <a:gd fmla="*/ 0 w 1425447" name="connsiteX0"/>
              <a:gd fmla="*/ 223862 h 223862" name="connsiteY0"/>
              <a:gd fmla="*/ 1425447 w 1425447" name="connsiteX1"/>
              <a:gd fmla="*/ 223862 h 223862" name="connsiteY1"/>
              <a:gd fmla="*/ 1425447 w 1425447" name="connsiteX2"/>
              <a:gd fmla="*/ 0 h 223862" name="connsiteY2"/>
              <a:gd fmla="*/ 0 w 1425447" name="connsiteX3"/>
              <a:gd fmla="*/ 0 h 223862" name="connsiteY3"/>
              <a:gd fmla="*/ 0 w 1425447"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1425447">
                <a:moveTo>
                  <a:pt x="0" y="223862"/>
                </a:moveTo>
                <a:lnTo>
                  <a:pt x="1425447" y="223862"/>
                </a:lnTo>
                <a:lnTo>
                  <a:pt x="1425447"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7907528" y="3086900"/>
            <a:ext cx="960729" cy="223862"/>
          </a:xfrm>
          <a:custGeom>
            <a:gdLst>
              <a:gd fmla="*/ 0 w 960729" name="connsiteX0"/>
              <a:gd fmla="*/ 223862 h 223862" name="connsiteY0"/>
              <a:gd fmla="*/ 960729 w 960729" name="connsiteX1"/>
              <a:gd fmla="*/ 223862 h 223862" name="connsiteY1"/>
              <a:gd fmla="*/ 960729 w 960729" name="connsiteX2"/>
              <a:gd fmla="*/ 0 h 223862" name="connsiteY2"/>
              <a:gd fmla="*/ 0 w 960729" name="connsiteX3"/>
              <a:gd fmla="*/ 0 h 223862" name="connsiteY3"/>
              <a:gd fmla="*/ 0 w 960729" name="connsiteX4"/>
              <a:gd fmla="*/ 223862 h 22386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2" w="960728">
                <a:moveTo>
                  <a:pt x="0" y="223862"/>
                </a:moveTo>
                <a:lnTo>
                  <a:pt x="960729" y="223862"/>
                </a:lnTo>
                <a:lnTo>
                  <a:pt x="960729"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6481953" y="3534702"/>
            <a:ext cx="1425447" cy="223863"/>
          </a:xfrm>
          <a:custGeom>
            <a:gdLst>
              <a:gd fmla="*/ 0 w 1425447" name="connsiteX0"/>
              <a:gd fmla="*/ 223863 h 223863" name="connsiteY0"/>
              <a:gd fmla="*/ 1425447 w 1425447" name="connsiteX1"/>
              <a:gd fmla="*/ 223863 h 223863" name="connsiteY1"/>
              <a:gd fmla="*/ 1425447 w 1425447" name="connsiteX2"/>
              <a:gd fmla="*/ 0 h 223863" name="connsiteY2"/>
              <a:gd fmla="*/ 0 w 1425447" name="connsiteX3"/>
              <a:gd fmla="*/ 0 h 223863" name="connsiteY3"/>
              <a:gd fmla="*/ 0 w 1425447" name="connsiteX4"/>
              <a:gd fmla="*/ 223863 h 22386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3" w="1425447">
                <a:moveTo>
                  <a:pt x="0" y="223863"/>
                </a:moveTo>
                <a:lnTo>
                  <a:pt x="1425447" y="223863"/>
                </a:lnTo>
                <a:lnTo>
                  <a:pt x="1425447" y="0"/>
                </a:lnTo>
                <a:lnTo>
                  <a:pt x="0" y="0"/>
                </a:lnTo>
                <a:lnTo>
                  <a:pt x="0" y="223863"/>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7907528" y="3534702"/>
            <a:ext cx="960729" cy="223863"/>
          </a:xfrm>
          <a:custGeom>
            <a:gdLst>
              <a:gd fmla="*/ 0 w 960729" name="connsiteX0"/>
              <a:gd fmla="*/ 223863 h 223863" name="connsiteY0"/>
              <a:gd fmla="*/ 960729 w 960729" name="connsiteX1"/>
              <a:gd fmla="*/ 223863 h 223863" name="connsiteY1"/>
              <a:gd fmla="*/ 960729 w 960729" name="connsiteX2"/>
              <a:gd fmla="*/ 0 h 223863" name="connsiteY2"/>
              <a:gd fmla="*/ 0 w 960729" name="connsiteX3"/>
              <a:gd fmla="*/ 0 h 223863" name="connsiteY3"/>
              <a:gd fmla="*/ 0 w 960729" name="connsiteX4"/>
              <a:gd fmla="*/ 223863 h 22386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3" w="960728">
                <a:moveTo>
                  <a:pt x="0" y="223863"/>
                </a:moveTo>
                <a:lnTo>
                  <a:pt x="960729" y="223863"/>
                </a:lnTo>
                <a:lnTo>
                  <a:pt x="960729" y="0"/>
                </a:lnTo>
                <a:lnTo>
                  <a:pt x="0" y="0"/>
                </a:lnTo>
                <a:lnTo>
                  <a:pt x="0" y="223863"/>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6481953" y="3982389"/>
            <a:ext cx="1425447" cy="223863"/>
          </a:xfrm>
          <a:custGeom>
            <a:gdLst>
              <a:gd fmla="*/ 0 w 1425447" name="connsiteX0"/>
              <a:gd fmla="*/ 223862 h 223863" name="connsiteY0"/>
              <a:gd fmla="*/ 1425447 w 1425447" name="connsiteX1"/>
              <a:gd fmla="*/ 223862 h 223863" name="connsiteY1"/>
              <a:gd fmla="*/ 1425447 w 1425447" name="connsiteX2"/>
              <a:gd fmla="*/ 0 h 223863" name="connsiteY2"/>
              <a:gd fmla="*/ 0 w 1425447" name="connsiteX3"/>
              <a:gd fmla="*/ 0 h 223863" name="connsiteY3"/>
              <a:gd fmla="*/ 0 w 1425447" name="connsiteX4"/>
              <a:gd fmla="*/ 223862 h 22386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3" w="1425447">
                <a:moveTo>
                  <a:pt x="0" y="223862"/>
                </a:moveTo>
                <a:lnTo>
                  <a:pt x="1425447" y="223862"/>
                </a:lnTo>
                <a:lnTo>
                  <a:pt x="1425447"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7907528" y="3982389"/>
            <a:ext cx="960729" cy="223863"/>
          </a:xfrm>
          <a:custGeom>
            <a:gdLst>
              <a:gd fmla="*/ 0 w 960729" name="connsiteX0"/>
              <a:gd fmla="*/ 223862 h 223863" name="connsiteY0"/>
              <a:gd fmla="*/ 960729 w 960729" name="connsiteX1"/>
              <a:gd fmla="*/ 223862 h 223863" name="connsiteY1"/>
              <a:gd fmla="*/ 960729 w 960729" name="connsiteX2"/>
              <a:gd fmla="*/ 0 h 223863" name="connsiteY2"/>
              <a:gd fmla="*/ 0 w 960729" name="connsiteX3"/>
              <a:gd fmla="*/ 0 h 223863" name="connsiteY3"/>
              <a:gd fmla="*/ 0 w 960729" name="connsiteX4"/>
              <a:gd fmla="*/ 223862 h 22386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3863" w="960728">
                <a:moveTo>
                  <a:pt x="0" y="223862"/>
                </a:moveTo>
                <a:lnTo>
                  <a:pt x="960729" y="223862"/>
                </a:lnTo>
                <a:lnTo>
                  <a:pt x="960729" y="0"/>
                </a:lnTo>
                <a:lnTo>
                  <a:pt x="0" y="0"/>
                </a:lnTo>
                <a:lnTo>
                  <a:pt x="0" y="223862"/>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7893240" y="1953323"/>
            <a:ext cx="57150" cy="2267216"/>
          </a:xfrm>
          <a:custGeom>
            <a:gdLst>
              <a:gd fmla="*/ 14287 w 57150" name="connsiteX0"/>
              <a:gd fmla="*/ 14287 h 2267216" name="connsiteY0"/>
              <a:gd fmla="*/ 14287 w 57150" name="connsiteX1"/>
              <a:gd fmla="*/ 2252929 h 2267216" name="connsiteY1"/>
            </a:gdLst>
            <a:cxnLst>
              <a:cxn ang="0">
                <a:pos x="connsiteX0" y="connsiteY0"/>
              </a:cxn>
              <a:cxn ang="1">
                <a:pos x="connsiteX1" y="connsiteY1"/>
              </a:cxn>
            </a:cxnLst>
            <a:rect b="b" l="l" r="r" t="t"/>
            <a:pathLst>
              <a:path h="2267216" w="57150">
                <a:moveTo>
                  <a:pt x="14287" y="14287"/>
                </a:moveTo>
                <a:lnTo>
                  <a:pt x="14287" y="2252929"/>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6" name="Freeform 3"/>
          <p:cNvSpPr/>
          <p:nvPr/>
        </p:nvSpPr>
        <p:spPr>
          <a:xfrm>
            <a:off x="505713" y="3890517"/>
            <a:ext cx="5988303" cy="21844"/>
          </a:xfrm>
          <a:custGeom>
            <a:gdLst>
              <a:gd fmla="*/ 6350 w 5988303" name="connsiteX0"/>
              <a:gd fmla="*/ 6350 h 21844" name="connsiteY0"/>
              <a:gd fmla="*/ 5981953 w 5988303" name="connsiteX1"/>
              <a:gd fmla="*/ 6350 h 21844" name="connsiteY1"/>
            </a:gdLst>
            <a:cxnLst>
              <a:cxn ang="0">
                <a:pos x="connsiteX0" y="connsiteY0"/>
              </a:cxn>
              <a:cxn ang="1">
                <a:pos x="connsiteX1" y="connsiteY1"/>
              </a:cxn>
            </a:cxnLst>
            <a:rect b="b" l="l" r="r" t="t"/>
            <a:pathLst>
              <a:path h="21844" w="5988303">
                <a:moveTo>
                  <a:pt x="6350" y="6350"/>
                </a:moveTo>
                <a:lnTo>
                  <a:pt x="5981953"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748283" y="2266188"/>
            <a:ext cx="5504688" cy="917448"/>
          </a:xfrm>
          <a:custGeom>
            <a:gdLst>
              <a:gd fmla="*/ 13716 w 5504688" name="connsiteX0"/>
              <a:gd fmla="*/ 903732 h 917448" name="connsiteY0"/>
              <a:gd fmla="*/ 510540 w 5504688" name="connsiteX1"/>
              <a:gd fmla="*/ 722376 h 917448" name="connsiteY1"/>
              <a:gd fmla="*/ 1008888 w 5504688" name="connsiteX2"/>
              <a:gd fmla="*/ 611123 h 917448" name="connsiteY2"/>
              <a:gd fmla="*/ 1507236 w 5504688" name="connsiteX3"/>
              <a:gd fmla="*/ 733044 h 917448" name="connsiteY3"/>
              <a:gd fmla="*/ 2005583 w 5504688" name="connsiteX4"/>
              <a:gd fmla="*/ 769619 h 917448" name="connsiteY4"/>
              <a:gd fmla="*/ 2502408 w 5504688" name="connsiteX5"/>
              <a:gd fmla="*/ 652272 h 917448" name="connsiteY5"/>
              <a:gd fmla="*/ 3000756 w 5504688" name="connsiteX6"/>
              <a:gd fmla="*/ 583691 h 917448" name="connsiteY6"/>
              <a:gd fmla="*/ 3499104 w 5504688" name="connsiteX7"/>
              <a:gd fmla="*/ 569976 h 917448" name="connsiteY7"/>
              <a:gd fmla="*/ 3995927 w 5504688" name="connsiteX8"/>
              <a:gd fmla="*/ 550163 h 917448" name="connsiteY8"/>
              <a:gd fmla="*/ 4494275 w 5504688" name="connsiteX9"/>
              <a:gd fmla="*/ 420623 h 917448" name="connsiteY9"/>
              <a:gd fmla="*/ 4992624 w 5504688" name="connsiteX10"/>
              <a:gd fmla="*/ 219455 h 917448" name="connsiteY10"/>
              <a:gd fmla="*/ 5490972 w 5504688" name="connsiteX11"/>
              <a:gd fmla="*/ 13716 h 917448"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917447" w="5504688">
                <a:moveTo>
                  <a:pt x="13716" y="903732"/>
                </a:moveTo>
                <a:lnTo>
                  <a:pt x="510540" y="722376"/>
                </a:lnTo>
                <a:lnTo>
                  <a:pt x="1008888" y="611123"/>
                </a:lnTo>
                <a:lnTo>
                  <a:pt x="1507236" y="733044"/>
                </a:lnTo>
                <a:lnTo>
                  <a:pt x="2005583" y="769619"/>
                </a:lnTo>
                <a:lnTo>
                  <a:pt x="2502408" y="652272"/>
                </a:lnTo>
                <a:lnTo>
                  <a:pt x="3000756" y="583691"/>
                </a:lnTo>
                <a:lnTo>
                  <a:pt x="3499104" y="569976"/>
                </a:lnTo>
                <a:lnTo>
                  <a:pt x="3995927" y="550163"/>
                </a:lnTo>
                <a:lnTo>
                  <a:pt x="4494275" y="420623"/>
                </a:lnTo>
                <a:lnTo>
                  <a:pt x="4992624" y="219455"/>
                </a:lnTo>
                <a:lnTo>
                  <a:pt x="5490972"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748283" y="2717291"/>
            <a:ext cx="5504688" cy="573024"/>
          </a:xfrm>
          <a:custGeom>
            <a:gdLst>
              <a:gd fmla="*/ 13716 w 5504688" name="connsiteX0"/>
              <a:gd fmla="*/ 559308 h 573024" name="connsiteY0"/>
              <a:gd fmla="*/ 510540 w 5504688" name="connsiteX1"/>
              <a:gd fmla="*/ 368808 h 573024" name="connsiteY1"/>
              <a:gd fmla="*/ 1008888 w 5504688" name="connsiteX2"/>
              <a:gd fmla="*/ 323088 h 573024" name="connsiteY2"/>
              <a:gd fmla="*/ 1507236 w 5504688" name="connsiteX3"/>
              <a:gd fmla="*/ 417576 h 573024" name="connsiteY3"/>
              <a:gd fmla="*/ 2005583 w 5504688" name="connsiteX4"/>
              <a:gd fmla="*/ 431292 h 573024" name="connsiteY4"/>
              <a:gd fmla="*/ 2502408 w 5504688" name="connsiteX5"/>
              <a:gd fmla="*/ 361188 h 573024" name="connsiteY5"/>
              <a:gd fmla="*/ 3000756 w 5504688" name="connsiteX6"/>
              <a:gd fmla="*/ 315468 h 573024" name="connsiteY6"/>
              <a:gd fmla="*/ 3499104 w 5504688" name="connsiteX7"/>
              <a:gd fmla="*/ 289560 h 573024" name="connsiteY7"/>
              <a:gd fmla="*/ 3995927 w 5504688" name="connsiteX8"/>
              <a:gd fmla="*/ 240792 h 573024" name="connsiteY8"/>
              <a:gd fmla="*/ 4494275 w 5504688" name="connsiteX9"/>
              <a:gd fmla="*/ 108204 h 573024" name="connsiteY9"/>
              <a:gd fmla="*/ 4992624 w 5504688" name="connsiteX10"/>
              <a:gd fmla="*/ 13716 h 573024" name="connsiteY10"/>
              <a:gd fmla="*/ 5490972 w 5504688" name="connsiteX11"/>
              <a:gd fmla="*/ 44196 h 573024"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573024" w="5504688">
                <a:moveTo>
                  <a:pt x="13716" y="559308"/>
                </a:moveTo>
                <a:lnTo>
                  <a:pt x="510540" y="368808"/>
                </a:lnTo>
                <a:lnTo>
                  <a:pt x="1008888" y="323088"/>
                </a:lnTo>
                <a:lnTo>
                  <a:pt x="1507236" y="417576"/>
                </a:lnTo>
                <a:lnTo>
                  <a:pt x="2005583" y="431292"/>
                </a:lnTo>
                <a:lnTo>
                  <a:pt x="2502408" y="361188"/>
                </a:lnTo>
                <a:lnTo>
                  <a:pt x="3000756" y="315468"/>
                </a:lnTo>
                <a:lnTo>
                  <a:pt x="3499104" y="289560"/>
                </a:lnTo>
                <a:lnTo>
                  <a:pt x="3995927" y="240792"/>
                </a:lnTo>
                <a:lnTo>
                  <a:pt x="4494275" y="108204"/>
                </a:lnTo>
                <a:lnTo>
                  <a:pt x="4992624" y="13716"/>
                </a:lnTo>
                <a:lnTo>
                  <a:pt x="5490972" y="44196"/>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748283" y="3115055"/>
            <a:ext cx="5504688" cy="414527"/>
          </a:xfrm>
          <a:custGeom>
            <a:gdLst>
              <a:gd fmla="*/ 13716 w 5504688" name="connsiteX0"/>
              <a:gd fmla="*/ 400811 h 414527" name="connsiteY0"/>
              <a:gd fmla="*/ 510540 w 5504688" name="connsiteX1"/>
              <a:gd fmla="*/ 304800 h 414527" name="connsiteY1"/>
              <a:gd fmla="*/ 1008888 w 5504688" name="connsiteX2"/>
              <a:gd fmla="*/ 288035 h 414527" name="connsiteY2"/>
              <a:gd fmla="*/ 1507236 w 5504688" name="connsiteX3"/>
              <a:gd fmla="*/ 313944 h 414527" name="connsiteY3"/>
              <a:gd fmla="*/ 2005583 w 5504688" name="connsiteX4"/>
              <a:gd fmla="*/ 324611 h 414527" name="connsiteY4"/>
              <a:gd fmla="*/ 2502408 w 5504688" name="connsiteX5"/>
              <a:gd fmla="*/ 291084 h 414527" name="connsiteY5"/>
              <a:gd fmla="*/ 3000756 w 5504688" name="connsiteX6"/>
              <a:gd fmla="*/ 248411 h 414527" name="connsiteY6"/>
              <a:gd fmla="*/ 3499104 w 5504688" name="connsiteX7"/>
              <a:gd fmla="*/ 236220 h 414527" name="connsiteY7"/>
              <a:gd fmla="*/ 3995927 w 5504688" name="connsiteX8"/>
              <a:gd fmla="*/ 239267 h 414527" name="connsiteY8"/>
              <a:gd fmla="*/ 4494275 w 5504688" name="connsiteX9"/>
              <a:gd fmla="*/ 185928 h 414527" name="connsiteY9"/>
              <a:gd fmla="*/ 4992624 w 5504688" name="connsiteX10"/>
              <a:gd fmla="*/ 106679 h 414527" name="connsiteY10"/>
              <a:gd fmla="*/ 5490972 w 5504688" name="connsiteX11"/>
              <a:gd fmla="*/ 13716 h 414527"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414526" w="5504688">
                <a:moveTo>
                  <a:pt x="13716" y="400811"/>
                </a:moveTo>
                <a:lnTo>
                  <a:pt x="510540" y="304800"/>
                </a:lnTo>
                <a:lnTo>
                  <a:pt x="1008888" y="288035"/>
                </a:lnTo>
                <a:lnTo>
                  <a:pt x="1507236" y="313944"/>
                </a:lnTo>
                <a:lnTo>
                  <a:pt x="2005583" y="324611"/>
                </a:lnTo>
                <a:lnTo>
                  <a:pt x="2502408" y="291084"/>
                </a:lnTo>
                <a:lnTo>
                  <a:pt x="3000756" y="248411"/>
                </a:lnTo>
                <a:lnTo>
                  <a:pt x="3499104" y="236220"/>
                </a:lnTo>
                <a:lnTo>
                  <a:pt x="3995927" y="239267"/>
                </a:lnTo>
                <a:lnTo>
                  <a:pt x="4494275" y="185928"/>
                </a:lnTo>
                <a:lnTo>
                  <a:pt x="4992624" y="106679"/>
                </a:lnTo>
                <a:lnTo>
                  <a:pt x="5490972"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748283" y="3381755"/>
            <a:ext cx="5504688" cy="254508"/>
          </a:xfrm>
          <a:custGeom>
            <a:gdLst>
              <a:gd fmla="*/ 13716 w 5504688" name="connsiteX0"/>
              <a:gd fmla="*/ 240791 h 254508" name="connsiteY0"/>
              <a:gd fmla="*/ 510540 w 5504688" name="connsiteX1"/>
              <a:gd fmla="*/ 188976 h 254508" name="connsiteY1"/>
              <a:gd fmla="*/ 1008888 w 5504688" name="connsiteX2"/>
              <a:gd fmla="*/ 146303 h 254508" name="connsiteY2"/>
              <a:gd fmla="*/ 1507236 w 5504688" name="connsiteX3"/>
              <a:gd fmla="*/ 184403 h 254508" name="connsiteY3"/>
              <a:gd fmla="*/ 2005583 w 5504688" name="connsiteX4"/>
              <a:gd fmla="*/ 187452 h 254508" name="connsiteY4"/>
              <a:gd fmla="*/ 2502408 w 5504688" name="connsiteX5"/>
              <a:gd fmla="*/ 163067 h 254508" name="connsiteY5"/>
              <a:gd fmla="*/ 3000756 w 5504688" name="connsiteX6"/>
              <a:gd fmla="*/ 134111 h 254508" name="connsiteY6"/>
              <a:gd fmla="*/ 3499104 w 5504688" name="connsiteX7"/>
              <a:gd fmla="*/ 105155 h 254508" name="connsiteY7"/>
              <a:gd fmla="*/ 3995927 w 5504688" name="connsiteX8"/>
              <a:gd fmla="*/ 140208 h 254508" name="connsiteY8"/>
              <a:gd fmla="*/ 4494275 w 5504688" name="connsiteX9"/>
              <a:gd fmla="*/ 96011 h 254508" name="connsiteY9"/>
              <a:gd fmla="*/ 4992624 w 5504688" name="connsiteX10"/>
              <a:gd fmla="*/ 67055 h 254508" name="connsiteY10"/>
              <a:gd fmla="*/ 5490972 w 5504688" name="connsiteX11"/>
              <a:gd fmla="*/ 13715 h 254508"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54508" w="5504688">
                <a:moveTo>
                  <a:pt x="13716" y="240791"/>
                </a:moveTo>
                <a:lnTo>
                  <a:pt x="510540" y="188976"/>
                </a:lnTo>
                <a:lnTo>
                  <a:pt x="1008888" y="146303"/>
                </a:lnTo>
                <a:lnTo>
                  <a:pt x="1507236" y="184403"/>
                </a:lnTo>
                <a:lnTo>
                  <a:pt x="2005583" y="187452"/>
                </a:lnTo>
                <a:lnTo>
                  <a:pt x="2502408" y="163067"/>
                </a:lnTo>
                <a:lnTo>
                  <a:pt x="3000756" y="134111"/>
                </a:lnTo>
                <a:lnTo>
                  <a:pt x="3499104" y="105155"/>
                </a:lnTo>
                <a:lnTo>
                  <a:pt x="3995927" y="140208"/>
                </a:lnTo>
                <a:lnTo>
                  <a:pt x="4494275" y="96011"/>
                </a:lnTo>
                <a:lnTo>
                  <a:pt x="4992624" y="67055"/>
                </a:lnTo>
                <a:lnTo>
                  <a:pt x="5490972" y="13715"/>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748283" y="3512820"/>
            <a:ext cx="5504688" cy="288036"/>
          </a:xfrm>
          <a:custGeom>
            <a:gdLst>
              <a:gd fmla="*/ 13716 w 5504688" name="connsiteX0"/>
              <a:gd fmla="*/ 274320 h 288036" name="connsiteY0"/>
              <a:gd fmla="*/ 510540 w 5504688" name="connsiteX1"/>
              <a:gd fmla="*/ 240791 h 288036" name="connsiteY1"/>
              <a:gd fmla="*/ 1008888 w 5504688" name="connsiteX2"/>
              <a:gd fmla="*/ 233171 h 288036" name="connsiteY2"/>
              <a:gd fmla="*/ 1507236 w 5504688" name="connsiteX3"/>
              <a:gd fmla="*/ 240791 h 288036" name="connsiteY3"/>
              <a:gd fmla="*/ 2005583 w 5504688" name="connsiteX4"/>
              <a:gd fmla="*/ 237744 h 288036" name="connsiteY4"/>
              <a:gd fmla="*/ 2502408 w 5504688" name="connsiteX5"/>
              <a:gd fmla="*/ 214883 h 288036" name="connsiteY5"/>
              <a:gd fmla="*/ 3000756 w 5504688" name="connsiteX6"/>
              <a:gd fmla="*/ 187451 h 288036" name="connsiteY6"/>
              <a:gd fmla="*/ 3499104 w 5504688" name="connsiteX7"/>
              <a:gd fmla="*/ 175259 h 288036" name="connsiteY7"/>
              <a:gd fmla="*/ 3995927 w 5504688" name="connsiteX8"/>
              <a:gd fmla="*/ 149351 h 288036" name="connsiteY8"/>
              <a:gd fmla="*/ 4494275 w 5504688" name="connsiteX9"/>
              <a:gd fmla="*/ 117347 h 288036" name="connsiteY9"/>
              <a:gd fmla="*/ 4992624 w 5504688" name="connsiteX10"/>
              <a:gd fmla="*/ 71627 h 288036" name="connsiteY10"/>
              <a:gd fmla="*/ 5490972 w 5504688" name="connsiteX11"/>
              <a:gd fmla="*/ 13715 h 288036"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88036" w="5504688">
                <a:moveTo>
                  <a:pt x="13716" y="274320"/>
                </a:moveTo>
                <a:lnTo>
                  <a:pt x="510540" y="240791"/>
                </a:lnTo>
                <a:lnTo>
                  <a:pt x="1008888" y="233171"/>
                </a:lnTo>
                <a:lnTo>
                  <a:pt x="1507236" y="240791"/>
                </a:lnTo>
                <a:lnTo>
                  <a:pt x="2005583" y="237744"/>
                </a:lnTo>
                <a:lnTo>
                  <a:pt x="2502408" y="214883"/>
                </a:lnTo>
                <a:lnTo>
                  <a:pt x="3000756" y="187451"/>
                </a:lnTo>
                <a:lnTo>
                  <a:pt x="3499104" y="175259"/>
                </a:lnTo>
                <a:lnTo>
                  <a:pt x="3995927" y="149351"/>
                </a:lnTo>
                <a:lnTo>
                  <a:pt x="4494275" y="117347"/>
                </a:lnTo>
                <a:lnTo>
                  <a:pt x="4992624" y="71627"/>
                </a:lnTo>
                <a:lnTo>
                  <a:pt x="5490972" y="13715"/>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748283" y="3526536"/>
            <a:ext cx="5504688" cy="249935"/>
          </a:xfrm>
          <a:custGeom>
            <a:gdLst>
              <a:gd fmla="*/ 13716 w 5504688" name="connsiteX0"/>
              <a:gd fmla="*/ 236219 h 249935" name="connsiteY0"/>
              <a:gd fmla="*/ 510540 w 5504688" name="connsiteX1"/>
              <a:gd fmla="*/ 222503 h 249935" name="connsiteY1"/>
              <a:gd fmla="*/ 1008888 w 5504688" name="connsiteX2"/>
              <a:gd fmla="*/ 205739 h 249935" name="connsiteY2"/>
              <a:gd fmla="*/ 1507236 w 5504688" name="connsiteX3"/>
              <a:gd fmla="*/ 230123 h 249935" name="connsiteY3"/>
              <a:gd fmla="*/ 2005583 w 5504688" name="connsiteX4"/>
              <a:gd fmla="*/ 236219 h 249935" name="connsiteY4"/>
              <a:gd fmla="*/ 2502408 w 5504688" name="connsiteX5"/>
              <a:gd fmla="*/ 225551 h 249935" name="connsiteY5"/>
              <a:gd fmla="*/ 3000756 w 5504688" name="connsiteX6"/>
              <a:gd fmla="*/ 182879 h 249935" name="connsiteY6"/>
              <a:gd fmla="*/ 3499104 w 5504688" name="connsiteX7"/>
              <a:gd fmla="*/ 132587 h 249935" name="connsiteY7"/>
              <a:gd fmla="*/ 3995927 w 5504688" name="connsiteX8"/>
              <a:gd fmla="*/ 91439 h 249935" name="connsiteY8"/>
              <a:gd fmla="*/ 4494275 w 5504688" name="connsiteX9"/>
              <a:gd fmla="*/ 71627 h 249935" name="connsiteY9"/>
              <a:gd fmla="*/ 4992624 w 5504688" name="connsiteX10"/>
              <a:gd fmla="*/ 56387 h 249935" name="connsiteY10"/>
              <a:gd fmla="*/ 5490972 w 5504688" name="connsiteX11"/>
              <a:gd fmla="*/ 13715 h 249935"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49935" w="5504688">
                <a:moveTo>
                  <a:pt x="13716" y="236219"/>
                </a:moveTo>
                <a:lnTo>
                  <a:pt x="510540" y="222503"/>
                </a:lnTo>
                <a:lnTo>
                  <a:pt x="1008888" y="205739"/>
                </a:lnTo>
                <a:lnTo>
                  <a:pt x="1507236" y="230123"/>
                </a:lnTo>
                <a:lnTo>
                  <a:pt x="2005583" y="236219"/>
                </a:lnTo>
                <a:lnTo>
                  <a:pt x="2502408" y="225551"/>
                </a:lnTo>
                <a:lnTo>
                  <a:pt x="3000756" y="182879"/>
                </a:lnTo>
                <a:lnTo>
                  <a:pt x="3499104" y="132587"/>
                </a:lnTo>
                <a:lnTo>
                  <a:pt x="3995927" y="91439"/>
                </a:lnTo>
                <a:lnTo>
                  <a:pt x="4494275" y="71627"/>
                </a:lnTo>
                <a:lnTo>
                  <a:pt x="4992624" y="56387"/>
                </a:lnTo>
                <a:lnTo>
                  <a:pt x="5490972" y="13715"/>
                </a:lnTo>
              </a:path>
            </a:pathLst>
          </a:custGeom>
          <a:ln w="25400">
            <a:solidFill>
              <a:srgbClr val="D33D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Freeform 3"/>
          <p:cNvSpPr/>
          <p:nvPr/>
        </p:nvSpPr>
        <p:spPr>
          <a:xfrm>
            <a:off x="748283" y="3581400"/>
            <a:ext cx="5504688" cy="156972"/>
          </a:xfrm>
          <a:custGeom>
            <a:gdLst>
              <a:gd fmla="*/ 13716 w 5504688" name="connsiteX0"/>
              <a:gd fmla="*/ 131064 h 156972" name="connsiteY0"/>
              <a:gd fmla="*/ 510540 w 5504688" name="connsiteX1"/>
              <a:gd fmla="*/ 97535 h 156972" name="connsiteY1"/>
              <a:gd fmla="*/ 1008888 w 5504688" name="connsiteX2"/>
              <a:gd fmla="*/ 99059 h 156972" name="connsiteY2"/>
              <a:gd fmla="*/ 1507236 w 5504688" name="connsiteX3"/>
              <a:gd fmla="*/ 124967 h 156972" name="connsiteY3"/>
              <a:gd fmla="*/ 2005583 w 5504688" name="connsiteX4"/>
              <a:gd fmla="*/ 143255 h 156972" name="connsiteY4"/>
              <a:gd fmla="*/ 2502408 w 5504688" name="connsiteX5"/>
              <a:gd fmla="*/ 137159 h 156972" name="connsiteY5"/>
              <a:gd fmla="*/ 3000756 w 5504688" name="connsiteX6"/>
              <a:gd fmla="*/ 120396 h 156972" name="connsiteY6"/>
              <a:gd fmla="*/ 3499104 w 5504688" name="connsiteX7"/>
              <a:gd fmla="*/ 118871 h 156972" name="connsiteY7"/>
              <a:gd fmla="*/ 3995927 w 5504688" name="connsiteX8"/>
              <a:gd fmla="*/ 89915 h 156972" name="connsiteY8"/>
              <a:gd fmla="*/ 4494275 w 5504688" name="connsiteX9"/>
              <a:gd fmla="*/ 62484 h 156972" name="connsiteY9"/>
              <a:gd fmla="*/ 4992624 w 5504688" name="connsiteX10"/>
              <a:gd fmla="*/ 13715 h 156972" name="connsiteY10"/>
              <a:gd fmla="*/ 5490972 w 5504688" name="connsiteX11"/>
              <a:gd fmla="*/ 13715 h 156972"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56972" w="5504688">
                <a:moveTo>
                  <a:pt x="13716" y="131064"/>
                </a:moveTo>
                <a:lnTo>
                  <a:pt x="510540" y="97535"/>
                </a:lnTo>
                <a:lnTo>
                  <a:pt x="1008888" y="99059"/>
                </a:lnTo>
                <a:lnTo>
                  <a:pt x="1507236" y="124967"/>
                </a:lnTo>
                <a:lnTo>
                  <a:pt x="2005583" y="143255"/>
                </a:lnTo>
                <a:lnTo>
                  <a:pt x="2502408" y="137159"/>
                </a:lnTo>
                <a:lnTo>
                  <a:pt x="3000756" y="120396"/>
                </a:lnTo>
                <a:lnTo>
                  <a:pt x="3499104" y="118871"/>
                </a:lnTo>
                <a:lnTo>
                  <a:pt x="3995927" y="89915"/>
                </a:lnTo>
                <a:lnTo>
                  <a:pt x="4494275" y="62484"/>
                </a:lnTo>
                <a:lnTo>
                  <a:pt x="4992624" y="13715"/>
                </a:lnTo>
                <a:lnTo>
                  <a:pt x="5490972"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748283" y="3585972"/>
            <a:ext cx="5504688" cy="271271"/>
          </a:xfrm>
          <a:custGeom>
            <a:gdLst>
              <a:gd fmla="*/ 13716 w 5504688" name="connsiteX0"/>
              <a:gd fmla="*/ 257555 h 271271" name="connsiteY0"/>
              <a:gd fmla="*/ 510540 w 5504688" name="connsiteX1"/>
              <a:gd fmla="*/ 245363 h 271271" name="connsiteY1"/>
              <a:gd fmla="*/ 1008888 w 5504688" name="connsiteX2"/>
              <a:gd fmla="*/ 240791 h 271271" name="connsiteY2"/>
              <a:gd fmla="*/ 1507236 w 5504688" name="connsiteX3"/>
              <a:gd fmla="*/ 245363 h 271271" name="connsiteY3"/>
              <a:gd fmla="*/ 2005583 w 5504688" name="connsiteX4"/>
              <a:gd fmla="*/ 246887 h 271271" name="connsiteY4"/>
              <a:gd fmla="*/ 2502408 w 5504688" name="connsiteX5"/>
              <a:gd fmla="*/ 234695 h 271271" name="connsiteY5"/>
              <a:gd fmla="*/ 3000756 w 5504688" name="connsiteX6"/>
              <a:gd fmla="*/ 231647 h 271271" name="connsiteY6"/>
              <a:gd fmla="*/ 3499104 w 5504688" name="connsiteX7"/>
              <a:gd fmla="*/ 227075 h 271271" name="connsiteY7"/>
              <a:gd fmla="*/ 3995927 w 5504688" name="connsiteX8"/>
              <a:gd fmla="*/ 216407 h 271271" name="connsiteY8"/>
              <a:gd fmla="*/ 4494275 w 5504688" name="connsiteX9"/>
              <a:gd fmla="*/ 192023 h 271271" name="connsiteY9"/>
              <a:gd fmla="*/ 4992624 w 5504688" name="connsiteX10"/>
              <a:gd fmla="*/ 76199 h 271271" name="connsiteY10"/>
              <a:gd fmla="*/ 5490972 w 5504688" name="connsiteX11"/>
              <a:gd fmla="*/ 13715 h 271271"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71271" w="5504688">
                <a:moveTo>
                  <a:pt x="13716" y="257555"/>
                </a:moveTo>
                <a:lnTo>
                  <a:pt x="510540" y="245363"/>
                </a:lnTo>
                <a:lnTo>
                  <a:pt x="1008888" y="240791"/>
                </a:lnTo>
                <a:lnTo>
                  <a:pt x="1507236" y="245363"/>
                </a:lnTo>
                <a:lnTo>
                  <a:pt x="2005583" y="246887"/>
                </a:lnTo>
                <a:lnTo>
                  <a:pt x="2502408" y="234695"/>
                </a:lnTo>
                <a:lnTo>
                  <a:pt x="3000756" y="231647"/>
                </a:lnTo>
                <a:lnTo>
                  <a:pt x="3499104" y="227075"/>
                </a:lnTo>
                <a:lnTo>
                  <a:pt x="3995927" y="216407"/>
                </a:lnTo>
                <a:lnTo>
                  <a:pt x="4494275" y="192023"/>
                </a:lnTo>
                <a:lnTo>
                  <a:pt x="4992624" y="76199"/>
                </a:lnTo>
                <a:lnTo>
                  <a:pt x="5490972" y="13715"/>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3735324" y="3599688"/>
            <a:ext cx="2517647" cy="289560"/>
          </a:xfrm>
          <a:custGeom>
            <a:gdLst>
              <a:gd fmla="*/ 13715 w 2517647" name="connsiteX0"/>
              <a:gd fmla="*/ 275844 h 289560" name="connsiteY0"/>
              <a:gd fmla="*/ 512063 w 2517647" name="connsiteX1"/>
              <a:gd fmla="*/ 265176 h 289560" name="connsiteY1"/>
              <a:gd fmla="*/ 1008887 w 2517647" name="connsiteX2"/>
              <a:gd fmla="*/ 257555 h 289560" name="connsiteY2"/>
              <a:gd fmla="*/ 1507235 w 2517647" name="connsiteX3"/>
              <a:gd fmla="*/ 248411 h 289560" name="connsiteY3"/>
              <a:gd fmla="*/ 2005583 w 2517647" name="connsiteX4"/>
              <a:gd fmla="*/ 129540 h 289560" name="connsiteY4"/>
              <a:gd fmla="*/ 2503931 w 2517647" name="connsiteX5"/>
              <a:gd fmla="*/ 13715 h 289560" name="connsiteY5"/>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b="b" l="l" r="r" t="t"/>
            <a:pathLst>
              <a:path h="289560" w="2517647">
                <a:moveTo>
                  <a:pt x="13715" y="275844"/>
                </a:moveTo>
                <a:lnTo>
                  <a:pt x="512063" y="265176"/>
                </a:lnTo>
                <a:lnTo>
                  <a:pt x="1008887" y="257555"/>
                </a:lnTo>
                <a:lnTo>
                  <a:pt x="1507235" y="248411"/>
                </a:lnTo>
                <a:lnTo>
                  <a:pt x="2005583" y="129540"/>
                </a:lnTo>
                <a:lnTo>
                  <a:pt x="2503931" y="13715"/>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748283" y="3642360"/>
            <a:ext cx="5504688" cy="73152"/>
          </a:xfrm>
          <a:custGeom>
            <a:gdLst>
              <a:gd fmla="*/ 13716 w 5504688" name="connsiteX0"/>
              <a:gd fmla="*/ 53339 h 73152" name="connsiteY0"/>
              <a:gd fmla="*/ 510540 w 5504688" name="connsiteX1"/>
              <a:gd fmla="*/ 19811 h 73152" name="connsiteY1"/>
              <a:gd fmla="*/ 1008888 w 5504688" name="connsiteX2"/>
              <a:gd fmla="*/ 13715 h 73152" name="connsiteY2"/>
              <a:gd fmla="*/ 1507236 w 5504688" name="connsiteX3"/>
              <a:gd fmla="*/ 47243 h 73152" name="connsiteY3"/>
              <a:gd fmla="*/ 2005583 w 5504688" name="connsiteX4"/>
              <a:gd fmla="*/ 59435 h 73152" name="connsiteY4"/>
              <a:gd fmla="*/ 2502408 w 5504688" name="connsiteX5"/>
              <a:gd fmla="*/ 51815 h 73152" name="connsiteY5"/>
              <a:gd fmla="*/ 3000756 w 5504688" name="connsiteX6"/>
              <a:gd fmla="*/ 45719 h 73152" name="connsiteY6"/>
              <a:gd fmla="*/ 3499104 w 5504688" name="connsiteX7"/>
              <a:gd fmla="*/ 51815 h 73152" name="connsiteY7"/>
              <a:gd fmla="*/ 3995927 w 5504688" name="connsiteX8"/>
              <a:gd fmla="*/ 47243 h 73152" name="connsiteY8"/>
              <a:gd fmla="*/ 4494275 w 5504688" name="connsiteX9"/>
              <a:gd fmla="*/ 30479 h 73152" name="connsiteY9"/>
              <a:gd fmla="*/ 4992624 w 5504688" name="connsiteX10"/>
              <a:gd fmla="*/ 25907 h 73152" name="connsiteY10"/>
              <a:gd fmla="*/ 5490972 w 5504688" name="connsiteX11"/>
              <a:gd fmla="*/ 27431 h 73152"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73152" w="5504688">
                <a:moveTo>
                  <a:pt x="13716" y="53339"/>
                </a:moveTo>
                <a:lnTo>
                  <a:pt x="510540" y="19811"/>
                </a:lnTo>
                <a:lnTo>
                  <a:pt x="1008888" y="13715"/>
                </a:lnTo>
                <a:lnTo>
                  <a:pt x="1507236" y="47243"/>
                </a:lnTo>
                <a:lnTo>
                  <a:pt x="2005583" y="59435"/>
                </a:lnTo>
                <a:lnTo>
                  <a:pt x="2502408" y="51815"/>
                </a:lnTo>
                <a:lnTo>
                  <a:pt x="3000756" y="45719"/>
                </a:lnTo>
                <a:lnTo>
                  <a:pt x="3499104" y="51815"/>
                </a:lnTo>
                <a:lnTo>
                  <a:pt x="3995927" y="47243"/>
                </a:lnTo>
                <a:lnTo>
                  <a:pt x="4494275" y="30479"/>
                </a:lnTo>
                <a:lnTo>
                  <a:pt x="4992624" y="25907"/>
                </a:lnTo>
                <a:lnTo>
                  <a:pt x="5490972" y="27431"/>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6678167" y="2049779"/>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6678167" y="2273807"/>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6678167" y="2499360"/>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Freeform 3"/>
          <p:cNvSpPr/>
          <p:nvPr/>
        </p:nvSpPr>
        <p:spPr>
          <a:xfrm>
            <a:off x="6678167" y="2724911"/>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Freeform 3"/>
          <p:cNvSpPr/>
          <p:nvPr/>
        </p:nvSpPr>
        <p:spPr>
          <a:xfrm>
            <a:off x="6678167" y="2950463"/>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Freeform 3"/>
          <p:cNvSpPr/>
          <p:nvPr/>
        </p:nvSpPr>
        <p:spPr>
          <a:xfrm>
            <a:off x="6678167" y="3174491"/>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D33D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6678167" y="3400044"/>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6678167" y="3625596"/>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8" name="Freeform 3"/>
          <p:cNvSpPr/>
          <p:nvPr/>
        </p:nvSpPr>
        <p:spPr>
          <a:xfrm>
            <a:off x="6678167" y="3851148"/>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9" name="Freeform 3"/>
          <p:cNvSpPr/>
          <p:nvPr/>
        </p:nvSpPr>
        <p:spPr>
          <a:xfrm>
            <a:off x="6678167" y="4075176"/>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0"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128000" y="1993900"/>
            <a:ext cx="800100" cy="1531620"/>
          </a:xfrm>
          <a:prstGeom prst="rect">
            <a:avLst/>
          </a:prstGeom>
          <a:noFill/>
        </p:spPr>
        <p:txBody>
          <a:bodyPr lIns="0" rIns="0" rtlCol="0" tIns="0" wrap="none">
            <a:spAutoFit/>
          </a:bodyPr>
          <a:lstStyle/>
          <a:p>
            <a:pPr>
              <a:lnSpc>
                <a:spcPts val="1300"/>
              </a:lnSpc>
              <a:tabLst>
                <a:tab pos="38100"/>
                <a:tab pos="76200"/>
              </a:tabLst>
            </a:pPr>
            <a:r>
              <a:rPr altLang="zh-CN" lang="en-US" smtClean="0"/>
              <a:t>	122.4%</a:t>
            </a:r>
          </a:p>
          <a:p>
            <a:pPr>
              <a:lnSpc>
                <a:spcPts val="1300"/>
              </a:lnSpc>
              <a:tabLst>
                <a:tab pos="38100"/>
                <a:tab pos="76200"/>
              </a:tabLst>
            </a:pPr>
            <a:r>
              <a:rPr altLang="zh-CN" lang="en-US" smtClean="0"/>
              <a:t>		83.2%</a:t>
            </a:r>
          </a:p>
          <a:p>
            <a:pPr>
              <a:lnSpc>
                <a:spcPts val="1300"/>
              </a:lnSpc>
              <a:tabLst>
                <a:tab pos="38100"/>
                <a:tab pos="76200"/>
              </a:tabLst>
            </a:pPr>
            <a:r>
              <a:rPr altLang="zh-CN" lang="en-US" smtClean="0"/>
              <a:t>	101.5%</a:t>
            </a:r>
          </a:p>
          <a:p>
            <a:pPr>
              <a:lnSpc>
                <a:spcPts val="1300"/>
              </a:lnSpc>
              <a:tabLst>
                <a:tab pos="38100"/>
                <a:tab pos="76200"/>
              </a:tabLst>
            </a:pPr>
            <a:r>
              <a:rPr altLang="zh-CN" lang="en-US" smtClean="0"/>
              <a:t>		82.6%</a:t>
            </a:r>
          </a:p>
          <a:p>
            <a:pPr>
              <a:lnSpc>
                <a:spcPts val="1300"/>
              </a:lnSpc>
              <a:tabLst>
                <a:tab pos="38100"/>
                <a:tab pos="76200"/>
              </a:tabLst>
            </a:pPr>
            <a:r>
              <a:rPr altLang="zh-CN" lang="en-US" smtClean="0"/>
              <a:t>	237.9%</a:t>
            </a:r>
          </a:p>
          <a:p>
            <a:pPr>
              <a:lnSpc>
                <a:spcPts val="1300"/>
              </a:lnSpc>
              <a:tabLst>
                <a:tab pos="38100"/>
                <a:tab pos="76200"/>
              </a:tabLst>
            </a:pPr>
            <a:r>
              <a:rPr altLang="zh-CN" lang="en-US" smtClean="0"/>
              <a:t>	166.4%</a:t>
            </a:r>
          </a:p>
          <a:p>
            <a:pPr>
              <a:lnSpc>
                <a:spcPts val="1300"/>
              </a:lnSpc>
              <a:tabLst>
                <a:tab pos="38100"/>
                <a:tab pos="76200"/>
              </a:tabLst>
            </a:pPr>
            <a:r>
              <a:rPr altLang="zh-CN" lang="en-US" smtClean="0"/>
              <a:t>		63.1%</a:t>
            </a:r>
          </a:p>
          <a:p>
            <a:pPr>
              <a:lnSpc>
                <a:spcPts val="1300"/>
              </a:lnSpc>
              <a:tabLst>
                <a:tab pos="38100"/>
                <a:tab pos="76200"/>
              </a:tabLst>
            </a:pPr>
            <a:r>
              <a:rPr altLang="zh-CN" lang="en-US" smtClean="0"/>
              <a:t>	450.3%</a:t>
            </a:r>
          </a:p>
          <a:p>
            <a:pPr>
              <a:lnSpc>
                <a:spcPts val="1300"/>
              </a:lnSpc>
              <a:tabLst>
                <a:tab pos="38100"/>
                <a:tab pos="76200"/>
              </a:tabLst>
            </a:pPr>
            <a:r>
              <a:rPr altLang="zh-CN" lang="en-US" smtClean="0"/>
              <a:t>1260.9%</a:t>
            </a:r>
          </a:p>
        </p:txBody>
      </p:sp>
      <p:sp>
        <p:nvSpPr>
          <p:cNvPr id="1031" name="TextBox 1"/>
          <p:cNvSpPr txBox="1"/>
          <p:nvPr/>
        </p:nvSpPr>
        <p:spPr>
          <a:xfrm>
            <a:off x="8242300" y="4013200"/>
            <a:ext cx="292100" cy="2108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9.1%</a:t>
            </a:r>
          </a:p>
        </p:txBody>
      </p:sp>
      <p:sp>
        <p:nvSpPr>
          <p:cNvPr id="1032" name="TextBox 1"/>
          <p:cNvSpPr txBox="1"/>
          <p:nvPr/>
        </p:nvSpPr>
        <p:spPr>
          <a:xfrm>
            <a:off x="5956300" y="2108200"/>
            <a:ext cx="233362" cy="160020"/>
          </a:xfrm>
          <a:prstGeom prst="rect">
            <a:avLst/>
          </a:prstGeom>
          <a:noFill/>
        </p:spPr>
        <p:txBody>
          <a:bodyPr lIns="0" rIns="0" rtlCol="0" tIns="0" wrap="none">
            <a:spAutoFit/>
          </a:bodyPr>
          <a:lstStyle/>
          <a:p>
            <a:pPr>
              <a:lnSpc>
                <a:spcPts val="900"/>
              </a:lnSpc>
            </a:pPr>
            <a:r>
              <a:rPr altLang="zh-CN" b="1" lang="en-US" smtClean="0" sz="1056">
                <a:solidFill>
                  <a:srgbClr val="FD7318"/>
                </a:solidFill>
                <a:latin charset="0" pitchFamily="18" typeface="Times New Roman"/>
                <a:cs charset="0" pitchFamily="18" typeface="Times New Roman"/>
              </a:rPr>
              <a:t>0.42</a:t>
            </a:r>
          </a:p>
        </p:txBody>
      </p:sp>
      <p:sp>
        <p:nvSpPr>
          <p:cNvPr id="1033" name="TextBox 1"/>
          <p:cNvSpPr txBox="1"/>
          <p:nvPr/>
        </p:nvSpPr>
        <p:spPr>
          <a:xfrm>
            <a:off x="558800" y="3987800"/>
            <a:ext cx="60531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2014.1   2014.2   2014.3   2014.4   2014.5   2014.6   2014.7   2014.8   2014.9  2014.102014.112014.12</a:t>
            </a:r>
          </a:p>
        </p:txBody>
      </p:sp>
      <p:sp>
        <p:nvSpPr>
          <p:cNvPr id="1034" name="TextBox 1"/>
          <p:cNvSpPr txBox="1"/>
          <p:nvPr/>
        </p:nvSpPr>
        <p:spPr>
          <a:xfrm>
            <a:off x="6959600" y="1968500"/>
            <a:ext cx="784225" cy="15316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同花顺</a:t>
            </a:r>
          </a:p>
          <a:p>
            <a:pPr>
              <a:lnSpc>
                <a:spcPts val="1300"/>
              </a:lnSpc>
            </a:pPr>
            <a:r>
              <a:rPr altLang="zh-CN" lang="en-US" smtClean="0" sz="996">
                <a:solidFill>
                  <a:srgbClr val="8087A4"/>
                </a:solidFill>
                <a:latin charset="0" pitchFamily="18" typeface="Microsoft YaHei UI"/>
                <a:cs charset="0" pitchFamily="18" typeface="Microsoft YaHei UI"/>
              </a:rPr>
              <a:t>随手记</a:t>
            </a:r>
          </a:p>
          <a:p>
            <a:pPr>
              <a:lnSpc>
                <a:spcPts val="1300"/>
              </a:lnSpc>
            </a:pPr>
            <a:r>
              <a:rPr altLang="zh-CN" lang="en-US" smtClean="0" sz="996">
                <a:solidFill>
                  <a:srgbClr val="8087A4"/>
                </a:solidFill>
                <a:latin charset="0" pitchFamily="18" typeface="Microsoft YaHei UI"/>
                <a:cs charset="0" pitchFamily="18" typeface="Microsoft YaHei UI"/>
              </a:rPr>
              <a:t>大智慧</a:t>
            </a:r>
          </a:p>
          <a:p>
            <a:pPr>
              <a:lnSpc>
                <a:spcPts val="1300"/>
              </a:lnSpc>
            </a:pPr>
            <a:r>
              <a:rPr altLang="zh-CN" lang="en-US" smtClean="0" sz="996">
                <a:solidFill>
                  <a:srgbClr val="8087A4"/>
                </a:solidFill>
                <a:latin charset="0" pitchFamily="18" typeface="Microsoft YaHei UI"/>
                <a:cs charset="0" pitchFamily="18" typeface="Microsoft YaHei UI"/>
              </a:rPr>
              <a:t>挖财记账理财</a:t>
            </a:r>
          </a:p>
          <a:p>
            <a:pPr>
              <a:lnSpc>
                <a:spcPts val="1300"/>
              </a:lnSpc>
            </a:pPr>
            <a:r>
              <a:rPr altLang="zh-CN" lang="en-US" smtClean="0" sz="996">
                <a:solidFill>
                  <a:srgbClr val="8087A4"/>
                </a:solidFill>
                <a:latin charset="0" pitchFamily="18" typeface="Microsoft YaHei UI"/>
                <a:cs charset="0" pitchFamily="18" typeface="Microsoft YaHei UI"/>
              </a:rPr>
              <a:t>东方财富通</a:t>
            </a:r>
          </a:p>
          <a:p>
            <a:pPr>
              <a:lnSpc>
                <a:spcPts val="1300"/>
              </a:lnSpc>
            </a:pPr>
            <a:r>
              <a:rPr altLang="zh-CN" lang="en-US" smtClean="0" sz="996">
                <a:solidFill>
                  <a:srgbClr val="8087A4"/>
                </a:solidFill>
                <a:latin charset="0" pitchFamily="18" typeface="Microsoft YaHei UI"/>
                <a:cs charset="0" pitchFamily="18" typeface="Microsoft YaHei UI"/>
              </a:rPr>
              <a:t>51信用卡管家</a:t>
            </a:r>
          </a:p>
          <a:p>
            <a:pPr>
              <a:lnSpc>
                <a:spcPts val="1300"/>
              </a:lnSpc>
            </a:pPr>
            <a:r>
              <a:rPr altLang="zh-CN" lang="en-US" smtClean="0" sz="996">
                <a:solidFill>
                  <a:srgbClr val="8087A4"/>
                </a:solidFill>
                <a:latin charset="0" pitchFamily="18" typeface="Microsoft YaHei UI"/>
                <a:cs charset="0" pitchFamily="18" typeface="Microsoft YaHei UI"/>
              </a:rPr>
              <a:t>益盟操盘手</a:t>
            </a:r>
          </a:p>
          <a:p>
            <a:pPr>
              <a:lnSpc>
                <a:spcPts val="1300"/>
              </a:lnSpc>
            </a:pPr>
            <a:r>
              <a:rPr altLang="zh-CN" lang="en-US" smtClean="0" sz="996">
                <a:solidFill>
                  <a:srgbClr val="8087A4"/>
                </a:solidFill>
                <a:latin charset="0" pitchFamily="18" typeface="Microsoft YaHei UI"/>
                <a:cs charset="0" pitchFamily="18" typeface="Microsoft YaHei UI"/>
              </a:rPr>
              <a:t>自选股(腾讯)</a:t>
            </a:r>
          </a:p>
          <a:p>
            <a:pPr>
              <a:lnSpc>
                <a:spcPts val="1300"/>
              </a:lnSpc>
            </a:pPr>
            <a:r>
              <a:rPr altLang="zh-CN" lang="en-US" smtClean="0" sz="996">
                <a:solidFill>
                  <a:srgbClr val="8087A4"/>
                </a:solidFill>
                <a:latin charset="0" pitchFamily="18" typeface="Microsoft YaHei UI"/>
                <a:cs charset="0" pitchFamily="18" typeface="Microsoft YaHei UI"/>
              </a:rPr>
              <a:t>挖财钱管家</a:t>
            </a:r>
          </a:p>
        </p:txBody>
      </p:sp>
      <p:sp>
        <p:nvSpPr>
          <p:cNvPr id="1035" name="TextBox 1"/>
          <p:cNvSpPr txBox="1"/>
          <p:nvPr/>
        </p:nvSpPr>
        <p:spPr>
          <a:xfrm>
            <a:off x="6959600" y="3987800"/>
            <a:ext cx="889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卡牛信用卡管家</a:t>
            </a:r>
          </a:p>
        </p:txBody>
      </p:sp>
      <p:sp>
        <p:nvSpPr>
          <p:cNvPr id="1036" name="TextBox 1"/>
          <p:cNvSpPr txBox="1"/>
          <p:nvPr/>
        </p:nvSpPr>
        <p:spPr>
          <a:xfrm>
            <a:off x="774700" y="22860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单位：亿台</a:t>
            </a:r>
          </a:p>
        </p:txBody>
      </p:sp>
      <p:sp>
        <p:nvSpPr>
          <p:cNvPr id="1037" name="TextBox 1"/>
          <p:cNvSpPr txBox="1"/>
          <p:nvPr/>
        </p:nvSpPr>
        <p:spPr>
          <a:xfrm>
            <a:off x="393700" y="254000"/>
            <a:ext cx="10672762" cy="1468120"/>
          </a:xfrm>
          <a:prstGeom prst="rect">
            <a:avLst/>
          </a:prstGeom>
          <a:noFill/>
        </p:spPr>
        <p:txBody>
          <a:bodyPr lIns="0" rIns="0" rtlCol="0" tIns="0" wrap="none">
            <a:spAutoFit/>
          </a:bodyPr>
          <a:lstStyle/>
          <a:p>
            <a:pPr>
              <a:lnSpc>
                <a:spcPts val="1400"/>
              </a:lnSpc>
              <a:tabLst>
                <a:tab pos="241300"/>
                <a:tab pos="1422400"/>
                <a:tab pos="6134100"/>
              </a:tabLst>
            </a:pPr>
            <a:r>
              <a:rPr altLang="zh-CN" lang="en-US" smtClean="0"/>
              <a:t>	细分行业应用盘点——移动金融</a:t>
            </a:r>
          </a:p>
          <a:p>
            <a:pPr>
              <a:lnSpc>
                <a:spcPts val="1400"/>
              </a:lnSpc>
              <a:tabLst>
                <a:tab pos="241300"/>
                <a:tab pos="1422400"/>
                <a:tab pos="6134100"/>
              </a:tabLst>
            </a:pPr>
            <a:r>
              <a:rPr altLang="zh-CN" lang="en-US" smtClean="0"/>
              <a:t>   移动理财类应用中，同花顺用户覆盖量居首，挖财钱管家、腾讯自选股以及东方财富通用户覆盖量增速</a:t>
            </a:r>
          </a:p>
          <a:p>
            <a:pPr>
              <a:lnSpc>
                <a:spcPts val="1400"/>
              </a:lnSpc>
              <a:tabLst>
                <a:tab pos="241300"/>
                <a:tab pos="1422400"/>
                <a:tab pos="6134100"/>
              </a:tabLst>
            </a:pPr>
            <a:r>
              <a:rPr altLang="zh-CN" lang="en-US" smtClean="0"/>
              <a:t>	较快</a:t>
            </a:r>
          </a:p>
          <a:p>
            <a:pPr>
              <a:lnSpc>
                <a:spcPts val="1400"/>
              </a:lnSpc>
              <a:tabLst>
                <a:tab pos="241300"/>
                <a:tab pos="1422400"/>
                <a:tab pos="6134100"/>
              </a:tabLst>
            </a:pPr>
            <a:endParaRPr altLang="zh-CN" lang="en-US" smtClean="0"/>
          </a:p>
          <a:p>
            <a:pPr>
              <a:lnSpc>
                <a:spcPts val="1400"/>
              </a:lnSpc>
              <a:tabLst>
                <a:tab pos="241300"/>
                <a:tab pos="1422400"/>
                <a:tab pos="6134100"/>
              </a:tabLst>
            </a:pPr>
            <a:endParaRPr altLang="zh-CN" lang="en-US" smtClean="0"/>
          </a:p>
          <a:p>
            <a:pPr>
              <a:lnSpc>
                <a:spcPts val="1400"/>
              </a:lnSpc>
              <a:tabLst>
                <a:tab pos="241300"/>
                <a:tab pos="1422400"/>
                <a:tab pos="6134100"/>
              </a:tabLst>
            </a:pPr>
            <a:endParaRPr altLang="zh-CN" lang="en-US" smtClean="0"/>
          </a:p>
          <a:p>
            <a:pPr>
              <a:lnSpc>
                <a:spcPts val="1400"/>
              </a:lnSpc>
              <a:tabLst>
                <a:tab pos="241300"/>
                <a:tab pos="1422400"/>
                <a:tab pos="6134100"/>
              </a:tabLst>
            </a:pPr>
            <a:r>
              <a:rPr altLang="zh-CN" lang="en-US" smtClean="0"/>
              <a:t>		2014年1-12月 移动理财类应用用户覆盖量TOP10增长趋势</a:t>
            </a:r>
          </a:p>
          <a:p>
            <a:pPr>
              <a:lnSpc>
                <a:spcPts val="1400"/>
              </a:lnSpc>
              <a:tabLst>
                <a:tab pos="241300"/>
                <a:tab pos="1422400"/>
                <a:tab pos="6134100"/>
              </a:tabLst>
            </a:pPr>
            <a:r>
              <a:rPr altLang="zh-CN" lang="en-US" smtClean="0"/>
              <a:t>			2014 年1 月-12 月 用户覆盖量增幅</a:t>
            </a:r>
          </a:p>
        </p:txBody>
      </p:sp>
      <p:sp>
        <p:nvSpPr>
          <p:cNvPr id="1038"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Tree>
  </p:cSld>
  <p:clrMapOvr>
    <a:masterClrMapping/>
  </p:clrMapOvr>
  <p:transition/>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6217920" y="2148839"/>
            <a:ext cx="2261615" cy="1801368"/>
          </a:xfrm>
          <a:custGeom>
            <a:gdLst>
              <a:gd fmla="*/ 0 w 2261615" name="connsiteX0"/>
              <a:gd fmla="*/ 1801368 h 1801368" name="connsiteY0"/>
              <a:gd fmla="*/ 2261615 w 2261615" name="connsiteX1"/>
              <a:gd fmla="*/ 1801368 h 1801368" name="connsiteY1"/>
              <a:gd fmla="*/ 2261615 w 2261615" name="connsiteX2"/>
              <a:gd fmla="*/ 0 h 1801368" name="connsiteY2"/>
              <a:gd fmla="*/ 0 w 2261615" name="connsiteX3"/>
              <a:gd fmla="*/ 0 h 1801368" name="connsiteY3"/>
              <a:gd fmla="*/ 0 w 2261615" name="connsiteX4"/>
              <a:gd fmla="*/ 1801368 h 18013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01368" w="2261615">
                <a:moveTo>
                  <a:pt x="0" y="1801368"/>
                </a:moveTo>
                <a:lnTo>
                  <a:pt x="2261615" y="1801368"/>
                </a:lnTo>
                <a:lnTo>
                  <a:pt x="2261615" y="0"/>
                </a:lnTo>
                <a:lnTo>
                  <a:pt x="0" y="0"/>
                </a:lnTo>
                <a:lnTo>
                  <a:pt x="0" y="1801368"/>
                </a:lnTo>
              </a:path>
            </a:pathLst>
          </a:custGeom>
          <a:solidFill>
            <a:srgbClr val="C6D9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451347" y="2148839"/>
            <a:ext cx="733044" cy="1801368"/>
          </a:xfrm>
          <a:custGeom>
            <a:gdLst>
              <a:gd fmla="*/ 0 w 733044" name="connsiteX0"/>
              <a:gd fmla="*/ 1801368 h 1801368" name="connsiteY0"/>
              <a:gd fmla="*/ 733044 w 733044" name="connsiteX1"/>
              <a:gd fmla="*/ 1801368 h 1801368" name="connsiteY1"/>
              <a:gd fmla="*/ 733044 w 733044" name="connsiteX2"/>
              <a:gd fmla="*/ 0 h 1801368" name="connsiteY2"/>
              <a:gd fmla="*/ 0 w 733044" name="connsiteX3"/>
              <a:gd fmla="*/ 0 h 1801368" name="connsiteY3"/>
              <a:gd fmla="*/ 0 w 733044" name="connsiteX4"/>
              <a:gd fmla="*/ 1801368 h 18013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01368" w="733044">
                <a:moveTo>
                  <a:pt x="0" y="1801368"/>
                </a:moveTo>
                <a:lnTo>
                  <a:pt x="733044" y="1801368"/>
                </a:lnTo>
                <a:lnTo>
                  <a:pt x="733044" y="0"/>
                </a:lnTo>
                <a:lnTo>
                  <a:pt x="0" y="0"/>
                </a:lnTo>
                <a:lnTo>
                  <a:pt x="0" y="1801368"/>
                </a:lnTo>
              </a:path>
            </a:pathLst>
          </a:custGeom>
          <a:solidFill>
            <a:srgbClr val="DDD9C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450592" y="2148839"/>
            <a:ext cx="717804" cy="1801368"/>
          </a:xfrm>
          <a:custGeom>
            <a:gdLst>
              <a:gd fmla="*/ 0 w 717804" name="connsiteX0"/>
              <a:gd fmla="*/ 1801368 h 1801368" name="connsiteY0"/>
              <a:gd fmla="*/ 717803 w 717804" name="connsiteX1"/>
              <a:gd fmla="*/ 1801368 h 1801368" name="connsiteY1"/>
              <a:gd fmla="*/ 717803 w 717804" name="connsiteX2"/>
              <a:gd fmla="*/ 0 h 1801368" name="connsiteY2"/>
              <a:gd fmla="*/ 0 w 717804" name="connsiteX3"/>
              <a:gd fmla="*/ 0 h 1801368" name="connsiteY3"/>
              <a:gd fmla="*/ 0 w 717804" name="connsiteX4"/>
              <a:gd fmla="*/ 1801368 h 18013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01368" w="717804">
                <a:moveTo>
                  <a:pt x="0" y="1801368"/>
                </a:moveTo>
                <a:lnTo>
                  <a:pt x="717803" y="1801368"/>
                </a:lnTo>
                <a:lnTo>
                  <a:pt x="717803" y="0"/>
                </a:lnTo>
                <a:lnTo>
                  <a:pt x="0" y="0"/>
                </a:lnTo>
                <a:lnTo>
                  <a:pt x="0" y="1801368"/>
                </a:lnTo>
              </a:path>
            </a:pathLst>
          </a:custGeom>
          <a:solidFill>
            <a:srgbClr val="D9D9D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3211067" y="2148839"/>
            <a:ext cx="717803" cy="1801368"/>
          </a:xfrm>
          <a:custGeom>
            <a:gdLst>
              <a:gd fmla="*/ 0 w 717803" name="connsiteX0"/>
              <a:gd fmla="*/ 1801368 h 1801368" name="connsiteY0"/>
              <a:gd fmla="*/ 717803 w 717803" name="connsiteX1"/>
              <a:gd fmla="*/ 1801368 h 1801368" name="connsiteY1"/>
              <a:gd fmla="*/ 717803 w 717803" name="connsiteX2"/>
              <a:gd fmla="*/ 0 h 1801368" name="connsiteY2"/>
              <a:gd fmla="*/ 0 w 717803" name="connsiteX3"/>
              <a:gd fmla="*/ 0 h 1801368" name="connsiteY3"/>
              <a:gd fmla="*/ 0 w 717803" name="connsiteX4"/>
              <a:gd fmla="*/ 1801368 h 18013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01368" w="717803">
                <a:moveTo>
                  <a:pt x="0" y="1801368"/>
                </a:moveTo>
                <a:lnTo>
                  <a:pt x="717803" y="1801368"/>
                </a:lnTo>
                <a:lnTo>
                  <a:pt x="717803" y="0"/>
                </a:lnTo>
                <a:lnTo>
                  <a:pt x="0" y="0"/>
                </a:lnTo>
                <a:lnTo>
                  <a:pt x="0" y="1801368"/>
                </a:lnTo>
              </a:path>
            </a:pathLst>
          </a:custGeom>
          <a:solidFill>
            <a:srgbClr val="DDD9C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959352" y="2148839"/>
            <a:ext cx="1458467" cy="1801368"/>
          </a:xfrm>
          <a:custGeom>
            <a:gdLst>
              <a:gd fmla="*/ 0 w 1458467" name="connsiteX0"/>
              <a:gd fmla="*/ 1801368 h 1801368" name="connsiteY0"/>
              <a:gd fmla="*/ 1458467 w 1458467" name="connsiteX1"/>
              <a:gd fmla="*/ 1801368 h 1801368" name="connsiteY1"/>
              <a:gd fmla="*/ 1458467 w 1458467" name="connsiteX2"/>
              <a:gd fmla="*/ 0 h 1801368" name="connsiteY2"/>
              <a:gd fmla="*/ 0 w 1458467" name="connsiteX3"/>
              <a:gd fmla="*/ 0 h 1801368" name="connsiteY3"/>
              <a:gd fmla="*/ 0 w 1458467" name="connsiteX4"/>
              <a:gd fmla="*/ 1801368 h 18013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01368" w="1458467">
                <a:moveTo>
                  <a:pt x="0" y="1801368"/>
                </a:moveTo>
                <a:lnTo>
                  <a:pt x="1458467" y="1801368"/>
                </a:lnTo>
                <a:lnTo>
                  <a:pt x="1458467" y="0"/>
                </a:lnTo>
                <a:lnTo>
                  <a:pt x="0" y="0"/>
                </a:lnTo>
                <a:lnTo>
                  <a:pt x="0" y="1801368"/>
                </a:lnTo>
              </a:path>
            </a:pathLst>
          </a:custGeom>
          <a:solidFill>
            <a:srgbClr val="C6D9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957072" y="2148839"/>
            <a:ext cx="1447800" cy="1801368"/>
          </a:xfrm>
          <a:custGeom>
            <a:gdLst>
              <a:gd fmla="*/ 0 w 1447800" name="connsiteX0"/>
              <a:gd fmla="*/ 1801368 h 1801368" name="connsiteY0"/>
              <a:gd fmla="*/ 1447800 w 1447800" name="connsiteX1"/>
              <a:gd fmla="*/ 1801368 h 1801368" name="connsiteY1"/>
              <a:gd fmla="*/ 1447800 w 1447800" name="connsiteX2"/>
              <a:gd fmla="*/ 0 h 1801368" name="connsiteY2"/>
              <a:gd fmla="*/ 0 w 1447800" name="connsiteX3"/>
              <a:gd fmla="*/ 0 h 1801368" name="connsiteY3"/>
              <a:gd fmla="*/ 0 w 1447800" name="connsiteX4"/>
              <a:gd fmla="*/ 1801368 h 18013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01368" w="1447800">
                <a:moveTo>
                  <a:pt x="0" y="1801368"/>
                </a:moveTo>
                <a:lnTo>
                  <a:pt x="1447800" y="1801368"/>
                </a:lnTo>
                <a:lnTo>
                  <a:pt x="1447800" y="0"/>
                </a:lnTo>
                <a:lnTo>
                  <a:pt x="0" y="0"/>
                </a:lnTo>
                <a:lnTo>
                  <a:pt x="0" y="1801368"/>
                </a:lnTo>
              </a:path>
            </a:pathLst>
          </a:custGeom>
          <a:solidFill>
            <a:srgbClr val="C6D9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202692" y="2148839"/>
            <a:ext cx="716280" cy="1801368"/>
          </a:xfrm>
          <a:custGeom>
            <a:gdLst>
              <a:gd fmla="*/ 0 w 716280" name="connsiteX0"/>
              <a:gd fmla="*/ 1801368 h 1801368" name="connsiteY0"/>
              <a:gd fmla="*/ 716280 w 716280" name="connsiteX1"/>
              <a:gd fmla="*/ 1801368 h 1801368" name="connsiteY1"/>
              <a:gd fmla="*/ 716280 w 716280" name="connsiteX2"/>
              <a:gd fmla="*/ 0 h 1801368" name="connsiteY2"/>
              <a:gd fmla="*/ 0 w 716280" name="connsiteX3"/>
              <a:gd fmla="*/ 0 h 1801368" name="connsiteY3"/>
              <a:gd fmla="*/ 0 w 716280" name="connsiteX4"/>
              <a:gd fmla="*/ 1801368 h 18013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01368" w="716280">
                <a:moveTo>
                  <a:pt x="0" y="1801368"/>
                </a:moveTo>
                <a:lnTo>
                  <a:pt x="716280" y="1801368"/>
                </a:lnTo>
                <a:lnTo>
                  <a:pt x="716280" y="0"/>
                </a:lnTo>
                <a:lnTo>
                  <a:pt x="0" y="0"/>
                </a:lnTo>
                <a:lnTo>
                  <a:pt x="0" y="1801368"/>
                </a:lnTo>
              </a:path>
            </a:pathLst>
          </a:custGeom>
          <a:solidFill>
            <a:srgbClr val="D9D9D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279400" y="2438400"/>
            <a:ext cx="495300" cy="469900"/>
          </a:xfrm>
          <a:prstGeom prst="rect">
            <a:avLst/>
          </a:prstGeom>
          <a:noFill/>
        </p:spPr>
      </p:pic>
      <p:pic>
        <p:nvPicPr>
          <p:cNvPr id="13" name="Picture 3"/>
          <p:cNvPicPr>
            <a:picLocks noChangeArrowheads="1" noChangeAspect="1"/>
          </p:cNvPicPr>
          <p:nvPr/>
        </p:nvPicPr>
        <p:blipFill>
          <a:blip r:embed="rId3"/>
          <a:stretch>
            <a:fillRect/>
          </a:stretch>
        </p:blipFill>
        <p:spPr bwMode="auto">
          <a:xfrm>
            <a:off x="1028700" y="2438400"/>
            <a:ext cx="495300" cy="469900"/>
          </a:xfrm>
          <a:prstGeom prst="rect">
            <a:avLst/>
          </a:prstGeom>
          <a:noFill/>
        </p:spPr>
      </p:pic>
      <p:pic>
        <p:nvPicPr>
          <p:cNvPr id="14" name="Picture 3"/>
          <p:cNvPicPr>
            <a:picLocks noChangeArrowheads="1" noChangeAspect="1"/>
          </p:cNvPicPr>
          <p:nvPr/>
        </p:nvPicPr>
        <p:blipFill>
          <a:blip r:embed="rId4"/>
          <a:stretch>
            <a:fillRect/>
          </a:stretch>
        </p:blipFill>
        <p:spPr bwMode="auto">
          <a:xfrm>
            <a:off x="1778000" y="2438400"/>
            <a:ext cx="495300" cy="469900"/>
          </a:xfrm>
          <a:prstGeom prst="rect">
            <a:avLst/>
          </a:prstGeom>
          <a:noFill/>
        </p:spPr>
      </p:pic>
      <p:pic>
        <p:nvPicPr>
          <p:cNvPr id="15" name="Picture 3"/>
          <p:cNvPicPr>
            <a:picLocks noChangeArrowheads="1" noChangeAspect="1"/>
          </p:cNvPicPr>
          <p:nvPr/>
        </p:nvPicPr>
        <p:blipFill>
          <a:blip r:embed="rId5"/>
          <a:stretch>
            <a:fillRect/>
          </a:stretch>
        </p:blipFill>
        <p:spPr bwMode="auto">
          <a:xfrm>
            <a:off x="2565400" y="2425700"/>
            <a:ext cx="469900" cy="482600"/>
          </a:xfrm>
          <a:prstGeom prst="rect">
            <a:avLst/>
          </a:prstGeom>
          <a:noFill/>
        </p:spPr>
      </p:pic>
      <p:pic>
        <p:nvPicPr>
          <p:cNvPr id="16" name="Picture 3"/>
          <p:cNvPicPr>
            <a:picLocks noChangeArrowheads="1" noChangeAspect="1"/>
          </p:cNvPicPr>
          <p:nvPr/>
        </p:nvPicPr>
        <p:blipFill>
          <a:blip r:embed="rId6"/>
          <a:stretch>
            <a:fillRect/>
          </a:stretch>
        </p:blipFill>
        <p:spPr bwMode="auto">
          <a:xfrm>
            <a:off x="3340100" y="2438400"/>
            <a:ext cx="495300" cy="469900"/>
          </a:xfrm>
          <a:prstGeom prst="rect">
            <a:avLst/>
          </a:prstGeom>
          <a:noFill/>
        </p:spPr>
      </p:pic>
      <p:pic>
        <p:nvPicPr>
          <p:cNvPr id="17" name="Picture 3"/>
          <p:cNvPicPr>
            <a:picLocks noChangeArrowheads="1" noChangeAspect="1"/>
          </p:cNvPicPr>
          <p:nvPr/>
        </p:nvPicPr>
        <p:blipFill>
          <a:blip r:embed="rId7"/>
          <a:stretch>
            <a:fillRect/>
          </a:stretch>
        </p:blipFill>
        <p:spPr bwMode="auto">
          <a:xfrm>
            <a:off x="4102100" y="2438400"/>
            <a:ext cx="495300" cy="469900"/>
          </a:xfrm>
          <a:prstGeom prst="rect">
            <a:avLst/>
          </a:prstGeom>
          <a:noFill/>
        </p:spPr>
      </p:pic>
      <p:pic>
        <p:nvPicPr>
          <p:cNvPr id="18" name="Picture 3"/>
          <p:cNvPicPr>
            <a:picLocks noChangeArrowheads="1" noChangeAspect="1"/>
          </p:cNvPicPr>
          <p:nvPr/>
        </p:nvPicPr>
        <p:blipFill>
          <a:blip r:embed="rId8"/>
          <a:stretch>
            <a:fillRect/>
          </a:stretch>
        </p:blipFill>
        <p:spPr bwMode="auto">
          <a:xfrm>
            <a:off x="4851400" y="2438400"/>
            <a:ext cx="495300" cy="469900"/>
          </a:xfrm>
          <a:prstGeom prst="rect">
            <a:avLst/>
          </a:prstGeom>
          <a:noFill/>
        </p:spPr>
      </p:pic>
      <p:pic>
        <p:nvPicPr>
          <p:cNvPr id="19" name="Picture 3"/>
          <p:cNvPicPr>
            <a:picLocks noChangeArrowheads="1" noChangeAspect="1"/>
          </p:cNvPicPr>
          <p:nvPr/>
        </p:nvPicPr>
        <p:blipFill>
          <a:blip r:embed="rId9"/>
          <a:stretch>
            <a:fillRect/>
          </a:stretch>
        </p:blipFill>
        <p:spPr bwMode="auto">
          <a:xfrm>
            <a:off x="5562600" y="2438400"/>
            <a:ext cx="495300" cy="469900"/>
          </a:xfrm>
          <a:prstGeom prst="rect">
            <a:avLst/>
          </a:prstGeom>
          <a:noFill/>
        </p:spPr>
      </p:pic>
      <p:pic>
        <p:nvPicPr>
          <p:cNvPr id="20" name="Picture 3"/>
          <p:cNvPicPr>
            <a:picLocks noChangeArrowheads="1" noChangeAspect="1"/>
          </p:cNvPicPr>
          <p:nvPr/>
        </p:nvPicPr>
        <p:blipFill>
          <a:blip r:embed="rId10"/>
          <a:stretch>
            <a:fillRect/>
          </a:stretch>
        </p:blipFill>
        <p:spPr bwMode="auto">
          <a:xfrm>
            <a:off x="6324600" y="2438400"/>
            <a:ext cx="495300" cy="469900"/>
          </a:xfrm>
          <a:prstGeom prst="rect">
            <a:avLst/>
          </a:prstGeom>
          <a:noFill/>
        </p:spPr>
      </p:pic>
      <p:pic>
        <p:nvPicPr>
          <p:cNvPr id="21" name="Picture 3"/>
          <p:cNvPicPr>
            <a:picLocks noChangeArrowheads="1" noChangeAspect="1"/>
          </p:cNvPicPr>
          <p:nvPr/>
        </p:nvPicPr>
        <p:blipFill>
          <a:blip r:embed="rId11"/>
          <a:stretch>
            <a:fillRect/>
          </a:stretch>
        </p:blipFill>
        <p:spPr bwMode="auto">
          <a:xfrm>
            <a:off x="7048500" y="2438400"/>
            <a:ext cx="495300" cy="469900"/>
          </a:xfrm>
          <a:prstGeom prst="rect">
            <a:avLst/>
          </a:prstGeom>
          <a:noFill/>
        </p:spPr>
      </p:pic>
      <p:pic>
        <p:nvPicPr>
          <p:cNvPr id="22" name="Picture 3"/>
          <p:cNvPicPr>
            <a:picLocks noChangeArrowheads="1" noChangeAspect="1"/>
          </p:cNvPicPr>
          <p:nvPr/>
        </p:nvPicPr>
        <p:blipFill>
          <a:blip r:embed="rId12"/>
          <a:stretch>
            <a:fillRect/>
          </a:stretch>
        </p:blipFill>
        <p:spPr bwMode="auto">
          <a:xfrm>
            <a:off x="7708900" y="2413000"/>
            <a:ext cx="571500" cy="584200"/>
          </a:xfrm>
          <a:prstGeom prst="rect">
            <a:avLst/>
          </a:prstGeom>
          <a:noFill/>
        </p:spPr>
      </p:pic>
      <p:pic>
        <p:nvPicPr>
          <p:cNvPr id="23" name="Picture 3"/>
          <p:cNvPicPr>
            <a:picLocks noChangeArrowheads="1" noChangeAspect="1"/>
          </p:cNvPicPr>
          <p:nvPr/>
        </p:nvPicPr>
        <p:blipFill>
          <a:blip r:embed="rId13"/>
          <a:stretch>
            <a:fillRect/>
          </a:stretch>
        </p:blipFill>
        <p:spPr bwMode="auto">
          <a:xfrm>
            <a:off x="177800" y="3022600"/>
            <a:ext cx="8928100" cy="596900"/>
          </a:xfrm>
          <a:prstGeom prst="rect">
            <a:avLst/>
          </a:prstGeom>
          <a:noFill/>
        </p:spPr>
      </p:pic>
      <p:pic>
        <p:nvPicPr>
          <p:cNvPr id="24" name="Picture 3"/>
          <p:cNvPicPr>
            <a:picLocks noChangeArrowheads="1" noChangeAspect="1"/>
          </p:cNvPicPr>
          <p:nvPr/>
        </p:nvPicPr>
        <p:blipFill>
          <a:blip r:embed="rId14"/>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5" name="TextBox 1"/>
          <p:cNvSpPr txBox="1"/>
          <p:nvPr/>
        </p:nvSpPr>
        <p:spPr>
          <a:xfrm>
            <a:off x="7112000" y="3594100"/>
            <a:ext cx="45720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理财类</a:t>
            </a:r>
          </a:p>
        </p:txBody>
      </p:sp>
      <p:sp>
        <p:nvSpPr>
          <p:cNvPr id="26" name="TextBox 1"/>
          <p:cNvSpPr txBox="1"/>
          <p:nvPr/>
        </p:nvSpPr>
        <p:spPr>
          <a:xfrm>
            <a:off x="1447800" y="3594100"/>
            <a:ext cx="45720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理财类</a:t>
            </a:r>
          </a:p>
        </p:txBody>
      </p:sp>
      <p:sp>
        <p:nvSpPr>
          <p:cNvPr id="27" name="TextBox 1"/>
          <p:cNvSpPr txBox="1"/>
          <p:nvPr/>
        </p:nvSpPr>
        <p:spPr>
          <a:xfrm>
            <a:off x="4927600" y="2946400"/>
            <a:ext cx="360362" cy="210820"/>
          </a:xfrm>
          <a:prstGeom prst="rect">
            <a:avLst/>
          </a:prstGeom>
          <a:noFill/>
        </p:spPr>
        <p:txBody>
          <a:bodyPr lIns="0" rIns="0" rtlCol="0" tIns="0" wrap="none">
            <a:spAutoFit/>
          </a:bodyPr>
          <a:lstStyle/>
          <a:p>
            <a:pPr>
              <a:lnSpc>
                <a:spcPts val="1300"/>
              </a:lnSpc>
            </a:pPr>
            <a:r>
              <a:rPr altLang="zh-CN" b="1" lang="en-US" smtClean="0" sz="996">
                <a:solidFill>
                  <a:srgbClr val="585E79"/>
                </a:solidFill>
                <a:latin charset="0" pitchFamily="18" typeface="Microsoft YaHei UI"/>
                <a:cs charset="0" pitchFamily="18" typeface="Microsoft YaHei UI"/>
              </a:rPr>
              <a:t>卡360</a:t>
            </a:r>
          </a:p>
        </p:txBody>
      </p:sp>
      <p:sp>
        <p:nvSpPr>
          <p:cNvPr id="28" name="TextBox 1"/>
          <p:cNvSpPr txBox="1"/>
          <p:nvPr/>
        </p:nvSpPr>
        <p:spPr>
          <a:xfrm>
            <a:off x="4953000" y="2197100"/>
            <a:ext cx="350838" cy="210820"/>
          </a:xfrm>
          <a:prstGeom prst="rect">
            <a:avLst/>
          </a:prstGeom>
          <a:noFill/>
        </p:spPr>
        <p:txBody>
          <a:bodyPr lIns="0" rIns="0" rtlCol="0" tIns="0" wrap="none">
            <a:spAutoFit/>
          </a:bodyPr>
          <a:lstStyle/>
          <a:p>
            <a:pPr>
              <a:lnSpc>
                <a:spcPts val="1300"/>
              </a:lnSpc>
            </a:pPr>
            <a:r>
              <a:rPr altLang="zh-CN" b="1" lang="en-US" smtClean="0" sz="996">
                <a:solidFill>
                  <a:srgbClr val="FF6600"/>
                </a:solidFill>
                <a:latin charset="0" pitchFamily="18" typeface="Microsoft YaHei UI"/>
                <a:cs charset="0" pitchFamily="18" typeface="Microsoft YaHei UI"/>
              </a:rPr>
              <a:t>198%</a:t>
            </a:r>
          </a:p>
        </p:txBody>
      </p:sp>
      <p:sp>
        <p:nvSpPr>
          <p:cNvPr id="29" name="TextBox 1"/>
          <p:cNvSpPr txBox="1"/>
          <p:nvPr/>
        </p:nvSpPr>
        <p:spPr>
          <a:xfrm>
            <a:off x="393700" y="254000"/>
            <a:ext cx="10679112" cy="1645920"/>
          </a:xfrm>
          <a:prstGeom prst="rect">
            <a:avLst/>
          </a:prstGeom>
          <a:noFill/>
        </p:spPr>
        <p:txBody>
          <a:bodyPr lIns="0" rIns="0" rtlCol="0" tIns="0" wrap="none">
            <a:spAutoFit/>
          </a:bodyPr>
          <a:lstStyle/>
          <a:p>
            <a:pPr>
              <a:lnSpc>
                <a:spcPts val="1400"/>
              </a:lnSpc>
              <a:tabLst>
                <a:tab pos="241300"/>
                <a:tab pos="2298700"/>
              </a:tabLst>
            </a:pPr>
            <a:r>
              <a:rPr altLang="zh-CN" lang="en-US" smtClean="0"/>
              <a:t>	细分行业应用盘点——移动金融</a:t>
            </a:r>
          </a:p>
          <a:p>
            <a:pPr>
              <a:lnSpc>
                <a:spcPts val="1400"/>
              </a:lnSpc>
              <a:tabLst>
                <a:tab pos="241300"/>
                <a:tab pos="2298700"/>
              </a:tabLst>
            </a:pPr>
            <a:r>
              <a:rPr altLang="zh-CN" lang="en-US" smtClean="0"/>
              <a:t>   移动金融行业热点：2014年理财类与网贷类应用表现较好，每月用户量环比涨幅最高的应用中，理财类</a:t>
            </a:r>
          </a:p>
          <a:p>
            <a:pPr>
              <a:lnSpc>
                <a:spcPts val="1400"/>
              </a:lnSpc>
              <a:tabLst>
                <a:tab pos="241300"/>
                <a:tab pos="2298700"/>
              </a:tabLst>
            </a:pPr>
            <a:r>
              <a:rPr altLang="zh-CN" lang="en-US" smtClean="0"/>
              <a:t>	和网贷类应用占多数</a:t>
            </a:r>
          </a:p>
          <a:p>
            <a:pPr>
              <a:lnSpc>
                <a:spcPts val="1400"/>
              </a:lnSpc>
              <a:tabLst>
                <a:tab pos="241300"/>
                <a:tab pos="2298700"/>
              </a:tabLst>
            </a:pPr>
            <a:endParaRPr altLang="zh-CN" lang="en-US" smtClean="0"/>
          </a:p>
          <a:p>
            <a:pPr>
              <a:lnSpc>
                <a:spcPts val="1400"/>
              </a:lnSpc>
              <a:tabLst>
                <a:tab pos="241300"/>
                <a:tab pos="2298700"/>
              </a:tabLst>
            </a:pPr>
            <a:endParaRPr altLang="zh-CN" lang="en-US" smtClean="0"/>
          </a:p>
          <a:p>
            <a:pPr>
              <a:lnSpc>
                <a:spcPts val="1400"/>
              </a:lnSpc>
              <a:tabLst>
                <a:tab pos="241300"/>
                <a:tab pos="2298700"/>
              </a:tabLst>
            </a:pPr>
            <a:endParaRPr altLang="zh-CN" lang="en-US" smtClean="0"/>
          </a:p>
          <a:p>
            <a:pPr>
              <a:lnSpc>
                <a:spcPts val="1400"/>
              </a:lnSpc>
              <a:tabLst>
                <a:tab pos="241300"/>
                <a:tab pos="2298700"/>
              </a:tabLst>
            </a:pPr>
            <a:endParaRPr altLang="zh-CN" lang="en-US" smtClean="0"/>
          </a:p>
          <a:p>
            <a:pPr>
              <a:lnSpc>
                <a:spcPts val="1400"/>
              </a:lnSpc>
              <a:tabLst>
                <a:tab pos="241300"/>
                <a:tab pos="2298700"/>
              </a:tabLst>
            </a:pPr>
            <a:endParaRPr altLang="zh-CN" lang="en-US" smtClean="0"/>
          </a:p>
          <a:p>
            <a:pPr>
              <a:lnSpc>
                <a:spcPts val="1400"/>
              </a:lnSpc>
              <a:tabLst>
                <a:tab pos="241300"/>
                <a:tab pos="2298700"/>
              </a:tabLst>
            </a:pPr>
            <a:r>
              <a:rPr altLang="zh-CN" lang="en-US" smtClean="0"/>
              <a:t>		2014年2-12月 移动金融类应用用户覆盖量环比增幅月度TOP1</a:t>
            </a:r>
          </a:p>
        </p:txBody>
      </p:sp>
      <p:sp>
        <p:nvSpPr>
          <p:cNvPr id="30" name="TextBox 1"/>
          <p:cNvSpPr txBox="1"/>
          <p:nvPr/>
        </p:nvSpPr>
        <p:spPr>
          <a:xfrm>
            <a:off x="266700" y="2946400"/>
            <a:ext cx="487362" cy="210820"/>
          </a:xfrm>
          <a:prstGeom prst="rect">
            <a:avLst/>
          </a:prstGeom>
          <a:noFill/>
        </p:spPr>
        <p:txBody>
          <a:bodyPr lIns="0" rIns="0" rtlCol="0" tIns="0" wrap="none">
            <a:spAutoFit/>
          </a:bodyPr>
          <a:lstStyle/>
          <a:p>
            <a:pPr>
              <a:lnSpc>
                <a:spcPts val="1300"/>
              </a:lnSpc>
            </a:pPr>
            <a:r>
              <a:rPr altLang="zh-CN" b="1" lang="en-US" smtClean="0" sz="996">
                <a:solidFill>
                  <a:srgbClr val="585E79"/>
                </a:solidFill>
                <a:latin charset="0" pitchFamily="18" typeface="Microsoft YaHei UI"/>
                <a:cs charset="0" pitchFamily="18" typeface="Microsoft YaHei UI"/>
              </a:rPr>
              <a:t>360彩票</a:t>
            </a:r>
          </a:p>
        </p:txBody>
      </p:sp>
      <p:sp>
        <p:nvSpPr>
          <p:cNvPr id="31" name="TextBox 1"/>
          <p:cNvSpPr txBox="1"/>
          <p:nvPr/>
        </p:nvSpPr>
        <p:spPr>
          <a:xfrm>
            <a:off x="381000" y="2197100"/>
            <a:ext cx="350838" cy="210820"/>
          </a:xfrm>
          <a:prstGeom prst="rect">
            <a:avLst/>
          </a:prstGeom>
          <a:noFill/>
        </p:spPr>
        <p:txBody>
          <a:bodyPr lIns="0" rIns="0" rtlCol="0" tIns="0" wrap="none">
            <a:spAutoFit/>
          </a:bodyPr>
          <a:lstStyle/>
          <a:p>
            <a:pPr>
              <a:lnSpc>
                <a:spcPts val="1300"/>
              </a:lnSpc>
            </a:pPr>
            <a:r>
              <a:rPr altLang="zh-CN" b="1" lang="en-US" smtClean="0" sz="996">
                <a:solidFill>
                  <a:srgbClr val="FF6600"/>
                </a:solidFill>
                <a:latin charset="0" pitchFamily="18" typeface="Microsoft YaHei UI"/>
                <a:cs charset="0" pitchFamily="18" typeface="Microsoft YaHei UI"/>
              </a:rPr>
              <a:t>142%</a:t>
            </a:r>
          </a:p>
        </p:txBody>
      </p:sp>
      <p:sp>
        <p:nvSpPr>
          <p:cNvPr id="1024" name="TextBox 1"/>
          <p:cNvSpPr txBox="1"/>
          <p:nvPr/>
        </p:nvSpPr>
        <p:spPr>
          <a:xfrm>
            <a:off x="444500" y="3238500"/>
            <a:ext cx="215900" cy="210820"/>
          </a:xfrm>
          <a:prstGeom prst="rect">
            <a:avLst/>
          </a:prstGeom>
          <a:noFill/>
        </p:spPr>
        <p:txBody>
          <a:bodyPr lIns="0" rIns="0" rtlCol="0" tIns="0" wrap="none">
            <a:spAutoFit/>
          </a:bodyPr>
          <a:lstStyle/>
          <a:p>
            <a:pPr>
              <a:lnSpc>
                <a:spcPts val="1300"/>
              </a:lnSpc>
            </a:pPr>
            <a:r>
              <a:rPr altLang="zh-CN" b="1" lang="en-US" smtClean="0" sz="1056">
                <a:solidFill>
                  <a:srgbClr val="FFFFFF"/>
                </a:solidFill>
                <a:latin charset="0" pitchFamily="18" typeface="Microsoft YaHei UI"/>
                <a:cs charset="0" pitchFamily="18" typeface="Microsoft YaHei UI"/>
              </a:rPr>
              <a:t>2月</a:t>
            </a:r>
          </a:p>
        </p:txBody>
      </p:sp>
      <p:sp>
        <p:nvSpPr>
          <p:cNvPr id="1025" name="TextBox 1"/>
          <p:cNvSpPr txBox="1"/>
          <p:nvPr/>
        </p:nvSpPr>
        <p:spPr>
          <a:xfrm>
            <a:off x="1066800" y="2946400"/>
            <a:ext cx="381000" cy="210820"/>
          </a:xfrm>
          <a:prstGeom prst="rect">
            <a:avLst/>
          </a:prstGeom>
          <a:noFill/>
        </p:spPr>
        <p:txBody>
          <a:bodyPr lIns="0" rIns="0" rtlCol="0" tIns="0" wrap="none">
            <a:spAutoFit/>
          </a:bodyPr>
          <a:lstStyle/>
          <a:p>
            <a:pPr>
              <a:lnSpc>
                <a:spcPts val="1300"/>
              </a:lnSpc>
            </a:pPr>
            <a:r>
              <a:rPr altLang="zh-CN" b="1" lang="en-US" smtClean="0" sz="996">
                <a:solidFill>
                  <a:srgbClr val="585E79"/>
                </a:solidFill>
                <a:latin charset="0" pitchFamily="18" typeface="Microsoft YaHei UI"/>
                <a:cs charset="0" pitchFamily="18" typeface="Microsoft YaHei UI"/>
              </a:rPr>
              <a:t>铜板街</a:t>
            </a:r>
          </a:p>
        </p:txBody>
      </p:sp>
      <p:sp>
        <p:nvSpPr>
          <p:cNvPr id="1026" name="TextBox 1"/>
          <p:cNvSpPr txBox="1"/>
          <p:nvPr/>
        </p:nvSpPr>
        <p:spPr>
          <a:xfrm>
            <a:off x="1117600" y="2197100"/>
            <a:ext cx="350838" cy="210820"/>
          </a:xfrm>
          <a:prstGeom prst="rect">
            <a:avLst/>
          </a:prstGeom>
          <a:noFill/>
        </p:spPr>
        <p:txBody>
          <a:bodyPr lIns="0" rIns="0" rtlCol="0" tIns="0" wrap="none">
            <a:spAutoFit/>
          </a:bodyPr>
          <a:lstStyle/>
          <a:p>
            <a:pPr>
              <a:lnSpc>
                <a:spcPts val="1300"/>
              </a:lnSpc>
            </a:pPr>
            <a:r>
              <a:rPr altLang="zh-CN" b="1" lang="en-US" smtClean="0" sz="996">
                <a:solidFill>
                  <a:srgbClr val="FF6600"/>
                </a:solidFill>
                <a:latin charset="0" pitchFamily="18" typeface="Microsoft YaHei UI"/>
                <a:cs charset="0" pitchFamily="18" typeface="Microsoft YaHei UI"/>
              </a:rPr>
              <a:t>153%</a:t>
            </a:r>
          </a:p>
        </p:txBody>
      </p:sp>
      <p:sp>
        <p:nvSpPr>
          <p:cNvPr id="1028" name="TextBox 1"/>
          <p:cNvSpPr txBox="1"/>
          <p:nvPr/>
        </p:nvSpPr>
        <p:spPr>
          <a:xfrm>
            <a:off x="1168400" y="3238500"/>
            <a:ext cx="215900" cy="210820"/>
          </a:xfrm>
          <a:prstGeom prst="rect">
            <a:avLst/>
          </a:prstGeom>
          <a:noFill/>
        </p:spPr>
        <p:txBody>
          <a:bodyPr lIns="0" rIns="0" rtlCol="0" tIns="0" wrap="none">
            <a:spAutoFit/>
          </a:bodyPr>
          <a:lstStyle/>
          <a:p>
            <a:pPr>
              <a:lnSpc>
                <a:spcPts val="1300"/>
              </a:lnSpc>
            </a:pPr>
            <a:r>
              <a:rPr altLang="zh-CN" b="1" lang="en-US" smtClean="0" sz="1056">
                <a:solidFill>
                  <a:srgbClr val="FFFFFF"/>
                </a:solidFill>
                <a:latin charset="0" pitchFamily="18" typeface="Microsoft YaHei UI"/>
                <a:cs charset="0" pitchFamily="18" typeface="Microsoft YaHei UI"/>
              </a:rPr>
              <a:t>3月</a:t>
            </a:r>
          </a:p>
        </p:txBody>
      </p:sp>
      <p:sp>
        <p:nvSpPr>
          <p:cNvPr id="1029" name="TextBox 1"/>
          <p:cNvSpPr txBox="1"/>
          <p:nvPr/>
        </p:nvSpPr>
        <p:spPr>
          <a:xfrm>
            <a:off x="2705100" y="2946400"/>
            <a:ext cx="254000" cy="210820"/>
          </a:xfrm>
          <a:prstGeom prst="rect">
            <a:avLst/>
          </a:prstGeom>
          <a:noFill/>
        </p:spPr>
        <p:txBody>
          <a:bodyPr lIns="0" rIns="0" rtlCol="0" tIns="0" wrap="none">
            <a:spAutoFit/>
          </a:bodyPr>
          <a:lstStyle/>
          <a:p>
            <a:pPr>
              <a:lnSpc>
                <a:spcPts val="1300"/>
              </a:lnSpc>
            </a:pPr>
            <a:r>
              <a:rPr altLang="zh-CN" b="1" lang="en-US" smtClean="0" sz="996">
                <a:solidFill>
                  <a:srgbClr val="585E79"/>
                </a:solidFill>
                <a:latin charset="0" pitchFamily="18" typeface="Microsoft YaHei UI"/>
                <a:cs charset="0" pitchFamily="18" typeface="Microsoft YaHei UI"/>
              </a:rPr>
              <a:t>众筹</a:t>
            </a:r>
          </a:p>
        </p:txBody>
      </p:sp>
      <p:sp>
        <p:nvSpPr>
          <p:cNvPr id="1030" name="TextBox 1"/>
          <p:cNvSpPr txBox="1"/>
          <p:nvPr/>
        </p:nvSpPr>
        <p:spPr>
          <a:xfrm>
            <a:off x="2603500" y="2197100"/>
            <a:ext cx="350838" cy="210820"/>
          </a:xfrm>
          <a:prstGeom prst="rect">
            <a:avLst/>
          </a:prstGeom>
          <a:noFill/>
        </p:spPr>
        <p:txBody>
          <a:bodyPr lIns="0" rIns="0" rtlCol="0" tIns="0" wrap="none">
            <a:spAutoFit/>
          </a:bodyPr>
          <a:lstStyle/>
          <a:p>
            <a:pPr>
              <a:lnSpc>
                <a:spcPts val="1300"/>
              </a:lnSpc>
            </a:pPr>
            <a:r>
              <a:rPr altLang="zh-CN" b="1" lang="en-US" smtClean="0" sz="996">
                <a:solidFill>
                  <a:srgbClr val="FF6600"/>
                </a:solidFill>
                <a:latin charset="0" pitchFamily="18" typeface="Microsoft YaHei UI"/>
                <a:cs charset="0" pitchFamily="18" typeface="Microsoft YaHei UI"/>
              </a:rPr>
              <a:t>268%</a:t>
            </a:r>
          </a:p>
        </p:txBody>
      </p:sp>
      <p:sp>
        <p:nvSpPr>
          <p:cNvPr id="1031" name="TextBox 1"/>
          <p:cNvSpPr txBox="1"/>
          <p:nvPr/>
        </p:nvSpPr>
        <p:spPr>
          <a:xfrm>
            <a:off x="2641600" y="3238500"/>
            <a:ext cx="215900" cy="210820"/>
          </a:xfrm>
          <a:prstGeom prst="rect">
            <a:avLst/>
          </a:prstGeom>
          <a:noFill/>
        </p:spPr>
        <p:txBody>
          <a:bodyPr lIns="0" rIns="0" rtlCol="0" tIns="0" wrap="none">
            <a:spAutoFit/>
          </a:bodyPr>
          <a:lstStyle/>
          <a:p>
            <a:pPr>
              <a:lnSpc>
                <a:spcPts val="1300"/>
              </a:lnSpc>
            </a:pPr>
            <a:r>
              <a:rPr altLang="zh-CN" b="1" lang="en-US" smtClean="0" sz="1056">
                <a:solidFill>
                  <a:srgbClr val="FFFFFF"/>
                </a:solidFill>
                <a:latin charset="0" pitchFamily="18" typeface="Microsoft YaHei UI"/>
                <a:cs charset="0" pitchFamily="18" typeface="Microsoft YaHei UI"/>
              </a:rPr>
              <a:t>5月</a:t>
            </a:r>
          </a:p>
        </p:txBody>
      </p:sp>
      <p:sp>
        <p:nvSpPr>
          <p:cNvPr id="1032" name="TextBox 1"/>
          <p:cNvSpPr txBox="1"/>
          <p:nvPr/>
        </p:nvSpPr>
        <p:spPr>
          <a:xfrm>
            <a:off x="3365500" y="2946400"/>
            <a:ext cx="381000" cy="210820"/>
          </a:xfrm>
          <a:prstGeom prst="rect">
            <a:avLst/>
          </a:prstGeom>
          <a:noFill/>
        </p:spPr>
        <p:txBody>
          <a:bodyPr lIns="0" rIns="0" rtlCol="0" tIns="0" wrap="none">
            <a:spAutoFit/>
          </a:bodyPr>
          <a:lstStyle/>
          <a:p>
            <a:pPr>
              <a:lnSpc>
                <a:spcPts val="1300"/>
              </a:lnSpc>
            </a:pPr>
            <a:r>
              <a:rPr altLang="zh-CN" b="1" lang="en-US" smtClean="0" sz="996">
                <a:solidFill>
                  <a:srgbClr val="585E79"/>
                </a:solidFill>
                <a:latin charset="0" pitchFamily="18" typeface="Microsoft YaHei UI"/>
                <a:cs charset="0" pitchFamily="18" typeface="Microsoft YaHei UI"/>
              </a:rPr>
              <a:t>宜人贷</a:t>
            </a:r>
          </a:p>
        </p:txBody>
      </p:sp>
      <p:sp>
        <p:nvSpPr>
          <p:cNvPr id="1033" name="TextBox 1"/>
          <p:cNvSpPr txBox="1"/>
          <p:nvPr/>
        </p:nvSpPr>
        <p:spPr>
          <a:xfrm>
            <a:off x="3403600" y="2197100"/>
            <a:ext cx="428625" cy="210820"/>
          </a:xfrm>
          <a:prstGeom prst="rect">
            <a:avLst/>
          </a:prstGeom>
          <a:noFill/>
        </p:spPr>
        <p:txBody>
          <a:bodyPr lIns="0" rIns="0" rtlCol="0" tIns="0" wrap="none">
            <a:spAutoFit/>
          </a:bodyPr>
          <a:lstStyle/>
          <a:p>
            <a:pPr>
              <a:lnSpc>
                <a:spcPts val="1300"/>
              </a:lnSpc>
            </a:pPr>
            <a:r>
              <a:rPr altLang="zh-CN" b="1" lang="en-US" smtClean="0" sz="996">
                <a:solidFill>
                  <a:srgbClr val="FF6600"/>
                </a:solidFill>
                <a:latin charset="0" pitchFamily="18" typeface="Microsoft YaHei UI"/>
                <a:cs charset="0" pitchFamily="18" typeface="Microsoft YaHei UI"/>
              </a:rPr>
              <a:t>1004%</a:t>
            </a:r>
          </a:p>
        </p:txBody>
      </p:sp>
      <p:sp>
        <p:nvSpPr>
          <p:cNvPr id="1034" name="TextBox 1"/>
          <p:cNvSpPr txBox="1"/>
          <p:nvPr/>
        </p:nvSpPr>
        <p:spPr>
          <a:xfrm>
            <a:off x="3467100" y="3238500"/>
            <a:ext cx="215900" cy="210820"/>
          </a:xfrm>
          <a:prstGeom prst="rect">
            <a:avLst/>
          </a:prstGeom>
          <a:noFill/>
        </p:spPr>
        <p:txBody>
          <a:bodyPr lIns="0" rIns="0" rtlCol="0" tIns="0" wrap="none">
            <a:spAutoFit/>
          </a:bodyPr>
          <a:lstStyle/>
          <a:p>
            <a:pPr>
              <a:lnSpc>
                <a:spcPts val="1300"/>
              </a:lnSpc>
            </a:pPr>
            <a:r>
              <a:rPr altLang="zh-CN" b="1" lang="en-US" smtClean="0" sz="1056">
                <a:solidFill>
                  <a:srgbClr val="FFFFFF"/>
                </a:solidFill>
                <a:latin charset="0" pitchFamily="18" typeface="Microsoft YaHei UI"/>
                <a:cs charset="0" pitchFamily="18" typeface="Microsoft YaHei UI"/>
              </a:rPr>
              <a:t>6月</a:t>
            </a:r>
          </a:p>
        </p:txBody>
      </p:sp>
      <p:sp>
        <p:nvSpPr>
          <p:cNvPr id="1035" name="TextBox 1"/>
          <p:cNvSpPr txBox="1"/>
          <p:nvPr/>
        </p:nvSpPr>
        <p:spPr>
          <a:xfrm>
            <a:off x="4051300" y="2946400"/>
            <a:ext cx="635000" cy="210820"/>
          </a:xfrm>
          <a:prstGeom prst="rect">
            <a:avLst/>
          </a:prstGeom>
          <a:noFill/>
        </p:spPr>
        <p:txBody>
          <a:bodyPr lIns="0" rIns="0" rtlCol="0" tIns="0" wrap="none">
            <a:spAutoFit/>
          </a:bodyPr>
          <a:lstStyle/>
          <a:p>
            <a:pPr>
              <a:lnSpc>
                <a:spcPts val="1300"/>
              </a:lnSpc>
            </a:pPr>
            <a:r>
              <a:rPr altLang="zh-CN" b="1" lang="en-US" smtClean="0" sz="996">
                <a:solidFill>
                  <a:srgbClr val="585E79"/>
                </a:solidFill>
                <a:latin charset="0" pitchFamily="18" typeface="Microsoft YaHei UI"/>
                <a:cs charset="0" pitchFamily="18" typeface="Microsoft YaHei UI"/>
              </a:rPr>
              <a:t>涨乐财富通</a:t>
            </a:r>
          </a:p>
        </p:txBody>
      </p:sp>
      <p:sp>
        <p:nvSpPr>
          <p:cNvPr id="1036" name="TextBox 1"/>
          <p:cNvSpPr txBox="1"/>
          <p:nvPr/>
        </p:nvSpPr>
        <p:spPr>
          <a:xfrm>
            <a:off x="4152900" y="2197100"/>
            <a:ext cx="350838" cy="210820"/>
          </a:xfrm>
          <a:prstGeom prst="rect">
            <a:avLst/>
          </a:prstGeom>
          <a:noFill/>
        </p:spPr>
        <p:txBody>
          <a:bodyPr lIns="0" rIns="0" rtlCol="0" tIns="0" wrap="none">
            <a:spAutoFit/>
          </a:bodyPr>
          <a:lstStyle/>
          <a:p>
            <a:pPr>
              <a:lnSpc>
                <a:spcPts val="1300"/>
              </a:lnSpc>
            </a:pPr>
            <a:r>
              <a:rPr altLang="zh-CN" b="1" lang="en-US" smtClean="0" sz="996">
                <a:solidFill>
                  <a:srgbClr val="FF6600"/>
                </a:solidFill>
                <a:latin charset="0" pitchFamily="18" typeface="Microsoft YaHei UI"/>
                <a:cs charset="0" pitchFamily="18" typeface="Microsoft YaHei UI"/>
              </a:rPr>
              <a:t>156%</a:t>
            </a:r>
          </a:p>
        </p:txBody>
      </p:sp>
      <p:sp>
        <p:nvSpPr>
          <p:cNvPr id="1037" name="TextBox 1"/>
          <p:cNvSpPr txBox="1"/>
          <p:nvPr/>
        </p:nvSpPr>
        <p:spPr>
          <a:xfrm>
            <a:off x="4191000" y="3238500"/>
            <a:ext cx="215900" cy="210820"/>
          </a:xfrm>
          <a:prstGeom prst="rect">
            <a:avLst/>
          </a:prstGeom>
          <a:noFill/>
        </p:spPr>
        <p:txBody>
          <a:bodyPr lIns="0" rIns="0" rtlCol="0" tIns="0" wrap="none">
            <a:spAutoFit/>
          </a:bodyPr>
          <a:lstStyle/>
          <a:p>
            <a:pPr>
              <a:lnSpc>
                <a:spcPts val="1300"/>
              </a:lnSpc>
            </a:pPr>
            <a:r>
              <a:rPr altLang="zh-CN" b="1" lang="en-US" smtClean="0" sz="1056">
                <a:solidFill>
                  <a:srgbClr val="FFFFFF"/>
                </a:solidFill>
                <a:latin charset="0" pitchFamily="18" typeface="Microsoft YaHei UI"/>
                <a:cs charset="0" pitchFamily="18" typeface="Microsoft YaHei UI"/>
              </a:rPr>
              <a:t>7月</a:t>
            </a:r>
          </a:p>
        </p:txBody>
      </p:sp>
      <p:sp>
        <p:nvSpPr>
          <p:cNvPr id="1038" name="TextBox 1"/>
          <p:cNvSpPr txBox="1"/>
          <p:nvPr/>
        </p:nvSpPr>
        <p:spPr>
          <a:xfrm>
            <a:off x="5626100" y="2946400"/>
            <a:ext cx="381000" cy="210820"/>
          </a:xfrm>
          <a:prstGeom prst="rect">
            <a:avLst/>
          </a:prstGeom>
          <a:noFill/>
        </p:spPr>
        <p:txBody>
          <a:bodyPr lIns="0" rIns="0" rtlCol="0" tIns="0" wrap="none">
            <a:spAutoFit/>
          </a:bodyPr>
          <a:lstStyle/>
          <a:p>
            <a:pPr>
              <a:lnSpc>
                <a:spcPts val="1300"/>
              </a:lnSpc>
            </a:pPr>
            <a:r>
              <a:rPr altLang="zh-CN" b="1" lang="en-US" smtClean="0" sz="996">
                <a:solidFill>
                  <a:srgbClr val="585E79"/>
                </a:solidFill>
                <a:latin charset="0" pitchFamily="18" typeface="Microsoft YaHei UI"/>
                <a:cs charset="0" pitchFamily="18" typeface="Microsoft YaHei UI"/>
              </a:rPr>
              <a:t>你我贷</a:t>
            </a:r>
          </a:p>
        </p:txBody>
      </p:sp>
      <p:sp>
        <p:nvSpPr>
          <p:cNvPr id="1039" name="TextBox 1"/>
          <p:cNvSpPr txBox="1"/>
          <p:nvPr/>
        </p:nvSpPr>
        <p:spPr>
          <a:xfrm>
            <a:off x="5664200" y="2197100"/>
            <a:ext cx="350838" cy="210820"/>
          </a:xfrm>
          <a:prstGeom prst="rect">
            <a:avLst/>
          </a:prstGeom>
          <a:noFill/>
        </p:spPr>
        <p:txBody>
          <a:bodyPr lIns="0" rIns="0" rtlCol="0" tIns="0" wrap="none">
            <a:spAutoFit/>
          </a:bodyPr>
          <a:lstStyle/>
          <a:p>
            <a:pPr>
              <a:lnSpc>
                <a:spcPts val="1300"/>
              </a:lnSpc>
            </a:pPr>
            <a:r>
              <a:rPr altLang="zh-CN" b="1" lang="en-US" smtClean="0" sz="996">
                <a:solidFill>
                  <a:srgbClr val="FF6600"/>
                </a:solidFill>
                <a:latin charset="0" pitchFamily="18" typeface="Microsoft YaHei UI"/>
                <a:cs charset="0" pitchFamily="18" typeface="Microsoft YaHei UI"/>
              </a:rPr>
              <a:t>398%</a:t>
            </a:r>
          </a:p>
        </p:txBody>
      </p:sp>
      <p:sp>
        <p:nvSpPr>
          <p:cNvPr id="1040" name="TextBox 1"/>
          <p:cNvSpPr txBox="1"/>
          <p:nvPr/>
        </p:nvSpPr>
        <p:spPr>
          <a:xfrm>
            <a:off x="5753100" y="3238500"/>
            <a:ext cx="215900" cy="210820"/>
          </a:xfrm>
          <a:prstGeom prst="rect">
            <a:avLst/>
          </a:prstGeom>
          <a:noFill/>
        </p:spPr>
        <p:txBody>
          <a:bodyPr lIns="0" rIns="0" rtlCol="0" tIns="0" wrap="none">
            <a:spAutoFit/>
          </a:bodyPr>
          <a:lstStyle/>
          <a:p>
            <a:pPr>
              <a:lnSpc>
                <a:spcPts val="1300"/>
              </a:lnSpc>
            </a:pPr>
            <a:r>
              <a:rPr altLang="zh-CN" b="1" lang="en-US" smtClean="0" sz="1056">
                <a:solidFill>
                  <a:srgbClr val="FFFFFF"/>
                </a:solidFill>
                <a:latin charset="0" pitchFamily="18" typeface="Microsoft YaHei UI"/>
                <a:cs charset="0" pitchFamily="18" typeface="Microsoft YaHei UI"/>
              </a:rPr>
              <a:t>9月</a:t>
            </a:r>
          </a:p>
        </p:txBody>
      </p:sp>
      <p:sp>
        <p:nvSpPr>
          <p:cNvPr id="1041" name="TextBox 1"/>
          <p:cNvSpPr txBox="1"/>
          <p:nvPr/>
        </p:nvSpPr>
        <p:spPr>
          <a:xfrm>
            <a:off x="6375400" y="2197100"/>
            <a:ext cx="428625" cy="210820"/>
          </a:xfrm>
          <a:prstGeom prst="rect">
            <a:avLst/>
          </a:prstGeom>
          <a:noFill/>
        </p:spPr>
        <p:txBody>
          <a:bodyPr lIns="0" rIns="0" rtlCol="0" tIns="0" wrap="none">
            <a:spAutoFit/>
          </a:bodyPr>
          <a:lstStyle/>
          <a:p>
            <a:pPr>
              <a:lnSpc>
                <a:spcPts val="1300"/>
              </a:lnSpc>
            </a:pPr>
            <a:r>
              <a:rPr altLang="zh-CN" b="1" lang="en-US" smtClean="0" sz="996">
                <a:solidFill>
                  <a:srgbClr val="FF6600"/>
                </a:solidFill>
                <a:latin charset="0" pitchFamily="18" typeface="Microsoft YaHei UI"/>
                <a:cs charset="0" pitchFamily="18" typeface="Microsoft YaHei UI"/>
              </a:rPr>
              <a:t>1773%</a:t>
            </a:r>
          </a:p>
        </p:txBody>
      </p:sp>
      <p:sp>
        <p:nvSpPr>
          <p:cNvPr id="1042" name="TextBox 1"/>
          <p:cNvSpPr txBox="1"/>
          <p:nvPr/>
        </p:nvSpPr>
        <p:spPr>
          <a:xfrm>
            <a:off x="6400800" y="3238500"/>
            <a:ext cx="298450" cy="210820"/>
          </a:xfrm>
          <a:prstGeom prst="rect">
            <a:avLst/>
          </a:prstGeom>
          <a:noFill/>
        </p:spPr>
        <p:txBody>
          <a:bodyPr lIns="0" rIns="0" rtlCol="0" tIns="0" wrap="none">
            <a:spAutoFit/>
          </a:bodyPr>
          <a:lstStyle/>
          <a:p>
            <a:pPr>
              <a:lnSpc>
                <a:spcPts val="1300"/>
              </a:lnSpc>
            </a:pPr>
            <a:r>
              <a:rPr altLang="zh-CN" b="1" lang="en-US" smtClean="0" sz="1056">
                <a:solidFill>
                  <a:srgbClr val="FFFFFF"/>
                </a:solidFill>
                <a:latin charset="0" pitchFamily="18" typeface="Microsoft YaHei UI"/>
                <a:cs charset="0" pitchFamily="18" typeface="Microsoft YaHei UI"/>
              </a:rPr>
              <a:t>10月</a:t>
            </a:r>
          </a:p>
        </p:txBody>
      </p:sp>
      <p:sp>
        <p:nvSpPr>
          <p:cNvPr id="1043" name="TextBox 1"/>
          <p:cNvSpPr txBox="1"/>
          <p:nvPr/>
        </p:nvSpPr>
        <p:spPr>
          <a:xfrm>
            <a:off x="7086600" y="2197100"/>
            <a:ext cx="428625" cy="210820"/>
          </a:xfrm>
          <a:prstGeom prst="rect">
            <a:avLst/>
          </a:prstGeom>
          <a:noFill/>
        </p:spPr>
        <p:txBody>
          <a:bodyPr lIns="0" rIns="0" rtlCol="0" tIns="0" wrap="none">
            <a:spAutoFit/>
          </a:bodyPr>
          <a:lstStyle/>
          <a:p>
            <a:pPr>
              <a:lnSpc>
                <a:spcPts val="1300"/>
              </a:lnSpc>
            </a:pPr>
            <a:r>
              <a:rPr altLang="zh-CN" b="1" lang="en-US" smtClean="0" sz="996">
                <a:solidFill>
                  <a:srgbClr val="FF6600"/>
                </a:solidFill>
                <a:latin charset="0" pitchFamily="18" typeface="Microsoft YaHei UI"/>
                <a:cs charset="0" pitchFamily="18" typeface="Microsoft YaHei UI"/>
              </a:rPr>
              <a:t>1179%</a:t>
            </a:r>
          </a:p>
        </p:txBody>
      </p:sp>
      <p:sp>
        <p:nvSpPr>
          <p:cNvPr id="1044" name="TextBox 1"/>
          <p:cNvSpPr txBox="1"/>
          <p:nvPr/>
        </p:nvSpPr>
        <p:spPr>
          <a:xfrm>
            <a:off x="7137400" y="3238500"/>
            <a:ext cx="298450" cy="210820"/>
          </a:xfrm>
          <a:prstGeom prst="rect">
            <a:avLst/>
          </a:prstGeom>
          <a:noFill/>
        </p:spPr>
        <p:txBody>
          <a:bodyPr lIns="0" rIns="0" rtlCol="0" tIns="0" wrap="none">
            <a:spAutoFit/>
          </a:bodyPr>
          <a:lstStyle/>
          <a:p>
            <a:pPr>
              <a:lnSpc>
                <a:spcPts val="1300"/>
              </a:lnSpc>
            </a:pPr>
            <a:r>
              <a:rPr altLang="zh-CN" b="1" lang="en-US" smtClean="0" sz="1056">
                <a:solidFill>
                  <a:srgbClr val="FFFFFF"/>
                </a:solidFill>
                <a:latin charset="0" pitchFamily="18" typeface="Microsoft YaHei UI"/>
                <a:cs charset="0" pitchFamily="18" typeface="Microsoft YaHei UI"/>
              </a:rPr>
              <a:t>11月</a:t>
            </a:r>
          </a:p>
        </p:txBody>
      </p:sp>
      <p:sp>
        <p:nvSpPr>
          <p:cNvPr id="1045" name="TextBox 1"/>
          <p:cNvSpPr txBox="1"/>
          <p:nvPr/>
        </p:nvSpPr>
        <p:spPr>
          <a:xfrm>
            <a:off x="1765300" y="2946400"/>
            <a:ext cx="508000" cy="210820"/>
          </a:xfrm>
          <a:prstGeom prst="rect">
            <a:avLst/>
          </a:prstGeom>
          <a:noFill/>
        </p:spPr>
        <p:txBody>
          <a:bodyPr lIns="0" rIns="0" rtlCol="0" tIns="0" wrap="none">
            <a:spAutoFit/>
          </a:bodyPr>
          <a:lstStyle/>
          <a:p>
            <a:pPr>
              <a:lnSpc>
                <a:spcPts val="1300"/>
              </a:lnSpc>
            </a:pPr>
            <a:r>
              <a:rPr altLang="zh-CN" b="1" lang="en-US" smtClean="0" sz="996">
                <a:solidFill>
                  <a:srgbClr val="585E79"/>
                </a:solidFill>
                <a:latin charset="0" pitchFamily="18" typeface="Microsoft YaHei UI"/>
                <a:cs charset="0" pitchFamily="18" typeface="Microsoft YaHei UI"/>
              </a:rPr>
              <a:t>网银钱包</a:t>
            </a:r>
          </a:p>
        </p:txBody>
      </p:sp>
      <p:sp>
        <p:nvSpPr>
          <p:cNvPr id="1046" name="TextBox 1"/>
          <p:cNvSpPr txBox="1"/>
          <p:nvPr/>
        </p:nvSpPr>
        <p:spPr>
          <a:xfrm>
            <a:off x="1866900" y="2197100"/>
            <a:ext cx="350838" cy="210820"/>
          </a:xfrm>
          <a:prstGeom prst="rect">
            <a:avLst/>
          </a:prstGeom>
          <a:noFill/>
        </p:spPr>
        <p:txBody>
          <a:bodyPr lIns="0" rIns="0" rtlCol="0" tIns="0" wrap="none">
            <a:spAutoFit/>
          </a:bodyPr>
          <a:lstStyle/>
          <a:p>
            <a:pPr>
              <a:lnSpc>
                <a:spcPts val="1300"/>
              </a:lnSpc>
            </a:pPr>
            <a:r>
              <a:rPr altLang="zh-CN" b="1" lang="en-US" smtClean="0" sz="996">
                <a:solidFill>
                  <a:srgbClr val="FF6600"/>
                </a:solidFill>
                <a:latin charset="0" pitchFamily="18" typeface="Microsoft YaHei UI"/>
                <a:cs charset="0" pitchFamily="18" typeface="Microsoft YaHei UI"/>
              </a:rPr>
              <a:t>412%</a:t>
            </a:r>
          </a:p>
        </p:txBody>
      </p:sp>
      <p:sp>
        <p:nvSpPr>
          <p:cNvPr id="1047" name="TextBox 1"/>
          <p:cNvSpPr txBox="1"/>
          <p:nvPr/>
        </p:nvSpPr>
        <p:spPr>
          <a:xfrm>
            <a:off x="1917700" y="3238500"/>
            <a:ext cx="215900" cy="210820"/>
          </a:xfrm>
          <a:prstGeom prst="rect">
            <a:avLst/>
          </a:prstGeom>
          <a:noFill/>
        </p:spPr>
        <p:txBody>
          <a:bodyPr lIns="0" rIns="0" rtlCol="0" tIns="0" wrap="none">
            <a:spAutoFit/>
          </a:bodyPr>
          <a:lstStyle/>
          <a:p>
            <a:pPr>
              <a:lnSpc>
                <a:spcPts val="1300"/>
              </a:lnSpc>
            </a:pPr>
            <a:r>
              <a:rPr altLang="zh-CN" b="1" lang="en-US" smtClean="0" sz="1056">
                <a:solidFill>
                  <a:srgbClr val="FFFFFF"/>
                </a:solidFill>
                <a:latin charset="0" pitchFamily="18" typeface="Microsoft YaHei UI"/>
                <a:cs charset="0" pitchFamily="18" typeface="Microsoft YaHei UI"/>
              </a:rPr>
              <a:t>4月</a:t>
            </a:r>
          </a:p>
        </p:txBody>
      </p:sp>
      <p:sp>
        <p:nvSpPr>
          <p:cNvPr id="1048" name="TextBox 1"/>
          <p:cNvSpPr txBox="1"/>
          <p:nvPr/>
        </p:nvSpPr>
        <p:spPr>
          <a:xfrm>
            <a:off x="317500" y="3594100"/>
            <a:ext cx="45720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彩票类</a:t>
            </a:r>
          </a:p>
        </p:txBody>
      </p:sp>
      <p:sp>
        <p:nvSpPr>
          <p:cNvPr id="1049" name="TextBox 1"/>
          <p:cNvSpPr txBox="1"/>
          <p:nvPr/>
        </p:nvSpPr>
        <p:spPr>
          <a:xfrm>
            <a:off x="2641600" y="3594100"/>
            <a:ext cx="30480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众筹</a:t>
            </a:r>
          </a:p>
        </p:txBody>
      </p:sp>
      <p:sp>
        <p:nvSpPr>
          <p:cNvPr id="1050" name="TextBox 1"/>
          <p:cNvSpPr txBox="1"/>
          <p:nvPr/>
        </p:nvSpPr>
        <p:spPr>
          <a:xfrm>
            <a:off x="3327400" y="3594100"/>
            <a:ext cx="45720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网贷类</a:t>
            </a:r>
          </a:p>
        </p:txBody>
      </p:sp>
      <p:sp>
        <p:nvSpPr>
          <p:cNvPr id="1051" name="TextBox 1"/>
          <p:cNvSpPr txBox="1"/>
          <p:nvPr/>
        </p:nvSpPr>
        <p:spPr>
          <a:xfrm>
            <a:off x="4432300" y="3594100"/>
            <a:ext cx="45720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理财类</a:t>
            </a:r>
          </a:p>
        </p:txBody>
      </p:sp>
      <p:sp>
        <p:nvSpPr>
          <p:cNvPr id="1052" name="TextBox 1"/>
          <p:cNvSpPr txBox="1"/>
          <p:nvPr/>
        </p:nvSpPr>
        <p:spPr>
          <a:xfrm>
            <a:off x="5588000" y="3594100"/>
            <a:ext cx="45720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网贷类</a:t>
            </a:r>
          </a:p>
        </p:txBody>
      </p:sp>
      <p:sp>
        <p:nvSpPr>
          <p:cNvPr id="1053" name="TextBox 1"/>
          <p:cNvSpPr txBox="1"/>
          <p:nvPr/>
        </p:nvSpPr>
        <p:spPr>
          <a:xfrm>
            <a:off x="5003800" y="3238500"/>
            <a:ext cx="215900" cy="210820"/>
          </a:xfrm>
          <a:prstGeom prst="rect">
            <a:avLst/>
          </a:prstGeom>
          <a:noFill/>
        </p:spPr>
        <p:txBody>
          <a:bodyPr lIns="0" rIns="0" rtlCol="0" tIns="0" wrap="none">
            <a:spAutoFit/>
          </a:bodyPr>
          <a:lstStyle/>
          <a:p>
            <a:pPr>
              <a:lnSpc>
                <a:spcPts val="1300"/>
              </a:lnSpc>
            </a:pPr>
            <a:r>
              <a:rPr altLang="zh-CN" b="1" lang="en-US" smtClean="0" sz="1056">
                <a:solidFill>
                  <a:srgbClr val="FFFFFF"/>
                </a:solidFill>
                <a:latin charset="0" pitchFamily="18" typeface="Microsoft YaHei UI"/>
                <a:cs charset="0" pitchFamily="18" typeface="Microsoft YaHei UI"/>
              </a:rPr>
              <a:t>8月</a:t>
            </a:r>
          </a:p>
        </p:txBody>
      </p:sp>
      <p:sp>
        <p:nvSpPr>
          <p:cNvPr id="1054" name="TextBox 1"/>
          <p:cNvSpPr txBox="1"/>
          <p:nvPr/>
        </p:nvSpPr>
        <p:spPr>
          <a:xfrm>
            <a:off x="6248400" y="2946400"/>
            <a:ext cx="2146300" cy="210820"/>
          </a:xfrm>
          <a:prstGeom prst="rect">
            <a:avLst/>
          </a:prstGeom>
          <a:noFill/>
        </p:spPr>
        <p:txBody>
          <a:bodyPr lIns="0" rIns="0" rtlCol="0" tIns="0" wrap="none">
            <a:spAutoFit/>
          </a:bodyPr>
          <a:lstStyle/>
          <a:p>
            <a:pPr>
              <a:lnSpc>
                <a:spcPts val="1300"/>
              </a:lnSpc>
            </a:pPr>
            <a:r>
              <a:rPr altLang="zh-CN" b="1" lang="en-US" smtClean="0" sz="996">
                <a:solidFill>
                  <a:srgbClr val="585E79"/>
                </a:solidFill>
                <a:latin charset="0" pitchFamily="18" typeface="Microsoft YaHei UI"/>
                <a:cs charset="0" pitchFamily="18" typeface="Microsoft YaHei UI"/>
              </a:rPr>
              <a:t>海通e海通财    51公积金   平安财富宝</a:t>
            </a:r>
          </a:p>
        </p:txBody>
      </p:sp>
      <p:sp>
        <p:nvSpPr>
          <p:cNvPr id="1055" name="TextBox 1"/>
          <p:cNvSpPr txBox="1"/>
          <p:nvPr/>
        </p:nvSpPr>
        <p:spPr>
          <a:xfrm>
            <a:off x="7759700" y="2197100"/>
            <a:ext cx="465138" cy="210820"/>
          </a:xfrm>
          <a:prstGeom prst="rect">
            <a:avLst/>
          </a:prstGeom>
          <a:noFill/>
        </p:spPr>
        <p:txBody>
          <a:bodyPr lIns="0" rIns="0" rtlCol="0" tIns="0" wrap="none">
            <a:spAutoFit/>
          </a:bodyPr>
          <a:lstStyle/>
          <a:p>
            <a:pPr>
              <a:lnSpc>
                <a:spcPts val="1300"/>
              </a:lnSpc>
            </a:pPr>
            <a:r>
              <a:rPr altLang="zh-CN" b="1" lang="en-US" smtClean="0" sz="996">
                <a:solidFill>
                  <a:srgbClr val="FF6600"/>
                </a:solidFill>
                <a:latin charset="0" pitchFamily="18" typeface="Microsoft YaHei UI"/>
                <a:cs charset="0" pitchFamily="18" typeface="Microsoft YaHei UI"/>
              </a:rPr>
              <a:t>770.6%</a:t>
            </a:r>
          </a:p>
        </p:txBody>
      </p:sp>
      <p:sp>
        <p:nvSpPr>
          <p:cNvPr id="1056" name="TextBox 1"/>
          <p:cNvSpPr txBox="1"/>
          <p:nvPr/>
        </p:nvSpPr>
        <p:spPr>
          <a:xfrm>
            <a:off x="7861300" y="3225800"/>
            <a:ext cx="298450" cy="210820"/>
          </a:xfrm>
          <a:prstGeom prst="rect">
            <a:avLst/>
          </a:prstGeom>
          <a:noFill/>
        </p:spPr>
        <p:txBody>
          <a:bodyPr lIns="0" rIns="0" rtlCol="0" tIns="0" wrap="none">
            <a:spAutoFit/>
          </a:bodyPr>
          <a:lstStyle/>
          <a:p>
            <a:pPr>
              <a:lnSpc>
                <a:spcPts val="1300"/>
              </a:lnSpc>
            </a:pPr>
            <a:r>
              <a:rPr altLang="zh-CN" b="1" lang="en-US" smtClean="0" sz="1056">
                <a:solidFill>
                  <a:srgbClr val="FFFFFF"/>
                </a:solidFill>
                <a:latin charset="0" pitchFamily="18" typeface="Microsoft YaHei UI"/>
                <a:cs charset="0" pitchFamily="18" typeface="Microsoft YaHei UI"/>
              </a:rPr>
              <a:t>12月</a:t>
            </a:r>
          </a:p>
        </p:txBody>
      </p:sp>
    </p:spTree>
  </p:cSld>
  <p:clrMapOvr>
    <a:masterClrMapping/>
  </p:clrMapOvr>
  <p:transition/>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098803" y="3473196"/>
            <a:ext cx="335280" cy="358140"/>
          </a:xfrm>
          <a:custGeom>
            <a:gdLst>
              <a:gd fmla="*/ 0 w 335280" name="connsiteX0"/>
              <a:gd fmla="*/ 0 h 358140" name="connsiteY0"/>
              <a:gd fmla="*/ 335280 w 335280" name="connsiteX1"/>
              <a:gd fmla="*/ 0 h 358140" name="connsiteY1"/>
              <a:gd fmla="*/ 335280 w 335280" name="connsiteX2"/>
              <a:gd fmla="*/ 358139 h 358140" name="connsiteY2"/>
              <a:gd fmla="*/ 0 w 335280" name="connsiteX3"/>
              <a:gd fmla="*/ 358139 h 358140" name="connsiteY3"/>
              <a:gd fmla="*/ 0 w 335280" name="connsiteX4"/>
              <a:gd fmla="*/ 0 h 35814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58140" w="335280">
                <a:moveTo>
                  <a:pt x="0" y="0"/>
                </a:moveTo>
                <a:lnTo>
                  <a:pt x="335280" y="0"/>
                </a:lnTo>
                <a:lnTo>
                  <a:pt x="335280" y="358139"/>
                </a:lnTo>
                <a:lnTo>
                  <a:pt x="0" y="358139"/>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700783" y="3424428"/>
            <a:ext cx="335280" cy="406908"/>
          </a:xfrm>
          <a:custGeom>
            <a:gdLst>
              <a:gd fmla="*/ 0 w 335280" name="connsiteX0"/>
              <a:gd fmla="*/ 0 h 406908" name="connsiteY0"/>
              <a:gd fmla="*/ 335280 w 335280" name="connsiteX1"/>
              <a:gd fmla="*/ 0 h 406908" name="connsiteY1"/>
              <a:gd fmla="*/ 335280 w 335280" name="connsiteX2"/>
              <a:gd fmla="*/ 406907 h 406908" name="connsiteY2"/>
              <a:gd fmla="*/ 0 w 335280" name="connsiteX3"/>
              <a:gd fmla="*/ 406907 h 406908" name="connsiteY3"/>
              <a:gd fmla="*/ 0 w 335280" name="connsiteX4"/>
              <a:gd fmla="*/ 0 h 4069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6908" w="335280">
                <a:moveTo>
                  <a:pt x="0" y="0"/>
                </a:moveTo>
                <a:lnTo>
                  <a:pt x="335280" y="0"/>
                </a:lnTo>
                <a:lnTo>
                  <a:pt x="335280" y="406907"/>
                </a:lnTo>
                <a:lnTo>
                  <a:pt x="0" y="40690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302764" y="3380232"/>
            <a:ext cx="335279" cy="451103"/>
          </a:xfrm>
          <a:custGeom>
            <a:gdLst>
              <a:gd fmla="*/ 0 w 335279" name="connsiteX0"/>
              <a:gd fmla="*/ 0 h 451103" name="connsiteY0"/>
              <a:gd fmla="*/ 335279 w 335279" name="connsiteX1"/>
              <a:gd fmla="*/ 0 h 451103" name="connsiteY1"/>
              <a:gd fmla="*/ 335279 w 335279" name="connsiteX2"/>
              <a:gd fmla="*/ 451103 h 451103" name="connsiteY2"/>
              <a:gd fmla="*/ 0 w 335279" name="connsiteX3"/>
              <a:gd fmla="*/ 451103 h 451103" name="connsiteY3"/>
              <a:gd fmla="*/ 0 w 335279" name="connsiteX4"/>
              <a:gd fmla="*/ 0 h 4511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51103" w="335279">
                <a:moveTo>
                  <a:pt x="0" y="0"/>
                </a:moveTo>
                <a:lnTo>
                  <a:pt x="335279" y="0"/>
                </a:lnTo>
                <a:lnTo>
                  <a:pt x="335279" y="451103"/>
                </a:lnTo>
                <a:lnTo>
                  <a:pt x="0" y="45110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2904744" y="3378708"/>
            <a:ext cx="333755" cy="452627"/>
          </a:xfrm>
          <a:custGeom>
            <a:gdLst>
              <a:gd fmla="*/ 0 w 333755" name="connsiteX0"/>
              <a:gd fmla="*/ 0 h 452627" name="connsiteY0"/>
              <a:gd fmla="*/ 333755 w 333755" name="connsiteX1"/>
              <a:gd fmla="*/ 0 h 452627" name="connsiteY1"/>
              <a:gd fmla="*/ 333755 w 333755" name="connsiteX2"/>
              <a:gd fmla="*/ 452627 h 452627" name="connsiteY2"/>
              <a:gd fmla="*/ 0 w 333755" name="connsiteX3"/>
              <a:gd fmla="*/ 452627 h 452627" name="connsiteY3"/>
              <a:gd fmla="*/ 0 w 333755" name="connsiteX4"/>
              <a:gd fmla="*/ 0 h 4526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52626" w="333755">
                <a:moveTo>
                  <a:pt x="0" y="0"/>
                </a:moveTo>
                <a:lnTo>
                  <a:pt x="333755" y="0"/>
                </a:lnTo>
                <a:lnTo>
                  <a:pt x="333755" y="452627"/>
                </a:lnTo>
                <a:lnTo>
                  <a:pt x="0" y="45262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506723" y="3361944"/>
            <a:ext cx="333755" cy="469391"/>
          </a:xfrm>
          <a:custGeom>
            <a:gdLst>
              <a:gd fmla="*/ 0 w 333755" name="connsiteX0"/>
              <a:gd fmla="*/ 0 h 469391" name="connsiteY0"/>
              <a:gd fmla="*/ 333755 w 333755" name="connsiteX1"/>
              <a:gd fmla="*/ 0 h 469391" name="connsiteY1"/>
              <a:gd fmla="*/ 333755 w 333755" name="connsiteX2"/>
              <a:gd fmla="*/ 469391 h 469391" name="connsiteY2"/>
              <a:gd fmla="*/ 0 w 333755" name="connsiteX3"/>
              <a:gd fmla="*/ 469391 h 469391" name="connsiteY3"/>
              <a:gd fmla="*/ 0 w 333755" name="connsiteX4"/>
              <a:gd fmla="*/ 0 h 46939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9390" w="333755">
                <a:moveTo>
                  <a:pt x="0" y="0"/>
                </a:moveTo>
                <a:lnTo>
                  <a:pt x="333755" y="0"/>
                </a:lnTo>
                <a:lnTo>
                  <a:pt x="333755" y="469391"/>
                </a:lnTo>
                <a:lnTo>
                  <a:pt x="0" y="46939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108703" y="3319271"/>
            <a:ext cx="333755" cy="512064"/>
          </a:xfrm>
          <a:custGeom>
            <a:gdLst>
              <a:gd fmla="*/ 0 w 333755" name="connsiteX0"/>
              <a:gd fmla="*/ 0 h 512064" name="connsiteY0"/>
              <a:gd fmla="*/ 333755 w 333755" name="connsiteX1"/>
              <a:gd fmla="*/ 0 h 512064" name="connsiteY1"/>
              <a:gd fmla="*/ 333755 w 333755" name="connsiteX2"/>
              <a:gd fmla="*/ 512064 h 512064" name="connsiteY2"/>
              <a:gd fmla="*/ 0 w 333755" name="connsiteX3"/>
              <a:gd fmla="*/ 512064 h 512064" name="connsiteY3"/>
              <a:gd fmla="*/ 0 w 333755" name="connsiteX4"/>
              <a:gd fmla="*/ 0 h 5120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2064" w="333755">
                <a:moveTo>
                  <a:pt x="0" y="0"/>
                </a:moveTo>
                <a:lnTo>
                  <a:pt x="333755" y="0"/>
                </a:lnTo>
                <a:lnTo>
                  <a:pt x="333755" y="512064"/>
                </a:lnTo>
                <a:lnTo>
                  <a:pt x="0" y="51206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710684" y="3285744"/>
            <a:ext cx="333755" cy="545591"/>
          </a:xfrm>
          <a:custGeom>
            <a:gdLst>
              <a:gd fmla="*/ 0 w 333755" name="connsiteX0"/>
              <a:gd fmla="*/ 0 h 545591" name="connsiteY0"/>
              <a:gd fmla="*/ 333755 w 333755" name="connsiteX1"/>
              <a:gd fmla="*/ 0 h 545591" name="connsiteY1"/>
              <a:gd fmla="*/ 333755 w 333755" name="connsiteX2"/>
              <a:gd fmla="*/ 545591 h 545591" name="connsiteY2"/>
              <a:gd fmla="*/ 0 w 333755" name="connsiteX3"/>
              <a:gd fmla="*/ 545591 h 545591" name="connsiteY3"/>
              <a:gd fmla="*/ 0 w 333755" name="connsiteX4"/>
              <a:gd fmla="*/ 0 h 54559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45591" w="333755">
                <a:moveTo>
                  <a:pt x="0" y="0"/>
                </a:moveTo>
                <a:lnTo>
                  <a:pt x="333755" y="0"/>
                </a:lnTo>
                <a:lnTo>
                  <a:pt x="333755" y="545591"/>
                </a:lnTo>
                <a:lnTo>
                  <a:pt x="0" y="54559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312664" y="3249167"/>
            <a:ext cx="333755" cy="582167"/>
          </a:xfrm>
          <a:custGeom>
            <a:gdLst>
              <a:gd fmla="*/ 0 w 333755" name="connsiteX0"/>
              <a:gd fmla="*/ 0 h 582167" name="connsiteY0"/>
              <a:gd fmla="*/ 333755 w 333755" name="connsiteX1"/>
              <a:gd fmla="*/ 0 h 582167" name="connsiteY1"/>
              <a:gd fmla="*/ 333755 w 333755" name="connsiteX2"/>
              <a:gd fmla="*/ 582167 h 582167" name="connsiteY2"/>
              <a:gd fmla="*/ 0 w 333755" name="connsiteX3"/>
              <a:gd fmla="*/ 582167 h 582167" name="connsiteY3"/>
              <a:gd fmla="*/ 0 w 333755" name="connsiteX4"/>
              <a:gd fmla="*/ 0 h 5821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82167" w="333755">
                <a:moveTo>
                  <a:pt x="0" y="0"/>
                </a:moveTo>
                <a:lnTo>
                  <a:pt x="333755" y="0"/>
                </a:lnTo>
                <a:lnTo>
                  <a:pt x="333755" y="582167"/>
                </a:lnTo>
                <a:lnTo>
                  <a:pt x="0" y="58216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913120" y="3214116"/>
            <a:ext cx="335279" cy="617219"/>
          </a:xfrm>
          <a:custGeom>
            <a:gdLst>
              <a:gd fmla="*/ 0 w 335279" name="connsiteX0"/>
              <a:gd fmla="*/ 0 h 617219" name="connsiteY0"/>
              <a:gd fmla="*/ 335279 w 335279" name="connsiteX1"/>
              <a:gd fmla="*/ 0 h 617219" name="connsiteY1"/>
              <a:gd fmla="*/ 335279 w 335279" name="connsiteX2"/>
              <a:gd fmla="*/ 617219 h 617219" name="connsiteY2"/>
              <a:gd fmla="*/ 0 w 335279" name="connsiteX3"/>
              <a:gd fmla="*/ 617219 h 617219" name="connsiteY3"/>
              <a:gd fmla="*/ 0 w 335279" name="connsiteX4"/>
              <a:gd fmla="*/ 0 h 61721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17219" w="335279">
                <a:moveTo>
                  <a:pt x="0" y="0"/>
                </a:moveTo>
                <a:lnTo>
                  <a:pt x="335279" y="0"/>
                </a:lnTo>
                <a:lnTo>
                  <a:pt x="335279" y="617219"/>
                </a:lnTo>
                <a:lnTo>
                  <a:pt x="0" y="617219"/>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515100" y="3136392"/>
            <a:ext cx="335280" cy="694943"/>
          </a:xfrm>
          <a:custGeom>
            <a:gdLst>
              <a:gd fmla="*/ 0 w 335280" name="connsiteX0"/>
              <a:gd fmla="*/ 0 h 694943" name="connsiteY0"/>
              <a:gd fmla="*/ 335280 w 335280" name="connsiteX1"/>
              <a:gd fmla="*/ 0 h 694943" name="connsiteY1"/>
              <a:gd fmla="*/ 335280 w 335280" name="connsiteX2"/>
              <a:gd fmla="*/ 694943 h 694943" name="connsiteY2"/>
              <a:gd fmla="*/ 0 w 335280" name="connsiteX3"/>
              <a:gd fmla="*/ 694943 h 694943" name="connsiteY3"/>
              <a:gd fmla="*/ 0 w 335280" name="connsiteX4"/>
              <a:gd fmla="*/ 0 h 69494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94943" w="335280">
                <a:moveTo>
                  <a:pt x="0" y="0"/>
                </a:moveTo>
                <a:lnTo>
                  <a:pt x="335280" y="0"/>
                </a:lnTo>
                <a:lnTo>
                  <a:pt x="335280" y="694943"/>
                </a:lnTo>
                <a:lnTo>
                  <a:pt x="0" y="69494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117080" y="3072383"/>
            <a:ext cx="335280" cy="758951"/>
          </a:xfrm>
          <a:custGeom>
            <a:gdLst>
              <a:gd fmla="*/ 0 w 335280" name="connsiteX0"/>
              <a:gd fmla="*/ 0 h 758951" name="connsiteY0"/>
              <a:gd fmla="*/ 335279 w 335280" name="connsiteX1"/>
              <a:gd fmla="*/ 0 h 758951" name="connsiteY1"/>
              <a:gd fmla="*/ 335279 w 335280" name="connsiteX2"/>
              <a:gd fmla="*/ 758951 h 758951" name="connsiteY2"/>
              <a:gd fmla="*/ 0 w 335280" name="connsiteX3"/>
              <a:gd fmla="*/ 758951 h 758951" name="connsiteY3"/>
              <a:gd fmla="*/ 0 w 335280" name="connsiteX4"/>
              <a:gd fmla="*/ 0 h 75895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58951" w="335280">
                <a:moveTo>
                  <a:pt x="0" y="0"/>
                </a:moveTo>
                <a:lnTo>
                  <a:pt x="335279" y="0"/>
                </a:lnTo>
                <a:lnTo>
                  <a:pt x="335279" y="758951"/>
                </a:lnTo>
                <a:lnTo>
                  <a:pt x="0" y="75895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719059" y="3038855"/>
            <a:ext cx="333756" cy="792479"/>
          </a:xfrm>
          <a:custGeom>
            <a:gdLst>
              <a:gd fmla="*/ 0 w 333756" name="connsiteX0"/>
              <a:gd fmla="*/ 0 h 792479" name="connsiteY0"/>
              <a:gd fmla="*/ 333756 w 333756" name="connsiteX1"/>
              <a:gd fmla="*/ 0 h 792479" name="connsiteY1"/>
              <a:gd fmla="*/ 333756 w 333756" name="connsiteX2"/>
              <a:gd fmla="*/ 792479 h 792479" name="connsiteY2"/>
              <a:gd fmla="*/ 0 w 333756" name="connsiteX3"/>
              <a:gd fmla="*/ 792479 h 792479" name="connsiteY3"/>
              <a:gd fmla="*/ 0 w 333756" name="connsiteX4"/>
              <a:gd fmla="*/ 0 h 7924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92479" w="333756">
                <a:moveTo>
                  <a:pt x="0" y="0"/>
                </a:moveTo>
                <a:lnTo>
                  <a:pt x="333756" y="0"/>
                </a:lnTo>
                <a:lnTo>
                  <a:pt x="333756" y="792479"/>
                </a:lnTo>
                <a:lnTo>
                  <a:pt x="0" y="792479"/>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1854707" y="2292095"/>
            <a:ext cx="6045708" cy="149352"/>
          </a:xfrm>
          <a:custGeom>
            <a:gdLst>
              <a:gd fmla="*/ 13716 w 6045708" name="connsiteX0"/>
              <a:gd fmla="*/ 13716 h 149352" name="connsiteY0"/>
              <a:gd fmla="*/ 615696 w 6045708" name="connsiteX1"/>
              <a:gd fmla="*/ 36576 h 149352" name="connsiteY1"/>
              <a:gd fmla="*/ 1217676 w 6045708" name="connsiteX2"/>
              <a:gd fmla="*/ 135636 h 149352" name="connsiteY2"/>
              <a:gd fmla="*/ 1819656 w 6045708" name="connsiteX3"/>
              <a:gd fmla="*/ 105155 h 149352" name="connsiteY3"/>
              <a:gd fmla="*/ 2421636 w 6045708" name="connsiteX4"/>
              <a:gd fmla="*/ 57911 h 149352" name="connsiteY4"/>
              <a:gd fmla="*/ 3022092 w 6045708" name="connsiteX5"/>
              <a:gd fmla="*/ 76200 h 149352" name="connsiteY5"/>
              <a:gd fmla="*/ 3624072 w 6045708" name="connsiteX6"/>
              <a:gd fmla="*/ 79248 h 149352" name="connsiteY6"/>
              <a:gd fmla="*/ 4226051 w 6045708" name="connsiteX7"/>
              <a:gd fmla="*/ 82296 h 149352" name="connsiteY7"/>
              <a:gd fmla="*/ 4828032 w 6045708" name="connsiteX8"/>
              <a:gd fmla="*/ 21336 h 149352" name="connsiteY8"/>
              <a:gd fmla="*/ 5430011 w 6045708" name="connsiteX9"/>
              <a:gd fmla="*/ 54864 h 149352" name="connsiteY9"/>
              <a:gd fmla="*/ 6031992 w 6045708" name="connsiteX10"/>
              <a:gd fmla="*/ 97536 h 149352"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149352" w="6045708">
                <a:moveTo>
                  <a:pt x="13716" y="13716"/>
                </a:moveTo>
                <a:lnTo>
                  <a:pt x="615696" y="36576"/>
                </a:lnTo>
                <a:lnTo>
                  <a:pt x="1217676" y="135636"/>
                </a:lnTo>
                <a:lnTo>
                  <a:pt x="1819656" y="105155"/>
                </a:lnTo>
                <a:lnTo>
                  <a:pt x="2421636" y="57911"/>
                </a:lnTo>
                <a:lnTo>
                  <a:pt x="3022092" y="76200"/>
                </a:lnTo>
                <a:lnTo>
                  <a:pt x="3624072" y="79248"/>
                </a:lnTo>
                <a:lnTo>
                  <a:pt x="4226051" y="82296"/>
                </a:lnTo>
                <a:lnTo>
                  <a:pt x="4828032" y="21336"/>
                </a:lnTo>
                <a:lnTo>
                  <a:pt x="5430011" y="54864"/>
                </a:lnTo>
                <a:lnTo>
                  <a:pt x="6031992" y="97536"/>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1810639" y="224828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1804289" y="224193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6" y="120650"/>
                  <a:pt x="6350" y="94995"/>
                  <a:pt x="6350" y="63500"/>
                </a:cubicBezTo>
                <a:cubicBezTo>
                  <a:pt x="6350" y="31876"/>
                  <a:pt x="31876" y="6350"/>
                  <a:pt x="63500" y="6350"/>
                </a:cubicBezTo>
                <a:cubicBezTo>
                  <a:pt x="94995"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2412619" y="2271141"/>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2406269" y="2264791"/>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6" y="120650"/>
                  <a:pt x="6350" y="94995"/>
                  <a:pt x="6350" y="63500"/>
                </a:cubicBezTo>
                <a:cubicBezTo>
                  <a:pt x="6350" y="31876"/>
                  <a:pt x="31876" y="6350"/>
                  <a:pt x="63500" y="6350"/>
                </a:cubicBezTo>
                <a:cubicBezTo>
                  <a:pt x="94995"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3014598" y="2370201"/>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6" y="114300"/>
                  <a:pt x="57150" y="114300"/>
                </a:cubicBezTo>
                <a:cubicBezTo>
                  <a:pt x="25527" y="114300"/>
                  <a:pt x="0" y="88645"/>
                  <a:pt x="0" y="57150"/>
                </a:cubicBezTo>
                <a:cubicBezTo>
                  <a:pt x="0" y="25526"/>
                  <a:pt x="25527" y="0"/>
                  <a:pt x="57150" y="0"/>
                </a:cubicBezTo>
                <a:cubicBezTo>
                  <a:pt x="88646"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3008248" y="2363851"/>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6" y="120650"/>
                  <a:pt x="63500" y="120650"/>
                </a:cubicBezTo>
                <a:cubicBezTo>
                  <a:pt x="31877" y="120650"/>
                  <a:pt x="6350" y="94995"/>
                  <a:pt x="6350" y="63500"/>
                </a:cubicBezTo>
                <a:cubicBezTo>
                  <a:pt x="6350" y="31876"/>
                  <a:pt x="31877" y="6350"/>
                  <a:pt x="63500" y="6350"/>
                </a:cubicBezTo>
                <a:cubicBezTo>
                  <a:pt x="94996"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3616578" y="233972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6" y="114300"/>
                  <a:pt x="57150" y="114300"/>
                </a:cubicBezTo>
                <a:cubicBezTo>
                  <a:pt x="25527" y="114300"/>
                  <a:pt x="0" y="88646"/>
                  <a:pt x="0" y="57150"/>
                </a:cubicBezTo>
                <a:cubicBezTo>
                  <a:pt x="0" y="25527"/>
                  <a:pt x="25527" y="0"/>
                  <a:pt x="57150" y="0"/>
                </a:cubicBezTo>
                <a:cubicBezTo>
                  <a:pt x="88646"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3610228" y="233337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4996" y="120650"/>
                  <a:pt x="63500" y="120650"/>
                </a:cubicBezTo>
                <a:cubicBezTo>
                  <a:pt x="31877" y="120650"/>
                  <a:pt x="6350" y="94996"/>
                  <a:pt x="6350" y="63500"/>
                </a:cubicBezTo>
                <a:cubicBezTo>
                  <a:pt x="6350" y="31877"/>
                  <a:pt x="31877" y="6350"/>
                  <a:pt x="63500" y="6350"/>
                </a:cubicBezTo>
                <a:cubicBezTo>
                  <a:pt x="94996"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4218559" y="2292476"/>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5" y="114300"/>
                  <a:pt x="57150" y="114300"/>
                </a:cubicBezTo>
                <a:cubicBezTo>
                  <a:pt x="25526" y="114300"/>
                  <a:pt x="0" y="88646"/>
                  <a:pt x="0" y="57150"/>
                </a:cubicBezTo>
                <a:cubicBezTo>
                  <a:pt x="0" y="25527"/>
                  <a:pt x="25526"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4212209" y="2286126"/>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4995" y="120650"/>
                  <a:pt x="63500" y="120650"/>
                </a:cubicBezTo>
                <a:cubicBezTo>
                  <a:pt x="31876" y="120650"/>
                  <a:pt x="6350" y="94996"/>
                  <a:pt x="6350" y="63500"/>
                </a:cubicBezTo>
                <a:cubicBezTo>
                  <a:pt x="6350" y="31877"/>
                  <a:pt x="31876" y="6350"/>
                  <a:pt x="63500" y="6350"/>
                </a:cubicBezTo>
                <a:cubicBezTo>
                  <a:pt x="94995"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4819015" y="2310764"/>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7"/>
                  <a:pt x="25526"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4812665" y="2304414"/>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6" y="120650"/>
                  <a:pt x="6350" y="94995"/>
                  <a:pt x="6350" y="63500"/>
                </a:cubicBezTo>
                <a:cubicBezTo>
                  <a:pt x="6350" y="31877"/>
                  <a:pt x="31876" y="6350"/>
                  <a:pt x="63500" y="6350"/>
                </a:cubicBezTo>
                <a:cubicBezTo>
                  <a:pt x="94995"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5420995" y="231381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414645" y="2307463"/>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6" y="120650"/>
                  <a:pt x="6350" y="94995"/>
                  <a:pt x="6350" y="63500"/>
                </a:cubicBezTo>
                <a:cubicBezTo>
                  <a:pt x="6350" y="31876"/>
                  <a:pt x="31876" y="6350"/>
                  <a:pt x="63500" y="6350"/>
                </a:cubicBezTo>
                <a:cubicBezTo>
                  <a:pt x="94995"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6022975" y="231686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6" y="114300"/>
                  <a:pt x="57150" y="114300"/>
                </a:cubicBezTo>
                <a:cubicBezTo>
                  <a:pt x="25527" y="114300"/>
                  <a:pt x="0" y="88646"/>
                  <a:pt x="0" y="57150"/>
                </a:cubicBezTo>
                <a:cubicBezTo>
                  <a:pt x="0" y="25527"/>
                  <a:pt x="25527" y="0"/>
                  <a:pt x="57150" y="0"/>
                </a:cubicBezTo>
                <a:cubicBezTo>
                  <a:pt x="88646"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6" name="Freeform 3"/>
          <p:cNvSpPr/>
          <p:nvPr/>
        </p:nvSpPr>
        <p:spPr>
          <a:xfrm>
            <a:off x="6016625" y="231051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4996" y="120650"/>
                  <a:pt x="63500" y="120650"/>
                </a:cubicBezTo>
                <a:cubicBezTo>
                  <a:pt x="31877" y="120650"/>
                  <a:pt x="6350" y="94996"/>
                  <a:pt x="6350" y="63500"/>
                </a:cubicBezTo>
                <a:cubicBezTo>
                  <a:pt x="6350" y="31877"/>
                  <a:pt x="31877" y="6350"/>
                  <a:pt x="63500" y="6350"/>
                </a:cubicBezTo>
                <a:cubicBezTo>
                  <a:pt x="94996"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8" name="Freeform 3"/>
          <p:cNvSpPr/>
          <p:nvPr/>
        </p:nvSpPr>
        <p:spPr>
          <a:xfrm>
            <a:off x="6624955" y="2255901"/>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6618605" y="2249551"/>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6" y="120650"/>
                  <a:pt x="6350" y="94995"/>
                  <a:pt x="6350" y="63500"/>
                </a:cubicBezTo>
                <a:cubicBezTo>
                  <a:pt x="6350" y="31876"/>
                  <a:pt x="31876" y="6350"/>
                  <a:pt x="63500" y="6350"/>
                </a:cubicBezTo>
                <a:cubicBezTo>
                  <a:pt x="94995"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0" name="Freeform 3"/>
          <p:cNvSpPr/>
          <p:nvPr/>
        </p:nvSpPr>
        <p:spPr>
          <a:xfrm>
            <a:off x="7226934" y="228942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6" y="114300"/>
                  <a:pt x="57150" y="114300"/>
                </a:cubicBezTo>
                <a:cubicBezTo>
                  <a:pt x="25527" y="114300"/>
                  <a:pt x="0" y="88645"/>
                  <a:pt x="0" y="57150"/>
                </a:cubicBezTo>
                <a:cubicBezTo>
                  <a:pt x="0" y="25526"/>
                  <a:pt x="25527" y="0"/>
                  <a:pt x="57150" y="0"/>
                </a:cubicBezTo>
                <a:cubicBezTo>
                  <a:pt x="88646"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1" name="Freeform 3"/>
          <p:cNvSpPr/>
          <p:nvPr/>
        </p:nvSpPr>
        <p:spPr>
          <a:xfrm>
            <a:off x="7220584" y="2283079"/>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6" y="120650"/>
                  <a:pt x="63500" y="120650"/>
                </a:cubicBezTo>
                <a:cubicBezTo>
                  <a:pt x="31877" y="120650"/>
                  <a:pt x="6350" y="94995"/>
                  <a:pt x="6350" y="63500"/>
                </a:cubicBezTo>
                <a:cubicBezTo>
                  <a:pt x="6350" y="31876"/>
                  <a:pt x="31877" y="6350"/>
                  <a:pt x="63500" y="6350"/>
                </a:cubicBezTo>
                <a:cubicBezTo>
                  <a:pt x="94996"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2" name="Freeform 3"/>
          <p:cNvSpPr/>
          <p:nvPr/>
        </p:nvSpPr>
        <p:spPr>
          <a:xfrm>
            <a:off x="7828915" y="2332101"/>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7" y="114300"/>
                  <a:pt x="0" y="88645"/>
                  <a:pt x="0" y="57150"/>
                </a:cubicBezTo>
                <a:cubicBezTo>
                  <a:pt x="0" y="25526"/>
                  <a:pt x="25527"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3" name="Freeform 3"/>
          <p:cNvSpPr/>
          <p:nvPr/>
        </p:nvSpPr>
        <p:spPr>
          <a:xfrm>
            <a:off x="7822565" y="2325751"/>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7" y="120650"/>
                  <a:pt x="6350" y="94995"/>
                  <a:pt x="6350" y="63500"/>
                </a:cubicBezTo>
                <a:cubicBezTo>
                  <a:pt x="6350" y="31876"/>
                  <a:pt x="31877" y="6350"/>
                  <a:pt x="63500" y="6350"/>
                </a:cubicBezTo>
                <a:cubicBezTo>
                  <a:pt x="94995"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4" name="Freeform 3"/>
          <p:cNvSpPr/>
          <p:nvPr/>
        </p:nvSpPr>
        <p:spPr>
          <a:xfrm>
            <a:off x="3058667" y="4271771"/>
            <a:ext cx="243840" cy="76200"/>
          </a:xfrm>
          <a:custGeom>
            <a:gdLst>
              <a:gd fmla="*/ 0 w 243840" name="connsiteX0"/>
              <a:gd fmla="*/ 76200 h 76200" name="connsiteY0"/>
              <a:gd fmla="*/ 243840 w 243840" name="connsiteX1"/>
              <a:gd fmla="*/ 76200 h 76200" name="connsiteY1"/>
              <a:gd fmla="*/ 243840 w 243840" name="connsiteX2"/>
              <a:gd fmla="*/ 0 h 76200" name="connsiteY2"/>
              <a:gd fmla="*/ 0 w 243840" name="connsiteX3"/>
              <a:gd fmla="*/ 0 h 76200" name="connsiteY3"/>
              <a:gd fmla="*/ 0 w 24384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243840">
                <a:moveTo>
                  <a:pt x="0" y="76200"/>
                </a:moveTo>
                <a:lnTo>
                  <a:pt x="243840" y="76200"/>
                </a:lnTo>
                <a:lnTo>
                  <a:pt x="243840" y="0"/>
                </a:lnTo>
                <a:lnTo>
                  <a:pt x="0" y="0"/>
                </a:lnTo>
                <a:lnTo>
                  <a:pt x="0" y="7620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5" name="Freeform 3"/>
          <p:cNvSpPr/>
          <p:nvPr/>
        </p:nvSpPr>
        <p:spPr>
          <a:xfrm>
            <a:off x="5337048" y="4296155"/>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6" name="Freeform 3"/>
          <p:cNvSpPr/>
          <p:nvPr/>
        </p:nvSpPr>
        <p:spPr>
          <a:xfrm>
            <a:off x="5433059" y="4271771"/>
            <a:ext cx="76200" cy="76200"/>
          </a:xfrm>
          <a:custGeom>
            <a:gdLst>
              <a:gd fmla="*/ 76200 w 76200" name="connsiteX0"/>
              <a:gd fmla="*/ 38100 h 76200" name="connsiteY0"/>
              <a:gd fmla="*/ 38100 w 76200" name="connsiteX1"/>
              <a:gd fmla="*/ 76200 h 76200" name="connsiteY1"/>
              <a:gd fmla="*/ 0 w 76200" name="connsiteX2"/>
              <a:gd fmla="*/ 38100 h 76200" name="connsiteY2"/>
              <a:gd fmla="*/ 38100 w 76200" name="connsiteX3"/>
              <a:gd fmla="*/ 0 h 76200" name="connsiteY3"/>
              <a:gd fmla="*/ 76200 w 76200" name="connsiteX4"/>
              <a:gd fmla="*/ 381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76200" y="38100"/>
                </a:moveTo>
                <a:cubicBezTo>
                  <a:pt x="76200" y="59144"/>
                  <a:pt x="59182" y="76200"/>
                  <a:pt x="38100" y="76200"/>
                </a:cubicBezTo>
                <a:cubicBezTo>
                  <a:pt x="17018" y="76200"/>
                  <a:pt x="0" y="59144"/>
                  <a:pt x="0" y="38100"/>
                </a:cubicBezTo>
                <a:cubicBezTo>
                  <a:pt x="0" y="17056"/>
                  <a:pt x="17018" y="0"/>
                  <a:pt x="38100" y="0"/>
                </a:cubicBezTo>
                <a:cubicBezTo>
                  <a:pt x="59182" y="0"/>
                  <a:pt x="76200" y="17056"/>
                  <a:pt x="76200" y="3810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7" name="Freeform 3"/>
          <p:cNvSpPr/>
          <p:nvPr/>
        </p:nvSpPr>
        <p:spPr>
          <a:xfrm>
            <a:off x="5426709" y="4265421"/>
            <a:ext cx="88900" cy="88900"/>
          </a:xfrm>
          <a:custGeom>
            <a:gdLst>
              <a:gd fmla="*/ 82550 w 88900" name="connsiteX0"/>
              <a:gd fmla="*/ 44450 h 88900" name="connsiteY0"/>
              <a:gd fmla="*/ 44450 w 88900" name="connsiteX1"/>
              <a:gd fmla="*/ 82550 h 88900" name="connsiteY1"/>
              <a:gd fmla="*/ 6350 w 88900" name="connsiteX2"/>
              <a:gd fmla="*/ 44450 h 88900" name="connsiteY2"/>
              <a:gd fmla="*/ 44450 w 88900" name="connsiteX3"/>
              <a:gd fmla="*/ 6350 h 88900" name="connsiteY3"/>
              <a:gd fmla="*/ 82550 w 88900" name="connsiteX4"/>
              <a:gd fmla="*/ 44450 h 889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8900" w="88900">
                <a:moveTo>
                  <a:pt x="82550" y="44450"/>
                </a:moveTo>
                <a:cubicBezTo>
                  <a:pt x="82550" y="65494"/>
                  <a:pt x="65532" y="82550"/>
                  <a:pt x="44450" y="82550"/>
                </a:cubicBezTo>
                <a:cubicBezTo>
                  <a:pt x="23368" y="82550"/>
                  <a:pt x="6350" y="65494"/>
                  <a:pt x="6350" y="44450"/>
                </a:cubicBezTo>
                <a:cubicBezTo>
                  <a:pt x="6350" y="23406"/>
                  <a:pt x="23368" y="6350"/>
                  <a:pt x="44450" y="6350"/>
                </a:cubicBezTo>
                <a:cubicBezTo>
                  <a:pt x="65532" y="6350"/>
                  <a:pt x="82550" y="23406"/>
                  <a:pt x="82550" y="4445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8" name="TextBox 1"/>
          <p:cNvSpPr txBox="1"/>
          <p:nvPr/>
        </p:nvSpPr>
        <p:spPr>
          <a:xfrm>
            <a:off x="1155700" y="35560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3.1</a:t>
            </a:r>
          </a:p>
        </p:txBody>
      </p:sp>
      <p:sp>
        <p:nvSpPr>
          <p:cNvPr id="1039" name="TextBox 1"/>
          <p:cNvSpPr txBox="1"/>
          <p:nvPr/>
        </p:nvSpPr>
        <p:spPr>
          <a:xfrm>
            <a:off x="1752600" y="35052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3.5</a:t>
            </a:r>
          </a:p>
        </p:txBody>
      </p:sp>
      <p:sp>
        <p:nvSpPr>
          <p:cNvPr id="1040" name="TextBox 1"/>
          <p:cNvSpPr txBox="1"/>
          <p:nvPr/>
        </p:nvSpPr>
        <p:spPr>
          <a:xfrm>
            <a:off x="2362200" y="34671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3.9</a:t>
            </a:r>
          </a:p>
        </p:txBody>
      </p:sp>
      <p:sp>
        <p:nvSpPr>
          <p:cNvPr id="1041" name="TextBox 1"/>
          <p:cNvSpPr txBox="1"/>
          <p:nvPr/>
        </p:nvSpPr>
        <p:spPr>
          <a:xfrm>
            <a:off x="2959100" y="34671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3.9</a:t>
            </a:r>
          </a:p>
        </p:txBody>
      </p:sp>
      <p:sp>
        <p:nvSpPr>
          <p:cNvPr id="1042" name="TextBox 1"/>
          <p:cNvSpPr txBox="1"/>
          <p:nvPr/>
        </p:nvSpPr>
        <p:spPr>
          <a:xfrm>
            <a:off x="3556000" y="34417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4.0</a:t>
            </a:r>
          </a:p>
        </p:txBody>
      </p:sp>
      <p:sp>
        <p:nvSpPr>
          <p:cNvPr id="1043" name="TextBox 1"/>
          <p:cNvSpPr txBox="1"/>
          <p:nvPr/>
        </p:nvSpPr>
        <p:spPr>
          <a:xfrm>
            <a:off x="4165600" y="3403600"/>
            <a:ext cx="190500" cy="185420"/>
          </a:xfrm>
          <a:prstGeom prst="rect">
            <a:avLst/>
          </a:prstGeom>
          <a:noFill/>
        </p:spPr>
        <p:txBody>
          <a:bodyPr lIns="0" rIns="0" rtlCol="0" tIns="0" wrap="none">
            <a:spAutoFit/>
          </a:bodyPr>
          <a:lstStyle/>
          <a:p>
            <a:pPr>
              <a:lnSpc>
                <a:spcPts val="1100"/>
              </a:lnSpc>
            </a:pPr>
            <a:r>
              <a:rPr altLang="zh-CN" b="1" lang="en-US" smtClean="0" sz="1202">
                <a:solidFill>
                  <a:srgbClr val="FFFFFF"/>
                </a:solidFill>
                <a:latin charset="0" pitchFamily="18" typeface="Times New Roman"/>
                <a:cs charset="0" pitchFamily="18" typeface="Times New Roman"/>
              </a:rPr>
              <a:t>4.4</a:t>
            </a:r>
          </a:p>
        </p:txBody>
      </p:sp>
      <p:sp>
        <p:nvSpPr>
          <p:cNvPr id="1044" name="TextBox 1"/>
          <p:cNvSpPr txBox="1"/>
          <p:nvPr/>
        </p:nvSpPr>
        <p:spPr>
          <a:xfrm>
            <a:off x="4762500" y="33655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4.7</a:t>
            </a:r>
          </a:p>
        </p:txBody>
      </p:sp>
      <p:sp>
        <p:nvSpPr>
          <p:cNvPr id="1045" name="TextBox 1"/>
          <p:cNvSpPr txBox="1"/>
          <p:nvPr/>
        </p:nvSpPr>
        <p:spPr>
          <a:xfrm>
            <a:off x="5372100" y="33401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5.0</a:t>
            </a:r>
          </a:p>
        </p:txBody>
      </p:sp>
      <p:sp>
        <p:nvSpPr>
          <p:cNvPr id="1046" name="TextBox 1"/>
          <p:cNvSpPr txBox="1"/>
          <p:nvPr/>
        </p:nvSpPr>
        <p:spPr>
          <a:xfrm>
            <a:off x="5969000" y="33020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5.3</a:t>
            </a:r>
          </a:p>
        </p:txBody>
      </p:sp>
      <p:sp>
        <p:nvSpPr>
          <p:cNvPr id="1047" name="TextBox 1"/>
          <p:cNvSpPr txBox="1"/>
          <p:nvPr/>
        </p:nvSpPr>
        <p:spPr>
          <a:xfrm>
            <a:off x="6565900" y="32258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6.0</a:t>
            </a:r>
          </a:p>
        </p:txBody>
      </p:sp>
      <p:sp>
        <p:nvSpPr>
          <p:cNvPr id="1048" name="TextBox 1"/>
          <p:cNvSpPr txBox="1"/>
          <p:nvPr/>
        </p:nvSpPr>
        <p:spPr>
          <a:xfrm>
            <a:off x="7175500" y="31623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6.5</a:t>
            </a:r>
          </a:p>
        </p:txBody>
      </p:sp>
      <p:sp>
        <p:nvSpPr>
          <p:cNvPr id="1049" name="TextBox 1"/>
          <p:cNvSpPr txBox="1"/>
          <p:nvPr/>
        </p:nvSpPr>
        <p:spPr>
          <a:xfrm>
            <a:off x="7772400" y="31242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6.8</a:t>
            </a:r>
          </a:p>
        </p:txBody>
      </p:sp>
      <p:sp>
        <p:nvSpPr>
          <p:cNvPr id="1050" name="TextBox 1"/>
          <p:cNvSpPr txBox="1"/>
          <p:nvPr/>
        </p:nvSpPr>
        <p:spPr>
          <a:xfrm>
            <a:off x="1638300" y="20447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13.5%</a:t>
            </a:r>
          </a:p>
        </p:txBody>
      </p:sp>
      <p:sp>
        <p:nvSpPr>
          <p:cNvPr id="1051" name="TextBox 1"/>
          <p:cNvSpPr txBox="1"/>
          <p:nvPr/>
        </p:nvSpPr>
        <p:spPr>
          <a:xfrm>
            <a:off x="2247900" y="2070100"/>
            <a:ext cx="388035"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11.0%</a:t>
            </a:r>
          </a:p>
        </p:txBody>
      </p:sp>
      <p:sp>
        <p:nvSpPr>
          <p:cNvPr id="1052" name="TextBox 1"/>
          <p:cNvSpPr txBox="1"/>
          <p:nvPr/>
        </p:nvSpPr>
        <p:spPr>
          <a:xfrm>
            <a:off x="2895600" y="21717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0.4%</a:t>
            </a:r>
          </a:p>
        </p:txBody>
      </p:sp>
      <p:sp>
        <p:nvSpPr>
          <p:cNvPr id="1053" name="TextBox 1"/>
          <p:cNvSpPr txBox="1"/>
          <p:nvPr/>
        </p:nvSpPr>
        <p:spPr>
          <a:xfrm>
            <a:off x="3492500" y="21336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3.8%</a:t>
            </a:r>
          </a:p>
        </p:txBody>
      </p:sp>
      <p:sp>
        <p:nvSpPr>
          <p:cNvPr id="1054" name="TextBox 1"/>
          <p:cNvSpPr txBox="1"/>
          <p:nvPr/>
        </p:nvSpPr>
        <p:spPr>
          <a:xfrm>
            <a:off x="4089400" y="20828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8.8%</a:t>
            </a:r>
          </a:p>
        </p:txBody>
      </p:sp>
      <p:sp>
        <p:nvSpPr>
          <p:cNvPr id="1055" name="TextBox 1"/>
          <p:cNvSpPr txBox="1"/>
          <p:nvPr/>
        </p:nvSpPr>
        <p:spPr>
          <a:xfrm>
            <a:off x="4699000" y="21082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6.8%</a:t>
            </a:r>
          </a:p>
        </p:txBody>
      </p:sp>
      <p:sp>
        <p:nvSpPr>
          <p:cNvPr id="1056" name="TextBox 1"/>
          <p:cNvSpPr txBox="1"/>
          <p:nvPr/>
        </p:nvSpPr>
        <p:spPr>
          <a:xfrm>
            <a:off x="5295900" y="21082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6.5%</a:t>
            </a:r>
          </a:p>
        </p:txBody>
      </p:sp>
      <p:sp>
        <p:nvSpPr>
          <p:cNvPr id="1057" name="TextBox 1"/>
          <p:cNvSpPr txBox="1"/>
          <p:nvPr/>
        </p:nvSpPr>
        <p:spPr>
          <a:xfrm>
            <a:off x="5905500" y="21082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6.1%</a:t>
            </a:r>
          </a:p>
        </p:txBody>
      </p:sp>
      <p:sp>
        <p:nvSpPr>
          <p:cNvPr id="1058" name="TextBox 1"/>
          <p:cNvSpPr txBox="1"/>
          <p:nvPr/>
        </p:nvSpPr>
        <p:spPr>
          <a:xfrm>
            <a:off x="6464300" y="20574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12.6%</a:t>
            </a:r>
          </a:p>
        </p:txBody>
      </p:sp>
      <p:sp>
        <p:nvSpPr>
          <p:cNvPr id="1059" name="TextBox 1"/>
          <p:cNvSpPr txBox="1"/>
          <p:nvPr/>
        </p:nvSpPr>
        <p:spPr>
          <a:xfrm>
            <a:off x="7099300" y="20828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9.1%</a:t>
            </a:r>
          </a:p>
        </p:txBody>
      </p:sp>
      <p:sp>
        <p:nvSpPr>
          <p:cNvPr id="1060" name="TextBox 1"/>
          <p:cNvSpPr txBox="1"/>
          <p:nvPr/>
        </p:nvSpPr>
        <p:spPr>
          <a:xfrm>
            <a:off x="7708900" y="21336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4.4%</a:t>
            </a:r>
          </a:p>
        </p:txBody>
      </p:sp>
      <p:sp>
        <p:nvSpPr>
          <p:cNvPr id="1061" name="TextBox 1"/>
          <p:cNvSpPr txBox="1"/>
          <p:nvPr/>
        </p:nvSpPr>
        <p:spPr>
          <a:xfrm>
            <a:off x="10541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a:t>
            </a:r>
          </a:p>
        </p:txBody>
      </p:sp>
      <p:sp>
        <p:nvSpPr>
          <p:cNvPr id="1062" name="TextBox 1"/>
          <p:cNvSpPr txBox="1"/>
          <p:nvPr/>
        </p:nvSpPr>
        <p:spPr>
          <a:xfrm>
            <a:off x="16637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2014.2</a:t>
            </a:r>
          </a:p>
        </p:txBody>
      </p:sp>
      <p:sp>
        <p:nvSpPr>
          <p:cNvPr id="1063" name="TextBox 1"/>
          <p:cNvSpPr txBox="1"/>
          <p:nvPr/>
        </p:nvSpPr>
        <p:spPr>
          <a:xfrm>
            <a:off x="22606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2014.3</a:t>
            </a:r>
          </a:p>
        </p:txBody>
      </p:sp>
      <p:sp>
        <p:nvSpPr>
          <p:cNvPr id="1064" name="TextBox 1"/>
          <p:cNvSpPr txBox="1"/>
          <p:nvPr/>
        </p:nvSpPr>
        <p:spPr>
          <a:xfrm>
            <a:off x="28702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2014.4</a:t>
            </a:r>
          </a:p>
        </p:txBody>
      </p:sp>
      <p:sp>
        <p:nvSpPr>
          <p:cNvPr id="1065" name="TextBox 1"/>
          <p:cNvSpPr txBox="1"/>
          <p:nvPr/>
        </p:nvSpPr>
        <p:spPr>
          <a:xfrm>
            <a:off x="34671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2014.5</a:t>
            </a:r>
          </a:p>
        </p:txBody>
      </p:sp>
      <p:sp>
        <p:nvSpPr>
          <p:cNvPr id="1066" name="TextBox 1"/>
          <p:cNvSpPr txBox="1"/>
          <p:nvPr/>
        </p:nvSpPr>
        <p:spPr>
          <a:xfrm>
            <a:off x="40640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2014.6</a:t>
            </a:r>
          </a:p>
        </p:txBody>
      </p:sp>
      <p:sp>
        <p:nvSpPr>
          <p:cNvPr id="1067" name="TextBox 1"/>
          <p:cNvSpPr txBox="1"/>
          <p:nvPr/>
        </p:nvSpPr>
        <p:spPr>
          <a:xfrm>
            <a:off x="46736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2014.7</a:t>
            </a:r>
          </a:p>
        </p:txBody>
      </p:sp>
      <p:sp>
        <p:nvSpPr>
          <p:cNvPr id="1068" name="TextBox 1"/>
          <p:cNvSpPr txBox="1"/>
          <p:nvPr/>
        </p:nvSpPr>
        <p:spPr>
          <a:xfrm>
            <a:off x="52705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2014.8</a:t>
            </a:r>
          </a:p>
        </p:txBody>
      </p:sp>
      <p:sp>
        <p:nvSpPr>
          <p:cNvPr id="1069" name="TextBox 1"/>
          <p:cNvSpPr txBox="1"/>
          <p:nvPr/>
        </p:nvSpPr>
        <p:spPr>
          <a:xfrm>
            <a:off x="58801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2014.9</a:t>
            </a:r>
          </a:p>
        </p:txBody>
      </p:sp>
      <p:sp>
        <p:nvSpPr>
          <p:cNvPr id="1070" name="TextBox 1"/>
          <p:cNvSpPr txBox="1"/>
          <p:nvPr/>
        </p:nvSpPr>
        <p:spPr>
          <a:xfrm>
            <a:off x="6438900" y="3911600"/>
            <a:ext cx="17383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2014.10    2014.11    2014.12</a:t>
            </a:r>
          </a:p>
        </p:txBody>
      </p:sp>
      <p:sp>
        <p:nvSpPr>
          <p:cNvPr id="1071" name="TextBox 1"/>
          <p:cNvSpPr txBox="1"/>
          <p:nvPr/>
        </p:nvSpPr>
        <p:spPr>
          <a:xfrm>
            <a:off x="393700" y="254000"/>
            <a:ext cx="7766050" cy="1468120"/>
          </a:xfrm>
          <a:prstGeom prst="rect">
            <a:avLst/>
          </a:prstGeom>
          <a:noFill/>
        </p:spPr>
        <p:txBody>
          <a:bodyPr lIns="0" rIns="0" rtlCol="0" tIns="0" wrap="none">
            <a:spAutoFit/>
          </a:bodyPr>
          <a:lstStyle/>
          <a:p>
            <a:pPr>
              <a:lnSpc>
                <a:spcPts val="1400"/>
              </a:lnSpc>
              <a:tabLst>
                <a:tab pos="241300"/>
                <a:tab pos="2616200"/>
              </a:tabLst>
            </a:pPr>
            <a:r>
              <a:rPr altLang="zh-CN" lang="en-US" smtClean="0"/>
              <a:t>	细分行业应用盘点——移动视频</a:t>
            </a:r>
          </a:p>
          <a:p>
            <a:pPr>
              <a:lnSpc>
                <a:spcPts val="1400"/>
              </a:lnSpc>
              <a:tabLst>
                <a:tab pos="241300"/>
                <a:tab pos="2616200"/>
              </a:tabLst>
            </a:pPr>
            <a:r>
              <a:rPr altLang="zh-CN" lang="en-US" smtClean="0"/>
              <a:t>   2014年移动视频类应用用户规模持续增长，达到6.8亿，较年初增长119.4%</a:t>
            </a:r>
          </a:p>
          <a:p>
            <a:pPr>
              <a:lnSpc>
                <a:spcPts val="1400"/>
              </a:lnSpc>
              <a:tabLst>
                <a:tab pos="241300"/>
                <a:tab pos="2616200"/>
              </a:tabLst>
            </a:pPr>
            <a:endParaRPr altLang="zh-CN" lang="en-US" smtClean="0"/>
          </a:p>
          <a:p>
            <a:pPr>
              <a:lnSpc>
                <a:spcPts val="1400"/>
              </a:lnSpc>
              <a:tabLst>
                <a:tab pos="241300"/>
                <a:tab pos="2616200"/>
              </a:tabLst>
            </a:pPr>
            <a:endParaRPr altLang="zh-CN" lang="en-US" smtClean="0"/>
          </a:p>
          <a:p>
            <a:pPr>
              <a:lnSpc>
                <a:spcPts val="1400"/>
              </a:lnSpc>
              <a:tabLst>
                <a:tab pos="241300"/>
                <a:tab pos="2616200"/>
              </a:tabLst>
            </a:pPr>
            <a:endParaRPr altLang="zh-CN" lang="en-US" smtClean="0"/>
          </a:p>
          <a:p>
            <a:pPr>
              <a:lnSpc>
                <a:spcPts val="1400"/>
              </a:lnSpc>
              <a:tabLst>
                <a:tab pos="241300"/>
                <a:tab pos="2616200"/>
              </a:tabLst>
            </a:pPr>
            <a:endParaRPr altLang="zh-CN" lang="en-US" smtClean="0"/>
          </a:p>
          <a:p>
            <a:pPr>
              <a:lnSpc>
                <a:spcPts val="1400"/>
              </a:lnSpc>
              <a:tabLst>
                <a:tab pos="241300"/>
                <a:tab pos="2616200"/>
              </a:tabLst>
            </a:pPr>
            <a:endParaRPr altLang="zh-CN" lang="en-US" smtClean="0"/>
          </a:p>
          <a:p>
            <a:pPr>
              <a:lnSpc>
                <a:spcPts val="1400"/>
              </a:lnSpc>
              <a:tabLst>
                <a:tab pos="241300"/>
                <a:tab pos="2616200"/>
              </a:tabLst>
            </a:pPr>
            <a:r>
              <a:rPr altLang="zh-CN" lang="en-US" smtClean="0"/>
              <a:t>		2014年1-12月 移动视频行业用户规模及增长率</a:t>
            </a:r>
          </a:p>
        </p:txBody>
      </p:sp>
      <p:sp>
        <p:nvSpPr>
          <p:cNvPr id="1072" name="TextBox 1"/>
          <p:cNvSpPr txBox="1"/>
          <p:nvPr/>
        </p:nvSpPr>
        <p:spPr>
          <a:xfrm>
            <a:off x="3327400" y="4216400"/>
            <a:ext cx="177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移动视频行业用户规模（亿台）</a:t>
            </a:r>
          </a:p>
        </p:txBody>
      </p:sp>
      <p:sp>
        <p:nvSpPr>
          <p:cNvPr id="1073" name="TextBox 1"/>
          <p:cNvSpPr txBox="1"/>
          <p:nvPr/>
        </p:nvSpPr>
        <p:spPr>
          <a:xfrm>
            <a:off x="5613400" y="4216400"/>
            <a:ext cx="7477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增长率（%）</a:t>
            </a:r>
          </a:p>
        </p:txBody>
      </p:sp>
    </p:spTree>
  </p:cSld>
  <p:clrMapOvr>
    <a:masterClrMapping/>
  </p:clrMapOvr>
  <p:transition/>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684015" y="767270"/>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4030345" y="767270"/>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726557" y="767270"/>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684015" y="1503743"/>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030345" y="1503743"/>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726557" y="1503743"/>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684015" y="2240216"/>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030345" y="2240216"/>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726557" y="2240216"/>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3684015" y="2976689"/>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030345" y="2976689"/>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726557" y="2976689"/>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684015" y="3713175"/>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4030345" y="3713175"/>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5726557" y="3713175"/>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315213" y="920241"/>
            <a:ext cx="2892679" cy="21844"/>
          </a:xfrm>
          <a:custGeom>
            <a:gdLst>
              <a:gd fmla="*/ 6350 w 2892679" name="connsiteX0"/>
              <a:gd fmla="*/ 6350 h 21844" name="connsiteY0"/>
              <a:gd fmla="*/ 2886328 w 2892679" name="connsiteX1"/>
              <a:gd fmla="*/ 6350 h 21844" name="connsiteY1"/>
            </a:gdLst>
            <a:cxnLst>
              <a:cxn ang="0">
                <a:pos x="connsiteX0" y="connsiteY0"/>
              </a:cxn>
              <a:cxn ang="1">
                <a:pos x="connsiteX1" y="connsiteY1"/>
              </a:cxn>
            </a:cxnLst>
            <a:rect b="b" l="l" r="r" t="t"/>
            <a:pathLst>
              <a:path h="21844" w="2892679">
                <a:moveTo>
                  <a:pt x="6350" y="6350"/>
                </a:moveTo>
                <a:lnTo>
                  <a:pt x="2886328"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5288279" y="4131564"/>
            <a:ext cx="621791" cy="262128"/>
          </a:xfrm>
          <a:custGeom>
            <a:gdLst>
              <a:gd fmla="*/ 0 w 621791" name="connsiteX0"/>
              <a:gd fmla="*/ 262127 h 262128" name="connsiteY0"/>
              <a:gd fmla="*/ 621791 w 621791" name="connsiteX1"/>
              <a:gd fmla="*/ 262127 h 262128" name="connsiteY1"/>
              <a:gd fmla="*/ 621791 w 621791" name="connsiteX2"/>
              <a:gd fmla="*/ 0 h 262128" name="connsiteY2"/>
              <a:gd fmla="*/ 0 w 621791" name="connsiteX3"/>
              <a:gd fmla="*/ 0 h 262128" name="connsiteY3"/>
              <a:gd fmla="*/ 0 w 621791" name="connsiteX4"/>
              <a:gd fmla="*/ 262127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621791">
                <a:moveTo>
                  <a:pt x="0" y="262127"/>
                </a:moveTo>
                <a:lnTo>
                  <a:pt x="621791" y="262127"/>
                </a:lnTo>
                <a:lnTo>
                  <a:pt x="621791"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5288279" y="3765803"/>
            <a:ext cx="664464" cy="262128"/>
          </a:xfrm>
          <a:custGeom>
            <a:gdLst>
              <a:gd fmla="*/ 0 w 664464" name="connsiteX0"/>
              <a:gd fmla="*/ 262128 h 262128" name="connsiteY0"/>
              <a:gd fmla="*/ 664464 w 664464" name="connsiteX1"/>
              <a:gd fmla="*/ 262128 h 262128" name="connsiteY1"/>
              <a:gd fmla="*/ 664464 w 664464" name="connsiteX2"/>
              <a:gd fmla="*/ 0 h 262128" name="connsiteY2"/>
              <a:gd fmla="*/ 0 w 664464" name="connsiteX3"/>
              <a:gd fmla="*/ 0 h 262128" name="connsiteY3"/>
              <a:gd fmla="*/ 0 w 664464" name="connsiteX4"/>
              <a:gd fmla="*/ 262128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664464">
                <a:moveTo>
                  <a:pt x="0" y="262128"/>
                </a:moveTo>
                <a:lnTo>
                  <a:pt x="664464" y="262128"/>
                </a:lnTo>
                <a:lnTo>
                  <a:pt x="664464" y="0"/>
                </a:lnTo>
                <a:lnTo>
                  <a:pt x="0" y="0"/>
                </a:lnTo>
                <a:lnTo>
                  <a:pt x="0" y="262128"/>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288279" y="3398520"/>
            <a:ext cx="688848" cy="262127"/>
          </a:xfrm>
          <a:custGeom>
            <a:gdLst>
              <a:gd fmla="*/ 0 w 688848" name="connsiteX0"/>
              <a:gd fmla="*/ 262127 h 262127" name="connsiteY0"/>
              <a:gd fmla="*/ 688848 w 688848" name="connsiteX1"/>
              <a:gd fmla="*/ 262127 h 262127" name="connsiteY1"/>
              <a:gd fmla="*/ 688848 w 688848" name="connsiteX2"/>
              <a:gd fmla="*/ 0 h 262127" name="connsiteY2"/>
              <a:gd fmla="*/ 0 w 688848" name="connsiteX3"/>
              <a:gd fmla="*/ 0 h 262127" name="connsiteY3"/>
              <a:gd fmla="*/ 0 w 688848"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688848">
                <a:moveTo>
                  <a:pt x="0" y="262127"/>
                </a:moveTo>
                <a:lnTo>
                  <a:pt x="688848" y="262127"/>
                </a:lnTo>
                <a:lnTo>
                  <a:pt x="688848"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5288279" y="3032760"/>
            <a:ext cx="792479" cy="262127"/>
          </a:xfrm>
          <a:custGeom>
            <a:gdLst>
              <a:gd fmla="*/ 0 w 792479" name="connsiteX0"/>
              <a:gd fmla="*/ 262127 h 262127" name="connsiteY0"/>
              <a:gd fmla="*/ 792479 w 792479" name="connsiteX1"/>
              <a:gd fmla="*/ 262127 h 262127" name="connsiteY1"/>
              <a:gd fmla="*/ 792479 w 792479" name="connsiteX2"/>
              <a:gd fmla="*/ 0 h 262127" name="connsiteY2"/>
              <a:gd fmla="*/ 0 w 792479" name="connsiteX3"/>
              <a:gd fmla="*/ 0 h 262127" name="connsiteY3"/>
              <a:gd fmla="*/ 0 w 792479"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792479">
                <a:moveTo>
                  <a:pt x="0" y="262127"/>
                </a:moveTo>
                <a:lnTo>
                  <a:pt x="792479" y="262127"/>
                </a:lnTo>
                <a:lnTo>
                  <a:pt x="792479" y="0"/>
                </a:lnTo>
                <a:lnTo>
                  <a:pt x="0" y="0"/>
                </a:lnTo>
                <a:lnTo>
                  <a:pt x="0" y="262127"/>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5288279" y="2667000"/>
            <a:ext cx="969264" cy="260604"/>
          </a:xfrm>
          <a:custGeom>
            <a:gdLst>
              <a:gd fmla="*/ 0 w 969264" name="connsiteX0"/>
              <a:gd fmla="*/ 260604 h 260604" name="connsiteY0"/>
              <a:gd fmla="*/ 969264 w 969264" name="connsiteX1"/>
              <a:gd fmla="*/ 260604 h 260604" name="connsiteY1"/>
              <a:gd fmla="*/ 969264 w 969264" name="connsiteX2"/>
              <a:gd fmla="*/ 0 h 260604" name="connsiteY2"/>
              <a:gd fmla="*/ 0 w 969264" name="connsiteX3"/>
              <a:gd fmla="*/ 0 h 260604" name="connsiteY3"/>
              <a:gd fmla="*/ 0 w 969264" name="connsiteX4"/>
              <a:gd fmla="*/ 260604 h 2606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4" w="969263">
                <a:moveTo>
                  <a:pt x="0" y="260604"/>
                </a:moveTo>
                <a:lnTo>
                  <a:pt x="969264" y="260604"/>
                </a:lnTo>
                <a:lnTo>
                  <a:pt x="969264" y="0"/>
                </a:lnTo>
                <a:lnTo>
                  <a:pt x="0" y="0"/>
                </a:lnTo>
                <a:lnTo>
                  <a:pt x="0" y="260604"/>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288279" y="2299716"/>
            <a:ext cx="1082040" cy="262127"/>
          </a:xfrm>
          <a:custGeom>
            <a:gdLst>
              <a:gd fmla="*/ 0 w 1082040" name="connsiteX0"/>
              <a:gd fmla="*/ 262127 h 262127" name="connsiteY0"/>
              <a:gd fmla="*/ 1082040 w 1082040" name="connsiteX1"/>
              <a:gd fmla="*/ 262127 h 262127" name="connsiteY1"/>
              <a:gd fmla="*/ 1082040 w 1082040" name="connsiteX2"/>
              <a:gd fmla="*/ 0 h 262127" name="connsiteY2"/>
              <a:gd fmla="*/ 0 w 1082040" name="connsiteX3"/>
              <a:gd fmla="*/ 0 h 262127" name="connsiteY3"/>
              <a:gd fmla="*/ 0 w 108204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082040">
                <a:moveTo>
                  <a:pt x="0" y="262127"/>
                </a:moveTo>
                <a:lnTo>
                  <a:pt x="1082040" y="262127"/>
                </a:lnTo>
                <a:lnTo>
                  <a:pt x="1082040"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5288279" y="1933955"/>
            <a:ext cx="1293876" cy="262127"/>
          </a:xfrm>
          <a:custGeom>
            <a:gdLst>
              <a:gd fmla="*/ 0 w 1293876" name="connsiteX0"/>
              <a:gd fmla="*/ 262127 h 262127" name="connsiteY0"/>
              <a:gd fmla="*/ 1293876 w 1293876" name="connsiteX1"/>
              <a:gd fmla="*/ 262127 h 262127" name="connsiteY1"/>
              <a:gd fmla="*/ 1293876 w 1293876" name="connsiteX2"/>
              <a:gd fmla="*/ 0 h 262127" name="connsiteY2"/>
              <a:gd fmla="*/ 0 w 1293876" name="connsiteX3"/>
              <a:gd fmla="*/ 0 h 262127" name="connsiteY3"/>
              <a:gd fmla="*/ 0 w 1293876"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293876">
                <a:moveTo>
                  <a:pt x="0" y="262127"/>
                </a:moveTo>
                <a:lnTo>
                  <a:pt x="1293876" y="262127"/>
                </a:lnTo>
                <a:lnTo>
                  <a:pt x="1293876"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288279" y="1566672"/>
            <a:ext cx="2124455" cy="262127"/>
          </a:xfrm>
          <a:custGeom>
            <a:gdLst>
              <a:gd fmla="*/ 0 w 2124455" name="connsiteX0"/>
              <a:gd fmla="*/ 262127 h 262127" name="connsiteY0"/>
              <a:gd fmla="*/ 2124455 w 2124455" name="connsiteX1"/>
              <a:gd fmla="*/ 262127 h 262127" name="connsiteY1"/>
              <a:gd fmla="*/ 2124455 w 2124455" name="connsiteX2"/>
              <a:gd fmla="*/ 0 h 262127" name="connsiteY2"/>
              <a:gd fmla="*/ 0 w 2124455" name="connsiteX3"/>
              <a:gd fmla="*/ 0 h 262127" name="connsiteY3"/>
              <a:gd fmla="*/ 0 w 2124455"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2124455">
                <a:moveTo>
                  <a:pt x="0" y="262127"/>
                </a:moveTo>
                <a:lnTo>
                  <a:pt x="2124455" y="262127"/>
                </a:lnTo>
                <a:lnTo>
                  <a:pt x="2124455" y="0"/>
                </a:lnTo>
                <a:lnTo>
                  <a:pt x="0" y="0"/>
                </a:lnTo>
                <a:lnTo>
                  <a:pt x="0" y="262127"/>
                </a:lnTo>
              </a:path>
            </a:pathLst>
          </a:custGeom>
          <a:solidFill>
            <a:srgbClr val="496A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5288279" y="1200911"/>
            <a:ext cx="2628900" cy="262127"/>
          </a:xfrm>
          <a:custGeom>
            <a:gdLst>
              <a:gd fmla="*/ 0 w 2628900" name="connsiteX0"/>
              <a:gd fmla="*/ 262127 h 262127" name="connsiteY0"/>
              <a:gd fmla="*/ 2628900 w 2628900" name="connsiteX1"/>
              <a:gd fmla="*/ 262127 h 262127" name="connsiteY1"/>
              <a:gd fmla="*/ 2628900 w 2628900" name="connsiteX2"/>
              <a:gd fmla="*/ 0 h 262127" name="connsiteY2"/>
              <a:gd fmla="*/ 0 w 2628900" name="connsiteX3"/>
              <a:gd fmla="*/ 0 h 262127" name="connsiteY3"/>
              <a:gd fmla="*/ 0 w 262890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2628900">
                <a:moveTo>
                  <a:pt x="0" y="262127"/>
                </a:moveTo>
                <a:lnTo>
                  <a:pt x="2628900" y="262127"/>
                </a:lnTo>
                <a:lnTo>
                  <a:pt x="2628900" y="0"/>
                </a:lnTo>
                <a:lnTo>
                  <a:pt x="0" y="0"/>
                </a:lnTo>
                <a:lnTo>
                  <a:pt x="0" y="262127"/>
                </a:lnTo>
              </a:path>
            </a:pathLst>
          </a:custGeom>
          <a:solidFill>
            <a:srgbClr val="405E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5288279" y="835152"/>
            <a:ext cx="3019044" cy="260603"/>
          </a:xfrm>
          <a:custGeom>
            <a:gdLst>
              <a:gd fmla="*/ 0 w 3019044" name="connsiteX0"/>
              <a:gd fmla="*/ 260603 h 260603" name="connsiteY0"/>
              <a:gd fmla="*/ 3019044 w 3019044" name="connsiteX1"/>
              <a:gd fmla="*/ 260603 h 260603" name="connsiteY1"/>
              <a:gd fmla="*/ 3019044 w 3019044" name="connsiteX2"/>
              <a:gd fmla="*/ 0 h 260603" name="connsiteY2"/>
              <a:gd fmla="*/ 0 w 3019044" name="connsiteX3"/>
              <a:gd fmla="*/ 0 h 260603" name="connsiteY3"/>
              <a:gd fmla="*/ 0 w 3019044" name="connsiteX4"/>
              <a:gd fmla="*/ 260603 h 2606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3" w="3019044">
                <a:moveTo>
                  <a:pt x="0" y="260603"/>
                </a:moveTo>
                <a:lnTo>
                  <a:pt x="3019044" y="260603"/>
                </a:lnTo>
                <a:lnTo>
                  <a:pt x="3019044" y="0"/>
                </a:lnTo>
                <a:lnTo>
                  <a:pt x="0" y="0"/>
                </a:lnTo>
                <a:lnTo>
                  <a:pt x="0" y="260603"/>
                </a:lnTo>
              </a:path>
            </a:pathLst>
          </a:custGeom>
          <a:solidFill>
            <a:srgbClr val="2D4DC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1" name="TextBox 1"/>
          <p:cNvSpPr txBox="1"/>
          <p:nvPr/>
        </p:nvSpPr>
        <p:spPr>
          <a:xfrm>
            <a:off x="3810000" y="850900"/>
            <a:ext cx="82550" cy="223520"/>
          </a:xfrm>
          <a:prstGeom prst="rect">
            <a:avLst/>
          </a:prstGeom>
          <a:noFill/>
        </p:spPr>
        <p:txBody>
          <a:bodyPr lIns="0" rIns="0" rtlCol="0" tIns="0" wrap="none">
            <a:spAutoFit/>
          </a:bodyPr>
          <a:lstStyle/>
          <a:p>
            <a:pPr>
              <a:lnSpc>
                <a:spcPts val="1400"/>
              </a:lnSpc>
            </a:pPr>
            <a:r>
              <a:rPr altLang="zh-CN" lang="en-US" smtClean="0" sz="1106">
                <a:solidFill>
                  <a:srgbClr val="8087A4"/>
                </a:solidFill>
                <a:latin charset="0" pitchFamily="18" typeface="Microsoft YaHei UI"/>
                <a:cs charset="0" pitchFamily="18" typeface="Microsoft YaHei UI"/>
              </a:rPr>
              <a:t>1</a:t>
            </a:r>
          </a:p>
        </p:txBody>
      </p:sp>
      <p:sp>
        <p:nvSpPr>
          <p:cNvPr id="1024" name="TextBox 1"/>
          <p:cNvSpPr txBox="1"/>
          <p:nvPr/>
        </p:nvSpPr>
        <p:spPr>
          <a:xfrm>
            <a:off x="3810000" y="1219200"/>
            <a:ext cx="82550" cy="223520"/>
          </a:xfrm>
          <a:prstGeom prst="rect">
            <a:avLst/>
          </a:prstGeom>
          <a:noFill/>
        </p:spPr>
        <p:txBody>
          <a:bodyPr lIns="0" rIns="0" rtlCol="0" tIns="0" wrap="none">
            <a:spAutoFit/>
          </a:bodyPr>
          <a:lstStyle/>
          <a:p>
            <a:pPr>
              <a:lnSpc>
                <a:spcPts val="1400"/>
              </a:lnSpc>
            </a:pPr>
            <a:r>
              <a:rPr altLang="zh-CN" lang="en-US" smtClean="0" sz="1103">
                <a:solidFill>
                  <a:srgbClr val="8087A4"/>
                </a:solidFill>
                <a:latin charset="0" pitchFamily="18" typeface="Microsoft YaHei UI"/>
                <a:cs charset="0" pitchFamily="18" typeface="Microsoft YaHei UI"/>
              </a:rPr>
              <a:t>2</a:t>
            </a:r>
          </a:p>
        </p:txBody>
      </p:sp>
      <p:sp>
        <p:nvSpPr>
          <p:cNvPr id="1025" name="TextBox 1"/>
          <p:cNvSpPr txBox="1"/>
          <p:nvPr/>
        </p:nvSpPr>
        <p:spPr>
          <a:xfrm>
            <a:off x="3771900" y="1587500"/>
            <a:ext cx="231775" cy="2712720"/>
          </a:xfrm>
          <a:prstGeom prst="rect">
            <a:avLst/>
          </a:prstGeom>
          <a:noFill/>
        </p:spPr>
        <p:txBody>
          <a:bodyPr lIns="0" rIns="0" rtlCol="0" tIns="0" wrap="none">
            <a:spAutoFit/>
          </a:bodyPr>
          <a:lstStyle/>
          <a:p>
            <a:pPr>
              <a:lnSpc>
                <a:spcPts val="1400"/>
              </a:lnSpc>
              <a:tabLst>
                <a:tab pos="38100"/>
              </a:tabLst>
            </a:pPr>
            <a:r>
              <a:rPr altLang="zh-CN" lang="en-US" smtClean="0"/>
              <a:t>	3</a:t>
            </a:r>
          </a:p>
          <a:p>
            <a:pPr>
              <a:lnSpc>
                <a:spcPts val="1400"/>
              </a:lnSpc>
              <a:tabLst>
                <a:tab pos="38100"/>
              </a:tabLst>
            </a:pPr>
            <a:endParaRPr altLang="zh-CN" lang="en-US" smtClean="0"/>
          </a:p>
          <a:p>
            <a:pPr>
              <a:lnSpc>
                <a:spcPts val="1400"/>
              </a:lnSpc>
              <a:tabLst>
                <a:tab pos="38100"/>
              </a:tabLst>
            </a:pPr>
            <a:r>
              <a:rPr altLang="zh-CN" lang="en-US" smtClean="0"/>
              <a:t>	4</a:t>
            </a:r>
          </a:p>
          <a:p>
            <a:pPr>
              <a:lnSpc>
                <a:spcPts val="1400"/>
              </a:lnSpc>
              <a:tabLst>
                <a:tab pos="38100"/>
              </a:tabLst>
            </a:pPr>
            <a:endParaRPr altLang="zh-CN" lang="en-US" smtClean="0"/>
          </a:p>
          <a:p>
            <a:pPr>
              <a:lnSpc>
                <a:spcPts val="1400"/>
              </a:lnSpc>
              <a:tabLst>
                <a:tab pos="38100"/>
              </a:tabLst>
            </a:pPr>
            <a:r>
              <a:rPr altLang="zh-CN" lang="en-US" smtClean="0"/>
              <a:t>	5</a:t>
            </a:r>
          </a:p>
          <a:p>
            <a:pPr>
              <a:lnSpc>
                <a:spcPts val="1400"/>
              </a:lnSpc>
              <a:tabLst>
                <a:tab pos="38100"/>
              </a:tabLst>
            </a:pPr>
            <a:endParaRPr altLang="zh-CN" lang="en-US" smtClean="0"/>
          </a:p>
          <a:p>
            <a:pPr>
              <a:lnSpc>
                <a:spcPts val="1400"/>
              </a:lnSpc>
              <a:tabLst>
                <a:tab pos="38100"/>
              </a:tabLst>
            </a:pPr>
            <a:r>
              <a:rPr altLang="zh-CN" lang="en-US" smtClean="0"/>
              <a:t>	6</a:t>
            </a:r>
          </a:p>
          <a:p>
            <a:pPr>
              <a:lnSpc>
                <a:spcPts val="1400"/>
              </a:lnSpc>
              <a:tabLst>
                <a:tab pos="38100"/>
              </a:tabLst>
            </a:pPr>
            <a:endParaRPr altLang="zh-CN" lang="en-US" smtClean="0"/>
          </a:p>
          <a:p>
            <a:pPr>
              <a:lnSpc>
                <a:spcPts val="1400"/>
              </a:lnSpc>
              <a:tabLst>
                <a:tab pos="38100"/>
              </a:tabLst>
            </a:pPr>
            <a:r>
              <a:rPr altLang="zh-CN" lang="en-US" smtClean="0"/>
              <a:t>	7</a:t>
            </a:r>
          </a:p>
          <a:p>
            <a:pPr>
              <a:lnSpc>
                <a:spcPts val="1400"/>
              </a:lnSpc>
              <a:tabLst>
                <a:tab pos="38100"/>
              </a:tabLst>
            </a:pPr>
            <a:endParaRPr altLang="zh-CN" lang="en-US" smtClean="0"/>
          </a:p>
          <a:p>
            <a:pPr>
              <a:lnSpc>
                <a:spcPts val="1400"/>
              </a:lnSpc>
              <a:tabLst>
                <a:tab pos="38100"/>
              </a:tabLst>
            </a:pPr>
            <a:r>
              <a:rPr altLang="zh-CN" lang="en-US" smtClean="0"/>
              <a:t>	8</a:t>
            </a:r>
          </a:p>
          <a:p>
            <a:pPr>
              <a:lnSpc>
                <a:spcPts val="1400"/>
              </a:lnSpc>
              <a:tabLst>
                <a:tab pos="38100"/>
              </a:tabLst>
            </a:pPr>
            <a:endParaRPr altLang="zh-CN" lang="en-US" smtClean="0"/>
          </a:p>
          <a:p>
            <a:pPr>
              <a:lnSpc>
                <a:spcPts val="1400"/>
              </a:lnSpc>
              <a:tabLst>
                <a:tab pos="38100"/>
              </a:tabLst>
            </a:pPr>
            <a:r>
              <a:rPr altLang="zh-CN" lang="en-US" smtClean="0"/>
              <a:t>	9</a:t>
            </a:r>
          </a:p>
          <a:p>
            <a:pPr>
              <a:lnSpc>
                <a:spcPts val="1400"/>
              </a:lnSpc>
              <a:tabLst>
                <a:tab pos="38100"/>
              </a:tabLst>
            </a:pPr>
            <a:endParaRPr altLang="zh-CN" lang="en-US" smtClean="0"/>
          </a:p>
          <a:p>
            <a:pPr>
              <a:lnSpc>
                <a:spcPts val="1400"/>
              </a:lnSpc>
              <a:tabLst>
                <a:tab pos="38100"/>
              </a:tabLst>
            </a:pPr>
            <a:r>
              <a:rPr altLang="zh-CN" lang="en-US" smtClean="0"/>
              <a:t>10</a:t>
            </a:r>
          </a:p>
        </p:txBody>
      </p:sp>
      <p:sp>
        <p:nvSpPr>
          <p:cNvPr id="1026" name="TextBox 1"/>
          <p:cNvSpPr txBox="1"/>
          <p:nvPr/>
        </p:nvSpPr>
        <p:spPr>
          <a:xfrm>
            <a:off x="635000" y="254000"/>
            <a:ext cx="1981200" cy="223520"/>
          </a:xfrm>
          <a:prstGeom prst="rect">
            <a:avLst/>
          </a:prstGeom>
          <a:noFill/>
        </p:spPr>
        <p:txBody>
          <a:bodyPr lIns="0" rIns="0" rtlCol="0" tIns="0" wrap="none">
            <a:spAutoFit/>
          </a:bodyPr>
          <a:lstStyle/>
          <a:p>
            <a:pPr>
              <a:lnSpc>
                <a:spcPts val="1400"/>
              </a:lnSpc>
            </a:pPr>
            <a:r>
              <a:rPr altLang="zh-CN" lang="en-US" smtClean="0" sz="1103">
                <a:solidFill>
                  <a:srgbClr val="6D7393"/>
                </a:solidFill>
                <a:latin charset="0" pitchFamily="18" typeface="Microsoft YaHei UI"/>
                <a:cs charset="0" pitchFamily="18" typeface="Microsoft YaHei UI"/>
              </a:rPr>
              <a:t>细分行业应用盘点——移动视频</a:t>
            </a:r>
          </a:p>
        </p:txBody>
      </p:sp>
      <p:sp>
        <p:nvSpPr>
          <p:cNvPr id="1028" name="TextBox 1"/>
          <p:cNvSpPr txBox="1"/>
          <p:nvPr/>
        </p:nvSpPr>
        <p:spPr>
          <a:xfrm>
            <a:off x="393700" y="520700"/>
            <a:ext cx="3341688" cy="274320"/>
          </a:xfrm>
          <a:prstGeom prst="rect">
            <a:avLst/>
          </a:prstGeom>
          <a:noFill/>
        </p:spPr>
        <p:txBody>
          <a:bodyPr lIns="0" rIns="0" rtlCol="0" tIns="0" wrap="none">
            <a:spAutoFit/>
          </a:bodyPr>
          <a:lstStyle/>
          <a:p>
            <a:pPr>
              <a:lnSpc>
                <a:spcPts val="1800"/>
              </a:lnSpc>
            </a:pPr>
            <a:r>
              <a:rPr altLang="zh-CN" lang="en-US" smtClean="0" sz="1403">
                <a:solidFill>
                  <a:srgbClr val="6EB3E7"/>
                </a:solidFill>
                <a:latin charset="0" pitchFamily="18" typeface="Wingdings"/>
                <a:cs charset="0" pitchFamily="18" typeface="Wingdings"/>
              </a:rPr>
              <a:t>   移动视频用户覆盖比例Top10</a:t>
            </a:r>
          </a:p>
        </p:txBody>
      </p:sp>
      <p:sp>
        <p:nvSpPr>
          <p:cNvPr id="1029" name="TextBox 1"/>
          <p:cNvSpPr txBox="1"/>
          <p:nvPr/>
        </p:nvSpPr>
        <p:spPr>
          <a:xfrm>
            <a:off x="406400" y="1358900"/>
            <a:ext cx="2301875" cy="236220"/>
          </a:xfrm>
          <a:prstGeom prst="rect">
            <a:avLst/>
          </a:prstGeom>
          <a:noFill/>
        </p:spPr>
        <p:txBody>
          <a:bodyPr lIns="0" rIns="0" rtlCol="0" tIns="0" wrap="none">
            <a:spAutoFit/>
          </a:bodyPr>
          <a:lstStyle/>
          <a:p>
            <a:pPr>
              <a:lnSpc>
                <a:spcPts val="1500"/>
              </a:lnSpc>
            </a:pPr>
            <a:r>
              <a:rPr altLang="zh-CN" lang="en-US" smtClean="0" sz="1202">
                <a:solidFill>
                  <a:srgbClr val="FF6600"/>
                </a:solidFill>
                <a:latin charset="0" pitchFamily="18" typeface="Times New Roman"/>
                <a:cs charset="0" pitchFamily="18" typeface="Times New Roman"/>
              </a:rPr>
              <a:t>•   移动视频类应用中，腾讯视频以</a:t>
            </a:r>
          </a:p>
        </p:txBody>
      </p:sp>
      <p:sp>
        <p:nvSpPr>
          <p:cNvPr id="1030" name="TextBox 1"/>
          <p:cNvSpPr txBox="1"/>
          <p:nvPr/>
        </p:nvSpPr>
        <p:spPr>
          <a:xfrm>
            <a:off x="584200" y="1638300"/>
            <a:ext cx="2832100" cy="3855720"/>
          </a:xfrm>
          <a:prstGeom prst="rect">
            <a:avLst/>
          </a:prstGeom>
          <a:noFill/>
        </p:spPr>
        <p:txBody>
          <a:bodyPr lIns="0" rIns="0" rtlCol="0" tIns="0" wrap="none">
            <a:spAutoFit/>
          </a:bodyPr>
          <a:lstStyle/>
          <a:p>
            <a:pPr>
              <a:lnSpc>
                <a:spcPts val="1500"/>
              </a:lnSpc>
              <a:tabLst>
                <a:tab pos="50800"/>
              </a:tabLst>
            </a:pPr>
            <a:r>
              <a:rPr altLang="zh-CN" lang="en-US" smtClean="0" sz="1200">
                <a:solidFill>
                  <a:srgbClr val="8087A4"/>
                </a:solidFill>
                <a:latin charset="0" pitchFamily="18" typeface="Tahoma"/>
                <a:cs charset="0" pitchFamily="18" typeface="Tahoma"/>
              </a:rPr>
              <a:t>27.7%的用户覆盖比例居首，其次为</a:t>
            </a:r>
          </a:p>
          <a:p>
            <a:pPr>
              <a:lnSpc>
                <a:spcPts val="1500"/>
              </a:lnSpc>
              <a:tabLst>
                <a:tab pos="50800"/>
              </a:tabLst>
            </a:pPr>
            <a:r>
              <a:rPr altLang="zh-CN" lang="en-US" smtClean="0" sz="1200">
                <a:solidFill>
                  <a:srgbClr val="8087A4"/>
                </a:solidFill>
                <a:latin charset="0" pitchFamily="18" typeface="Tahoma"/>
                <a:cs charset="0" pitchFamily="18" typeface="Tahoma"/>
              </a:rPr>
              <a:t>优酷与爱奇艺，三者用户覆盖均接近</a:t>
            </a:r>
          </a:p>
          <a:p>
            <a:pPr>
              <a:lnSpc>
                <a:spcPts val="1500"/>
              </a:lnSpc>
              <a:tabLst>
                <a:tab pos="50800"/>
              </a:tabLst>
            </a:pPr>
            <a:r>
              <a:rPr altLang="zh-CN" lang="en-US" smtClean="0" sz="1200">
                <a:solidFill>
                  <a:srgbClr val="8087A4"/>
                </a:solidFill>
                <a:latin charset="0" pitchFamily="18" typeface="Tahoma"/>
                <a:cs charset="0" pitchFamily="18" typeface="Tahoma"/>
              </a:rPr>
              <a:t>或超过20%，属第一梯队。</a:t>
            </a: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endParaRPr altLang="zh-CN" lang="en-US" smtClean="0" sz="1200">
              <a:solidFill>
                <a:srgbClr val="8087A4"/>
              </a:solidFill>
              <a:latin charset="0" pitchFamily="18" typeface="Tahoma"/>
              <a:cs charset="0" pitchFamily="18" typeface="Tahoma"/>
            </a:endParaRPr>
          </a:p>
          <a:p>
            <a:pPr>
              <a:lnSpc>
                <a:spcPts val="1500"/>
              </a:lnSpc>
              <a:tabLst>
                <a:tab pos="50800"/>
              </a:tabLst>
            </a:pPr>
            <a:r>
              <a:rPr altLang="zh-CN" lang="en-US" smtClean="0" sz="1200">
                <a:solidFill>
                  <a:srgbClr val="8087A4"/>
                </a:solidFill>
                <a:latin charset="0" pitchFamily="18" typeface="Tahoma"/>
                <a:cs charset="0" pitchFamily="18" typeface="Tahoma"/>
              </a:rPr>
              <a:t>	数据来源：TalkingData 数据中心</a:t>
            </a:r>
          </a:p>
          <a:p>
            <a:pPr>
              <a:lnSpc>
                <a:spcPts val="1500"/>
              </a:lnSpc>
              <a:tabLst>
                <a:tab pos="50800"/>
              </a:tabLst>
            </a:pPr>
            <a:r>
              <a:rPr altLang="zh-CN" lang="en-US" smtClean="0" sz="1200">
                <a:solidFill>
                  <a:srgbClr val="8087A4"/>
                </a:solidFill>
                <a:latin charset="0" pitchFamily="18" typeface="Tahoma"/>
                <a:cs charset="0" pitchFamily="18" typeface="Tahoma"/>
              </a:rPr>
              <a:t>	注：以上为2014年12月安卓平台应用排名。</a:t>
            </a:r>
          </a:p>
        </p:txBody>
      </p:sp>
      <p:sp>
        <p:nvSpPr>
          <p:cNvPr id="1031" name="TextBox 1"/>
          <p:cNvSpPr txBox="1"/>
          <p:nvPr/>
        </p:nvSpPr>
        <p:spPr>
          <a:xfrm>
            <a:off x="5486400" y="2006600"/>
            <a:ext cx="1152525" cy="1861820"/>
          </a:xfrm>
          <a:prstGeom prst="rect">
            <a:avLst/>
          </a:prstGeom>
          <a:noFill/>
        </p:spPr>
        <p:txBody>
          <a:bodyPr lIns="0" rIns="0" rtlCol="0" tIns="0" wrap="none">
            <a:spAutoFit/>
          </a:bodyPr>
          <a:lstStyle/>
          <a:p>
            <a:pPr>
              <a:lnSpc>
                <a:spcPts val="1100"/>
              </a:lnSpc>
              <a:tabLst>
                <a:tab pos="38100"/>
                <a:tab pos="63500"/>
                <a:tab pos="165100"/>
                <a:tab pos="342900"/>
                <a:tab pos="457200"/>
                <a:tab pos="584200"/>
              </a:tabLst>
            </a:pPr>
            <a:r>
              <a:rPr altLang="zh-CN" lang="en-US" smtClean="0"/>
              <a:t>						11.9%</a:t>
            </a:r>
          </a:p>
          <a:p>
            <a:pPr>
              <a:lnSpc>
                <a:spcPts val="1100"/>
              </a:lnSpc>
              <a:tabLst>
                <a:tab pos="38100"/>
                <a:tab pos="63500"/>
                <a:tab pos="165100"/>
                <a:tab pos="342900"/>
                <a:tab pos="457200"/>
                <a:tab pos="584200"/>
              </a:tabLst>
            </a:pPr>
            <a:endParaRPr altLang="zh-CN" lang="en-US" smtClean="0"/>
          </a:p>
          <a:p>
            <a:pPr>
              <a:lnSpc>
                <a:spcPts val="1100"/>
              </a:lnSpc>
              <a:tabLst>
                <a:tab pos="38100"/>
                <a:tab pos="63500"/>
                <a:tab pos="165100"/>
                <a:tab pos="342900"/>
                <a:tab pos="457200"/>
                <a:tab pos="584200"/>
              </a:tabLst>
            </a:pPr>
            <a:r>
              <a:rPr altLang="zh-CN" lang="en-US" smtClean="0"/>
              <a:t>					9.9%</a:t>
            </a:r>
          </a:p>
          <a:p>
            <a:pPr>
              <a:lnSpc>
                <a:spcPts val="1100"/>
              </a:lnSpc>
              <a:tabLst>
                <a:tab pos="38100"/>
                <a:tab pos="63500"/>
                <a:tab pos="165100"/>
                <a:tab pos="342900"/>
                <a:tab pos="457200"/>
                <a:tab pos="584200"/>
              </a:tabLst>
            </a:pPr>
            <a:endParaRPr altLang="zh-CN" lang="en-US" smtClean="0"/>
          </a:p>
          <a:p>
            <a:pPr>
              <a:lnSpc>
                <a:spcPts val="1100"/>
              </a:lnSpc>
              <a:tabLst>
                <a:tab pos="38100"/>
                <a:tab pos="63500"/>
                <a:tab pos="165100"/>
                <a:tab pos="342900"/>
                <a:tab pos="457200"/>
                <a:tab pos="584200"/>
              </a:tabLst>
            </a:pPr>
            <a:r>
              <a:rPr altLang="zh-CN" lang="en-US" smtClean="0"/>
              <a:t>				8.9%</a:t>
            </a:r>
          </a:p>
          <a:p>
            <a:pPr>
              <a:lnSpc>
                <a:spcPts val="1100"/>
              </a:lnSpc>
              <a:tabLst>
                <a:tab pos="38100"/>
                <a:tab pos="63500"/>
                <a:tab pos="165100"/>
                <a:tab pos="342900"/>
                <a:tab pos="457200"/>
                <a:tab pos="584200"/>
              </a:tabLst>
            </a:pPr>
            <a:endParaRPr altLang="zh-CN" lang="en-US" smtClean="0"/>
          </a:p>
          <a:p>
            <a:pPr>
              <a:lnSpc>
                <a:spcPts val="1100"/>
              </a:lnSpc>
              <a:tabLst>
                <a:tab pos="38100"/>
                <a:tab pos="63500"/>
                <a:tab pos="165100"/>
                <a:tab pos="342900"/>
                <a:tab pos="457200"/>
                <a:tab pos="584200"/>
              </a:tabLst>
            </a:pPr>
            <a:r>
              <a:rPr altLang="zh-CN" lang="en-US" smtClean="0"/>
              <a:t>			7.3%</a:t>
            </a:r>
          </a:p>
          <a:p>
            <a:pPr>
              <a:lnSpc>
                <a:spcPts val="1100"/>
              </a:lnSpc>
              <a:tabLst>
                <a:tab pos="38100"/>
                <a:tab pos="63500"/>
                <a:tab pos="165100"/>
                <a:tab pos="342900"/>
                <a:tab pos="457200"/>
                <a:tab pos="584200"/>
              </a:tabLst>
            </a:pPr>
            <a:endParaRPr altLang="zh-CN" lang="en-US" smtClean="0"/>
          </a:p>
          <a:p>
            <a:pPr>
              <a:lnSpc>
                <a:spcPts val="1100"/>
              </a:lnSpc>
              <a:tabLst>
                <a:tab pos="38100"/>
                <a:tab pos="63500"/>
                <a:tab pos="165100"/>
                <a:tab pos="342900"/>
                <a:tab pos="457200"/>
                <a:tab pos="584200"/>
              </a:tabLst>
            </a:pPr>
            <a:r>
              <a:rPr altLang="zh-CN" lang="en-US" smtClean="0"/>
              <a:t>		6.3%</a:t>
            </a:r>
          </a:p>
          <a:p>
            <a:pPr>
              <a:lnSpc>
                <a:spcPts val="1100"/>
              </a:lnSpc>
              <a:tabLst>
                <a:tab pos="38100"/>
                <a:tab pos="63500"/>
                <a:tab pos="165100"/>
                <a:tab pos="342900"/>
                <a:tab pos="457200"/>
                <a:tab pos="584200"/>
              </a:tabLst>
            </a:pPr>
            <a:endParaRPr altLang="zh-CN" lang="en-US" smtClean="0"/>
          </a:p>
          <a:p>
            <a:pPr>
              <a:lnSpc>
                <a:spcPts val="1100"/>
              </a:lnSpc>
              <a:tabLst>
                <a:tab pos="38100"/>
                <a:tab pos="63500"/>
                <a:tab pos="165100"/>
                <a:tab pos="342900"/>
                <a:tab pos="457200"/>
                <a:tab pos="584200"/>
              </a:tabLst>
            </a:pPr>
            <a:r>
              <a:rPr altLang="zh-CN" lang="en-US" smtClean="0"/>
              <a:t>	6.1%</a:t>
            </a:r>
          </a:p>
          <a:p>
            <a:pPr>
              <a:lnSpc>
                <a:spcPts val="1100"/>
              </a:lnSpc>
              <a:tabLst>
                <a:tab pos="38100"/>
                <a:tab pos="63500"/>
                <a:tab pos="165100"/>
                <a:tab pos="342900"/>
                <a:tab pos="457200"/>
                <a:tab pos="584200"/>
              </a:tabLst>
            </a:pPr>
            <a:endParaRPr altLang="zh-CN" lang="en-US" smtClean="0"/>
          </a:p>
          <a:p>
            <a:pPr>
              <a:lnSpc>
                <a:spcPts val="1100"/>
              </a:lnSpc>
              <a:tabLst>
                <a:tab pos="38100"/>
                <a:tab pos="63500"/>
                <a:tab pos="165100"/>
                <a:tab pos="342900"/>
                <a:tab pos="457200"/>
                <a:tab pos="584200"/>
              </a:tabLst>
            </a:pPr>
            <a:r>
              <a:rPr altLang="zh-CN" lang="en-US" smtClean="0"/>
              <a:t>5.7%</a:t>
            </a:r>
          </a:p>
        </p:txBody>
      </p:sp>
      <p:sp>
        <p:nvSpPr>
          <p:cNvPr id="1032" name="TextBox 1"/>
          <p:cNvSpPr txBox="1"/>
          <p:nvPr/>
        </p:nvSpPr>
        <p:spPr>
          <a:xfrm>
            <a:off x="6896100" y="1638300"/>
            <a:ext cx="419100" cy="185420"/>
          </a:xfrm>
          <a:prstGeom prst="rect">
            <a:avLst/>
          </a:prstGeom>
          <a:noFill/>
        </p:spPr>
        <p:txBody>
          <a:bodyPr lIns="0" rIns="0" rtlCol="0" tIns="0" wrap="none">
            <a:spAutoFit/>
          </a:bodyPr>
          <a:lstStyle/>
          <a:p>
            <a:pPr>
              <a:lnSpc>
                <a:spcPts val="1100"/>
              </a:lnSpc>
            </a:pPr>
            <a:r>
              <a:rPr altLang="zh-CN" b="1" lang="en-US" smtClean="0" sz="1202">
                <a:solidFill>
                  <a:srgbClr val="FFFFFF"/>
                </a:solidFill>
                <a:latin charset="0" pitchFamily="18" typeface="Times New Roman"/>
                <a:cs charset="0" pitchFamily="18" typeface="Times New Roman"/>
              </a:rPr>
              <a:t>19.5%</a:t>
            </a:r>
          </a:p>
        </p:txBody>
      </p:sp>
      <p:sp>
        <p:nvSpPr>
          <p:cNvPr id="1033" name="TextBox 1"/>
          <p:cNvSpPr txBox="1"/>
          <p:nvPr/>
        </p:nvSpPr>
        <p:spPr>
          <a:xfrm>
            <a:off x="7404100" y="1270000"/>
            <a:ext cx="4191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24.1%</a:t>
            </a:r>
          </a:p>
        </p:txBody>
      </p:sp>
      <p:sp>
        <p:nvSpPr>
          <p:cNvPr id="1034" name="TextBox 1"/>
          <p:cNvSpPr txBox="1"/>
          <p:nvPr/>
        </p:nvSpPr>
        <p:spPr>
          <a:xfrm>
            <a:off x="7797800" y="901700"/>
            <a:ext cx="4191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27.7%</a:t>
            </a:r>
          </a:p>
        </p:txBody>
      </p:sp>
      <p:sp>
        <p:nvSpPr>
          <p:cNvPr id="1035" name="TextBox 1"/>
          <p:cNvSpPr txBox="1"/>
          <p:nvPr/>
        </p:nvSpPr>
        <p:spPr>
          <a:xfrm>
            <a:off x="4521200" y="1587500"/>
            <a:ext cx="977900" cy="2712720"/>
          </a:xfrm>
          <a:prstGeom prst="rect">
            <a:avLst/>
          </a:prstGeom>
          <a:noFill/>
        </p:spPr>
        <p:txBody>
          <a:bodyPr lIns="0" rIns="0" rtlCol="0" tIns="0" wrap="none">
            <a:spAutoFit/>
          </a:bodyPr>
          <a:lstStyle/>
          <a:p>
            <a:pPr>
              <a:lnSpc>
                <a:spcPts val="1400"/>
              </a:lnSpc>
              <a:tabLst>
                <a:tab pos="63500"/>
                <a:tab pos="88900"/>
                <a:tab pos="114300"/>
              </a:tabLst>
            </a:pPr>
            <a:r>
              <a:rPr altLang="zh-CN" lang="en-US" smtClean="0"/>
              <a:t>			爱奇艺</a:t>
            </a:r>
          </a:p>
          <a:p>
            <a:pPr>
              <a:lnSpc>
                <a:spcPts val="1400"/>
              </a:lnSpc>
              <a:tabLst>
                <a:tab pos="63500"/>
                <a:tab pos="88900"/>
                <a:tab pos="114300"/>
              </a:tabLst>
            </a:pPr>
            <a:endParaRPr altLang="zh-CN" lang="en-US" smtClean="0"/>
          </a:p>
          <a:p>
            <a:pPr>
              <a:lnSpc>
                <a:spcPts val="1400"/>
              </a:lnSpc>
              <a:tabLst>
                <a:tab pos="63500"/>
                <a:tab pos="88900"/>
                <a:tab pos="114300"/>
              </a:tabLst>
            </a:pPr>
            <a:r>
              <a:rPr altLang="zh-CN" lang="en-US" smtClean="0"/>
              <a:t>	搜狐视频</a:t>
            </a:r>
          </a:p>
          <a:p>
            <a:pPr>
              <a:lnSpc>
                <a:spcPts val="1400"/>
              </a:lnSpc>
              <a:tabLst>
                <a:tab pos="63500"/>
                <a:tab pos="88900"/>
                <a:tab pos="114300"/>
              </a:tabLst>
            </a:pPr>
            <a:endParaRPr altLang="zh-CN" lang="en-US" smtClean="0"/>
          </a:p>
          <a:p>
            <a:pPr>
              <a:lnSpc>
                <a:spcPts val="1400"/>
              </a:lnSpc>
              <a:tabLst>
                <a:tab pos="63500"/>
                <a:tab pos="88900"/>
                <a:tab pos="114300"/>
              </a:tabLst>
            </a:pPr>
            <a:r>
              <a:rPr altLang="zh-CN" lang="en-US" smtClean="0"/>
              <a:t>	暴风影音</a:t>
            </a:r>
          </a:p>
          <a:p>
            <a:pPr>
              <a:lnSpc>
                <a:spcPts val="1400"/>
              </a:lnSpc>
              <a:tabLst>
                <a:tab pos="63500"/>
                <a:tab pos="88900"/>
                <a:tab pos="114300"/>
              </a:tabLst>
            </a:pPr>
            <a:endParaRPr altLang="zh-CN" lang="en-US" smtClean="0"/>
          </a:p>
          <a:p>
            <a:pPr>
              <a:lnSpc>
                <a:spcPts val="1400"/>
              </a:lnSpc>
              <a:tabLst>
                <a:tab pos="63500"/>
                <a:tab pos="88900"/>
                <a:tab pos="114300"/>
              </a:tabLst>
            </a:pPr>
            <a:r>
              <a:rPr altLang="zh-CN" lang="en-US" smtClean="0"/>
              <a:t>PPTV聚力</a:t>
            </a:r>
          </a:p>
          <a:p>
            <a:pPr>
              <a:lnSpc>
                <a:spcPts val="1400"/>
              </a:lnSpc>
              <a:tabLst>
                <a:tab pos="63500"/>
                <a:tab pos="88900"/>
                <a:tab pos="114300"/>
              </a:tabLst>
            </a:pPr>
            <a:endParaRPr altLang="zh-CN" lang="en-US" smtClean="0"/>
          </a:p>
          <a:p>
            <a:pPr>
              <a:lnSpc>
                <a:spcPts val="1400"/>
              </a:lnSpc>
              <a:tabLst>
                <a:tab pos="63500"/>
                <a:tab pos="88900"/>
                <a:tab pos="114300"/>
              </a:tabLst>
            </a:pPr>
            <a:r>
              <a:rPr altLang="zh-CN" lang="en-US" smtClean="0"/>
              <a:t>	土豆视频</a:t>
            </a:r>
          </a:p>
          <a:p>
            <a:pPr>
              <a:lnSpc>
                <a:spcPts val="1400"/>
              </a:lnSpc>
              <a:tabLst>
                <a:tab pos="63500"/>
                <a:tab pos="88900"/>
                <a:tab pos="114300"/>
              </a:tabLst>
            </a:pPr>
            <a:endParaRPr altLang="zh-CN" lang="en-US" smtClean="0"/>
          </a:p>
          <a:p>
            <a:pPr>
              <a:lnSpc>
                <a:spcPts val="1400"/>
              </a:lnSpc>
              <a:tabLst>
                <a:tab pos="63500"/>
                <a:tab pos="88900"/>
                <a:tab pos="114300"/>
              </a:tabLst>
            </a:pPr>
            <a:r>
              <a:rPr altLang="zh-CN" lang="en-US" smtClean="0"/>
              <a:t>	百度视频</a:t>
            </a:r>
          </a:p>
          <a:p>
            <a:pPr>
              <a:lnSpc>
                <a:spcPts val="1400"/>
              </a:lnSpc>
              <a:tabLst>
                <a:tab pos="63500"/>
                <a:tab pos="88900"/>
                <a:tab pos="114300"/>
              </a:tabLst>
            </a:pPr>
            <a:endParaRPr altLang="zh-CN" lang="en-US" smtClean="0"/>
          </a:p>
          <a:p>
            <a:pPr>
              <a:lnSpc>
                <a:spcPts val="1400"/>
              </a:lnSpc>
              <a:tabLst>
                <a:tab pos="63500"/>
                <a:tab pos="88900"/>
                <a:tab pos="114300"/>
              </a:tabLst>
            </a:pPr>
            <a:r>
              <a:rPr altLang="zh-CN" lang="en-US" smtClean="0"/>
              <a:t>	乐视视频</a:t>
            </a:r>
          </a:p>
          <a:p>
            <a:pPr>
              <a:lnSpc>
                <a:spcPts val="1400"/>
              </a:lnSpc>
              <a:tabLst>
                <a:tab pos="63500"/>
                <a:tab pos="88900"/>
                <a:tab pos="114300"/>
              </a:tabLst>
            </a:pPr>
            <a:endParaRPr altLang="zh-CN" lang="en-US" smtClean="0"/>
          </a:p>
          <a:p>
            <a:pPr>
              <a:lnSpc>
                <a:spcPts val="1400"/>
              </a:lnSpc>
              <a:tabLst>
                <a:tab pos="63500"/>
                <a:tab pos="88900"/>
                <a:tab pos="114300"/>
              </a:tabLst>
            </a:pPr>
            <a:r>
              <a:rPr altLang="zh-CN" lang="en-US" smtClean="0"/>
              <a:t>		PPS影音</a:t>
            </a:r>
          </a:p>
        </p:txBody>
      </p:sp>
      <p:sp>
        <p:nvSpPr>
          <p:cNvPr id="1036" name="TextBox 1"/>
          <p:cNvSpPr txBox="1"/>
          <p:nvPr/>
        </p:nvSpPr>
        <p:spPr>
          <a:xfrm>
            <a:off x="4699000" y="1219200"/>
            <a:ext cx="139700" cy="223520"/>
          </a:xfrm>
          <a:prstGeom prst="rect">
            <a:avLst/>
          </a:prstGeom>
          <a:noFill/>
        </p:spPr>
        <p:txBody>
          <a:bodyPr lIns="0" rIns="0" rtlCol="0" tIns="0" wrap="none">
            <a:spAutoFit/>
          </a:bodyPr>
          <a:lstStyle/>
          <a:p>
            <a:pPr>
              <a:lnSpc>
                <a:spcPts val="1400"/>
              </a:lnSpc>
            </a:pPr>
            <a:r>
              <a:rPr altLang="zh-CN" lang="en-US" smtClean="0" sz="1103">
                <a:solidFill>
                  <a:srgbClr val="8087A4"/>
                </a:solidFill>
                <a:latin charset="0" pitchFamily="18" typeface="Microsoft YaHei UI"/>
                <a:cs charset="0" pitchFamily="18" typeface="Microsoft YaHei UI"/>
              </a:rPr>
              <a:t>优</a:t>
            </a:r>
          </a:p>
        </p:txBody>
      </p:sp>
      <p:sp>
        <p:nvSpPr>
          <p:cNvPr id="1037" name="TextBox 1"/>
          <p:cNvSpPr txBox="1"/>
          <p:nvPr/>
        </p:nvSpPr>
        <p:spPr>
          <a:xfrm>
            <a:off x="5003800" y="1219200"/>
            <a:ext cx="139700" cy="223520"/>
          </a:xfrm>
          <a:prstGeom prst="rect">
            <a:avLst/>
          </a:prstGeom>
          <a:noFill/>
        </p:spPr>
        <p:txBody>
          <a:bodyPr lIns="0" rIns="0" rtlCol="0" tIns="0" wrap="none">
            <a:spAutoFit/>
          </a:bodyPr>
          <a:lstStyle/>
          <a:p>
            <a:pPr>
              <a:lnSpc>
                <a:spcPts val="1400"/>
              </a:lnSpc>
            </a:pPr>
            <a:r>
              <a:rPr altLang="zh-CN" lang="en-US" smtClean="0" sz="1103">
                <a:solidFill>
                  <a:srgbClr val="8087A4"/>
                </a:solidFill>
                <a:latin charset="0" pitchFamily="18" typeface="Microsoft YaHei UI"/>
                <a:cs charset="0" pitchFamily="18" typeface="Microsoft YaHei UI"/>
              </a:rPr>
              <a:t>酷</a:t>
            </a:r>
          </a:p>
        </p:txBody>
      </p:sp>
      <p:sp>
        <p:nvSpPr>
          <p:cNvPr id="1038" name="TextBox 1"/>
          <p:cNvSpPr txBox="1"/>
          <p:nvPr/>
        </p:nvSpPr>
        <p:spPr>
          <a:xfrm>
            <a:off x="4584700" y="850900"/>
            <a:ext cx="558800" cy="223520"/>
          </a:xfrm>
          <a:prstGeom prst="rect">
            <a:avLst/>
          </a:prstGeom>
          <a:noFill/>
        </p:spPr>
        <p:txBody>
          <a:bodyPr lIns="0" rIns="0" rtlCol="0" tIns="0" wrap="none">
            <a:spAutoFit/>
          </a:bodyPr>
          <a:lstStyle/>
          <a:p>
            <a:pPr>
              <a:lnSpc>
                <a:spcPts val="1400"/>
              </a:lnSpc>
            </a:pPr>
            <a:r>
              <a:rPr altLang="zh-CN" lang="en-US" smtClean="0" sz="1103">
                <a:solidFill>
                  <a:srgbClr val="8087A4"/>
                </a:solidFill>
                <a:latin charset="0" pitchFamily="18" typeface="Microsoft YaHei UI"/>
                <a:cs charset="0" pitchFamily="18" typeface="Microsoft YaHei UI"/>
              </a:rPr>
              <a:t>腾讯视频</a:t>
            </a:r>
          </a:p>
        </p:txBody>
      </p:sp>
      <p:sp>
        <p:nvSpPr>
          <p:cNvPr id="1039" name="TextBox 1"/>
          <p:cNvSpPr txBox="1"/>
          <p:nvPr/>
        </p:nvSpPr>
        <p:spPr>
          <a:xfrm>
            <a:off x="4826000" y="482600"/>
            <a:ext cx="321945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Tahoma"/>
                <a:cs charset="0" pitchFamily="18" typeface="Tahoma"/>
              </a:rPr>
              <a:t>2014年12月移动视频应用用户覆盖比例TOP10</a:t>
            </a:r>
          </a:p>
        </p:txBody>
      </p:sp>
    </p:spTree>
  </p:cSld>
  <p:clrMapOvr>
    <a:masterClrMapping/>
  </p:clrMapOvr>
  <p:transition/>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6081140" y="2043455"/>
            <a:ext cx="1322832" cy="235432"/>
          </a:xfrm>
          <a:custGeom>
            <a:gdLst>
              <a:gd fmla="*/ 0 w 1322832" name="connsiteX0"/>
              <a:gd fmla="*/ 235432 h 235432" name="connsiteY0"/>
              <a:gd fmla="*/ 1322832 w 1322832" name="connsiteX1"/>
              <a:gd fmla="*/ 235432 h 235432" name="connsiteY1"/>
              <a:gd fmla="*/ 1322832 w 1322832" name="connsiteX2"/>
              <a:gd fmla="*/ 0 h 235432" name="connsiteY2"/>
              <a:gd fmla="*/ 0 w 1322832" name="connsiteX3"/>
              <a:gd fmla="*/ 0 h 235432" name="connsiteY3"/>
              <a:gd fmla="*/ 0 w 1322832" name="connsiteX4"/>
              <a:gd fmla="*/ 235432 h 2354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5432" w="1322832">
                <a:moveTo>
                  <a:pt x="0" y="235432"/>
                </a:moveTo>
                <a:lnTo>
                  <a:pt x="1322832" y="235432"/>
                </a:lnTo>
                <a:lnTo>
                  <a:pt x="1322832" y="0"/>
                </a:lnTo>
                <a:lnTo>
                  <a:pt x="0" y="0"/>
                </a:lnTo>
                <a:lnTo>
                  <a:pt x="0" y="23543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7403972" y="2043455"/>
            <a:ext cx="1144663" cy="235432"/>
          </a:xfrm>
          <a:custGeom>
            <a:gdLst>
              <a:gd fmla="*/ 0 w 1144663" name="connsiteX0"/>
              <a:gd fmla="*/ 235432 h 235432" name="connsiteY0"/>
              <a:gd fmla="*/ 1144663 w 1144663" name="connsiteX1"/>
              <a:gd fmla="*/ 235432 h 235432" name="connsiteY1"/>
              <a:gd fmla="*/ 1144663 w 1144663" name="connsiteX2"/>
              <a:gd fmla="*/ 0 h 235432" name="connsiteY2"/>
              <a:gd fmla="*/ 0 w 1144663" name="connsiteX3"/>
              <a:gd fmla="*/ 0 h 235432" name="connsiteY3"/>
              <a:gd fmla="*/ 0 w 1144663" name="connsiteX4"/>
              <a:gd fmla="*/ 235432 h 2354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5432" w="1144663">
                <a:moveTo>
                  <a:pt x="0" y="235432"/>
                </a:moveTo>
                <a:lnTo>
                  <a:pt x="1144663" y="235432"/>
                </a:lnTo>
                <a:lnTo>
                  <a:pt x="1144663" y="0"/>
                </a:lnTo>
                <a:lnTo>
                  <a:pt x="0" y="0"/>
                </a:lnTo>
                <a:lnTo>
                  <a:pt x="0" y="23543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6081140" y="2514371"/>
            <a:ext cx="1322832" cy="235432"/>
          </a:xfrm>
          <a:custGeom>
            <a:gdLst>
              <a:gd fmla="*/ 0 w 1322832" name="connsiteX0"/>
              <a:gd fmla="*/ 235432 h 235432" name="connsiteY0"/>
              <a:gd fmla="*/ 1322832 w 1322832" name="connsiteX1"/>
              <a:gd fmla="*/ 235432 h 235432" name="connsiteY1"/>
              <a:gd fmla="*/ 1322832 w 1322832" name="connsiteX2"/>
              <a:gd fmla="*/ 0 h 235432" name="connsiteY2"/>
              <a:gd fmla="*/ 0 w 1322832" name="connsiteX3"/>
              <a:gd fmla="*/ 0 h 235432" name="connsiteY3"/>
              <a:gd fmla="*/ 0 w 1322832" name="connsiteX4"/>
              <a:gd fmla="*/ 235432 h 2354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5432" w="1322832">
                <a:moveTo>
                  <a:pt x="0" y="235432"/>
                </a:moveTo>
                <a:lnTo>
                  <a:pt x="1322832" y="235432"/>
                </a:lnTo>
                <a:lnTo>
                  <a:pt x="1322832" y="0"/>
                </a:lnTo>
                <a:lnTo>
                  <a:pt x="0" y="0"/>
                </a:lnTo>
                <a:lnTo>
                  <a:pt x="0" y="23543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7403972" y="2514371"/>
            <a:ext cx="1144663" cy="235432"/>
          </a:xfrm>
          <a:custGeom>
            <a:gdLst>
              <a:gd fmla="*/ 0 w 1144663" name="connsiteX0"/>
              <a:gd fmla="*/ 235432 h 235432" name="connsiteY0"/>
              <a:gd fmla="*/ 1144663 w 1144663" name="connsiteX1"/>
              <a:gd fmla="*/ 235432 h 235432" name="connsiteY1"/>
              <a:gd fmla="*/ 1144663 w 1144663" name="connsiteX2"/>
              <a:gd fmla="*/ 0 h 235432" name="connsiteY2"/>
              <a:gd fmla="*/ 0 w 1144663" name="connsiteX3"/>
              <a:gd fmla="*/ 0 h 235432" name="connsiteY3"/>
              <a:gd fmla="*/ 0 w 1144663" name="connsiteX4"/>
              <a:gd fmla="*/ 235432 h 2354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5432" w="1144663">
                <a:moveTo>
                  <a:pt x="0" y="235432"/>
                </a:moveTo>
                <a:lnTo>
                  <a:pt x="1144663" y="235432"/>
                </a:lnTo>
                <a:lnTo>
                  <a:pt x="1144663" y="0"/>
                </a:lnTo>
                <a:lnTo>
                  <a:pt x="0" y="0"/>
                </a:lnTo>
                <a:lnTo>
                  <a:pt x="0" y="23543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6081140" y="2985160"/>
            <a:ext cx="1322832" cy="235432"/>
          </a:xfrm>
          <a:custGeom>
            <a:gdLst>
              <a:gd fmla="*/ 0 w 1322832" name="connsiteX0"/>
              <a:gd fmla="*/ 235432 h 235432" name="connsiteY0"/>
              <a:gd fmla="*/ 1322832 w 1322832" name="connsiteX1"/>
              <a:gd fmla="*/ 235432 h 235432" name="connsiteY1"/>
              <a:gd fmla="*/ 1322832 w 1322832" name="connsiteX2"/>
              <a:gd fmla="*/ 0 h 235432" name="connsiteY2"/>
              <a:gd fmla="*/ 0 w 1322832" name="connsiteX3"/>
              <a:gd fmla="*/ 0 h 235432" name="connsiteY3"/>
              <a:gd fmla="*/ 0 w 1322832" name="connsiteX4"/>
              <a:gd fmla="*/ 235432 h 2354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5432" w="1322832">
                <a:moveTo>
                  <a:pt x="0" y="235432"/>
                </a:moveTo>
                <a:lnTo>
                  <a:pt x="1322832" y="235432"/>
                </a:lnTo>
                <a:lnTo>
                  <a:pt x="1322832" y="0"/>
                </a:lnTo>
                <a:lnTo>
                  <a:pt x="0" y="0"/>
                </a:lnTo>
                <a:lnTo>
                  <a:pt x="0" y="23543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7403972" y="2985160"/>
            <a:ext cx="1144663" cy="235432"/>
          </a:xfrm>
          <a:custGeom>
            <a:gdLst>
              <a:gd fmla="*/ 0 w 1144663" name="connsiteX0"/>
              <a:gd fmla="*/ 235432 h 235432" name="connsiteY0"/>
              <a:gd fmla="*/ 1144663 w 1144663" name="connsiteX1"/>
              <a:gd fmla="*/ 235432 h 235432" name="connsiteY1"/>
              <a:gd fmla="*/ 1144663 w 1144663" name="connsiteX2"/>
              <a:gd fmla="*/ 0 h 235432" name="connsiteY2"/>
              <a:gd fmla="*/ 0 w 1144663" name="connsiteX3"/>
              <a:gd fmla="*/ 0 h 235432" name="connsiteY3"/>
              <a:gd fmla="*/ 0 w 1144663" name="connsiteX4"/>
              <a:gd fmla="*/ 235432 h 2354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5432" w="1144663">
                <a:moveTo>
                  <a:pt x="0" y="235432"/>
                </a:moveTo>
                <a:lnTo>
                  <a:pt x="1144663" y="235432"/>
                </a:lnTo>
                <a:lnTo>
                  <a:pt x="1144663" y="0"/>
                </a:lnTo>
                <a:lnTo>
                  <a:pt x="0" y="0"/>
                </a:lnTo>
                <a:lnTo>
                  <a:pt x="0" y="23543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6081140" y="3456076"/>
            <a:ext cx="1322832" cy="235432"/>
          </a:xfrm>
          <a:custGeom>
            <a:gdLst>
              <a:gd fmla="*/ 0 w 1322832" name="connsiteX0"/>
              <a:gd fmla="*/ 235432 h 235432" name="connsiteY0"/>
              <a:gd fmla="*/ 1322832 w 1322832" name="connsiteX1"/>
              <a:gd fmla="*/ 235432 h 235432" name="connsiteY1"/>
              <a:gd fmla="*/ 1322832 w 1322832" name="connsiteX2"/>
              <a:gd fmla="*/ 0 h 235432" name="connsiteY2"/>
              <a:gd fmla="*/ 0 w 1322832" name="connsiteX3"/>
              <a:gd fmla="*/ 0 h 235432" name="connsiteY3"/>
              <a:gd fmla="*/ 0 w 1322832" name="connsiteX4"/>
              <a:gd fmla="*/ 235432 h 2354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5432" w="1322832">
                <a:moveTo>
                  <a:pt x="0" y="235432"/>
                </a:moveTo>
                <a:lnTo>
                  <a:pt x="1322832" y="235432"/>
                </a:lnTo>
                <a:lnTo>
                  <a:pt x="1322832" y="0"/>
                </a:lnTo>
                <a:lnTo>
                  <a:pt x="0" y="0"/>
                </a:lnTo>
                <a:lnTo>
                  <a:pt x="0" y="23543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7403972" y="3456076"/>
            <a:ext cx="1144663" cy="235432"/>
          </a:xfrm>
          <a:custGeom>
            <a:gdLst>
              <a:gd fmla="*/ 0 w 1144663" name="connsiteX0"/>
              <a:gd fmla="*/ 235432 h 235432" name="connsiteY0"/>
              <a:gd fmla="*/ 1144663 w 1144663" name="connsiteX1"/>
              <a:gd fmla="*/ 235432 h 235432" name="connsiteY1"/>
              <a:gd fmla="*/ 1144663 w 1144663" name="connsiteX2"/>
              <a:gd fmla="*/ 0 h 235432" name="connsiteY2"/>
              <a:gd fmla="*/ 0 w 1144663" name="connsiteX3"/>
              <a:gd fmla="*/ 0 h 235432" name="connsiteY3"/>
              <a:gd fmla="*/ 0 w 1144663" name="connsiteX4"/>
              <a:gd fmla="*/ 235432 h 2354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5432" w="1144663">
                <a:moveTo>
                  <a:pt x="0" y="235432"/>
                </a:moveTo>
                <a:lnTo>
                  <a:pt x="1144663" y="235432"/>
                </a:lnTo>
                <a:lnTo>
                  <a:pt x="1144663" y="0"/>
                </a:lnTo>
                <a:lnTo>
                  <a:pt x="0" y="0"/>
                </a:lnTo>
                <a:lnTo>
                  <a:pt x="0" y="23543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6081140" y="3926903"/>
            <a:ext cx="1322832" cy="235432"/>
          </a:xfrm>
          <a:custGeom>
            <a:gdLst>
              <a:gd fmla="*/ 0 w 1322832" name="connsiteX0"/>
              <a:gd fmla="*/ 235432 h 235432" name="connsiteY0"/>
              <a:gd fmla="*/ 1322832 w 1322832" name="connsiteX1"/>
              <a:gd fmla="*/ 235432 h 235432" name="connsiteY1"/>
              <a:gd fmla="*/ 1322832 w 1322832" name="connsiteX2"/>
              <a:gd fmla="*/ 0 h 235432" name="connsiteY2"/>
              <a:gd fmla="*/ 0 w 1322832" name="connsiteX3"/>
              <a:gd fmla="*/ 0 h 235432" name="connsiteY3"/>
              <a:gd fmla="*/ 0 w 1322832" name="connsiteX4"/>
              <a:gd fmla="*/ 235432 h 2354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5432" w="1322832">
                <a:moveTo>
                  <a:pt x="0" y="235432"/>
                </a:moveTo>
                <a:lnTo>
                  <a:pt x="1322832" y="235432"/>
                </a:lnTo>
                <a:lnTo>
                  <a:pt x="1322832" y="0"/>
                </a:lnTo>
                <a:lnTo>
                  <a:pt x="0" y="0"/>
                </a:lnTo>
                <a:lnTo>
                  <a:pt x="0" y="23543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7403972" y="3926903"/>
            <a:ext cx="1144663" cy="235432"/>
          </a:xfrm>
          <a:custGeom>
            <a:gdLst>
              <a:gd fmla="*/ 0 w 1144663" name="connsiteX0"/>
              <a:gd fmla="*/ 235432 h 235432" name="connsiteY0"/>
              <a:gd fmla="*/ 1144663 w 1144663" name="connsiteX1"/>
              <a:gd fmla="*/ 235432 h 235432" name="connsiteY1"/>
              <a:gd fmla="*/ 1144663 w 1144663" name="connsiteX2"/>
              <a:gd fmla="*/ 0 h 235432" name="connsiteY2"/>
              <a:gd fmla="*/ 0 w 1144663" name="connsiteX3"/>
              <a:gd fmla="*/ 0 h 235432" name="connsiteY3"/>
              <a:gd fmla="*/ 0 w 1144663" name="connsiteX4"/>
              <a:gd fmla="*/ 235432 h 2354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5432" w="1144663">
                <a:moveTo>
                  <a:pt x="0" y="235432"/>
                </a:moveTo>
                <a:lnTo>
                  <a:pt x="1144663" y="235432"/>
                </a:lnTo>
                <a:lnTo>
                  <a:pt x="1144663" y="0"/>
                </a:lnTo>
                <a:lnTo>
                  <a:pt x="0" y="0"/>
                </a:lnTo>
                <a:lnTo>
                  <a:pt x="0" y="23543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389685" y="1793811"/>
            <a:ext cx="57150" cy="2382812"/>
          </a:xfrm>
          <a:custGeom>
            <a:gdLst>
              <a:gd fmla="*/ 14287 w 57150" name="connsiteX0"/>
              <a:gd fmla="*/ 14287 h 2382812" name="connsiteY0"/>
              <a:gd fmla="*/ 14287 w 57150" name="connsiteX1"/>
              <a:gd fmla="*/ 2368524 h 2382812" name="connsiteY1"/>
            </a:gdLst>
            <a:cxnLst>
              <a:cxn ang="0">
                <a:pos x="connsiteX0" y="connsiteY0"/>
              </a:cxn>
              <a:cxn ang="1">
                <a:pos x="connsiteX1" y="connsiteY1"/>
              </a:cxn>
            </a:cxnLst>
            <a:rect b="b" l="l" r="r" t="t"/>
            <a:pathLst>
              <a:path h="2382812" w="57150">
                <a:moveTo>
                  <a:pt x="14287" y="14287"/>
                </a:moveTo>
                <a:lnTo>
                  <a:pt x="14287" y="2368524"/>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339597" y="4012438"/>
            <a:ext cx="5531103" cy="21844"/>
          </a:xfrm>
          <a:custGeom>
            <a:gdLst>
              <a:gd fmla="*/ 6350 w 5531103" name="connsiteX0"/>
              <a:gd fmla="*/ 6350 h 21844" name="connsiteY0"/>
              <a:gd fmla="*/ 5524754 w 5531103" name="connsiteX1"/>
              <a:gd fmla="*/ 6350 h 21844" name="connsiteY1"/>
            </a:gdLst>
            <a:cxnLst>
              <a:cxn ang="0">
                <a:pos x="connsiteX0" y="connsiteY0"/>
              </a:cxn>
              <a:cxn ang="1">
                <a:pos x="connsiteX1" y="connsiteY1"/>
              </a:cxn>
            </a:cxnLst>
            <a:rect b="b" l="l" r="r" t="t"/>
            <a:pathLst>
              <a:path h="21844" w="5531103">
                <a:moveTo>
                  <a:pt x="6350" y="6350"/>
                </a:moveTo>
                <a:lnTo>
                  <a:pt x="5524754"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562355" y="2162555"/>
            <a:ext cx="5085587" cy="1575816"/>
          </a:xfrm>
          <a:custGeom>
            <a:gdLst>
              <a:gd fmla="*/ 13716 w 5085587" name="connsiteX0"/>
              <a:gd fmla="*/ 1562100 h 1575816" name="connsiteY0"/>
              <a:gd fmla="*/ 473963 w 5085587" name="connsiteX1"/>
              <a:gd fmla="*/ 1464564 h 1575816" name="connsiteY1"/>
              <a:gd fmla="*/ 932688 w 5085587" name="connsiteX2"/>
              <a:gd fmla="*/ 1322832 h 1575816" name="connsiteY2"/>
              <a:gd fmla="*/ 1392936 w 5085587" name="connsiteX3"/>
              <a:gd fmla="*/ 1235964 h 1575816" name="connsiteY3"/>
              <a:gd fmla="*/ 1853183 w 5085587" name="connsiteX4"/>
              <a:gd fmla="*/ 1159764 h 1575816" name="connsiteY4"/>
              <a:gd fmla="*/ 2313432 w 5085587" name="connsiteX5"/>
              <a:gd fmla="*/ 975360 h 1575816" name="connsiteY5"/>
              <a:gd fmla="*/ 2772155 w 5085587" name="connsiteX6"/>
              <a:gd fmla="*/ 708660 h 1575816" name="connsiteY6"/>
              <a:gd fmla="*/ 3232403 w 5085587" name="connsiteX7"/>
              <a:gd fmla="*/ 472439 h 1575816" name="connsiteY7"/>
              <a:gd fmla="*/ 3692652 w 5085587" name="connsiteX8"/>
              <a:gd fmla="*/ 416051 h 1575816" name="connsiteY8"/>
              <a:gd fmla="*/ 4152900 w 5085587" name="connsiteX9"/>
              <a:gd fmla="*/ 205739 h 1575816" name="connsiteY9"/>
              <a:gd fmla="*/ 4613147 w 5085587" name="connsiteX10"/>
              <a:gd fmla="*/ 39623 h 1575816" name="connsiteY10"/>
              <a:gd fmla="*/ 5071872 w 5085587" name="connsiteX11"/>
              <a:gd fmla="*/ 13716 h 1575816"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575816" w="5085587">
                <a:moveTo>
                  <a:pt x="13716" y="1562100"/>
                </a:moveTo>
                <a:lnTo>
                  <a:pt x="473963" y="1464564"/>
                </a:lnTo>
                <a:lnTo>
                  <a:pt x="932688" y="1322832"/>
                </a:lnTo>
                <a:lnTo>
                  <a:pt x="1392936" y="1235964"/>
                </a:lnTo>
                <a:lnTo>
                  <a:pt x="1853183" y="1159764"/>
                </a:lnTo>
                <a:lnTo>
                  <a:pt x="2313432" y="975360"/>
                </a:lnTo>
                <a:lnTo>
                  <a:pt x="2772155" y="708660"/>
                </a:lnTo>
                <a:lnTo>
                  <a:pt x="3232403" y="472439"/>
                </a:lnTo>
                <a:lnTo>
                  <a:pt x="3692652" y="416051"/>
                </a:lnTo>
                <a:lnTo>
                  <a:pt x="4152900" y="205739"/>
                </a:lnTo>
                <a:lnTo>
                  <a:pt x="4613147" y="39623"/>
                </a:lnTo>
                <a:lnTo>
                  <a:pt x="5071872"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562355" y="2400300"/>
            <a:ext cx="5085587" cy="990599"/>
          </a:xfrm>
          <a:custGeom>
            <a:gdLst>
              <a:gd fmla="*/ 13716 w 5085587" name="connsiteX0"/>
              <a:gd fmla="*/ 976884 h 990599" name="connsiteY0"/>
              <a:gd fmla="*/ 473963 w 5085587" name="connsiteX1"/>
              <a:gd fmla="*/ 858011 h 990599" name="connsiteY1"/>
              <a:gd fmla="*/ 932688 w 5085587" name="connsiteX2"/>
              <a:gd fmla="*/ 795527 h 990599" name="connsiteY2"/>
              <a:gd fmla="*/ 1392936 w 5085587" name="connsiteX3"/>
              <a:gd fmla="*/ 781811 h 990599" name="connsiteY3"/>
              <a:gd fmla="*/ 1853183 w 5085587" name="connsiteX4"/>
              <a:gd fmla="*/ 743711 h 990599" name="connsiteY4"/>
              <a:gd fmla="*/ 2313432 w 5085587" name="connsiteX5"/>
              <a:gd fmla="*/ 574548 h 990599" name="connsiteY5"/>
              <a:gd fmla="*/ 2772155 w 5085587" name="connsiteX6"/>
              <a:gd fmla="*/ 422148 h 990599" name="connsiteY6"/>
              <a:gd fmla="*/ 3232403 w 5085587" name="connsiteX7"/>
              <a:gd fmla="*/ 341376 h 990599" name="connsiteY7"/>
              <a:gd fmla="*/ 3692652 w 5085587" name="connsiteX8"/>
              <a:gd fmla="*/ 402335 h 990599" name="connsiteY8"/>
              <a:gd fmla="*/ 4152900 w 5085587" name="connsiteX9"/>
              <a:gd fmla="*/ 214883 h 990599" name="connsiteY9"/>
              <a:gd fmla="*/ 4613147 w 5085587" name="connsiteX10"/>
              <a:gd fmla="*/ 59435 h 990599" name="connsiteY10"/>
              <a:gd fmla="*/ 5071872 w 5085587" name="connsiteX11"/>
              <a:gd fmla="*/ 13716 h 99059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990599" w="5085587">
                <a:moveTo>
                  <a:pt x="13716" y="976884"/>
                </a:moveTo>
                <a:lnTo>
                  <a:pt x="473963" y="858011"/>
                </a:lnTo>
                <a:lnTo>
                  <a:pt x="932688" y="795527"/>
                </a:lnTo>
                <a:lnTo>
                  <a:pt x="1392936" y="781811"/>
                </a:lnTo>
                <a:lnTo>
                  <a:pt x="1853183" y="743711"/>
                </a:lnTo>
                <a:lnTo>
                  <a:pt x="2313432" y="574548"/>
                </a:lnTo>
                <a:lnTo>
                  <a:pt x="2772155" y="422148"/>
                </a:lnTo>
                <a:lnTo>
                  <a:pt x="3232403" y="341376"/>
                </a:lnTo>
                <a:lnTo>
                  <a:pt x="3692652" y="402335"/>
                </a:lnTo>
                <a:lnTo>
                  <a:pt x="4152900" y="214883"/>
                </a:lnTo>
                <a:lnTo>
                  <a:pt x="4613147" y="59435"/>
                </a:lnTo>
                <a:lnTo>
                  <a:pt x="5071872" y="13716"/>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562355" y="2708148"/>
            <a:ext cx="5085587" cy="897635"/>
          </a:xfrm>
          <a:custGeom>
            <a:gdLst>
              <a:gd fmla="*/ 13716 w 5085587" name="connsiteX0"/>
              <a:gd fmla="*/ 883919 h 897635" name="connsiteY0"/>
              <a:gd fmla="*/ 473963 w 5085587" name="connsiteX1"/>
              <a:gd fmla="*/ 723899 h 897635" name="connsiteY1"/>
              <a:gd fmla="*/ 932688 w 5085587" name="connsiteX2"/>
              <a:gd fmla="*/ 652272 h 897635" name="connsiteY2"/>
              <a:gd fmla="*/ 1392936 w 5085587" name="connsiteX3"/>
              <a:gd fmla="*/ 669036 h 897635" name="connsiteY3"/>
              <a:gd fmla="*/ 1853183 w 5085587" name="connsiteX4"/>
              <a:gd fmla="*/ 640080 h 897635" name="connsiteY4"/>
              <a:gd fmla="*/ 2313432 w 5085587" name="connsiteX5"/>
              <a:gd fmla="*/ 467867 h 897635" name="connsiteY5"/>
              <a:gd fmla="*/ 2772155 w 5085587" name="connsiteX6"/>
              <a:gd fmla="*/ 248411 h 897635" name="connsiteY6"/>
              <a:gd fmla="*/ 3232403 w 5085587" name="connsiteX7"/>
              <a:gd fmla="*/ 179831 h 897635" name="connsiteY7"/>
              <a:gd fmla="*/ 3692652 w 5085587" name="connsiteX8"/>
              <a:gd fmla="*/ 265175 h 897635" name="connsiteY8"/>
              <a:gd fmla="*/ 4152900 w 5085587" name="connsiteX9"/>
              <a:gd fmla="*/ 138683 h 897635" name="connsiteY9"/>
              <a:gd fmla="*/ 4613147 w 5085587" name="connsiteX10"/>
              <a:gd fmla="*/ 36575 h 897635" name="connsiteY10"/>
              <a:gd fmla="*/ 5071872 w 5085587" name="connsiteX11"/>
              <a:gd fmla="*/ 13716 h 897635"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897635" w="5085587">
                <a:moveTo>
                  <a:pt x="13716" y="883919"/>
                </a:moveTo>
                <a:lnTo>
                  <a:pt x="473963" y="723899"/>
                </a:lnTo>
                <a:lnTo>
                  <a:pt x="932688" y="652272"/>
                </a:lnTo>
                <a:lnTo>
                  <a:pt x="1392936" y="669036"/>
                </a:lnTo>
                <a:lnTo>
                  <a:pt x="1853183" y="640080"/>
                </a:lnTo>
                <a:lnTo>
                  <a:pt x="2313432" y="467867"/>
                </a:lnTo>
                <a:lnTo>
                  <a:pt x="2772155" y="248411"/>
                </a:lnTo>
                <a:lnTo>
                  <a:pt x="3232403" y="179831"/>
                </a:lnTo>
                <a:lnTo>
                  <a:pt x="3692652" y="265175"/>
                </a:lnTo>
                <a:lnTo>
                  <a:pt x="4152900" y="138683"/>
                </a:lnTo>
                <a:lnTo>
                  <a:pt x="4613147" y="36575"/>
                </a:lnTo>
                <a:lnTo>
                  <a:pt x="5071872"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562355" y="3215639"/>
            <a:ext cx="5085587" cy="519684"/>
          </a:xfrm>
          <a:custGeom>
            <a:gdLst>
              <a:gd fmla="*/ 13716 w 5085587" name="connsiteX0"/>
              <a:gd fmla="*/ 505968 h 519684" name="connsiteY0"/>
              <a:gd fmla="*/ 473963 w 5085587" name="connsiteX1"/>
              <a:gd fmla="*/ 443483 h 519684" name="connsiteY1"/>
              <a:gd fmla="*/ 932688 w 5085587" name="connsiteX2"/>
              <a:gd fmla="*/ 402336 h 519684" name="connsiteY2"/>
              <a:gd fmla="*/ 1392936 w 5085587" name="connsiteX3"/>
              <a:gd fmla="*/ 397763 h 519684" name="connsiteY3"/>
              <a:gd fmla="*/ 1853183 w 5085587" name="connsiteX4"/>
              <a:gd fmla="*/ 390144 h 519684" name="connsiteY4"/>
              <a:gd fmla="*/ 2313432 w 5085587" name="connsiteX5"/>
              <a:gd fmla="*/ 312419 h 519684" name="connsiteY5"/>
              <a:gd fmla="*/ 2772155 w 5085587" name="connsiteX6"/>
              <a:gd fmla="*/ 211836 h 519684" name="connsiteY6"/>
              <a:gd fmla="*/ 3232403 w 5085587" name="connsiteX7"/>
              <a:gd fmla="*/ 166116 h 519684" name="connsiteY7"/>
              <a:gd fmla="*/ 3692652 w 5085587" name="connsiteX8"/>
              <a:gd fmla="*/ 182880 h 519684" name="connsiteY8"/>
              <a:gd fmla="*/ 4152900 w 5085587" name="connsiteX9"/>
              <a:gd fmla="*/ 86868 h 519684" name="connsiteY9"/>
              <a:gd fmla="*/ 4613147 w 5085587" name="connsiteX10"/>
              <a:gd fmla="*/ 25908 h 519684" name="connsiteY10"/>
              <a:gd fmla="*/ 5071872 w 5085587" name="connsiteX11"/>
              <a:gd fmla="*/ 13716 h 519684"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519684" w="5085587">
                <a:moveTo>
                  <a:pt x="13716" y="505968"/>
                </a:moveTo>
                <a:lnTo>
                  <a:pt x="473963" y="443483"/>
                </a:lnTo>
                <a:lnTo>
                  <a:pt x="932688" y="402336"/>
                </a:lnTo>
                <a:lnTo>
                  <a:pt x="1392936" y="397763"/>
                </a:lnTo>
                <a:lnTo>
                  <a:pt x="1853183" y="390144"/>
                </a:lnTo>
                <a:lnTo>
                  <a:pt x="2313432" y="312419"/>
                </a:lnTo>
                <a:lnTo>
                  <a:pt x="2772155" y="211836"/>
                </a:lnTo>
                <a:lnTo>
                  <a:pt x="3232403" y="166116"/>
                </a:lnTo>
                <a:lnTo>
                  <a:pt x="3692652" y="182880"/>
                </a:lnTo>
                <a:lnTo>
                  <a:pt x="4152900" y="86868"/>
                </a:lnTo>
                <a:lnTo>
                  <a:pt x="4613147" y="25908"/>
                </a:lnTo>
                <a:lnTo>
                  <a:pt x="5071872" y="13716"/>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562355" y="3337560"/>
            <a:ext cx="5085587" cy="342899"/>
          </a:xfrm>
          <a:custGeom>
            <a:gdLst>
              <a:gd fmla="*/ 13716 w 5085587" name="connsiteX0"/>
              <a:gd fmla="*/ 329183 h 342899" name="connsiteY0"/>
              <a:gd fmla="*/ 473963 w 5085587" name="connsiteX1"/>
              <a:gd fmla="*/ 280415 h 342899" name="connsiteY1"/>
              <a:gd fmla="*/ 932688 w 5085587" name="connsiteX2"/>
              <a:gd fmla="*/ 252983 h 342899" name="connsiteY2"/>
              <a:gd fmla="*/ 1392936 w 5085587" name="connsiteX3"/>
              <a:gd fmla="*/ 248411 h 342899" name="connsiteY3"/>
              <a:gd fmla="*/ 1853183 w 5085587" name="connsiteX4"/>
              <a:gd fmla="*/ 230123 h 342899" name="connsiteY4"/>
              <a:gd fmla="*/ 2313432 w 5085587" name="connsiteX5"/>
              <a:gd fmla="*/ 158495 h 342899" name="connsiteY5"/>
              <a:gd fmla="*/ 2772155 w 5085587" name="connsiteX6"/>
              <a:gd fmla="*/ 79247 h 342899" name="connsiteY6"/>
              <a:gd fmla="*/ 3232403 w 5085587" name="connsiteX7"/>
              <a:gd fmla="*/ 74675 h 342899" name="connsiteY7"/>
              <a:gd fmla="*/ 3692652 w 5085587" name="connsiteX8"/>
              <a:gd fmla="*/ 114299 h 342899" name="connsiteY8"/>
              <a:gd fmla="*/ 4152900 w 5085587" name="connsiteX9"/>
              <a:gd fmla="*/ 65531 h 342899" name="connsiteY9"/>
              <a:gd fmla="*/ 4613147 w 5085587" name="connsiteX10"/>
              <a:gd fmla="*/ 13715 h 342899" name="connsiteY10"/>
              <a:gd fmla="*/ 5071872 w 5085587" name="connsiteX11"/>
              <a:gd fmla="*/ 19811 h 34289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42899" w="5085587">
                <a:moveTo>
                  <a:pt x="13716" y="329183"/>
                </a:moveTo>
                <a:lnTo>
                  <a:pt x="473963" y="280415"/>
                </a:lnTo>
                <a:lnTo>
                  <a:pt x="932688" y="252983"/>
                </a:lnTo>
                <a:lnTo>
                  <a:pt x="1392936" y="248411"/>
                </a:lnTo>
                <a:lnTo>
                  <a:pt x="1853183" y="230123"/>
                </a:lnTo>
                <a:lnTo>
                  <a:pt x="2313432" y="158495"/>
                </a:lnTo>
                <a:lnTo>
                  <a:pt x="2772155" y="79247"/>
                </a:lnTo>
                <a:lnTo>
                  <a:pt x="3232403" y="74675"/>
                </a:lnTo>
                <a:lnTo>
                  <a:pt x="3692652" y="114299"/>
                </a:lnTo>
                <a:lnTo>
                  <a:pt x="4152900" y="65531"/>
                </a:lnTo>
                <a:lnTo>
                  <a:pt x="4613147" y="13715"/>
                </a:lnTo>
                <a:lnTo>
                  <a:pt x="5071872" y="19811"/>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Freeform 3"/>
          <p:cNvSpPr/>
          <p:nvPr/>
        </p:nvSpPr>
        <p:spPr>
          <a:xfrm>
            <a:off x="562355" y="3412236"/>
            <a:ext cx="5085587" cy="326135"/>
          </a:xfrm>
          <a:custGeom>
            <a:gdLst>
              <a:gd fmla="*/ 13716 w 5085587" name="connsiteX0"/>
              <a:gd fmla="*/ 312419 h 326135" name="connsiteY0"/>
              <a:gd fmla="*/ 473963 w 5085587" name="connsiteX1"/>
              <a:gd fmla="*/ 249935 h 326135" name="connsiteY1"/>
              <a:gd fmla="*/ 932688 w 5085587" name="connsiteX2"/>
              <a:gd fmla="*/ 214883 h 326135" name="connsiteY2"/>
              <a:gd fmla="*/ 1392936 w 5085587" name="connsiteX3"/>
              <a:gd fmla="*/ 216407 h 326135" name="connsiteY3"/>
              <a:gd fmla="*/ 1853183 w 5085587" name="connsiteX4"/>
              <a:gd fmla="*/ 204215 h 326135" name="connsiteY4"/>
              <a:gd fmla="*/ 2313432 w 5085587" name="connsiteX5"/>
              <a:gd fmla="*/ 128015 h 326135" name="connsiteY5"/>
              <a:gd fmla="*/ 2772155 w 5085587" name="connsiteX6"/>
              <a:gd fmla="*/ 76199 h 326135" name="connsiteY6"/>
              <a:gd fmla="*/ 3232403 w 5085587" name="connsiteX7"/>
              <a:gd fmla="*/ 70103 h 326135" name="connsiteY7"/>
              <a:gd fmla="*/ 3692652 w 5085587" name="connsiteX8"/>
              <a:gd fmla="*/ 111251 h 326135" name="connsiteY8"/>
              <a:gd fmla="*/ 4152900 w 5085587" name="connsiteX9"/>
              <a:gd fmla="*/ 62483 h 326135" name="connsiteY9"/>
              <a:gd fmla="*/ 4613147 w 5085587" name="connsiteX10"/>
              <a:gd fmla="*/ 19811 h 326135" name="connsiteY10"/>
              <a:gd fmla="*/ 5071872 w 5085587" name="connsiteX11"/>
              <a:gd fmla="*/ 13715 h 326135"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26135" w="5085587">
                <a:moveTo>
                  <a:pt x="13716" y="312419"/>
                </a:moveTo>
                <a:lnTo>
                  <a:pt x="473963" y="249935"/>
                </a:lnTo>
                <a:lnTo>
                  <a:pt x="932688" y="214883"/>
                </a:lnTo>
                <a:lnTo>
                  <a:pt x="1392936" y="216407"/>
                </a:lnTo>
                <a:lnTo>
                  <a:pt x="1853183" y="204215"/>
                </a:lnTo>
                <a:lnTo>
                  <a:pt x="2313432" y="128015"/>
                </a:lnTo>
                <a:lnTo>
                  <a:pt x="2772155" y="76199"/>
                </a:lnTo>
                <a:lnTo>
                  <a:pt x="3232403" y="70103"/>
                </a:lnTo>
                <a:lnTo>
                  <a:pt x="3692652" y="111251"/>
                </a:lnTo>
                <a:lnTo>
                  <a:pt x="4152900" y="62483"/>
                </a:lnTo>
                <a:lnTo>
                  <a:pt x="4613147" y="19811"/>
                </a:lnTo>
                <a:lnTo>
                  <a:pt x="5071872" y="13715"/>
                </a:lnTo>
              </a:path>
            </a:pathLst>
          </a:custGeom>
          <a:ln w="25400">
            <a:solidFill>
              <a:srgbClr val="D33D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562355" y="3520440"/>
            <a:ext cx="5085587" cy="387095"/>
          </a:xfrm>
          <a:custGeom>
            <a:gdLst>
              <a:gd fmla="*/ 13716 w 5085587" name="connsiteX0"/>
              <a:gd fmla="*/ 373379 h 387095" name="connsiteY0"/>
              <a:gd fmla="*/ 473963 w 5085587" name="connsiteX1"/>
              <a:gd fmla="*/ 350519 h 387095" name="connsiteY1"/>
              <a:gd fmla="*/ 932688 w 5085587" name="connsiteX2"/>
              <a:gd fmla="*/ 345947 h 387095" name="connsiteY2"/>
              <a:gd fmla="*/ 1392936 w 5085587" name="connsiteX3"/>
              <a:gd fmla="*/ 345947 h 387095" name="connsiteY3"/>
              <a:gd fmla="*/ 1853183 w 5085587" name="connsiteX4"/>
              <a:gd fmla="*/ 333755 h 387095" name="connsiteY4"/>
              <a:gd fmla="*/ 2313432 w 5085587" name="connsiteX5"/>
              <a:gd fmla="*/ 291083 h 387095" name="connsiteY5"/>
              <a:gd fmla="*/ 2772155 w 5085587" name="connsiteX6"/>
              <a:gd fmla="*/ 237744 h 387095" name="connsiteY6"/>
              <a:gd fmla="*/ 3232403 w 5085587" name="connsiteX7"/>
              <a:gd fmla="*/ 208788 h 387095" name="connsiteY7"/>
              <a:gd fmla="*/ 3692652 w 5085587" name="connsiteX8"/>
              <a:gd fmla="*/ 211835 h 387095" name="connsiteY8"/>
              <a:gd fmla="*/ 4152900 w 5085587" name="connsiteX9"/>
              <a:gd fmla="*/ 137159 h 387095" name="connsiteY9"/>
              <a:gd fmla="*/ 4613147 w 5085587" name="connsiteX10"/>
              <a:gd fmla="*/ 65531 h 387095" name="connsiteY10"/>
              <a:gd fmla="*/ 5071872 w 5085587" name="connsiteX11"/>
              <a:gd fmla="*/ 13715 h 387095"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87095" w="5085587">
                <a:moveTo>
                  <a:pt x="13716" y="373379"/>
                </a:moveTo>
                <a:lnTo>
                  <a:pt x="473963" y="350519"/>
                </a:lnTo>
                <a:lnTo>
                  <a:pt x="932688" y="345947"/>
                </a:lnTo>
                <a:lnTo>
                  <a:pt x="1392936" y="345947"/>
                </a:lnTo>
                <a:lnTo>
                  <a:pt x="1853183" y="333755"/>
                </a:lnTo>
                <a:lnTo>
                  <a:pt x="2313432" y="291083"/>
                </a:lnTo>
                <a:lnTo>
                  <a:pt x="2772155" y="237744"/>
                </a:lnTo>
                <a:lnTo>
                  <a:pt x="3232403" y="208788"/>
                </a:lnTo>
                <a:lnTo>
                  <a:pt x="3692652" y="211835"/>
                </a:lnTo>
                <a:lnTo>
                  <a:pt x="4152900" y="137159"/>
                </a:lnTo>
                <a:lnTo>
                  <a:pt x="4613147" y="65531"/>
                </a:lnTo>
                <a:lnTo>
                  <a:pt x="5071872"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562355" y="3512820"/>
            <a:ext cx="5085587" cy="115824"/>
          </a:xfrm>
          <a:custGeom>
            <a:gdLst>
              <a:gd fmla="*/ 13716 w 5085587" name="connsiteX0"/>
              <a:gd fmla="*/ 102108 h 115824" name="connsiteY0"/>
              <a:gd fmla="*/ 473963 w 5085587" name="connsiteX1"/>
              <a:gd fmla="*/ 39623 h 115824" name="connsiteY1"/>
              <a:gd fmla="*/ 932688 w 5085587" name="connsiteX2"/>
              <a:gd fmla="*/ 38100 h 115824" name="connsiteY2"/>
              <a:gd fmla="*/ 1392936 w 5085587" name="connsiteX3"/>
              <a:gd fmla="*/ 77723 h 115824" name="connsiteY3"/>
              <a:gd fmla="*/ 1853183 w 5085587" name="connsiteX4"/>
              <a:gd fmla="*/ 96011 h 115824" name="connsiteY4"/>
              <a:gd fmla="*/ 2313432 w 5085587" name="connsiteX5"/>
              <a:gd fmla="*/ 53339 h 115824" name="connsiteY5"/>
              <a:gd fmla="*/ 2772155 w 5085587" name="connsiteX6"/>
              <a:gd fmla="*/ 13715 h 115824" name="connsiteY6"/>
              <a:gd fmla="*/ 3232403 w 5085587" name="connsiteX7"/>
              <a:gd fmla="*/ 30479 h 115824" name="connsiteY7"/>
              <a:gd fmla="*/ 3692652 w 5085587" name="connsiteX8"/>
              <a:gd fmla="*/ 83820 h 115824" name="connsiteY8"/>
              <a:gd fmla="*/ 4152900 w 5085587" name="connsiteX9"/>
              <a:gd fmla="*/ 73151 h 115824" name="connsiteY9"/>
              <a:gd fmla="*/ 4613147 w 5085587" name="connsiteX10"/>
              <a:gd fmla="*/ 73151 h 115824" name="connsiteY10"/>
              <a:gd fmla="*/ 5071872 w 5085587" name="connsiteX11"/>
              <a:gd fmla="*/ 85344 h 115824"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15823" w="5085587">
                <a:moveTo>
                  <a:pt x="13716" y="102108"/>
                </a:moveTo>
                <a:lnTo>
                  <a:pt x="473963" y="39623"/>
                </a:lnTo>
                <a:lnTo>
                  <a:pt x="932688" y="38100"/>
                </a:lnTo>
                <a:lnTo>
                  <a:pt x="1392936" y="77723"/>
                </a:lnTo>
                <a:lnTo>
                  <a:pt x="1853183" y="96011"/>
                </a:lnTo>
                <a:lnTo>
                  <a:pt x="2313432" y="53339"/>
                </a:lnTo>
                <a:lnTo>
                  <a:pt x="2772155" y="13715"/>
                </a:lnTo>
                <a:lnTo>
                  <a:pt x="3232403" y="30479"/>
                </a:lnTo>
                <a:lnTo>
                  <a:pt x="3692652" y="83820"/>
                </a:lnTo>
                <a:lnTo>
                  <a:pt x="4152900" y="73151"/>
                </a:lnTo>
                <a:lnTo>
                  <a:pt x="4613147" y="73151"/>
                </a:lnTo>
                <a:lnTo>
                  <a:pt x="5071872" y="85344"/>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562355" y="3499104"/>
            <a:ext cx="5085587" cy="217931"/>
          </a:xfrm>
          <a:custGeom>
            <a:gdLst>
              <a:gd fmla="*/ 13716 w 5085587" name="connsiteX0"/>
              <a:gd fmla="*/ 204215 h 217931" name="connsiteY0"/>
              <a:gd fmla="*/ 473963 w 5085587" name="connsiteX1"/>
              <a:gd fmla="*/ 115823 h 217931" name="connsiteY1"/>
              <a:gd fmla="*/ 932688 w 5085587" name="connsiteX2"/>
              <a:gd fmla="*/ 82295 h 217931" name="connsiteY2"/>
              <a:gd fmla="*/ 1392936 w 5085587" name="connsiteX3"/>
              <a:gd fmla="*/ 108203 h 217931" name="connsiteY3"/>
              <a:gd fmla="*/ 1853183 w 5085587" name="connsiteX4"/>
              <a:gd fmla="*/ 115823 h 217931" name="connsiteY4"/>
              <a:gd fmla="*/ 2313432 w 5085587" name="connsiteX5"/>
              <a:gd fmla="*/ 57911 h 217931" name="connsiteY5"/>
              <a:gd fmla="*/ 2772155 w 5085587" name="connsiteX6"/>
              <a:gd fmla="*/ 13715 h 217931" name="connsiteY6"/>
              <a:gd fmla="*/ 3232403 w 5085587" name="connsiteX7"/>
              <a:gd fmla="*/ 50291 h 217931" name="connsiteY7"/>
              <a:gd fmla="*/ 3692652 w 5085587" name="connsiteX8"/>
              <a:gd fmla="*/ 126491 h 217931" name="connsiteY8"/>
              <a:gd fmla="*/ 4152900 w 5085587" name="connsiteX9"/>
              <a:gd fmla="*/ 111251 h 217931" name="connsiteY9"/>
              <a:gd fmla="*/ 4613147 w 5085587" name="connsiteX10"/>
              <a:gd fmla="*/ 111251 h 217931" name="connsiteY10"/>
              <a:gd fmla="*/ 5071872 w 5085587" name="connsiteX11"/>
              <a:gd fmla="*/ 140207 h 217931"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17931" w="5085587">
                <a:moveTo>
                  <a:pt x="13716" y="204215"/>
                </a:moveTo>
                <a:lnTo>
                  <a:pt x="473963" y="115823"/>
                </a:lnTo>
                <a:lnTo>
                  <a:pt x="932688" y="82295"/>
                </a:lnTo>
                <a:lnTo>
                  <a:pt x="1392936" y="108203"/>
                </a:lnTo>
                <a:lnTo>
                  <a:pt x="1853183" y="115823"/>
                </a:lnTo>
                <a:lnTo>
                  <a:pt x="2313432" y="57911"/>
                </a:lnTo>
                <a:lnTo>
                  <a:pt x="2772155" y="13715"/>
                </a:lnTo>
                <a:lnTo>
                  <a:pt x="3232403" y="50291"/>
                </a:lnTo>
                <a:lnTo>
                  <a:pt x="3692652" y="126491"/>
                </a:lnTo>
                <a:lnTo>
                  <a:pt x="4152900" y="111251"/>
                </a:lnTo>
                <a:lnTo>
                  <a:pt x="4613147" y="111251"/>
                </a:lnTo>
                <a:lnTo>
                  <a:pt x="5071872" y="140207"/>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562355" y="3598164"/>
            <a:ext cx="5085587" cy="289559"/>
          </a:xfrm>
          <a:custGeom>
            <a:gdLst>
              <a:gd fmla="*/ 13716 w 5085587" name="connsiteX0"/>
              <a:gd fmla="*/ 275844 h 289559" name="connsiteY0"/>
              <a:gd fmla="*/ 473963 w 5085587" name="connsiteX1"/>
              <a:gd fmla="*/ 216407 h 289559" name="connsiteY1"/>
              <a:gd fmla="*/ 932688 w 5085587" name="connsiteX2"/>
              <a:gd fmla="*/ 182879 h 289559" name="connsiteY2"/>
              <a:gd fmla="*/ 1392936 w 5085587" name="connsiteX3"/>
              <a:gd fmla="*/ 192023 h 289559" name="connsiteY3"/>
              <a:gd fmla="*/ 1853183 w 5085587" name="connsiteX4"/>
              <a:gd fmla="*/ 193547 h 289559" name="connsiteY4"/>
              <a:gd fmla="*/ 2313432 w 5085587" name="connsiteX5"/>
              <a:gd fmla="*/ 161544 h 289559" name="connsiteY5"/>
              <a:gd fmla="*/ 2772155 w 5085587" name="connsiteX6"/>
              <a:gd fmla="*/ 120395 h 289559" name="connsiteY6"/>
              <a:gd fmla="*/ 3232403 w 5085587" name="connsiteX7"/>
              <a:gd fmla="*/ 96011 h 289559" name="connsiteY7"/>
              <a:gd fmla="*/ 3692652 w 5085587" name="connsiteX8"/>
              <a:gd fmla="*/ 100583 h 289559" name="connsiteY8"/>
              <a:gd fmla="*/ 4152900 w 5085587" name="connsiteX9"/>
              <a:gd fmla="*/ 64007 h 289559" name="connsiteY9"/>
              <a:gd fmla="*/ 4613147 w 5085587" name="connsiteX10"/>
              <a:gd fmla="*/ 19811 h 289559" name="connsiteY10"/>
              <a:gd fmla="*/ 5071872 w 5085587" name="connsiteX11"/>
              <a:gd fmla="*/ 13715 h 28955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89559" w="5085587">
                <a:moveTo>
                  <a:pt x="13716" y="275844"/>
                </a:moveTo>
                <a:lnTo>
                  <a:pt x="473963" y="216407"/>
                </a:lnTo>
                <a:lnTo>
                  <a:pt x="932688" y="182879"/>
                </a:lnTo>
                <a:lnTo>
                  <a:pt x="1392936" y="192023"/>
                </a:lnTo>
                <a:lnTo>
                  <a:pt x="1853183" y="193547"/>
                </a:lnTo>
                <a:lnTo>
                  <a:pt x="2313432" y="161544"/>
                </a:lnTo>
                <a:lnTo>
                  <a:pt x="2772155" y="120395"/>
                </a:lnTo>
                <a:lnTo>
                  <a:pt x="3232403" y="96011"/>
                </a:lnTo>
                <a:lnTo>
                  <a:pt x="3692652" y="100583"/>
                </a:lnTo>
                <a:lnTo>
                  <a:pt x="4152900" y="64007"/>
                </a:lnTo>
                <a:lnTo>
                  <a:pt x="4613147" y="19811"/>
                </a:lnTo>
                <a:lnTo>
                  <a:pt x="5071872" y="13715"/>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5627878" y="2078482"/>
            <a:ext cx="21844" cy="104139"/>
          </a:xfrm>
          <a:custGeom>
            <a:gdLst>
              <a:gd fmla="*/ 6350 w 21844" name="connsiteX0"/>
              <a:gd fmla="*/ 97789 h 104139" name="connsiteY0"/>
              <a:gd fmla="*/ 10921 w 21844" name="connsiteX1"/>
              <a:gd fmla="*/ 6350 h 104139" name="connsiteY1"/>
            </a:gdLst>
            <a:cxnLst>
              <a:cxn ang="0">
                <a:pos x="connsiteX0" y="connsiteY0"/>
              </a:cxn>
              <a:cxn ang="1">
                <a:pos x="connsiteX1" y="connsiteY1"/>
              </a:cxn>
            </a:cxnLst>
            <a:rect b="b" l="l" r="r" t="t"/>
            <a:pathLst>
              <a:path h="104138" w="21844">
                <a:moveTo>
                  <a:pt x="6350" y="97789"/>
                </a:moveTo>
                <a:lnTo>
                  <a:pt x="10921"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6205728" y="1964435"/>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Freeform 3"/>
          <p:cNvSpPr/>
          <p:nvPr/>
        </p:nvSpPr>
        <p:spPr>
          <a:xfrm>
            <a:off x="6205728" y="2194560"/>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Freeform 3"/>
          <p:cNvSpPr/>
          <p:nvPr/>
        </p:nvSpPr>
        <p:spPr>
          <a:xfrm>
            <a:off x="6205728" y="2424683"/>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Freeform 3"/>
          <p:cNvSpPr/>
          <p:nvPr/>
        </p:nvSpPr>
        <p:spPr>
          <a:xfrm>
            <a:off x="6205728" y="2656332"/>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6205728" y="2886455"/>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6205728" y="3118104"/>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D33D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8" name="Freeform 3"/>
          <p:cNvSpPr/>
          <p:nvPr/>
        </p:nvSpPr>
        <p:spPr>
          <a:xfrm>
            <a:off x="6205728" y="3348228"/>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9" name="Freeform 3"/>
          <p:cNvSpPr/>
          <p:nvPr/>
        </p:nvSpPr>
        <p:spPr>
          <a:xfrm>
            <a:off x="6205728" y="3578352"/>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0" name="Freeform 3"/>
          <p:cNvSpPr/>
          <p:nvPr/>
        </p:nvSpPr>
        <p:spPr>
          <a:xfrm>
            <a:off x="6205728" y="3810000"/>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1" name="Freeform 3"/>
          <p:cNvSpPr/>
          <p:nvPr/>
        </p:nvSpPr>
        <p:spPr>
          <a:xfrm>
            <a:off x="6205728" y="4040124"/>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393700" y="254000"/>
            <a:ext cx="9299575" cy="4013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细分行业应用盘点——移动视频</a:t>
            </a:r>
          </a:p>
          <a:p>
            <a:pPr>
              <a:lnSpc>
                <a:spcPts val="1400"/>
              </a:lnSpc>
              <a:tabLst>
                <a:tab pos="241300"/>
              </a:tabLst>
            </a:pPr>
            <a:r>
              <a:rPr altLang="zh-CN" lang="en-US" smtClean="0"/>
              <a:t>   腾讯视频用户覆盖量居首位，年底较年初增长529.1%，土豆、爱奇艺用户规模增幅也较高</a:t>
            </a:r>
          </a:p>
        </p:txBody>
      </p:sp>
      <p:sp>
        <p:nvSpPr>
          <p:cNvPr id="103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3" name="TextBox 1"/>
          <p:cNvSpPr txBox="1"/>
          <p:nvPr/>
        </p:nvSpPr>
        <p:spPr>
          <a:xfrm>
            <a:off x="6159500" y="1600200"/>
            <a:ext cx="2430462"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2014 年1 月-12 月 用户覆盖量增幅</a:t>
            </a:r>
          </a:p>
        </p:txBody>
      </p:sp>
      <p:sp>
        <p:nvSpPr>
          <p:cNvPr id="1034" name="TextBox 1"/>
          <p:cNvSpPr txBox="1"/>
          <p:nvPr/>
        </p:nvSpPr>
        <p:spPr>
          <a:xfrm>
            <a:off x="7759700" y="1879600"/>
            <a:ext cx="412750" cy="160020"/>
          </a:xfrm>
          <a:prstGeom prst="rect">
            <a:avLst/>
          </a:prstGeom>
          <a:noFill/>
        </p:spPr>
        <p:txBody>
          <a:bodyPr lIns="0" rIns="0" rtlCol="0" tIns="0" wrap="none">
            <a:spAutoFit/>
          </a:bodyPr>
          <a:lstStyle/>
          <a:p>
            <a:pPr>
              <a:lnSpc>
                <a:spcPts val="900"/>
              </a:lnSpc>
            </a:pPr>
            <a:r>
              <a:rPr altLang="zh-CN" b="1" lang="en-US" smtClean="0" sz="996">
                <a:solidFill>
                  <a:srgbClr val="FD7318"/>
                </a:solidFill>
                <a:latin charset="0" pitchFamily="18" typeface="Times New Roman"/>
                <a:cs charset="0" pitchFamily="18" typeface="Times New Roman"/>
              </a:rPr>
              <a:t>529.1%</a:t>
            </a:r>
          </a:p>
        </p:txBody>
      </p:sp>
      <p:sp>
        <p:nvSpPr>
          <p:cNvPr id="1035" name="TextBox 1"/>
          <p:cNvSpPr txBox="1"/>
          <p:nvPr/>
        </p:nvSpPr>
        <p:spPr>
          <a:xfrm>
            <a:off x="7759700" y="2108200"/>
            <a:ext cx="390525" cy="160020"/>
          </a:xfrm>
          <a:prstGeom prst="rect">
            <a:avLst/>
          </a:prstGeom>
          <a:noFill/>
        </p:spPr>
        <p:txBody>
          <a:bodyPr lIns="0" rIns="0" rtlCol="0" tIns="0" wrap="none">
            <a:spAutoFit/>
          </a:bodyPr>
          <a:lstStyle/>
          <a:p>
            <a:pPr>
              <a:lnSpc>
                <a:spcPts val="900"/>
              </a:lnSpc>
            </a:pPr>
            <a:r>
              <a:rPr altLang="zh-CN" lang="en-US" smtClean="0" sz="996">
                <a:solidFill>
                  <a:srgbClr val="8087A4"/>
                </a:solidFill>
                <a:latin charset="0" pitchFamily="18" typeface="Times New Roman"/>
                <a:cs charset="0" pitchFamily="18" typeface="Times New Roman"/>
              </a:rPr>
              <a:t>150.0%</a:t>
            </a:r>
          </a:p>
        </p:txBody>
      </p:sp>
      <p:sp>
        <p:nvSpPr>
          <p:cNvPr id="1036" name="TextBox 1"/>
          <p:cNvSpPr txBox="1"/>
          <p:nvPr/>
        </p:nvSpPr>
        <p:spPr>
          <a:xfrm>
            <a:off x="7759700" y="2349500"/>
            <a:ext cx="412750" cy="960120"/>
          </a:xfrm>
          <a:prstGeom prst="rect">
            <a:avLst/>
          </a:prstGeom>
          <a:noFill/>
        </p:spPr>
        <p:txBody>
          <a:bodyPr lIns="0" rIns="0" rtlCol="0" tIns="0" wrap="none">
            <a:spAutoFit/>
          </a:bodyPr>
          <a:lstStyle/>
          <a:p>
            <a:pPr>
              <a:lnSpc>
                <a:spcPts val="900"/>
              </a:lnSpc>
              <a:tabLst>
                <a:tab pos="38100"/>
                <a:tab pos="63500"/>
              </a:tabLst>
            </a:pPr>
            <a:r>
              <a:rPr altLang="zh-CN" b="1" lang="en-US" smtClean="0" sz="996">
                <a:solidFill>
                  <a:srgbClr val="FD7318"/>
                </a:solidFill>
                <a:latin charset="0" pitchFamily="18" typeface="Times New Roman"/>
                <a:cs charset="0" pitchFamily="18" typeface="Times New Roman"/>
              </a:rPr>
              <a:t>204.6%</a:t>
            </a:r>
          </a:p>
          <a:p>
            <a:pPr>
              <a:lnSpc>
                <a:spcPts val="900"/>
              </a:lnSpc>
              <a:tabLst>
                <a:tab pos="38100"/>
                <a:tab pos="63500"/>
              </a:tabLst>
            </a:pPr>
            <a:r>
              <a:rPr altLang="zh-CN" b="1" lang="en-US" smtClean="0" sz="996">
                <a:solidFill>
                  <a:srgbClr val="FD7318"/>
                </a:solidFill>
                <a:latin charset="0" pitchFamily="18" typeface="Times New Roman"/>
                <a:cs charset="0" pitchFamily="18" typeface="Times New Roman"/>
              </a:rPr>
              <a:t>166.1%</a:t>
            </a:r>
          </a:p>
          <a:p>
            <a:pPr>
              <a:lnSpc>
                <a:spcPts val="900"/>
              </a:lnSpc>
              <a:tabLst>
                <a:tab pos="38100"/>
                <a:tab pos="63500"/>
              </a:tabLst>
            </a:pPr>
            <a:r>
              <a:rPr altLang="zh-CN" b="1" lang="en-US" smtClean="0" sz="996">
                <a:solidFill>
                  <a:srgbClr val="FD7318"/>
                </a:solidFill>
                <a:latin charset="0" pitchFamily="18" typeface="Times New Roman"/>
                <a:cs charset="0" pitchFamily="18" typeface="Times New Roman"/>
              </a:rPr>
              <a:t>	87.9%</a:t>
            </a:r>
          </a:p>
          <a:p>
            <a:pPr>
              <a:lnSpc>
                <a:spcPts val="900"/>
              </a:lnSpc>
              <a:tabLst>
                <a:tab pos="38100"/>
                <a:tab pos="63500"/>
              </a:tabLst>
            </a:pPr>
            <a:r>
              <a:rPr altLang="zh-CN" b="1" lang="en-US" smtClean="0" sz="996">
                <a:solidFill>
                  <a:srgbClr val="FD7318"/>
                </a:solidFill>
                <a:latin charset="0" pitchFamily="18" typeface="Times New Roman"/>
                <a:cs charset="0" pitchFamily="18" typeface="Times New Roman"/>
              </a:rPr>
              <a:t>101.5%</a:t>
            </a:r>
          </a:p>
          <a:p>
            <a:pPr>
              <a:lnSpc>
                <a:spcPts val="900"/>
              </a:lnSpc>
              <a:tabLst>
                <a:tab pos="38100"/>
                <a:tab pos="63500"/>
              </a:tabLst>
            </a:pPr>
            <a:r>
              <a:rPr altLang="zh-CN" b="1" lang="en-US" smtClean="0" sz="996">
                <a:solidFill>
                  <a:srgbClr val="FD7318"/>
                </a:solidFill>
                <a:latin charset="0" pitchFamily="18" typeface="Times New Roman"/>
                <a:cs charset="0" pitchFamily="18" typeface="Times New Roman"/>
              </a:rPr>
              <a:t>287.8%</a:t>
            </a:r>
          </a:p>
          <a:p>
            <a:pPr>
              <a:lnSpc>
                <a:spcPts val="900"/>
              </a:lnSpc>
              <a:tabLst>
                <a:tab pos="38100"/>
                <a:tab pos="63500"/>
              </a:tabLst>
            </a:pPr>
            <a:r>
              <a:rPr altLang="zh-CN" b="1" lang="en-US" smtClean="0" sz="996">
                <a:solidFill>
                  <a:srgbClr val="FD7318"/>
                </a:solidFill>
                <a:latin charset="0" pitchFamily="18" typeface="Times New Roman"/>
                <a:cs charset="0" pitchFamily="18" typeface="Times New Roman"/>
              </a:rPr>
              <a:t>		4.2%</a:t>
            </a:r>
          </a:p>
          <a:p>
            <a:pPr>
              <a:lnSpc>
                <a:spcPts val="900"/>
              </a:lnSpc>
              <a:tabLst>
                <a:tab pos="38100"/>
                <a:tab pos="63500"/>
              </a:tabLst>
            </a:pPr>
            <a:r>
              <a:rPr altLang="zh-CN" b="1" lang="en-US" smtClean="0" sz="996">
                <a:solidFill>
                  <a:srgbClr val="FD7318"/>
                </a:solidFill>
                <a:latin charset="0" pitchFamily="18" typeface="Times New Roman"/>
                <a:cs charset="0" pitchFamily="18" typeface="Times New Roman"/>
              </a:rPr>
              <a:t>	20.2%</a:t>
            </a:r>
          </a:p>
          <a:p>
            <a:pPr>
              <a:lnSpc>
                <a:spcPts val="900"/>
              </a:lnSpc>
              <a:tabLst>
                <a:tab pos="38100"/>
                <a:tab pos="63500"/>
              </a:tabLst>
            </a:pPr>
            <a:r>
              <a:rPr altLang="zh-CN" b="1" lang="en-US" smtClean="0" sz="996">
                <a:solidFill>
                  <a:srgbClr val="FD7318"/>
                </a:solidFill>
                <a:latin charset="0" pitchFamily="18" typeface="Times New Roman"/>
                <a:cs charset="0" pitchFamily="18" typeface="Times New Roman"/>
              </a:rPr>
              <a:t>182.7%</a:t>
            </a:r>
          </a:p>
        </p:txBody>
      </p:sp>
      <p:sp>
        <p:nvSpPr>
          <p:cNvPr id="1037" name="TextBox 1"/>
          <p:cNvSpPr txBox="1"/>
          <p:nvPr/>
        </p:nvSpPr>
        <p:spPr>
          <a:xfrm>
            <a:off x="5499100" y="1930400"/>
            <a:ext cx="233362" cy="160020"/>
          </a:xfrm>
          <a:prstGeom prst="rect">
            <a:avLst/>
          </a:prstGeom>
          <a:noFill/>
        </p:spPr>
        <p:txBody>
          <a:bodyPr lIns="0" rIns="0" rtlCol="0" tIns="0" wrap="none">
            <a:spAutoFit/>
          </a:bodyPr>
          <a:lstStyle/>
          <a:p>
            <a:pPr>
              <a:lnSpc>
                <a:spcPts val="900"/>
              </a:lnSpc>
            </a:pPr>
            <a:r>
              <a:rPr altLang="zh-CN" b="1" lang="en-US" smtClean="0" sz="1056">
                <a:solidFill>
                  <a:srgbClr val="FF6600"/>
                </a:solidFill>
                <a:latin charset="0" pitchFamily="18" typeface="Times New Roman"/>
                <a:cs charset="0" pitchFamily="18" typeface="Times New Roman"/>
              </a:rPr>
              <a:t>3.44</a:t>
            </a:r>
          </a:p>
        </p:txBody>
      </p:sp>
      <p:sp>
        <p:nvSpPr>
          <p:cNvPr id="1038" name="TextBox 1"/>
          <p:cNvSpPr txBox="1"/>
          <p:nvPr/>
        </p:nvSpPr>
        <p:spPr>
          <a:xfrm>
            <a:off x="469900" y="41275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1月</a:t>
            </a:r>
          </a:p>
        </p:txBody>
      </p:sp>
      <p:sp>
        <p:nvSpPr>
          <p:cNvPr id="1039" name="TextBox 1"/>
          <p:cNvSpPr txBox="1"/>
          <p:nvPr/>
        </p:nvSpPr>
        <p:spPr>
          <a:xfrm>
            <a:off x="927100" y="41275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2月</a:t>
            </a:r>
          </a:p>
        </p:txBody>
      </p:sp>
      <p:sp>
        <p:nvSpPr>
          <p:cNvPr id="1040" name="TextBox 1"/>
          <p:cNvSpPr txBox="1"/>
          <p:nvPr/>
        </p:nvSpPr>
        <p:spPr>
          <a:xfrm>
            <a:off x="1384300" y="41275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3月</a:t>
            </a:r>
          </a:p>
        </p:txBody>
      </p:sp>
      <p:sp>
        <p:nvSpPr>
          <p:cNvPr id="1041" name="TextBox 1"/>
          <p:cNvSpPr txBox="1"/>
          <p:nvPr/>
        </p:nvSpPr>
        <p:spPr>
          <a:xfrm>
            <a:off x="1854200" y="41275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4月</a:t>
            </a:r>
          </a:p>
        </p:txBody>
      </p:sp>
      <p:sp>
        <p:nvSpPr>
          <p:cNvPr id="1042" name="TextBox 1"/>
          <p:cNvSpPr txBox="1"/>
          <p:nvPr/>
        </p:nvSpPr>
        <p:spPr>
          <a:xfrm>
            <a:off x="2311400" y="41275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5月</a:t>
            </a:r>
          </a:p>
        </p:txBody>
      </p:sp>
      <p:sp>
        <p:nvSpPr>
          <p:cNvPr id="1043" name="TextBox 1"/>
          <p:cNvSpPr txBox="1"/>
          <p:nvPr/>
        </p:nvSpPr>
        <p:spPr>
          <a:xfrm>
            <a:off x="2768600" y="41275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6月</a:t>
            </a:r>
          </a:p>
        </p:txBody>
      </p:sp>
      <p:sp>
        <p:nvSpPr>
          <p:cNvPr id="1044" name="TextBox 1"/>
          <p:cNvSpPr txBox="1"/>
          <p:nvPr/>
        </p:nvSpPr>
        <p:spPr>
          <a:xfrm>
            <a:off x="3225800" y="41275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7月</a:t>
            </a:r>
          </a:p>
        </p:txBody>
      </p:sp>
      <p:sp>
        <p:nvSpPr>
          <p:cNvPr id="1045" name="TextBox 1"/>
          <p:cNvSpPr txBox="1"/>
          <p:nvPr/>
        </p:nvSpPr>
        <p:spPr>
          <a:xfrm>
            <a:off x="3683000" y="41275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8月</a:t>
            </a:r>
          </a:p>
        </p:txBody>
      </p:sp>
      <p:sp>
        <p:nvSpPr>
          <p:cNvPr id="1046" name="TextBox 1"/>
          <p:cNvSpPr txBox="1"/>
          <p:nvPr/>
        </p:nvSpPr>
        <p:spPr>
          <a:xfrm>
            <a:off x="4152900" y="41275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9月</a:t>
            </a:r>
          </a:p>
        </p:txBody>
      </p:sp>
      <p:sp>
        <p:nvSpPr>
          <p:cNvPr id="1047" name="TextBox 1"/>
          <p:cNvSpPr txBox="1"/>
          <p:nvPr/>
        </p:nvSpPr>
        <p:spPr>
          <a:xfrm>
            <a:off x="4572000" y="41275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10月</a:t>
            </a:r>
          </a:p>
        </p:txBody>
      </p:sp>
      <p:sp>
        <p:nvSpPr>
          <p:cNvPr id="1048" name="TextBox 1"/>
          <p:cNvSpPr txBox="1"/>
          <p:nvPr/>
        </p:nvSpPr>
        <p:spPr>
          <a:xfrm>
            <a:off x="5029200" y="41275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11月</a:t>
            </a:r>
          </a:p>
        </p:txBody>
      </p:sp>
      <p:sp>
        <p:nvSpPr>
          <p:cNvPr id="1049" name="TextBox 1"/>
          <p:cNvSpPr txBox="1"/>
          <p:nvPr/>
        </p:nvSpPr>
        <p:spPr>
          <a:xfrm>
            <a:off x="5486400" y="41275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12月</a:t>
            </a:r>
          </a:p>
        </p:txBody>
      </p:sp>
      <p:sp>
        <p:nvSpPr>
          <p:cNvPr id="1050" name="TextBox 1"/>
          <p:cNvSpPr txBox="1"/>
          <p:nvPr/>
        </p:nvSpPr>
        <p:spPr>
          <a:xfrm>
            <a:off x="1549400" y="1511300"/>
            <a:ext cx="401955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2014年1-12月 移动视频类应用用户覆盖量TOP10增长趋势</a:t>
            </a:r>
          </a:p>
        </p:txBody>
      </p:sp>
      <p:sp>
        <p:nvSpPr>
          <p:cNvPr id="1051" name="TextBox 1"/>
          <p:cNvSpPr txBox="1"/>
          <p:nvPr/>
        </p:nvSpPr>
        <p:spPr>
          <a:xfrm>
            <a:off x="6489700" y="18796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腾讯视频</a:t>
            </a:r>
          </a:p>
        </p:txBody>
      </p:sp>
      <p:sp>
        <p:nvSpPr>
          <p:cNvPr id="1052" name="TextBox 1"/>
          <p:cNvSpPr txBox="1"/>
          <p:nvPr/>
        </p:nvSpPr>
        <p:spPr>
          <a:xfrm>
            <a:off x="6489700" y="2108200"/>
            <a:ext cx="127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优</a:t>
            </a:r>
          </a:p>
        </p:txBody>
      </p:sp>
      <p:sp>
        <p:nvSpPr>
          <p:cNvPr id="1053" name="TextBox 1"/>
          <p:cNvSpPr txBox="1"/>
          <p:nvPr/>
        </p:nvSpPr>
        <p:spPr>
          <a:xfrm>
            <a:off x="6756400" y="2108200"/>
            <a:ext cx="127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酷</a:t>
            </a:r>
          </a:p>
        </p:txBody>
      </p:sp>
      <p:sp>
        <p:nvSpPr>
          <p:cNvPr id="1054" name="TextBox 1"/>
          <p:cNvSpPr txBox="1"/>
          <p:nvPr/>
        </p:nvSpPr>
        <p:spPr>
          <a:xfrm>
            <a:off x="6489700" y="2336800"/>
            <a:ext cx="568325" cy="13665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爱奇艺</a:t>
            </a:r>
          </a:p>
          <a:p>
            <a:pPr>
              <a:lnSpc>
                <a:spcPts val="1300"/>
              </a:lnSpc>
            </a:pPr>
            <a:r>
              <a:rPr altLang="zh-CN" lang="en-US" smtClean="0" sz="996">
                <a:solidFill>
                  <a:srgbClr val="8087A4"/>
                </a:solidFill>
                <a:latin charset="0" pitchFamily="18" typeface="Microsoft YaHei UI"/>
                <a:cs charset="0" pitchFamily="18" typeface="Microsoft YaHei UI"/>
              </a:rPr>
              <a:t>搜狐视频</a:t>
            </a:r>
          </a:p>
          <a:p>
            <a:pPr>
              <a:lnSpc>
                <a:spcPts val="1300"/>
              </a:lnSpc>
            </a:pPr>
            <a:r>
              <a:rPr altLang="zh-CN" lang="en-US" smtClean="0" sz="996">
                <a:solidFill>
                  <a:srgbClr val="8087A4"/>
                </a:solidFill>
                <a:latin charset="0" pitchFamily="18" typeface="Microsoft YaHei UI"/>
                <a:cs charset="0" pitchFamily="18" typeface="Microsoft YaHei UI"/>
              </a:rPr>
              <a:t>暴风影音</a:t>
            </a:r>
          </a:p>
          <a:p>
            <a:pPr>
              <a:lnSpc>
                <a:spcPts val="1300"/>
              </a:lnSpc>
            </a:pPr>
            <a:r>
              <a:rPr altLang="zh-CN" lang="en-US" smtClean="0" sz="996">
                <a:solidFill>
                  <a:srgbClr val="8087A4"/>
                </a:solidFill>
                <a:latin charset="0" pitchFamily="18" typeface="Microsoft YaHei UI"/>
                <a:cs charset="0" pitchFamily="18" typeface="Microsoft YaHei UI"/>
              </a:rPr>
              <a:t>PPTV聚力</a:t>
            </a:r>
          </a:p>
          <a:p>
            <a:pPr>
              <a:lnSpc>
                <a:spcPts val="1300"/>
              </a:lnSpc>
            </a:pPr>
            <a:r>
              <a:rPr altLang="zh-CN" lang="en-US" smtClean="0" sz="996">
                <a:solidFill>
                  <a:srgbClr val="8087A4"/>
                </a:solidFill>
                <a:latin charset="0" pitchFamily="18" typeface="Microsoft YaHei UI"/>
                <a:cs charset="0" pitchFamily="18" typeface="Microsoft YaHei UI"/>
              </a:rPr>
              <a:t>土豆视频</a:t>
            </a:r>
          </a:p>
          <a:p>
            <a:pPr>
              <a:lnSpc>
                <a:spcPts val="1300"/>
              </a:lnSpc>
            </a:pPr>
            <a:r>
              <a:rPr altLang="zh-CN" lang="en-US" smtClean="0" sz="996">
                <a:solidFill>
                  <a:srgbClr val="8087A4"/>
                </a:solidFill>
                <a:latin charset="0" pitchFamily="18" typeface="Microsoft YaHei UI"/>
                <a:cs charset="0" pitchFamily="18" typeface="Microsoft YaHei UI"/>
              </a:rPr>
              <a:t>百度视频</a:t>
            </a:r>
          </a:p>
          <a:p>
            <a:pPr>
              <a:lnSpc>
                <a:spcPts val="1300"/>
              </a:lnSpc>
            </a:pPr>
            <a:r>
              <a:rPr altLang="zh-CN" lang="en-US" smtClean="0" sz="996">
                <a:solidFill>
                  <a:srgbClr val="8087A4"/>
                </a:solidFill>
                <a:latin charset="0" pitchFamily="18" typeface="Microsoft YaHei UI"/>
                <a:cs charset="0" pitchFamily="18" typeface="Microsoft YaHei UI"/>
              </a:rPr>
              <a:t>PPS影音</a:t>
            </a:r>
          </a:p>
          <a:p>
            <a:pPr>
              <a:lnSpc>
                <a:spcPts val="1300"/>
              </a:lnSpc>
            </a:pPr>
            <a:r>
              <a:rPr altLang="zh-CN" lang="en-US" smtClean="0" sz="996">
                <a:solidFill>
                  <a:srgbClr val="8087A4"/>
                </a:solidFill>
                <a:latin charset="0" pitchFamily="18" typeface="Microsoft YaHei UI"/>
                <a:cs charset="0" pitchFamily="18" typeface="Microsoft YaHei UI"/>
              </a:rPr>
              <a:t>乐视视频</a:t>
            </a:r>
          </a:p>
        </p:txBody>
      </p:sp>
      <p:sp>
        <p:nvSpPr>
          <p:cNvPr id="1055" name="TextBox 1"/>
          <p:cNvSpPr txBox="1"/>
          <p:nvPr/>
        </p:nvSpPr>
        <p:spPr>
          <a:xfrm>
            <a:off x="596900" y="23241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单位：亿台</a:t>
            </a:r>
          </a:p>
        </p:txBody>
      </p:sp>
    </p:spTree>
  </p:cSld>
  <p:clrMapOvr>
    <a:masterClrMapping/>
  </p:clrMapOvr>
  <p:transition/>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393700" y="254000"/>
            <a:ext cx="10412412" cy="5791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细分行业应用盘点——移动视频</a:t>
            </a:r>
          </a:p>
          <a:p>
            <a:pPr>
              <a:lnSpc>
                <a:spcPts val="1400"/>
              </a:lnSpc>
              <a:tabLst>
                <a:tab pos="241300"/>
              </a:tabLst>
            </a:pPr>
            <a:r>
              <a:rPr altLang="zh-CN" lang="en-US" smtClean="0"/>
              <a:t>   移动视频行业热点：在视频行业日益规范的发展环境下，“内容为王”已成共识，2014年各视频平台争</a:t>
            </a:r>
          </a:p>
          <a:p>
            <a:pPr>
              <a:lnSpc>
                <a:spcPts val="1400"/>
              </a:lnSpc>
              <a:tabLst>
                <a:tab pos="241300"/>
              </a:tabLst>
            </a:pPr>
            <a:r>
              <a:rPr altLang="zh-CN" lang="en-US" smtClean="0"/>
              <a:t>	相购买优质版权或推出自制视频，形成差异化竞争，热门综艺独播版权成快速吸引用户的制胜法宝</a:t>
            </a:r>
          </a:p>
        </p:txBody>
      </p:sp>
      <p:sp>
        <p:nvSpPr>
          <p:cNvPr id="3" name="TextBox 1"/>
          <p:cNvSpPr txBox="1"/>
          <p:nvPr/>
        </p:nvSpPr>
        <p:spPr>
          <a:xfrm>
            <a:off x="698500" y="4457700"/>
            <a:ext cx="7862888" cy="706120"/>
          </a:xfrm>
          <a:prstGeom prst="rect">
            <a:avLst/>
          </a:prstGeom>
          <a:noFill/>
        </p:spPr>
        <p:txBody>
          <a:bodyPr lIns="0" rIns="0" rtlCol="0" tIns="0" wrap="none">
            <a:spAutoFit/>
          </a:bodyPr>
          <a:lstStyle/>
          <a:p>
            <a:pPr>
              <a:lnSpc>
                <a:spcPts val="1300"/>
              </a:lnSpc>
              <a:tabLst>
                <a:tab pos="4673600"/>
              </a:tabLst>
            </a:pPr>
            <a:r>
              <a:rPr altLang="zh-CN" lang="en-US" smtClean="0" sz="998">
                <a:solidFill>
                  <a:srgbClr val="8087A4"/>
                </a:solidFill>
                <a:latin charset="0" pitchFamily="18" typeface="Microsoft YaHei UI"/>
                <a:cs charset="0" pitchFamily="18" typeface="Microsoft YaHei UI"/>
              </a:rPr>
              <a:t>数据来源：TalkingData 数据中心</a:t>
            </a:r>
          </a:p>
          <a:p>
            <a:pPr>
              <a:lnSpc>
                <a:spcPts val="1300"/>
              </a:lnSpc>
              <a:tabLst>
                <a:tab pos="4673600"/>
              </a:tabLst>
            </a:pPr>
            <a:endParaRPr altLang="zh-CN" lang="en-US" smtClean="0" sz="998">
              <a:solidFill>
                <a:srgbClr val="8087A4"/>
              </a:solidFill>
              <a:latin charset="0" pitchFamily="18" typeface="Microsoft YaHei UI"/>
              <a:cs charset="0" pitchFamily="18" typeface="Microsoft YaHei UI"/>
            </a:endParaRPr>
          </a:p>
          <a:p>
            <a:pPr>
              <a:lnSpc>
                <a:spcPts val="1300"/>
              </a:lnSpc>
              <a:tabLst>
                <a:tab pos="4673600"/>
              </a:tabLst>
            </a:pPr>
            <a:endParaRPr altLang="zh-CN" lang="en-US" smtClean="0" sz="998">
              <a:solidFill>
                <a:srgbClr val="8087A4"/>
              </a:solidFill>
              <a:latin charset="0" pitchFamily="18" typeface="Microsoft YaHei UI"/>
              <a:cs charset="0" pitchFamily="18" typeface="Microsoft YaHei UI"/>
            </a:endParaRPr>
          </a:p>
          <a:p>
            <a:pPr>
              <a:lnSpc>
                <a:spcPts val="1300"/>
              </a:lnSpc>
              <a:tabLst>
                <a:tab pos="4673600"/>
              </a:tabLst>
            </a:pPr>
            <a:r>
              <a:rPr altLang="zh-CN" lang="en-US" smtClean="0" sz="998">
                <a:solidFill>
                  <a:srgbClr val="8087A4"/>
                </a:solidFill>
                <a:latin charset="0" pitchFamily="18" typeface="Microsoft YaHei UI"/>
                <a:cs charset="0" pitchFamily="18" typeface="Microsoft YaHei UI"/>
              </a:rPr>
              <a:t>	Copyright 2014 TalkingData Ltd., All Rights Reserved</a:t>
            </a:r>
          </a:p>
        </p:txBody>
      </p:sp>
      <p:sp>
        <p:nvSpPr>
          <p:cNvPr id="4" name="TextBox 1"/>
          <p:cNvSpPr txBox="1"/>
          <p:nvPr/>
        </p:nvSpPr>
        <p:spPr>
          <a:xfrm>
            <a:off x="4279900" y="4203700"/>
            <a:ext cx="96838" cy="236220"/>
          </a:xfrm>
          <a:prstGeom prst="rect">
            <a:avLst/>
          </a:prstGeom>
          <a:noFill/>
        </p:spPr>
        <p:txBody>
          <a:bodyPr lIns="0" rIns="0" rtlCol="0" tIns="0" wrap="none">
            <a:spAutoFit/>
          </a:bodyPr>
          <a:lstStyle/>
          <a:p>
            <a:pPr>
              <a:lnSpc>
                <a:spcPts val="1500"/>
              </a:lnSpc>
            </a:pPr>
            <a:r>
              <a:rPr altLang="zh-CN" lang="en-US" smtClean="0" sz="1403">
                <a:solidFill>
                  <a:srgbClr val="2590A3"/>
                </a:solidFill>
                <a:latin charset="0" pitchFamily="18" typeface="Impact"/>
                <a:cs charset="0" pitchFamily="18" typeface="Impact"/>
              </a:rPr>
              <a:t>6</a:t>
            </a:r>
          </a:p>
        </p:txBody>
      </p:sp>
      <p:sp>
        <p:nvSpPr>
          <p:cNvPr id="5" name="TextBox 1"/>
          <p:cNvSpPr txBox="1"/>
          <p:nvPr/>
        </p:nvSpPr>
        <p:spPr>
          <a:xfrm>
            <a:off x="4940300" y="4203700"/>
            <a:ext cx="69850" cy="236220"/>
          </a:xfrm>
          <a:prstGeom prst="rect">
            <a:avLst/>
          </a:prstGeom>
          <a:noFill/>
        </p:spPr>
        <p:txBody>
          <a:bodyPr lIns="0" rIns="0" rtlCol="0" tIns="0" wrap="none">
            <a:spAutoFit/>
          </a:bodyPr>
          <a:lstStyle/>
          <a:p>
            <a:pPr>
              <a:lnSpc>
                <a:spcPts val="1500"/>
              </a:lnSpc>
            </a:pPr>
            <a:r>
              <a:rPr altLang="zh-CN" lang="en-US" smtClean="0" sz="1403">
                <a:solidFill>
                  <a:srgbClr val="2590A3"/>
                </a:solidFill>
                <a:latin charset="0" pitchFamily="18" typeface="Impact"/>
                <a:cs charset="0" pitchFamily="18" typeface="Impact"/>
              </a:rPr>
              <a:t>7</a:t>
            </a:r>
          </a:p>
        </p:txBody>
      </p:sp>
      <p:sp>
        <p:nvSpPr>
          <p:cNvPr id="6" name="TextBox 1"/>
          <p:cNvSpPr txBox="1"/>
          <p:nvPr/>
        </p:nvSpPr>
        <p:spPr>
          <a:xfrm>
            <a:off x="5549900" y="4203700"/>
            <a:ext cx="95250" cy="236220"/>
          </a:xfrm>
          <a:prstGeom prst="rect">
            <a:avLst/>
          </a:prstGeom>
          <a:noFill/>
        </p:spPr>
        <p:txBody>
          <a:bodyPr lIns="0" rIns="0" rtlCol="0" tIns="0" wrap="none">
            <a:spAutoFit/>
          </a:bodyPr>
          <a:lstStyle/>
          <a:p>
            <a:pPr>
              <a:lnSpc>
                <a:spcPts val="1500"/>
              </a:lnSpc>
            </a:pPr>
            <a:r>
              <a:rPr altLang="zh-CN" lang="en-US" smtClean="0" sz="1403">
                <a:solidFill>
                  <a:srgbClr val="2590A3"/>
                </a:solidFill>
                <a:latin charset="0" pitchFamily="18" typeface="Impact"/>
                <a:cs charset="0" pitchFamily="18" typeface="Impact"/>
              </a:rPr>
              <a:t>8</a:t>
            </a:r>
          </a:p>
        </p:txBody>
      </p:sp>
      <p:sp>
        <p:nvSpPr>
          <p:cNvPr id="7" name="TextBox 1"/>
          <p:cNvSpPr txBox="1"/>
          <p:nvPr/>
        </p:nvSpPr>
        <p:spPr>
          <a:xfrm>
            <a:off x="6184900" y="4203700"/>
            <a:ext cx="96838" cy="236220"/>
          </a:xfrm>
          <a:prstGeom prst="rect">
            <a:avLst/>
          </a:prstGeom>
          <a:noFill/>
        </p:spPr>
        <p:txBody>
          <a:bodyPr lIns="0" rIns="0" rtlCol="0" tIns="0" wrap="none">
            <a:spAutoFit/>
          </a:bodyPr>
          <a:lstStyle/>
          <a:p>
            <a:pPr>
              <a:lnSpc>
                <a:spcPts val="1500"/>
              </a:lnSpc>
            </a:pPr>
            <a:r>
              <a:rPr altLang="zh-CN" lang="en-US" smtClean="0" sz="1403">
                <a:solidFill>
                  <a:srgbClr val="2590A3"/>
                </a:solidFill>
                <a:latin charset="0" pitchFamily="18" typeface="Impact"/>
                <a:cs charset="0" pitchFamily="18" typeface="Impact"/>
              </a:rPr>
              <a:t>9</a:t>
            </a:r>
          </a:p>
        </p:txBody>
      </p:sp>
      <p:sp>
        <p:nvSpPr>
          <p:cNvPr id="8" name="TextBox 1"/>
          <p:cNvSpPr txBox="1"/>
          <p:nvPr/>
        </p:nvSpPr>
        <p:spPr>
          <a:xfrm>
            <a:off x="6896100" y="4203700"/>
            <a:ext cx="163512" cy="236220"/>
          </a:xfrm>
          <a:prstGeom prst="rect">
            <a:avLst/>
          </a:prstGeom>
          <a:noFill/>
        </p:spPr>
        <p:txBody>
          <a:bodyPr lIns="0" rIns="0" rtlCol="0" tIns="0" wrap="none">
            <a:spAutoFit/>
          </a:bodyPr>
          <a:lstStyle/>
          <a:p>
            <a:pPr>
              <a:lnSpc>
                <a:spcPts val="1500"/>
              </a:lnSpc>
            </a:pPr>
            <a:r>
              <a:rPr altLang="zh-CN" lang="en-US" smtClean="0" sz="1403">
                <a:solidFill>
                  <a:srgbClr val="2590A3"/>
                </a:solidFill>
                <a:latin charset="0" pitchFamily="18" typeface="Impact"/>
                <a:cs charset="0" pitchFamily="18" typeface="Impact"/>
              </a:rPr>
              <a:t>10</a:t>
            </a:r>
          </a:p>
        </p:txBody>
      </p:sp>
      <p:sp>
        <p:nvSpPr>
          <p:cNvPr id="9" name="TextBox 1"/>
          <p:cNvSpPr txBox="1"/>
          <p:nvPr/>
        </p:nvSpPr>
        <p:spPr>
          <a:xfrm>
            <a:off x="7569200" y="4216400"/>
            <a:ext cx="136525" cy="236220"/>
          </a:xfrm>
          <a:prstGeom prst="rect">
            <a:avLst/>
          </a:prstGeom>
          <a:noFill/>
        </p:spPr>
        <p:txBody>
          <a:bodyPr lIns="0" rIns="0" rtlCol="0" tIns="0" wrap="none">
            <a:spAutoFit/>
          </a:bodyPr>
          <a:lstStyle/>
          <a:p>
            <a:pPr>
              <a:lnSpc>
                <a:spcPts val="1500"/>
              </a:lnSpc>
            </a:pPr>
            <a:r>
              <a:rPr altLang="zh-CN" lang="en-US" smtClean="0" sz="1403">
                <a:solidFill>
                  <a:srgbClr val="2590A3"/>
                </a:solidFill>
                <a:latin charset="0" pitchFamily="18" typeface="Impact"/>
                <a:cs charset="0" pitchFamily="18" typeface="Impact"/>
              </a:rPr>
              <a:t>11</a:t>
            </a:r>
          </a:p>
        </p:txBody>
      </p:sp>
      <p:sp>
        <p:nvSpPr>
          <p:cNvPr id="10" name="TextBox 1"/>
          <p:cNvSpPr txBox="1"/>
          <p:nvPr/>
        </p:nvSpPr>
        <p:spPr>
          <a:xfrm>
            <a:off x="1168400" y="4216400"/>
            <a:ext cx="68262" cy="236220"/>
          </a:xfrm>
          <a:prstGeom prst="rect">
            <a:avLst/>
          </a:prstGeom>
          <a:noFill/>
        </p:spPr>
        <p:txBody>
          <a:bodyPr lIns="0" rIns="0" rtlCol="0" tIns="0" wrap="none">
            <a:spAutoFit/>
          </a:bodyPr>
          <a:lstStyle/>
          <a:p>
            <a:pPr>
              <a:lnSpc>
                <a:spcPts val="1500"/>
              </a:lnSpc>
            </a:pPr>
            <a:r>
              <a:rPr altLang="zh-CN" lang="en-US" smtClean="0" sz="1403">
                <a:solidFill>
                  <a:srgbClr val="2590A3"/>
                </a:solidFill>
                <a:latin charset="0" pitchFamily="18" typeface="Impact"/>
                <a:cs charset="0" pitchFamily="18" typeface="Impact"/>
              </a:rPr>
              <a:t>1</a:t>
            </a:r>
          </a:p>
        </p:txBody>
      </p:sp>
      <p:sp>
        <p:nvSpPr>
          <p:cNvPr id="11" name="TextBox 1"/>
          <p:cNvSpPr txBox="1"/>
          <p:nvPr/>
        </p:nvSpPr>
        <p:spPr>
          <a:xfrm>
            <a:off x="1778000" y="4203700"/>
            <a:ext cx="88900" cy="236220"/>
          </a:xfrm>
          <a:prstGeom prst="rect">
            <a:avLst/>
          </a:prstGeom>
          <a:noFill/>
        </p:spPr>
        <p:txBody>
          <a:bodyPr lIns="0" rIns="0" rtlCol="0" tIns="0" wrap="none">
            <a:spAutoFit/>
          </a:bodyPr>
          <a:lstStyle/>
          <a:p>
            <a:pPr>
              <a:lnSpc>
                <a:spcPts val="1500"/>
              </a:lnSpc>
            </a:pPr>
            <a:r>
              <a:rPr altLang="zh-CN" lang="en-US" smtClean="0" sz="1403">
                <a:solidFill>
                  <a:srgbClr val="2590A3"/>
                </a:solidFill>
                <a:latin charset="0" pitchFamily="18" typeface="Impact"/>
                <a:cs charset="0" pitchFamily="18" typeface="Impact"/>
              </a:rPr>
              <a:t>2</a:t>
            </a:r>
          </a:p>
        </p:txBody>
      </p:sp>
      <p:sp>
        <p:nvSpPr>
          <p:cNvPr id="12" name="TextBox 1"/>
          <p:cNvSpPr txBox="1"/>
          <p:nvPr/>
        </p:nvSpPr>
        <p:spPr>
          <a:xfrm>
            <a:off x="2400300" y="4203700"/>
            <a:ext cx="95250" cy="236220"/>
          </a:xfrm>
          <a:prstGeom prst="rect">
            <a:avLst/>
          </a:prstGeom>
          <a:noFill/>
        </p:spPr>
        <p:txBody>
          <a:bodyPr lIns="0" rIns="0" rtlCol="0" tIns="0" wrap="none">
            <a:spAutoFit/>
          </a:bodyPr>
          <a:lstStyle/>
          <a:p>
            <a:pPr>
              <a:lnSpc>
                <a:spcPts val="1500"/>
              </a:lnSpc>
            </a:pPr>
            <a:r>
              <a:rPr altLang="zh-CN" lang="en-US" smtClean="0" sz="1403">
                <a:solidFill>
                  <a:srgbClr val="2590A3"/>
                </a:solidFill>
                <a:latin charset="0" pitchFamily="18" typeface="Impact"/>
                <a:cs charset="0" pitchFamily="18" typeface="Impact"/>
              </a:rPr>
              <a:t>3</a:t>
            </a:r>
          </a:p>
        </p:txBody>
      </p:sp>
      <p:sp>
        <p:nvSpPr>
          <p:cNvPr id="13" name="TextBox 1"/>
          <p:cNvSpPr txBox="1"/>
          <p:nvPr/>
        </p:nvSpPr>
        <p:spPr>
          <a:xfrm>
            <a:off x="3009900" y="4203700"/>
            <a:ext cx="88900" cy="236220"/>
          </a:xfrm>
          <a:prstGeom prst="rect">
            <a:avLst/>
          </a:prstGeom>
          <a:noFill/>
        </p:spPr>
        <p:txBody>
          <a:bodyPr lIns="0" rIns="0" rtlCol="0" tIns="0" wrap="none">
            <a:spAutoFit/>
          </a:bodyPr>
          <a:lstStyle/>
          <a:p>
            <a:pPr>
              <a:lnSpc>
                <a:spcPts val="1500"/>
              </a:lnSpc>
            </a:pPr>
            <a:r>
              <a:rPr altLang="zh-CN" lang="en-US" smtClean="0" sz="1403">
                <a:solidFill>
                  <a:srgbClr val="2590A3"/>
                </a:solidFill>
                <a:latin charset="0" pitchFamily="18" typeface="Impact"/>
                <a:cs charset="0" pitchFamily="18" typeface="Impact"/>
              </a:rPr>
              <a:t>4</a:t>
            </a:r>
          </a:p>
        </p:txBody>
      </p:sp>
      <p:sp>
        <p:nvSpPr>
          <p:cNvPr id="14" name="TextBox 1"/>
          <p:cNvSpPr txBox="1"/>
          <p:nvPr/>
        </p:nvSpPr>
        <p:spPr>
          <a:xfrm>
            <a:off x="3670300" y="4191000"/>
            <a:ext cx="95250" cy="236220"/>
          </a:xfrm>
          <a:prstGeom prst="rect">
            <a:avLst/>
          </a:prstGeom>
          <a:noFill/>
        </p:spPr>
        <p:txBody>
          <a:bodyPr lIns="0" rIns="0" rtlCol="0" tIns="0" wrap="none">
            <a:spAutoFit/>
          </a:bodyPr>
          <a:lstStyle/>
          <a:p>
            <a:pPr>
              <a:lnSpc>
                <a:spcPts val="1500"/>
              </a:lnSpc>
            </a:pPr>
            <a:r>
              <a:rPr altLang="zh-CN" lang="en-US" smtClean="0" sz="1403">
                <a:solidFill>
                  <a:srgbClr val="2590A3"/>
                </a:solidFill>
                <a:latin charset="0" pitchFamily="18" typeface="Impact"/>
                <a:cs charset="0" pitchFamily="18" typeface="Impact"/>
              </a:rPr>
              <a:t>5</a:t>
            </a:r>
          </a:p>
        </p:txBody>
      </p:sp>
      <p:sp>
        <p:nvSpPr>
          <p:cNvPr id="15" name="TextBox 1"/>
          <p:cNvSpPr txBox="1"/>
          <p:nvPr/>
        </p:nvSpPr>
        <p:spPr>
          <a:xfrm>
            <a:off x="1409700" y="1371600"/>
            <a:ext cx="1414462" cy="3759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快乐大本营</a:t>
            </a:r>
          </a:p>
          <a:p>
            <a:pPr>
              <a:lnSpc>
                <a:spcPts val="1300"/>
              </a:lnSpc>
            </a:pPr>
            <a:r>
              <a:rPr altLang="zh-CN" lang="en-US" smtClean="0" sz="996">
                <a:solidFill>
                  <a:srgbClr val="8087A4"/>
                </a:solidFill>
                <a:latin charset="0" pitchFamily="18" typeface="Microsoft YaHei UI"/>
                <a:cs charset="0" pitchFamily="18" typeface="Microsoft YaHei UI"/>
              </a:rPr>
              <a:t>NBA星播客（原创自制）</a:t>
            </a:r>
          </a:p>
        </p:txBody>
      </p:sp>
      <p:sp>
        <p:nvSpPr>
          <p:cNvPr id="16" name="TextBox 1"/>
          <p:cNvSpPr txBox="1"/>
          <p:nvPr/>
        </p:nvSpPr>
        <p:spPr>
          <a:xfrm>
            <a:off x="4419600" y="2705100"/>
            <a:ext cx="508000" cy="5410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爸爸去哪</a:t>
            </a:r>
          </a:p>
          <a:p>
            <a:pPr>
              <a:lnSpc>
                <a:spcPts val="1300"/>
              </a:lnSpc>
            </a:pPr>
            <a:r>
              <a:rPr altLang="zh-CN" lang="en-US" smtClean="0" sz="996">
                <a:solidFill>
                  <a:srgbClr val="8087A4"/>
                </a:solidFill>
                <a:latin charset="0" pitchFamily="18" typeface="Microsoft YaHei UI"/>
                <a:cs charset="0" pitchFamily="18" typeface="Microsoft YaHei UI"/>
              </a:rPr>
              <a:t>儿2（独</a:t>
            </a:r>
          </a:p>
          <a:p>
            <a:pPr>
              <a:lnSpc>
                <a:spcPts val="1300"/>
              </a:lnSpc>
            </a:pPr>
            <a:r>
              <a:rPr altLang="zh-CN" lang="en-US" smtClean="0" sz="996">
                <a:solidFill>
                  <a:srgbClr val="8087A4"/>
                </a:solidFill>
                <a:latin charset="0" pitchFamily="18" typeface="Microsoft YaHei UI"/>
                <a:cs charset="0" pitchFamily="18" typeface="Microsoft YaHei UI"/>
              </a:rPr>
              <a:t>播版权）</a:t>
            </a:r>
          </a:p>
        </p:txBody>
      </p:sp>
      <p:sp>
        <p:nvSpPr>
          <p:cNvPr id="17" name="TextBox 1"/>
          <p:cNvSpPr txBox="1"/>
          <p:nvPr/>
        </p:nvSpPr>
        <p:spPr>
          <a:xfrm>
            <a:off x="5054600" y="1295400"/>
            <a:ext cx="508000" cy="5410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中国好声</a:t>
            </a:r>
          </a:p>
          <a:p>
            <a:pPr>
              <a:lnSpc>
                <a:spcPts val="1300"/>
              </a:lnSpc>
            </a:pPr>
            <a:r>
              <a:rPr altLang="zh-CN" lang="en-US" smtClean="0" sz="996">
                <a:solidFill>
                  <a:srgbClr val="8087A4"/>
                </a:solidFill>
                <a:latin charset="0" pitchFamily="18" typeface="Microsoft YaHei UI"/>
                <a:cs charset="0" pitchFamily="18" typeface="Microsoft YaHei UI"/>
              </a:rPr>
              <a:t>音（独播</a:t>
            </a:r>
          </a:p>
          <a:p>
            <a:pPr>
              <a:lnSpc>
                <a:spcPts val="1300"/>
              </a:lnSpc>
            </a:pPr>
            <a:r>
              <a:rPr altLang="zh-CN" lang="en-US" smtClean="0" sz="996">
                <a:solidFill>
                  <a:srgbClr val="8087A4"/>
                </a:solidFill>
                <a:latin charset="0" pitchFamily="18" typeface="Microsoft YaHei UI"/>
                <a:cs charset="0" pitchFamily="18" typeface="Microsoft YaHei UI"/>
              </a:rPr>
              <a:t>版权）</a:t>
            </a:r>
          </a:p>
        </p:txBody>
      </p:sp>
      <p:sp>
        <p:nvSpPr>
          <p:cNvPr id="18" name="TextBox 1"/>
          <p:cNvSpPr txBox="1"/>
          <p:nvPr/>
        </p:nvSpPr>
        <p:spPr>
          <a:xfrm>
            <a:off x="5702300" y="1447800"/>
            <a:ext cx="530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12道锋味</a:t>
            </a:r>
          </a:p>
        </p:txBody>
      </p:sp>
      <p:sp>
        <p:nvSpPr>
          <p:cNvPr id="19" name="TextBox 1"/>
          <p:cNvSpPr txBox="1"/>
          <p:nvPr/>
        </p:nvSpPr>
        <p:spPr>
          <a:xfrm>
            <a:off x="6362700" y="14478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离婚律师</a:t>
            </a:r>
          </a:p>
        </p:txBody>
      </p:sp>
      <p:sp>
        <p:nvSpPr>
          <p:cNvPr id="20" name="TextBox 1"/>
          <p:cNvSpPr txBox="1"/>
          <p:nvPr/>
        </p:nvSpPr>
        <p:spPr>
          <a:xfrm>
            <a:off x="5105400" y="2082800"/>
            <a:ext cx="381000" cy="3759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万万没</a:t>
            </a:r>
          </a:p>
          <a:p>
            <a:pPr>
              <a:lnSpc>
                <a:spcPts val="1300"/>
              </a:lnSpc>
            </a:pPr>
            <a:r>
              <a:rPr altLang="zh-CN" lang="en-US" smtClean="0" sz="996">
                <a:solidFill>
                  <a:srgbClr val="8087A4"/>
                </a:solidFill>
                <a:latin charset="0" pitchFamily="18" typeface="Microsoft YaHei UI"/>
                <a:cs charset="0" pitchFamily="18" typeface="Microsoft YaHei UI"/>
              </a:rPr>
              <a:t>想到</a:t>
            </a:r>
          </a:p>
        </p:txBody>
      </p:sp>
      <p:sp>
        <p:nvSpPr>
          <p:cNvPr id="21" name="TextBox 1"/>
          <p:cNvSpPr txBox="1"/>
          <p:nvPr/>
        </p:nvSpPr>
        <p:spPr>
          <a:xfrm>
            <a:off x="7086600" y="2082800"/>
            <a:ext cx="635000" cy="3759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这就是生活</a:t>
            </a:r>
          </a:p>
          <a:p>
            <a:pPr>
              <a:lnSpc>
                <a:spcPts val="1300"/>
              </a:lnSpc>
            </a:pPr>
            <a:r>
              <a:rPr altLang="zh-CN" lang="en-US" smtClean="0" sz="996">
                <a:solidFill>
                  <a:srgbClr val="8087A4"/>
                </a:solidFill>
                <a:latin charset="0" pitchFamily="18" typeface="Microsoft YaHei UI"/>
                <a:cs charset="0" pitchFamily="18" typeface="Microsoft YaHei UI"/>
              </a:rPr>
              <a:t>奔跑吧兄弟</a:t>
            </a:r>
          </a:p>
        </p:txBody>
      </p:sp>
      <p:sp>
        <p:nvSpPr>
          <p:cNvPr id="22" name="TextBox 1"/>
          <p:cNvSpPr txBox="1"/>
          <p:nvPr/>
        </p:nvSpPr>
        <p:spPr>
          <a:xfrm>
            <a:off x="3200400" y="14478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爸爸回来了</a:t>
            </a:r>
          </a:p>
        </p:txBody>
      </p:sp>
      <p:sp>
        <p:nvSpPr>
          <p:cNvPr id="23" name="TextBox 1"/>
          <p:cNvSpPr txBox="1"/>
          <p:nvPr/>
        </p:nvSpPr>
        <p:spPr>
          <a:xfrm>
            <a:off x="7086600" y="14478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奔跑吧兄弟</a:t>
            </a:r>
          </a:p>
        </p:txBody>
      </p:sp>
      <p:sp>
        <p:nvSpPr>
          <p:cNvPr id="24" name="TextBox 1"/>
          <p:cNvSpPr txBox="1"/>
          <p:nvPr/>
        </p:nvSpPr>
        <p:spPr>
          <a:xfrm>
            <a:off x="7086600" y="2794000"/>
            <a:ext cx="635000" cy="10363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奔跑吧兄弟</a:t>
            </a:r>
          </a:p>
          <a:p>
            <a:pPr>
              <a:lnSpc>
                <a:spcPts val="1300"/>
              </a:lnSpc>
            </a:pPr>
            <a:r>
              <a:rPr altLang="zh-CN" lang="en-US" smtClean="0" sz="996">
                <a:solidFill>
                  <a:srgbClr val="8087A4"/>
                </a:solidFill>
                <a:latin charset="0" pitchFamily="18" typeface="Microsoft YaHei UI"/>
                <a:cs charset="0" pitchFamily="18" typeface="Microsoft YaHei UI"/>
              </a:rPr>
              <a:t>明星到我家</a:t>
            </a:r>
          </a:p>
          <a:p>
            <a:pPr>
              <a:lnSpc>
                <a:spcPts val="1300"/>
              </a:lnSpc>
            </a:pPr>
            <a:endParaRPr altLang="zh-CN" lang="en-US" smtClean="0" sz="996">
              <a:solidFill>
                <a:srgbClr val="8087A4"/>
              </a:solidFill>
              <a:latin charset="0" pitchFamily="18" typeface="Microsoft YaHei UI"/>
              <a:cs charset="0" pitchFamily="18" typeface="Microsoft YaHei UI"/>
            </a:endParaRPr>
          </a:p>
          <a:p>
            <a:pPr>
              <a:lnSpc>
                <a:spcPts val="1300"/>
              </a:lnSpc>
            </a:pPr>
            <a:endParaRPr altLang="zh-CN" lang="en-US" smtClean="0" sz="996">
              <a:solidFill>
                <a:srgbClr val="8087A4"/>
              </a:solidFill>
              <a:latin charset="0" pitchFamily="18" typeface="Microsoft YaHei UI"/>
              <a:cs charset="0" pitchFamily="18" typeface="Microsoft YaHei UI"/>
            </a:endParaRPr>
          </a:p>
          <a:p>
            <a:pPr>
              <a:lnSpc>
                <a:spcPts val="1300"/>
              </a:lnSpc>
            </a:pPr>
            <a:r>
              <a:rPr altLang="zh-CN" lang="en-US" smtClean="0" sz="996">
                <a:solidFill>
                  <a:srgbClr val="8087A4"/>
                </a:solidFill>
                <a:latin charset="0" pitchFamily="18" typeface="Microsoft YaHei UI"/>
                <a:cs charset="0" pitchFamily="18" typeface="Microsoft YaHei UI"/>
              </a:rPr>
              <a:t>极速前进</a:t>
            </a:r>
          </a:p>
          <a:p>
            <a:pPr>
              <a:lnSpc>
                <a:spcPts val="1300"/>
              </a:lnSpc>
            </a:pPr>
            <a:r>
              <a:rPr altLang="zh-CN" lang="en-US" smtClean="0" sz="996">
                <a:solidFill>
                  <a:srgbClr val="8087A4"/>
                </a:solidFill>
                <a:latin charset="0" pitchFamily="18" typeface="Microsoft YaHei UI"/>
                <a:cs charset="0" pitchFamily="18" typeface="Microsoft YaHei UI"/>
              </a:rPr>
              <a:t>奔跑吧兄弟</a:t>
            </a:r>
          </a:p>
        </p:txBody>
      </p:sp>
      <p:sp>
        <p:nvSpPr>
          <p:cNvPr id="25" name="TextBox 1"/>
          <p:cNvSpPr txBox="1"/>
          <p:nvPr/>
        </p:nvSpPr>
        <p:spPr>
          <a:xfrm>
            <a:off x="1409700" y="2705100"/>
            <a:ext cx="1524000" cy="12014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快乐大本营</a:t>
            </a:r>
          </a:p>
          <a:p>
            <a:pPr>
              <a:lnSpc>
                <a:spcPts val="1300"/>
              </a:lnSpc>
            </a:pPr>
            <a:r>
              <a:rPr altLang="zh-CN" lang="en-US" smtClean="0" sz="996">
                <a:solidFill>
                  <a:srgbClr val="8087A4"/>
                </a:solidFill>
                <a:latin charset="0" pitchFamily="18" typeface="Microsoft YaHei UI"/>
                <a:cs charset="0" pitchFamily="18" typeface="Microsoft YaHei UI"/>
              </a:rPr>
              <a:t>人生需要揭穿（自制网剧）</a:t>
            </a:r>
          </a:p>
          <a:p>
            <a:pPr>
              <a:lnSpc>
                <a:spcPts val="1300"/>
              </a:lnSpc>
            </a:pPr>
            <a:r>
              <a:rPr altLang="zh-CN" lang="en-US" smtClean="0" sz="996">
                <a:solidFill>
                  <a:srgbClr val="8087A4"/>
                </a:solidFill>
                <a:latin charset="0" pitchFamily="18" typeface="Microsoft YaHei UI"/>
                <a:cs charset="0" pitchFamily="18" typeface="Microsoft YaHei UI"/>
              </a:rPr>
              <a:t>韩国综艺</a:t>
            </a:r>
          </a:p>
          <a:p>
            <a:pPr>
              <a:lnSpc>
                <a:spcPts val="1300"/>
              </a:lnSpc>
            </a:pPr>
            <a:endParaRPr altLang="zh-CN" lang="en-US" smtClean="0" sz="996">
              <a:solidFill>
                <a:srgbClr val="8087A4"/>
              </a:solidFill>
              <a:latin charset="0" pitchFamily="18" typeface="Microsoft YaHei UI"/>
              <a:cs charset="0" pitchFamily="18" typeface="Microsoft YaHei UI"/>
            </a:endParaRPr>
          </a:p>
          <a:p>
            <a:pPr>
              <a:lnSpc>
                <a:spcPts val="1300"/>
              </a:lnSpc>
            </a:pPr>
            <a:endParaRPr altLang="zh-CN" lang="en-US" smtClean="0" sz="996">
              <a:solidFill>
                <a:srgbClr val="8087A4"/>
              </a:solidFill>
              <a:latin charset="0" pitchFamily="18" typeface="Microsoft YaHei UI"/>
              <a:cs charset="0" pitchFamily="18" typeface="Microsoft YaHei UI"/>
            </a:endParaRPr>
          </a:p>
          <a:p>
            <a:pPr>
              <a:lnSpc>
                <a:spcPts val="1300"/>
              </a:lnSpc>
            </a:pPr>
            <a:r>
              <a:rPr altLang="zh-CN" lang="en-US" smtClean="0" sz="996">
                <a:solidFill>
                  <a:srgbClr val="8087A4"/>
                </a:solidFill>
                <a:latin charset="0" pitchFamily="18" typeface="Microsoft YaHei UI"/>
                <a:cs charset="0" pitchFamily="18" typeface="Microsoft YaHei UI"/>
              </a:rPr>
              <a:t>纸牌屋2，吸血鬼日记6</a:t>
            </a:r>
          </a:p>
          <a:p>
            <a:pPr>
              <a:lnSpc>
                <a:spcPts val="1300"/>
              </a:lnSpc>
            </a:pPr>
            <a:r>
              <a:rPr altLang="zh-CN" lang="en-US" smtClean="0" sz="996">
                <a:solidFill>
                  <a:srgbClr val="8087A4"/>
                </a:solidFill>
                <a:latin charset="0" pitchFamily="18" typeface="Microsoft YaHei UI"/>
                <a:cs charset="0" pitchFamily="18" typeface="Microsoft YaHei UI"/>
              </a:rPr>
              <a:t>（大量美剧）</a:t>
            </a:r>
          </a:p>
        </p:txBody>
      </p:sp>
      <p:sp>
        <p:nvSpPr>
          <p:cNvPr id="26" name="TextBox 1"/>
          <p:cNvSpPr txBox="1"/>
          <p:nvPr/>
        </p:nvSpPr>
        <p:spPr>
          <a:xfrm>
            <a:off x="3200400" y="2870200"/>
            <a:ext cx="635000" cy="8712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爸爸回来了</a:t>
            </a:r>
          </a:p>
          <a:p>
            <a:pPr>
              <a:lnSpc>
                <a:spcPts val="1300"/>
              </a:lnSpc>
            </a:pPr>
            <a:endParaRPr altLang="zh-CN" lang="en-US" smtClean="0" sz="996">
              <a:solidFill>
                <a:srgbClr val="8087A4"/>
              </a:solidFill>
              <a:latin charset="0" pitchFamily="18" typeface="Microsoft YaHei UI"/>
              <a:cs charset="0" pitchFamily="18" typeface="Microsoft YaHei UI"/>
            </a:endParaRPr>
          </a:p>
          <a:p>
            <a:pPr>
              <a:lnSpc>
                <a:spcPts val="1300"/>
              </a:lnSpc>
            </a:pPr>
            <a:endParaRPr altLang="zh-CN" lang="en-US" smtClean="0" sz="996">
              <a:solidFill>
                <a:srgbClr val="8087A4"/>
              </a:solidFill>
              <a:latin charset="0" pitchFamily="18" typeface="Microsoft YaHei UI"/>
              <a:cs charset="0" pitchFamily="18" typeface="Microsoft YaHei UI"/>
            </a:endParaRPr>
          </a:p>
          <a:p>
            <a:pPr>
              <a:lnSpc>
                <a:spcPts val="1300"/>
              </a:lnSpc>
            </a:pPr>
            <a:endParaRPr altLang="zh-CN" lang="en-US" smtClean="0" sz="996">
              <a:solidFill>
                <a:srgbClr val="8087A4"/>
              </a:solidFill>
              <a:latin charset="0" pitchFamily="18" typeface="Microsoft YaHei UI"/>
              <a:cs charset="0" pitchFamily="18" typeface="Microsoft YaHei UI"/>
            </a:endParaRPr>
          </a:p>
          <a:p>
            <a:pPr>
              <a:lnSpc>
                <a:spcPts val="1300"/>
              </a:lnSpc>
            </a:pPr>
            <a:r>
              <a:rPr altLang="zh-CN" lang="en-US" smtClean="0" sz="996">
                <a:solidFill>
                  <a:srgbClr val="8087A4"/>
                </a:solidFill>
                <a:latin charset="0" pitchFamily="18" typeface="Microsoft YaHei UI"/>
                <a:cs charset="0" pitchFamily="18" typeface="Microsoft YaHei UI"/>
              </a:rPr>
              <a:t>爸爸回来了</a:t>
            </a:r>
          </a:p>
        </p:txBody>
      </p:sp>
    </p:spTree>
  </p:cSld>
  <p:clrMapOvr>
    <a:masterClrMapping/>
  </p:clrMapOvr>
  <p:transition/>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098803" y="3456432"/>
            <a:ext cx="335280" cy="374903"/>
          </a:xfrm>
          <a:custGeom>
            <a:gdLst>
              <a:gd fmla="*/ 0 w 335280" name="connsiteX0"/>
              <a:gd fmla="*/ 0 h 374903" name="connsiteY0"/>
              <a:gd fmla="*/ 335280 w 335280" name="connsiteX1"/>
              <a:gd fmla="*/ 0 h 374903" name="connsiteY1"/>
              <a:gd fmla="*/ 335280 w 335280" name="connsiteX2"/>
              <a:gd fmla="*/ 374903 h 374903" name="connsiteY2"/>
              <a:gd fmla="*/ 0 w 335280" name="connsiteX3"/>
              <a:gd fmla="*/ 374903 h 374903" name="connsiteY3"/>
              <a:gd fmla="*/ 0 w 335280" name="connsiteX4"/>
              <a:gd fmla="*/ 0 h 3749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4903" w="335280">
                <a:moveTo>
                  <a:pt x="0" y="0"/>
                </a:moveTo>
                <a:lnTo>
                  <a:pt x="335280" y="0"/>
                </a:lnTo>
                <a:lnTo>
                  <a:pt x="335280" y="374903"/>
                </a:lnTo>
                <a:lnTo>
                  <a:pt x="0" y="37490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700783" y="3375659"/>
            <a:ext cx="335280" cy="455676"/>
          </a:xfrm>
          <a:custGeom>
            <a:gdLst>
              <a:gd fmla="*/ 0 w 335280" name="connsiteX0"/>
              <a:gd fmla="*/ 0 h 455676" name="connsiteY0"/>
              <a:gd fmla="*/ 335280 w 335280" name="connsiteX1"/>
              <a:gd fmla="*/ 0 h 455676" name="connsiteY1"/>
              <a:gd fmla="*/ 335280 w 335280" name="connsiteX2"/>
              <a:gd fmla="*/ 455676 h 455676" name="connsiteY2"/>
              <a:gd fmla="*/ 0 w 335280" name="connsiteX3"/>
              <a:gd fmla="*/ 455676 h 455676" name="connsiteY3"/>
              <a:gd fmla="*/ 0 w 335280" name="connsiteX4"/>
              <a:gd fmla="*/ 0 h 455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55676" w="335280">
                <a:moveTo>
                  <a:pt x="0" y="0"/>
                </a:moveTo>
                <a:lnTo>
                  <a:pt x="335280" y="0"/>
                </a:lnTo>
                <a:lnTo>
                  <a:pt x="335280" y="455676"/>
                </a:lnTo>
                <a:lnTo>
                  <a:pt x="0" y="45567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302764" y="3243072"/>
            <a:ext cx="335279" cy="588263"/>
          </a:xfrm>
          <a:custGeom>
            <a:gdLst>
              <a:gd fmla="*/ 0 w 335279" name="connsiteX0"/>
              <a:gd fmla="*/ 0 h 588263" name="connsiteY0"/>
              <a:gd fmla="*/ 335279 w 335279" name="connsiteX1"/>
              <a:gd fmla="*/ 0 h 588263" name="connsiteY1"/>
              <a:gd fmla="*/ 335279 w 335279" name="connsiteX2"/>
              <a:gd fmla="*/ 588263 h 588263" name="connsiteY2"/>
              <a:gd fmla="*/ 0 w 335279" name="connsiteX3"/>
              <a:gd fmla="*/ 588263 h 588263" name="connsiteY3"/>
              <a:gd fmla="*/ 0 w 335279" name="connsiteX4"/>
              <a:gd fmla="*/ 0 h 58826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88263" w="335279">
                <a:moveTo>
                  <a:pt x="0" y="0"/>
                </a:moveTo>
                <a:lnTo>
                  <a:pt x="335279" y="0"/>
                </a:lnTo>
                <a:lnTo>
                  <a:pt x="335279" y="588263"/>
                </a:lnTo>
                <a:lnTo>
                  <a:pt x="0" y="58826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2904744" y="3089148"/>
            <a:ext cx="333755" cy="742187"/>
          </a:xfrm>
          <a:custGeom>
            <a:gdLst>
              <a:gd fmla="*/ 0 w 333755" name="connsiteX0"/>
              <a:gd fmla="*/ 0 h 742187" name="connsiteY0"/>
              <a:gd fmla="*/ 333755 w 333755" name="connsiteX1"/>
              <a:gd fmla="*/ 0 h 742187" name="connsiteY1"/>
              <a:gd fmla="*/ 333755 w 333755" name="connsiteX2"/>
              <a:gd fmla="*/ 742187 h 742187" name="connsiteY2"/>
              <a:gd fmla="*/ 0 w 333755" name="connsiteX3"/>
              <a:gd fmla="*/ 742187 h 742187" name="connsiteY3"/>
              <a:gd fmla="*/ 0 w 333755" name="connsiteX4"/>
              <a:gd fmla="*/ 0 h 74218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2187" w="333755">
                <a:moveTo>
                  <a:pt x="0" y="0"/>
                </a:moveTo>
                <a:lnTo>
                  <a:pt x="333755" y="0"/>
                </a:lnTo>
                <a:lnTo>
                  <a:pt x="333755" y="742187"/>
                </a:lnTo>
                <a:lnTo>
                  <a:pt x="0" y="74218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506723" y="2996183"/>
            <a:ext cx="333755" cy="835151"/>
          </a:xfrm>
          <a:custGeom>
            <a:gdLst>
              <a:gd fmla="*/ 0 w 333755" name="connsiteX0"/>
              <a:gd fmla="*/ 0 h 835151" name="connsiteY0"/>
              <a:gd fmla="*/ 333755 w 333755" name="connsiteX1"/>
              <a:gd fmla="*/ 0 h 835151" name="connsiteY1"/>
              <a:gd fmla="*/ 333755 w 333755" name="connsiteX2"/>
              <a:gd fmla="*/ 835151 h 835151" name="connsiteY2"/>
              <a:gd fmla="*/ 0 w 333755" name="connsiteX3"/>
              <a:gd fmla="*/ 835151 h 835151" name="connsiteY3"/>
              <a:gd fmla="*/ 0 w 333755" name="connsiteX4"/>
              <a:gd fmla="*/ 0 h 83515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35150" w="333755">
                <a:moveTo>
                  <a:pt x="0" y="0"/>
                </a:moveTo>
                <a:lnTo>
                  <a:pt x="333755" y="0"/>
                </a:lnTo>
                <a:lnTo>
                  <a:pt x="333755" y="835151"/>
                </a:lnTo>
                <a:lnTo>
                  <a:pt x="0" y="83515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108703" y="2823972"/>
            <a:ext cx="333755" cy="1007363"/>
          </a:xfrm>
          <a:custGeom>
            <a:gdLst>
              <a:gd fmla="*/ 0 w 333755" name="connsiteX0"/>
              <a:gd fmla="*/ 0 h 1007363" name="connsiteY0"/>
              <a:gd fmla="*/ 333755 w 333755" name="connsiteX1"/>
              <a:gd fmla="*/ 0 h 1007363" name="connsiteY1"/>
              <a:gd fmla="*/ 333755 w 333755" name="connsiteX2"/>
              <a:gd fmla="*/ 1007363 h 1007363" name="connsiteY2"/>
              <a:gd fmla="*/ 0 w 333755" name="connsiteX3"/>
              <a:gd fmla="*/ 1007363 h 1007363" name="connsiteY3"/>
              <a:gd fmla="*/ 0 w 333755" name="connsiteX4"/>
              <a:gd fmla="*/ 0 h 100736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07363" w="333755">
                <a:moveTo>
                  <a:pt x="0" y="0"/>
                </a:moveTo>
                <a:lnTo>
                  <a:pt x="333755" y="0"/>
                </a:lnTo>
                <a:lnTo>
                  <a:pt x="333755" y="1007363"/>
                </a:lnTo>
                <a:lnTo>
                  <a:pt x="0" y="100736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710684" y="2755392"/>
            <a:ext cx="333755" cy="1075943"/>
          </a:xfrm>
          <a:custGeom>
            <a:gdLst>
              <a:gd fmla="*/ 0 w 333755" name="connsiteX0"/>
              <a:gd fmla="*/ 0 h 1075943" name="connsiteY0"/>
              <a:gd fmla="*/ 333755 w 333755" name="connsiteX1"/>
              <a:gd fmla="*/ 0 h 1075943" name="connsiteY1"/>
              <a:gd fmla="*/ 333755 w 333755" name="connsiteX2"/>
              <a:gd fmla="*/ 1075943 h 1075943" name="connsiteY2"/>
              <a:gd fmla="*/ 0 w 333755" name="connsiteX3"/>
              <a:gd fmla="*/ 1075943 h 1075943" name="connsiteY3"/>
              <a:gd fmla="*/ 0 w 333755" name="connsiteX4"/>
              <a:gd fmla="*/ 0 h 107594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75943" w="333755">
                <a:moveTo>
                  <a:pt x="0" y="0"/>
                </a:moveTo>
                <a:lnTo>
                  <a:pt x="333755" y="0"/>
                </a:lnTo>
                <a:lnTo>
                  <a:pt x="333755" y="1075943"/>
                </a:lnTo>
                <a:lnTo>
                  <a:pt x="0" y="107594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312664" y="2639567"/>
            <a:ext cx="333755" cy="1191767"/>
          </a:xfrm>
          <a:custGeom>
            <a:gdLst>
              <a:gd fmla="*/ 0 w 333755" name="connsiteX0"/>
              <a:gd fmla="*/ 0 h 1191767" name="connsiteY0"/>
              <a:gd fmla="*/ 333755 w 333755" name="connsiteX1"/>
              <a:gd fmla="*/ 0 h 1191767" name="connsiteY1"/>
              <a:gd fmla="*/ 333755 w 333755" name="connsiteX2"/>
              <a:gd fmla="*/ 1191767 h 1191767" name="connsiteY2"/>
              <a:gd fmla="*/ 0 w 333755" name="connsiteX3"/>
              <a:gd fmla="*/ 1191767 h 1191767" name="connsiteY3"/>
              <a:gd fmla="*/ 0 w 333755" name="connsiteX4"/>
              <a:gd fmla="*/ 0 h 11917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91767" w="333755">
                <a:moveTo>
                  <a:pt x="0" y="0"/>
                </a:moveTo>
                <a:lnTo>
                  <a:pt x="333755" y="0"/>
                </a:lnTo>
                <a:lnTo>
                  <a:pt x="333755" y="1191767"/>
                </a:lnTo>
                <a:lnTo>
                  <a:pt x="0" y="119176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913120" y="2702051"/>
            <a:ext cx="335279" cy="1129283"/>
          </a:xfrm>
          <a:custGeom>
            <a:gdLst>
              <a:gd fmla="*/ 0 w 335279" name="connsiteX0"/>
              <a:gd fmla="*/ 0 h 1129283" name="connsiteY0"/>
              <a:gd fmla="*/ 335279 w 335279" name="connsiteX1"/>
              <a:gd fmla="*/ 0 h 1129283" name="connsiteY1"/>
              <a:gd fmla="*/ 335279 w 335279" name="connsiteX2"/>
              <a:gd fmla="*/ 1129283 h 1129283" name="connsiteY2"/>
              <a:gd fmla="*/ 0 w 335279" name="connsiteX3"/>
              <a:gd fmla="*/ 1129283 h 1129283" name="connsiteY3"/>
              <a:gd fmla="*/ 0 w 335279" name="connsiteX4"/>
              <a:gd fmla="*/ 0 h 112928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29283" w="335279">
                <a:moveTo>
                  <a:pt x="0" y="0"/>
                </a:moveTo>
                <a:lnTo>
                  <a:pt x="335279" y="0"/>
                </a:lnTo>
                <a:lnTo>
                  <a:pt x="335279" y="1129283"/>
                </a:lnTo>
                <a:lnTo>
                  <a:pt x="0" y="112928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515100" y="2680716"/>
            <a:ext cx="335280" cy="1150619"/>
          </a:xfrm>
          <a:custGeom>
            <a:gdLst>
              <a:gd fmla="*/ 0 w 335280" name="connsiteX0"/>
              <a:gd fmla="*/ 0 h 1150619" name="connsiteY0"/>
              <a:gd fmla="*/ 335280 w 335280" name="connsiteX1"/>
              <a:gd fmla="*/ 0 h 1150619" name="connsiteY1"/>
              <a:gd fmla="*/ 335280 w 335280" name="connsiteX2"/>
              <a:gd fmla="*/ 1150619 h 1150619" name="connsiteY2"/>
              <a:gd fmla="*/ 0 w 335280" name="connsiteX3"/>
              <a:gd fmla="*/ 1150619 h 1150619" name="connsiteY3"/>
              <a:gd fmla="*/ 0 w 335280" name="connsiteX4"/>
              <a:gd fmla="*/ 0 h 115061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50619" w="335280">
                <a:moveTo>
                  <a:pt x="0" y="0"/>
                </a:moveTo>
                <a:lnTo>
                  <a:pt x="335280" y="0"/>
                </a:lnTo>
                <a:lnTo>
                  <a:pt x="335280" y="1150619"/>
                </a:lnTo>
                <a:lnTo>
                  <a:pt x="0" y="1150619"/>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117080" y="2638044"/>
            <a:ext cx="335280" cy="1193291"/>
          </a:xfrm>
          <a:custGeom>
            <a:gdLst>
              <a:gd fmla="*/ 0 w 335280" name="connsiteX0"/>
              <a:gd fmla="*/ 0 h 1193291" name="connsiteY0"/>
              <a:gd fmla="*/ 335279 w 335280" name="connsiteX1"/>
              <a:gd fmla="*/ 0 h 1193291" name="connsiteY1"/>
              <a:gd fmla="*/ 335279 w 335280" name="connsiteX2"/>
              <a:gd fmla="*/ 1193291 h 1193291" name="connsiteY2"/>
              <a:gd fmla="*/ 0 w 335280" name="connsiteX3"/>
              <a:gd fmla="*/ 1193291 h 1193291" name="connsiteY3"/>
              <a:gd fmla="*/ 0 w 335280" name="connsiteX4"/>
              <a:gd fmla="*/ 0 h 119329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93291" w="335280">
                <a:moveTo>
                  <a:pt x="0" y="0"/>
                </a:moveTo>
                <a:lnTo>
                  <a:pt x="335279" y="0"/>
                </a:lnTo>
                <a:lnTo>
                  <a:pt x="335279" y="1193291"/>
                </a:lnTo>
                <a:lnTo>
                  <a:pt x="0" y="119329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719059" y="2619755"/>
            <a:ext cx="333756" cy="1211579"/>
          </a:xfrm>
          <a:custGeom>
            <a:gdLst>
              <a:gd fmla="*/ 0 w 333756" name="connsiteX0"/>
              <a:gd fmla="*/ 0 h 1211579" name="connsiteY0"/>
              <a:gd fmla="*/ 333756 w 333756" name="connsiteX1"/>
              <a:gd fmla="*/ 0 h 1211579" name="connsiteY1"/>
              <a:gd fmla="*/ 333756 w 333756" name="connsiteX2"/>
              <a:gd fmla="*/ 1211579 h 1211579" name="connsiteY2"/>
              <a:gd fmla="*/ 0 w 333756" name="connsiteX3"/>
              <a:gd fmla="*/ 1211579 h 1211579" name="connsiteY3"/>
              <a:gd fmla="*/ 0 w 333756" name="connsiteX4"/>
              <a:gd fmla="*/ 0 h 12115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11579" w="333756">
                <a:moveTo>
                  <a:pt x="0" y="0"/>
                </a:moveTo>
                <a:lnTo>
                  <a:pt x="333756" y="0"/>
                </a:lnTo>
                <a:lnTo>
                  <a:pt x="333756" y="1211579"/>
                </a:lnTo>
                <a:lnTo>
                  <a:pt x="0" y="1211579"/>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1854707" y="2147316"/>
            <a:ext cx="6045708" cy="347471"/>
          </a:xfrm>
          <a:custGeom>
            <a:gdLst>
              <a:gd fmla="*/ 13716 w 6045708" name="connsiteX0"/>
              <a:gd fmla="*/ 80772 h 347471" name="connsiteY0"/>
              <a:gd fmla="*/ 615696 w 6045708" name="connsiteX1"/>
              <a:gd fmla="*/ 13716 h 347471" name="connsiteY1"/>
              <a:gd fmla="*/ 1217676 w 6045708" name="connsiteX2"/>
              <a:gd fmla="*/ 42672 h 347471" name="connsiteY2"/>
              <a:gd fmla="*/ 1819656 w 6045708" name="connsiteX3"/>
              <a:gd fmla="*/ 166116 h 347471" name="connsiteY3"/>
              <a:gd fmla="*/ 2421636 w 6045708" name="connsiteX4"/>
              <a:gd fmla="*/ 91439 h 347471" name="connsiteY4"/>
              <a:gd fmla="*/ 3022092 w 6045708" name="connsiteX5"/>
              <a:gd fmla="*/ 222504 h 347471" name="connsiteY5"/>
              <a:gd fmla="*/ 3624072 w 6045708" name="connsiteX6"/>
              <a:gd fmla="*/ 182879 h 347471" name="connsiteY6"/>
              <a:gd fmla="*/ 4226051 w 6045708" name="connsiteX7"/>
              <a:gd fmla="*/ 333755 h 347471" name="connsiteY7"/>
              <a:gd fmla="*/ 4828032 w 6045708" name="connsiteX8"/>
              <a:gd fmla="*/ 266700 h 347471" name="connsiteY8"/>
              <a:gd fmla="*/ 5430011 w 6045708" name="connsiteX9"/>
              <a:gd fmla="*/ 251460 h 347471" name="connsiteY9"/>
              <a:gd fmla="*/ 6031992 w 6045708" name="connsiteX10"/>
              <a:gd fmla="*/ 269748 h 347471"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347471" w="6045708">
                <a:moveTo>
                  <a:pt x="13716" y="80772"/>
                </a:moveTo>
                <a:lnTo>
                  <a:pt x="615696" y="13716"/>
                </a:lnTo>
                <a:lnTo>
                  <a:pt x="1217676" y="42672"/>
                </a:lnTo>
                <a:lnTo>
                  <a:pt x="1819656" y="166116"/>
                </a:lnTo>
                <a:lnTo>
                  <a:pt x="2421636" y="91439"/>
                </a:lnTo>
                <a:lnTo>
                  <a:pt x="3022092" y="222504"/>
                </a:lnTo>
                <a:lnTo>
                  <a:pt x="3624072" y="182879"/>
                </a:lnTo>
                <a:lnTo>
                  <a:pt x="4226051" y="333755"/>
                </a:lnTo>
                <a:lnTo>
                  <a:pt x="4828032" y="266700"/>
                </a:lnTo>
                <a:lnTo>
                  <a:pt x="5430011" y="251460"/>
                </a:lnTo>
                <a:lnTo>
                  <a:pt x="6031992" y="269748"/>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1810639" y="217055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1804289" y="2164207"/>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6" y="120650"/>
                  <a:pt x="6350" y="94995"/>
                  <a:pt x="6350" y="63500"/>
                </a:cubicBezTo>
                <a:cubicBezTo>
                  <a:pt x="6350" y="31876"/>
                  <a:pt x="31876" y="6350"/>
                  <a:pt x="63500" y="6350"/>
                </a:cubicBezTo>
                <a:cubicBezTo>
                  <a:pt x="94995"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2412619" y="2103501"/>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2406269" y="2097151"/>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6" y="120650"/>
                  <a:pt x="6350" y="94995"/>
                  <a:pt x="6350" y="63500"/>
                </a:cubicBezTo>
                <a:cubicBezTo>
                  <a:pt x="6350" y="31876"/>
                  <a:pt x="31876" y="6350"/>
                  <a:pt x="63500" y="6350"/>
                </a:cubicBezTo>
                <a:cubicBezTo>
                  <a:pt x="94995"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3014598" y="213245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6" y="114300"/>
                  <a:pt x="57150" y="114300"/>
                </a:cubicBezTo>
                <a:cubicBezTo>
                  <a:pt x="25527" y="114300"/>
                  <a:pt x="0" y="88645"/>
                  <a:pt x="0" y="57150"/>
                </a:cubicBezTo>
                <a:cubicBezTo>
                  <a:pt x="0" y="25526"/>
                  <a:pt x="25527" y="0"/>
                  <a:pt x="57150" y="0"/>
                </a:cubicBezTo>
                <a:cubicBezTo>
                  <a:pt x="88646"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3008248" y="2126107"/>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6" y="120650"/>
                  <a:pt x="63500" y="120650"/>
                </a:cubicBezTo>
                <a:cubicBezTo>
                  <a:pt x="31877" y="120650"/>
                  <a:pt x="6350" y="94995"/>
                  <a:pt x="6350" y="63500"/>
                </a:cubicBezTo>
                <a:cubicBezTo>
                  <a:pt x="6350" y="31876"/>
                  <a:pt x="31877" y="6350"/>
                  <a:pt x="63500" y="6350"/>
                </a:cubicBezTo>
                <a:cubicBezTo>
                  <a:pt x="94996"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3616578" y="2255901"/>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6" y="114300"/>
                  <a:pt x="57150" y="114300"/>
                </a:cubicBezTo>
                <a:cubicBezTo>
                  <a:pt x="25527" y="114300"/>
                  <a:pt x="0" y="88645"/>
                  <a:pt x="0" y="57150"/>
                </a:cubicBezTo>
                <a:cubicBezTo>
                  <a:pt x="0" y="25526"/>
                  <a:pt x="25527" y="0"/>
                  <a:pt x="57150" y="0"/>
                </a:cubicBezTo>
                <a:cubicBezTo>
                  <a:pt x="88646"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3610228" y="2249551"/>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6" y="120650"/>
                  <a:pt x="63500" y="120650"/>
                </a:cubicBezTo>
                <a:cubicBezTo>
                  <a:pt x="31877" y="120650"/>
                  <a:pt x="6350" y="94995"/>
                  <a:pt x="6350" y="63500"/>
                </a:cubicBezTo>
                <a:cubicBezTo>
                  <a:pt x="6350" y="31876"/>
                  <a:pt x="31877" y="6350"/>
                  <a:pt x="63500" y="6350"/>
                </a:cubicBezTo>
                <a:cubicBezTo>
                  <a:pt x="94996"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4218559" y="218122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4212209" y="2174875"/>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6" y="120650"/>
                  <a:pt x="6350" y="94995"/>
                  <a:pt x="6350" y="63500"/>
                </a:cubicBezTo>
                <a:cubicBezTo>
                  <a:pt x="6350" y="31876"/>
                  <a:pt x="31876" y="6350"/>
                  <a:pt x="63500" y="6350"/>
                </a:cubicBezTo>
                <a:cubicBezTo>
                  <a:pt x="94995"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4819015" y="231228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4812665" y="2305939"/>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6" y="120650"/>
                  <a:pt x="6350" y="94995"/>
                  <a:pt x="6350" y="63500"/>
                </a:cubicBezTo>
                <a:cubicBezTo>
                  <a:pt x="6350" y="31876"/>
                  <a:pt x="31876" y="6350"/>
                  <a:pt x="63500" y="6350"/>
                </a:cubicBezTo>
                <a:cubicBezTo>
                  <a:pt x="94995"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5420995" y="2272664"/>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7"/>
                  <a:pt x="25526"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414645" y="2266314"/>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6" y="120650"/>
                  <a:pt x="6350" y="94995"/>
                  <a:pt x="6350" y="63500"/>
                </a:cubicBezTo>
                <a:cubicBezTo>
                  <a:pt x="6350" y="31877"/>
                  <a:pt x="31876" y="6350"/>
                  <a:pt x="63500" y="6350"/>
                </a:cubicBezTo>
                <a:cubicBezTo>
                  <a:pt x="94995"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6022975" y="2423541"/>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6" y="114300"/>
                  <a:pt x="57150" y="114300"/>
                </a:cubicBezTo>
                <a:cubicBezTo>
                  <a:pt x="25527" y="114300"/>
                  <a:pt x="0" y="88645"/>
                  <a:pt x="0" y="57150"/>
                </a:cubicBezTo>
                <a:cubicBezTo>
                  <a:pt x="0" y="25526"/>
                  <a:pt x="25527" y="0"/>
                  <a:pt x="57150" y="0"/>
                </a:cubicBezTo>
                <a:cubicBezTo>
                  <a:pt x="88646"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6" name="Freeform 3"/>
          <p:cNvSpPr/>
          <p:nvPr/>
        </p:nvSpPr>
        <p:spPr>
          <a:xfrm>
            <a:off x="6016625" y="2417191"/>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6" y="120650"/>
                  <a:pt x="63500" y="120650"/>
                </a:cubicBezTo>
                <a:cubicBezTo>
                  <a:pt x="31877" y="120650"/>
                  <a:pt x="6350" y="94995"/>
                  <a:pt x="6350" y="63500"/>
                </a:cubicBezTo>
                <a:cubicBezTo>
                  <a:pt x="6350" y="31876"/>
                  <a:pt x="31877" y="6350"/>
                  <a:pt x="63500" y="6350"/>
                </a:cubicBezTo>
                <a:cubicBezTo>
                  <a:pt x="94996"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8" name="Freeform 3"/>
          <p:cNvSpPr/>
          <p:nvPr/>
        </p:nvSpPr>
        <p:spPr>
          <a:xfrm>
            <a:off x="6624955" y="235648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6618605" y="2350135"/>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5" y="120650"/>
                  <a:pt x="63500" y="120650"/>
                </a:cubicBezTo>
                <a:cubicBezTo>
                  <a:pt x="31876" y="120650"/>
                  <a:pt x="6350" y="94995"/>
                  <a:pt x="6350" y="63500"/>
                </a:cubicBezTo>
                <a:cubicBezTo>
                  <a:pt x="6350" y="31876"/>
                  <a:pt x="31876" y="6350"/>
                  <a:pt x="63500" y="6350"/>
                </a:cubicBezTo>
                <a:cubicBezTo>
                  <a:pt x="94995"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0" name="Freeform 3"/>
          <p:cNvSpPr/>
          <p:nvPr/>
        </p:nvSpPr>
        <p:spPr>
          <a:xfrm>
            <a:off x="7226934" y="234124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6" y="114300"/>
                  <a:pt x="57150" y="114300"/>
                </a:cubicBezTo>
                <a:cubicBezTo>
                  <a:pt x="25527" y="114300"/>
                  <a:pt x="0" y="88645"/>
                  <a:pt x="0" y="57150"/>
                </a:cubicBezTo>
                <a:cubicBezTo>
                  <a:pt x="0" y="25526"/>
                  <a:pt x="25527" y="0"/>
                  <a:pt x="57150" y="0"/>
                </a:cubicBezTo>
                <a:cubicBezTo>
                  <a:pt x="88646"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1" name="Freeform 3"/>
          <p:cNvSpPr/>
          <p:nvPr/>
        </p:nvSpPr>
        <p:spPr>
          <a:xfrm>
            <a:off x="7220584" y="2334895"/>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4996" y="120650"/>
                  <a:pt x="63500" y="120650"/>
                </a:cubicBezTo>
                <a:cubicBezTo>
                  <a:pt x="31877" y="120650"/>
                  <a:pt x="6350" y="94995"/>
                  <a:pt x="6350" y="63500"/>
                </a:cubicBezTo>
                <a:cubicBezTo>
                  <a:pt x="6350" y="31876"/>
                  <a:pt x="31877" y="6350"/>
                  <a:pt x="63500" y="6350"/>
                </a:cubicBezTo>
                <a:cubicBezTo>
                  <a:pt x="94996"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2" name="Freeform 3"/>
          <p:cNvSpPr/>
          <p:nvPr/>
        </p:nvSpPr>
        <p:spPr>
          <a:xfrm>
            <a:off x="7828915" y="235953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5" y="114300"/>
                  <a:pt x="57150" y="114300"/>
                </a:cubicBezTo>
                <a:cubicBezTo>
                  <a:pt x="25527" y="114300"/>
                  <a:pt x="0" y="88646"/>
                  <a:pt x="0" y="57150"/>
                </a:cubicBezTo>
                <a:cubicBezTo>
                  <a:pt x="0" y="25527"/>
                  <a:pt x="25527"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3" name="Freeform 3"/>
          <p:cNvSpPr/>
          <p:nvPr/>
        </p:nvSpPr>
        <p:spPr>
          <a:xfrm>
            <a:off x="7822565" y="2353182"/>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4995" y="120650"/>
                  <a:pt x="63500" y="120650"/>
                </a:cubicBezTo>
                <a:cubicBezTo>
                  <a:pt x="31877" y="120650"/>
                  <a:pt x="6350" y="94996"/>
                  <a:pt x="6350" y="63500"/>
                </a:cubicBezTo>
                <a:cubicBezTo>
                  <a:pt x="6350" y="31877"/>
                  <a:pt x="31877" y="6350"/>
                  <a:pt x="63500" y="6350"/>
                </a:cubicBezTo>
                <a:cubicBezTo>
                  <a:pt x="94995"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4" name="Freeform 3"/>
          <p:cNvSpPr/>
          <p:nvPr/>
        </p:nvSpPr>
        <p:spPr>
          <a:xfrm>
            <a:off x="3058667" y="4271771"/>
            <a:ext cx="243840" cy="76200"/>
          </a:xfrm>
          <a:custGeom>
            <a:gdLst>
              <a:gd fmla="*/ 0 w 243840" name="connsiteX0"/>
              <a:gd fmla="*/ 76200 h 76200" name="connsiteY0"/>
              <a:gd fmla="*/ 243840 w 243840" name="connsiteX1"/>
              <a:gd fmla="*/ 76200 h 76200" name="connsiteY1"/>
              <a:gd fmla="*/ 243840 w 243840" name="connsiteX2"/>
              <a:gd fmla="*/ 0 h 76200" name="connsiteY2"/>
              <a:gd fmla="*/ 0 w 243840" name="connsiteX3"/>
              <a:gd fmla="*/ 0 h 76200" name="connsiteY3"/>
              <a:gd fmla="*/ 0 w 24384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243840">
                <a:moveTo>
                  <a:pt x="0" y="76200"/>
                </a:moveTo>
                <a:lnTo>
                  <a:pt x="243840" y="76200"/>
                </a:lnTo>
                <a:lnTo>
                  <a:pt x="243840" y="0"/>
                </a:lnTo>
                <a:lnTo>
                  <a:pt x="0" y="0"/>
                </a:lnTo>
                <a:lnTo>
                  <a:pt x="0" y="7620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5" name="Freeform 3"/>
          <p:cNvSpPr/>
          <p:nvPr/>
        </p:nvSpPr>
        <p:spPr>
          <a:xfrm>
            <a:off x="5337048" y="4296155"/>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6" name="Freeform 3"/>
          <p:cNvSpPr/>
          <p:nvPr/>
        </p:nvSpPr>
        <p:spPr>
          <a:xfrm>
            <a:off x="5433059" y="4271771"/>
            <a:ext cx="76200" cy="76200"/>
          </a:xfrm>
          <a:custGeom>
            <a:gdLst>
              <a:gd fmla="*/ 76200 w 76200" name="connsiteX0"/>
              <a:gd fmla="*/ 38100 h 76200" name="connsiteY0"/>
              <a:gd fmla="*/ 38100 w 76200" name="connsiteX1"/>
              <a:gd fmla="*/ 76200 h 76200" name="connsiteY1"/>
              <a:gd fmla="*/ 0 w 76200" name="connsiteX2"/>
              <a:gd fmla="*/ 38100 h 76200" name="connsiteY2"/>
              <a:gd fmla="*/ 38100 w 76200" name="connsiteX3"/>
              <a:gd fmla="*/ 0 h 76200" name="connsiteY3"/>
              <a:gd fmla="*/ 76200 w 76200" name="connsiteX4"/>
              <a:gd fmla="*/ 381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76200" y="38100"/>
                </a:moveTo>
                <a:cubicBezTo>
                  <a:pt x="76200" y="59144"/>
                  <a:pt x="59182" y="76200"/>
                  <a:pt x="38100" y="76200"/>
                </a:cubicBezTo>
                <a:cubicBezTo>
                  <a:pt x="17018" y="76200"/>
                  <a:pt x="0" y="59144"/>
                  <a:pt x="0" y="38100"/>
                </a:cubicBezTo>
                <a:cubicBezTo>
                  <a:pt x="0" y="17056"/>
                  <a:pt x="17018" y="0"/>
                  <a:pt x="38100" y="0"/>
                </a:cubicBezTo>
                <a:cubicBezTo>
                  <a:pt x="59182" y="0"/>
                  <a:pt x="76200" y="17056"/>
                  <a:pt x="76200" y="3810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7" name="Freeform 3"/>
          <p:cNvSpPr/>
          <p:nvPr/>
        </p:nvSpPr>
        <p:spPr>
          <a:xfrm>
            <a:off x="5426709" y="4265421"/>
            <a:ext cx="88900" cy="88900"/>
          </a:xfrm>
          <a:custGeom>
            <a:gdLst>
              <a:gd fmla="*/ 82550 w 88900" name="connsiteX0"/>
              <a:gd fmla="*/ 44450 h 88900" name="connsiteY0"/>
              <a:gd fmla="*/ 44450 w 88900" name="connsiteX1"/>
              <a:gd fmla="*/ 82550 h 88900" name="connsiteY1"/>
              <a:gd fmla="*/ 6350 w 88900" name="connsiteX2"/>
              <a:gd fmla="*/ 44450 h 88900" name="connsiteY2"/>
              <a:gd fmla="*/ 44450 w 88900" name="connsiteX3"/>
              <a:gd fmla="*/ 6350 h 88900" name="connsiteY3"/>
              <a:gd fmla="*/ 82550 w 88900" name="connsiteX4"/>
              <a:gd fmla="*/ 44450 h 889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8900" w="88900">
                <a:moveTo>
                  <a:pt x="82550" y="44450"/>
                </a:moveTo>
                <a:cubicBezTo>
                  <a:pt x="82550" y="65494"/>
                  <a:pt x="65532" y="82550"/>
                  <a:pt x="44450" y="82550"/>
                </a:cubicBezTo>
                <a:cubicBezTo>
                  <a:pt x="23368" y="82550"/>
                  <a:pt x="6350" y="65494"/>
                  <a:pt x="6350" y="44450"/>
                </a:cubicBezTo>
                <a:cubicBezTo>
                  <a:pt x="6350" y="23406"/>
                  <a:pt x="23368" y="6350"/>
                  <a:pt x="44450" y="6350"/>
                </a:cubicBezTo>
                <a:cubicBezTo>
                  <a:pt x="65532" y="6350"/>
                  <a:pt x="82550" y="23406"/>
                  <a:pt x="82550" y="4445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8" name="TextBox 1"/>
          <p:cNvSpPr txBox="1"/>
          <p:nvPr/>
        </p:nvSpPr>
        <p:spPr>
          <a:xfrm>
            <a:off x="1155700" y="35433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3.2</a:t>
            </a:r>
          </a:p>
        </p:txBody>
      </p:sp>
      <p:sp>
        <p:nvSpPr>
          <p:cNvPr id="1039" name="TextBox 1"/>
          <p:cNvSpPr txBox="1"/>
          <p:nvPr/>
        </p:nvSpPr>
        <p:spPr>
          <a:xfrm>
            <a:off x="1752600" y="3454400"/>
            <a:ext cx="190500" cy="185420"/>
          </a:xfrm>
          <a:prstGeom prst="rect">
            <a:avLst/>
          </a:prstGeom>
          <a:noFill/>
        </p:spPr>
        <p:txBody>
          <a:bodyPr lIns="0" rIns="0" rtlCol="0" tIns="0" wrap="none">
            <a:spAutoFit/>
          </a:bodyPr>
          <a:lstStyle/>
          <a:p>
            <a:pPr>
              <a:lnSpc>
                <a:spcPts val="1100"/>
              </a:lnSpc>
            </a:pPr>
            <a:r>
              <a:rPr altLang="zh-CN" b="1" lang="en-US" smtClean="0" sz="1202">
                <a:solidFill>
                  <a:srgbClr val="FFFFFF"/>
                </a:solidFill>
                <a:latin charset="0" pitchFamily="18" typeface="Times New Roman"/>
                <a:cs charset="0" pitchFamily="18" typeface="Times New Roman"/>
              </a:rPr>
              <a:t>3.9</a:t>
            </a:r>
          </a:p>
        </p:txBody>
      </p:sp>
      <p:sp>
        <p:nvSpPr>
          <p:cNvPr id="1040" name="TextBox 1"/>
          <p:cNvSpPr txBox="1"/>
          <p:nvPr/>
        </p:nvSpPr>
        <p:spPr>
          <a:xfrm>
            <a:off x="2362200" y="33274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5.0</a:t>
            </a:r>
          </a:p>
        </p:txBody>
      </p:sp>
      <p:sp>
        <p:nvSpPr>
          <p:cNvPr id="1041" name="TextBox 1"/>
          <p:cNvSpPr txBox="1"/>
          <p:nvPr/>
        </p:nvSpPr>
        <p:spPr>
          <a:xfrm>
            <a:off x="2959100" y="31750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6.4</a:t>
            </a:r>
          </a:p>
        </p:txBody>
      </p:sp>
      <p:sp>
        <p:nvSpPr>
          <p:cNvPr id="1042" name="TextBox 1"/>
          <p:cNvSpPr txBox="1"/>
          <p:nvPr/>
        </p:nvSpPr>
        <p:spPr>
          <a:xfrm>
            <a:off x="3556000" y="30861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7.2</a:t>
            </a:r>
          </a:p>
        </p:txBody>
      </p:sp>
      <p:sp>
        <p:nvSpPr>
          <p:cNvPr id="1043" name="TextBox 1"/>
          <p:cNvSpPr txBox="1"/>
          <p:nvPr/>
        </p:nvSpPr>
        <p:spPr>
          <a:xfrm>
            <a:off x="4165600" y="29083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8.6</a:t>
            </a:r>
          </a:p>
        </p:txBody>
      </p:sp>
      <p:sp>
        <p:nvSpPr>
          <p:cNvPr id="1044" name="TextBox 1"/>
          <p:cNvSpPr txBox="1"/>
          <p:nvPr/>
        </p:nvSpPr>
        <p:spPr>
          <a:xfrm>
            <a:off x="4762500" y="28448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9.2</a:t>
            </a:r>
          </a:p>
        </p:txBody>
      </p:sp>
      <p:sp>
        <p:nvSpPr>
          <p:cNvPr id="1045" name="TextBox 1"/>
          <p:cNvSpPr txBox="1"/>
          <p:nvPr/>
        </p:nvSpPr>
        <p:spPr>
          <a:xfrm>
            <a:off x="5321300" y="2730500"/>
            <a:ext cx="2667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10.2</a:t>
            </a:r>
          </a:p>
        </p:txBody>
      </p:sp>
      <p:sp>
        <p:nvSpPr>
          <p:cNvPr id="1046" name="TextBox 1"/>
          <p:cNvSpPr txBox="1"/>
          <p:nvPr/>
        </p:nvSpPr>
        <p:spPr>
          <a:xfrm>
            <a:off x="5969000" y="27813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9.7</a:t>
            </a:r>
          </a:p>
        </p:txBody>
      </p:sp>
      <p:sp>
        <p:nvSpPr>
          <p:cNvPr id="1047" name="TextBox 1"/>
          <p:cNvSpPr txBox="1"/>
          <p:nvPr/>
        </p:nvSpPr>
        <p:spPr>
          <a:xfrm>
            <a:off x="6565900" y="27686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9.9</a:t>
            </a:r>
          </a:p>
        </p:txBody>
      </p:sp>
      <p:sp>
        <p:nvSpPr>
          <p:cNvPr id="1048" name="TextBox 1"/>
          <p:cNvSpPr txBox="1"/>
          <p:nvPr/>
        </p:nvSpPr>
        <p:spPr>
          <a:xfrm>
            <a:off x="7124700" y="2717800"/>
            <a:ext cx="2667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10.2</a:t>
            </a:r>
          </a:p>
        </p:txBody>
      </p:sp>
      <p:sp>
        <p:nvSpPr>
          <p:cNvPr id="1049" name="TextBox 1"/>
          <p:cNvSpPr txBox="1"/>
          <p:nvPr/>
        </p:nvSpPr>
        <p:spPr>
          <a:xfrm>
            <a:off x="7734300" y="2705100"/>
            <a:ext cx="2667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10.4</a:t>
            </a:r>
          </a:p>
        </p:txBody>
      </p:sp>
      <p:sp>
        <p:nvSpPr>
          <p:cNvPr id="1050" name="TextBox 1"/>
          <p:cNvSpPr txBox="1"/>
          <p:nvPr/>
        </p:nvSpPr>
        <p:spPr>
          <a:xfrm>
            <a:off x="1638300" y="19685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21.8%</a:t>
            </a:r>
          </a:p>
        </p:txBody>
      </p:sp>
      <p:sp>
        <p:nvSpPr>
          <p:cNvPr id="1051" name="TextBox 1"/>
          <p:cNvSpPr txBox="1"/>
          <p:nvPr/>
        </p:nvSpPr>
        <p:spPr>
          <a:xfrm>
            <a:off x="2247900" y="19050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29.0%</a:t>
            </a:r>
          </a:p>
        </p:txBody>
      </p:sp>
      <p:sp>
        <p:nvSpPr>
          <p:cNvPr id="1052" name="TextBox 1"/>
          <p:cNvSpPr txBox="1"/>
          <p:nvPr/>
        </p:nvSpPr>
        <p:spPr>
          <a:xfrm>
            <a:off x="2844800" y="19304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25.9%</a:t>
            </a:r>
          </a:p>
        </p:txBody>
      </p:sp>
      <p:sp>
        <p:nvSpPr>
          <p:cNvPr id="1053" name="TextBox 1"/>
          <p:cNvSpPr txBox="1"/>
          <p:nvPr/>
        </p:nvSpPr>
        <p:spPr>
          <a:xfrm>
            <a:off x="3454400" y="20574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12.7%</a:t>
            </a:r>
          </a:p>
        </p:txBody>
      </p:sp>
      <p:sp>
        <p:nvSpPr>
          <p:cNvPr id="1054" name="TextBox 1"/>
          <p:cNvSpPr txBox="1"/>
          <p:nvPr/>
        </p:nvSpPr>
        <p:spPr>
          <a:xfrm>
            <a:off x="4051300" y="1981200"/>
            <a:ext cx="393700" cy="185420"/>
          </a:xfrm>
          <a:prstGeom prst="rect">
            <a:avLst/>
          </a:prstGeom>
          <a:noFill/>
        </p:spPr>
        <p:txBody>
          <a:bodyPr lIns="0" rIns="0" rtlCol="0" tIns="0" wrap="none">
            <a:spAutoFit/>
          </a:bodyPr>
          <a:lstStyle/>
          <a:p>
            <a:pPr>
              <a:lnSpc>
                <a:spcPts val="1100"/>
              </a:lnSpc>
            </a:pPr>
            <a:r>
              <a:rPr altLang="zh-CN" lang="en-US" smtClean="0" sz="1202">
                <a:solidFill>
                  <a:srgbClr val="FF6600"/>
                </a:solidFill>
                <a:latin charset="0" pitchFamily="18" typeface="Times New Roman"/>
                <a:cs charset="0" pitchFamily="18" typeface="Times New Roman"/>
              </a:rPr>
              <a:t>20.6%</a:t>
            </a:r>
          </a:p>
        </p:txBody>
      </p:sp>
      <p:sp>
        <p:nvSpPr>
          <p:cNvPr id="1055" name="TextBox 1"/>
          <p:cNvSpPr txBox="1"/>
          <p:nvPr/>
        </p:nvSpPr>
        <p:spPr>
          <a:xfrm>
            <a:off x="4699000" y="21082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6.7%</a:t>
            </a:r>
          </a:p>
        </p:txBody>
      </p:sp>
      <p:sp>
        <p:nvSpPr>
          <p:cNvPr id="1056" name="TextBox 1"/>
          <p:cNvSpPr txBox="1"/>
          <p:nvPr/>
        </p:nvSpPr>
        <p:spPr>
          <a:xfrm>
            <a:off x="5257800" y="2070100"/>
            <a:ext cx="393700" cy="185420"/>
          </a:xfrm>
          <a:prstGeom prst="rect">
            <a:avLst/>
          </a:prstGeom>
          <a:noFill/>
        </p:spPr>
        <p:txBody>
          <a:bodyPr lIns="0" rIns="0" rtlCol="0" tIns="0" wrap="none">
            <a:spAutoFit/>
          </a:bodyPr>
          <a:lstStyle/>
          <a:p>
            <a:pPr>
              <a:lnSpc>
                <a:spcPts val="1100"/>
              </a:lnSpc>
            </a:pPr>
            <a:r>
              <a:rPr altLang="zh-CN" lang="en-US" smtClean="0" sz="1202">
                <a:solidFill>
                  <a:srgbClr val="FF6600"/>
                </a:solidFill>
                <a:latin charset="0" pitchFamily="18" typeface="Times New Roman"/>
                <a:cs charset="0" pitchFamily="18" typeface="Times New Roman"/>
              </a:rPr>
              <a:t>10.8%</a:t>
            </a:r>
          </a:p>
        </p:txBody>
      </p:sp>
      <p:sp>
        <p:nvSpPr>
          <p:cNvPr id="1057" name="TextBox 1"/>
          <p:cNvSpPr txBox="1"/>
          <p:nvPr/>
        </p:nvSpPr>
        <p:spPr>
          <a:xfrm>
            <a:off x="5880100" y="2222500"/>
            <a:ext cx="3683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-5.2%</a:t>
            </a:r>
          </a:p>
        </p:txBody>
      </p:sp>
      <p:sp>
        <p:nvSpPr>
          <p:cNvPr id="1058" name="TextBox 1"/>
          <p:cNvSpPr txBox="1"/>
          <p:nvPr/>
        </p:nvSpPr>
        <p:spPr>
          <a:xfrm>
            <a:off x="6502400" y="21590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1.9%</a:t>
            </a:r>
          </a:p>
        </p:txBody>
      </p:sp>
      <p:sp>
        <p:nvSpPr>
          <p:cNvPr id="1059" name="TextBox 1"/>
          <p:cNvSpPr txBox="1"/>
          <p:nvPr/>
        </p:nvSpPr>
        <p:spPr>
          <a:xfrm>
            <a:off x="7099300" y="21336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3.6%</a:t>
            </a:r>
          </a:p>
        </p:txBody>
      </p:sp>
      <p:sp>
        <p:nvSpPr>
          <p:cNvPr id="1060" name="TextBox 1"/>
          <p:cNvSpPr txBox="1"/>
          <p:nvPr/>
        </p:nvSpPr>
        <p:spPr>
          <a:xfrm>
            <a:off x="7708900" y="21590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1.6%</a:t>
            </a:r>
          </a:p>
        </p:txBody>
      </p:sp>
      <p:sp>
        <p:nvSpPr>
          <p:cNvPr id="1061" name="TextBox 1"/>
          <p:cNvSpPr txBox="1"/>
          <p:nvPr/>
        </p:nvSpPr>
        <p:spPr>
          <a:xfrm>
            <a:off x="10541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a:t>
            </a:r>
          </a:p>
        </p:txBody>
      </p:sp>
      <p:sp>
        <p:nvSpPr>
          <p:cNvPr id="1062" name="TextBox 1"/>
          <p:cNvSpPr txBox="1"/>
          <p:nvPr/>
        </p:nvSpPr>
        <p:spPr>
          <a:xfrm>
            <a:off x="16637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2014.2</a:t>
            </a:r>
          </a:p>
        </p:txBody>
      </p:sp>
      <p:sp>
        <p:nvSpPr>
          <p:cNvPr id="1063" name="TextBox 1"/>
          <p:cNvSpPr txBox="1"/>
          <p:nvPr/>
        </p:nvSpPr>
        <p:spPr>
          <a:xfrm>
            <a:off x="22606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2014.3</a:t>
            </a:r>
          </a:p>
        </p:txBody>
      </p:sp>
      <p:sp>
        <p:nvSpPr>
          <p:cNvPr id="1064" name="TextBox 1"/>
          <p:cNvSpPr txBox="1"/>
          <p:nvPr/>
        </p:nvSpPr>
        <p:spPr>
          <a:xfrm>
            <a:off x="28702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2014.4</a:t>
            </a:r>
          </a:p>
        </p:txBody>
      </p:sp>
      <p:sp>
        <p:nvSpPr>
          <p:cNvPr id="1065" name="TextBox 1"/>
          <p:cNvSpPr txBox="1"/>
          <p:nvPr/>
        </p:nvSpPr>
        <p:spPr>
          <a:xfrm>
            <a:off x="34671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2014.5</a:t>
            </a:r>
          </a:p>
        </p:txBody>
      </p:sp>
      <p:sp>
        <p:nvSpPr>
          <p:cNvPr id="1066" name="TextBox 1"/>
          <p:cNvSpPr txBox="1"/>
          <p:nvPr/>
        </p:nvSpPr>
        <p:spPr>
          <a:xfrm>
            <a:off x="40640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2014.6</a:t>
            </a:r>
          </a:p>
        </p:txBody>
      </p:sp>
      <p:sp>
        <p:nvSpPr>
          <p:cNvPr id="1067" name="TextBox 1"/>
          <p:cNvSpPr txBox="1"/>
          <p:nvPr/>
        </p:nvSpPr>
        <p:spPr>
          <a:xfrm>
            <a:off x="46736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2014.7</a:t>
            </a:r>
          </a:p>
        </p:txBody>
      </p:sp>
      <p:sp>
        <p:nvSpPr>
          <p:cNvPr id="1068" name="TextBox 1"/>
          <p:cNvSpPr txBox="1"/>
          <p:nvPr/>
        </p:nvSpPr>
        <p:spPr>
          <a:xfrm>
            <a:off x="52705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2014.8</a:t>
            </a:r>
          </a:p>
        </p:txBody>
      </p:sp>
      <p:sp>
        <p:nvSpPr>
          <p:cNvPr id="1069" name="TextBox 1"/>
          <p:cNvSpPr txBox="1"/>
          <p:nvPr/>
        </p:nvSpPr>
        <p:spPr>
          <a:xfrm>
            <a:off x="58801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2014.9</a:t>
            </a:r>
          </a:p>
        </p:txBody>
      </p:sp>
      <p:sp>
        <p:nvSpPr>
          <p:cNvPr id="1070" name="TextBox 1"/>
          <p:cNvSpPr txBox="1"/>
          <p:nvPr/>
        </p:nvSpPr>
        <p:spPr>
          <a:xfrm>
            <a:off x="6438900" y="3911600"/>
            <a:ext cx="17383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2014.10    2014.11    2014.12</a:t>
            </a:r>
          </a:p>
        </p:txBody>
      </p:sp>
      <p:sp>
        <p:nvSpPr>
          <p:cNvPr id="1071" name="TextBox 1"/>
          <p:cNvSpPr txBox="1"/>
          <p:nvPr/>
        </p:nvSpPr>
        <p:spPr>
          <a:xfrm>
            <a:off x="393700" y="254000"/>
            <a:ext cx="7727950" cy="1468120"/>
          </a:xfrm>
          <a:prstGeom prst="rect">
            <a:avLst/>
          </a:prstGeom>
          <a:noFill/>
        </p:spPr>
        <p:txBody>
          <a:bodyPr lIns="0" rIns="0" rtlCol="0" tIns="0" wrap="none">
            <a:spAutoFit/>
          </a:bodyPr>
          <a:lstStyle/>
          <a:p>
            <a:pPr>
              <a:lnSpc>
                <a:spcPts val="1400"/>
              </a:lnSpc>
              <a:tabLst>
                <a:tab pos="241300"/>
                <a:tab pos="2222500"/>
              </a:tabLst>
            </a:pPr>
            <a:r>
              <a:rPr altLang="zh-CN" lang="en-US" smtClean="0"/>
              <a:t>	细分行业应用盘点——移动游戏</a:t>
            </a:r>
          </a:p>
          <a:p>
            <a:pPr>
              <a:lnSpc>
                <a:spcPts val="1400"/>
              </a:lnSpc>
              <a:tabLst>
                <a:tab pos="241300"/>
                <a:tab pos="2222500"/>
              </a:tabLst>
            </a:pPr>
            <a:r>
              <a:rPr altLang="zh-CN" lang="en-US" smtClean="0"/>
              <a:t>   2014年移动游戏用户增长迅速，年底用户量达10.4亿，全民游戏时代到来</a:t>
            </a:r>
          </a:p>
          <a:p>
            <a:pPr>
              <a:lnSpc>
                <a:spcPts val="1400"/>
              </a:lnSpc>
              <a:tabLst>
                <a:tab pos="241300"/>
                <a:tab pos="2222500"/>
              </a:tabLst>
            </a:pPr>
            <a:endParaRPr altLang="zh-CN" lang="en-US" smtClean="0"/>
          </a:p>
          <a:p>
            <a:pPr>
              <a:lnSpc>
                <a:spcPts val="1400"/>
              </a:lnSpc>
              <a:tabLst>
                <a:tab pos="241300"/>
                <a:tab pos="2222500"/>
              </a:tabLst>
            </a:pPr>
            <a:endParaRPr altLang="zh-CN" lang="en-US" smtClean="0"/>
          </a:p>
          <a:p>
            <a:pPr>
              <a:lnSpc>
                <a:spcPts val="1400"/>
              </a:lnSpc>
              <a:tabLst>
                <a:tab pos="241300"/>
                <a:tab pos="2222500"/>
              </a:tabLst>
            </a:pPr>
            <a:endParaRPr altLang="zh-CN" lang="en-US" smtClean="0"/>
          </a:p>
          <a:p>
            <a:pPr>
              <a:lnSpc>
                <a:spcPts val="1400"/>
              </a:lnSpc>
              <a:tabLst>
                <a:tab pos="241300"/>
                <a:tab pos="2222500"/>
              </a:tabLst>
            </a:pPr>
            <a:endParaRPr altLang="zh-CN" lang="en-US" smtClean="0"/>
          </a:p>
          <a:p>
            <a:pPr>
              <a:lnSpc>
                <a:spcPts val="1400"/>
              </a:lnSpc>
              <a:tabLst>
                <a:tab pos="241300"/>
                <a:tab pos="2222500"/>
              </a:tabLst>
            </a:pPr>
            <a:endParaRPr altLang="zh-CN" lang="en-US" smtClean="0"/>
          </a:p>
          <a:p>
            <a:pPr>
              <a:lnSpc>
                <a:spcPts val="1400"/>
              </a:lnSpc>
              <a:tabLst>
                <a:tab pos="241300"/>
                <a:tab pos="2222500"/>
              </a:tabLst>
            </a:pPr>
            <a:r>
              <a:rPr altLang="zh-CN" lang="en-US" smtClean="0"/>
              <a:t>		2014年1-11月 移动游戏行业智能终端用户规模及增长率</a:t>
            </a:r>
          </a:p>
        </p:txBody>
      </p:sp>
      <p:sp>
        <p:nvSpPr>
          <p:cNvPr id="1072" name="TextBox 1"/>
          <p:cNvSpPr txBox="1"/>
          <p:nvPr/>
        </p:nvSpPr>
        <p:spPr>
          <a:xfrm>
            <a:off x="3327400" y="4216400"/>
            <a:ext cx="177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移动游戏行业用户规模（亿台）</a:t>
            </a:r>
          </a:p>
        </p:txBody>
      </p:sp>
      <p:sp>
        <p:nvSpPr>
          <p:cNvPr id="1073" name="TextBox 1"/>
          <p:cNvSpPr txBox="1"/>
          <p:nvPr/>
        </p:nvSpPr>
        <p:spPr>
          <a:xfrm>
            <a:off x="5613400" y="4216400"/>
            <a:ext cx="7477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增长率（%）</a:t>
            </a:r>
          </a:p>
        </p:txBody>
      </p:sp>
    </p:spTree>
  </p:cSld>
  <p:clrMapOvr>
    <a:masterClrMapping/>
  </p:clrMapOvr>
  <p:transition/>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684015" y="767270"/>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4030345" y="767270"/>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726557" y="767270"/>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684015" y="1503743"/>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030345" y="1503743"/>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726557" y="1503743"/>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684015" y="2240216"/>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030345" y="2240216"/>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726557" y="2240216"/>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3684015" y="2976689"/>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030345" y="2976689"/>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726557" y="2976689"/>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684015" y="3713175"/>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4030345" y="3713175"/>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5726557" y="3713175"/>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315213" y="920241"/>
            <a:ext cx="2892679" cy="21844"/>
          </a:xfrm>
          <a:custGeom>
            <a:gdLst>
              <a:gd fmla="*/ 6350 w 2892679" name="connsiteX0"/>
              <a:gd fmla="*/ 6350 h 21844" name="connsiteY0"/>
              <a:gd fmla="*/ 2886328 w 2892679" name="connsiteX1"/>
              <a:gd fmla="*/ 6350 h 21844" name="connsiteY1"/>
            </a:gdLst>
            <a:cxnLst>
              <a:cxn ang="0">
                <a:pos x="connsiteX0" y="connsiteY0"/>
              </a:cxn>
              <a:cxn ang="1">
                <a:pos x="connsiteX1" y="connsiteY1"/>
              </a:cxn>
            </a:cxnLst>
            <a:rect b="b" l="l" r="r" t="t"/>
            <a:pathLst>
              <a:path h="21844" w="2892679">
                <a:moveTo>
                  <a:pt x="6350" y="6350"/>
                </a:moveTo>
                <a:lnTo>
                  <a:pt x="2886328"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5288279" y="4131564"/>
            <a:ext cx="620267" cy="262128"/>
          </a:xfrm>
          <a:custGeom>
            <a:gdLst>
              <a:gd fmla="*/ 0 w 620267" name="connsiteX0"/>
              <a:gd fmla="*/ 262127 h 262128" name="connsiteY0"/>
              <a:gd fmla="*/ 620267 w 620267" name="connsiteX1"/>
              <a:gd fmla="*/ 262127 h 262128" name="connsiteY1"/>
              <a:gd fmla="*/ 620267 w 620267" name="connsiteX2"/>
              <a:gd fmla="*/ 0 h 262128" name="connsiteY2"/>
              <a:gd fmla="*/ 0 w 620267" name="connsiteX3"/>
              <a:gd fmla="*/ 0 h 262128" name="connsiteY3"/>
              <a:gd fmla="*/ 0 w 620267" name="connsiteX4"/>
              <a:gd fmla="*/ 262127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620267">
                <a:moveTo>
                  <a:pt x="0" y="262127"/>
                </a:moveTo>
                <a:lnTo>
                  <a:pt x="620267" y="262127"/>
                </a:lnTo>
                <a:lnTo>
                  <a:pt x="620267"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5288279" y="3765803"/>
            <a:ext cx="640079" cy="262128"/>
          </a:xfrm>
          <a:custGeom>
            <a:gdLst>
              <a:gd fmla="*/ 0 w 640079" name="connsiteX0"/>
              <a:gd fmla="*/ 262128 h 262128" name="connsiteY0"/>
              <a:gd fmla="*/ 640079 w 640079" name="connsiteX1"/>
              <a:gd fmla="*/ 262128 h 262128" name="connsiteY1"/>
              <a:gd fmla="*/ 640079 w 640079" name="connsiteX2"/>
              <a:gd fmla="*/ 0 h 262128" name="connsiteY2"/>
              <a:gd fmla="*/ 0 w 640079" name="connsiteX3"/>
              <a:gd fmla="*/ 0 h 262128" name="connsiteY3"/>
              <a:gd fmla="*/ 0 w 640079" name="connsiteX4"/>
              <a:gd fmla="*/ 262128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640079">
                <a:moveTo>
                  <a:pt x="0" y="262128"/>
                </a:moveTo>
                <a:lnTo>
                  <a:pt x="640079" y="262128"/>
                </a:lnTo>
                <a:lnTo>
                  <a:pt x="640079" y="0"/>
                </a:lnTo>
                <a:lnTo>
                  <a:pt x="0" y="0"/>
                </a:lnTo>
                <a:lnTo>
                  <a:pt x="0" y="262128"/>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288279" y="3398520"/>
            <a:ext cx="670560" cy="262127"/>
          </a:xfrm>
          <a:custGeom>
            <a:gdLst>
              <a:gd fmla="*/ 0 w 670560" name="connsiteX0"/>
              <a:gd fmla="*/ 262127 h 262127" name="connsiteY0"/>
              <a:gd fmla="*/ 670560 w 670560" name="connsiteX1"/>
              <a:gd fmla="*/ 262127 h 262127" name="connsiteY1"/>
              <a:gd fmla="*/ 670560 w 670560" name="connsiteX2"/>
              <a:gd fmla="*/ 0 h 262127" name="connsiteY2"/>
              <a:gd fmla="*/ 0 w 670560" name="connsiteX3"/>
              <a:gd fmla="*/ 0 h 262127" name="connsiteY3"/>
              <a:gd fmla="*/ 0 w 67056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670560">
                <a:moveTo>
                  <a:pt x="0" y="262127"/>
                </a:moveTo>
                <a:lnTo>
                  <a:pt x="670560" y="262127"/>
                </a:lnTo>
                <a:lnTo>
                  <a:pt x="670560"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5288279" y="3032760"/>
            <a:ext cx="755904" cy="262127"/>
          </a:xfrm>
          <a:custGeom>
            <a:gdLst>
              <a:gd fmla="*/ 0 w 755904" name="connsiteX0"/>
              <a:gd fmla="*/ 262127 h 262127" name="connsiteY0"/>
              <a:gd fmla="*/ 755904 w 755904" name="connsiteX1"/>
              <a:gd fmla="*/ 262127 h 262127" name="connsiteY1"/>
              <a:gd fmla="*/ 755904 w 755904" name="connsiteX2"/>
              <a:gd fmla="*/ 0 h 262127" name="connsiteY2"/>
              <a:gd fmla="*/ 0 w 755904" name="connsiteX3"/>
              <a:gd fmla="*/ 0 h 262127" name="connsiteY3"/>
              <a:gd fmla="*/ 0 w 755904"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755904">
                <a:moveTo>
                  <a:pt x="0" y="262127"/>
                </a:moveTo>
                <a:lnTo>
                  <a:pt x="755904" y="262127"/>
                </a:lnTo>
                <a:lnTo>
                  <a:pt x="755904" y="0"/>
                </a:lnTo>
                <a:lnTo>
                  <a:pt x="0" y="0"/>
                </a:lnTo>
                <a:lnTo>
                  <a:pt x="0" y="262127"/>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5288279" y="2667000"/>
            <a:ext cx="821435" cy="260604"/>
          </a:xfrm>
          <a:custGeom>
            <a:gdLst>
              <a:gd fmla="*/ 0 w 821435" name="connsiteX0"/>
              <a:gd fmla="*/ 260604 h 260604" name="connsiteY0"/>
              <a:gd fmla="*/ 821435 w 821435" name="connsiteX1"/>
              <a:gd fmla="*/ 260604 h 260604" name="connsiteY1"/>
              <a:gd fmla="*/ 821435 w 821435" name="connsiteX2"/>
              <a:gd fmla="*/ 0 h 260604" name="connsiteY2"/>
              <a:gd fmla="*/ 0 w 821435" name="connsiteX3"/>
              <a:gd fmla="*/ 0 h 260604" name="connsiteY3"/>
              <a:gd fmla="*/ 0 w 821435" name="connsiteX4"/>
              <a:gd fmla="*/ 260604 h 2606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4" w="821435">
                <a:moveTo>
                  <a:pt x="0" y="260604"/>
                </a:moveTo>
                <a:lnTo>
                  <a:pt x="821435" y="260604"/>
                </a:lnTo>
                <a:lnTo>
                  <a:pt x="821435" y="0"/>
                </a:lnTo>
                <a:lnTo>
                  <a:pt x="0" y="0"/>
                </a:lnTo>
                <a:lnTo>
                  <a:pt x="0" y="260604"/>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288279" y="2299716"/>
            <a:ext cx="836676" cy="262127"/>
          </a:xfrm>
          <a:custGeom>
            <a:gdLst>
              <a:gd fmla="*/ 0 w 836676" name="connsiteX0"/>
              <a:gd fmla="*/ 262127 h 262127" name="connsiteY0"/>
              <a:gd fmla="*/ 836676 w 836676" name="connsiteX1"/>
              <a:gd fmla="*/ 262127 h 262127" name="connsiteY1"/>
              <a:gd fmla="*/ 836676 w 836676" name="connsiteX2"/>
              <a:gd fmla="*/ 0 h 262127" name="connsiteY2"/>
              <a:gd fmla="*/ 0 w 836676" name="connsiteX3"/>
              <a:gd fmla="*/ 0 h 262127" name="connsiteY3"/>
              <a:gd fmla="*/ 0 w 836676"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836676">
                <a:moveTo>
                  <a:pt x="0" y="262127"/>
                </a:moveTo>
                <a:lnTo>
                  <a:pt x="836676" y="262127"/>
                </a:lnTo>
                <a:lnTo>
                  <a:pt x="836676"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5288279" y="1933955"/>
            <a:ext cx="1324355" cy="262127"/>
          </a:xfrm>
          <a:custGeom>
            <a:gdLst>
              <a:gd fmla="*/ 0 w 1324355" name="connsiteX0"/>
              <a:gd fmla="*/ 262127 h 262127" name="connsiteY0"/>
              <a:gd fmla="*/ 1324355 w 1324355" name="connsiteX1"/>
              <a:gd fmla="*/ 262127 h 262127" name="connsiteY1"/>
              <a:gd fmla="*/ 1324355 w 1324355" name="connsiteX2"/>
              <a:gd fmla="*/ 0 h 262127" name="connsiteY2"/>
              <a:gd fmla="*/ 0 w 1324355" name="connsiteX3"/>
              <a:gd fmla="*/ 0 h 262127" name="connsiteY3"/>
              <a:gd fmla="*/ 0 w 1324355"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324355">
                <a:moveTo>
                  <a:pt x="0" y="262127"/>
                </a:moveTo>
                <a:lnTo>
                  <a:pt x="1324355" y="262127"/>
                </a:lnTo>
                <a:lnTo>
                  <a:pt x="1324355"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288279" y="1566672"/>
            <a:ext cx="1915667" cy="262127"/>
          </a:xfrm>
          <a:custGeom>
            <a:gdLst>
              <a:gd fmla="*/ 0 w 1915667" name="connsiteX0"/>
              <a:gd fmla="*/ 262127 h 262127" name="connsiteY0"/>
              <a:gd fmla="*/ 1915667 w 1915667" name="connsiteX1"/>
              <a:gd fmla="*/ 262127 h 262127" name="connsiteY1"/>
              <a:gd fmla="*/ 1915667 w 1915667" name="connsiteX2"/>
              <a:gd fmla="*/ 0 h 262127" name="connsiteY2"/>
              <a:gd fmla="*/ 0 w 1915667" name="connsiteX3"/>
              <a:gd fmla="*/ 0 h 262127" name="connsiteY3"/>
              <a:gd fmla="*/ 0 w 1915667"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915667">
                <a:moveTo>
                  <a:pt x="0" y="262127"/>
                </a:moveTo>
                <a:lnTo>
                  <a:pt x="1915667" y="262127"/>
                </a:lnTo>
                <a:lnTo>
                  <a:pt x="1915667" y="0"/>
                </a:lnTo>
                <a:lnTo>
                  <a:pt x="0" y="0"/>
                </a:lnTo>
                <a:lnTo>
                  <a:pt x="0" y="262127"/>
                </a:lnTo>
              </a:path>
            </a:pathLst>
          </a:custGeom>
          <a:solidFill>
            <a:srgbClr val="496A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5288279" y="1200911"/>
            <a:ext cx="2546603" cy="262127"/>
          </a:xfrm>
          <a:custGeom>
            <a:gdLst>
              <a:gd fmla="*/ 0 w 2546603" name="connsiteX0"/>
              <a:gd fmla="*/ 262127 h 262127" name="connsiteY0"/>
              <a:gd fmla="*/ 2546603 w 2546603" name="connsiteX1"/>
              <a:gd fmla="*/ 262127 h 262127" name="connsiteY1"/>
              <a:gd fmla="*/ 2546603 w 2546603" name="connsiteX2"/>
              <a:gd fmla="*/ 0 h 262127" name="connsiteY2"/>
              <a:gd fmla="*/ 0 w 2546603" name="connsiteX3"/>
              <a:gd fmla="*/ 0 h 262127" name="connsiteY3"/>
              <a:gd fmla="*/ 0 w 2546603"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2546603">
                <a:moveTo>
                  <a:pt x="0" y="262127"/>
                </a:moveTo>
                <a:lnTo>
                  <a:pt x="2546603" y="262127"/>
                </a:lnTo>
                <a:lnTo>
                  <a:pt x="2546603" y="0"/>
                </a:lnTo>
                <a:lnTo>
                  <a:pt x="0" y="0"/>
                </a:lnTo>
                <a:lnTo>
                  <a:pt x="0" y="262127"/>
                </a:lnTo>
              </a:path>
            </a:pathLst>
          </a:custGeom>
          <a:solidFill>
            <a:srgbClr val="405E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5288279" y="835152"/>
            <a:ext cx="2592324" cy="260603"/>
          </a:xfrm>
          <a:custGeom>
            <a:gdLst>
              <a:gd fmla="*/ 0 w 2592324" name="connsiteX0"/>
              <a:gd fmla="*/ 260603 h 260603" name="connsiteY0"/>
              <a:gd fmla="*/ 2592324 w 2592324" name="connsiteX1"/>
              <a:gd fmla="*/ 260603 h 260603" name="connsiteY1"/>
              <a:gd fmla="*/ 2592324 w 2592324" name="connsiteX2"/>
              <a:gd fmla="*/ 0 h 260603" name="connsiteY2"/>
              <a:gd fmla="*/ 0 w 2592324" name="connsiteX3"/>
              <a:gd fmla="*/ 0 h 260603" name="connsiteY3"/>
              <a:gd fmla="*/ 0 w 2592324" name="connsiteX4"/>
              <a:gd fmla="*/ 260603 h 2606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3" w="2592324">
                <a:moveTo>
                  <a:pt x="0" y="260603"/>
                </a:moveTo>
                <a:lnTo>
                  <a:pt x="2592324" y="260603"/>
                </a:lnTo>
                <a:lnTo>
                  <a:pt x="2592324" y="0"/>
                </a:lnTo>
                <a:lnTo>
                  <a:pt x="0" y="0"/>
                </a:lnTo>
                <a:lnTo>
                  <a:pt x="0" y="260603"/>
                </a:lnTo>
              </a:path>
            </a:pathLst>
          </a:custGeom>
          <a:solidFill>
            <a:srgbClr val="2D4DC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1" name="TextBox 1"/>
          <p:cNvSpPr txBox="1"/>
          <p:nvPr/>
        </p:nvSpPr>
        <p:spPr>
          <a:xfrm>
            <a:off x="3771900" y="1219200"/>
            <a:ext cx="231775" cy="3068320"/>
          </a:xfrm>
          <a:prstGeom prst="rect">
            <a:avLst/>
          </a:prstGeom>
          <a:noFill/>
        </p:spPr>
        <p:txBody>
          <a:bodyPr lIns="0" rIns="0" rtlCol="0" tIns="0" wrap="none">
            <a:spAutoFit/>
          </a:bodyPr>
          <a:lstStyle/>
          <a:p>
            <a:pPr>
              <a:lnSpc>
                <a:spcPts val="1400"/>
              </a:lnSpc>
              <a:tabLst>
                <a:tab pos="38100"/>
              </a:tabLst>
            </a:pPr>
            <a:r>
              <a:rPr altLang="zh-CN" lang="en-US" smtClean="0"/>
              <a:t>	2</a:t>
            </a:r>
          </a:p>
          <a:p>
            <a:pPr>
              <a:lnSpc>
                <a:spcPts val="1400"/>
              </a:lnSpc>
              <a:tabLst>
                <a:tab pos="38100"/>
              </a:tabLst>
            </a:pPr>
            <a:endParaRPr altLang="zh-CN" lang="en-US" smtClean="0"/>
          </a:p>
          <a:p>
            <a:pPr>
              <a:lnSpc>
                <a:spcPts val="1400"/>
              </a:lnSpc>
              <a:tabLst>
                <a:tab pos="38100"/>
              </a:tabLst>
            </a:pPr>
            <a:r>
              <a:rPr altLang="zh-CN" lang="en-US" smtClean="0"/>
              <a:t>	3</a:t>
            </a:r>
          </a:p>
          <a:p>
            <a:pPr>
              <a:lnSpc>
                <a:spcPts val="1400"/>
              </a:lnSpc>
              <a:tabLst>
                <a:tab pos="38100"/>
              </a:tabLst>
            </a:pPr>
            <a:endParaRPr altLang="zh-CN" lang="en-US" smtClean="0"/>
          </a:p>
          <a:p>
            <a:pPr>
              <a:lnSpc>
                <a:spcPts val="1400"/>
              </a:lnSpc>
              <a:tabLst>
                <a:tab pos="38100"/>
              </a:tabLst>
            </a:pPr>
            <a:r>
              <a:rPr altLang="zh-CN" lang="en-US" smtClean="0"/>
              <a:t>	4</a:t>
            </a:r>
          </a:p>
          <a:p>
            <a:pPr>
              <a:lnSpc>
                <a:spcPts val="1400"/>
              </a:lnSpc>
              <a:tabLst>
                <a:tab pos="38100"/>
              </a:tabLst>
            </a:pPr>
            <a:endParaRPr altLang="zh-CN" lang="en-US" smtClean="0"/>
          </a:p>
          <a:p>
            <a:pPr>
              <a:lnSpc>
                <a:spcPts val="1400"/>
              </a:lnSpc>
              <a:tabLst>
                <a:tab pos="38100"/>
              </a:tabLst>
            </a:pPr>
            <a:r>
              <a:rPr altLang="zh-CN" lang="en-US" smtClean="0"/>
              <a:t>	5</a:t>
            </a:r>
          </a:p>
          <a:p>
            <a:pPr>
              <a:lnSpc>
                <a:spcPts val="1400"/>
              </a:lnSpc>
              <a:tabLst>
                <a:tab pos="38100"/>
              </a:tabLst>
            </a:pPr>
            <a:endParaRPr altLang="zh-CN" lang="en-US" smtClean="0"/>
          </a:p>
          <a:p>
            <a:pPr>
              <a:lnSpc>
                <a:spcPts val="1400"/>
              </a:lnSpc>
              <a:tabLst>
                <a:tab pos="38100"/>
              </a:tabLst>
            </a:pPr>
            <a:r>
              <a:rPr altLang="zh-CN" lang="en-US" smtClean="0"/>
              <a:t>	6</a:t>
            </a:r>
          </a:p>
          <a:p>
            <a:pPr>
              <a:lnSpc>
                <a:spcPts val="1400"/>
              </a:lnSpc>
              <a:tabLst>
                <a:tab pos="38100"/>
              </a:tabLst>
            </a:pPr>
            <a:endParaRPr altLang="zh-CN" lang="en-US" smtClean="0"/>
          </a:p>
          <a:p>
            <a:pPr>
              <a:lnSpc>
                <a:spcPts val="1400"/>
              </a:lnSpc>
              <a:tabLst>
                <a:tab pos="38100"/>
              </a:tabLst>
            </a:pPr>
            <a:r>
              <a:rPr altLang="zh-CN" lang="en-US" smtClean="0"/>
              <a:t>	7</a:t>
            </a:r>
          </a:p>
          <a:p>
            <a:pPr>
              <a:lnSpc>
                <a:spcPts val="1400"/>
              </a:lnSpc>
              <a:tabLst>
                <a:tab pos="38100"/>
              </a:tabLst>
            </a:pPr>
            <a:endParaRPr altLang="zh-CN" lang="en-US" smtClean="0"/>
          </a:p>
          <a:p>
            <a:pPr>
              <a:lnSpc>
                <a:spcPts val="1400"/>
              </a:lnSpc>
              <a:tabLst>
                <a:tab pos="38100"/>
              </a:tabLst>
            </a:pPr>
            <a:r>
              <a:rPr altLang="zh-CN" lang="en-US" smtClean="0"/>
              <a:t>	8</a:t>
            </a:r>
          </a:p>
          <a:p>
            <a:pPr>
              <a:lnSpc>
                <a:spcPts val="1400"/>
              </a:lnSpc>
              <a:tabLst>
                <a:tab pos="38100"/>
              </a:tabLst>
            </a:pPr>
            <a:endParaRPr altLang="zh-CN" lang="en-US" smtClean="0"/>
          </a:p>
          <a:p>
            <a:pPr>
              <a:lnSpc>
                <a:spcPts val="1400"/>
              </a:lnSpc>
              <a:tabLst>
                <a:tab pos="38100"/>
              </a:tabLst>
            </a:pPr>
            <a:r>
              <a:rPr altLang="zh-CN" lang="en-US" smtClean="0"/>
              <a:t>	9</a:t>
            </a:r>
          </a:p>
          <a:p>
            <a:pPr>
              <a:lnSpc>
                <a:spcPts val="1400"/>
              </a:lnSpc>
              <a:tabLst>
                <a:tab pos="38100"/>
              </a:tabLst>
            </a:pPr>
            <a:endParaRPr altLang="zh-CN" lang="en-US" smtClean="0"/>
          </a:p>
          <a:p>
            <a:pPr>
              <a:lnSpc>
                <a:spcPts val="1400"/>
              </a:lnSpc>
              <a:tabLst>
                <a:tab pos="38100"/>
              </a:tabLst>
            </a:pPr>
            <a:r>
              <a:rPr altLang="zh-CN" lang="en-US" smtClean="0"/>
              <a:t>10</a:t>
            </a:r>
          </a:p>
        </p:txBody>
      </p:sp>
      <p:sp>
        <p:nvSpPr>
          <p:cNvPr id="1024" name="TextBox 1"/>
          <p:cNvSpPr txBox="1"/>
          <p:nvPr/>
        </p:nvSpPr>
        <p:spPr>
          <a:xfrm>
            <a:off x="5473700" y="2374900"/>
            <a:ext cx="681037" cy="1582420"/>
          </a:xfrm>
          <a:prstGeom prst="rect">
            <a:avLst/>
          </a:prstGeom>
          <a:noFill/>
        </p:spPr>
        <p:txBody>
          <a:bodyPr lIns="0" rIns="0" rtlCol="0" tIns="0" wrap="none">
            <a:spAutoFit/>
          </a:bodyPr>
          <a:lstStyle/>
          <a:p>
            <a:pPr>
              <a:lnSpc>
                <a:spcPts val="1100"/>
              </a:lnSpc>
              <a:tabLst>
                <a:tab pos="25400"/>
                <a:tab pos="50800"/>
                <a:tab pos="139700"/>
                <a:tab pos="203200"/>
                <a:tab pos="228600"/>
              </a:tabLst>
            </a:pPr>
            <a:r>
              <a:rPr altLang="zh-CN" lang="en-US" smtClean="0"/>
              <a:t>					5.1%</a:t>
            </a:r>
          </a:p>
          <a:p>
            <a:pPr>
              <a:lnSpc>
                <a:spcPts val="1100"/>
              </a:lnSpc>
              <a:tabLst>
                <a:tab pos="25400"/>
                <a:tab pos="50800"/>
                <a:tab pos="139700"/>
                <a:tab pos="203200"/>
                <a:tab pos="228600"/>
              </a:tabLst>
            </a:pPr>
            <a:endParaRPr altLang="zh-CN" lang="en-US" smtClean="0"/>
          </a:p>
          <a:p>
            <a:pPr>
              <a:lnSpc>
                <a:spcPts val="1100"/>
              </a:lnSpc>
              <a:tabLst>
                <a:tab pos="25400"/>
                <a:tab pos="50800"/>
                <a:tab pos="139700"/>
                <a:tab pos="203200"/>
                <a:tab pos="228600"/>
              </a:tabLst>
            </a:pPr>
            <a:r>
              <a:rPr altLang="zh-CN" lang="en-US" smtClean="0"/>
              <a:t>				5.0%</a:t>
            </a:r>
          </a:p>
          <a:p>
            <a:pPr>
              <a:lnSpc>
                <a:spcPts val="1100"/>
              </a:lnSpc>
              <a:tabLst>
                <a:tab pos="25400"/>
                <a:tab pos="50800"/>
                <a:tab pos="139700"/>
                <a:tab pos="203200"/>
                <a:tab pos="228600"/>
              </a:tabLst>
            </a:pPr>
            <a:endParaRPr altLang="zh-CN" lang="en-US" smtClean="0"/>
          </a:p>
          <a:p>
            <a:pPr>
              <a:lnSpc>
                <a:spcPts val="1100"/>
              </a:lnSpc>
              <a:tabLst>
                <a:tab pos="25400"/>
                <a:tab pos="50800"/>
                <a:tab pos="139700"/>
                <a:tab pos="203200"/>
                <a:tab pos="228600"/>
              </a:tabLst>
            </a:pPr>
            <a:r>
              <a:rPr altLang="zh-CN" lang="en-US" smtClean="0"/>
              <a:t>			4.6%</a:t>
            </a:r>
          </a:p>
          <a:p>
            <a:pPr>
              <a:lnSpc>
                <a:spcPts val="1100"/>
              </a:lnSpc>
              <a:tabLst>
                <a:tab pos="25400"/>
                <a:tab pos="50800"/>
                <a:tab pos="139700"/>
                <a:tab pos="203200"/>
                <a:tab pos="228600"/>
              </a:tabLst>
            </a:pPr>
            <a:endParaRPr altLang="zh-CN" lang="en-US" smtClean="0"/>
          </a:p>
          <a:p>
            <a:pPr>
              <a:lnSpc>
                <a:spcPts val="1100"/>
              </a:lnSpc>
              <a:tabLst>
                <a:tab pos="25400"/>
                <a:tab pos="50800"/>
                <a:tab pos="139700"/>
                <a:tab pos="203200"/>
                <a:tab pos="228600"/>
              </a:tabLst>
            </a:pPr>
            <a:r>
              <a:rPr altLang="zh-CN" lang="en-US" smtClean="0"/>
              <a:t>		4.1%</a:t>
            </a:r>
          </a:p>
          <a:p>
            <a:pPr>
              <a:lnSpc>
                <a:spcPts val="1100"/>
              </a:lnSpc>
              <a:tabLst>
                <a:tab pos="25400"/>
                <a:tab pos="50800"/>
                <a:tab pos="139700"/>
                <a:tab pos="203200"/>
                <a:tab pos="228600"/>
              </a:tabLst>
            </a:pPr>
            <a:endParaRPr altLang="zh-CN" lang="en-US" smtClean="0"/>
          </a:p>
          <a:p>
            <a:pPr>
              <a:lnSpc>
                <a:spcPts val="1100"/>
              </a:lnSpc>
              <a:tabLst>
                <a:tab pos="25400"/>
                <a:tab pos="50800"/>
                <a:tab pos="139700"/>
                <a:tab pos="203200"/>
                <a:tab pos="228600"/>
              </a:tabLst>
            </a:pPr>
            <a:r>
              <a:rPr altLang="zh-CN" lang="en-US" smtClean="0"/>
              <a:t>	3.9%</a:t>
            </a:r>
          </a:p>
          <a:p>
            <a:pPr>
              <a:lnSpc>
                <a:spcPts val="1100"/>
              </a:lnSpc>
              <a:tabLst>
                <a:tab pos="25400"/>
                <a:tab pos="50800"/>
                <a:tab pos="139700"/>
                <a:tab pos="203200"/>
                <a:tab pos="228600"/>
              </a:tabLst>
            </a:pPr>
            <a:endParaRPr altLang="zh-CN" lang="en-US" smtClean="0"/>
          </a:p>
          <a:p>
            <a:pPr>
              <a:lnSpc>
                <a:spcPts val="1100"/>
              </a:lnSpc>
              <a:tabLst>
                <a:tab pos="25400"/>
                <a:tab pos="50800"/>
                <a:tab pos="139700"/>
                <a:tab pos="203200"/>
                <a:tab pos="228600"/>
              </a:tabLst>
            </a:pPr>
            <a:r>
              <a:rPr altLang="zh-CN" lang="en-US" smtClean="0"/>
              <a:t>3.7%</a:t>
            </a:r>
          </a:p>
        </p:txBody>
      </p:sp>
      <p:sp>
        <p:nvSpPr>
          <p:cNvPr id="1025" name="TextBox 1"/>
          <p:cNvSpPr txBox="1"/>
          <p:nvPr/>
        </p:nvSpPr>
        <p:spPr>
          <a:xfrm>
            <a:off x="6184900" y="20066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8.0%</a:t>
            </a:r>
          </a:p>
        </p:txBody>
      </p:sp>
      <p:sp>
        <p:nvSpPr>
          <p:cNvPr id="1026" name="TextBox 1"/>
          <p:cNvSpPr txBox="1"/>
          <p:nvPr/>
        </p:nvSpPr>
        <p:spPr>
          <a:xfrm>
            <a:off x="6692900" y="1638300"/>
            <a:ext cx="410691" cy="185420"/>
          </a:xfrm>
          <a:prstGeom prst="rect">
            <a:avLst/>
          </a:prstGeom>
          <a:noFill/>
        </p:spPr>
        <p:txBody>
          <a:bodyPr lIns="0" rIns="0" rtlCol="0" tIns="0" wrap="none">
            <a:spAutoFit/>
          </a:bodyPr>
          <a:lstStyle/>
          <a:p>
            <a:pPr>
              <a:lnSpc>
                <a:spcPts val="1100"/>
              </a:lnSpc>
            </a:pPr>
            <a:r>
              <a:rPr altLang="zh-CN" b="1" lang="en-US" smtClean="0" sz="1202">
                <a:solidFill>
                  <a:srgbClr val="FFFFFF"/>
                </a:solidFill>
                <a:latin charset="0" pitchFamily="18" typeface="Times New Roman"/>
                <a:cs charset="0" pitchFamily="18" typeface="Times New Roman"/>
              </a:rPr>
              <a:t>11.6%</a:t>
            </a:r>
          </a:p>
        </p:txBody>
      </p:sp>
      <p:sp>
        <p:nvSpPr>
          <p:cNvPr id="1028" name="TextBox 1"/>
          <p:cNvSpPr txBox="1"/>
          <p:nvPr/>
        </p:nvSpPr>
        <p:spPr>
          <a:xfrm>
            <a:off x="7315200" y="1270000"/>
            <a:ext cx="4191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15.4%</a:t>
            </a:r>
          </a:p>
        </p:txBody>
      </p:sp>
      <p:sp>
        <p:nvSpPr>
          <p:cNvPr id="1029" name="TextBox 1"/>
          <p:cNvSpPr txBox="1"/>
          <p:nvPr/>
        </p:nvSpPr>
        <p:spPr>
          <a:xfrm>
            <a:off x="7366000" y="901700"/>
            <a:ext cx="4191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15.7%</a:t>
            </a:r>
          </a:p>
        </p:txBody>
      </p:sp>
      <p:sp>
        <p:nvSpPr>
          <p:cNvPr id="1030" name="TextBox 1"/>
          <p:cNvSpPr txBox="1"/>
          <p:nvPr/>
        </p:nvSpPr>
        <p:spPr>
          <a:xfrm>
            <a:off x="4305300" y="1219200"/>
            <a:ext cx="1371600" cy="3068320"/>
          </a:xfrm>
          <a:prstGeom prst="rect">
            <a:avLst/>
          </a:prstGeom>
          <a:noFill/>
        </p:spPr>
        <p:txBody>
          <a:bodyPr lIns="0" rIns="0" rtlCol="0" tIns="0" wrap="none">
            <a:spAutoFit/>
          </a:bodyPr>
          <a:lstStyle/>
          <a:p>
            <a:pPr>
              <a:lnSpc>
                <a:spcPts val="1400"/>
              </a:lnSpc>
              <a:tabLst>
                <a:tab pos="139700"/>
                <a:tab pos="190500"/>
                <a:tab pos="279400"/>
              </a:tabLst>
            </a:pPr>
            <a:r>
              <a:rPr altLang="zh-CN" lang="en-US" smtClean="0"/>
              <a:t>			天天酷跑</a:t>
            </a:r>
          </a:p>
          <a:p>
            <a:pPr>
              <a:lnSpc>
                <a:spcPts val="1400"/>
              </a:lnSpc>
              <a:tabLst>
                <a:tab pos="139700"/>
                <a:tab pos="190500"/>
                <a:tab pos="279400"/>
              </a:tabLst>
            </a:pPr>
            <a:endParaRPr altLang="zh-CN" lang="en-US" smtClean="0"/>
          </a:p>
          <a:p>
            <a:pPr>
              <a:lnSpc>
                <a:spcPts val="1400"/>
              </a:lnSpc>
              <a:tabLst>
                <a:tab pos="139700"/>
                <a:tab pos="190500"/>
                <a:tab pos="279400"/>
              </a:tabLst>
            </a:pPr>
            <a:r>
              <a:rPr altLang="zh-CN" lang="en-US" smtClean="0"/>
              <a:t>	欢乐斗地主</a:t>
            </a:r>
          </a:p>
          <a:p>
            <a:pPr>
              <a:lnSpc>
                <a:spcPts val="1400"/>
              </a:lnSpc>
              <a:tabLst>
                <a:tab pos="139700"/>
                <a:tab pos="190500"/>
                <a:tab pos="279400"/>
              </a:tabLst>
            </a:pPr>
            <a:endParaRPr altLang="zh-CN" lang="en-US" smtClean="0"/>
          </a:p>
          <a:p>
            <a:pPr>
              <a:lnSpc>
                <a:spcPts val="1400"/>
              </a:lnSpc>
              <a:tabLst>
                <a:tab pos="139700"/>
                <a:tab pos="190500"/>
                <a:tab pos="279400"/>
              </a:tabLst>
            </a:pPr>
            <a:r>
              <a:rPr altLang="zh-CN" lang="en-US" smtClean="0"/>
              <a:t>	开心消消乐</a:t>
            </a:r>
          </a:p>
          <a:p>
            <a:pPr>
              <a:lnSpc>
                <a:spcPts val="1400"/>
              </a:lnSpc>
              <a:tabLst>
                <a:tab pos="139700"/>
                <a:tab pos="190500"/>
                <a:tab pos="279400"/>
              </a:tabLst>
            </a:pPr>
            <a:endParaRPr altLang="zh-CN" lang="en-US" smtClean="0"/>
          </a:p>
          <a:p>
            <a:pPr>
              <a:lnSpc>
                <a:spcPts val="1400"/>
              </a:lnSpc>
              <a:tabLst>
                <a:tab pos="139700"/>
                <a:tab pos="190500"/>
                <a:tab pos="279400"/>
              </a:tabLst>
            </a:pPr>
            <a:r>
              <a:rPr altLang="zh-CN" lang="en-US" smtClean="0"/>
              <a:t>	天天爱消除</a:t>
            </a:r>
          </a:p>
          <a:p>
            <a:pPr>
              <a:lnSpc>
                <a:spcPts val="1400"/>
              </a:lnSpc>
              <a:tabLst>
                <a:tab pos="139700"/>
                <a:tab pos="190500"/>
                <a:tab pos="279400"/>
              </a:tabLst>
            </a:pPr>
            <a:endParaRPr altLang="zh-CN" lang="en-US" smtClean="0"/>
          </a:p>
          <a:p>
            <a:pPr>
              <a:lnSpc>
                <a:spcPts val="1400"/>
              </a:lnSpc>
              <a:tabLst>
                <a:tab pos="139700"/>
                <a:tab pos="190500"/>
                <a:tab pos="279400"/>
              </a:tabLst>
            </a:pPr>
            <a:r>
              <a:rPr altLang="zh-CN" lang="en-US" smtClean="0"/>
              <a:t>			天天飞车</a:t>
            </a:r>
          </a:p>
          <a:p>
            <a:pPr>
              <a:lnSpc>
                <a:spcPts val="1400"/>
              </a:lnSpc>
              <a:tabLst>
                <a:tab pos="139700"/>
                <a:tab pos="190500"/>
                <a:tab pos="279400"/>
              </a:tabLst>
            </a:pPr>
            <a:endParaRPr altLang="zh-CN" lang="en-US" smtClean="0"/>
          </a:p>
          <a:p>
            <a:pPr>
              <a:lnSpc>
                <a:spcPts val="1400"/>
              </a:lnSpc>
              <a:tabLst>
                <a:tab pos="139700"/>
                <a:tab pos="190500"/>
                <a:tab pos="279400"/>
              </a:tabLst>
            </a:pPr>
            <a:r>
              <a:rPr altLang="zh-CN" lang="en-US" smtClean="0"/>
              <a:t>			节奏大师</a:t>
            </a:r>
          </a:p>
          <a:p>
            <a:pPr>
              <a:lnSpc>
                <a:spcPts val="1400"/>
              </a:lnSpc>
              <a:tabLst>
                <a:tab pos="139700"/>
                <a:tab pos="190500"/>
                <a:tab pos="279400"/>
              </a:tabLst>
            </a:pPr>
            <a:endParaRPr altLang="zh-CN" lang="en-US" smtClean="0"/>
          </a:p>
          <a:p>
            <a:pPr>
              <a:lnSpc>
                <a:spcPts val="1400"/>
              </a:lnSpc>
              <a:tabLst>
                <a:tab pos="139700"/>
                <a:tab pos="190500"/>
                <a:tab pos="279400"/>
              </a:tabLst>
            </a:pPr>
            <a:r>
              <a:rPr altLang="zh-CN" lang="en-US" smtClean="0"/>
              <a:t>经典消灭星星</a:t>
            </a:r>
          </a:p>
          <a:p>
            <a:pPr>
              <a:lnSpc>
                <a:spcPts val="1400"/>
              </a:lnSpc>
              <a:tabLst>
                <a:tab pos="139700"/>
                <a:tab pos="190500"/>
                <a:tab pos="279400"/>
              </a:tabLst>
            </a:pPr>
            <a:endParaRPr altLang="zh-CN" lang="en-US" smtClean="0"/>
          </a:p>
          <a:p>
            <a:pPr>
              <a:lnSpc>
                <a:spcPts val="1400"/>
              </a:lnSpc>
              <a:tabLst>
                <a:tab pos="139700"/>
                <a:tab pos="190500"/>
                <a:tab pos="279400"/>
              </a:tabLst>
            </a:pPr>
            <a:r>
              <a:rPr altLang="zh-CN" lang="en-US" smtClean="0"/>
              <a:t>		神庙逃亡2</a:t>
            </a:r>
          </a:p>
          <a:p>
            <a:pPr>
              <a:lnSpc>
                <a:spcPts val="1400"/>
              </a:lnSpc>
              <a:tabLst>
                <a:tab pos="139700"/>
                <a:tab pos="190500"/>
                <a:tab pos="279400"/>
              </a:tabLst>
            </a:pPr>
            <a:endParaRPr altLang="zh-CN" lang="en-US" smtClean="0"/>
          </a:p>
          <a:p>
            <a:pPr>
              <a:lnSpc>
                <a:spcPts val="1400"/>
              </a:lnSpc>
              <a:tabLst>
                <a:tab pos="139700"/>
                <a:tab pos="190500"/>
                <a:tab pos="279400"/>
              </a:tabLst>
            </a:pPr>
            <a:r>
              <a:rPr altLang="zh-CN" lang="en-US" smtClean="0"/>
              <a:t>全民飞机大战</a:t>
            </a:r>
          </a:p>
        </p:txBody>
      </p:sp>
      <p:sp>
        <p:nvSpPr>
          <p:cNvPr id="1031" name="TextBox 1"/>
          <p:cNvSpPr txBox="1"/>
          <p:nvPr/>
        </p:nvSpPr>
        <p:spPr>
          <a:xfrm>
            <a:off x="3810000" y="850900"/>
            <a:ext cx="1381125" cy="236220"/>
          </a:xfrm>
          <a:prstGeom prst="rect">
            <a:avLst/>
          </a:prstGeom>
          <a:noFill/>
        </p:spPr>
        <p:txBody>
          <a:bodyPr lIns="0" rIns="0" rtlCol="0" tIns="0" wrap="none">
            <a:spAutoFit/>
          </a:bodyPr>
          <a:lstStyle/>
          <a:p>
            <a:pPr>
              <a:lnSpc>
                <a:spcPts val="1500"/>
              </a:lnSpc>
            </a:pPr>
            <a:r>
              <a:rPr altLang="zh-CN" lang="en-US" smtClean="0" sz="1106">
                <a:solidFill>
                  <a:srgbClr val="8087A4"/>
                </a:solidFill>
                <a:latin charset="0" pitchFamily="18" typeface="Microsoft YaHei UI"/>
                <a:cs charset="0" pitchFamily="18" typeface="Microsoft YaHei UI"/>
              </a:rPr>
              <a:t>1    PopStar!消灭星星</a:t>
            </a:r>
          </a:p>
        </p:txBody>
      </p:sp>
      <p:sp>
        <p:nvSpPr>
          <p:cNvPr id="1032" name="TextBox 1"/>
          <p:cNvSpPr txBox="1"/>
          <p:nvPr/>
        </p:nvSpPr>
        <p:spPr>
          <a:xfrm>
            <a:off x="5003800" y="482600"/>
            <a:ext cx="276225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Tahoma"/>
                <a:cs charset="0" pitchFamily="18" typeface="Tahoma"/>
              </a:rPr>
              <a:t>2014年12月移动游戏用户覆盖率TOP10</a:t>
            </a:r>
          </a:p>
        </p:txBody>
      </p:sp>
      <p:sp>
        <p:nvSpPr>
          <p:cNvPr id="1033" name="TextBox 1"/>
          <p:cNvSpPr txBox="1"/>
          <p:nvPr/>
        </p:nvSpPr>
        <p:spPr>
          <a:xfrm>
            <a:off x="635000" y="254000"/>
            <a:ext cx="1981200" cy="223520"/>
          </a:xfrm>
          <a:prstGeom prst="rect">
            <a:avLst/>
          </a:prstGeom>
          <a:noFill/>
        </p:spPr>
        <p:txBody>
          <a:bodyPr lIns="0" rIns="0" rtlCol="0" tIns="0" wrap="none">
            <a:spAutoFit/>
          </a:bodyPr>
          <a:lstStyle/>
          <a:p>
            <a:pPr>
              <a:lnSpc>
                <a:spcPts val="1400"/>
              </a:lnSpc>
            </a:pPr>
            <a:r>
              <a:rPr altLang="zh-CN" lang="en-US" smtClean="0" sz="1103">
                <a:solidFill>
                  <a:srgbClr val="6D7393"/>
                </a:solidFill>
                <a:latin charset="0" pitchFamily="18" typeface="Microsoft YaHei UI"/>
                <a:cs charset="0" pitchFamily="18" typeface="Microsoft YaHei UI"/>
              </a:rPr>
              <a:t>细分行业应用盘点——移动游戏</a:t>
            </a:r>
          </a:p>
        </p:txBody>
      </p:sp>
      <p:sp>
        <p:nvSpPr>
          <p:cNvPr id="1034" name="TextBox 1"/>
          <p:cNvSpPr txBox="1"/>
          <p:nvPr/>
        </p:nvSpPr>
        <p:spPr>
          <a:xfrm>
            <a:off x="393700" y="520700"/>
            <a:ext cx="3341688" cy="274320"/>
          </a:xfrm>
          <a:prstGeom prst="rect">
            <a:avLst/>
          </a:prstGeom>
          <a:noFill/>
        </p:spPr>
        <p:txBody>
          <a:bodyPr lIns="0" rIns="0" rtlCol="0" tIns="0" wrap="none">
            <a:spAutoFit/>
          </a:bodyPr>
          <a:lstStyle/>
          <a:p>
            <a:pPr>
              <a:lnSpc>
                <a:spcPts val="1800"/>
              </a:lnSpc>
            </a:pPr>
            <a:r>
              <a:rPr altLang="zh-CN" lang="en-US" smtClean="0" sz="1403">
                <a:solidFill>
                  <a:srgbClr val="6EB3E7"/>
                </a:solidFill>
                <a:latin charset="0" pitchFamily="18" typeface="Wingdings"/>
                <a:cs charset="0" pitchFamily="18" typeface="Wingdings"/>
              </a:rPr>
              <a:t>   移动游戏用户覆盖比例Top10</a:t>
            </a:r>
          </a:p>
        </p:txBody>
      </p:sp>
      <p:sp>
        <p:nvSpPr>
          <p:cNvPr id="1035" name="TextBox 1"/>
          <p:cNvSpPr txBox="1"/>
          <p:nvPr/>
        </p:nvSpPr>
        <p:spPr>
          <a:xfrm>
            <a:off x="406400" y="1358900"/>
            <a:ext cx="2971800" cy="3855720"/>
          </a:xfrm>
          <a:prstGeom prst="rect">
            <a:avLst/>
          </a:prstGeom>
          <a:noFill/>
        </p:spPr>
        <p:txBody>
          <a:bodyPr lIns="0" rIns="0" rtlCol="0" tIns="0" wrap="none">
            <a:spAutoFit/>
          </a:bodyPr>
          <a:lstStyle/>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移动游戏覆盖比例Top10应用中，腾</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讯系游戏依然占据多数席位，</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PopStar！消灭星星以及天天酷跑分别</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以15.7%和15.4%的用户覆盖率领</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先。</a:t>
            </a: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数据来源：TalkingData 数据中心</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注：以上为2014年12月安卓平台应用排名。</a:t>
            </a:r>
          </a:p>
        </p:txBody>
      </p:sp>
    </p:spTree>
  </p:cSld>
  <p:clrMapOvr>
    <a:masterClrMapping/>
  </p:clrMapOvr>
  <p:transition/>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6188709" y="1743798"/>
            <a:ext cx="2558922" cy="208318"/>
          </a:xfrm>
          <a:custGeom>
            <a:gdLst>
              <a:gd fmla="*/ 0 w 2558922" name="connsiteX0"/>
              <a:gd fmla="*/ 208318 h 208318" name="connsiteY0"/>
              <a:gd fmla="*/ 2558922 w 2558922" name="connsiteX1"/>
              <a:gd fmla="*/ 208318 h 208318" name="connsiteY1"/>
              <a:gd fmla="*/ 2558922 w 2558922" name="connsiteX2"/>
              <a:gd fmla="*/ 0 h 208318" name="connsiteY2"/>
              <a:gd fmla="*/ 0 w 2558922" name="connsiteX3"/>
              <a:gd fmla="*/ 0 h 208318" name="connsiteY3"/>
              <a:gd fmla="*/ 0 w 2558922" name="connsiteX4"/>
              <a:gd fmla="*/ 208318 h 20831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8318" w="2558922">
                <a:moveTo>
                  <a:pt x="0" y="208318"/>
                </a:moveTo>
                <a:lnTo>
                  <a:pt x="2558922" y="208318"/>
                </a:lnTo>
                <a:lnTo>
                  <a:pt x="2558922" y="0"/>
                </a:lnTo>
                <a:lnTo>
                  <a:pt x="0" y="0"/>
                </a:lnTo>
                <a:lnTo>
                  <a:pt x="0" y="208318"/>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6188709" y="2161959"/>
            <a:ext cx="1533397" cy="209893"/>
          </a:xfrm>
          <a:custGeom>
            <a:gdLst>
              <a:gd fmla="*/ 0 w 1533397" name="connsiteX0"/>
              <a:gd fmla="*/ 209892 h 209893" name="connsiteY0"/>
              <a:gd fmla="*/ 1533397 w 1533397" name="connsiteX1"/>
              <a:gd fmla="*/ 209892 h 209893" name="connsiteY1"/>
              <a:gd fmla="*/ 1533397 w 1533397" name="connsiteX2"/>
              <a:gd fmla="*/ 0 h 209893" name="connsiteY2"/>
              <a:gd fmla="*/ 0 w 1533397" name="connsiteX3"/>
              <a:gd fmla="*/ 0 h 209893" name="connsiteY3"/>
              <a:gd fmla="*/ 0 w 1533397" name="connsiteX4"/>
              <a:gd fmla="*/ 209892 h 20989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93" w="1533397">
                <a:moveTo>
                  <a:pt x="0" y="209892"/>
                </a:moveTo>
                <a:lnTo>
                  <a:pt x="1533397" y="209892"/>
                </a:lnTo>
                <a:lnTo>
                  <a:pt x="1533397" y="0"/>
                </a:lnTo>
                <a:lnTo>
                  <a:pt x="0" y="0"/>
                </a:lnTo>
                <a:lnTo>
                  <a:pt x="0" y="20989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7722107" y="2161959"/>
            <a:ext cx="1025500" cy="209893"/>
          </a:xfrm>
          <a:custGeom>
            <a:gdLst>
              <a:gd fmla="*/ 0 w 1025500" name="connsiteX0"/>
              <a:gd fmla="*/ 209892 h 209893" name="connsiteY0"/>
              <a:gd fmla="*/ 1025500 w 1025500" name="connsiteX1"/>
              <a:gd fmla="*/ 209892 h 209893" name="connsiteY1"/>
              <a:gd fmla="*/ 1025500 w 1025500" name="connsiteX2"/>
              <a:gd fmla="*/ 0 h 209893" name="connsiteY2"/>
              <a:gd fmla="*/ 0 w 1025500" name="connsiteX3"/>
              <a:gd fmla="*/ 0 h 209893" name="connsiteY3"/>
              <a:gd fmla="*/ 0 w 1025500" name="connsiteX4"/>
              <a:gd fmla="*/ 209892 h 20989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93" w="1025500">
                <a:moveTo>
                  <a:pt x="0" y="209892"/>
                </a:moveTo>
                <a:lnTo>
                  <a:pt x="1025500" y="209892"/>
                </a:lnTo>
                <a:lnTo>
                  <a:pt x="1025500" y="0"/>
                </a:lnTo>
                <a:lnTo>
                  <a:pt x="0" y="0"/>
                </a:lnTo>
                <a:lnTo>
                  <a:pt x="0" y="20989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6188709" y="2581694"/>
            <a:ext cx="1533397" cy="209892"/>
          </a:xfrm>
          <a:custGeom>
            <a:gdLst>
              <a:gd fmla="*/ 0 w 1533397" name="connsiteX0"/>
              <a:gd fmla="*/ 209892 h 209892" name="connsiteY0"/>
              <a:gd fmla="*/ 1533397 w 1533397" name="connsiteX1"/>
              <a:gd fmla="*/ 209892 h 209892" name="connsiteY1"/>
              <a:gd fmla="*/ 1533397 w 1533397" name="connsiteX2"/>
              <a:gd fmla="*/ 0 h 209892" name="connsiteY2"/>
              <a:gd fmla="*/ 0 w 1533397" name="connsiteX3"/>
              <a:gd fmla="*/ 0 h 209892" name="connsiteY3"/>
              <a:gd fmla="*/ 0 w 1533397" name="connsiteX4"/>
              <a:gd fmla="*/ 209892 h 2098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92" w="1533397">
                <a:moveTo>
                  <a:pt x="0" y="209892"/>
                </a:moveTo>
                <a:lnTo>
                  <a:pt x="1533397" y="209892"/>
                </a:lnTo>
                <a:lnTo>
                  <a:pt x="1533397" y="0"/>
                </a:lnTo>
                <a:lnTo>
                  <a:pt x="0" y="0"/>
                </a:lnTo>
                <a:lnTo>
                  <a:pt x="0" y="20989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7722107" y="2581694"/>
            <a:ext cx="1025500" cy="209892"/>
          </a:xfrm>
          <a:custGeom>
            <a:gdLst>
              <a:gd fmla="*/ 0 w 1025500" name="connsiteX0"/>
              <a:gd fmla="*/ 209892 h 209892" name="connsiteY0"/>
              <a:gd fmla="*/ 1025500 w 1025500" name="connsiteX1"/>
              <a:gd fmla="*/ 209892 h 209892" name="connsiteY1"/>
              <a:gd fmla="*/ 1025500 w 1025500" name="connsiteX2"/>
              <a:gd fmla="*/ 0 h 209892" name="connsiteY2"/>
              <a:gd fmla="*/ 0 w 1025500" name="connsiteX3"/>
              <a:gd fmla="*/ 0 h 209892" name="connsiteY3"/>
              <a:gd fmla="*/ 0 w 1025500" name="connsiteX4"/>
              <a:gd fmla="*/ 209892 h 2098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92" w="1025500">
                <a:moveTo>
                  <a:pt x="0" y="209892"/>
                </a:moveTo>
                <a:lnTo>
                  <a:pt x="1025500" y="209892"/>
                </a:lnTo>
                <a:lnTo>
                  <a:pt x="1025500" y="0"/>
                </a:lnTo>
                <a:lnTo>
                  <a:pt x="0" y="0"/>
                </a:lnTo>
                <a:lnTo>
                  <a:pt x="0" y="20989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6188709" y="3001556"/>
            <a:ext cx="1533397" cy="209892"/>
          </a:xfrm>
          <a:custGeom>
            <a:gdLst>
              <a:gd fmla="*/ 0 w 1533397" name="connsiteX0"/>
              <a:gd fmla="*/ 209892 h 209892" name="connsiteY0"/>
              <a:gd fmla="*/ 1533397 w 1533397" name="connsiteX1"/>
              <a:gd fmla="*/ 209892 h 209892" name="connsiteY1"/>
              <a:gd fmla="*/ 1533397 w 1533397" name="connsiteX2"/>
              <a:gd fmla="*/ 0 h 209892" name="connsiteY2"/>
              <a:gd fmla="*/ 0 w 1533397" name="connsiteX3"/>
              <a:gd fmla="*/ 0 h 209892" name="connsiteY3"/>
              <a:gd fmla="*/ 0 w 1533397" name="connsiteX4"/>
              <a:gd fmla="*/ 209892 h 2098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92" w="1533397">
                <a:moveTo>
                  <a:pt x="0" y="209892"/>
                </a:moveTo>
                <a:lnTo>
                  <a:pt x="1533397" y="209892"/>
                </a:lnTo>
                <a:lnTo>
                  <a:pt x="1533397" y="0"/>
                </a:lnTo>
                <a:lnTo>
                  <a:pt x="0" y="0"/>
                </a:lnTo>
                <a:lnTo>
                  <a:pt x="0" y="20989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7722107" y="3001556"/>
            <a:ext cx="1025500" cy="209892"/>
          </a:xfrm>
          <a:custGeom>
            <a:gdLst>
              <a:gd fmla="*/ 0 w 1025500" name="connsiteX0"/>
              <a:gd fmla="*/ 209892 h 209892" name="connsiteY0"/>
              <a:gd fmla="*/ 1025500 w 1025500" name="connsiteX1"/>
              <a:gd fmla="*/ 209892 h 209892" name="connsiteY1"/>
              <a:gd fmla="*/ 1025500 w 1025500" name="connsiteX2"/>
              <a:gd fmla="*/ 0 h 209892" name="connsiteY2"/>
              <a:gd fmla="*/ 0 w 1025500" name="connsiteX3"/>
              <a:gd fmla="*/ 0 h 209892" name="connsiteY3"/>
              <a:gd fmla="*/ 0 w 1025500" name="connsiteX4"/>
              <a:gd fmla="*/ 209892 h 2098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92" w="1025500">
                <a:moveTo>
                  <a:pt x="0" y="209892"/>
                </a:moveTo>
                <a:lnTo>
                  <a:pt x="1025500" y="209892"/>
                </a:lnTo>
                <a:lnTo>
                  <a:pt x="1025500" y="0"/>
                </a:lnTo>
                <a:lnTo>
                  <a:pt x="0" y="0"/>
                </a:lnTo>
                <a:lnTo>
                  <a:pt x="0" y="20989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6188709" y="3421291"/>
            <a:ext cx="1533397" cy="209893"/>
          </a:xfrm>
          <a:custGeom>
            <a:gdLst>
              <a:gd fmla="*/ 0 w 1533397" name="connsiteX0"/>
              <a:gd fmla="*/ 209893 h 209893" name="connsiteY0"/>
              <a:gd fmla="*/ 1533397 w 1533397" name="connsiteX1"/>
              <a:gd fmla="*/ 209893 h 209893" name="connsiteY1"/>
              <a:gd fmla="*/ 1533397 w 1533397" name="connsiteX2"/>
              <a:gd fmla="*/ 0 h 209893" name="connsiteY2"/>
              <a:gd fmla="*/ 0 w 1533397" name="connsiteX3"/>
              <a:gd fmla="*/ 0 h 209893" name="connsiteY3"/>
              <a:gd fmla="*/ 0 w 1533397" name="connsiteX4"/>
              <a:gd fmla="*/ 209893 h 20989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93" w="1533397">
                <a:moveTo>
                  <a:pt x="0" y="209893"/>
                </a:moveTo>
                <a:lnTo>
                  <a:pt x="1533397" y="209893"/>
                </a:lnTo>
                <a:lnTo>
                  <a:pt x="1533397" y="0"/>
                </a:lnTo>
                <a:lnTo>
                  <a:pt x="0" y="0"/>
                </a:lnTo>
                <a:lnTo>
                  <a:pt x="0" y="209893"/>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7722107" y="3421291"/>
            <a:ext cx="1025500" cy="209893"/>
          </a:xfrm>
          <a:custGeom>
            <a:gdLst>
              <a:gd fmla="*/ 0 w 1025500" name="connsiteX0"/>
              <a:gd fmla="*/ 209893 h 209893" name="connsiteY0"/>
              <a:gd fmla="*/ 1025500 w 1025500" name="connsiteX1"/>
              <a:gd fmla="*/ 209893 h 209893" name="connsiteY1"/>
              <a:gd fmla="*/ 1025500 w 1025500" name="connsiteX2"/>
              <a:gd fmla="*/ 0 h 209893" name="connsiteY2"/>
              <a:gd fmla="*/ 0 w 1025500" name="connsiteX3"/>
              <a:gd fmla="*/ 0 h 209893" name="connsiteY3"/>
              <a:gd fmla="*/ 0 w 1025500" name="connsiteX4"/>
              <a:gd fmla="*/ 209893 h 20989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93" w="1025500">
                <a:moveTo>
                  <a:pt x="0" y="209893"/>
                </a:moveTo>
                <a:lnTo>
                  <a:pt x="1025500" y="209893"/>
                </a:lnTo>
                <a:lnTo>
                  <a:pt x="1025500" y="0"/>
                </a:lnTo>
                <a:lnTo>
                  <a:pt x="0" y="0"/>
                </a:lnTo>
                <a:lnTo>
                  <a:pt x="0" y="209893"/>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188709" y="3841115"/>
            <a:ext cx="1533397" cy="209893"/>
          </a:xfrm>
          <a:custGeom>
            <a:gdLst>
              <a:gd fmla="*/ 0 w 1533397" name="connsiteX0"/>
              <a:gd fmla="*/ 209892 h 209893" name="connsiteY0"/>
              <a:gd fmla="*/ 1533397 w 1533397" name="connsiteX1"/>
              <a:gd fmla="*/ 209892 h 209893" name="connsiteY1"/>
              <a:gd fmla="*/ 1533397 w 1533397" name="connsiteX2"/>
              <a:gd fmla="*/ 0 h 209893" name="connsiteY2"/>
              <a:gd fmla="*/ 0 w 1533397" name="connsiteX3"/>
              <a:gd fmla="*/ 0 h 209893" name="connsiteY3"/>
              <a:gd fmla="*/ 0 w 1533397" name="connsiteX4"/>
              <a:gd fmla="*/ 209892 h 20989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93" w="1533397">
                <a:moveTo>
                  <a:pt x="0" y="209892"/>
                </a:moveTo>
                <a:lnTo>
                  <a:pt x="1533397" y="209892"/>
                </a:lnTo>
                <a:lnTo>
                  <a:pt x="1533397" y="0"/>
                </a:lnTo>
                <a:lnTo>
                  <a:pt x="0" y="0"/>
                </a:lnTo>
                <a:lnTo>
                  <a:pt x="0" y="20989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722107" y="3841115"/>
            <a:ext cx="1025500" cy="209893"/>
          </a:xfrm>
          <a:custGeom>
            <a:gdLst>
              <a:gd fmla="*/ 0 w 1025500" name="connsiteX0"/>
              <a:gd fmla="*/ 209892 h 209893" name="connsiteY0"/>
              <a:gd fmla="*/ 1025500 w 1025500" name="connsiteX1"/>
              <a:gd fmla="*/ 209892 h 209893" name="connsiteY1"/>
              <a:gd fmla="*/ 1025500 w 1025500" name="connsiteX2"/>
              <a:gd fmla="*/ 0 h 209893" name="connsiteY2"/>
              <a:gd fmla="*/ 0 w 1025500" name="connsiteX3"/>
              <a:gd fmla="*/ 0 h 209893" name="connsiteY3"/>
              <a:gd fmla="*/ 0 w 1025500" name="connsiteX4"/>
              <a:gd fmla="*/ 209892 h 20989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93" w="1025500">
                <a:moveTo>
                  <a:pt x="0" y="209892"/>
                </a:moveTo>
                <a:lnTo>
                  <a:pt x="1025500" y="209892"/>
                </a:lnTo>
                <a:lnTo>
                  <a:pt x="1025500" y="0"/>
                </a:lnTo>
                <a:lnTo>
                  <a:pt x="0" y="0"/>
                </a:lnTo>
                <a:lnTo>
                  <a:pt x="0" y="209892"/>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707820" y="1937829"/>
            <a:ext cx="57150" cy="2127465"/>
          </a:xfrm>
          <a:custGeom>
            <a:gdLst>
              <a:gd fmla="*/ 14287 w 57150" name="connsiteX0"/>
              <a:gd fmla="*/ 14287 h 2127465" name="connsiteY0"/>
              <a:gd fmla="*/ 14287 w 57150" name="connsiteX1"/>
              <a:gd fmla="*/ 2113178 h 2127465" name="connsiteY1"/>
            </a:gdLst>
            <a:cxnLst>
              <a:cxn ang="0">
                <a:pos x="connsiteX0" y="connsiteY0"/>
              </a:cxn>
              <a:cxn ang="1">
                <a:pos x="connsiteX1" y="connsiteY1"/>
              </a:cxn>
            </a:cxnLst>
            <a:rect b="b" l="l" r="r" t="t"/>
            <a:pathLst>
              <a:path h="2127465" w="57150">
                <a:moveTo>
                  <a:pt x="14287" y="14287"/>
                </a:moveTo>
                <a:lnTo>
                  <a:pt x="14287" y="2113178"/>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446277" y="4049014"/>
            <a:ext cx="5829808" cy="21844"/>
          </a:xfrm>
          <a:custGeom>
            <a:gdLst>
              <a:gd fmla="*/ 6350 w 5829808" name="connsiteX0"/>
              <a:gd fmla="*/ 6350 h 21844" name="connsiteY0"/>
              <a:gd fmla="*/ 5823457 w 5829808" name="connsiteX1"/>
              <a:gd fmla="*/ 6350 h 21844" name="connsiteY1"/>
            </a:gdLst>
            <a:cxnLst>
              <a:cxn ang="0">
                <a:pos x="connsiteX0" y="connsiteY0"/>
              </a:cxn>
              <a:cxn ang="1">
                <a:pos x="connsiteX1" y="connsiteY1"/>
              </a:cxn>
            </a:cxnLst>
            <a:rect b="b" l="l" r="r" t="t"/>
            <a:pathLst>
              <a:path h="21844" w="5829808">
                <a:moveTo>
                  <a:pt x="6350" y="6350"/>
                </a:moveTo>
                <a:lnTo>
                  <a:pt x="5823457"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681227" y="2616707"/>
            <a:ext cx="5359908" cy="1427988"/>
          </a:xfrm>
          <a:custGeom>
            <a:gdLst>
              <a:gd fmla="*/ 13716 w 5359908" name="connsiteX0"/>
              <a:gd fmla="*/ 1414272 h 1427988" name="connsiteY0"/>
              <a:gd fmla="*/ 498347 w 5359908" name="connsiteX1"/>
              <a:gd fmla="*/ 1217676 h 1427988" name="connsiteY1"/>
              <a:gd fmla="*/ 982979 w 5359908" name="connsiteX2"/>
              <a:gd fmla="*/ 1051560 h 1427988" name="connsiteY2"/>
              <a:gd fmla="*/ 1467611 w 5359908" name="connsiteX3"/>
              <a:gd fmla="*/ 909827 h 1427988" name="connsiteY3"/>
              <a:gd fmla="*/ 1952244 w 5359908" name="connsiteX4"/>
              <a:gd fmla="*/ 746760 h 1427988" name="connsiteY4"/>
              <a:gd fmla="*/ 2436876 w 5359908" name="connsiteX5"/>
              <a:gd fmla="*/ 592836 h 1427988" name="connsiteY5"/>
              <a:gd fmla="*/ 2921507 w 5359908" name="connsiteX6"/>
              <a:gd fmla="*/ 365760 h 1427988" name="connsiteY6"/>
              <a:gd fmla="*/ 3407663 w 5359908" name="connsiteX7"/>
              <a:gd fmla="*/ 146304 h 1427988" name="connsiteY7"/>
              <a:gd fmla="*/ 3892295 w 5359908" name="connsiteX8"/>
              <a:gd fmla="*/ 185927 h 1427988" name="connsiteY8"/>
              <a:gd fmla="*/ 4376927 w 5359908" name="connsiteX9"/>
              <a:gd fmla="*/ 27432 h 1427988" name="connsiteY9"/>
              <a:gd fmla="*/ 4861560 w 5359908" name="connsiteX10"/>
              <a:gd fmla="*/ 13716 h 1427988" name="connsiteY10"/>
              <a:gd fmla="*/ 5346192 w 5359908" name="connsiteX11"/>
              <a:gd fmla="*/ 143256 h 1427988"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427988" w="5359908">
                <a:moveTo>
                  <a:pt x="13716" y="1414272"/>
                </a:moveTo>
                <a:lnTo>
                  <a:pt x="498347" y="1217676"/>
                </a:lnTo>
                <a:lnTo>
                  <a:pt x="982979" y="1051560"/>
                </a:lnTo>
                <a:lnTo>
                  <a:pt x="1467611" y="909827"/>
                </a:lnTo>
                <a:lnTo>
                  <a:pt x="1952244" y="746760"/>
                </a:lnTo>
                <a:lnTo>
                  <a:pt x="2436876" y="592836"/>
                </a:lnTo>
                <a:lnTo>
                  <a:pt x="2921507" y="365760"/>
                </a:lnTo>
                <a:lnTo>
                  <a:pt x="3407663" y="146304"/>
                </a:lnTo>
                <a:lnTo>
                  <a:pt x="3892295" y="185927"/>
                </a:lnTo>
                <a:lnTo>
                  <a:pt x="4376927" y="27432"/>
                </a:lnTo>
                <a:lnTo>
                  <a:pt x="4861560" y="13716"/>
                </a:lnTo>
                <a:lnTo>
                  <a:pt x="5346192" y="14325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681227" y="2157983"/>
            <a:ext cx="5359908" cy="729996"/>
          </a:xfrm>
          <a:custGeom>
            <a:gdLst>
              <a:gd fmla="*/ 13716 w 5359908" name="connsiteX0"/>
              <a:gd fmla="*/ 716280 h 729996" name="connsiteY0"/>
              <a:gd fmla="*/ 498347 w 5359908" name="connsiteX1"/>
              <a:gd fmla="*/ 411480 h 729996" name="connsiteY1"/>
              <a:gd fmla="*/ 982979 w 5359908" name="connsiteX2"/>
              <a:gd fmla="*/ 303276 h 729996" name="connsiteY2"/>
              <a:gd fmla="*/ 1467611 w 5359908" name="connsiteX3"/>
              <a:gd fmla="*/ 348995 h 729996" name="connsiteY3"/>
              <a:gd fmla="*/ 1952244 w 5359908" name="connsiteX4"/>
              <a:gd fmla="*/ 384048 h 729996" name="connsiteY4"/>
              <a:gd fmla="*/ 2436876 w 5359908" name="connsiteX5"/>
              <a:gd fmla="*/ 234695 h 729996" name="connsiteY5"/>
              <a:gd fmla="*/ 2921507 w 5359908" name="connsiteX6"/>
              <a:gd fmla="*/ 13716 h 729996" name="connsiteY6"/>
              <a:gd fmla="*/ 3407663 w 5359908" name="connsiteX7"/>
              <a:gd fmla="*/ 62483 h 729996" name="connsiteY7"/>
              <a:gd fmla="*/ 3892295 w 5359908" name="connsiteX8"/>
              <a:gd fmla="*/ 355092 h 729996" name="connsiteY8"/>
              <a:gd fmla="*/ 4376927 w 5359908" name="connsiteX9"/>
              <a:gd fmla="*/ 297180 h 729996" name="connsiteY9"/>
              <a:gd fmla="*/ 4861560 w 5359908" name="connsiteX10"/>
              <a:gd fmla="*/ 402336 h 729996" name="connsiteY10"/>
              <a:gd fmla="*/ 5346192 w 5359908" name="connsiteX11"/>
              <a:gd fmla="*/ 624839 h 729996"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729996" w="5359908">
                <a:moveTo>
                  <a:pt x="13716" y="716280"/>
                </a:moveTo>
                <a:lnTo>
                  <a:pt x="498347" y="411480"/>
                </a:lnTo>
                <a:lnTo>
                  <a:pt x="982979" y="303276"/>
                </a:lnTo>
                <a:lnTo>
                  <a:pt x="1467611" y="348995"/>
                </a:lnTo>
                <a:lnTo>
                  <a:pt x="1952244" y="384048"/>
                </a:lnTo>
                <a:lnTo>
                  <a:pt x="2436876" y="234695"/>
                </a:lnTo>
                <a:lnTo>
                  <a:pt x="2921507" y="13716"/>
                </a:lnTo>
                <a:lnTo>
                  <a:pt x="3407663" y="62483"/>
                </a:lnTo>
                <a:lnTo>
                  <a:pt x="3892295" y="355092"/>
                </a:lnTo>
                <a:lnTo>
                  <a:pt x="4376927" y="297180"/>
                </a:lnTo>
                <a:lnTo>
                  <a:pt x="4861560" y="402336"/>
                </a:lnTo>
                <a:lnTo>
                  <a:pt x="5346192" y="624839"/>
                </a:lnTo>
              </a:path>
            </a:pathLst>
          </a:custGeom>
          <a:ln w="25400">
            <a:solidFill>
              <a:srgbClr val="21A4F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681227" y="3069335"/>
            <a:ext cx="5359908" cy="341376"/>
          </a:xfrm>
          <a:custGeom>
            <a:gdLst>
              <a:gd fmla="*/ 13716 w 5359908" name="connsiteX0"/>
              <a:gd fmla="*/ 327660 h 341376" name="connsiteY0"/>
              <a:gd fmla="*/ 498347 w 5359908" name="connsiteX1"/>
              <a:gd fmla="*/ 195072 h 341376" name="connsiteY1"/>
              <a:gd fmla="*/ 982979 w 5359908" name="connsiteX2"/>
              <a:gd fmla="*/ 170688 h 341376" name="connsiteY2"/>
              <a:gd fmla="*/ 1467611 w 5359908" name="connsiteX3"/>
              <a:gd fmla="*/ 239267 h 341376" name="connsiteY3"/>
              <a:gd fmla="*/ 1952244 w 5359908" name="connsiteX4"/>
              <a:gd fmla="*/ 274320 h 341376" name="connsiteY4"/>
              <a:gd fmla="*/ 2436876 w 5359908" name="connsiteX5"/>
              <a:gd fmla="*/ 188976 h 341376" name="connsiteY5"/>
              <a:gd fmla="*/ 2921507 w 5359908" name="connsiteX6"/>
              <a:gd fmla="*/ 94488 h 341376" name="connsiteY6"/>
              <a:gd fmla="*/ 3407663 w 5359908" name="connsiteX7"/>
              <a:gd fmla="*/ 74676 h 341376" name="connsiteY7"/>
              <a:gd fmla="*/ 3892295 w 5359908" name="connsiteX8"/>
              <a:gd fmla="*/ 135636 h 341376" name="connsiteY8"/>
              <a:gd fmla="*/ 4376927 w 5359908" name="connsiteX9"/>
              <a:gd fmla="*/ 70104 h 341376" name="connsiteY9"/>
              <a:gd fmla="*/ 4861560 w 5359908" name="connsiteX10"/>
              <a:gd fmla="*/ 13716 h 341376" name="connsiteY10"/>
              <a:gd fmla="*/ 5346192 w 5359908" name="connsiteX11"/>
              <a:gd fmla="*/ 28956 h 341376"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41376" w="5359908">
                <a:moveTo>
                  <a:pt x="13716" y="327660"/>
                </a:moveTo>
                <a:lnTo>
                  <a:pt x="498347" y="195072"/>
                </a:lnTo>
                <a:lnTo>
                  <a:pt x="982979" y="170688"/>
                </a:lnTo>
                <a:lnTo>
                  <a:pt x="1467611" y="239267"/>
                </a:lnTo>
                <a:lnTo>
                  <a:pt x="1952244" y="274320"/>
                </a:lnTo>
                <a:lnTo>
                  <a:pt x="2436876" y="188976"/>
                </a:lnTo>
                <a:lnTo>
                  <a:pt x="2921507" y="94488"/>
                </a:lnTo>
                <a:lnTo>
                  <a:pt x="3407663" y="74676"/>
                </a:lnTo>
                <a:lnTo>
                  <a:pt x="3892295" y="135636"/>
                </a:lnTo>
                <a:lnTo>
                  <a:pt x="4376927" y="70104"/>
                </a:lnTo>
                <a:lnTo>
                  <a:pt x="4861560" y="13716"/>
                </a:lnTo>
                <a:lnTo>
                  <a:pt x="5346192" y="2895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681227" y="3380232"/>
            <a:ext cx="5359908" cy="688848"/>
          </a:xfrm>
          <a:custGeom>
            <a:gdLst>
              <a:gd fmla="*/ 13716 w 5359908" name="connsiteX0"/>
              <a:gd fmla="*/ 675132 h 688848" name="connsiteY0"/>
              <a:gd fmla="*/ 498347 w 5359908" name="connsiteX1"/>
              <a:gd fmla="*/ 675132 h 688848" name="connsiteY1"/>
              <a:gd fmla="*/ 982979 w 5359908" name="connsiteX2"/>
              <a:gd fmla="*/ 658367 h 688848" name="connsiteY2"/>
              <a:gd fmla="*/ 1467611 w 5359908" name="connsiteX3"/>
              <a:gd fmla="*/ 592835 h 688848" name="connsiteY3"/>
              <a:gd fmla="*/ 1952244 w 5359908" name="connsiteX4"/>
              <a:gd fmla="*/ 525779 h 688848" name="connsiteY4"/>
              <a:gd fmla="*/ 2436876 w 5359908" name="connsiteX5"/>
              <a:gd fmla="*/ 435864 h 688848" name="connsiteY5"/>
              <a:gd fmla="*/ 2921507 w 5359908" name="connsiteX6"/>
              <a:gd fmla="*/ 348996 h 688848" name="connsiteY6"/>
              <a:gd fmla="*/ 3407663 w 5359908" name="connsiteX7"/>
              <a:gd fmla="*/ 263652 h 688848" name="connsiteY7"/>
              <a:gd fmla="*/ 3892295 w 5359908" name="connsiteX8"/>
              <a:gd fmla="*/ 234696 h 688848" name="connsiteY8"/>
              <a:gd fmla="*/ 4376927 w 5359908" name="connsiteX9"/>
              <a:gd fmla="*/ 131064 h 688848" name="connsiteY9"/>
              <a:gd fmla="*/ 4861560 w 5359908" name="connsiteX10"/>
              <a:gd fmla="*/ 44196 h 688848" name="connsiteY10"/>
              <a:gd fmla="*/ 5346192 w 5359908" name="connsiteX11"/>
              <a:gd fmla="*/ 13715 h 688848"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688848" w="5359908">
                <a:moveTo>
                  <a:pt x="13716" y="675132"/>
                </a:moveTo>
                <a:lnTo>
                  <a:pt x="498347" y="675132"/>
                </a:lnTo>
                <a:lnTo>
                  <a:pt x="982979" y="658367"/>
                </a:lnTo>
                <a:lnTo>
                  <a:pt x="1467611" y="592835"/>
                </a:lnTo>
                <a:lnTo>
                  <a:pt x="1952244" y="525779"/>
                </a:lnTo>
                <a:lnTo>
                  <a:pt x="2436876" y="435864"/>
                </a:lnTo>
                <a:lnTo>
                  <a:pt x="2921507" y="348996"/>
                </a:lnTo>
                <a:lnTo>
                  <a:pt x="3407663" y="263652"/>
                </a:lnTo>
                <a:lnTo>
                  <a:pt x="3892295" y="234696"/>
                </a:lnTo>
                <a:lnTo>
                  <a:pt x="4376927" y="131064"/>
                </a:lnTo>
                <a:lnTo>
                  <a:pt x="4861560" y="44196"/>
                </a:lnTo>
                <a:lnTo>
                  <a:pt x="5346192"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Freeform 3"/>
          <p:cNvSpPr/>
          <p:nvPr/>
        </p:nvSpPr>
        <p:spPr>
          <a:xfrm>
            <a:off x="681227" y="3459480"/>
            <a:ext cx="5359908" cy="211835"/>
          </a:xfrm>
          <a:custGeom>
            <a:gdLst>
              <a:gd fmla="*/ 13716 w 5359908" name="connsiteX0"/>
              <a:gd fmla="*/ 80771 h 211835" name="connsiteY0"/>
              <a:gd fmla="*/ 498347 w 5359908" name="connsiteX1"/>
              <a:gd fmla="*/ 13715 h 211835" name="connsiteY1"/>
              <a:gd fmla="*/ 982979 w 5359908" name="connsiteX2"/>
              <a:gd fmla="*/ 21335 h 211835" name="connsiteY2"/>
              <a:gd fmla="*/ 1467611 w 5359908" name="connsiteX3"/>
              <a:gd fmla="*/ 106679 h 211835" name="connsiteY3"/>
              <a:gd fmla="*/ 1952244 w 5359908" name="connsiteX4"/>
              <a:gd fmla="*/ 160019 h 211835" name="connsiteY4"/>
              <a:gd fmla="*/ 2436876 w 5359908" name="connsiteX5"/>
              <a:gd fmla="*/ 129539 h 211835" name="connsiteY5"/>
              <a:gd fmla="*/ 2921507 w 5359908" name="connsiteX6"/>
              <a:gd fmla="*/ 108203 h 211835" name="connsiteY6"/>
              <a:gd fmla="*/ 3407663 w 5359908" name="connsiteX7"/>
              <a:gd fmla="*/ 135635 h 211835" name="connsiteY7"/>
              <a:gd fmla="*/ 3892295 w 5359908" name="connsiteX8"/>
              <a:gd fmla="*/ 198119 h 211835" name="connsiteY8"/>
              <a:gd fmla="*/ 4376927 w 5359908" name="connsiteX9"/>
              <a:gd fmla="*/ 181355 h 211835" name="connsiteY9"/>
              <a:gd fmla="*/ 4861560 w 5359908" name="connsiteX10"/>
              <a:gd fmla="*/ 160019 h 211835" name="connsiteY10"/>
              <a:gd fmla="*/ 5346192 w 5359908" name="connsiteX11"/>
              <a:gd fmla="*/ 176783 h 211835"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11835" w="5359908">
                <a:moveTo>
                  <a:pt x="13716" y="80771"/>
                </a:moveTo>
                <a:lnTo>
                  <a:pt x="498347" y="13715"/>
                </a:lnTo>
                <a:lnTo>
                  <a:pt x="982979" y="21335"/>
                </a:lnTo>
                <a:lnTo>
                  <a:pt x="1467611" y="106679"/>
                </a:lnTo>
                <a:lnTo>
                  <a:pt x="1952244" y="160019"/>
                </a:lnTo>
                <a:lnTo>
                  <a:pt x="2436876" y="129539"/>
                </a:lnTo>
                <a:lnTo>
                  <a:pt x="2921507" y="108203"/>
                </a:lnTo>
                <a:lnTo>
                  <a:pt x="3407663" y="135635"/>
                </a:lnTo>
                <a:lnTo>
                  <a:pt x="3892295" y="198119"/>
                </a:lnTo>
                <a:lnTo>
                  <a:pt x="4376927" y="181355"/>
                </a:lnTo>
                <a:lnTo>
                  <a:pt x="4861560" y="160019"/>
                </a:lnTo>
                <a:lnTo>
                  <a:pt x="5346192" y="176783"/>
                </a:lnTo>
              </a:path>
            </a:pathLst>
          </a:custGeom>
          <a:ln w="25400">
            <a:solidFill>
              <a:srgbClr val="64C44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681227" y="3124200"/>
            <a:ext cx="5359908" cy="533399"/>
          </a:xfrm>
          <a:custGeom>
            <a:gdLst>
              <a:gd fmla="*/ 13716 w 5359908" name="connsiteX0"/>
              <a:gd fmla="*/ 236220 h 533399" name="connsiteY0"/>
              <a:gd fmla="*/ 498347 w 5359908" name="connsiteX1"/>
              <a:gd fmla="*/ 48767 h 533399" name="connsiteY1"/>
              <a:gd fmla="*/ 982979 w 5359908" name="connsiteX2"/>
              <a:gd fmla="*/ 13716 h 533399" name="connsiteY2"/>
              <a:gd fmla="*/ 1467611 w 5359908" name="connsiteX3"/>
              <a:gd fmla="*/ 68579 h 533399" name="connsiteY3"/>
              <a:gd fmla="*/ 1952244 w 5359908" name="connsiteX4"/>
              <a:gd fmla="*/ 176784 h 533399" name="connsiteY4"/>
              <a:gd fmla="*/ 2436876 w 5359908" name="connsiteX5"/>
              <a:gd fmla="*/ 172211 h 533399" name="connsiteY5"/>
              <a:gd fmla="*/ 2921507 w 5359908" name="connsiteX6"/>
              <a:gd fmla="*/ 150876 h 533399" name="connsiteY6"/>
              <a:gd fmla="*/ 3407663 w 5359908" name="connsiteX7"/>
              <a:gd fmla="*/ 248411 h 533399" name="connsiteY7"/>
              <a:gd fmla="*/ 3892295 w 5359908" name="connsiteX8"/>
              <a:gd fmla="*/ 393191 h 533399" name="connsiteY8"/>
              <a:gd fmla="*/ 4376927 w 5359908" name="connsiteX9"/>
              <a:gd fmla="*/ 411479 h 533399" name="connsiteY9"/>
              <a:gd fmla="*/ 4861560 w 5359908" name="connsiteX10"/>
              <a:gd fmla="*/ 461771 h 533399" name="connsiteY10"/>
              <a:gd fmla="*/ 5346192 w 5359908" name="connsiteX11"/>
              <a:gd fmla="*/ 519684 h 53339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533399" w="5359908">
                <a:moveTo>
                  <a:pt x="13716" y="236220"/>
                </a:moveTo>
                <a:lnTo>
                  <a:pt x="498347" y="48767"/>
                </a:lnTo>
                <a:lnTo>
                  <a:pt x="982979" y="13716"/>
                </a:lnTo>
                <a:lnTo>
                  <a:pt x="1467611" y="68579"/>
                </a:lnTo>
                <a:lnTo>
                  <a:pt x="1952244" y="176784"/>
                </a:lnTo>
                <a:lnTo>
                  <a:pt x="2436876" y="172211"/>
                </a:lnTo>
                <a:lnTo>
                  <a:pt x="2921507" y="150876"/>
                </a:lnTo>
                <a:lnTo>
                  <a:pt x="3407663" y="248411"/>
                </a:lnTo>
                <a:lnTo>
                  <a:pt x="3892295" y="393191"/>
                </a:lnTo>
                <a:lnTo>
                  <a:pt x="4376927" y="411479"/>
                </a:lnTo>
                <a:lnTo>
                  <a:pt x="4861560" y="461771"/>
                </a:lnTo>
                <a:lnTo>
                  <a:pt x="5346192" y="519684"/>
                </a:lnTo>
              </a:path>
            </a:pathLst>
          </a:custGeom>
          <a:ln w="25400">
            <a:solidFill>
              <a:srgbClr val="6336CE">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681227" y="3258312"/>
            <a:ext cx="5359908" cy="432815"/>
          </a:xfrm>
          <a:custGeom>
            <a:gdLst>
              <a:gd fmla="*/ 13716 w 5359908" name="connsiteX0"/>
              <a:gd fmla="*/ 129539 h 432815" name="connsiteY0"/>
              <a:gd fmla="*/ 498347 w 5359908" name="connsiteX1"/>
              <a:gd fmla="*/ 13715 h 432815" name="connsiteY1"/>
              <a:gd fmla="*/ 982979 w 5359908" name="connsiteX2"/>
              <a:gd fmla="*/ 18287 h 432815" name="connsiteY2"/>
              <a:gd fmla="*/ 1467611 w 5359908" name="connsiteX3"/>
              <a:gd fmla="*/ 129539 h 432815" name="connsiteY3"/>
              <a:gd fmla="*/ 1952244 w 5359908" name="connsiteX4"/>
              <a:gd fmla="*/ 262127 h 432815" name="connsiteY4"/>
              <a:gd fmla="*/ 2436876 w 5359908" name="connsiteX5"/>
              <a:gd fmla="*/ 263651 h 432815" name="connsiteY5"/>
              <a:gd fmla="*/ 2921507 w 5359908" name="connsiteX6"/>
              <a:gd fmla="*/ 225551 h 432815" name="connsiteY6"/>
              <a:gd fmla="*/ 3407663 w 5359908" name="connsiteX7"/>
              <a:gd fmla="*/ 256031 h 432815" name="connsiteY7"/>
              <a:gd fmla="*/ 3892295 w 5359908" name="connsiteX8"/>
              <a:gd fmla="*/ 365759 h 432815" name="connsiteY8"/>
              <a:gd fmla="*/ 4376927 w 5359908" name="connsiteX9"/>
              <a:gd fmla="*/ 361187 h 432815" name="connsiteY9"/>
              <a:gd fmla="*/ 4861560 w 5359908" name="connsiteX10"/>
              <a:gd fmla="*/ 384047 h 432815" name="connsiteY10"/>
              <a:gd fmla="*/ 5346192 w 5359908" name="connsiteX11"/>
              <a:gd fmla="*/ 419099 h 432815"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432815" w="5359908">
                <a:moveTo>
                  <a:pt x="13716" y="129539"/>
                </a:moveTo>
                <a:lnTo>
                  <a:pt x="498347" y="13715"/>
                </a:lnTo>
                <a:lnTo>
                  <a:pt x="982979" y="18287"/>
                </a:lnTo>
                <a:lnTo>
                  <a:pt x="1467611" y="129539"/>
                </a:lnTo>
                <a:lnTo>
                  <a:pt x="1952244" y="262127"/>
                </a:lnTo>
                <a:lnTo>
                  <a:pt x="2436876" y="263651"/>
                </a:lnTo>
                <a:lnTo>
                  <a:pt x="2921507" y="225551"/>
                </a:lnTo>
                <a:lnTo>
                  <a:pt x="3407663" y="256031"/>
                </a:lnTo>
                <a:lnTo>
                  <a:pt x="3892295" y="365759"/>
                </a:lnTo>
                <a:lnTo>
                  <a:pt x="4376927" y="361187"/>
                </a:lnTo>
                <a:lnTo>
                  <a:pt x="4861560" y="384047"/>
                </a:lnTo>
                <a:lnTo>
                  <a:pt x="5346192" y="419099"/>
                </a:lnTo>
              </a:path>
            </a:pathLst>
          </a:custGeom>
          <a:ln w="25400">
            <a:solidFill>
              <a:srgbClr val="D33F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681227" y="3552444"/>
            <a:ext cx="5359908" cy="207264"/>
          </a:xfrm>
          <a:custGeom>
            <a:gdLst>
              <a:gd fmla="*/ 13716 w 5359908" name="connsiteX0"/>
              <a:gd fmla="*/ 193547 h 207264" name="connsiteY0"/>
              <a:gd fmla="*/ 498347 w 5359908" name="connsiteX1"/>
              <a:gd fmla="*/ 82296 h 207264" name="connsiteY1"/>
              <a:gd fmla="*/ 982979 w 5359908" name="connsiteX2"/>
              <a:gd fmla="*/ 19811 h 207264" name="connsiteY2"/>
              <a:gd fmla="*/ 1467611 w 5359908" name="connsiteX3"/>
              <a:gd fmla="*/ 47244 h 207264" name="connsiteY3"/>
              <a:gd fmla="*/ 1952244 w 5359908" name="connsiteX4"/>
              <a:gd fmla="*/ 89915 h 207264" name="connsiteY4"/>
              <a:gd fmla="*/ 2436876 w 5359908" name="connsiteX5"/>
              <a:gd fmla="*/ 64008 h 207264" name="connsiteY5"/>
              <a:gd fmla="*/ 2921507 w 5359908" name="connsiteX6"/>
              <a:gd fmla="*/ 24384 h 207264" name="connsiteY6"/>
              <a:gd fmla="*/ 3407663 w 5359908" name="connsiteX7"/>
              <a:gd fmla="*/ 13715 h 207264" name="connsiteY7"/>
              <a:gd fmla="*/ 3892295 w 5359908" name="connsiteX8"/>
              <a:gd fmla="*/ 97535 h 207264" name="connsiteY8"/>
              <a:gd fmla="*/ 4376927 w 5359908" name="connsiteX9"/>
              <a:gd fmla="*/ 79247 h 207264" name="connsiteY9"/>
              <a:gd fmla="*/ 4861560 w 5359908" name="connsiteX10"/>
              <a:gd fmla="*/ 108203 h 207264" name="connsiteY10"/>
              <a:gd fmla="*/ 5346192 w 5359908" name="connsiteX11"/>
              <a:gd fmla="*/ 167640 h 207264"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07264" w="5359908">
                <a:moveTo>
                  <a:pt x="13716" y="193547"/>
                </a:moveTo>
                <a:lnTo>
                  <a:pt x="498347" y="82296"/>
                </a:lnTo>
                <a:lnTo>
                  <a:pt x="982979" y="19811"/>
                </a:lnTo>
                <a:lnTo>
                  <a:pt x="1467611" y="47244"/>
                </a:lnTo>
                <a:lnTo>
                  <a:pt x="1952244" y="89915"/>
                </a:lnTo>
                <a:lnTo>
                  <a:pt x="2436876" y="64008"/>
                </a:lnTo>
                <a:lnTo>
                  <a:pt x="2921507" y="24384"/>
                </a:lnTo>
                <a:lnTo>
                  <a:pt x="3407663" y="13715"/>
                </a:lnTo>
                <a:lnTo>
                  <a:pt x="3892295" y="97535"/>
                </a:lnTo>
                <a:lnTo>
                  <a:pt x="4376927" y="79247"/>
                </a:lnTo>
                <a:lnTo>
                  <a:pt x="4861560" y="108203"/>
                </a:lnTo>
                <a:lnTo>
                  <a:pt x="5346192" y="167640"/>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681227" y="3526536"/>
            <a:ext cx="5359908" cy="222503"/>
          </a:xfrm>
          <a:custGeom>
            <a:gdLst>
              <a:gd fmla="*/ 13716 w 5359908" name="connsiteX0"/>
              <a:gd fmla="*/ 79247 h 222503" name="connsiteY0"/>
              <a:gd fmla="*/ 498347 w 5359908" name="connsiteX1"/>
              <a:gd fmla="*/ 13715 h 222503" name="connsiteY1"/>
              <a:gd fmla="*/ 982979 w 5359908" name="connsiteX2"/>
              <a:gd fmla="*/ 41147 h 222503" name="connsiteY2"/>
              <a:gd fmla="*/ 1467611 w 5359908" name="connsiteX3"/>
              <a:gd fmla="*/ 100583 h 222503" name="connsiteY3"/>
              <a:gd fmla="*/ 1952244 w 5359908" name="connsiteX4"/>
              <a:gd fmla="*/ 131063 h 222503" name="connsiteY4"/>
              <a:gd fmla="*/ 2436876 w 5359908" name="connsiteX5"/>
              <a:gd fmla="*/ 100583 h 222503" name="connsiteY5"/>
              <a:gd fmla="*/ 2921507 w 5359908" name="connsiteX6"/>
              <a:gd fmla="*/ 24383 h 222503" name="connsiteY6"/>
              <a:gd fmla="*/ 3407663 w 5359908" name="connsiteX7"/>
              <a:gd fmla="*/ 38099 h 222503" name="connsiteY7"/>
              <a:gd fmla="*/ 3892295 w 5359908" name="connsiteX8"/>
              <a:gd fmla="*/ 175259 h 222503" name="connsiteY8"/>
              <a:gd fmla="*/ 4376927 w 5359908" name="connsiteX9"/>
              <a:gd fmla="*/ 161543 h 222503" name="connsiteY9"/>
              <a:gd fmla="*/ 4861560 w 5359908" name="connsiteX10"/>
              <a:gd fmla="*/ 167639 h 222503" name="connsiteY10"/>
              <a:gd fmla="*/ 5346192 w 5359908" name="connsiteX11"/>
              <a:gd fmla="*/ 208787 h 222503"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22503" w="5359908">
                <a:moveTo>
                  <a:pt x="13716" y="79247"/>
                </a:moveTo>
                <a:lnTo>
                  <a:pt x="498347" y="13715"/>
                </a:lnTo>
                <a:lnTo>
                  <a:pt x="982979" y="41147"/>
                </a:lnTo>
                <a:lnTo>
                  <a:pt x="1467611" y="100583"/>
                </a:lnTo>
                <a:lnTo>
                  <a:pt x="1952244" y="131063"/>
                </a:lnTo>
                <a:lnTo>
                  <a:pt x="2436876" y="100583"/>
                </a:lnTo>
                <a:lnTo>
                  <a:pt x="2921507" y="24383"/>
                </a:lnTo>
                <a:lnTo>
                  <a:pt x="3407663" y="38099"/>
                </a:lnTo>
                <a:lnTo>
                  <a:pt x="3892295" y="175259"/>
                </a:lnTo>
                <a:lnTo>
                  <a:pt x="4376927" y="161543"/>
                </a:lnTo>
                <a:lnTo>
                  <a:pt x="4861560" y="167639"/>
                </a:lnTo>
                <a:lnTo>
                  <a:pt x="5346192" y="208787"/>
                </a:lnTo>
              </a:path>
            </a:pathLst>
          </a:custGeom>
          <a:ln w="25400">
            <a:solidFill>
              <a:srgbClr val="7F7F7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681227" y="3252216"/>
            <a:ext cx="5359908" cy="507491"/>
          </a:xfrm>
          <a:custGeom>
            <a:gdLst>
              <a:gd fmla="*/ 13716 w 5359908" name="connsiteX0"/>
              <a:gd fmla="*/ 356615 h 507491" name="connsiteY0"/>
              <a:gd fmla="*/ 498347 w 5359908" name="connsiteX1"/>
              <a:gd fmla="*/ 114299 h 507491" name="connsiteY1"/>
              <a:gd fmla="*/ 982979 w 5359908" name="connsiteX2"/>
              <a:gd fmla="*/ 13715 h 507491" name="connsiteY2"/>
              <a:gd fmla="*/ 1467611 w 5359908" name="connsiteX3"/>
              <a:gd fmla="*/ 146303 h 507491" name="connsiteY3"/>
              <a:gd fmla="*/ 1952244 w 5359908" name="connsiteX4"/>
              <a:gd fmla="*/ 266699 h 507491" name="connsiteY4"/>
              <a:gd fmla="*/ 2436876 w 5359908" name="connsiteX5"/>
              <a:gd fmla="*/ 277367 h 507491" name="connsiteY5"/>
              <a:gd fmla="*/ 2921507 w 5359908" name="connsiteX6"/>
              <a:gd fmla="*/ 297179 h 507491" name="connsiteY6"/>
              <a:gd fmla="*/ 3407663 w 5359908" name="connsiteX7"/>
              <a:gd fmla="*/ 358139 h 507491" name="connsiteY7"/>
              <a:gd fmla="*/ 3892295 w 5359908" name="connsiteX8"/>
              <a:gd fmla="*/ 446531 h 507491" name="connsiteY8"/>
              <a:gd fmla="*/ 4376927 w 5359908" name="connsiteX9"/>
              <a:gd fmla="*/ 452627 h 507491" name="connsiteY9"/>
              <a:gd fmla="*/ 4861560 w 5359908" name="connsiteX10"/>
              <a:gd fmla="*/ 464819 h 507491" name="connsiteY10"/>
              <a:gd fmla="*/ 5346192 w 5359908" name="connsiteX11"/>
              <a:gd fmla="*/ 493775 h 507491"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507490" w="5359908">
                <a:moveTo>
                  <a:pt x="13716" y="356615"/>
                </a:moveTo>
                <a:lnTo>
                  <a:pt x="498347" y="114299"/>
                </a:lnTo>
                <a:lnTo>
                  <a:pt x="982979" y="13715"/>
                </a:lnTo>
                <a:lnTo>
                  <a:pt x="1467611" y="146303"/>
                </a:lnTo>
                <a:lnTo>
                  <a:pt x="1952244" y="266699"/>
                </a:lnTo>
                <a:lnTo>
                  <a:pt x="2436876" y="277367"/>
                </a:lnTo>
                <a:lnTo>
                  <a:pt x="2921507" y="297179"/>
                </a:lnTo>
                <a:lnTo>
                  <a:pt x="3407663" y="358139"/>
                </a:lnTo>
                <a:lnTo>
                  <a:pt x="3892295" y="446531"/>
                </a:lnTo>
                <a:lnTo>
                  <a:pt x="4376927" y="452627"/>
                </a:lnTo>
                <a:lnTo>
                  <a:pt x="4861560" y="464819"/>
                </a:lnTo>
                <a:lnTo>
                  <a:pt x="5346192" y="493775"/>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5998209" y="2619501"/>
            <a:ext cx="35559" cy="146812"/>
          </a:xfrm>
          <a:custGeom>
            <a:gdLst>
              <a:gd fmla="*/ 29210 w 35559" name="connsiteX0"/>
              <a:gd fmla="*/ 140462 h 146812" name="connsiteY0"/>
              <a:gd fmla="*/ 6350 w 35559" name="connsiteX1"/>
              <a:gd fmla="*/ 6350 h 146812" name="connsiteY1"/>
            </a:gdLst>
            <a:cxnLst>
              <a:cxn ang="0">
                <a:pos x="connsiteX0" y="connsiteY0"/>
              </a:cxn>
              <a:cxn ang="1">
                <a:pos x="connsiteX1" y="connsiteY1"/>
              </a:cxn>
            </a:cxnLst>
            <a:rect b="b" l="l" r="r" t="t"/>
            <a:pathLst>
              <a:path h="146812" w="35559">
                <a:moveTo>
                  <a:pt x="29210" y="140462"/>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Freeform 3"/>
          <p:cNvSpPr/>
          <p:nvPr/>
        </p:nvSpPr>
        <p:spPr>
          <a:xfrm>
            <a:off x="6323076" y="2052827"/>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Freeform 3"/>
          <p:cNvSpPr/>
          <p:nvPr/>
        </p:nvSpPr>
        <p:spPr>
          <a:xfrm>
            <a:off x="6323076" y="2261616"/>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21A4F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Freeform 3"/>
          <p:cNvSpPr/>
          <p:nvPr/>
        </p:nvSpPr>
        <p:spPr>
          <a:xfrm>
            <a:off x="6323076" y="2471927"/>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6323076" y="2680716"/>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6323076" y="2889504"/>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64C44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8" name="Freeform 3"/>
          <p:cNvSpPr/>
          <p:nvPr/>
        </p:nvSpPr>
        <p:spPr>
          <a:xfrm>
            <a:off x="6323076" y="3098291"/>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6336CE">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9" name="Freeform 3"/>
          <p:cNvSpPr/>
          <p:nvPr/>
        </p:nvSpPr>
        <p:spPr>
          <a:xfrm>
            <a:off x="6323076" y="3308604"/>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D33F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0" name="Freeform 3"/>
          <p:cNvSpPr/>
          <p:nvPr/>
        </p:nvSpPr>
        <p:spPr>
          <a:xfrm>
            <a:off x="6323076" y="3517392"/>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1" name="Freeform 3"/>
          <p:cNvSpPr/>
          <p:nvPr/>
        </p:nvSpPr>
        <p:spPr>
          <a:xfrm>
            <a:off x="6323076" y="3726180"/>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7F7F7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2" name="Freeform 3"/>
          <p:cNvSpPr/>
          <p:nvPr/>
        </p:nvSpPr>
        <p:spPr>
          <a:xfrm>
            <a:off x="6323076" y="3936492"/>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7975600" y="2006600"/>
            <a:ext cx="476250" cy="160020"/>
          </a:xfrm>
          <a:prstGeom prst="rect">
            <a:avLst/>
          </a:prstGeom>
          <a:noFill/>
        </p:spPr>
        <p:txBody>
          <a:bodyPr lIns="0" rIns="0" rtlCol="0" tIns="0" wrap="none">
            <a:spAutoFit/>
          </a:bodyPr>
          <a:lstStyle/>
          <a:p>
            <a:pPr>
              <a:lnSpc>
                <a:spcPts val="900"/>
              </a:lnSpc>
            </a:pPr>
            <a:r>
              <a:rPr altLang="zh-CN" b="1" lang="en-US" smtClean="0" sz="996">
                <a:solidFill>
                  <a:srgbClr val="FF6600"/>
                </a:solidFill>
                <a:latin charset="0" pitchFamily="18" typeface="Times New Roman"/>
                <a:cs charset="0" pitchFamily="18" typeface="Times New Roman"/>
              </a:rPr>
              <a:t>5404.7%</a:t>
            </a:r>
          </a:p>
        </p:txBody>
      </p:sp>
      <p:sp>
        <p:nvSpPr>
          <p:cNvPr id="1033" name="TextBox 1"/>
          <p:cNvSpPr txBox="1"/>
          <p:nvPr/>
        </p:nvSpPr>
        <p:spPr>
          <a:xfrm>
            <a:off x="7975600" y="2222500"/>
            <a:ext cx="800100" cy="1074420"/>
          </a:xfrm>
          <a:prstGeom prst="rect">
            <a:avLst/>
          </a:prstGeom>
          <a:noFill/>
        </p:spPr>
        <p:txBody>
          <a:bodyPr lIns="0" rIns="0" rtlCol="0" tIns="0" wrap="none">
            <a:spAutoFit/>
          </a:bodyPr>
          <a:lstStyle/>
          <a:p>
            <a:pPr>
              <a:lnSpc>
                <a:spcPts val="900"/>
              </a:lnSpc>
              <a:tabLst>
                <a:tab pos="50800"/>
                <a:tab pos="76200"/>
                <a:tab pos="114300"/>
              </a:tabLst>
            </a:pPr>
            <a:r>
              <a:rPr altLang="zh-CN" lang="en-US" smtClean="0"/>
              <a:t>			7.7%</a:t>
            </a:r>
          </a:p>
          <a:p>
            <a:pPr>
              <a:lnSpc>
                <a:spcPts val="900"/>
              </a:lnSpc>
              <a:tabLst>
                <a:tab pos="50800"/>
                <a:tab pos="76200"/>
                <a:tab pos="114300"/>
              </a:tabLst>
            </a:pPr>
            <a:r>
              <a:rPr altLang="zh-CN" lang="en-US" smtClean="0"/>
              <a:t>		45.4%</a:t>
            </a:r>
          </a:p>
          <a:p>
            <a:pPr>
              <a:lnSpc>
                <a:spcPts val="900"/>
              </a:lnSpc>
              <a:tabLst>
                <a:tab pos="50800"/>
                <a:tab pos="76200"/>
                <a:tab pos="114300"/>
              </a:tabLst>
            </a:pPr>
            <a:r>
              <a:rPr altLang="zh-CN" lang="en-US" smtClean="0"/>
              <a:t>3925.9%</a:t>
            </a:r>
          </a:p>
          <a:p>
            <a:pPr>
              <a:lnSpc>
                <a:spcPts val="900"/>
              </a:lnSpc>
              <a:tabLst>
                <a:tab pos="50800"/>
                <a:tab pos="76200"/>
                <a:tab pos="114300"/>
              </a:tabLst>
            </a:pPr>
            <a:r>
              <a:rPr altLang="zh-CN" lang="en-US" smtClean="0"/>
              <a:t>	-18.7%</a:t>
            </a:r>
          </a:p>
          <a:p>
            <a:pPr>
              <a:lnSpc>
                <a:spcPts val="900"/>
              </a:lnSpc>
              <a:tabLst>
                <a:tab pos="50800"/>
                <a:tab pos="76200"/>
                <a:tab pos="114300"/>
              </a:tabLst>
            </a:pPr>
            <a:r>
              <a:rPr altLang="zh-CN" lang="en-US" smtClean="0"/>
              <a:t>	-40.9%</a:t>
            </a:r>
          </a:p>
          <a:p>
            <a:pPr>
              <a:lnSpc>
                <a:spcPts val="900"/>
              </a:lnSpc>
              <a:tabLst>
                <a:tab pos="50800"/>
                <a:tab pos="76200"/>
                <a:tab pos="114300"/>
              </a:tabLst>
            </a:pPr>
            <a:r>
              <a:rPr altLang="zh-CN" lang="en-US" smtClean="0"/>
              <a:t>	-43.6%</a:t>
            </a:r>
          </a:p>
          <a:p>
            <a:pPr>
              <a:lnSpc>
                <a:spcPts val="900"/>
              </a:lnSpc>
              <a:tabLst>
                <a:tab pos="50800"/>
                <a:tab pos="76200"/>
                <a:tab pos="114300"/>
              </a:tabLst>
            </a:pPr>
            <a:r>
              <a:rPr altLang="zh-CN" lang="en-US" smtClean="0"/>
              <a:t>			8.7%</a:t>
            </a:r>
          </a:p>
          <a:p>
            <a:pPr>
              <a:lnSpc>
                <a:spcPts val="900"/>
              </a:lnSpc>
              <a:tabLst>
                <a:tab pos="50800"/>
                <a:tab pos="76200"/>
                <a:tab pos="114300"/>
              </a:tabLst>
            </a:pPr>
            <a:r>
              <a:rPr altLang="zh-CN" lang="en-US" smtClean="0"/>
              <a:t>	-28.9%</a:t>
            </a:r>
          </a:p>
          <a:p>
            <a:pPr>
              <a:lnSpc>
                <a:spcPts val="900"/>
              </a:lnSpc>
              <a:tabLst>
                <a:tab pos="50800"/>
                <a:tab pos="76200"/>
                <a:tab pos="114300"/>
              </a:tabLst>
            </a:pPr>
            <a:r>
              <a:rPr altLang="zh-CN" lang="en-US" smtClean="0"/>
              <a:t>	-30.8%</a:t>
            </a:r>
          </a:p>
        </p:txBody>
      </p:sp>
      <p:sp>
        <p:nvSpPr>
          <p:cNvPr id="1034" name="TextBox 1"/>
          <p:cNvSpPr txBox="1"/>
          <p:nvPr/>
        </p:nvSpPr>
        <p:spPr>
          <a:xfrm>
            <a:off x="5854700" y="2463800"/>
            <a:ext cx="266700" cy="185420"/>
          </a:xfrm>
          <a:prstGeom prst="rect">
            <a:avLst/>
          </a:prstGeom>
          <a:noFill/>
        </p:spPr>
        <p:txBody>
          <a:bodyPr lIns="0" rIns="0" rtlCol="0" tIns="0" wrap="none">
            <a:spAutoFit/>
          </a:bodyPr>
          <a:lstStyle/>
          <a:p>
            <a:pPr>
              <a:lnSpc>
                <a:spcPts val="1100"/>
              </a:lnSpc>
            </a:pPr>
            <a:r>
              <a:rPr altLang="zh-CN" b="1" lang="en-US" smtClean="0" sz="1200">
                <a:solidFill>
                  <a:srgbClr val="FF6600"/>
                </a:solidFill>
                <a:latin charset="0" pitchFamily="18" typeface="Times New Roman"/>
                <a:cs charset="0" pitchFamily="18" typeface="Times New Roman"/>
              </a:rPr>
              <a:t>2.23</a:t>
            </a:r>
          </a:p>
        </p:txBody>
      </p:sp>
      <p:sp>
        <p:nvSpPr>
          <p:cNvPr id="1035" name="TextBox 1"/>
          <p:cNvSpPr txBox="1"/>
          <p:nvPr/>
        </p:nvSpPr>
        <p:spPr>
          <a:xfrm>
            <a:off x="482600" y="4140200"/>
            <a:ext cx="8078788" cy="871220"/>
          </a:xfrm>
          <a:prstGeom prst="rect">
            <a:avLst/>
          </a:prstGeom>
          <a:noFill/>
        </p:spPr>
        <p:txBody>
          <a:bodyPr lIns="0" rIns="0" rtlCol="0" tIns="0" wrap="none">
            <a:spAutoFit/>
          </a:bodyPr>
          <a:lstStyle/>
          <a:p>
            <a:pPr>
              <a:lnSpc>
                <a:spcPts val="1300"/>
              </a:lnSpc>
              <a:tabLst>
                <a:tab pos="342900"/>
                <a:tab pos="4889500"/>
              </a:tabLst>
            </a:pPr>
            <a:r>
              <a:rPr altLang="zh-CN" lang="en-US" smtClean="0" sz="996">
                <a:solidFill>
                  <a:srgbClr val="8087A4"/>
                </a:solidFill>
                <a:latin charset="0" pitchFamily="18" typeface="Microsoft YaHei UI"/>
                <a:cs charset="0" pitchFamily="18" typeface="Microsoft YaHei UI"/>
              </a:rPr>
              <a:t>2014.1   2014.2   2014.3   2014.4   2014.5   2014.6   2014.7   2014.8   2014.9 2014.102014.112014.12</a:t>
            </a:r>
          </a:p>
          <a:p>
            <a:pPr>
              <a:lnSpc>
                <a:spcPts val="1300"/>
              </a:lnSpc>
              <a:tabLst>
                <a:tab pos="342900"/>
                <a:tab pos="4889500"/>
              </a:tabLst>
            </a:pPr>
            <a:r>
              <a:rPr altLang="zh-CN" lang="en-US" smtClean="0" sz="996">
                <a:solidFill>
                  <a:srgbClr val="8087A4"/>
                </a:solidFill>
                <a:latin charset="0" pitchFamily="18" typeface="Microsoft YaHei UI"/>
                <a:cs charset="0" pitchFamily="18" typeface="Microsoft YaHei UI"/>
              </a:rPr>
              <a:t>	数据来源：TalkingData 数据中心</a:t>
            </a:r>
          </a:p>
          <a:p>
            <a:pPr>
              <a:lnSpc>
                <a:spcPts val="1300"/>
              </a:lnSpc>
              <a:tabLst>
                <a:tab pos="342900"/>
                <a:tab pos="48895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342900"/>
                <a:tab pos="48895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342900"/>
                <a:tab pos="48895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6" name="TextBox 1"/>
          <p:cNvSpPr txBox="1"/>
          <p:nvPr/>
        </p:nvSpPr>
        <p:spPr>
          <a:xfrm>
            <a:off x="393700" y="254000"/>
            <a:ext cx="10463275" cy="1468120"/>
          </a:xfrm>
          <a:prstGeom prst="rect">
            <a:avLst/>
          </a:prstGeom>
          <a:noFill/>
        </p:spPr>
        <p:txBody>
          <a:bodyPr lIns="0" rIns="0" rtlCol="0" tIns="0" wrap="none">
            <a:spAutoFit/>
          </a:bodyPr>
          <a:lstStyle/>
          <a:p>
            <a:pPr>
              <a:lnSpc>
                <a:spcPts val="1400"/>
              </a:lnSpc>
              <a:tabLst>
                <a:tab pos="241300"/>
                <a:tab pos="1320800"/>
                <a:tab pos="5918200"/>
              </a:tabLst>
            </a:pPr>
            <a:r>
              <a:rPr altLang="zh-CN" lang="en-US" smtClean="0"/>
              <a:t>	细分行业应用盘点——移动游戏</a:t>
            </a:r>
          </a:p>
          <a:p>
            <a:pPr>
              <a:lnSpc>
                <a:spcPts val="1400"/>
              </a:lnSpc>
              <a:tabLst>
                <a:tab pos="241300"/>
                <a:tab pos="1320800"/>
                <a:tab pos="5918200"/>
              </a:tabLst>
            </a:pPr>
            <a:r>
              <a:rPr altLang="zh-CN" lang="en-US" smtClean="0"/>
              <a:t>   天天酷跑用户覆盖量以明显优势领跑其他手游，Popstar！消灭星星后发势头强劲，12月用户覆盖量超</a:t>
            </a:r>
          </a:p>
          <a:p>
            <a:pPr>
              <a:lnSpc>
                <a:spcPts val="1400"/>
              </a:lnSpc>
              <a:tabLst>
                <a:tab pos="241300"/>
                <a:tab pos="1320800"/>
                <a:tab pos="5918200"/>
              </a:tabLst>
            </a:pPr>
            <a:r>
              <a:rPr altLang="zh-CN" lang="en-US" smtClean="0"/>
              <a:t>	越天天酷跑位居第一，天天爱消除用户量增长也较快</a:t>
            </a:r>
          </a:p>
          <a:p>
            <a:pPr>
              <a:lnSpc>
                <a:spcPts val="1400"/>
              </a:lnSpc>
              <a:tabLst>
                <a:tab pos="241300"/>
                <a:tab pos="1320800"/>
                <a:tab pos="5918200"/>
              </a:tabLst>
            </a:pPr>
            <a:endParaRPr altLang="zh-CN" lang="en-US" smtClean="0"/>
          </a:p>
          <a:p>
            <a:pPr>
              <a:lnSpc>
                <a:spcPts val="1400"/>
              </a:lnSpc>
              <a:tabLst>
                <a:tab pos="241300"/>
                <a:tab pos="1320800"/>
                <a:tab pos="5918200"/>
              </a:tabLst>
            </a:pPr>
            <a:endParaRPr altLang="zh-CN" lang="en-US" smtClean="0"/>
          </a:p>
          <a:p>
            <a:pPr>
              <a:lnSpc>
                <a:spcPts val="1400"/>
              </a:lnSpc>
              <a:tabLst>
                <a:tab pos="241300"/>
                <a:tab pos="1320800"/>
                <a:tab pos="5918200"/>
              </a:tabLst>
            </a:pPr>
            <a:endParaRPr altLang="zh-CN" lang="en-US" smtClean="0"/>
          </a:p>
          <a:p>
            <a:pPr>
              <a:lnSpc>
                <a:spcPts val="1400"/>
              </a:lnSpc>
              <a:tabLst>
                <a:tab pos="241300"/>
                <a:tab pos="1320800"/>
                <a:tab pos="5918200"/>
              </a:tabLst>
            </a:pPr>
            <a:r>
              <a:rPr altLang="zh-CN" lang="en-US" smtClean="0"/>
              <a:t>		2014年1-12月 移动游戏用户覆盖量TOP10增长趋势</a:t>
            </a:r>
          </a:p>
          <a:p>
            <a:pPr>
              <a:lnSpc>
                <a:spcPts val="1400"/>
              </a:lnSpc>
              <a:tabLst>
                <a:tab pos="241300"/>
                <a:tab pos="1320800"/>
                <a:tab pos="5918200"/>
              </a:tabLst>
            </a:pPr>
            <a:r>
              <a:rPr altLang="zh-CN" lang="en-US" smtClean="0"/>
              <a:t>			2014年1月-12月 用户覆盖量增幅</a:t>
            </a:r>
          </a:p>
        </p:txBody>
      </p:sp>
      <p:sp>
        <p:nvSpPr>
          <p:cNvPr id="1037" name="TextBox 1"/>
          <p:cNvSpPr txBox="1"/>
          <p:nvPr/>
        </p:nvSpPr>
        <p:spPr>
          <a:xfrm>
            <a:off x="6604000" y="1968500"/>
            <a:ext cx="10255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PopStar!消灭星星</a:t>
            </a:r>
          </a:p>
        </p:txBody>
      </p:sp>
      <p:sp>
        <p:nvSpPr>
          <p:cNvPr id="1038" name="TextBox 1"/>
          <p:cNvSpPr txBox="1"/>
          <p:nvPr/>
        </p:nvSpPr>
        <p:spPr>
          <a:xfrm>
            <a:off x="6604000" y="2171700"/>
            <a:ext cx="762000" cy="15316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天天酷跑</a:t>
            </a:r>
          </a:p>
          <a:p>
            <a:pPr>
              <a:lnSpc>
                <a:spcPts val="1300"/>
              </a:lnSpc>
            </a:pPr>
            <a:r>
              <a:rPr altLang="zh-CN" lang="en-US" smtClean="0" sz="996">
                <a:solidFill>
                  <a:srgbClr val="8087A4"/>
                </a:solidFill>
                <a:latin charset="0" pitchFamily="18" typeface="Microsoft YaHei UI"/>
                <a:cs charset="0" pitchFamily="18" typeface="Microsoft YaHei UI"/>
              </a:rPr>
              <a:t>欢乐斗地主</a:t>
            </a:r>
          </a:p>
          <a:p>
            <a:pPr>
              <a:lnSpc>
                <a:spcPts val="1300"/>
              </a:lnSpc>
            </a:pPr>
            <a:r>
              <a:rPr altLang="zh-CN" lang="en-US" smtClean="0" sz="996">
                <a:solidFill>
                  <a:srgbClr val="8087A4"/>
                </a:solidFill>
                <a:latin charset="0" pitchFamily="18" typeface="Microsoft YaHei UI"/>
                <a:cs charset="0" pitchFamily="18" typeface="Microsoft YaHei UI"/>
              </a:rPr>
              <a:t>开心消消乐</a:t>
            </a:r>
          </a:p>
          <a:p>
            <a:pPr>
              <a:lnSpc>
                <a:spcPts val="1300"/>
              </a:lnSpc>
            </a:pPr>
            <a:r>
              <a:rPr altLang="zh-CN" lang="en-US" smtClean="0" sz="996">
                <a:solidFill>
                  <a:srgbClr val="8087A4"/>
                </a:solidFill>
                <a:latin charset="0" pitchFamily="18" typeface="Microsoft YaHei UI"/>
                <a:cs charset="0" pitchFamily="18" typeface="Microsoft YaHei UI"/>
              </a:rPr>
              <a:t>天天爱消除</a:t>
            </a:r>
          </a:p>
          <a:p>
            <a:pPr>
              <a:lnSpc>
                <a:spcPts val="1300"/>
              </a:lnSpc>
            </a:pPr>
            <a:r>
              <a:rPr altLang="zh-CN" lang="en-US" smtClean="0" sz="996">
                <a:solidFill>
                  <a:srgbClr val="8087A4"/>
                </a:solidFill>
                <a:latin charset="0" pitchFamily="18" typeface="Microsoft YaHei UI"/>
                <a:cs charset="0" pitchFamily="18" typeface="Microsoft YaHei UI"/>
              </a:rPr>
              <a:t>天天飞车</a:t>
            </a:r>
          </a:p>
          <a:p>
            <a:pPr>
              <a:lnSpc>
                <a:spcPts val="1300"/>
              </a:lnSpc>
            </a:pPr>
            <a:r>
              <a:rPr altLang="zh-CN" lang="en-US" smtClean="0" sz="996">
                <a:solidFill>
                  <a:srgbClr val="8087A4"/>
                </a:solidFill>
                <a:latin charset="0" pitchFamily="18" typeface="Microsoft YaHei UI"/>
                <a:cs charset="0" pitchFamily="18" typeface="Microsoft YaHei UI"/>
              </a:rPr>
              <a:t>节奏大师</a:t>
            </a:r>
          </a:p>
          <a:p>
            <a:pPr>
              <a:lnSpc>
                <a:spcPts val="1300"/>
              </a:lnSpc>
            </a:pPr>
            <a:r>
              <a:rPr altLang="zh-CN" lang="en-US" smtClean="0" sz="996">
                <a:solidFill>
                  <a:srgbClr val="8087A4"/>
                </a:solidFill>
                <a:latin charset="0" pitchFamily="18" typeface="Microsoft YaHei UI"/>
                <a:cs charset="0" pitchFamily="18" typeface="Microsoft YaHei UI"/>
              </a:rPr>
              <a:t>经典消灭星星</a:t>
            </a:r>
          </a:p>
          <a:p>
            <a:pPr>
              <a:lnSpc>
                <a:spcPts val="1300"/>
              </a:lnSpc>
            </a:pPr>
            <a:r>
              <a:rPr altLang="zh-CN" lang="en-US" smtClean="0" sz="996">
                <a:solidFill>
                  <a:srgbClr val="8087A4"/>
                </a:solidFill>
                <a:latin charset="0" pitchFamily="18" typeface="Microsoft YaHei UI"/>
                <a:cs charset="0" pitchFamily="18" typeface="Microsoft YaHei UI"/>
              </a:rPr>
              <a:t>神庙逃亡2</a:t>
            </a:r>
          </a:p>
          <a:p>
            <a:pPr>
              <a:lnSpc>
                <a:spcPts val="1300"/>
              </a:lnSpc>
            </a:pPr>
            <a:r>
              <a:rPr altLang="zh-CN" lang="en-US" smtClean="0" sz="996">
                <a:solidFill>
                  <a:srgbClr val="8087A4"/>
                </a:solidFill>
                <a:latin charset="0" pitchFamily="18" typeface="Microsoft YaHei UI"/>
                <a:cs charset="0" pitchFamily="18" typeface="Microsoft YaHei UI"/>
              </a:rPr>
              <a:t>全民飞机大战</a:t>
            </a:r>
          </a:p>
        </p:txBody>
      </p:sp>
      <p:sp>
        <p:nvSpPr>
          <p:cNvPr id="1039" name="TextBox 1"/>
          <p:cNvSpPr txBox="1"/>
          <p:nvPr/>
        </p:nvSpPr>
        <p:spPr>
          <a:xfrm>
            <a:off x="774700" y="22352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单位：亿台</a:t>
            </a:r>
          </a:p>
        </p:txBody>
      </p:sp>
    </p:spTree>
  </p:cSld>
  <p:clrMapOvr>
    <a:masterClrMapping/>
  </p:clrMapOvr>
  <p:transition/>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595884" y="1223772"/>
            <a:ext cx="3172968" cy="3224783"/>
          </a:xfrm>
          <a:custGeom>
            <a:gdLst>
              <a:gd fmla="*/ 9905 w 3172968" name="connsiteX0"/>
              <a:gd fmla="*/ 227711 h 3224783" name="connsiteY0"/>
              <a:gd fmla="*/ 227761 w 3172968" name="connsiteX1"/>
              <a:gd fmla="*/ 9905 h 3224783" name="connsiteY1"/>
              <a:gd fmla="*/ 2945256 w 3172968" name="connsiteX2"/>
              <a:gd fmla="*/ 9905 h 3224783" name="connsiteY2"/>
              <a:gd fmla="*/ 3163062 w 3172968" name="connsiteX3"/>
              <a:gd fmla="*/ 227711 h 3224783" name="connsiteY3"/>
              <a:gd fmla="*/ 3163062 w 3172968" name="connsiteX4"/>
              <a:gd fmla="*/ 2997022 h 3224783" name="connsiteY4"/>
              <a:gd fmla="*/ 2945256 w 3172968" name="connsiteX5"/>
              <a:gd fmla="*/ 3214877 h 3224783" name="connsiteY5"/>
              <a:gd fmla="*/ 227761 w 3172968" name="connsiteX6"/>
              <a:gd fmla="*/ 3214877 h 3224783" name="connsiteY6"/>
              <a:gd fmla="*/ 9905 w 3172968" name="connsiteX7"/>
              <a:gd fmla="*/ 2997022 h 3224783" name="connsiteY7"/>
              <a:gd fmla="*/ 9905 w 3172968" name="connsiteX8"/>
              <a:gd fmla="*/ 227711 h 3224783"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3224783" w="3172968">
                <a:moveTo>
                  <a:pt x="9905" y="227711"/>
                </a:moveTo>
                <a:cubicBezTo>
                  <a:pt x="9905" y="107441"/>
                  <a:pt x="107441" y="9905"/>
                  <a:pt x="227761" y="9905"/>
                </a:cubicBezTo>
                <a:lnTo>
                  <a:pt x="2945256" y="9905"/>
                </a:lnTo>
                <a:cubicBezTo>
                  <a:pt x="3065525" y="9905"/>
                  <a:pt x="3163062" y="107441"/>
                  <a:pt x="3163062" y="227711"/>
                </a:cubicBezTo>
                <a:lnTo>
                  <a:pt x="3163062" y="2997022"/>
                </a:lnTo>
                <a:cubicBezTo>
                  <a:pt x="3163062" y="3117342"/>
                  <a:pt x="3065525" y="3214877"/>
                  <a:pt x="2945256" y="3214877"/>
                </a:cubicBezTo>
                <a:lnTo>
                  <a:pt x="227761" y="3214877"/>
                </a:lnTo>
                <a:cubicBezTo>
                  <a:pt x="107441" y="3214877"/>
                  <a:pt x="9905" y="3117342"/>
                  <a:pt x="9905" y="2997022"/>
                </a:cubicBezTo>
                <a:lnTo>
                  <a:pt x="9905" y="227711"/>
                </a:lnTo>
              </a:path>
            </a:pathLst>
          </a:custGeom>
          <a:solidFill>
            <a:srgbClr val="000000">
              <a:alpha val="0"/>
            </a:srgbClr>
          </a:solidFill>
          <a:ln w="25400">
            <a:solidFill>
              <a:srgbClr val="3E5CC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3909059" y="1223772"/>
            <a:ext cx="4713732" cy="3224783"/>
          </a:xfrm>
          <a:custGeom>
            <a:gdLst>
              <a:gd fmla="*/ 9905 w 4713732" name="connsiteX0"/>
              <a:gd fmla="*/ 199770 h 3224783" name="connsiteY0"/>
              <a:gd fmla="*/ 199771 w 4713732" name="connsiteX1"/>
              <a:gd fmla="*/ 9905 h 3224783" name="connsiteY1"/>
              <a:gd fmla="*/ 4513833 w 4713732" name="connsiteX2"/>
              <a:gd fmla="*/ 9905 h 3224783" name="connsiteY2"/>
              <a:gd fmla="*/ 4703826 w 4713732" name="connsiteX3"/>
              <a:gd fmla="*/ 199770 h 3224783" name="connsiteY3"/>
              <a:gd fmla="*/ 4703826 w 4713732" name="connsiteX4"/>
              <a:gd fmla="*/ 3024949 h 3224783" name="connsiteY4"/>
              <a:gd fmla="*/ 4513833 w 4713732" name="connsiteX5"/>
              <a:gd fmla="*/ 3214877 h 3224783" name="connsiteY5"/>
              <a:gd fmla="*/ 199771 w 4713732" name="connsiteX6"/>
              <a:gd fmla="*/ 3214877 h 3224783" name="connsiteY6"/>
              <a:gd fmla="*/ 9905 w 4713732" name="connsiteX7"/>
              <a:gd fmla="*/ 3024949 h 3224783" name="connsiteY7"/>
              <a:gd fmla="*/ 9905 w 4713732" name="connsiteX8"/>
              <a:gd fmla="*/ 199770 h 3224783"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3224783" w="4713732">
                <a:moveTo>
                  <a:pt x="9905" y="199770"/>
                </a:moveTo>
                <a:cubicBezTo>
                  <a:pt x="9905" y="94995"/>
                  <a:pt x="94996" y="9905"/>
                  <a:pt x="199771" y="9905"/>
                </a:cubicBezTo>
                <a:lnTo>
                  <a:pt x="4513833" y="9905"/>
                </a:lnTo>
                <a:cubicBezTo>
                  <a:pt x="4618735" y="9905"/>
                  <a:pt x="4703826" y="94995"/>
                  <a:pt x="4703826" y="199770"/>
                </a:cubicBezTo>
                <a:lnTo>
                  <a:pt x="4703826" y="3024949"/>
                </a:lnTo>
                <a:cubicBezTo>
                  <a:pt x="4703826" y="3129838"/>
                  <a:pt x="4618735" y="3214877"/>
                  <a:pt x="4513833" y="3214877"/>
                </a:cubicBezTo>
                <a:lnTo>
                  <a:pt x="199771" y="3214877"/>
                </a:lnTo>
                <a:cubicBezTo>
                  <a:pt x="94996" y="3214877"/>
                  <a:pt x="9905" y="3129838"/>
                  <a:pt x="9905" y="3024949"/>
                </a:cubicBezTo>
                <a:lnTo>
                  <a:pt x="9905" y="199770"/>
                </a:lnTo>
              </a:path>
            </a:pathLst>
          </a:custGeom>
          <a:solidFill>
            <a:srgbClr val="000000">
              <a:alpha val="0"/>
            </a:srgbClr>
          </a:solidFill>
          <a:ln w="25400">
            <a:solidFill>
              <a:srgbClr val="64C448">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6664197" y="2215642"/>
            <a:ext cx="346456" cy="346455"/>
          </a:xfrm>
          <a:custGeom>
            <a:gdLst>
              <a:gd fmla="*/ 64770 w 346456" name="connsiteX0"/>
              <a:gd fmla="*/ 6350 h 346455" name="connsiteY0"/>
              <a:gd fmla="*/ 282067 w 346456" name="connsiteX1"/>
              <a:gd fmla="*/ 6350 h 346455" name="connsiteY1"/>
              <a:gd fmla="*/ 304419 w 346456" name="connsiteX2"/>
              <a:gd fmla="*/ 11048 h 346455" name="connsiteY2"/>
              <a:gd fmla="*/ 322960 w 346456" name="connsiteX3"/>
              <a:gd fmla="*/ 23494 h 346455" name="connsiteY3"/>
              <a:gd fmla="*/ 335533 w 346456" name="connsiteX4"/>
              <a:gd fmla="*/ 42417 h 346455" name="connsiteY4"/>
              <a:gd fmla="*/ 340106 w 346456" name="connsiteX5"/>
              <a:gd fmla="*/ 64769 h 346455" name="connsiteY5"/>
              <a:gd fmla="*/ 340106 w 346456" name="connsiteX6"/>
              <a:gd fmla="*/ 282066 h 346455" name="connsiteY6"/>
              <a:gd fmla="*/ 335533 w 346456" name="connsiteX7"/>
              <a:gd fmla="*/ 304418 h 346455" name="connsiteY7"/>
              <a:gd fmla="*/ 322960 w 346456" name="connsiteX8"/>
              <a:gd fmla="*/ 322960 h 346455" name="connsiteY8"/>
              <a:gd fmla="*/ 304419 w 346456" name="connsiteX9"/>
              <a:gd fmla="*/ 335533 h 346455" name="connsiteY9"/>
              <a:gd fmla="*/ 282067 w 346456" name="connsiteX10"/>
              <a:gd fmla="*/ 340105 h 346455" name="connsiteY10"/>
              <a:gd fmla="*/ 64770 w 346456" name="connsiteX11"/>
              <a:gd fmla="*/ 340105 h 346455" name="connsiteY11"/>
              <a:gd fmla="*/ 42418 w 346456" name="connsiteX12"/>
              <a:gd fmla="*/ 335533 h 346455" name="connsiteY12"/>
              <a:gd fmla="*/ 23495 w 346456" name="connsiteX13"/>
              <a:gd fmla="*/ 322960 h 346455" name="connsiteY13"/>
              <a:gd fmla="*/ 11048 w 346456" name="connsiteX14"/>
              <a:gd fmla="*/ 304418 h 346455" name="connsiteY14"/>
              <a:gd fmla="*/ 6350 w 346456" name="connsiteX15"/>
              <a:gd fmla="*/ 282066 h 346455" name="connsiteY15"/>
              <a:gd fmla="*/ 6350 w 346456" name="connsiteX16"/>
              <a:gd fmla="*/ 64769 h 346455" name="connsiteY16"/>
              <a:gd fmla="*/ 11048 w 346456" name="connsiteX17"/>
              <a:gd fmla="*/ 42417 h 346455" name="connsiteY17"/>
              <a:gd fmla="*/ 23495 w 346456" name="connsiteX18"/>
              <a:gd fmla="*/ 23494 h 346455" name="connsiteY18"/>
              <a:gd fmla="*/ 42418 w 346456" name="connsiteX19"/>
              <a:gd fmla="*/ 11048 h 346455" name="connsiteY19"/>
              <a:gd fmla="*/ 64770 w 346456" name="connsiteX20"/>
              <a:gd fmla="*/ 6350 h 346455" name="connsiteY2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b="b" l="l" r="r" t="t"/>
            <a:pathLst>
              <a:path h="346455" w="346456">
                <a:moveTo>
                  <a:pt x="64770" y="6350"/>
                </a:moveTo>
                <a:lnTo>
                  <a:pt x="282067" y="6350"/>
                </a:lnTo>
                <a:lnTo>
                  <a:pt x="304419" y="11048"/>
                </a:lnTo>
                <a:lnTo>
                  <a:pt x="322960" y="23494"/>
                </a:lnTo>
                <a:lnTo>
                  <a:pt x="335533" y="42417"/>
                </a:lnTo>
                <a:lnTo>
                  <a:pt x="340106" y="64769"/>
                </a:lnTo>
                <a:lnTo>
                  <a:pt x="340106" y="282066"/>
                </a:lnTo>
                <a:lnTo>
                  <a:pt x="335533" y="304418"/>
                </a:lnTo>
                <a:lnTo>
                  <a:pt x="322960" y="322960"/>
                </a:lnTo>
                <a:lnTo>
                  <a:pt x="304419" y="335533"/>
                </a:lnTo>
                <a:lnTo>
                  <a:pt x="282067" y="340105"/>
                </a:lnTo>
                <a:lnTo>
                  <a:pt x="64770" y="340105"/>
                </a:lnTo>
                <a:lnTo>
                  <a:pt x="42418" y="335533"/>
                </a:lnTo>
                <a:lnTo>
                  <a:pt x="23495" y="322960"/>
                </a:lnTo>
                <a:lnTo>
                  <a:pt x="11048" y="304418"/>
                </a:lnTo>
                <a:lnTo>
                  <a:pt x="6350" y="282066"/>
                </a:lnTo>
                <a:lnTo>
                  <a:pt x="6350" y="64769"/>
                </a:lnTo>
                <a:lnTo>
                  <a:pt x="11048" y="42417"/>
                </a:lnTo>
                <a:lnTo>
                  <a:pt x="23495" y="23494"/>
                </a:lnTo>
                <a:lnTo>
                  <a:pt x="42418" y="11048"/>
                </a:lnTo>
                <a:lnTo>
                  <a:pt x="64770" y="6350"/>
                </a:lnTo>
              </a:path>
            </a:pathLst>
          </a:custGeom>
          <a:solidFill>
            <a:srgbClr val="000000">
              <a:alpha val="0"/>
            </a:srgbClr>
          </a:solidFill>
          <a:ln w="12700">
            <a:solidFill>
              <a:srgbClr val="BFBFB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1003300" y="1676400"/>
            <a:ext cx="317500" cy="292100"/>
          </a:xfrm>
          <a:prstGeom prst="rect">
            <a:avLst/>
          </a:prstGeom>
          <a:noFill/>
        </p:spPr>
      </p:pic>
      <p:pic>
        <p:nvPicPr>
          <p:cNvPr id="9" name="Picture 3"/>
          <p:cNvPicPr>
            <a:picLocks noChangeArrowheads="1" noChangeAspect="1"/>
          </p:cNvPicPr>
          <p:nvPr/>
        </p:nvPicPr>
        <p:blipFill>
          <a:blip r:embed="rId3"/>
          <a:stretch>
            <a:fillRect/>
          </a:stretch>
        </p:blipFill>
        <p:spPr bwMode="auto">
          <a:xfrm>
            <a:off x="1003300" y="2006600"/>
            <a:ext cx="304800" cy="304800"/>
          </a:xfrm>
          <a:prstGeom prst="rect">
            <a:avLst/>
          </a:prstGeom>
          <a:noFill/>
        </p:spPr>
      </p:pic>
      <p:pic>
        <p:nvPicPr>
          <p:cNvPr id="10" name="Picture 3"/>
          <p:cNvPicPr>
            <a:picLocks noChangeArrowheads="1" noChangeAspect="1"/>
          </p:cNvPicPr>
          <p:nvPr/>
        </p:nvPicPr>
        <p:blipFill>
          <a:blip r:embed="rId4"/>
          <a:stretch>
            <a:fillRect/>
          </a:stretch>
        </p:blipFill>
        <p:spPr bwMode="auto">
          <a:xfrm>
            <a:off x="1003300" y="2349500"/>
            <a:ext cx="304800" cy="304800"/>
          </a:xfrm>
          <a:prstGeom prst="rect">
            <a:avLst/>
          </a:prstGeom>
          <a:noFill/>
        </p:spPr>
      </p:pic>
      <p:pic>
        <p:nvPicPr>
          <p:cNvPr id="11" name="Picture 3"/>
          <p:cNvPicPr>
            <a:picLocks noChangeArrowheads="1" noChangeAspect="1"/>
          </p:cNvPicPr>
          <p:nvPr/>
        </p:nvPicPr>
        <p:blipFill>
          <a:blip r:embed="rId5"/>
          <a:stretch>
            <a:fillRect/>
          </a:stretch>
        </p:blipFill>
        <p:spPr bwMode="auto">
          <a:xfrm>
            <a:off x="1003300" y="2692400"/>
            <a:ext cx="304800" cy="304800"/>
          </a:xfrm>
          <a:prstGeom prst="rect">
            <a:avLst/>
          </a:prstGeom>
          <a:noFill/>
        </p:spPr>
      </p:pic>
      <p:pic>
        <p:nvPicPr>
          <p:cNvPr id="12" name="Picture 3"/>
          <p:cNvPicPr>
            <a:picLocks noChangeArrowheads="1" noChangeAspect="1"/>
          </p:cNvPicPr>
          <p:nvPr/>
        </p:nvPicPr>
        <p:blipFill>
          <a:blip r:embed="rId6"/>
          <a:stretch>
            <a:fillRect/>
          </a:stretch>
        </p:blipFill>
        <p:spPr bwMode="auto">
          <a:xfrm>
            <a:off x="1003300" y="3035300"/>
            <a:ext cx="304800" cy="304800"/>
          </a:xfrm>
          <a:prstGeom prst="rect">
            <a:avLst/>
          </a:prstGeom>
          <a:noFill/>
        </p:spPr>
      </p:pic>
      <p:pic>
        <p:nvPicPr>
          <p:cNvPr id="13" name="Picture 3"/>
          <p:cNvPicPr>
            <a:picLocks noChangeArrowheads="1" noChangeAspect="1"/>
          </p:cNvPicPr>
          <p:nvPr/>
        </p:nvPicPr>
        <p:blipFill>
          <a:blip r:embed="rId7"/>
          <a:stretch>
            <a:fillRect/>
          </a:stretch>
        </p:blipFill>
        <p:spPr bwMode="auto">
          <a:xfrm>
            <a:off x="1003300" y="3378200"/>
            <a:ext cx="304800" cy="292100"/>
          </a:xfrm>
          <a:prstGeom prst="rect">
            <a:avLst/>
          </a:prstGeom>
          <a:noFill/>
        </p:spPr>
      </p:pic>
      <p:pic>
        <p:nvPicPr>
          <p:cNvPr id="14" name="Picture 3"/>
          <p:cNvPicPr>
            <a:picLocks noChangeArrowheads="1" noChangeAspect="1"/>
          </p:cNvPicPr>
          <p:nvPr/>
        </p:nvPicPr>
        <p:blipFill>
          <a:blip r:embed="rId8"/>
          <a:stretch>
            <a:fillRect/>
          </a:stretch>
        </p:blipFill>
        <p:spPr bwMode="auto">
          <a:xfrm>
            <a:off x="1003300" y="3721100"/>
            <a:ext cx="304800" cy="292100"/>
          </a:xfrm>
          <a:prstGeom prst="rect">
            <a:avLst/>
          </a:prstGeom>
          <a:noFill/>
        </p:spPr>
      </p:pic>
      <p:pic>
        <p:nvPicPr>
          <p:cNvPr id="15" name="Picture 3"/>
          <p:cNvPicPr>
            <a:picLocks noChangeArrowheads="1" noChangeAspect="1"/>
          </p:cNvPicPr>
          <p:nvPr/>
        </p:nvPicPr>
        <p:blipFill>
          <a:blip r:embed="rId9"/>
          <a:stretch>
            <a:fillRect/>
          </a:stretch>
        </p:blipFill>
        <p:spPr bwMode="auto">
          <a:xfrm>
            <a:off x="1003300" y="4064000"/>
            <a:ext cx="304800" cy="292100"/>
          </a:xfrm>
          <a:prstGeom prst="rect">
            <a:avLst/>
          </a:prstGeom>
          <a:noFill/>
        </p:spPr>
      </p:pic>
      <p:pic>
        <p:nvPicPr>
          <p:cNvPr id="16" name="Picture 3"/>
          <p:cNvPicPr>
            <a:picLocks noChangeArrowheads="1" noChangeAspect="1"/>
          </p:cNvPicPr>
          <p:nvPr/>
        </p:nvPicPr>
        <p:blipFill>
          <a:blip r:embed="rId10"/>
          <a:stretch>
            <a:fillRect/>
          </a:stretch>
        </p:blipFill>
        <p:spPr bwMode="auto">
          <a:xfrm>
            <a:off x="444500" y="4800600"/>
            <a:ext cx="1117600" cy="304800"/>
          </a:xfrm>
          <a:prstGeom prst="rect">
            <a:avLst/>
          </a:prstGeom>
          <a:noFill/>
        </p:spPr>
      </p:pic>
      <p:pic>
        <p:nvPicPr>
          <p:cNvPr id="17" name="Picture 3"/>
          <p:cNvPicPr>
            <a:picLocks noChangeArrowheads="1" noChangeAspect="1"/>
          </p:cNvPicPr>
          <p:nvPr/>
        </p:nvPicPr>
        <p:blipFill>
          <a:blip r:embed="rId11"/>
          <a:stretch>
            <a:fillRect/>
          </a:stretch>
        </p:blipFill>
        <p:spPr bwMode="auto">
          <a:xfrm>
            <a:off x="4165600" y="1778000"/>
            <a:ext cx="342900" cy="342900"/>
          </a:xfrm>
          <a:prstGeom prst="rect">
            <a:avLst/>
          </a:prstGeom>
          <a:noFill/>
        </p:spPr>
      </p:pic>
      <p:pic>
        <p:nvPicPr>
          <p:cNvPr id="18" name="Picture 3"/>
          <p:cNvPicPr>
            <a:picLocks noChangeArrowheads="1" noChangeAspect="1"/>
          </p:cNvPicPr>
          <p:nvPr/>
        </p:nvPicPr>
        <p:blipFill>
          <a:blip r:embed="rId12"/>
          <a:stretch>
            <a:fillRect/>
          </a:stretch>
        </p:blipFill>
        <p:spPr bwMode="auto">
          <a:xfrm>
            <a:off x="4165600" y="2209800"/>
            <a:ext cx="342900" cy="342900"/>
          </a:xfrm>
          <a:prstGeom prst="rect">
            <a:avLst/>
          </a:prstGeom>
          <a:noFill/>
        </p:spPr>
      </p:pic>
      <p:pic>
        <p:nvPicPr>
          <p:cNvPr id="19" name="Picture 3"/>
          <p:cNvPicPr>
            <a:picLocks noChangeArrowheads="1" noChangeAspect="1"/>
          </p:cNvPicPr>
          <p:nvPr/>
        </p:nvPicPr>
        <p:blipFill>
          <a:blip r:embed="rId13"/>
          <a:stretch>
            <a:fillRect/>
          </a:stretch>
        </p:blipFill>
        <p:spPr bwMode="auto">
          <a:xfrm>
            <a:off x="4165600" y="2641600"/>
            <a:ext cx="342900" cy="342900"/>
          </a:xfrm>
          <a:prstGeom prst="rect">
            <a:avLst/>
          </a:prstGeom>
          <a:noFill/>
        </p:spPr>
      </p:pic>
      <p:pic>
        <p:nvPicPr>
          <p:cNvPr id="20" name="Picture 3"/>
          <p:cNvPicPr>
            <a:picLocks noChangeArrowheads="1" noChangeAspect="1"/>
          </p:cNvPicPr>
          <p:nvPr/>
        </p:nvPicPr>
        <p:blipFill>
          <a:blip r:embed="rId14"/>
          <a:stretch>
            <a:fillRect/>
          </a:stretch>
        </p:blipFill>
        <p:spPr bwMode="auto">
          <a:xfrm>
            <a:off x="4165600" y="3073400"/>
            <a:ext cx="342900" cy="330200"/>
          </a:xfrm>
          <a:prstGeom prst="rect">
            <a:avLst/>
          </a:prstGeom>
          <a:noFill/>
        </p:spPr>
      </p:pic>
      <p:pic>
        <p:nvPicPr>
          <p:cNvPr id="21" name="Picture 3"/>
          <p:cNvPicPr>
            <a:picLocks noChangeArrowheads="1" noChangeAspect="1"/>
          </p:cNvPicPr>
          <p:nvPr/>
        </p:nvPicPr>
        <p:blipFill>
          <a:blip r:embed="rId15"/>
          <a:stretch>
            <a:fillRect/>
          </a:stretch>
        </p:blipFill>
        <p:spPr bwMode="auto">
          <a:xfrm>
            <a:off x="4165600" y="3505200"/>
            <a:ext cx="342900" cy="330200"/>
          </a:xfrm>
          <a:prstGeom prst="rect">
            <a:avLst/>
          </a:prstGeom>
          <a:noFill/>
        </p:spPr>
      </p:pic>
      <p:pic>
        <p:nvPicPr>
          <p:cNvPr id="22" name="Picture 3"/>
          <p:cNvPicPr>
            <a:picLocks noChangeArrowheads="1" noChangeAspect="1"/>
          </p:cNvPicPr>
          <p:nvPr/>
        </p:nvPicPr>
        <p:blipFill>
          <a:blip r:embed="rId16"/>
          <a:stretch>
            <a:fillRect/>
          </a:stretch>
        </p:blipFill>
        <p:spPr bwMode="auto">
          <a:xfrm>
            <a:off x="4165600" y="3937000"/>
            <a:ext cx="342900" cy="330200"/>
          </a:xfrm>
          <a:prstGeom prst="rect">
            <a:avLst/>
          </a:prstGeom>
          <a:noFill/>
        </p:spPr>
      </p:pic>
      <p:pic>
        <p:nvPicPr>
          <p:cNvPr id="23" name="Picture 3"/>
          <p:cNvPicPr>
            <a:picLocks noChangeArrowheads="1" noChangeAspect="1"/>
          </p:cNvPicPr>
          <p:nvPr/>
        </p:nvPicPr>
        <p:blipFill>
          <a:blip r:embed="rId17"/>
          <a:stretch>
            <a:fillRect/>
          </a:stretch>
        </p:blipFill>
        <p:spPr bwMode="auto">
          <a:xfrm>
            <a:off x="6667500" y="1790700"/>
            <a:ext cx="342900" cy="342900"/>
          </a:xfrm>
          <a:prstGeom prst="rect">
            <a:avLst/>
          </a:prstGeom>
          <a:noFill/>
        </p:spPr>
      </p:pic>
      <p:pic>
        <p:nvPicPr>
          <p:cNvPr id="24" name="Picture 3"/>
          <p:cNvPicPr>
            <a:picLocks noChangeArrowheads="1" noChangeAspect="1"/>
          </p:cNvPicPr>
          <p:nvPr/>
        </p:nvPicPr>
        <p:blipFill>
          <a:blip r:embed="rId18"/>
          <a:stretch>
            <a:fillRect/>
          </a:stretch>
        </p:blipFill>
        <p:spPr bwMode="auto">
          <a:xfrm>
            <a:off x="6667500" y="2222500"/>
            <a:ext cx="342900" cy="330200"/>
          </a:xfrm>
          <a:prstGeom prst="rect">
            <a:avLst/>
          </a:prstGeom>
          <a:noFill/>
        </p:spPr>
      </p:pic>
      <p:pic>
        <p:nvPicPr>
          <p:cNvPr id="25" name="Picture 3"/>
          <p:cNvPicPr>
            <a:picLocks noChangeArrowheads="1" noChangeAspect="1"/>
          </p:cNvPicPr>
          <p:nvPr/>
        </p:nvPicPr>
        <p:blipFill>
          <a:blip r:embed="rId19"/>
          <a:stretch>
            <a:fillRect/>
          </a:stretch>
        </p:blipFill>
        <p:spPr bwMode="auto">
          <a:xfrm>
            <a:off x="6667500" y="2641600"/>
            <a:ext cx="342900" cy="342900"/>
          </a:xfrm>
          <a:prstGeom prst="rect">
            <a:avLst/>
          </a:prstGeom>
          <a:noFill/>
        </p:spPr>
      </p:pic>
      <p:pic>
        <p:nvPicPr>
          <p:cNvPr id="26" name="Picture 3"/>
          <p:cNvPicPr>
            <a:picLocks noChangeArrowheads="1" noChangeAspect="1"/>
          </p:cNvPicPr>
          <p:nvPr/>
        </p:nvPicPr>
        <p:blipFill>
          <a:blip r:embed="rId20"/>
          <a:stretch>
            <a:fillRect/>
          </a:stretch>
        </p:blipFill>
        <p:spPr bwMode="auto">
          <a:xfrm>
            <a:off x="6667500" y="3073400"/>
            <a:ext cx="342900" cy="330200"/>
          </a:xfrm>
          <a:prstGeom prst="rect">
            <a:avLst/>
          </a:prstGeom>
          <a:noFill/>
        </p:spPr>
      </p:pic>
      <p:pic>
        <p:nvPicPr>
          <p:cNvPr id="27" name="Picture 3"/>
          <p:cNvPicPr>
            <a:picLocks noChangeArrowheads="1" noChangeAspect="1"/>
          </p:cNvPicPr>
          <p:nvPr/>
        </p:nvPicPr>
        <p:blipFill>
          <a:blip r:embed="rId21"/>
          <a:stretch>
            <a:fillRect/>
          </a:stretch>
        </p:blipFill>
        <p:spPr bwMode="auto">
          <a:xfrm>
            <a:off x="6667500" y="3492500"/>
            <a:ext cx="342900" cy="342900"/>
          </a:xfrm>
          <a:prstGeom prst="rect">
            <a:avLst/>
          </a:prstGeom>
          <a:noFill/>
        </p:spPr>
      </p:pic>
      <p:pic>
        <p:nvPicPr>
          <p:cNvPr id="28" name="Picture 3"/>
          <p:cNvPicPr>
            <a:picLocks noChangeArrowheads="1" noChangeAspect="1"/>
          </p:cNvPicPr>
          <p:nvPr/>
        </p:nvPicPr>
        <p:blipFill>
          <a:blip r:embed="rId22"/>
          <a:stretch>
            <a:fillRect/>
          </a:stretch>
        </p:blipFill>
        <p:spPr bwMode="auto">
          <a:xfrm>
            <a:off x="6667500" y="3924300"/>
            <a:ext cx="342900" cy="330200"/>
          </a:xfrm>
          <a:prstGeom prst="rect">
            <a:avLst/>
          </a:prstGeom>
          <a:noFill/>
        </p:spPr>
      </p:pic>
      <p:sp>
        <p:nvSpPr>
          <p:cNvPr id="2" name="TextBox 1"/>
          <p:cNvSpPr txBox="1"/>
          <p:nvPr/>
        </p:nvSpPr>
        <p:spPr>
          <a:xfrm>
            <a:off x="393700" y="254000"/>
            <a:ext cx="8158162" cy="4013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细分行业应用盘点——移动游戏</a:t>
            </a:r>
          </a:p>
          <a:p>
            <a:pPr>
              <a:lnSpc>
                <a:spcPts val="1400"/>
              </a:lnSpc>
              <a:tabLst>
                <a:tab pos="241300"/>
              </a:tabLst>
            </a:pPr>
            <a:r>
              <a:rPr altLang="zh-CN" lang="en-US" smtClean="0"/>
              <a:t>   移动游戏行业热点：腾讯系游戏用户覆盖增长放缓，部分游戏出现用户负增长</a:t>
            </a:r>
          </a:p>
        </p:txBody>
      </p:sp>
      <p:sp>
        <p:nvSpPr>
          <p:cNvPr id="29" name="TextBox 1"/>
          <p:cNvSpPr txBox="1"/>
          <p:nvPr/>
        </p:nvSpPr>
        <p:spPr>
          <a:xfrm>
            <a:off x="825500" y="4559300"/>
            <a:ext cx="7735888" cy="541020"/>
          </a:xfrm>
          <a:prstGeom prst="rect">
            <a:avLst/>
          </a:prstGeom>
          <a:noFill/>
        </p:spPr>
        <p:txBody>
          <a:bodyPr lIns="0" rIns="0" rtlCol="0" tIns="0" wrap="none">
            <a:spAutoFit/>
          </a:bodyPr>
          <a:lstStyle/>
          <a:p>
            <a:pPr>
              <a:lnSpc>
                <a:spcPts val="1300"/>
              </a:lnSpc>
              <a:tabLst>
                <a:tab pos="4546600"/>
              </a:tabLst>
            </a:pPr>
            <a:r>
              <a:rPr altLang="zh-CN" lang="en-US" smtClean="0" sz="998">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8">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8">
                <a:solidFill>
                  <a:srgbClr val="8087A4"/>
                </a:solidFill>
                <a:latin charset="0" pitchFamily="18" typeface="Microsoft YaHei UI"/>
                <a:cs charset="0" pitchFamily="18" typeface="Microsoft YaHei UI"/>
              </a:rPr>
              <a:t>	Copyright 2014 TalkingData Ltd., All Rights Reserved</a:t>
            </a:r>
          </a:p>
        </p:txBody>
      </p:sp>
      <p:sp>
        <p:nvSpPr>
          <p:cNvPr id="30" name="TextBox 1"/>
          <p:cNvSpPr txBox="1"/>
          <p:nvPr/>
        </p:nvSpPr>
        <p:spPr>
          <a:xfrm>
            <a:off x="762000" y="1346200"/>
            <a:ext cx="2836862"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Top20游戏-腾讯系游戏用户覆盖月均增速</a:t>
            </a:r>
          </a:p>
        </p:txBody>
      </p:sp>
      <p:sp>
        <p:nvSpPr>
          <p:cNvPr id="31" name="TextBox 1"/>
          <p:cNvSpPr txBox="1"/>
          <p:nvPr/>
        </p:nvSpPr>
        <p:spPr>
          <a:xfrm>
            <a:off x="4800600" y="1346200"/>
            <a:ext cx="2989262"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Top20游戏-非腾讯系游戏用户覆盖月均增速</a:t>
            </a:r>
          </a:p>
        </p:txBody>
      </p:sp>
      <p:sp>
        <p:nvSpPr>
          <p:cNvPr id="1024" name="TextBox 1"/>
          <p:cNvSpPr txBox="1"/>
          <p:nvPr/>
        </p:nvSpPr>
        <p:spPr>
          <a:xfrm>
            <a:off x="1828800" y="2743200"/>
            <a:ext cx="533400" cy="210820"/>
          </a:xfrm>
          <a:prstGeom prst="rect">
            <a:avLst/>
          </a:prstGeom>
          <a:noFill/>
        </p:spPr>
        <p:txBody>
          <a:bodyPr lIns="0" rIns="0" rtlCol="0" tIns="0" wrap="none">
            <a:spAutoFit/>
          </a:bodyPr>
          <a:lstStyle/>
          <a:p>
            <a:pPr>
              <a:lnSpc>
                <a:spcPts val="1300"/>
              </a:lnSpc>
            </a:pPr>
            <a:r>
              <a:rPr altLang="zh-CN" b="1" lang="en-US" smtClean="0" sz="1058">
                <a:solidFill>
                  <a:srgbClr val="8087A4"/>
                </a:solidFill>
                <a:latin charset="0" pitchFamily="18" typeface="Microsoft YaHei UI"/>
                <a:cs charset="0" pitchFamily="18" typeface="Microsoft YaHei UI"/>
              </a:rPr>
              <a:t>天天酷跑</a:t>
            </a:r>
          </a:p>
        </p:txBody>
      </p:sp>
      <p:sp>
        <p:nvSpPr>
          <p:cNvPr id="1025" name="TextBox 1"/>
          <p:cNvSpPr txBox="1"/>
          <p:nvPr/>
        </p:nvSpPr>
        <p:spPr>
          <a:xfrm>
            <a:off x="2870200" y="2781300"/>
            <a:ext cx="3429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1.3%</a:t>
            </a:r>
          </a:p>
        </p:txBody>
      </p:sp>
      <p:sp>
        <p:nvSpPr>
          <p:cNvPr id="1026" name="TextBox 1"/>
          <p:cNvSpPr txBox="1"/>
          <p:nvPr/>
        </p:nvSpPr>
        <p:spPr>
          <a:xfrm>
            <a:off x="1752600" y="2400300"/>
            <a:ext cx="666750" cy="210820"/>
          </a:xfrm>
          <a:prstGeom prst="rect">
            <a:avLst/>
          </a:prstGeom>
          <a:noFill/>
        </p:spPr>
        <p:txBody>
          <a:bodyPr lIns="0" rIns="0" rtlCol="0" tIns="0" wrap="none">
            <a:spAutoFit/>
          </a:bodyPr>
          <a:lstStyle/>
          <a:p>
            <a:pPr>
              <a:lnSpc>
                <a:spcPts val="1300"/>
              </a:lnSpc>
            </a:pPr>
            <a:r>
              <a:rPr altLang="zh-CN" b="1" lang="en-US" smtClean="0" sz="1056">
                <a:solidFill>
                  <a:srgbClr val="8087A4"/>
                </a:solidFill>
                <a:latin charset="0" pitchFamily="18" typeface="Microsoft YaHei UI"/>
                <a:cs charset="0" pitchFamily="18" typeface="Microsoft YaHei UI"/>
              </a:rPr>
              <a:t>欢乐斗地主</a:t>
            </a:r>
          </a:p>
        </p:txBody>
      </p:sp>
      <p:sp>
        <p:nvSpPr>
          <p:cNvPr id="1028" name="TextBox 1"/>
          <p:cNvSpPr txBox="1"/>
          <p:nvPr/>
        </p:nvSpPr>
        <p:spPr>
          <a:xfrm>
            <a:off x="2870200" y="2438400"/>
            <a:ext cx="3429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3.8%</a:t>
            </a:r>
          </a:p>
        </p:txBody>
      </p:sp>
      <p:sp>
        <p:nvSpPr>
          <p:cNvPr id="1029" name="TextBox 1"/>
          <p:cNvSpPr txBox="1"/>
          <p:nvPr/>
        </p:nvSpPr>
        <p:spPr>
          <a:xfrm>
            <a:off x="1828800" y="3759200"/>
            <a:ext cx="533400" cy="210820"/>
          </a:xfrm>
          <a:prstGeom prst="rect">
            <a:avLst/>
          </a:prstGeom>
          <a:noFill/>
        </p:spPr>
        <p:txBody>
          <a:bodyPr lIns="0" rIns="0" rtlCol="0" tIns="0" wrap="none">
            <a:spAutoFit/>
          </a:bodyPr>
          <a:lstStyle/>
          <a:p>
            <a:pPr>
              <a:lnSpc>
                <a:spcPts val="1300"/>
              </a:lnSpc>
            </a:pPr>
            <a:r>
              <a:rPr altLang="zh-CN" b="1" lang="en-US" smtClean="0" sz="1056">
                <a:solidFill>
                  <a:srgbClr val="8087A4"/>
                </a:solidFill>
                <a:latin charset="0" pitchFamily="18" typeface="Microsoft YaHei UI"/>
                <a:cs charset="0" pitchFamily="18" typeface="Microsoft YaHei UI"/>
              </a:rPr>
              <a:t>天天飞车</a:t>
            </a:r>
          </a:p>
        </p:txBody>
      </p:sp>
      <p:sp>
        <p:nvSpPr>
          <p:cNvPr id="1030" name="TextBox 1"/>
          <p:cNvSpPr txBox="1"/>
          <p:nvPr/>
        </p:nvSpPr>
        <p:spPr>
          <a:xfrm>
            <a:off x="2832100" y="3810000"/>
            <a:ext cx="393700" cy="185420"/>
          </a:xfrm>
          <a:prstGeom prst="rect">
            <a:avLst/>
          </a:prstGeom>
          <a:noFill/>
        </p:spPr>
        <p:txBody>
          <a:bodyPr lIns="0" rIns="0" rtlCol="0" tIns="0" wrap="none">
            <a:spAutoFit/>
          </a:bodyPr>
          <a:lstStyle/>
          <a:p>
            <a:pPr>
              <a:lnSpc>
                <a:spcPts val="1100"/>
              </a:lnSpc>
            </a:pPr>
            <a:r>
              <a:rPr altLang="zh-CN" b="1" lang="en-US" smtClean="0" sz="1200">
                <a:solidFill>
                  <a:srgbClr val="FF6600"/>
                </a:solidFill>
                <a:latin charset="0" pitchFamily="18" typeface="Times New Roman"/>
                <a:cs charset="0" pitchFamily="18" typeface="Times New Roman"/>
              </a:rPr>
              <a:t>-3.9%</a:t>
            </a:r>
          </a:p>
        </p:txBody>
      </p:sp>
      <p:sp>
        <p:nvSpPr>
          <p:cNvPr id="1031" name="TextBox 1"/>
          <p:cNvSpPr txBox="1"/>
          <p:nvPr/>
        </p:nvSpPr>
        <p:spPr>
          <a:xfrm>
            <a:off x="1828800" y="4102100"/>
            <a:ext cx="533400" cy="210820"/>
          </a:xfrm>
          <a:prstGeom prst="rect">
            <a:avLst/>
          </a:prstGeom>
          <a:noFill/>
        </p:spPr>
        <p:txBody>
          <a:bodyPr lIns="0" rIns="0" rtlCol="0" tIns="0" wrap="none">
            <a:spAutoFit/>
          </a:bodyPr>
          <a:lstStyle/>
          <a:p>
            <a:pPr>
              <a:lnSpc>
                <a:spcPts val="1300"/>
              </a:lnSpc>
            </a:pPr>
            <a:r>
              <a:rPr altLang="zh-CN" b="1" lang="en-US" smtClean="0" sz="1056">
                <a:solidFill>
                  <a:srgbClr val="8087A4"/>
                </a:solidFill>
                <a:latin charset="0" pitchFamily="18" typeface="Microsoft YaHei UI"/>
                <a:cs charset="0" pitchFamily="18" typeface="Microsoft YaHei UI"/>
              </a:rPr>
              <a:t>节奏大师</a:t>
            </a:r>
          </a:p>
        </p:txBody>
      </p:sp>
      <p:sp>
        <p:nvSpPr>
          <p:cNvPr id="1032" name="TextBox 1"/>
          <p:cNvSpPr txBox="1"/>
          <p:nvPr/>
        </p:nvSpPr>
        <p:spPr>
          <a:xfrm>
            <a:off x="2832100" y="4152900"/>
            <a:ext cx="393700" cy="185420"/>
          </a:xfrm>
          <a:prstGeom prst="rect">
            <a:avLst/>
          </a:prstGeom>
          <a:noFill/>
        </p:spPr>
        <p:txBody>
          <a:bodyPr lIns="0" rIns="0" rtlCol="0" tIns="0" wrap="none">
            <a:spAutoFit/>
          </a:bodyPr>
          <a:lstStyle/>
          <a:p>
            <a:pPr>
              <a:lnSpc>
                <a:spcPts val="1100"/>
              </a:lnSpc>
            </a:pPr>
            <a:r>
              <a:rPr altLang="zh-CN" b="1" lang="en-US" smtClean="0" sz="1200">
                <a:solidFill>
                  <a:srgbClr val="FF6600"/>
                </a:solidFill>
                <a:latin charset="0" pitchFamily="18" typeface="Times New Roman"/>
                <a:cs charset="0" pitchFamily="18" typeface="Times New Roman"/>
              </a:rPr>
              <a:t>-4.5%</a:t>
            </a:r>
          </a:p>
        </p:txBody>
      </p:sp>
      <p:sp>
        <p:nvSpPr>
          <p:cNvPr id="1033" name="TextBox 1"/>
          <p:cNvSpPr txBox="1"/>
          <p:nvPr/>
        </p:nvSpPr>
        <p:spPr>
          <a:xfrm>
            <a:off x="1689100" y="3086100"/>
            <a:ext cx="800100" cy="541020"/>
          </a:xfrm>
          <a:prstGeom prst="rect">
            <a:avLst/>
          </a:prstGeom>
          <a:noFill/>
        </p:spPr>
        <p:txBody>
          <a:bodyPr lIns="0" rIns="0" rtlCol="0" tIns="0" wrap="none">
            <a:spAutoFit/>
          </a:bodyPr>
          <a:lstStyle/>
          <a:p>
            <a:pPr>
              <a:lnSpc>
                <a:spcPts val="1300"/>
              </a:lnSpc>
              <a:tabLst>
                <a:tab pos="63500"/>
              </a:tabLst>
            </a:pPr>
            <a:r>
              <a:rPr altLang="zh-CN" b="1" lang="en-US" smtClean="0" sz="1056">
                <a:solidFill>
                  <a:srgbClr val="8087A4"/>
                </a:solidFill>
                <a:latin charset="0" pitchFamily="18" typeface="Microsoft YaHei UI"/>
                <a:cs charset="0" pitchFamily="18" typeface="Microsoft YaHei UI"/>
              </a:rPr>
              <a:t>全民飞机大战</a:t>
            </a:r>
          </a:p>
          <a:p>
            <a:pPr>
              <a:lnSpc>
                <a:spcPts val="1300"/>
              </a:lnSpc>
              <a:tabLst>
                <a:tab pos="63500"/>
              </a:tabLst>
            </a:pPr>
            <a:endParaRPr altLang="zh-CN" b="1" lang="en-US" smtClean="0" sz="1056">
              <a:solidFill>
                <a:srgbClr val="8087A4"/>
              </a:solidFill>
              <a:latin charset="0" pitchFamily="18" typeface="Microsoft YaHei UI"/>
              <a:cs charset="0" pitchFamily="18" typeface="Microsoft YaHei UI"/>
            </a:endParaRPr>
          </a:p>
          <a:p>
            <a:pPr>
              <a:lnSpc>
                <a:spcPts val="1300"/>
              </a:lnSpc>
              <a:tabLst>
                <a:tab pos="63500"/>
              </a:tabLst>
            </a:pPr>
            <a:r>
              <a:rPr altLang="zh-CN" b="1" lang="en-US" smtClean="0" sz="1056">
                <a:solidFill>
                  <a:srgbClr val="8087A4"/>
                </a:solidFill>
                <a:latin charset="0" pitchFamily="18" typeface="Microsoft YaHei UI"/>
                <a:cs charset="0" pitchFamily="18" typeface="Microsoft YaHei UI"/>
              </a:rPr>
              <a:t>	天天爱消除</a:t>
            </a:r>
          </a:p>
        </p:txBody>
      </p:sp>
      <p:sp>
        <p:nvSpPr>
          <p:cNvPr id="1034" name="TextBox 1"/>
          <p:cNvSpPr txBox="1"/>
          <p:nvPr/>
        </p:nvSpPr>
        <p:spPr>
          <a:xfrm>
            <a:off x="2832100" y="3124200"/>
            <a:ext cx="393700" cy="464820"/>
          </a:xfrm>
          <a:prstGeom prst="rect">
            <a:avLst/>
          </a:prstGeom>
          <a:noFill/>
        </p:spPr>
        <p:txBody>
          <a:bodyPr lIns="0" rIns="0" rtlCol="0" tIns="0" wrap="none">
            <a:spAutoFit/>
          </a:bodyPr>
          <a:lstStyle/>
          <a:p>
            <a:pPr>
              <a:lnSpc>
                <a:spcPts val="1100"/>
              </a:lnSpc>
            </a:pPr>
            <a:r>
              <a:rPr altLang="zh-CN" b="1" lang="en-US" smtClean="0" sz="1200">
                <a:solidFill>
                  <a:srgbClr val="FF6600"/>
                </a:solidFill>
                <a:latin charset="0" pitchFamily="18" typeface="Times New Roman"/>
                <a:cs charset="0" pitchFamily="18" typeface="Times New Roman"/>
              </a:rPr>
              <a:t>-7.2%</a:t>
            </a:r>
          </a:p>
          <a:p>
            <a:pPr>
              <a:lnSpc>
                <a:spcPts val="1100"/>
              </a:lnSpc>
            </a:pPr>
            <a:endParaRPr altLang="zh-CN" b="1" lang="en-US" smtClean="0" sz="1200">
              <a:solidFill>
                <a:srgbClr val="FF6600"/>
              </a:solidFill>
              <a:latin charset="0" pitchFamily="18" typeface="Times New Roman"/>
              <a:cs charset="0" pitchFamily="18" typeface="Times New Roman"/>
            </a:endParaRPr>
          </a:p>
          <a:p>
            <a:pPr>
              <a:lnSpc>
                <a:spcPts val="1100"/>
              </a:lnSpc>
            </a:pPr>
            <a:r>
              <a:rPr altLang="zh-CN" b="1" lang="en-US" smtClean="0" sz="1200">
                <a:solidFill>
                  <a:srgbClr val="FF6600"/>
                </a:solidFill>
                <a:latin charset="0" pitchFamily="18" typeface="Times New Roman"/>
                <a:cs charset="0" pitchFamily="18" typeface="Times New Roman"/>
              </a:rPr>
              <a:t>-1.5%</a:t>
            </a:r>
          </a:p>
        </p:txBody>
      </p:sp>
      <p:sp>
        <p:nvSpPr>
          <p:cNvPr id="1035" name="TextBox 1"/>
          <p:cNvSpPr txBox="1"/>
          <p:nvPr/>
        </p:nvSpPr>
        <p:spPr>
          <a:xfrm>
            <a:off x="4838700" y="1841500"/>
            <a:ext cx="666750" cy="210820"/>
          </a:xfrm>
          <a:prstGeom prst="rect">
            <a:avLst/>
          </a:prstGeom>
          <a:noFill/>
        </p:spPr>
        <p:txBody>
          <a:bodyPr lIns="0" rIns="0" rtlCol="0" tIns="0" wrap="none">
            <a:spAutoFit/>
          </a:bodyPr>
          <a:lstStyle/>
          <a:p>
            <a:pPr>
              <a:lnSpc>
                <a:spcPts val="1300"/>
              </a:lnSpc>
            </a:pPr>
            <a:r>
              <a:rPr altLang="zh-CN" b="1" lang="en-US" smtClean="0" sz="1058">
                <a:solidFill>
                  <a:srgbClr val="8087A4"/>
                </a:solidFill>
                <a:latin charset="0" pitchFamily="18" typeface="Microsoft YaHei UI"/>
                <a:cs charset="0" pitchFamily="18" typeface="Microsoft YaHei UI"/>
              </a:rPr>
              <a:t>开心消消乐</a:t>
            </a:r>
          </a:p>
        </p:txBody>
      </p:sp>
      <p:sp>
        <p:nvSpPr>
          <p:cNvPr id="1036" name="TextBox 1"/>
          <p:cNvSpPr txBox="1"/>
          <p:nvPr/>
        </p:nvSpPr>
        <p:spPr>
          <a:xfrm>
            <a:off x="7200900" y="4000500"/>
            <a:ext cx="615950" cy="210820"/>
          </a:xfrm>
          <a:prstGeom prst="rect">
            <a:avLst/>
          </a:prstGeom>
          <a:noFill/>
        </p:spPr>
        <p:txBody>
          <a:bodyPr lIns="0" rIns="0" rtlCol="0" tIns="0" wrap="none">
            <a:spAutoFit/>
          </a:bodyPr>
          <a:lstStyle/>
          <a:p>
            <a:pPr>
              <a:lnSpc>
                <a:spcPts val="1300"/>
              </a:lnSpc>
            </a:pPr>
            <a:r>
              <a:rPr altLang="zh-CN" b="1" lang="en-US" smtClean="0" sz="1056">
                <a:solidFill>
                  <a:srgbClr val="8087A4"/>
                </a:solidFill>
                <a:latin charset="0" pitchFamily="18" typeface="Microsoft YaHei UI"/>
                <a:cs charset="0" pitchFamily="18" typeface="Microsoft YaHei UI"/>
              </a:rPr>
              <a:t>神庙逃亡2</a:t>
            </a:r>
          </a:p>
        </p:txBody>
      </p:sp>
      <p:sp>
        <p:nvSpPr>
          <p:cNvPr id="1037" name="TextBox 1"/>
          <p:cNvSpPr txBox="1"/>
          <p:nvPr/>
        </p:nvSpPr>
        <p:spPr>
          <a:xfrm>
            <a:off x="7200900" y="1879600"/>
            <a:ext cx="615950" cy="210820"/>
          </a:xfrm>
          <a:prstGeom prst="rect">
            <a:avLst/>
          </a:prstGeom>
          <a:noFill/>
        </p:spPr>
        <p:txBody>
          <a:bodyPr lIns="0" rIns="0" rtlCol="0" tIns="0" wrap="none">
            <a:spAutoFit/>
          </a:bodyPr>
          <a:lstStyle/>
          <a:p>
            <a:pPr>
              <a:lnSpc>
                <a:spcPts val="1300"/>
              </a:lnSpc>
            </a:pPr>
            <a:r>
              <a:rPr altLang="zh-CN" b="1" lang="en-US" smtClean="0" sz="1056">
                <a:solidFill>
                  <a:srgbClr val="8087A4"/>
                </a:solidFill>
                <a:latin charset="0" pitchFamily="18" typeface="Microsoft YaHei UI"/>
                <a:cs charset="0" pitchFamily="18" typeface="Microsoft YaHei UI"/>
              </a:rPr>
              <a:t>保卫萝卜2</a:t>
            </a:r>
          </a:p>
        </p:txBody>
      </p:sp>
      <p:sp>
        <p:nvSpPr>
          <p:cNvPr id="1038" name="TextBox 1"/>
          <p:cNvSpPr txBox="1"/>
          <p:nvPr/>
        </p:nvSpPr>
        <p:spPr>
          <a:xfrm>
            <a:off x="1701800" y="1714500"/>
            <a:ext cx="1371600" cy="541020"/>
          </a:xfrm>
          <a:prstGeom prst="rect">
            <a:avLst/>
          </a:prstGeom>
          <a:noFill/>
        </p:spPr>
        <p:txBody>
          <a:bodyPr lIns="0" rIns="0" rtlCol="0" tIns="0" wrap="none">
            <a:spAutoFit/>
          </a:bodyPr>
          <a:lstStyle/>
          <a:p>
            <a:pPr>
              <a:lnSpc>
                <a:spcPts val="1300"/>
              </a:lnSpc>
              <a:tabLst>
                <a:tab pos="127000"/>
              </a:tabLst>
            </a:pPr>
            <a:r>
              <a:rPr altLang="zh-CN" lang="en-US" smtClean="0"/>
              <a:t>	雷霆战机</a:t>
            </a:r>
          </a:p>
          <a:p>
            <a:pPr>
              <a:lnSpc>
                <a:spcPts val="1300"/>
              </a:lnSpc>
              <a:tabLst>
                <a:tab pos="127000"/>
              </a:tabLst>
            </a:pPr>
            <a:endParaRPr altLang="zh-CN" lang="en-US" smtClean="0"/>
          </a:p>
          <a:p>
            <a:pPr>
              <a:lnSpc>
                <a:spcPts val="1300"/>
              </a:lnSpc>
              <a:tabLst>
                <a:tab pos="127000"/>
              </a:tabLst>
            </a:pPr>
            <a:r>
              <a:rPr altLang="zh-CN" lang="en-US" smtClean="0"/>
              <a:t>欢乐麻将全集</a:t>
            </a:r>
          </a:p>
        </p:txBody>
      </p:sp>
      <p:sp>
        <p:nvSpPr>
          <p:cNvPr id="1039" name="TextBox 1"/>
          <p:cNvSpPr txBox="1"/>
          <p:nvPr/>
        </p:nvSpPr>
        <p:spPr>
          <a:xfrm>
            <a:off x="2819400" y="1765300"/>
            <a:ext cx="419100" cy="464820"/>
          </a:xfrm>
          <a:prstGeom prst="rect">
            <a:avLst/>
          </a:prstGeom>
          <a:noFill/>
        </p:spPr>
        <p:txBody>
          <a:bodyPr lIns="0" rIns="0" rtlCol="0" tIns="0" wrap="none">
            <a:spAutoFit/>
          </a:bodyPr>
          <a:lstStyle/>
          <a:p>
            <a:pPr>
              <a:lnSpc>
                <a:spcPts val="1100"/>
              </a:lnSpc>
              <a:tabLst>
                <a:tab pos="50800"/>
              </a:tabLst>
            </a:pPr>
            <a:r>
              <a:rPr altLang="zh-CN" b="1" lang="en-US" smtClean="0" sz="1200">
                <a:solidFill>
                  <a:srgbClr val="8087A4"/>
                </a:solidFill>
                <a:latin charset="0" pitchFamily="18" typeface="Times New Roman"/>
                <a:cs charset="0" pitchFamily="18" typeface="Times New Roman"/>
              </a:rPr>
              <a:t>47.3%</a:t>
            </a:r>
          </a:p>
          <a:p>
            <a:pPr>
              <a:lnSpc>
                <a:spcPts val="1100"/>
              </a:lnSpc>
              <a:tabLst>
                <a:tab pos="50800"/>
              </a:tabLst>
            </a:pPr>
            <a:endParaRPr altLang="zh-CN" b="1" lang="en-US" smtClean="0" sz="1200">
              <a:solidFill>
                <a:srgbClr val="8087A4"/>
              </a:solidFill>
              <a:latin charset="0" pitchFamily="18" typeface="Times New Roman"/>
              <a:cs charset="0" pitchFamily="18" typeface="Times New Roman"/>
            </a:endParaRPr>
          </a:p>
          <a:p>
            <a:pPr>
              <a:lnSpc>
                <a:spcPts val="1100"/>
              </a:lnSpc>
              <a:tabLst>
                <a:tab pos="50800"/>
              </a:tabLst>
            </a:pPr>
            <a:r>
              <a:rPr altLang="zh-CN" b="1" lang="en-US" smtClean="0" sz="1200">
                <a:solidFill>
                  <a:srgbClr val="8087A4"/>
                </a:solidFill>
                <a:latin charset="0" pitchFamily="18" typeface="Times New Roman"/>
                <a:cs charset="0" pitchFamily="18" typeface="Times New Roman"/>
              </a:rPr>
              <a:t>	6.2%</a:t>
            </a:r>
          </a:p>
        </p:txBody>
      </p:sp>
      <p:sp>
        <p:nvSpPr>
          <p:cNvPr id="1040" name="TextBox 1"/>
          <p:cNvSpPr txBox="1"/>
          <p:nvPr/>
        </p:nvSpPr>
        <p:spPr>
          <a:xfrm>
            <a:off x="8013700" y="4051300"/>
            <a:ext cx="393700" cy="185420"/>
          </a:xfrm>
          <a:prstGeom prst="rect">
            <a:avLst/>
          </a:prstGeom>
          <a:noFill/>
        </p:spPr>
        <p:txBody>
          <a:bodyPr lIns="0" rIns="0" rtlCol="0" tIns="0" wrap="none">
            <a:spAutoFit/>
          </a:bodyPr>
          <a:lstStyle/>
          <a:p>
            <a:pPr>
              <a:lnSpc>
                <a:spcPts val="1100"/>
              </a:lnSpc>
            </a:pPr>
            <a:r>
              <a:rPr altLang="zh-CN" b="1" lang="en-US" smtClean="0" sz="1200">
                <a:solidFill>
                  <a:srgbClr val="FF6600"/>
                </a:solidFill>
                <a:latin charset="0" pitchFamily="18" typeface="Times New Roman"/>
                <a:cs charset="0" pitchFamily="18" typeface="Times New Roman"/>
              </a:rPr>
              <a:t>-2.2%</a:t>
            </a:r>
          </a:p>
        </p:txBody>
      </p:sp>
      <p:sp>
        <p:nvSpPr>
          <p:cNvPr id="1041" name="TextBox 1"/>
          <p:cNvSpPr txBox="1"/>
          <p:nvPr/>
        </p:nvSpPr>
        <p:spPr>
          <a:xfrm>
            <a:off x="7112000" y="2717800"/>
            <a:ext cx="1287462" cy="223520"/>
          </a:xfrm>
          <a:prstGeom prst="rect">
            <a:avLst/>
          </a:prstGeom>
          <a:noFill/>
        </p:spPr>
        <p:txBody>
          <a:bodyPr lIns="0" rIns="0" rtlCol="0" tIns="0" wrap="none">
            <a:spAutoFit/>
          </a:bodyPr>
          <a:lstStyle/>
          <a:p>
            <a:pPr>
              <a:lnSpc>
                <a:spcPts val="1400"/>
              </a:lnSpc>
            </a:pPr>
            <a:r>
              <a:rPr altLang="zh-CN" b="1" lang="en-US" smtClean="0" sz="1056">
                <a:solidFill>
                  <a:srgbClr val="8087A4"/>
                </a:solidFill>
                <a:latin charset="0" pitchFamily="18" typeface="Microsoft YaHei UI"/>
                <a:cs charset="0" pitchFamily="18" typeface="Microsoft YaHei UI"/>
              </a:rPr>
              <a:t>经典消灭星星    1.7%</a:t>
            </a:r>
          </a:p>
        </p:txBody>
      </p:sp>
      <p:sp>
        <p:nvSpPr>
          <p:cNvPr id="1042" name="TextBox 1"/>
          <p:cNvSpPr txBox="1"/>
          <p:nvPr/>
        </p:nvSpPr>
        <p:spPr>
          <a:xfrm>
            <a:off x="8039100" y="1917700"/>
            <a:ext cx="342900" cy="185420"/>
          </a:xfrm>
          <a:prstGeom prst="rect">
            <a:avLst/>
          </a:prstGeom>
          <a:noFill/>
        </p:spPr>
        <p:txBody>
          <a:bodyPr lIns="0" rIns="0" rtlCol="0" tIns="0" wrap="none">
            <a:spAutoFit/>
          </a:bodyPr>
          <a:lstStyle/>
          <a:p>
            <a:pPr>
              <a:lnSpc>
                <a:spcPts val="1100"/>
              </a:lnSpc>
            </a:pPr>
            <a:r>
              <a:rPr altLang="zh-CN" b="1" lang="en-US" smtClean="0" sz="1202">
                <a:solidFill>
                  <a:srgbClr val="8087A4"/>
                </a:solidFill>
                <a:latin charset="0" pitchFamily="18" typeface="Times New Roman"/>
                <a:cs charset="0" pitchFamily="18" typeface="Times New Roman"/>
              </a:rPr>
              <a:t>9.4%</a:t>
            </a:r>
          </a:p>
        </p:txBody>
      </p:sp>
      <p:sp>
        <p:nvSpPr>
          <p:cNvPr id="1043" name="TextBox 1"/>
          <p:cNvSpPr txBox="1"/>
          <p:nvPr/>
        </p:nvSpPr>
        <p:spPr>
          <a:xfrm>
            <a:off x="4572000" y="2286000"/>
            <a:ext cx="1681162" cy="210820"/>
          </a:xfrm>
          <a:prstGeom prst="rect">
            <a:avLst/>
          </a:prstGeom>
          <a:noFill/>
        </p:spPr>
        <p:txBody>
          <a:bodyPr lIns="0" rIns="0" rtlCol="0" tIns="0" wrap="none">
            <a:spAutoFit/>
          </a:bodyPr>
          <a:lstStyle/>
          <a:p>
            <a:pPr>
              <a:lnSpc>
                <a:spcPts val="1300"/>
              </a:lnSpc>
            </a:pPr>
            <a:r>
              <a:rPr altLang="zh-CN" b="1" lang="en-US" smtClean="0" sz="1056">
                <a:solidFill>
                  <a:srgbClr val="8087A4"/>
                </a:solidFill>
                <a:latin charset="0" pitchFamily="18" typeface="Microsoft YaHei UI"/>
                <a:cs charset="0" pitchFamily="18" typeface="Microsoft YaHei UI"/>
              </a:rPr>
              <a:t>Popstar！消灭星星  95.4%</a:t>
            </a:r>
          </a:p>
        </p:txBody>
      </p:sp>
      <p:sp>
        <p:nvSpPr>
          <p:cNvPr id="1044" name="TextBox 1"/>
          <p:cNvSpPr txBox="1"/>
          <p:nvPr/>
        </p:nvSpPr>
        <p:spPr>
          <a:xfrm>
            <a:off x="5842000" y="1866900"/>
            <a:ext cx="419100" cy="185420"/>
          </a:xfrm>
          <a:prstGeom prst="rect">
            <a:avLst/>
          </a:prstGeom>
          <a:noFill/>
        </p:spPr>
        <p:txBody>
          <a:bodyPr lIns="0" rIns="0" rtlCol="0" tIns="0" wrap="none">
            <a:spAutoFit/>
          </a:bodyPr>
          <a:lstStyle/>
          <a:p>
            <a:pPr>
              <a:lnSpc>
                <a:spcPts val="1100"/>
              </a:lnSpc>
            </a:pPr>
            <a:r>
              <a:rPr altLang="zh-CN" b="1" lang="en-US" smtClean="0" sz="1202">
                <a:solidFill>
                  <a:srgbClr val="8087A4"/>
                </a:solidFill>
                <a:latin charset="0" pitchFamily="18" typeface="Times New Roman"/>
                <a:cs charset="0" pitchFamily="18" typeface="Times New Roman"/>
              </a:rPr>
              <a:t>72.8%</a:t>
            </a:r>
          </a:p>
        </p:txBody>
      </p:sp>
      <p:sp>
        <p:nvSpPr>
          <p:cNvPr id="1045" name="TextBox 1"/>
          <p:cNvSpPr txBox="1"/>
          <p:nvPr/>
        </p:nvSpPr>
        <p:spPr>
          <a:xfrm>
            <a:off x="7239000" y="3149600"/>
            <a:ext cx="533400" cy="541020"/>
          </a:xfrm>
          <a:prstGeom prst="rect">
            <a:avLst/>
          </a:prstGeom>
          <a:noFill/>
        </p:spPr>
        <p:txBody>
          <a:bodyPr lIns="0" rIns="0" rtlCol="0" tIns="0" wrap="none">
            <a:spAutoFit/>
          </a:bodyPr>
          <a:lstStyle/>
          <a:p>
            <a:pPr>
              <a:lnSpc>
                <a:spcPts val="1300"/>
              </a:lnSpc>
            </a:pPr>
            <a:r>
              <a:rPr altLang="zh-CN" b="1" lang="en-US" smtClean="0" sz="1056">
                <a:solidFill>
                  <a:srgbClr val="8087A4"/>
                </a:solidFill>
                <a:latin charset="0" pitchFamily="18" typeface="Microsoft YaHei UI"/>
                <a:cs charset="0" pitchFamily="18" typeface="Microsoft YaHei UI"/>
              </a:rPr>
              <a:t>水果忍者</a:t>
            </a:r>
          </a:p>
          <a:p>
            <a:pPr>
              <a:lnSpc>
                <a:spcPts val="1300"/>
              </a:lnSpc>
            </a:pPr>
            <a:endParaRPr altLang="zh-CN" b="1" lang="en-US" smtClean="0" sz="1056">
              <a:solidFill>
                <a:srgbClr val="8087A4"/>
              </a:solidFill>
              <a:latin charset="0" pitchFamily="18" typeface="Microsoft YaHei UI"/>
              <a:cs charset="0" pitchFamily="18" typeface="Microsoft YaHei UI"/>
            </a:endParaRPr>
          </a:p>
          <a:p>
            <a:pPr>
              <a:lnSpc>
                <a:spcPts val="1300"/>
              </a:lnSpc>
            </a:pPr>
            <a:r>
              <a:rPr altLang="zh-CN" b="1" lang="en-US" smtClean="0" sz="1056">
                <a:solidFill>
                  <a:srgbClr val="8087A4"/>
                </a:solidFill>
                <a:latin charset="0" pitchFamily="18" typeface="Microsoft YaHei UI"/>
                <a:cs charset="0" pitchFamily="18" typeface="Microsoft YaHei UI"/>
              </a:rPr>
              <a:t>地铁跑酷</a:t>
            </a:r>
          </a:p>
        </p:txBody>
      </p:sp>
      <p:sp>
        <p:nvSpPr>
          <p:cNvPr id="1046" name="TextBox 1"/>
          <p:cNvSpPr txBox="1"/>
          <p:nvPr/>
        </p:nvSpPr>
        <p:spPr>
          <a:xfrm>
            <a:off x="8039100" y="3187700"/>
            <a:ext cx="342900" cy="6045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1.4%</a:t>
            </a:r>
          </a:p>
          <a:p>
            <a:pPr>
              <a:lnSpc>
                <a:spcPts val="1100"/>
              </a:lnSpc>
            </a:pPr>
            <a:endParaRPr altLang="zh-CN" b="1" lang="en-US" smtClean="0" sz="1200">
              <a:solidFill>
                <a:srgbClr val="8087A4"/>
              </a:solidFill>
              <a:latin charset="0" pitchFamily="18" typeface="Times New Roman"/>
              <a:cs charset="0" pitchFamily="18" typeface="Times New Roman"/>
            </a:endParaRPr>
          </a:p>
          <a:p>
            <a:pPr>
              <a:lnSpc>
                <a:spcPts val="1100"/>
              </a:lnSpc>
            </a:pPr>
            <a:endParaRPr altLang="zh-CN" b="1" lang="en-US" smtClean="0" sz="1200">
              <a:solidFill>
                <a:srgbClr val="8087A4"/>
              </a:solidFill>
              <a:latin charset="0" pitchFamily="18" typeface="Times New Roman"/>
              <a:cs charset="0" pitchFamily="18" typeface="Times New Roman"/>
            </a:endParaRPr>
          </a:p>
          <a:p>
            <a:pPr>
              <a:lnSpc>
                <a:spcPts val="1100"/>
              </a:lnSpc>
            </a:pPr>
            <a:r>
              <a:rPr altLang="zh-CN" b="1" lang="en-US" smtClean="0" sz="1200">
                <a:solidFill>
                  <a:srgbClr val="8087A4"/>
                </a:solidFill>
                <a:latin charset="0" pitchFamily="18" typeface="Times New Roman"/>
                <a:cs charset="0" pitchFamily="18" typeface="Times New Roman"/>
              </a:rPr>
              <a:t>0.4%</a:t>
            </a:r>
          </a:p>
        </p:txBody>
      </p:sp>
      <p:sp>
        <p:nvSpPr>
          <p:cNvPr id="1047" name="TextBox 1"/>
          <p:cNvSpPr txBox="1"/>
          <p:nvPr/>
        </p:nvSpPr>
        <p:spPr>
          <a:xfrm>
            <a:off x="7239000" y="2298700"/>
            <a:ext cx="533400" cy="210820"/>
          </a:xfrm>
          <a:prstGeom prst="rect">
            <a:avLst/>
          </a:prstGeom>
          <a:noFill/>
        </p:spPr>
        <p:txBody>
          <a:bodyPr lIns="0" rIns="0" rtlCol="0" tIns="0" wrap="none">
            <a:spAutoFit/>
          </a:bodyPr>
          <a:lstStyle/>
          <a:p>
            <a:pPr>
              <a:lnSpc>
                <a:spcPts val="1300"/>
              </a:lnSpc>
            </a:pPr>
            <a:r>
              <a:rPr altLang="zh-CN" b="1" lang="en-US" smtClean="0" sz="1056">
                <a:solidFill>
                  <a:srgbClr val="8087A4"/>
                </a:solidFill>
                <a:latin charset="0" pitchFamily="18" typeface="Microsoft YaHei UI"/>
                <a:cs charset="0" pitchFamily="18" typeface="Microsoft YaHei UI"/>
              </a:rPr>
              <a:t>中国象棋</a:t>
            </a:r>
          </a:p>
        </p:txBody>
      </p:sp>
      <p:sp>
        <p:nvSpPr>
          <p:cNvPr id="1048" name="TextBox 1"/>
          <p:cNvSpPr txBox="1"/>
          <p:nvPr/>
        </p:nvSpPr>
        <p:spPr>
          <a:xfrm>
            <a:off x="8039100" y="2336800"/>
            <a:ext cx="3429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3.4%</a:t>
            </a:r>
          </a:p>
        </p:txBody>
      </p:sp>
      <p:sp>
        <p:nvSpPr>
          <p:cNvPr id="1049" name="TextBox 1"/>
          <p:cNvSpPr txBox="1"/>
          <p:nvPr/>
        </p:nvSpPr>
        <p:spPr>
          <a:xfrm>
            <a:off x="4648200" y="2717800"/>
            <a:ext cx="1636712" cy="210820"/>
          </a:xfrm>
          <a:prstGeom prst="rect">
            <a:avLst/>
          </a:prstGeom>
          <a:noFill/>
        </p:spPr>
        <p:txBody>
          <a:bodyPr lIns="0" rIns="0" rtlCol="0" tIns="0" wrap="none">
            <a:spAutoFit/>
          </a:bodyPr>
          <a:lstStyle/>
          <a:p>
            <a:pPr>
              <a:lnSpc>
                <a:spcPts val="1300"/>
              </a:lnSpc>
            </a:pPr>
            <a:r>
              <a:rPr altLang="zh-CN" b="1" lang="en-US" smtClean="0" sz="1056">
                <a:solidFill>
                  <a:srgbClr val="8087A4"/>
                </a:solidFill>
                <a:latin charset="0" pitchFamily="18" typeface="Microsoft YaHei UI"/>
                <a:cs charset="0" pitchFamily="18" typeface="Microsoft YaHei UI"/>
              </a:rPr>
              <a:t>熊出没之熊大快跑    54.7%</a:t>
            </a:r>
          </a:p>
        </p:txBody>
      </p:sp>
      <p:sp>
        <p:nvSpPr>
          <p:cNvPr id="1050" name="TextBox 1"/>
          <p:cNvSpPr txBox="1"/>
          <p:nvPr/>
        </p:nvSpPr>
        <p:spPr>
          <a:xfrm>
            <a:off x="4838700" y="3149600"/>
            <a:ext cx="666750" cy="541020"/>
          </a:xfrm>
          <a:prstGeom prst="rect">
            <a:avLst/>
          </a:prstGeom>
          <a:noFill/>
        </p:spPr>
        <p:txBody>
          <a:bodyPr lIns="0" rIns="0" rtlCol="0" tIns="0" wrap="none">
            <a:spAutoFit/>
          </a:bodyPr>
          <a:lstStyle/>
          <a:p>
            <a:pPr>
              <a:lnSpc>
                <a:spcPts val="1300"/>
              </a:lnSpc>
              <a:tabLst>
                <a:tab pos="76200"/>
              </a:tabLst>
            </a:pPr>
            <a:r>
              <a:rPr altLang="zh-CN" b="1" lang="en-US" smtClean="0" sz="1056">
                <a:solidFill>
                  <a:srgbClr val="8087A4"/>
                </a:solidFill>
                <a:latin charset="0" pitchFamily="18" typeface="Microsoft YaHei UI"/>
                <a:cs charset="0" pitchFamily="18" typeface="Microsoft YaHei UI"/>
              </a:rPr>
              <a:t>真人斗地主</a:t>
            </a:r>
          </a:p>
          <a:p>
            <a:pPr>
              <a:lnSpc>
                <a:spcPts val="1300"/>
              </a:lnSpc>
              <a:tabLst>
                <a:tab pos="76200"/>
              </a:tabLst>
            </a:pPr>
            <a:endParaRPr altLang="zh-CN" b="1" lang="en-US" smtClean="0" sz="1056">
              <a:solidFill>
                <a:srgbClr val="8087A4"/>
              </a:solidFill>
              <a:latin charset="0" pitchFamily="18" typeface="Microsoft YaHei UI"/>
              <a:cs charset="0" pitchFamily="18" typeface="Microsoft YaHei UI"/>
            </a:endParaRPr>
          </a:p>
          <a:p>
            <a:pPr>
              <a:lnSpc>
                <a:spcPts val="1300"/>
              </a:lnSpc>
              <a:tabLst>
                <a:tab pos="76200"/>
              </a:tabLst>
            </a:pPr>
            <a:r>
              <a:rPr altLang="zh-CN" b="1" lang="en-US" smtClean="0" sz="1056">
                <a:solidFill>
                  <a:srgbClr val="8087A4"/>
                </a:solidFill>
                <a:latin charset="0" pitchFamily="18" typeface="Microsoft YaHei UI"/>
                <a:cs charset="0" pitchFamily="18" typeface="Microsoft YaHei UI"/>
              </a:rPr>
              <a:t>	我的世界</a:t>
            </a:r>
          </a:p>
        </p:txBody>
      </p:sp>
      <p:sp>
        <p:nvSpPr>
          <p:cNvPr id="1051" name="TextBox 1"/>
          <p:cNvSpPr txBox="1"/>
          <p:nvPr/>
        </p:nvSpPr>
        <p:spPr>
          <a:xfrm>
            <a:off x="5842000" y="3175000"/>
            <a:ext cx="419100" cy="6045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56.1%</a:t>
            </a:r>
          </a:p>
          <a:p>
            <a:pPr>
              <a:lnSpc>
                <a:spcPts val="1100"/>
              </a:lnSpc>
            </a:pPr>
            <a:endParaRPr altLang="zh-CN" b="1" lang="en-US" smtClean="0" sz="1200">
              <a:solidFill>
                <a:srgbClr val="8087A4"/>
              </a:solidFill>
              <a:latin charset="0" pitchFamily="18" typeface="Times New Roman"/>
              <a:cs charset="0" pitchFamily="18" typeface="Times New Roman"/>
            </a:endParaRPr>
          </a:p>
          <a:p>
            <a:pPr>
              <a:lnSpc>
                <a:spcPts val="1100"/>
              </a:lnSpc>
            </a:pPr>
            <a:endParaRPr altLang="zh-CN" b="1" lang="en-US" smtClean="0" sz="1200">
              <a:solidFill>
                <a:srgbClr val="8087A4"/>
              </a:solidFill>
              <a:latin charset="0" pitchFamily="18" typeface="Times New Roman"/>
              <a:cs charset="0" pitchFamily="18" typeface="Times New Roman"/>
            </a:endParaRPr>
          </a:p>
          <a:p>
            <a:pPr>
              <a:lnSpc>
                <a:spcPts val="1100"/>
              </a:lnSpc>
            </a:pPr>
            <a:r>
              <a:rPr altLang="zh-CN" b="1" lang="en-US" smtClean="0" sz="1200">
                <a:solidFill>
                  <a:srgbClr val="8087A4"/>
                </a:solidFill>
                <a:latin charset="0" pitchFamily="18" typeface="Times New Roman"/>
                <a:cs charset="0" pitchFamily="18" typeface="Times New Roman"/>
              </a:rPr>
              <a:t>19.6%</a:t>
            </a:r>
          </a:p>
        </p:txBody>
      </p:sp>
      <p:sp>
        <p:nvSpPr>
          <p:cNvPr id="1052" name="TextBox 1"/>
          <p:cNvSpPr txBox="1"/>
          <p:nvPr/>
        </p:nvSpPr>
        <p:spPr>
          <a:xfrm>
            <a:off x="4914900" y="4000500"/>
            <a:ext cx="527050" cy="210820"/>
          </a:xfrm>
          <a:prstGeom prst="rect">
            <a:avLst/>
          </a:prstGeom>
          <a:noFill/>
        </p:spPr>
        <p:txBody>
          <a:bodyPr lIns="0" rIns="0" rtlCol="0" tIns="0" wrap="none">
            <a:spAutoFit/>
          </a:bodyPr>
          <a:lstStyle/>
          <a:p>
            <a:pPr>
              <a:lnSpc>
                <a:spcPts val="1300"/>
              </a:lnSpc>
            </a:pPr>
            <a:r>
              <a:rPr altLang="zh-CN" b="1" lang="en-US" smtClean="0" sz="1056">
                <a:solidFill>
                  <a:srgbClr val="8087A4"/>
                </a:solidFill>
                <a:latin charset="0" pitchFamily="18" typeface="Microsoft YaHei UI"/>
                <a:cs charset="0" pitchFamily="18" typeface="Microsoft YaHei UI"/>
              </a:rPr>
              <a:t>JJ斗地主</a:t>
            </a:r>
          </a:p>
        </p:txBody>
      </p:sp>
      <p:sp>
        <p:nvSpPr>
          <p:cNvPr id="1053" name="TextBox 1"/>
          <p:cNvSpPr txBox="1"/>
          <p:nvPr/>
        </p:nvSpPr>
        <p:spPr>
          <a:xfrm>
            <a:off x="5892800" y="4025900"/>
            <a:ext cx="342900" cy="185420"/>
          </a:xfrm>
          <a:prstGeom prst="rect">
            <a:avLst/>
          </a:prstGeom>
          <a:noFill/>
        </p:spPr>
        <p:txBody>
          <a:bodyPr lIns="0" rIns="0" rtlCol="0" tIns="0" wrap="none">
            <a:spAutoFit/>
          </a:bodyPr>
          <a:lstStyle/>
          <a:p>
            <a:pPr>
              <a:lnSpc>
                <a:spcPts val="1100"/>
              </a:lnSpc>
            </a:pPr>
            <a:r>
              <a:rPr altLang="zh-CN" b="1" lang="en-US" smtClean="0" sz="1200">
                <a:solidFill>
                  <a:srgbClr val="8087A4"/>
                </a:solidFill>
                <a:latin charset="0" pitchFamily="18" typeface="Times New Roman"/>
                <a:cs charset="0" pitchFamily="18" typeface="Times New Roman"/>
              </a:rPr>
              <a:t>9.9%</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526921" y="1842642"/>
            <a:ext cx="2012418" cy="2026273"/>
          </a:xfrm>
          <a:custGeom>
            <a:gdLst>
              <a:gd fmla="*/ 0 w 2012418" name="connsiteX0"/>
              <a:gd fmla="*/ 1180338 h 2026273" name="connsiteY0"/>
              <a:gd fmla="*/ 1166494 w 2012418" name="connsiteX1"/>
              <a:gd fmla="*/ 2012315 h 2026273" name="connsiteY1"/>
              <a:gd fmla="*/ 1998471 w 2012418" name="connsiteX2"/>
              <a:gd fmla="*/ 845820 h 2026273" name="connsiteY2"/>
              <a:gd fmla="*/ 999236 w 2012418" name="connsiteX3"/>
              <a:gd fmla="*/ 0 h 2026273" name="connsiteY3"/>
              <a:gd fmla="*/ 999236 w 2012418" name="connsiteX4"/>
              <a:gd fmla="*/ 607822 h 2026273" name="connsiteY4"/>
              <a:gd fmla="*/ 1404493 w 2012418" name="connsiteX5"/>
              <a:gd fmla="*/ 1013079 h 2026273" name="connsiteY5"/>
              <a:gd fmla="*/ 999236 w 2012418" name="connsiteX6"/>
              <a:gd fmla="*/ 1418335 h 2026273" name="connsiteY6"/>
              <a:gd fmla="*/ 599566 w 2012418" name="connsiteX7"/>
              <a:gd fmla="*/ 1080008 h 2026273" name="connsiteY7"/>
              <a:gd fmla="*/ 0 w 2012418" name="connsiteX8"/>
              <a:gd fmla="*/ 1180338 h 2026273"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2026273" w="2012418">
                <a:moveTo>
                  <a:pt x="0" y="1180338"/>
                </a:moveTo>
                <a:cubicBezTo>
                  <a:pt x="92455" y="1732279"/>
                  <a:pt x="614680" y="2104681"/>
                  <a:pt x="1166494" y="2012315"/>
                </a:cubicBezTo>
                <a:cubicBezTo>
                  <a:pt x="1718309" y="1919859"/>
                  <a:pt x="2090800" y="1397635"/>
                  <a:pt x="1998471" y="845820"/>
                </a:cubicBezTo>
                <a:cubicBezTo>
                  <a:pt x="1916683" y="357632"/>
                  <a:pt x="1494155" y="0"/>
                  <a:pt x="999236" y="0"/>
                </a:cubicBezTo>
                <a:lnTo>
                  <a:pt x="999236" y="607822"/>
                </a:lnTo>
                <a:cubicBezTo>
                  <a:pt x="1223009" y="607822"/>
                  <a:pt x="1404493" y="789305"/>
                  <a:pt x="1404493" y="1013079"/>
                </a:cubicBezTo>
                <a:cubicBezTo>
                  <a:pt x="1404493" y="1236852"/>
                  <a:pt x="1223009" y="1418335"/>
                  <a:pt x="999236" y="1418335"/>
                </a:cubicBezTo>
                <a:cubicBezTo>
                  <a:pt x="801243" y="1418335"/>
                  <a:pt x="632205" y="1275207"/>
                  <a:pt x="599566" y="1080008"/>
                </a:cubicBezTo>
                <a:lnTo>
                  <a:pt x="0" y="1180338"/>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512950" y="1842642"/>
            <a:ext cx="1013206" cy="1180338"/>
          </a:xfrm>
          <a:custGeom>
            <a:gdLst>
              <a:gd fmla="*/ 1013206 w 1013206" name="connsiteX0"/>
              <a:gd fmla="*/ 0 h 1180338" name="connsiteY0"/>
              <a:gd fmla="*/ 0 w 1013206" name="connsiteX1"/>
              <a:gd fmla="*/ 1013079 h 1180338" name="connsiteY1"/>
              <a:gd fmla="*/ 13970 w 1013206" name="connsiteX2"/>
              <a:gd fmla="*/ 1180338 h 1180338" name="connsiteY2"/>
              <a:gd fmla="*/ 613537 w 1013206" name="connsiteX3"/>
              <a:gd fmla="*/ 1080008 h 1180338" name="connsiteY3"/>
              <a:gd fmla="*/ 946277 w 1013206" name="connsiteX4"/>
              <a:gd fmla="*/ 613410 h 1180338" name="connsiteY4"/>
              <a:gd fmla="*/ 1013206 w 1013206" name="connsiteX5"/>
              <a:gd fmla="*/ 607822 h 1180338" name="connsiteY5"/>
              <a:gd fmla="*/ 1013206 w 1013206" name="connsiteX6"/>
              <a:gd fmla="*/ 0 h 1180338" name="connsiteY6"/>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b="b" l="l" r="r" t="t"/>
            <a:pathLst>
              <a:path h="1180338" w="1013206">
                <a:moveTo>
                  <a:pt x="1013206" y="0"/>
                </a:moveTo>
                <a:cubicBezTo>
                  <a:pt x="453644" y="0"/>
                  <a:pt x="0" y="453517"/>
                  <a:pt x="0" y="1013079"/>
                </a:cubicBezTo>
                <a:cubicBezTo>
                  <a:pt x="0" y="1069086"/>
                  <a:pt x="4699" y="1125092"/>
                  <a:pt x="13970" y="1180338"/>
                </a:cubicBezTo>
                <a:lnTo>
                  <a:pt x="613537" y="1080008"/>
                </a:lnTo>
                <a:cubicBezTo>
                  <a:pt x="576580" y="859282"/>
                  <a:pt x="725550" y="650367"/>
                  <a:pt x="946277" y="613410"/>
                </a:cubicBezTo>
                <a:cubicBezTo>
                  <a:pt x="968375" y="609727"/>
                  <a:pt x="990727" y="607822"/>
                  <a:pt x="1013206" y="607822"/>
                </a:cubicBezTo>
                <a:lnTo>
                  <a:pt x="1013206"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1927860" y="4102608"/>
            <a:ext cx="74676" cy="74676"/>
          </a:xfrm>
          <a:custGeom>
            <a:gdLst>
              <a:gd fmla="*/ 0 w 74676" name="connsiteX0"/>
              <a:gd fmla="*/ 74676 h 74676" name="connsiteY0"/>
              <a:gd fmla="*/ 74675 w 74676" name="connsiteX1"/>
              <a:gd fmla="*/ 74676 h 74676" name="connsiteY1"/>
              <a:gd fmla="*/ 74675 w 74676" name="connsiteX2"/>
              <a:gd fmla="*/ 0 h 74676" name="connsiteY2"/>
              <a:gd fmla="*/ 0 w 74676" name="connsiteX3"/>
              <a:gd fmla="*/ 0 h 74676" name="connsiteY3"/>
              <a:gd fmla="*/ 0 w 74676"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4676">
                <a:moveTo>
                  <a:pt x="0" y="74676"/>
                </a:moveTo>
                <a:lnTo>
                  <a:pt x="74675" y="74676"/>
                </a:lnTo>
                <a:lnTo>
                  <a:pt x="74675" y="0"/>
                </a:lnTo>
                <a:lnTo>
                  <a:pt x="0" y="0"/>
                </a:lnTo>
                <a:lnTo>
                  <a:pt x="0" y="74676"/>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2699004" y="4102608"/>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786373" y="1842642"/>
            <a:ext cx="1940604" cy="2037574"/>
          </a:xfrm>
          <a:custGeom>
            <a:gdLst>
              <a:gd fmla="*/ 0 w 1940604" name="connsiteX0"/>
              <a:gd fmla="*/ 1452372 h 2037574" name="connsiteY0"/>
              <a:gd fmla="*/ 1355470 w 1940604" name="connsiteX1"/>
              <a:gd fmla="*/ 1940433 h 2037574" name="connsiteY1"/>
              <a:gd fmla="*/ 1843405 w 1940604" name="connsiteX2"/>
              <a:gd fmla="*/ 584961 h 2037574" name="connsiteY2"/>
              <a:gd fmla="*/ 921766 w 1940604" name="connsiteX3"/>
              <a:gd fmla="*/ 0 h 2037574" name="connsiteY3"/>
              <a:gd fmla="*/ 921766 w 1940604" name="connsiteX4"/>
              <a:gd fmla="*/ 611124 h 2037574" name="connsiteY4"/>
              <a:gd fmla="*/ 1329182 w 1940604" name="connsiteX5"/>
              <a:gd fmla="*/ 1018667 h 2037574" name="connsiteY5"/>
              <a:gd fmla="*/ 921766 w 1940604" name="connsiteX6"/>
              <a:gd fmla="*/ 1426083 h 2037574" name="connsiteY6"/>
              <a:gd fmla="*/ 552958 w 1940604" name="connsiteX7"/>
              <a:gd fmla="*/ 1192149 h 2037574" name="connsiteY7"/>
              <a:gd fmla="*/ 0 w 1940604" name="connsiteX8"/>
              <a:gd fmla="*/ 1452372 h 2037574"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2037573" w="1940604">
                <a:moveTo>
                  <a:pt x="0" y="1452372"/>
                </a:moveTo>
                <a:cubicBezTo>
                  <a:pt x="239522" y="1961515"/>
                  <a:pt x="846328" y="2179954"/>
                  <a:pt x="1355470" y="1940433"/>
                </a:cubicBezTo>
                <a:cubicBezTo>
                  <a:pt x="1864486" y="1700910"/>
                  <a:pt x="2083054" y="1093977"/>
                  <a:pt x="1843405" y="584961"/>
                </a:cubicBezTo>
                <a:cubicBezTo>
                  <a:pt x="1675383" y="227838"/>
                  <a:pt x="1316355" y="0"/>
                  <a:pt x="921766" y="0"/>
                </a:cubicBezTo>
                <a:lnTo>
                  <a:pt x="921766" y="611124"/>
                </a:lnTo>
                <a:cubicBezTo>
                  <a:pt x="1146809" y="611124"/>
                  <a:pt x="1329182" y="793623"/>
                  <a:pt x="1329182" y="1018667"/>
                </a:cubicBezTo>
                <a:cubicBezTo>
                  <a:pt x="1329182" y="1243711"/>
                  <a:pt x="1146809" y="1426083"/>
                  <a:pt x="921766" y="1426083"/>
                </a:cubicBezTo>
                <a:cubicBezTo>
                  <a:pt x="763905" y="1426083"/>
                  <a:pt x="620267" y="1335024"/>
                  <a:pt x="552958" y="1192149"/>
                </a:cubicBezTo>
                <a:lnTo>
                  <a:pt x="0" y="1452372"/>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5689346" y="1842642"/>
            <a:ext cx="1018794" cy="1452372"/>
          </a:xfrm>
          <a:custGeom>
            <a:gdLst>
              <a:gd fmla="*/ 1018794 w 1018794" name="connsiteX0"/>
              <a:gd fmla="*/ 0 h 1452372" name="connsiteY0"/>
              <a:gd fmla="*/ 0 w 1018794" name="connsiteX1"/>
              <a:gd fmla="*/ 1018667 h 1452372" name="connsiteY1"/>
              <a:gd fmla="*/ 97027 w 1018794" name="connsiteX2"/>
              <a:gd fmla="*/ 1452372 h 1452372" name="connsiteY2"/>
              <a:gd fmla="*/ 649985 w 1018794" name="connsiteX3"/>
              <a:gd fmla="*/ 1192149 h 1452372" name="connsiteY3"/>
              <a:gd fmla="*/ 845185 w 1018794" name="connsiteX4"/>
              <a:gd fmla="*/ 649986 h 1452372" name="connsiteY4"/>
              <a:gd fmla="*/ 1018794 w 1018794" name="connsiteX5"/>
              <a:gd fmla="*/ 611124 h 1452372" name="connsiteY5"/>
              <a:gd fmla="*/ 1018794 w 1018794" name="connsiteX6"/>
              <a:gd fmla="*/ 0 h 1452372" name="connsiteY6"/>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b="b" l="l" r="r" t="t"/>
            <a:pathLst>
              <a:path h="1452372" w="1018794">
                <a:moveTo>
                  <a:pt x="1018794" y="0"/>
                </a:moveTo>
                <a:cubicBezTo>
                  <a:pt x="456183" y="0"/>
                  <a:pt x="0" y="456057"/>
                  <a:pt x="0" y="1018667"/>
                </a:cubicBezTo>
                <a:cubicBezTo>
                  <a:pt x="0" y="1168654"/>
                  <a:pt x="33146" y="1316736"/>
                  <a:pt x="97027" y="1452372"/>
                </a:cubicBezTo>
                <a:lnTo>
                  <a:pt x="649985" y="1192149"/>
                </a:lnTo>
                <a:cubicBezTo>
                  <a:pt x="554227" y="988567"/>
                  <a:pt x="641603" y="745744"/>
                  <a:pt x="845185" y="649986"/>
                </a:cubicBezTo>
                <a:cubicBezTo>
                  <a:pt x="899540" y="624458"/>
                  <a:pt x="958722" y="611124"/>
                  <a:pt x="1018794" y="611124"/>
                </a:cubicBezTo>
                <a:lnTo>
                  <a:pt x="1018794"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6234684" y="4102608"/>
            <a:ext cx="74676" cy="74676"/>
          </a:xfrm>
          <a:custGeom>
            <a:gdLst>
              <a:gd fmla="*/ 0 w 74676" name="connsiteX0"/>
              <a:gd fmla="*/ 74676 h 74676" name="connsiteY0"/>
              <a:gd fmla="*/ 74675 w 74676" name="connsiteX1"/>
              <a:gd fmla="*/ 74676 h 74676" name="connsiteY1"/>
              <a:gd fmla="*/ 74675 w 74676" name="connsiteX2"/>
              <a:gd fmla="*/ 0 h 74676" name="connsiteY2"/>
              <a:gd fmla="*/ 0 w 74676" name="connsiteX3"/>
              <a:gd fmla="*/ 0 h 74676" name="connsiteY3"/>
              <a:gd fmla="*/ 0 w 74676"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4676">
                <a:moveTo>
                  <a:pt x="0" y="74676"/>
                </a:moveTo>
                <a:lnTo>
                  <a:pt x="74675" y="74676"/>
                </a:lnTo>
                <a:lnTo>
                  <a:pt x="74675" y="0"/>
                </a:lnTo>
                <a:lnTo>
                  <a:pt x="0" y="0"/>
                </a:lnTo>
                <a:lnTo>
                  <a:pt x="0" y="74676"/>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6984492" y="4102608"/>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4276344" y="2644139"/>
            <a:ext cx="716279" cy="611124"/>
          </a:xfrm>
          <a:custGeom>
            <a:gdLst>
              <a:gd fmla="*/ 0 w 716279" name="connsiteX0"/>
              <a:gd fmla="*/ 152780 h 611124" name="connsiteY0"/>
              <a:gd fmla="*/ 410717 w 716279" name="connsiteX1"/>
              <a:gd fmla="*/ 152780 h 611124" name="connsiteY1"/>
              <a:gd fmla="*/ 410717 w 716279" name="connsiteX2"/>
              <a:gd fmla="*/ 0 h 611124" name="connsiteY2"/>
              <a:gd fmla="*/ 716279 w 716279" name="connsiteX3"/>
              <a:gd fmla="*/ 305561 h 611124" name="connsiteY3"/>
              <a:gd fmla="*/ 410717 w 716279" name="connsiteX4"/>
              <a:gd fmla="*/ 611124 h 611124" name="connsiteY4"/>
              <a:gd fmla="*/ 410717 w 716279" name="connsiteX5"/>
              <a:gd fmla="*/ 458342 h 611124" name="connsiteY5"/>
              <a:gd fmla="*/ 0 w 716279" name="connsiteX6"/>
              <a:gd fmla="*/ 458342 h 611124" name="connsiteY6"/>
              <a:gd fmla="*/ 0 w 716279" name="connsiteX7"/>
              <a:gd fmla="*/ 152780 h 611124"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611124" w="716279">
                <a:moveTo>
                  <a:pt x="0" y="152780"/>
                </a:moveTo>
                <a:lnTo>
                  <a:pt x="410717" y="152780"/>
                </a:lnTo>
                <a:lnTo>
                  <a:pt x="410717" y="0"/>
                </a:lnTo>
                <a:lnTo>
                  <a:pt x="716279" y="305561"/>
                </a:lnTo>
                <a:lnTo>
                  <a:pt x="410717" y="611124"/>
                </a:lnTo>
                <a:lnTo>
                  <a:pt x="410717" y="458342"/>
                </a:lnTo>
                <a:lnTo>
                  <a:pt x="0" y="458342"/>
                </a:lnTo>
                <a:lnTo>
                  <a:pt x="0" y="152780"/>
                </a:lnTo>
              </a:path>
            </a:pathLst>
          </a:custGeom>
          <a:solidFill>
            <a:srgbClr val="A6A6A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pic>
        <p:nvPicPr>
          <p:cNvPr id="15" name="Picture 3"/>
          <p:cNvPicPr>
            <a:picLocks noChangeArrowheads="1" noChangeAspect="1"/>
          </p:cNvPicPr>
          <p:nvPr/>
        </p:nvPicPr>
        <p:blipFill>
          <a:blip r:embed="rId3"/>
          <a:stretch>
            <a:fillRect/>
          </a:stretch>
        </p:blipFill>
        <p:spPr bwMode="auto">
          <a:xfrm>
            <a:off x="1828800" y="2146300"/>
            <a:ext cx="381000" cy="381000"/>
          </a:xfrm>
          <a:prstGeom prst="rect">
            <a:avLst/>
          </a:prstGeom>
          <a:noFill/>
        </p:spPr>
      </p:pic>
      <p:pic>
        <p:nvPicPr>
          <p:cNvPr id="16" name="Picture 3"/>
          <p:cNvPicPr>
            <a:picLocks noChangeArrowheads="1" noChangeAspect="1"/>
          </p:cNvPicPr>
          <p:nvPr/>
        </p:nvPicPr>
        <p:blipFill>
          <a:blip r:embed="rId4"/>
          <a:stretch>
            <a:fillRect/>
          </a:stretch>
        </p:blipFill>
        <p:spPr bwMode="auto">
          <a:xfrm>
            <a:off x="3035300" y="2654300"/>
            <a:ext cx="381000" cy="381000"/>
          </a:xfrm>
          <a:prstGeom prst="rect">
            <a:avLst/>
          </a:prstGeom>
          <a:noFill/>
        </p:spPr>
      </p:pic>
      <p:pic>
        <p:nvPicPr>
          <p:cNvPr id="17" name="Picture 3"/>
          <p:cNvPicPr>
            <a:picLocks noChangeArrowheads="1" noChangeAspect="1"/>
          </p:cNvPicPr>
          <p:nvPr/>
        </p:nvPicPr>
        <p:blipFill>
          <a:blip r:embed="rId5"/>
          <a:stretch>
            <a:fillRect/>
          </a:stretch>
        </p:blipFill>
        <p:spPr bwMode="auto">
          <a:xfrm>
            <a:off x="5981700" y="2146300"/>
            <a:ext cx="393700" cy="381000"/>
          </a:xfrm>
          <a:prstGeom prst="rect">
            <a:avLst/>
          </a:prstGeom>
          <a:noFill/>
        </p:spPr>
      </p:pic>
      <p:pic>
        <p:nvPicPr>
          <p:cNvPr id="18" name="Picture 3"/>
          <p:cNvPicPr>
            <a:picLocks noChangeArrowheads="1" noChangeAspect="1"/>
          </p:cNvPicPr>
          <p:nvPr/>
        </p:nvPicPr>
        <p:blipFill>
          <a:blip r:embed="rId6"/>
          <a:stretch>
            <a:fillRect/>
          </a:stretch>
        </p:blipFill>
        <p:spPr bwMode="auto">
          <a:xfrm>
            <a:off x="7213600" y="2654300"/>
            <a:ext cx="381000" cy="381000"/>
          </a:xfrm>
          <a:prstGeom prst="rect">
            <a:avLst/>
          </a:prstGeom>
          <a:noFill/>
        </p:spPr>
      </p:pic>
      <p:sp>
        <p:nvSpPr>
          <p:cNvPr id="2" name="TextBox 1"/>
          <p:cNvSpPr txBox="1"/>
          <p:nvPr/>
        </p:nvSpPr>
        <p:spPr>
          <a:xfrm>
            <a:off x="393700" y="254000"/>
            <a:ext cx="7239000" cy="401320"/>
          </a:xfrm>
          <a:prstGeom prst="rect">
            <a:avLst/>
          </a:prstGeom>
          <a:noFill/>
        </p:spPr>
        <p:txBody>
          <a:bodyPr lIns="0" rIns="0" rtlCol="0" tIns="0" wrap="none">
            <a:spAutoFit/>
          </a:bodyPr>
          <a:lstStyle/>
          <a:p>
            <a:pPr>
              <a:lnSpc>
                <a:spcPts val="1400"/>
              </a:lnSpc>
              <a:tabLst>
                <a:tab pos="241300"/>
              </a:tabLst>
            </a:pPr>
            <a:r>
              <a:rPr altLang="zh-CN" lang="en-US" smtClean="0"/>
              <a:t>	移动互联网行业概况</a:t>
            </a:r>
          </a:p>
          <a:p>
            <a:pPr>
              <a:lnSpc>
                <a:spcPts val="1400"/>
              </a:lnSpc>
              <a:tabLst>
                <a:tab pos="241300"/>
              </a:tabLst>
            </a:pPr>
            <a:r>
              <a:rPr altLang="zh-CN" lang="en-US" smtClean="0"/>
              <a:t>   安卓与iOS平台用户比例约为7:3，iOS平台用户占比较年初有小幅增长</a:t>
            </a:r>
          </a:p>
        </p:txBody>
      </p:sp>
      <p:sp>
        <p:nvSpPr>
          <p:cNvPr id="19"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0" name="TextBox 1"/>
          <p:cNvSpPr txBox="1"/>
          <p:nvPr/>
        </p:nvSpPr>
        <p:spPr>
          <a:xfrm>
            <a:off x="1130300" y="1282700"/>
            <a:ext cx="2601912" cy="2522220"/>
          </a:xfrm>
          <a:prstGeom prst="rect">
            <a:avLst/>
          </a:prstGeom>
          <a:noFill/>
        </p:spPr>
        <p:txBody>
          <a:bodyPr lIns="0" rIns="0" rtlCol="0" tIns="0" wrap="none">
            <a:spAutoFit/>
          </a:bodyPr>
          <a:lstStyle/>
          <a:p>
            <a:pPr>
              <a:lnSpc>
                <a:spcPts val="1500"/>
              </a:lnSpc>
              <a:tabLst>
                <a:tab pos="457200"/>
                <a:tab pos="1778000"/>
              </a:tabLst>
            </a:pPr>
            <a:r>
              <a:rPr altLang="zh-CN" b="1" lang="en-US" smtClean="0" sz="1200">
                <a:solidFill>
                  <a:srgbClr val="585E79"/>
                </a:solidFill>
                <a:latin charset="0" pitchFamily="18" typeface="Microsoft YaHei UI"/>
                <a:cs charset="0" pitchFamily="18" typeface="Microsoft YaHei UI"/>
              </a:rPr>
              <a:t>2014年1月移动智能终端用户平台分布</a:t>
            </a:r>
          </a:p>
          <a:p>
            <a:pPr>
              <a:lnSpc>
                <a:spcPts val="1500"/>
              </a:lnSpc>
              <a:tabLst>
                <a:tab pos="457200"/>
                <a:tab pos="1778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457200"/>
                <a:tab pos="1778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457200"/>
                <a:tab pos="1778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457200"/>
                <a:tab pos="1778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457200"/>
                <a:tab pos="1778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457200"/>
                <a:tab pos="1778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457200"/>
                <a:tab pos="1778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457200"/>
                <a:tab pos="1778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457200"/>
                <a:tab pos="1778000"/>
              </a:tabLst>
            </a:pPr>
            <a:r>
              <a:rPr altLang="zh-CN" b="1" lang="en-US" smtClean="0" sz="1200">
                <a:solidFill>
                  <a:srgbClr val="585E79"/>
                </a:solidFill>
                <a:latin charset="0" pitchFamily="18" typeface="Microsoft YaHei UI"/>
                <a:cs charset="0" pitchFamily="18" typeface="Microsoft YaHei UI"/>
              </a:rPr>
              <a:t>	27.6%</a:t>
            </a:r>
          </a:p>
          <a:p>
            <a:pPr>
              <a:lnSpc>
                <a:spcPts val="1500"/>
              </a:lnSpc>
              <a:tabLst>
                <a:tab pos="457200"/>
                <a:tab pos="1778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457200"/>
                <a:tab pos="17780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457200"/>
                <a:tab pos="1778000"/>
              </a:tabLst>
            </a:pPr>
            <a:r>
              <a:rPr altLang="zh-CN" b="1" lang="en-US" smtClean="0" sz="1200">
                <a:solidFill>
                  <a:srgbClr val="585E79"/>
                </a:solidFill>
                <a:latin charset="0" pitchFamily="18" typeface="Microsoft YaHei UI"/>
                <a:cs charset="0" pitchFamily="18" typeface="Microsoft YaHei UI"/>
              </a:rPr>
              <a:t>		72.4%</a:t>
            </a:r>
          </a:p>
        </p:txBody>
      </p:sp>
      <p:sp>
        <p:nvSpPr>
          <p:cNvPr id="21" name="TextBox 1"/>
          <p:cNvSpPr txBox="1"/>
          <p:nvPr/>
        </p:nvSpPr>
        <p:spPr>
          <a:xfrm>
            <a:off x="2032000" y="4038600"/>
            <a:ext cx="4905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Android</a:t>
            </a:r>
          </a:p>
        </p:txBody>
      </p:sp>
      <p:sp>
        <p:nvSpPr>
          <p:cNvPr id="22" name="TextBox 1"/>
          <p:cNvSpPr txBox="1"/>
          <p:nvPr/>
        </p:nvSpPr>
        <p:spPr>
          <a:xfrm>
            <a:off x="2806700" y="4038600"/>
            <a:ext cx="20955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iOS</a:t>
            </a:r>
          </a:p>
        </p:txBody>
      </p:sp>
      <p:sp>
        <p:nvSpPr>
          <p:cNvPr id="23" name="TextBox 1"/>
          <p:cNvSpPr txBox="1"/>
          <p:nvPr/>
        </p:nvSpPr>
        <p:spPr>
          <a:xfrm>
            <a:off x="5257800" y="1282700"/>
            <a:ext cx="2695575" cy="2522220"/>
          </a:xfrm>
          <a:prstGeom prst="rect">
            <a:avLst/>
          </a:prstGeom>
          <a:noFill/>
        </p:spPr>
        <p:txBody>
          <a:bodyPr lIns="0" rIns="0" rtlCol="0" tIns="0" wrap="none">
            <a:spAutoFit/>
          </a:bodyPr>
          <a:lstStyle/>
          <a:p>
            <a:pPr>
              <a:lnSpc>
                <a:spcPts val="1500"/>
              </a:lnSpc>
              <a:tabLst>
                <a:tab pos="533400"/>
                <a:tab pos="1841500"/>
              </a:tabLst>
            </a:pPr>
            <a:r>
              <a:rPr altLang="zh-CN" b="1" lang="en-US" smtClean="0" sz="1200">
                <a:solidFill>
                  <a:srgbClr val="585E79"/>
                </a:solidFill>
                <a:latin charset="0" pitchFamily="18" typeface="Microsoft YaHei UI"/>
                <a:cs charset="0" pitchFamily="18" typeface="Microsoft YaHei UI"/>
              </a:rPr>
              <a:t>2014年12月移动智能终端用户平台分布</a:t>
            </a:r>
          </a:p>
          <a:p>
            <a:pPr>
              <a:lnSpc>
                <a:spcPts val="1500"/>
              </a:lnSpc>
              <a:tabLst>
                <a:tab pos="533400"/>
                <a:tab pos="18415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33400"/>
                <a:tab pos="18415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33400"/>
                <a:tab pos="18415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33400"/>
                <a:tab pos="18415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33400"/>
                <a:tab pos="18415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33400"/>
                <a:tab pos="18415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33400"/>
                <a:tab pos="18415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33400"/>
                <a:tab pos="18415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33400"/>
                <a:tab pos="1841500"/>
              </a:tabLst>
            </a:pPr>
            <a:r>
              <a:rPr altLang="zh-CN" b="1" lang="en-US" smtClean="0" sz="1200">
                <a:solidFill>
                  <a:srgbClr val="585E79"/>
                </a:solidFill>
                <a:latin charset="0" pitchFamily="18" typeface="Microsoft YaHei UI"/>
                <a:cs charset="0" pitchFamily="18" typeface="Microsoft YaHei UI"/>
              </a:rPr>
              <a:t>	32.0%</a:t>
            </a:r>
          </a:p>
          <a:p>
            <a:pPr>
              <a:lnSpc>
                <a:spcPts val="1500"/>
              </a:lnSpc>
              <a:tabLst>
                <a:tab pos="533400"/>
                <a:tab pos="18415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33400"/>
                <a:tab pos="1841500"/>
              </a:tabLst>
            </a:pPr>
            <a:endParaRPr altLang="zh-CN" b="1" lang="en-US" smtClean="0" sz="1200">
              <a:solidFill>
                <a:srgbClr val="585E79"/>
              </a:solidFill>
              <a:latin charset="0" pitchFamily="18" typeface="Microsoft YaHei UI"/>
              <a:cs charset="0" pitchFamily="18" typeface="Microsoft YaHei UI"/>
            </a:endParaRPr>
          </a:p>
          <a:p>
            <a:pPr>
              <a:lnSpc>
                <a:spcPts val="1500"/>
              </a:lnSpc>
              <a:tabLst>
                <a:tab pos="533400"/>
                <a:tab pos="1841500"/>
              </a:tabLst>
            </a:pPr>
            <a:r>
              <a:rPr altLang="zh-CN" b="1" lang="en-US" smtClean="0" sz="1200">
                <a:solidFill>
                  <a:srgbClr val="585E79"/>
                </a:solidFill>
                <a:latin charset="0" pitchFamily="18" typeface="Microsoft YaHei UI"/>
                <a:cs charset="0" pitchFamily="18" typeface="Microsoft YaHei UI"/>
              </a:rPr>
              <a:t>		68.0%</a:t>
            </a:r>
          </a:p>
        </p:txBody>
      </p:sp>
      <p:sp>
        <p:nvSpPr>
          <p:cNvPr id="24" name="TextBox 1"/>
          <p:cNvSpPr txBox="1"/>
          <p:nvPr/>
        </p:nvSpPr>
        <p:spPr>
          <a:xfrm>
            <a:off x="6337300" y="4038600"/>
            <a:ext cx="4905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Android</a:t>
            </a:r>
          </a:p>
        </p:txBody>
      </p:sp>
      <p:sp>
        <p:nvSpPr>
          <p:cNvPr id="25" name="TextBox 1"/>
          <p:cNvSpPr txBox="1"/>
          <p:nvPr/>
        </p:nvSpPr>
        <p:spPr>
          <a:xfrm>
            <a:off x="7086600" y="4038600"/>
            <a:ext cx="20955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iOS</a:t>
            </a:r>
          </a:p>
        </p:txBody>
      </p:sp>
    </p:spTree>
  </p:cSld>
  <p:clrMapOvr>
    <a:masterClrMapping/>
  </p:clrMapOvr>
  <p:transition/>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045463" y="3217164"/>
            <a:ext cx="339852" cy="355091"/>
          </a:xfrm>
          <a:custGeom>
            <a:gdLst>
              <a:gd fmla="*/ 0 w 339852" name="connsiteX0"/>
              <a:gd fmla="*/ 0 h 355091" name="connsiteY0"/>
              <a:gd fmla="*/ 339852 w 339852" name="connsiteX1"/>
              <a:gd fmla="*/ 0 h 355091" name="connsiteY1"/>
              <a:gd fmla="*/ 339852 w 339852" name="connsiteX2"/>
              <a:gd fmla="*/ 355091 h 355091" name="connsiteY2"/>
              <a:gd fmla="*/ 0 w 339852" name="connsiteX3"/>
              <a:gd fmla="*/ 355091 h 355091" name="connsiteY3"/>
              <a:gd fmla="*/ 0 w 339852" name="connsiteX4"/>
              <a:gd fmla="*/ 0 h 35509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55091" w="339852">
                <a:moveTo>
                  <a:pt x="0" y="0"/>
                </a:moveTo>
                <a:lnTo>
                  <a:pt x="339852" y="0"/>
                </a:lnTo>
                <a:lnTo>
                  <a:pt x="339852" y="355091"/>
                </a:lnTo>
                <a:lnTo>
                  <a:pt x="0" y="35509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656588" y="3148583"/>
            <a:ext cx="338327" cy="423672"/>
          </a:xfrm>
          <a:custGeom>
            <a:gdLst>
              <a:gd fmla="*/ 0 w 338327" name="connsiteX0"/>
              <a:gd fmla="*/ 0 h 423672" name="connsiteY0"/>
              <a:gd fmla="*/ 338327 w 338327" name="connsiteX1"/>
              <a:gd fmla="*/ 0 h 423672" name="connsiteY1"/>
              <a:gd fmla="*/ 338327 w 338327" name="connsiteX2"/>
              <a:gd fmla="*/ 423672 h 423672" name="connsiteY2"/>
              <a:gd fmla="*/ 0 w 338327" name="connsiteX3"/>
              <a:gd fmla="*/ 423672 h 423672" name="connsiteY3"/>
              <a:gd fmla="*/ 0 w 338327" name="connsiteX4"/>
              <a:gd fmla="*/ 0 h 42367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3672" w="338327">
                <a:moveTo>
                  <a:pt x="0" y="0"/>
                </a:moveTo>
                <a:lnTo>
                  <a:pt x="338327" y="0"/>
                </a:lnTo>
                <a:lnTo>
                  <a:pt x="338327" y="423672"/>
                </a:lnTo>
                <a:lnTo>
                  <a:pt x="0" y="42367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266188" y="3102864"/>
            <a:ext cx="339851" cy="469391"/>
          </a:xfrm>
          <a:custGeom>
            <a:gdLst>
              <a:gd fmla="*/ 0 w 339851" name="connsiteX0"/>
              <a:gd fmla="*/ 0 h 469391" name="connsiteY0"/>
              <a:gd fmla="*/ 339851 w 339851" name="connsiteX1"/>
              <a:gd fmla="*/ 0 h 469391" name="connsiteY1"/>
              <a:gd fmla="*/ 339851 w 339851" name="connsiteX2"/>
              <a:gd fmla="*/ 469391 h 469391" name="connsiteY2"/>
              <a:gd fmla="*/ 0 w 339851" name="connsiteX3"/>
              <a:gd fmla="*/ 469391 h 469391" name="connsiteY3"/>
              <a:gd fmla="*/ 0 w 339851" name="connsiteX4"/>
              <a:gd fmla="*/ 0 h 46939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9390" w="339851">
                <a:moveTo>
                  <a:pt x="0" y="0"/>
                </a:moveTo>
                <a:lnTo>
                  <a:pt x="339851" y="0"/>
                </a:lnTo>
                <a:lnTo>
                  <a:pt x="339851" y="469391"/>
                </a:lnTo>
                <a:lnTo>
                  <a:pt x="0" y="46939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2877311" y="3110483"/>
            <a:ext cx="338327" cy="461772"/>
          </a:xfrm>
          <a:custGeom>
            <a:gdLst>
              <a:gd fmla="*/ 0 w 338327" name="connsiteX0"/>
              <a:gd fmla="*/ 0 h 461772" name="connsiteY0"/>
              <a:gd fmla="*/ 338327 w 338327" name="connsiteX1"/>
              <a:gd fmla="*/ 0 h 461772" name="connsiteY1"/>
              <a:gd fmla="*/ 338327 w 338327" name="connsiteX2"/>
              <a:gd fmla="*/ 461772 h 461772" name="connsiteY2"/>
              <a:gd fmla="*/ 0 w 338327" name="connsiteX3"/>
              <a:gd fmla="*/ 461772 h 461772" name="connsiteY3"/>
              <a:gd fmla="*/ 0 w 338327" name="connsiteX4"/>
              <a:gd fmla="*/ 0 h 46177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1772" w="338327">
                <a:moveTo>
                  <a:pt x="0" y="0"/>
                </a:moveTo>
                <a:lnTo>
                  <a:pt x="338327" y="0"/>
                </a:lnTo>
                <a:lnTo>
                  <a:pt x="338327" y="461772"/>
                </a:lnTo>
                <a:lnTo>
                  <a:pt x="0" y="46177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486911" y="3096767"/>
            <a:ext cx="339852" cy="475488"/>
          </a:xfrm>
          <a:custGeom>
            <a:gdLst>
              <a:gd fmla="*/ 0 w 339852" name="connsiteX0"/>
              <a:gd fmla="*/ 0 h 475488" name="connsiteY0"/>
              <a:gd fmla="*/ 339852 w 339852" name="connsiteX1"/>
              <a:gd fmla="*/ 0 h 475488" name="connsiteY1"/>
              <a:gd fmla="*/ 339852 w 339852" name="connsiteX2"/>
              <a:gd fmla="*/ 475488 h 475488" name="connsiteY2"/>
              <a:gd fmla="*/ 0 w 339852" name="connsiteX3"/>
              <a:gd fmla="*/ 475488 h 475488" name="connsiteY3"/>
              <a:gd fmla="*/ 0 w 339852" name="connsiteX4"/>
              <a:gd fmla="*/ 0 h 4754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75488" w="339852">
                <a:moveTo>
                  <a:pt x="0" y="0"/>
                </a:moveTo>
                <a:lnTo>
                  <a:pt x="339852" y="0"/>
                </a:lnTo>
                <a:lnTo>
                  <a:pt x="339852" y="475488"/>
                </a:lnTo>
                <a:lnTo>
                  <a:pt x="0" y="47548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098035" y="2996183"/>
            <a:ext cx="339852" cy="576072"/>
          </a:xfrm>
          <a:custGeom>
            <a:gdLst>
              <a:gd fmla="*/ 0 w 339852" name="connsiteX0"/>
              <a:gd fmla="*/ 0 h 576072" name="connsiteY0"/>
              <a:gd fmla="*/ 339852 w 339852" name="connsiteX1"/>
              <a:gd fmla="*/ 0 h 576072" name="connsiteY1"/>
              <a:gd fmla="*/ 339852 w 339852" name="connsiteX2"/>
              <a:gd fmla="*/ 576072 h 576072" name="connsiteY2"/>
              <a:gd fmla="*/ 0 w 339852" name="connsiteX3"/>
              <a:gd fmla="*/ 576072 h 576072" name="connsiteY3"/>
              <a:gd fmla="*/ 0 w 339852" name="connsiteX4"/>
              <a:gd fmla="*/ 0 h 57607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76072" w="339852">
                <a:moveTo>
                  <a:pt x="0" y="0"/>
                </a:moveTo>
                <a:lnTo>
                  <a:pt x="339852" y="0"/>
                </a:lnTo>
                <a:lnTo>
                  <a:pt x="339852" y="576072"/>
                </a:lnTo>
                <a:lnTo>
                  <a:pt x="0" y="57607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709159" y="2897123"/>
            <a:ext cx="338328" cy="675132"/>
          </a:xfrm>
          <a:custGeom>
            <a:gdLst>
              <a:gd fmla="*/ 0 w 338328" name="connsiteX0"/>
              <a:gd fmla="*/ 0 h 675132" name="connsiteY0"/>
              <a:gd fmla="*/ 338328 w 338328" name="connsiteX1"/>
              <a:gd fmla="*/ 0 h 675132" name="connsiteY1"/>
              <a:gd fmla="*/ 338328 w 338328" name="connsiteX2"/>
              <a:gd fmla="*/ 675132 h 675132" name="connsiteY2"/>
              <a:gd fmla="*/ 0 w 338328" name="connsiteX3"/>
              <a:gd fmla="*/ 675132 h 675132" name="connsiteY3"/>
              <a:gd fmla="*/ 0 w 338328" name="connsiteX4"/>
              <a:gd fmla="*/ 0 h 6751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75132" w="338328">
                <a:moveTo>
                  <a:pt x="0" y="0"/>
                </a:moveTo>
                <a:lnTo>
                  <a:pt x="338328" y="0"/>
                </a:lnTo>
                <a:lnTo>
                  <a:pt x="338328" y="675132"/>
                </a:lnTo>
                <a:lnTo>
                  <a:pt x="0" y="67513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318759" y="2860548"/>
            <a:ext cx="339852" cy="711707"/>
          </a:xfrm>
          <a:custGeom>
            <a:gdLst>
              <a:gd fmla="*/ 0 w 339852" name="connsiteX0"/>
              <a:gd fmla="*/ 0 h 711707" name="connsiteY0"/>
              <a:gd fmla="*/ 339852 w 339852" name="connsiteX1"/>
              <a:gd fmla="*/ 0 h 711707" name="connsiteY1"/>
              <a:gd fmla="*/ 339852 w 339852" name="connsiteX2"/>
              <a:gd fmla="*/ 711707 h 711707" name="connsiteY2"/>
              <a:gd fmla="*/ 0 w 339852" name="connsiteX3"/>
              <a:gd fmla="*/ 711707 h 711707" name="connsiteY3"/>
              <a:gd fmla="*/ 0 w 339852" name="connsiteX4"/>
              <a:gd fmla="*/ 0 h 71170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1707" w="339852">
                <a:moveTo>
                  <a:pt x="0" y="0"/>
                </a:moveTo>
                <a:lnTo>
                  <a:pt x="339852" y="0"/>
                </a:lnTo>
                <a:lnTo>
                  <a:pt x="339852" y="711707"/>
                </a:lnTo>
                <a:lnTo>
                  <a:pt x="0" y="71170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929884" y="2865120"/>
            <a:ext cx="338327" cy="707135"/>
          </a:xfrm>
          <a:custGeom>
            <a:gdLst>
              <a:gd fmla="*/ 0 w 338327" name="connsiteX0"/>
              <a:gd fmla="*/ 0 h 707135" name="connsiteY0"/>
              <a:gd fmla="*/ 338327 w 338327" name="connsiteX1"/>
              <a:gd fmla="*/ 0 h 707135" name="connsiteY1"/>
              <a:gd fmla="*/ 338327 w 338327" name="connsiteX2"/>
              <a:gd fmla="*/ 707135 h 707135" name="connsiteY2"/>
              <a:gd fmla="*/ 0 w 338327" name="connsiteX3"/>
              <a:gd fmla="*/ 707135 h 707135" name="connsiteY3"/>
              <a:gd fmla="*/ 0 w 338327" name="connsiteX4"/>
              <a:gd fmla="*/ 0 h 7071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07135" w="338327">
                <a:moveTo>
                  <a:pt x="0" y="0"/>
                </a:moveTo>
                <a:lnTo>
                  <a:pt x="338327" y="0"/>
                </a:lnTo>
                <a:lnTo>
                  <a:pt x="338327" y="707135"/>
                </a:lnTo>
                <a:lnTo>
                  <a:pt x="0" y="70713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539483" y="2785872"/>
            <a:ext cx="339852" cy="786383"/>
          </a:xfrm>
          <a:custGeom>
            <a:gdLst>
              <a:gd fmla="*/ 0 w 339852" name="connsiteX0"/>
              <a:gd fmla="*/ 0 h 786383" name="connsiteY0"/>
              <a:gd fmla="*/ 339852 w 339852" name="connsiteX1"/>
              <a:gd fmla="*/ 0 h 786383" name="connsiteY1"/>
              <a:gd fmla="*/ 339852 w 339852" name="connsiteX2"/>
              <a:gd fmla="*/ 786383 h 786383" name="connsiteY2"/>
              <a:gd fmla="*/ 0 w 339852" name="connsiteX3"/>
              <a:gd fmla="*/ 786383 h 786383" name="connsiteY3"/>
              <a:gd fmla="*/ 0 w 339852" name="connsiteX4"/>
              <a:gd fmla="*/ 0 h 78638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86383" w="339852">
                <a:moveTo>
                  <a:pt x="0" y="0"/>
                </a:moveTo>
                <a:lnTo>
                  <a:pt x="339852" y="0"/>
                </a:lnTo>
                <a:lnTo>
                  <a:pt x="339852" y="786383"/>
                </a:lnTo>
                <a:lnTo>
                  <a:pt x="0" y="78638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150607" y="2721864"/>
            <a:ext cx="338328" cy="850391"/>
          </a:xfrm>
          <a:custGeom>
            <a:gdLst>
              <a:gd fmla="*/ 0 w 338328" name="connsiteX0"/>
              <a:gd fmla="*/ 0 h 850391" name="connsiteY0"/>
              <a:gd fmla="*/ 338328 w 338328" name="connsiteX1"/>
              <a:gd fmla="*/ 0 h 850391" name="connsiteY1"/>
              <a:gd fmla="*/ 338328 w 338328" name="connsiteX2"/>
              <a:gd fmla="*/ 850391 h 850391" name="connsiteY2"/>
              <a:gd fmla="*/ 0 w 338328" name="connsiteX3"/>
              <a:gd fmla="*/ 850391 h 850391" name="connsiteY3"/>
              <a:gd fmla="*/ 0 w 338328" name="connsiteX4"/>
              <a:gd fmla="*/ 0 h 85039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50391" w="338328">
                <a:moveTo>
                  <a:pt x="0" y="0"/>
                </a:moveTo>
                <a:lnTo>
                  <a:pt x="338328" y="0"/>
                </a:lnTo>
                <a:lnTo>
                  <a:pt x="338328" y="850391"/>
                </a:lnTo>
                <a:lnTo>
                  <a:pt x="0" y="85039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760207" y="2694432"/>
            <a:ext cx="339852" cy="877823"/>
          </a:xfrm>
          <a:custGeom>
            <a:gdLst>
              <a:gd fmla="*/ 0 w 339852" name="connsiteX0"/>
              <a:gd fmla="*/ 0 h 877823" name="connsiteY0"/>
              <a:gd fmla="*/ 339852 w 339852" name="connsiteX1"/>
              <a:gd fmla="*/ 0 h 877823" name="connsiteY1"/>
              <a:gd fmla="*/ 339852 w 339852" name="connsiteX2"/>
              <a:gd fmla="*/ 877823 h 877823" name="connsiteY2"/>
              <a:gd fmla="*/ 0 w 339852" name="connsiteX3"/>
              <a:gd fmla="*/ 877823 h 877823" name="connsiteY3"/>
              <a:gd fmla="*/ 0 w 339852" name="connsiteX4"/>
              <a:gd fmla="*/ 0 h 8778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77822" w="339852">
                <a:moveTo>
                  <a:pt x="0" y="0"/>
                </a:moveTo>
                <a:lnTo>
                  <a:pt x="339852" y="0"/>
                </a:lnTo>
                <a:lnTo>
                  <a:pt x="339852" y="877823"/>
                </a:lnTo>
                <a:lnTo>
                  <a:pt x="0" y="87782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903477" y="3565905"/>
            <a:ext cx="7338568" cy="21844"/>
          </a:xfrm>
          <a:custGeom>
            <a:gdLst>
              <a:gd fmla="*/ 6350 w 7338568" name="connsiteX0"/>
              <a:gd fmla="*/ 6350 h 21844" name="connsiteY0"/>
              <a:gd fmla="*/ 7332217 w 7338568" name="connsiteX1"/>
              <a:gd fmla="*/ 6350 h 21844" name="connsiteY1"/>
            </a:gdLst>
            <a:cxnLst>
              <a:cxn ang="0">
                <a:pos x="connsiteX0" y="connsiteY0"/>
              </a:cxn>
              <a:cxn ang="1">
                <a:pos x="connsiteX1" y="connsiteY1"/>
              </a:cxn>
            </a:cxnLst>
            <a:rect b="b" l="l" r="r" t="t"/>
            <a:pathLst>
              <a:path h="21844" w="7338568">
                <a:moveTo>
                  <a:pt x="6350" y="6350"/>
                </a:moveTo>
                <a:lnTo>
                  <a:pt x="7332217" y="6350"/>
                </a:lnTo>
              </a:path>
            </a:pathLst>
          </a:custGeom>
          <a:ln w="12700">
            <a:solidFill>
              <a:srgbClr val="8087A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1812035" y="2151888"/>
            <a:ext cx="6131051" cy="217931"/>
          </a:xfrm>
          <a:custGeom>
            <a:gdLst>
              <a:gd fmla="*/ 13716 w 6131051" name="connsiteX0"/>
              <a:gd fmla="*/ 32004 h 217931" name="connsiteY0"/>
              <a:gd fmla="*/ 624840 w 6131051" name="connsiteX1"/>
              <a:gd fmla="*/ 97535 h 217931" name="connsiteY1"/>
              <a:gd fmla="*/ 1234440 w 6131051" name="connsiteX2"/>
              <a:gd fmla="*/ 204216 h 217931" name="connsiteY2"/>
              <a:gd fmla="*/ 1845564 w 6131051" name="connsiteX3"/>
              <a:gd fmla="*/ 164591 h 217931" name="connsiteY3"/>
              <a:gd fmla="*/ 2455164 w 6131051" name="connsiteX4"/>
              <a:gd fmla="*/ 13716 h 217931" name="connsiteY4"/>
              <a:gd fmla="*/ 3066288 w 6131051" name="connsiteX5"/>
              <a:gd fmla="*/ 47244 h 217931" name="connsiteY5"/>
              <a:gd fmla="*/ 3675888 w 6131051" name="connsiteX6"/>
              <a:gd fmla="*/ 144779 h 217931" name="connsiteY6"/>
              <a:gd fmla="*/ 4287011 w 6131051" name="connsiteX7"/>
              <a:gd fmla="*/ 192023 h 217931" name="connsiteY7"/>
              <a:gd fmla="*/ 4896611 w 6131051" name="connsiteX8"/>
              <a:gd fmla="*/ 97535 h 217931" name="connsiteY8"/>
              <a:gd fmla="*/ 5507735 w 6131051" name="connsiteX9"/>
              <a:gd fmla="*/ 121919 h 217931" name="connsiteY9"/>
              <a:gd fmla="*/ 6117335 w 6131051" name="connsiteX10"/>
              <a:gd fmla="*/ 161544 h 217931"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217931" w="6131051">
                <a:moveTo>
                  <a:pt x="13716" y="32004"/>
                </a:moveTo>
                <a:lnTo>
                  <a:pt x="624840" y="97535"/>
                </a:lnTo>
                <a:lnTo>
                  <a:pt x="1234440" y="204216"/>
                </a:lnTo>
                <a:lnTo>
                  <a:pt x="1845564" y="164591"/>
                </a:lnTo>
                <a:lnTo>
                  <a:pt x="2455164" y="13716"/>
                </a:lnTo>
                <a:lnTo>
                  <a:pt x="3066288" y="47244"/>
                </a:lnTo>
                <a:lnTo>
                  <a:pt x="3675888" y="144779"/>
                </a:lnTo>
                <a:lnTo>
                  <a:pt x="4287011" y="192023"/>
                </a:lnTo>
                <a:lnTo>
                  <a:pt x="4896611" y="97535"/>
                </a:lnTo>
                <a:lnTo>
                  <a:pt x="5507735" y="121919"/>
                </a:lnTo>
                <a:lnTo>
                  <a:pt x="6117335" y="161544"/>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1767967" y="212636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5" y="114300"/>
                  <a:pt x="57150" y="114300"/>
                </a:cubicBezTo>
                <a:cubicBezTo>
                  <a:pt x="25526" y="114300"/>
                  <a:pt x="0" y="88646"/>
                  <a:pt x="0" y="57150"/>
                </a:cubicBezTo>
                <a:cubicBezTo>
                  <a:pt x="0" y="25527"/>
                  <a:pt x="25526"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2379091" y="219189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5" y="114300"/>
                  <a:pt x="57150" y="114300"/>
                </a:cubicBezTo>
                <a:cubicBezTo>
                  <a:pt x="25526" y="114300"/>
                  <a:pt x="0" y="88646"/>
                  <a:pt x="0" y="57150"/>
                </a:cubicBezTo>
                <a:cubicBezTo>
                  <a:pt x="0" y="25527"/>
                  <a:pt x="25526"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2988691" y="229857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3599815" y="2258948"/>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5" y="114300"/>
                  <a:pt x="57150" y="114300"/>
                </a:cubicBezTo>
                <a:cubicBezTo>
                  <a:pt x="25526" y="114300"/>
                  <a:pt x="0" y="88646"/>
                  <a:pt x="0" y="57150"/>
                </a:cubicBezTo>
                <a:cubicBezTo>
                  <a:pt x="0" y="25527"/>
                  <a:pt x="25526"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4209415" y="210807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4820539" y="2141601"/>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430139" y="2239136"/>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7"/>
                  <a:pt x="25526"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6041263" y="228638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6" y="114300"/>
                  <a:pt x="57150" y="114300"/>
                </a:cubicBezTo>
                <a:cubicBezTo>
                  <a:pt x="25527" y="114300"/>
                  <a:pt x="0" y="88645"/>
                  <a:pt x="0" y="57150"/>
                </a:cubicBezTo>
                <a:cubicBezTo>
                  <a:pt x="0" y="25526"/>
                  <a:pt x="25527" y="0"/>
                  <a:pt x="57150" y="0"/>
                </a:cubicBezTo>
                <a:cubicBezTo>
                  <a:pt x="88646"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6650863" y="219189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5" y="114300"/>
                  <a:pt x="57150" y="114300"/>
                </a:cubicBezTo>
                <a:cubicBezTo>
                  <a:pt x="25527" y="114300"/>
                  <a:pt x="0" y="88646"/>
                  <a:pt x="0" y="57150"/>
                </a:cubicBezTo>
                <a:cubicBezTo>
                  <a:pt x="0" y="25527"/>
                  <a:pt x="25527"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7261986" y="2216276"/>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5" y="114300"/>
                  <a:pt x="57150" y="114300"/>
                </a:cubicBezTo>
                <a:cubicBezTo>
                  <a:pt x="25527" y="114300"/>
                  <a:pt x="0" y="88646"/>
                  <a:pt x="0" y="57150"/>
                </a:cubicBezTo>
                <a:cubicBezTo>
                  <a:pt x="0" y="25527"/>
                  <a:pt x="25527"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7871586" y="2255901"/>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7" y="114300"/>
                  <a:pt x="0" y="88645"/>
                  <a:pt x="0" y="57150"/>
                </a:cubicBezTo>
                <a:cubicBezTo>
                  <a:pt x="0" y="25526"/>
                  <a:pt x="25527"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2813304" y="4119371"/>
            <a:ext cx="243839" cy="74676"/>
          </a:xfrm>
          <a:custGeom>
            <a:gdLst>
              <a:gd fmla="*/ 0 w 243839" name="connsiteX0"/>
              <a:gd fmla="*/ 74676 h 74676" name="connsiteY0"/>
              <a:gd fmla="*/ 243839 w 243839" name="connsiteX1"/>
              <a:gd fmla="*/ 74676 h 74676" name="connsiteY1"/>
              <a:gd fmla="*/ 243839 w 243839" name="connsiteX2"/>
              <a:gd fmla="*/ 0 h 74676" name="connsiteY2"/>
              <a:gd fmla="*/ 0 w 243839" name="connsiteX3"/>
              <a:gd fmla="*/ 0 h 74676" name="connsiteY3"/>
              <a:gd fmla="*/ 0 w 243839"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243839">
                <a:moveTo>
                  <a:pt x="0" y="74676"/>
                </a:moveTo>
                <a:lnTo>
                  <a:pt x="243839" y="74676"/>
                </a:lnTo>
                <a:lnTo>
                  <a:pt x="243839" y="0"/>
                </a:lnTo>
                <a:lnTo>
                  <a:pt x="0" y="0"/>
                </a:lnTo>
                <a:lnTo>
                  <a:pt x="0" y="74676"/>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242560" y="4143755"/>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5338571" y="4117847"/>
            <a:ext cx="76200" cy="76200"/>
          </a:xfrm>
          <a:custGeom>
            <a:gdLst>
              <a:gd fmla="*/ 76200 w 76200" name="connsiteX0"/>
              <a:gd fmla="*/ 38100 h 76200" name="connsiteY0"/>
              <a:gd fmla="*/ 38100 w 76200" name="connsiteX1"/>
              <a:gd fmla="*/ 76200 h 76200" name="connsiteY1"/>
              <a:gd fmla="*/ 0 w 76200" name="connsiteX2"/>
              <a:gd fmla="*/ 38100 h 76200" name="connsiteY2"/>
              <a:gd fmla="*/ 38100 w 76200" name="connsiteX3"/>
              <a:gd fmla="*/ 0 h 76200" name="connsiteY3"/>
              <a:gd fmla="*/ 76200 w 76200" name="connsiteX4"/>
              <a:gd fmla="*/ 381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76200" y="38100"/>
                </a:moveTo>
                <a:cubicBezTo>
                  <a:pt x="76200" y="59144"/>
                  <a:pt x="59182" y="76200"/>
                  <a:pt x="38100" y="76200"/>
                </a:cubicBezTo>
                <a:cubicBezTo>
                  <a:pt x="17018" y="76200"/>
                  <a:pt x="0" y="59144"/>
                  <a:pt x="0" y="38100"/>
                </a:cubicBezTo>
                <a:cubicBezTo>
                  <a:pt x="0" y="17056"/>
                  <a:pt x="17018" y="0"/>
                  <a:pt x="38100" y="0"/>
                </a:cubicBezTo>
                <a:cubicBezTo>
                  <a:pt x="59182" y="0"/>
                  <a:pt x="76200" y="17056"/>
                  <a:pt x="76200" y="3810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26" name="TextBox 1"/>
          <p:cNvSpPr txBox="1"/>
          <p:nvPr/>
        </p:nvSpPr>
        <p:spPr>
          <a:xfrm>
            <a:off x="1600200" y="19177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19.0%</a:t>
            </a:r>
          </a:p>
        </p:txBody>
      </p:sp>
      <p:sp>
        <p:nvSpPr>
          <p:cNvPr id="1028" name="TextBox 1"/>
          <p:cNvSpPr txBox="1"/>
          <p:nvPr/>
        </p:nvSpPr>
        <p:spPr>
          <a:xfrm>
            <a:off x="2222500" y="1993900"/>
            <a:ext cx="388035"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11.1%</a:t>
            </a:r>
          </a:p>
        </p:txBody>
      </p:sp>
      <p:sp>
        <p:nvSpPr>
          <p:cNvPr id="1029" name="TextBox 1"/>
          <p:cNvSpPr txBox="1"/>
          <p:nvPr/>
        </p:nvSpPr>
        <p:spPr>
          <a:xfrm>
            <a:off x="2844800" y="2095500"/>
            <a:ext cx="3683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-1.8%</a:t>
            </a:r>
          </a:p>
        </p:txBody>
      </p:sp>
      <p:sp>
        <p:nvSpPr>
          <p:cNvPr id="1030" name="TextBox 1"/>
          <p:cNvSpPr txBox="1"/>
          <p:nvPr/>
        </p:nvSpPr>
        <p:spPr>
          <a:xfrm>
            <a:off x="3479800" y="20574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3.0%</a:t>
            </a:r>
          </a:p>
        </p:txBody>
      </p:sp>
      <p:sp>
        <p:nvSpPr>
          <p:cNvPr id="1031" name="TextBox 1"/>
          <p:cNvSpPr txBox="1"/>
          <p:nvPr/>
        </p:nvSpPr>
        <p:spPr>
          <a:xfrm>
            <a:off x="4038600" y="19050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21.3%</a:t>
            </a:r>
          </a:p>
        </p:txBody>
      </p:sp>
      <p:sp>
        <p:nvSpPr>
          <p:cNvPr id="1032" name="TextBox 1"/>
          <p:cNvSpPr txBox="1"/>
          <p:nvPr/>
        </p:nvSpPr>
        <p:spPr>
          <a:xfrm>
            <a:off x="4660900" y="19431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17.1%</a:t>
            </a:r>
          </a:p>
        </p:txBody>
      </p:sp>
      <p:sp>
        <p:nvSpPr>
          <p:cNvPr id="1033" name="TextBox 1"/>
          <p:cNvSpPr txBox="1"/>
          <p:nvPr/>
        </p:nvSpPr>
        <p:spPr>
          <a:xfrm>
            <a:off x="5308600" y="20320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5.4%</a:t>
            </a:r>
          </a:p>
        </p:txBody>
      </p:sp>
      <p:sp>
        <p:nvSpPr>
          <p:cNvPr id="1034" name="TextBox 1"/>
          <p:cNvSpPr txBox="1"/>
          <p:nvPr/>
        </p:nvSpPr>
        <p:spPr>
          <a:xfrm>
            <a:off x="5892800" y="2082800"/>
            <a:ext cx="3683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-0.5%</a:t>
            </a:r>
          </a:p>
        </p:txBody>
      </p:sp>
      <p:sp>
        <p:nvSpPr>
          <p:cNvPr id="1035" name="TextBox 1"/>
          <p:cNvSpPr txBox="1"/>
          <p:nvPr/>
        </p:nvSpPr>
        <p:spPr>
          <a:xfrm>
            <a:off x="6489700" y="1993900"/>
            <a:ext cx="388035"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11.1%</a:t>
            </a:r>
          </a:p>
        </p:txBody>
      </p:sp>
      <p:sp>
        <p:nvSpPr>
          <p:cNvPr id="1036" name="TextBox 1"/>
          <p:cNvSpPr txBox="1"/>
          <p:nvPr/>
        </p:nvSpPr>
        <p:spPr>
          <a:xfrm>
            <a:off x="7137400" y="20066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8.1%</a:t>
            </a:r>
          </a:p>
        </p:txBody>
      </p:sp>
      <p:sp>
        <p:nvSpPr>
          <p:cNvPr id="1037" name="TextBox 1"/>
          <p:cNvSpPr txBox="1"/>
          <p:nvPr/>
        </p:nvSpPr>
        <p:spPr>
          <a:xfrm>
            <a:off x="7747000" y="20574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3.2%</a:t>
            </a:r>
          </a:p>
        </p:txBody>
      </p:sp>
      <p:sp>
        <p:nvSpPr>
          <p:cNvPr id="1038" name="TextBox 1"/>
          <p:cNvSpPr txBox="1"/>
          <p:nvPr/>
        </p:nvSpPr>
        <p:spPr>
          <a:xfrm>
            <a:off x="1003300" y="3302000"/>
            <a:ext cx="636587" cy="464820"/>
          </a:xfrm>
          <a:prstGeom prst="rect">
            <a:avLst/>
          </a:prstGeom>
          <a:noFill/>
        </p:spPr>
        <p:txBody>
          <a:bodyPr lIns="0" rIns="0" rtlCol="0" tIns="0" wrap="none">
            <a:spAutoFit/>
          </a:bodyPr>
          <a:lstStyle/>
          <a:p>
            <a:pPr>
              <a:lnSpc>
                <a:spcPts val="1100"/>
              </a:lnSpc>
              <a:tabLst>
                <a:tab pos="101600"/>
              </a:tabLst>
            </a:pPr>
            <a:r>
              <a:rPr altLang="zh-CN" lang="en-US" smtClean="0"/>
              <a:t>	1.7</a:t>
            </a:r>
          </a:p>
          <a:p>
            <a:pPr>
              <a:lnSpc>
                <a:spcPts val="1100"/>
              </a:lnSpc>
              <a:tabLst>
                <a:tab pos="101600"/>
              </a:tabLst>
            </a:pPr>
            <a:endParaRPr altLang="zh-CN" lang="en-US" smtClean="0"/>
          </a:p>
          <a:p>
            <a:pPr>
              <a:lnSpc>
                <a:spcPts val="1100"/>
              </a:lnSpc>
              <a:tabLst>
                <a:tab pos="101600"/>
              </a:tabLst>
            </a:pPr>
            <a:r>
              <a:rPr altLang="zh-CN" lang="en-US" smtClean="0"/>
              <a:t>2014.1</a:t>
            </a:r>
          </a:p>
        </p:txBody>
      </p:sp>
      <p:sp>
        <p:nvSpPr>
          <p:cNvPr id="1039" name="TextBox 1"/>
          <p:cNvSpPr txBox="1"/>
          <p:nvPr/>
        </p:nvSpPr>
        <p:spPr>
          <a:xfrm>
            <a:off x="1612900" y="3238500"/>
            <a:ext cx="636587" cy="604520"/>
          </a:xfrm>
          <a:prstGeom prst="rect">
            <a:avLst/>
          </a:prstGeom>
          <a:noFill/>
        </p:spPr>
        <p:txBody>
          <a:bodyPr lIns="0" rIns="0" rtlCol="0" tIns="0" wrap="none">
            <a:spAutoFit/>
          </a:bodyPr>
          <a:lstStyle/>
          <a:p>
            <a:pPr>
              <a:lnSpc>
                <a:spcPts val="1100"/>
              </a:lnSpc>
              <a:tabLst>
                <a:tab pos="101600"/>
              </a:tabLst>
            </a:pPr>
            <a:r>
              <a:rPr altLang="zh-CN" lang="en-US" smtClean="0"/>
              <a:t>	2.1</a:t>
            </a:r>
          </a:p>
          <a:p>
            <a:pPr>
              <a:lnSpc>
                <a:spcPts val="1100"/>
              </a:lnSpc>
              <a:tabLst>
                <a:tab pos="101600"/>
              </a:tabLst>
            </a:pPr>
            <a:endParaRPr altLang="zh-CN" lang="en-US" smtClean="0"/>
          </a:p>
          <a:p>
            <a:pPr>
              <a:lnSpc>
                <a:spcPts val="1100"/>
              </a:lnSpc>
              <a:tabLst>
                <a:tab pos="101600"/>
              </a:tabLst>
            </a:pPr>
            <a:endParaRPr altLang="zh-CN" lang="en-US" smtClean="0"/>
          </a:p>
          <a:p>
            <a:pPr>
              <a:lnSpc>
                <a:spcPts val="1100"/>
              </a:lnSpc>
              <a:tabLst>
                <a:tab pos="101600"/>
              </a:tabLst>
            </a:pPr>
            <a:r>
              <a:rPr altLang="zh-CN" lang="en-US" smtClean="0"/>
              <a:t>2014.2</a:t>
            </a:r>
          </a:p>
        </p:txBody>
      </p:sp>
      <p:sp>
        <p:nvSpPr>
          <p:cNvPr id="1040" name="TextBox 1"/>
          <p:cNvSpPr txBox="1"/>
          <p:nvPr/>
        </p:nvSpPr>
        <p:spPr>
          <a:xfrm>
            <a:off x="2235200" y="3187700"/>
            <a:ext cx="636587" cy="604520"/>
          </a:xfrm>
          <a:prstGeom prst="rect">
            <a:avLst/>
          </a:prstGeom>
          <a:noFill/>
        </p:spPr>
        <p:txBody>
          <a:bodyPr lIns="0" rIns="0" rtlCol="0" tIns="0" wrap="none">
            <a:spAutoFit/>
          </a:bodyPr>
          <a:lstStyle/>
          <a:p>
            <a:pPr>
              <a:lnSpc>
                <a:spcPts val="1100"/>
              </a:lnSpc>
              <a:tabLst>
                <a:tab pos="88900"/>
              </a:tabLst>
            </a:pPr>
            <a:r>
              <a:rPr altLang="zh-CN" lang="en-US" smtClean="0"/>
              <a:t>	2.3</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2014.3</a:t>
            </a:r>
          </a:p>
        </p:txBody>
      </p:sp>
      <p:sp>
        <p:nvSpPr>
          <p:cNvPr id="1041" name="TextBox 1"/>
          <p:cNvSpPr txBox="1"/>
          <p:nvPr/>
        </p:nvSpPr>
        <p:spPr>
          <a:xfrm>
            <a:off x="2844800" y="3200400"/>
            <a:ext cx="636587" cy="604520"/>
          </a:xfrm>
          <a:prstGeom prst="rect">
            <a:avLst/>
          </a:prstGeom>
          <a:noFill/>
        </p:spPr>
        <p:txBody>
          <a:bodyPr lIns="0" rIns="0" rtlCol="0" tIns="0" wrap="none">
            <a:spAutoFit/>
          </a:bodyPr>
          <a:lstStyle/>
          <a:p>
            <a:pPr>
              <a:lnSpc>
                <a:spcPts val="1100"/>
              </a:lnSpc>
              <a:tabLst>
                <a:tab pos="88900"/>
              </a:tabLst>
            </a:pPr>
            <a:r>
              <a:rPr altLang="zh-CN" lang="en-US" smtClean="0"/>
              <a:t>	2.2</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2014.4</a:t>
            </a:r>
          </a:p>
        </p:txBody>
      </p:sp>
      <p:sp>
        <p:nvSpPr>
          <p:cNvPr id="1042" name="TextBox 1"/>
          <p:cNvSpPr txBox="1"/>
          <p:nvPr/>
        </p:nvSpPr>
        <p:spPr>
          <a:xfrm>
            <a:off x="3454400" y="3187700"/>
            <a:ext cx="636587" cy="604520"/>
          </a:xfrm>
          <a:prstGeom prst="rect">
            <a:avLst/>
          </a:prstGeom>
          <a:noFill/>
        </p:spPr>
        <p:txBody>
          <a:bodyPr lIns="0" rIns="0" rtlCol="0" tIns="0" wrap="none">
            <a:spAutoFit/>
          </a:bodyPr>
          <a:lstStyle/>
          <a:p>
            <a:pPr>
              <a:lnSpc>
                <a:spcPts val="1100"/>
              </a:lnSpc>
              <a:tabLst>
                <a:tab pos="88900"/>
              </a:tabLst>
            </a:pPr>
            <a:r>
              <a:rPr altLang="zh-CN" lang="en-US" smtClean="0"/>
              <a:t>	2.3</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2014.5</a:t>
            </a:r>
          </a:p>
        </p:txBody>
      </p:sp>
      <p:sp>
        <p:nvSpPr>
          <p:cNvPr id="1043" name="TextBox 1"/>
          <p:cNvSpPr txBox="1"/>
          <p:nvPr/>
        </p:nvSpPr>
        <p:spPr>
          <a:xfrm>
            <a:off x="4064000" y="3086100"/>
            <a:ext cx="636587" cy="744220"/>
          </a:xfrm>
          <a:prstGeom prst="rect">
            <a:avLst/>
          </a:prstGeom>
          <a:noFill/>
        </p:spPr>
        <p:txBody>
          <a:bodyPr lIns="0" rIns="0" rtlCol="0" tIns="0" wrap="none">
            <a:spAutoFit/>
          </a:bodyPr>
          <a:lstStyle/>
          <a:p>
            <a:pPr>
              <a:lnSpc>
                <a:spcPts val="1100"/>
              </a:lnSpc>
              <a:tabLst>
                <a:tab pos="88900"/>
              </a:tabLst>
            </a:pPr>
            <a:r>
              <a:rPr altLang="zh-CN" lang="en-US" smtClean="0"/>
              <a:t>	2.8</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2014.6</a:t>
            </a:r>
          </a:p>
        </p:txBody>
      </p:sp>
      <p:sp>
        <p:nvSpPr>
          <p:cNvPr id="1044" name="TextBox 1"/>
          <p:cNvSpPr txBox="1"/>
          <p:nvPr/>
        </p:nvSpPr>
        <p:spPr>
          <a:xfrm>
            <a:off x="4673600" y="2984500"/>
            <a:ext cx="636587" cy="883920"/>
          </a:xfrm>
          <a:prstGeom prst="rect">
            <a:avLst/>
          </a:prstGeom>
          <a:noFill/>
        </p:spPr>
        <p:txBody>
          <a:bodyPr lIns="0" rIns="0" rtlCol="0" tIns="0" wrap="none">
            <a:spAutoFit/>
          </a:bodyPr>
          <a:lstStyle/>
          <a:p>
            <a:pPr>
              <a:lnSpc>
                <a:spcPts val="1100"/>
              </a:lnSpc>
              <a:tabLst>
                <a:tab pos="88900"/>
              </a:tabLst>
            </a:pPr>
            <a:r>
              <a:rPr altLang="zh-CN" lang="en-US" smtClean="0"/>
              <a:t>	3.3</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2014.7</a:t>
            </a:r>
          </a:p>
        </p:txBody>
      </p:sp>
      <p:sp>
        <p:nvSpPr>
          <p:cNvPr id="1045" name="TextBox 1"/>
          <p:cNvSpPr txBox="1"/>
          <p:nvPr/>
        </p:nvSpPr>
        <p:spPr>
          <a:xfrm>
            <a:off x="5283200" y="2946400"/>
            <a:ext cx="636587" cy="883920"/>
          </a:xfrm>
          <a:prstGeom prst="rect">
            <a:avLst/>
          </a:prstGeom>
          <a:noFill/>
        </p:spPr>
        <p:txBody>
          <a:bodyPr lIns="0" rIns="0" rtlCol="0" tIns="0" wrap="none">
            <a:spAutoFit/>
          </a:bodyPr>
          <a:lstStyle/>
          <a:p>
            <a:pPr>
              <a:lnSpc>
                <a:spcPts val="1100"/>
              </a:lnSpc>
              <a:tabLst>
                <a:tab pos="88900"/>
              </a:tabLst>
            </a:pPr>
            <a:r>
              <a:rPr altLang="zh-CN" lang="en-US" smtClean="0"/>
              <a:t>	3.5</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2014.8</a:t>
            </a:r>
          </a:p>
        </p:txBody>
      </p:sp>
      <p:sp>
        <p:nvSpPr>
          <p:cNvPr id="1046" name="TextBox 1"/>
          <p:cNvSpPr txBox="1"/>
          <p:nvPr/>
        </p:nvSpPr>
        <p:spPr>
          <a:xfrm>
            <a:off x="5892800" y="2946400"/>
            <a:ext cx="636587" cy="883920"/>
          </a:xfrm>
          <a:prstGeom prst="rect">
            <a:avLst/>
          </a:prstGeom>
          <a:noFill/>
        </p:spPr>
        <p:txBody>
          <a:bodyPr lIns="0" rIns="0" rtlCol="0" tIns="0" wrap="none">
            <a:spAutoFit/>
          </a:bodyPr>
          <a:lstStyle/>
          <a:p>
            <a:pPr>
              <a:lnSpc>
                <a:spcPts val="1100"/>
              </a:lnSpc>
              <a:tabLst>
                <a:tab pos="88900"/>
              </a:tabLst>
            </a:pPr>
            <a:r>
              <a:rPr altLang="zh-CN" lang="en-US" smtClean="0"/>
              <a:t>	3.4</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2014.9</a:t>
            </a:r>
          </a:p>
        </p:txBody>
      </p:sp>
      <p:sp>
        <p:nvSpPr>
          <p:cNvPr id="1047" name="TextBox 1"/>
          <p:cNvSpPr txBox="1"/>
          <p:nvPr/>
        </p:nvSpPr>
        <p:spPr>
          <a:xfrm>
            <a:off x="6464300" y="2870200"/>
            <a:ext cx="752475" cy="1023620"/>
          </a:xfrm>
          <a:prstGeom prst="rect">
            <a:avLst/>
          </a:prstGeom>
          <a:noFill/>
        </p:spPr>
        <p:txBody>
          <a:bodyPr lIns="0" rIns="0" rtlCol="0" tIns="0" wrap="none">
            <a:spAutoFit/>
          </a:bodyPr>
          <a:lstStyle/>
          <a:p>
            <a:pPr>
              <a:lnSpc>
                <a:spcPts val="1100"/>
              </a:lnSpc>
              <a:tabLst>
                <a:tab pos="127000"/>
              </a:tabLst>
            </a:pPr>
            <a:r>
              <a:rPr altLang="zh-CN" lang="en-US" smtClean="0"/>
              <a:t>	3.8</a:t>
            </a:r>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r>
              <a:rPr altLang="zh-CN" lang="en-US" smtClean="0"/>
              <a:t>2014.10</a:t>
            </a:r>
          </a:p>
        </p:txBody>
      </p:sp>
      <p:sp>
        <p:nvSpPr>
          <p:cNvPr id="1048" name="TextBox 1"/>
          <p:cNvSpPr txBox="1"/>
          <p:nvPr/>
        </p:nvSpPr>
        <p:spPr>
          <a:xfrm>
            <a:off x="7073900" y="2806700"/>
            <a:ext cx="752475" cy="1023620"/>
          </a:xfrm>
          <a:prstGeom prst="rect">
            <a:avLst/>
          </a:prstGeom>
          <a:noFill/>
        </p:spPr>
        <p:txBody>
          <a:bodyPr lIns="0" rIns="0" rtlCol="0" tIns="0" wrap="none">
            <a:spAutoFit/>
          </a:bodyPr>
          <a:lstStyle/>
          <a:p>
            <a:pPr>
              <a:lnSpc>
                <a:spcPts val="1100"/>
              </a:lnSpc>
              <a:tabLst>
                <a:tab pos="127000"/>
              </a:tabLst>
            </a:pPr>
            <a:r>
              <a:rPr altLang="zh-CN" lang="en-US" smtClean="0"/>
              <a:t>	4.1</a:t>
            </a:r>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r>
              <a:rPr altLang="zh-CN" lang="en-US" smtClean="0"/>
              <a:t>2014.11</a:t>
            </a:r>
          </a:p>
        </p:txBody>
      </p:sp>
      <p:sp>
        <p:nvSpPr>
          <p:cNvPr id="1049" name="TextBox 1"/>
          <p:cNvSpPr txBox="1"/>
          <p:nvPr/>
        </p:nvSpPr>
        <p:spPr>
          <a:xfrm>
            <a:off x="7683500" y="2781300"/>
            <a:ext cx="752475" cy="1023620"/>
          </a:xfrm>
          <a:prstGeom prst="rect">
            <a:avLst/>
          </a:prstGeom>
          <a:noFill/>
        </p:spPr>
        <p:txBody>
          <a:bodyPr lIns="0" rIns="0" rtlCol="0" tIns="0" wrap="none">
            <a:spAutoFit/>
          </a:bodyPr>
          <a:lstStyle/>
          <a:p>
            <a:pPr>
              <a:lnSpc>
                <a:spcPts val="1100"/>
              </a:lnSpc>
              <a:tabLst>
                <a:tab pos="139700"/>
              </a:tabLst>
            </a:pPr>
            <a:r>
              <a:rPr altLang="zh-CN" lang="en-US" smtClean="0"/>
              <a:t>	4.3</a:t>
            </a:r>
          </a:p>
          <a:p>
            <a:pPr>
              <a:lnSpc>
                <a:spcPts val="1100"/>
              </a:lnSpc>
              <a:tabLst>
                <a:tab pos="139700"/>
              </a:tabLst>
            </a:pPr>
            <a:endParaRPr altLang="zh-CN" lang="en-US" smtClean="0"/>
          </a:p>
          <a:p>
            <a:pPr>
              <a:lnSpc>
                <a:spcPts val="1100"/>
              </a:lnSpc>
              <a:tabLst>
                <a:tab pos="139700"/>
              </a:tabLst>
            </a:pPr>
            <a:endParaRPr altLang="zh-CN" lang="en-US" smtClean="0"/>
          </a:p>
          <a:p>
            <a:pPr>
              <a:lnSpc>
                <a:spcPts val="1100"/>
              </a:lnSpc>
              <a:tabLst>
                <a:tab pos="139700"/>
              </a:tabLst>
            </a:pPr>
            <a:endParaRPr altLang="zh-CN" lang="en-US" smtClean="0"/>
          </a:p>
          <a:p>
            <a:pPr>
              <a:lnSpc>
                <a:spcPts val="1100"/>
              </a:lnSpc>
              <a:tabLst>
                <a:tab pos="139700"/>
              </a:tabLst>
            </a:pPr>
            <a:endParaRPr altLang="zh-CN" lang="en-US" smtClean="0"/>
          </a:p>
          <a:p>
            <a:pPr>
              <a:lnSpc>
                <a:spcPts val="1100"/>
              </a:lnSpc>
              <a:tabLst>
                <a:tab pos="139700"/>
              </a:tabLst>
            </a:pPr>
            <a:endParaRPr altLang="zh-CN" lang="en-US" smtClean="0"/>
          </a:p>
          <a:p>
            <a:pPr>
              <a:lnSpc>
                <a:spcPts val="1100"/>
              </a:lnSpc>
              <a:tabLst>
                <a:tab pos="139700"/>
              </a:tabLst>
            </a:pPr>
            <a:r>
              <a:rPr altLang="zh-CN" lang="en-US" smtClean="0"/>
              <a:t>2014.12</a:t>
            </a:r>
          </a:p>
        </p:txBody>
      </p:sp>
      <p:sp>
        <p:nvSpPr>
          <p:cNvPr id="1050" name="TextBox 1"/>
          <p:cNvSpPr txBox="1"/>
          <p:nvPr/>
        </p:nvSpPr>
        <p:spPr>
          <a:xfrm>
            <a:off x="393700" y="254000"/>
            <a:ext cx="9594850" cy="1468120"/>
          </a:xfrm>
          <a:prstGeom prst="rect">
            <a:avLst/>
          </a:prstGeom>
          <a:noFill/>
        </p:spPr>
        <p:txBody>
          <a:bodyPr lIns="0" rIns="0" rtlCol="0" tIns="0" wrap="none">
            <a:spAutoFit/>
          </a:bodyPr>
          <a:lstStyle/>
          <a:p>
            <a:pPr>
              <a:lnSpc>
                <a:spcPts val="1400"/>
              </a:lnSpc>
              <a:tabLst>
                <a:tab pos="241300"/>
                <a:tab pos="2565400"/>
              </a:tabLst>
            </a:pPr>
            <a:r>
              <a:rPr altLang="zh-CN" lang="en-US" smtClean="0"/>
              <a:t>	细分行业应用盘点——移动新闻</a:t>
            </a:r>
          </a:p>
          <a:p>
            <a:pPr>
              <a:lnSpc>
                <a:spcPts val="1400"/>
              </a:lnSpc>
              <a:tabLst>
                <a:tab pos="241300"/>
                <a:tab pos="2565400"/>
              </a:tabLst>
            </a:pPr>
            <a:r>
              <a:rPr altLang="zh-CN" lang="en-US" smtClean="0"/>
              <a:t>   2014年移动新闻行业用户规模呈现快速上升趋势，年底用户规模达4.1亿，较年初增长141.2%</a:t>
            </a:r>
          </a:p>
          <a:p>
            <a:pPr>
              <a:lnSpc>
                <a:spcPts val="1400"/>
              </a:lnSpc>
              <a:tabLst>
                <a:tab pos="241300"/>
                <a:tab pos="2565400"/>
              </a:tabLst>
            </a:pPr>
            <a:endParaRPr altLang="zh-CN" lang="en-US" smtClean="0"/>
          </a:p>
          <a:p>
            <a:pPr>
              <a:lnSpc>
                <a:spcPts val="1400"/>
              </a:lnSpc>
              <a:tabLst>
                <a:tab pos="241300"/>
                <a:tab pos="2565400"/>
              </a:tabLst>
            </a:pPr>
            <a:endParaRPr altLang="zh-CN" lang="en-US" smtClean="0"/>
          </a:p>
          <a:p>
            <a:pPr>
              <a:lnSpc>
                <a:spcPts val="1400"/>
              </a:lnSpc>
              <a:tabLst>
                <a:tab pos="241300"/>
                <a:tab pos="2565400"/>
              </a:tabLst>
            </a:pPr>
            <a:endParaRPr altLang="zh-CN" lang="en-US" smtClean="0"/>
          </a:p>
          <a:p>
            <a:pPr>
              <a:lnSpc>
                <a:spcPts val="1400"/>
              </a:lnSpc>
              <a:tabLst>
                <a:tab pos="241300"/>
                <a:tab pos="2565400"/>
              </a:tabLst>
            </a:pPr>
            <a:endParaRPr altLang="zh-CN" lang="en-US" smtClean="0"/>
          </a:p>
          <a:p>
            <a:pPr>
              <a:lnSpc>
                <a:spcPts val="1400"/>
              </a:lnSpc>
              <a:tabLst>
                <a:tab pos="241300"/>
                <a:tab pos="2565400"/>
              </a:tabLst>
            </a:pPr>
            <a:endParaRPr altLang="zh-CN" lang="en-US" smtClean="0"/>
          </a:p>
          <a:p>
            <a:pPr>
              <a:lnSpc>
                <a:spcPts val="1400"/>
              </a:lnSpc>
              <a:tabLst>
                <a:tab pos="241300"/>
                <a:tab pos="2565400"/>
              </a:tabLst>
            </a:pPr>
            <a:r>
              <a:rPr altLang="zh-CN" lang="en-US" smtClean="0"/>
              <a:t>		2014年1-12月 移动新闻行业用户规模及增长率</a:t>
            </a:r>
          </a:p>
        </p:txBody>
      </p:sp>
      <p:sp>
        <p:nvSpPr>
          <p:cNvPr id="1051" name="TextBox 1"/>
          <p:cNvSpPr txBox="1"/>
          <p:nvPr/>
        </p:nvSpPr>
        <p:spPr>
          <a:xfrm>
            <a:off x="3073400" y="4064000"/>
            <a:ext cx="177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移动新闻行业用户规模（亿台）</a:t>
            </a:r>
          </a:p>
        </p:txBody>
      </p:sp>
      <p:sp>
        <p:nvSpPr>
          <p:cNvPr id="1052" name="TextBox 1"/>
          <p:cNvSpPr txBox="1"/>
          <p:nvPr/>
        </p:nvSpPr>
        <p:spPr>
          <a:xfrm>
            <a:off x="5524500" y="4064000"/>
            <a:ext cx="7477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增长率（%）</a:t>
            </a:r>
          </a:p>
        </p:txBody>
      </p:sp>
    </p:spTree>
  </p:cSld>
  <p:clrMapOvr>
    <a:masterClrMapping/>
  </p:clrMapOvr>
  <p:transition/>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684015" y="767270"/>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4030345" y="767270"/>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726557" y="767270"/>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684015" y="1503743"/>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030345" y="1503743"/>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726557" y="1503743"/>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684015" y="2240216"/>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030345" y="2240216"/>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726557" y="2240216"/>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3684015" y="2976689"/>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030345" y="2976689"/>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726557" y="2976689"/>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684015" y="3713175"/>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4030345" y="3713175"/>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5726557" y="3713175"/>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5288279" y="4131564"/>
            <a:ext cx="173735" cy="262128"/>
          </a:xfrm>
          <a:custGeom>
            <a:gdLst>
              <a:gd fmla="*/ 0 w 173735" name="connsiteX0"/>
              <a:gd fmla="*/ 262127 h 262128" name="connsiteY0"/>
              <a:gd fmla="*/ 173735 w 173735" name="connsiteX1"/>
              <a:gd fmla="*/ 262127 h 262128" name="connsiteY1"/>
              <a:gd fmla="*/ 173735 w 173735" name="connsiteX2"/>
              <a:gd fmla="*/ 0 h 262128" name="connsiteY2"/>
              <a:gd fmla="*/ 0 w 173735" name="connsiteX3"/>
              <a:gd fmla="*/ 0 h 262128" name="connsiteY3"/>
              <a:gd fmla="*/ 0 w 173735" name="connsiteX4"/>
              <a:gd fmla="*/ 262127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173735">
                <a:moveTo>
                  <a:pt x="0" y="262127"/>
                </a:moveTo>
                <a:lnTo>
                  <a:pt x="173735" y="262127"/>
                </a:lnTo>
                <a:lnTo>
                  <a:pt x="173735"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5288279" y="3765803"/>
            <a:ext cx="192023" cy="262128"/>
          </a:xfrm>
          <a:custGeom>
            <a:gdLst>
              <a:gd fmla="*/ 0 w 192023" name="connsiteX0"/>
              <a:gd fmla="*/ 262128 h 262128" name="connsiteY0"/>
              <a:gd fmla="*/ 192023 w 192023" name="connsiteX1"/>
              <a:gd fmla="*/ 262128 h 262128" name="connsiteY1"/>
              <a:gd fmla="*/ 192023 w 192023" name="connsiteX2"/>
              <a:gd fmla="*/ 0 h 262128" name="connsiteY2"/>
              <a:gd fmla="*/ 0 w 192023" name="connsiteX3"/>
              <a:gd fmla="*/ 0 h 262128" name="connsiteY3"/>
              <a:gd fmla="*/ 0 w 192023" name="connsiteX4"/>
              <a:gd fmla="*/ 262128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192023">
                <a:moveTo>
                  <a:pt x="0" y="262128"/>
                </a:moveTo>
                <a:lnTo>
                  <a:pt x="192023" y="262128"/>
                </a:lnTo>
                <a:lnTo>
                  <a:pt x="192023" y="0"/>
                </a:lnTo>
                <a:lnTo>
                  <a:pt x="0" y="0"/>
                </a:lnTo>
                <a:lnTo>
                  <a:pt x="0" y="262128"/>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5288279" y="3398520"/>
            <a:ext cx="278891" cy="262127"/>
          </a:xfrm>
          <a:custGeom>
            <a:gdLst>
              <a:gd fmla="*/ 0 w 278891" name="connsiteX0"/>
              <a:gd fmla="*/ 262127 h 262127" name="connsiteY0"/>
              <a:gd fmla="*/ 278891 w 278891" name="connsiteX1"/>
              <a:gd fmla="*/ 262127 h 262127" name="connsiteY1"/>
              <a:gd fmla="*/ 278891 w 278891" name="connsiteX2"/>
              <a:gd fmla="*/ 0 h 262127" name="connsiteY2"/>
              <a:gd fmla="*/ 0 w 278891" name="connsiteX3"/>
              <a:gd fmla="*/ 0 h 262127" name="connsiteY3"/>
              <a:gd fmla="*/ 0 w 278891"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278891">
                <a:moveTo>
                  <a:pt x="0" y="262127"/>
                </a:moveTo>
                <a:lnTo>
                  <a:pt x="278891" y="262127"/>
                </a:lnTo>
                <a:lnTo>
                  <a:pt x="278891"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288279" y="3032760"/>
            <a:ext cx="382523" cy="262127"/>
          </a:xfrm>
          <a:custGeom>
            <a:gdLst>
              <a:gd fmla="*/ 0 w 382523" name="connsiteX0"/>
              <a:gd fmla="*/ 262127 h 262127" name="connsiteY0"/>
              <a:gd fmla="*/ 382523 w 382523" name="connsiteX1"/>
              <a:gd fmla="*/ 262127 h 262127" name="connsiteY1"/>
              <a:gd fmla="*/ 382523 w 382523" name="connsiteX2"/>
              <a:gd fmla="*/ 0 h 262127" name="connsiteY2"/>
              <a:gd fmla="*/ 0 w 382523" name="connsiteX3"/>
              <a:gd fmla="*/ 0 h 262127" name="connsiteY3"/>
              <a:gd fmla="*/ 0 w 382523"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382523">
                <a:moveTo>
                  <a:pt x="0" y="262127"/>
                </a:moveTo>
                <a:lnTo>
                  <a:pt x="382523" y="262127"/>
                </a:lnTo>
                <a:lnTo>
                  <a:pt x="382523" y="0"/>
                </a:lnTo>
                <a:lnTo>
                  <a:pt x="0" y="0"/>
                </a:lnTo>
                <a:lnTo>
                  <a:pt x="0" y="262127"/>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5288279" y="2667000"/>
            <a:ext cx="556260" cy="260604"/>
          </a:xfrm>
          <a:custGeom>
            <a:gdLst>
              <a:gd fmla="*/ 0 w 556260" name="connsiteX0"/>
              <a:gd fmla="*/ 260604 h 260604" name="connsiteY0"/>
              <a:gd fmla="*/ 556260 w 556260" name="connsiteX1"/>
              <a:gd fmla="*/ 260604 h 260604" name="connsiteY1"/>
              <a:gd fmla="*/ 556260 w 556260" name="connsiteX2"/>
              <a:gd fmla="*/ 0 h 260604" name="connsiteY2"/>
              <a:gd fmla="*/ 0 w 556260" name="connsiteX3"/>
              <a:gd fmla="*/ 0 h 260604" name="connsiteY3"/>
              <a:gd fmla="*/ 0 w 556260" name="connsiteX4"/>
              <a:gd fmla="*/ 260604 h 2606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4" w="556260">
                <a:moveTo>
                  <a:pt x="0" y="260604"/>
                </a:moveTo>
                <a:lnTo>
                  <a:pt x="556260" y="260604"/>
                </a:lnTo>
                <a:lnTo>
                  <a:pt x="556260" y="0"/>
                </a:lnTo>
                <a:lnTo>
                  <a:pt x="0" y="0"/>
                </a:lnTo>
                <a:lnTo>
                  <a:pt x="0" y="260604"/>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5288279" y="2299716"/>
            <a:ext cx="591311" cy="262127"/>
          </a:xfrm>
          <a:custGeom>
            <a:gdLst>
              <a:gd fmla="*/ 0 w 591311" name="connsiteX0"/>
              <a:gd fmla="*/ 262127 h 262127" name="connsiteY0"/>
              <a:gd fmla="*/ 591311 w 591311" name="connsiteX1"/>
              <a:gd fmla="*/ 262127 h 262127" name="connsiteY1"/>
              <a:gd fmla="*/ 591311 w 591311" name="connsiteX2"/>
              <a:gd fmla="*/ 0 h 262127" name="connsiteY2"/>
              <a:gd fmla="*/ 0 w 591311" name="connsiteX3"/>
              <a:gd fmla="*/ 0 h 262127" name="connsiteY3"/>
              <a:gd fmla="*/ 0 w 591311"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591311">
                <a:moveTo>
                  <a:pt x="0" y="262127"/>
                </a:moveTo>
                <a:lnTo>
                  <a:pt x="591311" y="262127"/>
                </a:lnTo>
                <a:lnTo>
                  <a:pt x="591311"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288279" y="1933955"/>
            <a:ext cx="938784" cy="262127"/>
          </a:xfrm>
          <a:custGeom>
            <a:gdLst>
              <a:gd fmla="*/ 0 w 938784" name="connsiteX0"/>
              <a:gd fmla="*/ 262127 h 262127" name="connsiteY0"/>
              <a:gd fmla="*/ 938784 w 938784" name="connsiteX1"/>
              <a:gd fmla="*/ 262127 h 262127" name="connsiteY1"/>
              <a:gd fmla="*/ 938784 w 938784" name="connsiteX2"/>
              <a:gd fmla="*/ 0 h 262127" name="connsiteY2"/>
              <a:gd fmla="*/ 0 w 938784" name="connsiteX3"/>
              <a:gd fmla="*/ 0 h 262127" name="connsiteY3"/>
              <a:gd fmla="*/ 0 w 938784"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938784">
                <a:moveTo>
                  <a:pt x="0" y="262127"/>
                </a:moveTo>
                <a:lnTo>
                  <a:pt x="938784" y="262127"/>
                </a:lnTo>
                <a:lnTo>
                  <a:pt x="938784"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5288279" y="1566672"/>
            <a:ext cx="1060704" cy="262127"/>
          </a:xfrm>
          <a:custGeom>
            <a:gdLst>
              <a:gd fmla="*/ 0 w 1060704" name="connsiteX0"/>
              <a:gd fmla="*/ 262127 h 262127" name="connsiteY0"/>
              <a:gd fmla="*/ 1060704 w 1060704" name="connsiteX1"/>
              <a:gd fmla="*/ 262127 h 262127" name="connsiteY1"/>
              <a:gd fmla="*/ 1060704 w 1060704" name="connsiteX2"/>
              <a:gd fmla="*/ 0 h 262127" name="connsiteY2"/>
              <a:gd fmla="*/ 0 w 1060704" name="connsiteX3"/>
              <a:gd fmla="*/ 0 h 262127" name="connsiteY3"/>
              <a:gd fmla="*/ 0 w 1060704"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060704">
                <a:moveTo>
                  <a:pt x="0" y="262127"/>
                </a:moveTo>
                <a:lnTo>
                  <a:pt x="1060704" y="262127"/>
                </a:lnTo>
                <a:lnTo>
                  <a:pt x="1060704" y="0"/>
                </a:lnTo>
                <a:lnTo>
                  <a:pt x="0" y="0"/>
                </a:lnTo>
                <a:lnTo>
                  <a:pt x="0" y="262127"/>
                </a:lnTo>
              </a:path>
            </a:pathLst>
          </a:custGeom>
          <a:solidFill>
            <a:srgbClr val="496A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288279" y="1200911"/>
            <a:ext cx="1356360" cy="262127"/>
          </a:xfrm>
          <a:custGeom>
            <a:gdLst>
              <a:gd fmla="*/ 0 w 1356360" name="connsiteX0"/>
              <a:gd fmla="*/ 262127 h 262127" name="connsiteY0"/>
              <a:gd fmla="*/ 1356360 w 1356360" name="connsiteX1"/>
              <a:gd fmla="*/ 262127 h 262127" name="connsiteY1"/>
              <a:gd fmla="*/ 1356360 w 1356360" name="connsiteX2"/>
              <a:gd fmla="*/ 0 h 262127" name="connsiteY2"/>
              <a:gd fmla="*/ 0 w 1356360" name="connsiteX3"/>
              <a:gd fmla="*/ 0 h 262127" name="connsiteY3"/>
              <a:gd fmla="*/ 0 w 135636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356360">
                <a:moveTo>
                  <a:pt x="0" y="262127"/>
                </a:moveTo>
                <a:lnTo>
                  <a:pt x="1356360" y="262127"/>
                </a:lnTo>
                <a:lnTo>
                  <a:pt x="1356360" y="0"/>
                </a:lnTo>
                <a:lnTo>
                  <a:pt x="0" y="0"/>
                </a:lnTo>
                <a:lnTo>
                  <a:pt x="0" y="262127"/>
                </a:lnTo>
              </a:path>
            </a:pathLst>
          </a:custGeom>
          <a:solidFill>
            <a:srgbClr val="405E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5288279" y="835152"/>
            <a:ext cx="2921508" cy="260603"/>
          </a:xfrm>
          <a:custGeom>
            <a:gdLst>
              <a:gd fmla="*/ 0 w 2921508" name="connsiteX0"/>
              <a:gd fmla="*/ 260603 h 260603" name="connsiteY0"/>
              <a:gd fmla="*/ 2921508 w 2921508" name="connsiteX1"/>
              <a:gd fmla="*/ 260603 h 260603" name="connsiteY1"/>
              <a:gd fmla="*/ 2921508 w 2921508" name="connsiteX2"/>
              <a:gd fmla="*/ 0 h 260603" name="connsiteY2"/>
              <a:gd fmla="*/ 0 w 2921508" name="connsiteX3"/>
              <a:gd fmla="*/ 0 h 260603" name="connsiteY3"/>
              <a:gd fmla="*/ 0 w 2921508" name="connsiteX4"/>
              <a:gd fmla="*/ 260603 h 2606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3" w="2921508">
                <a:moveTo>
                  <a:pt x="0" y="260603"/>
                </a:moveTo>
                <a:lnTo>
                  <a:pt x="2921508" y="260603"/>
                </a:lnTo>
                <a:lnTo>
                  <a:pt x="2921508" y="0"/>
                </a:lnTo>
                <a:lnTo>
                  <a:pt x="0" y="0"/>
                </a:lnTo>
                <a:lnTo>
                  <a:pt x="0" y="260603"/>
                </a:lnTo>
              </a:path>
            </a:pathLst>
          </a:custGeom>
          <a:solidFill>
            <a:srgbClr val="2D4DC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315213" y="920241"/>
            <a:ext cx="2892679" cy="21844"/>
          </a:xfrm>
          <a:custGeom>
            <a:gdLst>
              <a:gd fmla="*/ 6350 w 2892679" name="connsiteX0"/>
              <a:gd fmla="*/ 6350 h 21844" name="connsiteY0"/>
              <a:gd fmla="*/ 2886328 w 2892679" name="connsiteX1"/>
              <a:gd fmla="*/ 6350 h 21844" name="connsiteY1"/>
            </a:gdLst>
            <a:cxnLst>
              <a:cxn ang="0">
                <a:pos x="connsiteX0" y="connsiteY0"/>
              </a:cxn>
              <a:cxn ang="1">
                <a:pos x="connsiteX1" y="connsiteY1"/>
              </a:cxn>
            </a:cxnLst>
            <a:rect b="b" l="l" r="r" t="t"/>
            <a:pathLst>
              <a:path h="21844" w="2892679">
                <a:moveTo>
                  <a:pt x="6350" y="6350"/>
                </a:moveTo>
                <a:lnTo>
                  <a:pt x="2886328"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1" name="TextBox 1"/>
          <p:cNvSpPr txBox="1"/>
          <p:nvPr/>
        </p:nvSpPr>
        <p:spPr>
          <a:xfrm>
            <a:off x="3810000" y="850900"/>
            <a:ext cx="82550" cy="223520"/>
          </a:xfrm>
          <a:prstGeom prst="rect">
            <a:avLst/>
          </a:prstGeom>
          <a:noFill/>
        </p:spPr>
        <p:txBody>
          <a:bodyPr lIns="0" rIns="0" rtlCol="0" tIns="0" wrap="none">
            <a:spAutoFit/>
          </a:bodyPr>
          <a:lstStyle/>
          <a:p>
            <a:pPr>
              <a:lnSpc>
                <a:spcPts val="1400"/>
              </a:lnSpc>
            </a:pPr>
            <a:r>
              <a:rPr altLang="zh-CN" lang="en-US" smtClean="0" sz="1106">
                <a:solidFill>
                  <a:srgbClr val="8087A4"/>
                </a:solidFill>
                <a:latin charset="0" pitchFamily="18" typeface="Microsoft YaHei UI"/>
                <a:cs charset="0" pitchFamily="18" typeface="Microsoft YaHei UI"/>
              </a:rPr>
              <a:t>1</a:t>
            </a:r>
          </a:p>
        </p:txBody>
      </p:sp>
      <p:sp>
        <p:nvSpPr>
          <p:cNvPr id="1024" name="TextBox 1"/>
          <p:cNvSpPr txBox="1"/>
          <p:nvPr/>
        </p:nvSpPr>
        <p:spPr>
          <a:xfrm>
            <a:off x="3771900" y="1219200"/>
            <a:ext cx="231775" cy="3068320"/>
          </a:xfrm>
          <a:prstGeom prst="rect">
            <a:avLst/>
          </a:prstGeom>
          <a:noFill/>
        </p:spPr>
        <p:txBody>
          <a:bodyPr lIns="0" rIns="0" rtlCol="0" tIns="0" wrap="none">
            <a:spAutoFit/>
          </a:bodyPr>
          <a:lstStyle/>
          <a:p>
            <a:pPr>
              <a:lnSpc>
                <a:spcPts val="1400"/>
              </a:lnSpc>
              <a:tabLst>
                <a:tab pos="38100"/>
              </a:tabLst>
            </a:pPr>
            <a:r>
              <a:rPr altLang="zh-CN" lang="en-US" smtClean="0"/>
              <a:t>	2</a:t>
            </a:r>
          </a:p>
          <a:p>
            <a:pPr>
              <a:lnSpc>
                <a:spcPts val="1400"/>
              </a:lnSpc>
              <a:tabLst>
                <a:tab pos="38100"/>
              </a:tabLst>
            </a:pPr>
            <a:endParaRPr altLang="zh-CN" lang="en-US" smtClean="0"/>
          </a:p>
          <a:p>
            <a:pPr>
              <a:lnSpc>
                <a:spcPts val="1400"/>
              </a:lnSpc>
              <a:tabLst>
                <a:tab pos="38100"/>
              </a:tabLst>
            </a:pPr>
            <a:r>
              <a:rPr altLang="zh-CN" lang="en-US" smtClean="0"/>
              <a:t>	3</a:t>
            </a:r>
          </a:p>
          <a:p>
            <a:pPr>
              <a:lnSpc>
                <a:spcPts val="1400"/>
              </a:lnSpc>
              <a:tabLst>
                <a:tab pos="38100"/>
              </a:tabLst>
            </a:pPr>
            <a:endParaRPr altLang="zh-CN" lang="en-US" smtClean="0"/>
          </a:p>
          <a:p>
            <a:pPr>
              <a:lnSpc>
                <a:spcPts val="1400"/>
              </a:lnSpc>
              <a:tabLst>
                <a:tab pos="38100"/>
              </a:tabLst>
            </a:pPr>
            <a:r>
              <a:rPr altLang="zh-CN" lang="en-US" smtClean="0"/>
              <a:t>	4</a:t>
            </a:r>
          </a:p>
          <a:p>
            <a:pPr>
              <a:lnSpc>
                <a:spcPts val="1400"/>
              </a:lnSpc>
              <a:tabLst>
                <a:tab pos="38100"/>
              </a:tabLst>
            </a:pPr>
            <a:endParaRPr altLang="zh-CN" lang="en-US" smtClean="0"/>
          </a:p>
          <a:p>
            <a:pPr>
              <a:lnSpc>
                <a:spcPts val="1400"/>
              </a:lnSpc>
              <a:tabLst>
                <a:tab pos="38100"/>
              </a:tabLst>
            </a:pPr>
            <a:r>
              <a:rPr altLang="zh-CN" lang="en-US" smtClean="0"/>
              <a:t>	5</a:t>
            </a:r>
          </a:p>
          <a:p>
            <a:pPr>
              <a:lnSpc>
                <a:spcPts val="1400"/>
              </a:lnSpc>
              <a:tabLst>
                <a:tab pos="38100"/>
              </a:tabLst>
            </a:pPr>
            <a:endParaRPr altLang="zh-CN" lang="en-US" smtClean="0"/>
          </a:p>
          <a:p>
            <a:pPr>
              <a:lnSpc>
                <a:spcPts val="1400"/>
              </a:lnSpc>
              <a:tabLst>
                <a:tab pos="38100"/>
              </a:tabLst>
            </a:pPr>
            <a:r>
              <a:rPr altLang="zh-CN" lang="en-US" smtClean="0"/>
              <a:t>	6</a:t>
            </a:r>
          </a:p>
          <a:p>
            <a:pPr>
              <a:lnSpc>
                <a:spcPts val="1400"/>
              </a:lnSpc>
              <a:tabLst>
                <a:tab pos="38100"/>
              </a:tabLst>
            </a:pPr>
            <a:endParaRPr altLang="zh-CN" lang="en-US" smtClean="0"/>
          </a:p>
          <a:p>
            <a:pPr>
              <a:lnSpc>
                <a:spcPts val="1400"/>
              </a:lnSpc>
              <a:tabLst>
                <a:tab pos="38100"/>
              </a:tabLst>
            </a:pPr>
            <a:r>
              <a:rPr altLang="zh-CN" lang="en-US" smtClean="0"/>
              <a:t>	7</a:t>
            </a:r>
          </a:p>
          <a:p>
            <a:pPr>
              <a:lnSpc>
                <a:spcPts val="1400"/>
              </a:lnSpc>
              <a:tabLst>
                <a:tab pos="38100"/>
              </a:tabLst>
            </a:pPr>
            <a:endParaRPr altLang="zh-CN" lang="en-US" smtClean="0"/>
          </a:p>
          <a:p>
            <a:pPr>
              <a:lnSpc>
                <a:spcPts val="1400"/>
              </a:lnSpc>
              <a:tabLst>
                <a:tab pos="38100"/>
              </a:tabLst>
            </a:pPr>
            <a:r>
              <a:rPr altLang="zh-CN" lang="en-US" smtClean="0"/>
              <a:t>	8</a:t>
            </a:r>
          </a:p>
          <a:p>
            <a:pPr>
              <a:lnSpc>
                <a:spcPts val="1400"/>
              </a:lnSpc>
              <a:tabLst>
                <a:tab pos="38100"/>
              </a:tabLst>
            </a:pPr>
            <a:endParaRPr altLang="zh-CN" lang="en-US" smtClean="0"/>
          </a:p>
          <a:p>
            <a:pPr>
              <a:lnSpc>
                <a:spcPts val="1400"/>
              </a:lnSpc>
              <a:tabLst>
                <a:tab pos="38100"/>
              </a:tabLst>
            </a:pPr>
            <a:r>
              <a:rPr altLang="zh-CN" lang="en-US" smtClean="0"/>
              <a:t>	9</a:t>
            </a:r>
          </a:p>
          <a:p>
            <a:pPr>
              <a:lnSpc>
                <a:spcPts val="1400"/>
              </a:lnSpc>
              <a:tabLst>
                <a:tab pos="38100"/>
              </a:tabLst>
            </a:pPr>
            <a:endParaRPr altLang="zh-CN" lang="en-US" smtClean="0"/>
          </a:p>
          <a:p>
            <a:pPr>
              <a:lnSpc>
                <a:spcPts val="1400"/>
              </a:lnSpc>
              <a:tabLst>
                <a:tab pos="38100"/>
              </a:tabLst>
            </a:pPr>
            <a:r>
              <a:rPr altLang="zh-CN" lang="en-US" smtClean="0"/>
              <a:t>10</a:t>
            </a:r>
          </a:p>
        </p:txBody>
      </p:sp>
      <p:sp>
        <p:nvSpPr>
          <p:cNvPr id="1025" name="TextBox 1"/>
          <p:cNvSpPr txBox="1"/>
          <p:nvPr/>
        </p:nvSpPr>
        <p:spPr>
          <a:xfrm>
            <a:off x="5410200" y="1270000"/>
            <a:ext cx="1252538" cy="2420620"/>
          </a:xfrm>
          <a:prstGeom prst="rect">
            <a:avLst/>
          </a:prstGeom>
          <a:noFill/>
        </p:spPr>
        <p:txBody>
          <a:bodyPr lIns="0" rIns="0" rtlCol="0" tIns="0" wrap="none">
            <a:spAutoFit/>
          </a:bodyPr>
          <a:lstStyle/>
          <a:p>
            <a:pPr>
              <a:lnSpc>
                <a:spcPts val="1100"/>
              </a:lnSpc>
              <a:tabLst>
                <a:tab pos="38100"/>
                <a:tab pos="88900"/>
                <a:tab pos="127000"/>
                <a:tab pos="190500"/>
                <a:tab pos="304800"/>
                <a:tab pos="393700"/>
                <a:tab pos="508000"/>
                <a:tab pos="800100"/>
              </a:tabLst>
            </a:pPr>
            <a:r>
              <a:rPr altLang="zh-CN" lang="en-US" smtClean="0"/>
              <a:t>								7.8%</a:t>
            </a:r>
          </a:p>
          <a:p>
            <a:pPr>
              <a:lnSpc>
                <a:spcPts val="1100"/>
              </a:lnSpc>
              <a:tabLst>
                <a:tab pos="38100"/>
                <a:tab pos="88900"/>
                <a:tab pos="127000"/>
                <a:tab pos="190500"/>
                <a:tab pos="304800"/>
                <a:tab pos="393700"/>
                <a:tab pos="508000"/>
                <a:tab pos="800100"/>
              </a:tabLst>
            </a:pPr>
            <a:endParaRPr altLang="zh-CN" lang="en-US" smtClean="0"/>
          </a:p>
          <a:p>
            <a:pPr>
              <a:lnSpc>
                <a:spcPts val="1100"/>
              </a:lnSpc>
              <a:tabLst>
                <a:tab pos="38100"/>
                <a:tab pos="88900"/>
                <a:tab pos="127000"/>
                <a:tab pos="190500"/>
                <a:tab pos="304800"/>
                <a:tab pos="393700"/>
                <a:tab pos="508000"/>
                <a:tab pos="800100"/>
              </a:tabLst>
            </a:pPr>
            <a:r>
              <a:rPr altLang="zh-CN" lang="en-US" smtClean="0"/>
              <a:t>							6.1%</a:t>
            </a:r>
          </a:p>
          <a:p>
            <a:pPr>
              <a:lnSpc>
                <a:spcPts val="1100"/>
              </a:lnSpc>
              <a:tabLst>
                <a:tab pos="38100"/>
                <a:tab pos="88900"/>
                <a:tab pos="127000"/>
                <a:tab pos="190500"/>
                <a:tab pos="304800"/>
                <a:tab pos="393700"/>
                <a:tab pos="508000"/>
                <a:tab pos="800100"/>
              </a:tabLst>
            </a:pPr>
            <a:endParaRPr altLang="zh-CN" lang="en-US" smtClean="0"/>
          </a:p>
          <a:p>
            <a:pPr>
              <a:lnSpc>
                <a:spcPts val="1100"/>
              </a:lnSpc>
              <a:tabLst>
                <a:tab pos="38100"/>
                <a:tab pos="88900"/>
                <a:tab pos="127000"/>
                <a:tab pos="190500"/>
                <a:tab pos="304800"/>
                <a:tab pos="393700"/>
                <a:tab pos="508000"/>
                <a:tab pos="800100"/>
              </a:tabLst>
            </a:pPr>
            <a:r>
              <a:rPr altLang="zh-CN" lang="en-US" smtClean="0"/>
              <a:t>						5.4%</a:t>
            </a:r>
          </a:p>
          <a:p>
            <a:pPr>
              <a:lnSpc>
                <a:spcPts val="1100"/>
              </a:lnSpc>
              <a:tabLst>
                <a:tab pos="38100"/>
                <a:tab pos="88900"/>
                <a:tab pos="127000"/>
                <a:tab pos="190500"/>
                <a:tab pos="304800"/>
                <a:tab pos="393700"/>
                <a:tab pos="508000"/>
                <a:tab pos="800100"/>
              </a:tabLst>
            </a:pPr>
            <a:endParaRPr altLang="zh-CN" lang="en-US" smtClean="0"/>
          </a:p>
          <a:p>
            <a:pPr>
              <a:lnSpc>
                <a:spcPts val="1100"/>
              </a:lnSpc>
              <a:tabLst>
                <a:tab pos="38100"/>
                <a:tab pos="88900"/>
                <a:tab pos="127000"/>
                <a:tab pos="190500"/>
                <a:tab pos="304800"/>
                <a:tab pos="393700"/>
                <a:tab pos="508000"/>
                <a:tab pos="800100"/>
              </a:tabLst>
            </a:pPr>
            <a:r>
              <a:rPr altLang="zh-CN" lang="en-US" smtClean="0"/>
              <a:t>	3.4%</a:t>
            </a:r>
          </a:p>
          <a:p>
            <a:pPr>
              <a:lnSpc>
                <a:spcPts val="1100"/>
              </a:lnSpc>
              <a:tabLst>
                <a:tab pos="38100"/>
                <a:tab pos="88900"/>
                <a:tab pos="127000"/>
                <a:tab pos="190500"/>
                <a:tab pos="304800"/>
                <a:tab pos="393700"/>
                <a:tab pos="508000"/>
                <a:tab pos="800100"/>
              </a:tabLst>
            </a:pPr>
            <a:endParaRPr altLang="zh-CN" lang="en-US" smtClean="0"/>
          </a:p>
          <a:p>
            <a:pPr>
              <a:lnSpc>
                <a:spcPts val="1100"/>
              </a:lnSpc>
              <a:tabLst>
                <a:tab pos="38100"/>
                <a:tab pos="88900"/>
                <a:tab pos="127000"/>
                <a:tab pos="190500"/>
                <a:tab pos="304800"/>
                <a:tab pos="393700"/>
                <a:tab pos="508000"/>
                <a:tab pos="800100"/>
              </a:tabLst>
            </a:pPr>
            <a:r>
              <a:rPr altLang="zh-CN" lang="en-US" smtClean="0"/>
              <a:t>3.2%</a:t>
            </a:r>
          </a:p>
          <a:p>
            <a:pPr>
              <a:lnSpc>
                <a:spcPts val="1100"/>
              </a:lnSpc>
              <a:tabLst>
                <a:tab pos="38100"/>
                <a:tab pos="88900"/>
                <a:tab pos="127000"/>
                <a:tab pos="190500"/>
                <a:tab pos="304800"/>
                <a:tab pos="393700"/>
                <a:tab pos="508000"/>
                <a:tab pos="800100"/>
              </a:tabLst>
            </a:pPr>
            <a:endParaRPr altLang="zh-CN" lang="en-US" smtClean="0"/>
          </a:p>
          <a:p>
            <a:pPr>
              <a:lnSpc>
                <a:spcPts val="1100"/>
              </a:lnSpc>
              <a:tabLst>
                <a:tab pos="38100"/>
                <a:tab pos="88900"/>
                <a:tab pos="127000"/>
                <a:tab pos="190500"/>
                <a:tab pos="304800"/>
                <a:tab pos="393700"/>
                <a:tab pos="508000"/>
                <a:tab pos="800100"/>
              </a:tabLst>
            </a:pPr>
            <a:r>
              <a:rPr altLang="zh-CN" lang="en-US" smtClean="0"/>
              <a:t>					2.2%</a:t>
            </a:r>
          </a:p>
          <a:p>
            <a:pPr>
              <a:lnSpc>
                <a:spcPts val="1100"/>
              </a:lnSpc>
              <a:tabLst>
                <a:tab pos="38100"/>
                <a:tab pos="88900"/>
                <a:tab pos="127000"/>
                <a:tab pos="190500"/>
                <a:tab pos="304800"/>
                <a:tab pos="393700"/>
                <a:tab pos="508000"/>
                <a:tab pos="800100"/>
              </a:tabLst>
            </a:pPr>
            <a:endParaRPr altLang="zh-CN" lang="en-US" smtClean="0"/>
          </a:p>
          <a:p>
            <a:pPr>
              <a:lnSpc>
                <a:spcPts val="1100"/>
              </a:lnSpc>
              <a:tabLst>
                <a:tab pos="38100"/>
                <a:tab pos="88900"/>
                <a:tab pos="127000"/>
                <a:tab pos="190500"/>
                <a:tab pos="304800"/>
                <a:tab pos="393700"/>
                <a:tab pos="508000"/>
                <a:tab pos="800100"/>
              </a:tabLst>
            </a:pPr>
            <a:r>
              <a:rPr altLang="zh-CN" lang="en-US" smtClean="0"/>
              <a:t>				1.6%</a:t>
            </a:r>
          </a:p>
          <a:p>
            <a:pPr>
              <a:lnSpc>
                <a:spcPts val="1100"/>
              </a:lnSpc>
              <a:tabLst>
                <a:tab pos="38100"/>
                <a:tab pos="88900"/>
                <a:tab pos="127000"/>
                <a:tab pos="190500"/>
                <a:tab pos="304800"/>
                <a:tab pos="393700"/>
                <a:tab pos="508000"/>
                <a:tab pos="800100"/>
              </a:tabLst>
            </a:pPr>
            <a:endParaRPr altLang="zh-CN" lang="en-US" smtClean="0"/>
          </a:p>
          <a:p>
            <a:pPr>
              <a:lnSpc>
                <a:spcPts val="1100"/>
              </a:lnSpc>
              <a:tabLst>
                <a:tab pos="38100"/>
                <a:tab pos="88900"/>
                <a:tab pos="127000"/>
                <a:tab pos="190500"/>
                <a:tab pos="304800"/>
                <a:tab pos="393700"/>
                <a:tab pos="508000"/>
                <a:tab pos="800100"/>
              </a:tabLst>
            </a:pPr>
            <a:r>
              <a:rPr altLang="zh-CN" lang="en-US" smtClean="0"/>
              <a:t>			1.1%</a:t>
            </a:r>
          </a:p>
          <a:p>
            <a:pPr>
              <a:lnSpc>
                <a:spcPts val="1100"/>
              </a:lnSpc>
              <a:tabLst>
                <a:tab pos="38100"/>
                <a:tab pos="88900"/>
                <a:tab pos="127000"/>
                <a:tab pos="190500"/>
                <a:tab pos="304800"/>
                <a:tab pos="393700"/>
                <a:tab pos="508000"/>
                <a:tab pos="800100"/>
              </a:tabLst>
            </a:pPr>
            <a:endParaRPr altLang="zh-CN" lang="en-US" smtClean="0"/>
          </a:p>
          <a:p>
            <a:pPr>
              <a:lnSpc>
                <a:spcPts val="1100"/>
              </a:lnSpc>
              <a:tabLst>
                <a:tab pos="38100"/>
                <a:tab pos="88900"/>
                <a:tab pos="127000"/>
                <a:tab pos="190500"/>
                <a:tab pos="304800"/>
                <a:tab pos="393700"/>
                <a:tab pos="508000"/>
                <a:tab pos="800100"/>
              </a:tabLst>
            </a:pPr>
            <a:r>
              <a:rPr altLang="zh-CN" lang="en-US" smtClean="0"/>
              <a:t>		1.0%</a:t>
            </a:r>
          </a:p>
        </p:txBody>
      </p:sp>
      <p:sp>
        <p:nvSpPr>
          <p:cNvPr id="1026" name="TextBox 1"/>
          <p:cNvSpPr txBox="1"/>
          <p:nvPr/>
        </p:nvSpPr>
        <p:spPr>
          <a:xfrm>
            <a:off x="7696200" y="901700"/>
            <a:ext cx="4191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16.8%</a:t>
            </a:r>
          </a:p>
        </p:txBody>
      </p:sp>
      <p:sp>
        <p:nvSpPr>
          <p:cNvPr id="1028" name="TextBox 1"/>
          <p:cNvSpPr txBox="1"/>
          <p:nvPr/>
        </p:nvSpPr>
        <p:spPr>
          <a:xfrm>
            <a:off x="4114800" y="1219200"/>
            <a:ext cx="1670050" cy="3068320"/>
          </a:xfrm>
          <a:prstGeom prst="rect">
            <a:avLst/>
          </a:prstGeom>
          <a:noFill/>
        </p:spPr>
        <p:txBody>
          <a:bodyPr lIns="0" rIns="0" rtlCol="0" tIns="0" wrap="none">
            <a:spAutoFit/>
          </a:bodyPr>
          <a:lstStyle/>
          <a:p>
            <a:pPr>
              <a:lnSpc>
                <a:spcPts val="1400"/>
              </a:lnSpc>
              <a:tabLst>
                <a:tab pos="393700"/>
                <a:tab pos="469900"/>
                <a:tab pos="584200"/>
                <a:tab pos="749300"/>
              </a:tabLst>
            </a:pPr>
            <a:r>
              <a:rPr altLang="zh-CN" lang="en-US" smtClean="0"/>
              <a:t>		今日头条</a:t>
            </a:r>
          </a:p>
          <a:p>
            <a:pPr>
              <a:lnSpc>
                <a:spcPts val="1400"/>
              </a:lnSpc>
              <a:tabLst>
                <a:tab pos="393700"/>
                <a:tab pos="469900"/>
                <a:tab pos="584200"/>
                <a:tab pos="749300"/>
              </a:tabLst>
            </a:pPr>
            <a:endParaRPr altLang="zh-CN" lang="en-US" smtClean="0"/>
          </a:p>
          <a:p>
            <a:pPr>
              <a:lnSpc>
                <a:spcPts val="1400"/>
              </a:lnSpc>
              <a:tabLst>
                <a:tab pos="393700"/>
                <a:tab pos="469900"/>
                <a:tab pos="584200"/>
                <a:tab pos="749300"/>
              </a:tabLst>
            </a:pPr>
            <a:r>
              <a:rPr altLang="zh-CN" lang="en-US" smtClean="0"/>
              <a:t>		网易新闻</a:t>
            </a:r>
          </a:p>
          <a:p>
            <a:pPr>
              <a:lnSpc>
                <a:spcPts val="1400"/>
              </a:lnSpc>
              <a:tabLst>
                <a:tab pos="393700"/>
                <a:tab pos="469900"/>
                <a:tab pos="584200"/>
                <a:tab pos="749300"/>
              </a:tabLst>
            </a:pPr>
            <a:endParaRPr altLang="zh-CN" lang="en-US" smtClean="0"/>
          </a:p>
          <a:p>
            <a:pPr>
              <a:lnSpc>
                <a:spcPts val="1400"/>
              </a:lnSpc>
              <a:tabLst>
                <a:tab pos="393700"/>
                <a:tab pos="469900"/>
                <a:tab pos="584200"/>
                <a:tab pos="749300"/>
              </a:tabLst>
            </a:pPr>
            <a:r>
              <a:rPr altLang="zh-CN" lang="en-US" smtClean="0"/>
              <a:t>		搜狐新闻</a:t>
            </a:r>
          </a:p>
          <a:p>
            <a:pPr>
              <a:lnSpc>
                <a:spcPts val="1400"/>
              </a:lnSpc>
              <a:tabLst>
                <a:tab pos="393700"/>
                <a:tab pos="469900"/>
                <a:tab pos="584200"/>
                <a:tab pos="749300"/>
              </a:tabLst>
            </a:pPr>
            <a:endParaRPr altLang="zh-CN" lang="en-US" smtClean="0"/>
          </a:p>
          <a:p>
            <a:pPr>
              <a:lnSpc>
                <a:spcPts val="1400"/>
              </a:lnSpc>
              <a:tabLst>
                <a:tab pos="393700"/>
                <a:tab pos="469900"/>
                <a:tab pos="584200"/>
                <a:tab pos="749300"/>
              </a:tabLst>
            </a:pPr>
            <a:r>
              <a:rPr altLang="zh-CN" lang="en-US" smtClean="0"/>
              <a:t>新闻资讯(小米）</a:t>
            </a:r>
          </a:p>
          <a:p>
            <a:pPr>
              <a:lnSpc>
                <a:spcPts val="1400"/>
              </a:lnSpc>
              <a:tabLst>
                <a:tab pos="393700"/>
                <a:tab pos="469900"/>
                <a:tab pos="584200"/>
                <a:tab pos="749300"/>
              </a:tabLst>
            </a:pPr>
            <a:endParaRPr altLang="zh-CN" lang="en-US" smtClean="0"/>
          </a:p>
          <a:p>
            <a:pPr>
              <a:lnSpc>
                <a:spcPts val="1400"/>
              </a:lnSpc>
              <a:tabLst>
                <a:tab pos="393700"/>
                <a:tab pos="469900"/>
                <a:tab pos="584200"/>
                <a:tab pos="749300"/>
              </a:tabLst>
            </a:pPr>
            <a:r>
              <a:rPr altLang="zh-CN" lang="en-US" smtClean="0"/>
              <a:t>	Flipboard</a:t>
            </a:r>
          </a:p>
          <a:p>
            <a:pPr>
              <a:lnSpc>
                <a:spcPts val="1400"/>
              </a:lnSpc>
              <a:tabLst>
                <a:tab pos="393700"/>
                <a:tab pos="469900"/>
                <a:tab pos="584200"/>
                <a:tab pos="749300"/>
              </a:tabLst>
            </a:pPr>
            <a:endParaRPr altLang="zh-CN" lang="en-US" smtClean="0"/>
          </a:p>
          <a:p>
            <a:pPr>
              <a:lnSpc>
                <a:spcPts val="1400"/>
              </a:lnSpc>
              <a:tabLst>
                <a:tab pos="393700"/>
                <a:tab pos="469900"/>
                <a:tab pos="584200"/>
                <a:tab pos="749300"/>
              </a:tabLst>
            </a:pPr>
            <a:r>
              <a:rPr altLang="zh-CN" lang="en-US" smtClean="0"/>
              <a:t>		凤凰新闻</a:t>
            </a:r>
          </a:p>
          <a:p>
            <a:pPr>
              <a:lnSpc>
                <a:spcPts val="1400"/>
              </a:lnSpc>
              <a:tabLst>
                <a:tab pos="393700"/>
                <a:tab pos="469900"/>
                <a:tab pos="584200"/>
                <a:tab pos="749300"/>
              </a:tabLst>
            </a:pPr>
            <a:endParaRPr altLang="zh-CN" lang="en-US" smtClean="0"/>
          </a:p>
          <a:p>
            <a:pPr>
              <a:lnSpc>
                <a:spcPts val="1400"/>
              </a:lnSpc>
              <a:tabLst>
                <a:tab pos="393700"/>
                <a:tab pos="469900"/>
                <a:tab pos="584200"/>
                <a:tab pos="749300"/>
              </a:tabLst>
            </a:pPr>
            <a:r>
              <a:rPr altLang="zh-CN" lang="en-US" smtClean="0"/>
              <a:t>		新浪新闻</a:t>
            </a:r>
          </a:p>
          <a:p>
            <a:pPr>
              <a:lnSpc>
                <a:spcPts val="1400"/>
              </a:lnSpc>
              <a:tabLst>
                <a:tab pos="393700"/>
                <a:tab pos="469900"/>
                <a:tab pos="584200"/>
                <a:tab pos="749300"/>
              </a:tabLst>
            </a:pPr>
            <a:endParaRPr altLang="zh-CN" lang="en-US" smtClean="0"/>
          </a:p>
          <a:p>
            <a:pPr>
              <a:lnSpc>
                <a:spcPts val="1400"/>
              </a:lnSpc>
              <a:tabLst>
                <a:tab pos="393700"/>
                <a:tab pos="469900"/>
                <a:tab pos="584200"/>
                <a:tab pos="749300"/>
              </a:tabLst>
            </a:pPr>
            <a:r>
              <a:rPr altLang="zh-CN" lang="en-US" smtClean="0"/>
              <a:t>				畅读</a:t>
            </a:r>
          </a:p>
          <a:p>
            <a:pPr>
              <a:lnSpc>
                <a:spcPts val="1400"/>
              </a:lnSpc>
              <a:tabLst>
                <a:tab pos="393700"/>
                <a:tab pos="469900"/>
                <a:tab pos="584200"/>
                <a:tab pos="749300"/>
              </a:tabLst>
            </a:pPr>
            <a:endParaRPr altLang="zh-CN" lang="en-US" smtClean="0"/>
          </a:p>
          <a:p>
            <a:pPr>
              <a:lnSpc>
                <a:spcPts val="1400"/>
              </a:lnSpc>
              <a:tabLst>
                <a:tab pos="393700"/>
                <a:tab pos="469900"/>
                <a:tab pos="584200"/>
                <a:tab pos="749300"/>
              </a:tabLst>
            </a:pPr>
            <a:r>
              <a:rPr altLang="zh-CN" lang="en-US" smtClean="0"/>
              <a:t>			ZAKER</a:t>
            </a:r>
          </a:p>
        </p:txBody>
      </p:sp>
      <p:sp>
        <p:nvSpPr>
          <p:cNvPr id="1029" name="TextBox 1"/>
          <p:cNvSpPr txBox="1"/>
          <p:nvPr/>
        </p:nvSpPr>
        <p:spPr>
          <a:xfrm>
            <a:off x="4584700" y="850900"/>
            <a:ext cx="558800" cy="223520"/>
          </a:xfrm>
          <a:prstGeom prst="rect">
            <a:avLst/>
          </a:prstGeom>
          <a:noFill/>
        </p:spPr>
        <p:txBody>
          <a:bodyPr lIns="0" rIns="0" rtlCol="0" tIns="0" wrap="none">
            <a:spAutoFit/>
          </a:bodyPr>
          <a:lstStyle/>
          <a:p>
            <a:pPr>
              <a:lnSpc>
                <a:spcPts val="1400"/>
              </a:lnSpc>
            </a:pPr>
            <a:r>
              <a:rPr altLang="zh-CN" lang="en-US" smtClean="0" sz="1103">
                <a:solidFill>
                  <a:srgbClr val="8087A4"/>
                </a:solidFill>
                <a:latin charset="0" pitchFamily="18" typeface="Microsoft YaHei UI"/>
                <a:cs charset="0" pitchFamily="18" typeface="Microsoft YaHei UI"/>
              </a:rPr>
              <a:t>腾讯新闻</a:t>
            </a:r>
          </a:p>
        </p:txBody>
      </p:sp>
      <p:sp>
        <p:nvSpPr>
          <p:cNvPr id="1030" name="TextBox 1"/>
          <p:cNvSpPr txBox="1"/>
          <p:nvPr/>
        </p:nvSpPr>
        <p:spPr>
          <a:xfrm>
            <a:off x="4724400" y="482600"/>
            <a:ext cx="337185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Tahoma"/>
                <a:cs charset="0" pitchFamily="18" typeface="Tahoma"/>
              </a:rPr>
              <a:t>2014年12月移动新闻客户端用户覆盖比例TOP10</a:t>
            </a:r>
          </a:p>
        </p:txBody>
      </p:sp>
      <p:sp>
        <p:nvSpPr>
          <p:cNvPr id="1031" name="TextBox 1"/>
          <p:cNvSpPr txBox="1"/>
          <p:nvPr/>
        </p:nvSpPr>
        <p:spPr>
          <a:xfrm>
            <a:off x="635000" y="254000"/>
            <a:ext cx="1981200" cy="223520"/>
          </a:xfrm>
          <a:prstGeom prst="rect">
            <a:avLst/>
          </a:prstGeom>
          <a:noFill/>
        </p:spPr>
        <p:txBody>
          <a:bodyPr lIns="0" rIns="0" rtlCol="0" tIns="0" wrap="none">
            <a:spAutoFit/>
          </a:bodyPr>
          <a:lstStyle/>
          <a:p>
            <a:pPr>
              <a:lnSpc>
                <a:spcPts val="1400"/>
              </a:lnSpc>
            </a:pPr>
            <a:r>
              <a:rPr altLang="zh-CN" lang="en-US" smtClean="0" sz="1103">
                <a:solidFill>
                  <a:srgbClr val="6D7393"/>
                </a:solidFill>
                <a:latin charset="0" pitchFamily="18" typeface="Microsoft YaHei UI"/>
                <a:cs charset="0" pitchFamily="18" typeface="Microsoft YaHei UI"/>
              </a:rPr>
              <a:t>细分行业应用盘点——移动新闻</a:t>
            </a:r>
          </a:p>
        </p:txBody>
      </p:sp>
      <p:sp>
        <p:nvSpPr>
          <p:cNvPr id="1032" name="TextBox 1"/>
          <p:cNvSpPr txBox="1"/>
          <p:nvPr/>
        </p:nvSpPr>
        <p:spPr>
          <a:xfrm>
            <a:off x="393700" y="520700"/>
            <a:ext cx="3341688" cy="274320"/>
          </a:xfrm>
          <a:prstGeom prst="rect">
            <a:avLst/>
          </a:prstGeom>
          <a:noFill/>
        </p:spPr>
        <p:txBody>
          <a:bodyPr lIns="0" rIns="0" rtlCol="0" tIns="0" wrap="none">
            <a:spAutoFit/>
          </a:bodyPr>
          <a:lstStyle/>
          <a:p>
            <a:pPr>
              <a:lnSpc>
                <a:spcPts val="1800"/>
              </a:lnSpc>
            </a:pPr>
            <a:r>
              <a:rPr altLang="zh-CN" lang="en-US" smtClean="0" sz="1403">
                <a:solidFill>
                  <a:srgbClr val="6EB3E7"/>
                </a:solidFill>
                <a:latin charset="0" pitchFamily="18" typeface="Wingdings"/>
                <a:cs charset="0" pitchFamily="18" typeface="Wingdings"/>
              </a:rPr>
              <a:t>   移动新闻用户覆盖比例Top10</a:t>
            </a:r>
          </a:p>
        </p:txBody>
      </p:sp>
      <p:sp>
        <p:nvSpPr>
          <p:cNvPr id="1033" name="TextBox 1"/>
          <p:cNvSpPr txBox="1"/>
          <p:nvPr/>
        </p:nvSpPr>
        <p:spPr>
          <a:xfrm>
            <a:off x="406400" y="1358900"/>
            <a:ext cx="2971800" cy="4046220"/>
          </a:xfrm>
          <a:prstGeom prst="rect">
            <a:avLst/>
          </a:prstGeom>
          <a:noFill/>
        </p:spPr>
        <p:txBody>
          <a:bodyPr lIns="0" rIns="0" rtlCol="0" tIns="0" wrap="none">
            <a:spAutoFit/>
          </a:bodyPr>
          <a:lstStyle/>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腾讯新闻以16.8%的用户覆盖率位居</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移动新闻行业首位，今日头条、网易</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新闻和搜狐新闻处于移动新闻行业的</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第二梯队，用户覆盖率均超过5%。</a:t>
            </a: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数据来源：TalkingData 数据中心</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注：以上为2014年12月安卓平台应用排名。</a:t>
            </a:r>
          </a:p>
        </p:txBody>
      </p:sp>
    </p:spTree>
  </p:cSld>
  <p:clrMapOvr>
    <a:masterClrMapping/>
  </p:clrMapOvr>
  <p:transition/>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6268339" y="2126856"/>
            <a:ext cx="1582928" cy="221246"/>
          </a:xfrm>
          <a:custGeom>
            <a:gdLst>
              <a:gd fmla="*/ 0 w 1582928" name="connsiteX0"/>
              <a:gd fmla="*/ 221246 h 221246" name="connsiteY0"/>
              <a:gd fmla="*/ 1582928 w 1582928" name="connsiteX1"/>
              <a:gd fmla="*/ 221246 h 221246" name="connsiteY1"/>
              <a:gd fmla="*/ 1582928 w 1582928" name="connsiteX2"/>
              <a:gd fmla="*/ 0 h 221246" name="connsiteY2"/>
              <a:gd fmla="*/ 0 w 1582928" name="connsiteX3"/>
              <a:gd fmla="*/ 0 h 221246" name="connsiteY3"/>
              <a:gd fmla="*/ 0 w 1582928" name="connsiteX4"/>
              <a:gd fmla="*/ 221246 h 22124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1246" w="1582928">
                <a:moveTo>
                  <a:pt x="0" y="221246"/>
                </a:moveTo>
                <a:lnTo>
                  <a:pt x="1582928" y="221246"/>
                </a:lnTo>
                <a:lnTo>
                  <a:pt x="1582928" y="0"/>
                </a:lnTo>
                <a:lnTo>
                  <a:pt x="0" y="0"/>
                </a:lnTo>
                <a:lnTo>
                  <a:pt x="0" y="22124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7851267" y="2126856"/>
            <a:ext cx="810056" cy="221246"/>
          </a:xfrm>
          <a:custGeom>
            <a:gdLst>
              <a:gd fmla="*/ 0 w 810056" name="connsiteX0"/>
              <a:gd fmla="*/ 221246 h 221246" name="connsiteY0"/>
              <a:gd fmla="*/ 810056 w 810056" name="connsiteX1"/>
              <a:gd fmla="*/ 221246 h 221246" name="connsiteY1"/>
              <a:gd fmla="*/ 810056 w 810056" name="connsiteX2"/>
              <a:gd fmla="*/ 0 h 221246" name="connsiteY2"/>
              <a:gd fmla="*/ 0 w 810056" name="connsiteX3"/>
              <a:gd fmla="*/ 0 h 221246" name="connsiteY3"/>
              <a:gd fmla="*/ 0 w 810056" name="connsiteX4"/>
              <a:gd fmla="*/ 221246 h 22124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1246" w="810056">
                <a:moveTo>
                  <a:pt x="0" y="221246"/>
                </a:moveTo>
                <a:lnTo>
                  <a:pt x="810056" y="221246"/>
                </a:lnTo>
                <a:lnTo>
                  <a:pt x="810056" y="0"/>
                </a:lnTo>
                <a:lnTo>
                  <a:pt x="0" y="0"/>
                </a:lnTo>
                <a:lnTo>
                  <a:pt x="0" y="22124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6268339" y="2569451"/>
            <a:ext cx="1582928" cy="221246"/>
          </a:xfrm>
          <a:custGeom>
            <a:gdLst>
              <a:gd fmla="*/ 0 w 1582928" name="connsiteX0"/>
              <a:gd fmla="*/ 221246 h 221246" name="connsiteY0"/>
              <a:gd fmla="*/ 1582928 w 1582928" name="connsiteX1"/>
              <a:gd fmla="*/ 221246 h 221246" name="connsiteY1"/>
              <a:gd fmla="*/ 1582928 w 1582928" name="connsiteX2"/>
              <a:gd fmla="*/ 0 h 221246" name="connsiteY2"/>
              <a:gd fmla="*/ 0 w 1582928" name="connsiteX3"/>
              <a:gd fmla="*/ 0 h 221246" name="connsiteY3"/>
              <a:gd fmla="*/ 0 w 1582928" name="connsiteX4"/>
              <a:gd fmla="*/ 221246 h 22124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1246" w="1582928">
                <a:moveTo>
                  <a:pt x="0" y="221246"/>
                </a:moveTo>
                <a:lnTo>
                  <a:pt x="1582928" y="221246"/>
                </a:lnTo>
                <a:lnTo>
                  <a:pt x="1582928" y="0"/>
                </a:lnTo>
                <a:lnTo>
                  <a:pt x="0" y="0"/>
                </a:lnTo>
                <a:lnTo>
                  <a:pt x="0" y="22124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7851267" y="2569451"/>
            <a:ext cx="810056" cy="221246"/>
          </a:xfrm>
          <a:custGeom>
            <a:gdLst>
              <a:gd fmla="*/ 0 w 810056" name="connsiteX0"/>
              <a:gd fmla="*/ 221246 h 221246" name="connsiteY0"/>
              <a:gd fmla="*/ 810056 w 810056" name="connsiteX1"/>
              <a:gd fmla="*/ 221246 h 221246" name="connsiteY1"/>
              <a:gd fmla="*/ 810056 w 810056" name="connsiteX2"/>
              <a:gd fmla="*/ 0 h 221246" name="connsiteY2"/>
              <a:gd fmla="*/ 0 w 810056" name="connsiteX3"/>
              <a:gd fmla="*/ 0 h 221246" name="connsiteY3"/>
              <a:gd fmla="*/ 0 w 810056" name="connsiteX4"/>
              <a:gd fmla="*/ 221246 h 22124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1246" w="810056">
                <a:moveTo>
                  <a:pt x="0" y="221246"/>
                </a:moveTo>
                <a:lnTo>
                  <a:pt x="810056" y="221246"/>
                </a:lnTo>
                <a:lnTo>
                  <a:pt x="810056" y="0"/>
                </a:lnTo>
                <a:lnTo>
                  <a:pt x="0" y="0"/>
                </a:lnTo>
                <a:lnTo>
                  <a:pt x="0" y="22124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6268339" y="3011919"/>
            <a:ext cx="1582928" cy="221246"/>
          </a:xfrm>
          <a:custGeom>
            <a:gdLst>
              <a:gd fmla="*/ 0 w 1582928" name="connsiteX0"/>
              <a:gd fmla="*/ 221246 h 221246" name="connsiteY0"/>
              <a:gd fmla="*/ 1582928 w 1582928" name="connsiteX1"/>
              <a:gd fmla="*/ 221246 h 221246" name="connsiteY1"/>
              <a:gd fmla="*/ 1582928 w 1582928" name="connsiteX2"/>
              <a:gd fmla="*/ 0 h 221246" name="connsiteY2"/>
              <a:gd fmla="*/ 0 w 1582928" name="connsiteX3"/>
              <a:gd fmla="*/ 0 h 221246" name="connsiteY3"/>
              <a:gd fmla="*/ 0 w 1582928" name="connsiteX4"/>
              <a:gd fmla="*/ 221246 h 22124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1246" w="1582928">
                <a:moveTo>
                  <a:pt x="0" y="221246"/>
                </a:moveTo>
                <a:lnTo>
                  <a:pt x="1582928" y="221246"/>
                </a:lnTo>
                <a:lnTo>
                  <a:pt x="1582928" y="0"/>
                </a:lnTo>
                <a:lnTo>
                  <a:pt x="0" y="0"/>
                </a:lnTo>
                <a:lnTo>
                  <a:pt x="0" y="22124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7851267" y="3011919"/>
            <a:ext cx="810056" cy="221246"/>
          </a:xfrm>
          <a:custGeom>
            <a:gdLst>
              <a:gd fmla="*/ 0 w 810056" name="connsiteX0"/>
              <a:gd fmla="*/ 221246 h 221246" name="connsiteY0"/>
              <a:gd fmla="*/ 810056 w 810056" name="connsiteX1"/>
              <a:gd fmla="*/ 221246 h 221246" name="connsiteY1"/>
              <a:gd fmla="*/ 810056 w 810056" name="connsiteX2"/>
              <a:gd fmla="*/ 0 h 221246" name="connsiteY2"/>
              <a:gd fmla="*/ 0 w 810056" name="connsiteX3"/>
              <a:gd fmla="*/ 0 h 221246" name="connsiteY3"/>
              <a:gd fmla="*/ 0 w 810056" name="connsiteX4"/>
              <a:gd fmla="*/ 221246 h 22124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1246" w="810056">
                <a:moveTo>
                  <a:pt x="0" y="221246"/>
                </a:moveTo>
                <a:lnTo>
                  <a:pt x="810056" y="221246"/>
                </a:lnTo>
                <a:lnTo>
                  <a:pt x="810056" y="0"/>
                </a:lnTo>
                <a:lnTo>
                  <a:pt x="0" y="0"/>
                </a:lnTo>
                <a:lnTo>
                  <a:pt x="0" y="22124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6268339" y="3454387"/>
            <a:ext cx="1582928" cy="221246"/>
          </a:xfrm>
          <a:custGeom>
            <a:gdLst>
              <a:gd fmla="*/ 0 w 1582928" name="connsiteX0"/>
              <a:gd fmla="*/ 221246 h 221246" name="connsiteY0"/>
              <a:gd fmla="*/ 1582928 w 1582928" name="connsiteX1"/>
              <a:gd fmla="*/ 221246 h 221246" name="connsiteY1"/>
              <a:gd fmla="*/ 1582928 w 1582928" name="connsiteX2"/>
              <a:gd fmla="*/ 0 h 221246" name="connsiteY2"/>
              <a:gd fmla="*/ 0 w 1582928" name="connsiteX3"/>
              <a:gd fmla="*/ 0 h 221246" name="connsiteY3"/>
              <a:gd fmla="*/ 0 w 1582928" name="connsiteX4"/>
              <a:gd fmla="*/ 221246 h 22124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1246" w="1582928">
                <a:moveTo>
                  <a:pt x="0" y="221246"/>
                </a:moveTo>
                <a:lnTo>
                  <a:pt x="1582928" y="221246"/>
                </a:lnTo>
                <a:lnTo>
                  <a:pt x="1582928" y="0"/>
                </a:lnTo>
                <a:lnTo>
                  <a:pt x="0" y="0"/>
                </a:lnTo>
                <a:lnTo>
                  <a:pt x="0" y="22124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7851267" y="3454387"/>
            <a:ext cx="810056" cy="221246"/>
          </a:xfrm>
          <a:custGeom>
            <a:gdLst>
              <a:gd fmla="*/ 0 w 810056" name="connsiteX0"/>
              <a:gd fmla="*/ 221246 h 221246" name="connsiteY0"/>
              <a:gd fmla="*/ 810056 w 810056" name="connsiteX1"/>
              <a:gd fmla="*/ 221246 h 221246" name="connsiteY1"/>
              <a:gd fmla="*/ 810056 w 810056" name="connsiteX2"/>
              <a:gd fmla="*/ 0 h 221246" name="connsiteY2"/>
              <a:gd fmla="*/ 0 w 810056" name="connsiteX3"/>
              <a:gd fmla="*/ 0 h 221246" name="connsiteY3"/>
              <a:gd fmla="*/ 0 w 810056" name="connsiteX4"/>
              <a:gd fmla="*/ 221246 h 22124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1246" w="810056">
                <a:moveTo>
                  <a:pt x="0" y="221246"/>
                </a:moveTo>
                <a:lnTo>
                  <a:pt x="810056" y="221246"/>
                </a:lnTo>
                <a:lnTo>
                  <a:pt x="810056" y="0"/>
                </a:lnTo>
                <a:lnTo>
                  <a:pt x="0" y="0"/>
                </a:lnTo>
                <a:lnTo>
                  <a:pt x="0" y="22124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6268339" y="3896931"/>
            <a:ext cx="1582928" cy="221246"/>
          </a:xfrm>
          <a:custGeom>
            <a:gdLst>
              <a:gd fmla="*/ 0 w 1582928" name="connsiteX0"/>
              <a:gd fmla="*/ 221246 h 221246" name="connsiteY0"/>
              <a:gd fmla="*/ 1582928 w 1582928" name="connsiteX1"/>
              <a:gd fmla="*/ 221246 h 221246" name="connsiteY1"/>
              <a:gd fmla="*/ 1582928 w 1582928" name="connsiteX2"/>
              <a:gd fmla="*/ 0 h 221246" name="connsiteY2"/>
              <a:gd fmla="*/ 0 w 1582928" name="connsiteX3"/>
              <a:gd fmla="*/ 0 h 221246" name="connsiteY3"/>
              <a:gd fmla="*/ 0 w 1582928" name="connsiteX4"/>
              <a:gd fmla="*/ 221246 h 22124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1246" w="1582928">
                <a:moveTo>
                  <a:pt x="0" y="221246"/>
                </a:moveTo>
                <a:lnTo>
                  <a:pt x="1582928" y="221246"/>
                </a:lnTo>
                <a:lnTo>
                  <a:pt x="1582928" y="0"/>
                </a:lnTo>
                <a:lnTo>
                  <a:pt x="0" y="0"/>
                </a:lnTo>
                <a:lnTo>
                  <a:pt x="0" y="22124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7851267" y="3896931"/>
            <a:ext cx="810056" cy="221246"/>
          </a:xfrm>
          <a:custGeom>
            <a:gdLst>
              <a:gd fmla="*/ 0 w 810056" name="connsiteX0"/>
              <a:gd fmla="*/ 221246 h 221246" name="connsiteY0"/>
              <a:gd fmla="*/ 810056 w 810056" name="connsiteX1"/>
              <a:gd fmla="*/ 221246 h 221246" name="connsiteY1"/>
              <a:gd fmla="*/ 810056 w 810056" name="connsiteX2"/>
              <a:gd fmla="*/ 0 h 221246" name="connsiteY2"/>
              <a:gd fmla="*/ 0 w 810056" name="connsiteX3"/>
              <a:gd fmla="*/ 0 h 221246" name="connsiteY3"/>
              <a:gd fmla="*/ 0 w 810056" name="connsiteX4"/>
              <a:gd fmla="*/ 221246 h 22124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1246" w="810056">
                <a:moveTo>
                  <a:pt x="0" y="221246"/>
                </a:moveTo>
                <a:lnTo>
                  <a:pt x="810056" y="221246"/>
                </a:lnTo>
                <a:lnTo>
                  <a:pt x="810056" y="0"/>
                </a:lnTo>
                <a:lnTo>
                  <a:pt x="0" y="0"/>
                </a:lnTo>
                <a:lnTo>
                  <a:pt x="0" y="22124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836979" y="1891347"/>
            <a:ext cx="57150" cy="2241118"/>
          </a:xfrm>
          <a:custGeom>
            <a:gdLst>
              <a:gd fmla="*/ 14287 w 57150" name="connsiteX0"/>
              <a:gd fmla="*/ 14287 h 2241118" name="connsiteY0"/>
              <a:gd fmla="*/ 14287 w 57150" name="connsiteX1"/>
              <a:gd fmla="*/ 2226830 h 2241118" name="connsiteY1"/>
            </a:gdLst>
            <a:cxnLst>
              <a:cxn ang="0">
                <a:pos x="connsiteX0" y="connsiteY0"/>
              </a:cxn>
              <a:cxn ang="1">
                <a:pos x="connsiteX1" y="connsiteY1"/>
              </a:cxn>
            </a:cxnLst>
            <a:rect b="b" l="l" r="r" t="t"/>
            <a:pathLst>
              <a:path h="2241118" w="57150">
                <a:moveTo>
                  <a:pt x="14287" y="14287"/>
                </a:moveTo>
                <a:lnTo>
                  <a:pt x="14287" y="222683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446277" y="4049014"/>
            <a:ext cx="5829808" cy="21844"/>
          </a:xfrm>
          <a:custGeom>
            <a:gdLst>
              <a:gd fmla="*/ 6350 w 5829808" name="connsiteX0"/>
              <a:gd fmla="*/ 6350 h 21844" name="connsiteY0"/>
              <a:gd fmla="*/ 5823457 w 5829808" name="connsiteX1"/>
              <a:gd fmla="*/ 6350 h 21844" name="connsiteY1"/>
            </a:gdLst>
            <a:cxnLst>
              <a:cxn ang="0">
                <a:pos x="connsiteX0" y="connsiteY0"/>
              </a:cxn>
              <a:cxn ang="1">
                <a:pos x="connsiteX1" y="connsiteY1"/>
              </a:cxn>
            </a:cxnLst>
            <a:rect b="b" l="l" r="r" t="t"/>
            <a:pathLst>
              <a:path h="21844" w="5829808">
                <a:moveTo>
                  <a:pt x="6350" y="6350"/>
                </a:moveTo>
                <a:lnTo>
                  <a:pt x="5823457"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681227" y="2087879"/>
            <a:ext cx="5359908" cy="1214627"/>
          </a:xfrm>
          <a:custGeom>
            <a:gdLst>
              <a:gd fmla="*/ 13716 w 5359908" name="connsiteX0"/>
              <a:gd fmla="*/ 1200911 h 1214627" name="connsiteY0"/>
              <a:gd fmla="*/ 498347 w 5359908" name="connsiteX1"/>
              <a:gd fmla="*/ 1051560 h 1214627" name="connsiteY1"/>
              <a:gd fmla="*/ 982979 w 5359908" name="connsiteX2"/>
              <a:gd fmla="*/ 938784 h 1214627" name="connsiteY2"/>
              <a:gd fmla="*/ 1467611 w 5359908" name="connsiteX3"/>
              <a:gd fmla="*/ 1004316 h 1214627" name="connsiteY3"/>
              <a:gd fmla="*/ 1952244 w 5359908" name="connsiteX4"/>
              <a:gd fmla="*/ 966216 h 1214627" name="connsiteY4"/>
              <a:gd fmla="*/ 2436876 w 5359908" name="connsiteX5"/>
              <a:gd fmla="*/ 733044 h 1214627" name="connsiteY5"/>
              <a:gd fmla="*/ 2921507 w 5359908" name="connsiteX6"/>
              <a:gd fmla="*/ 518160 h 1214627" name="connsiteY6"/>
              <a:gd fmla="*/ 3407663 w 5359908" name="connsiteX7"/>
              <a:gd fmla="*/ 414527 h 1214627" name="connsiteY7"/>
              <a:gd fmla="*/ 3892295 w 5359908" name="connsiteX8"/>
              <a:gd fmla="*/ 377952 h 1214627" name="connsiteY8"/>
              <a:gd fmla="*/ 4376927 w 5359908" name="connsiteX9"/>
              <a:gd fmla="*/ 190500 h 1214627" name="connsiteY9"/>
              <a:gd fmla="*/ 4861560 w 5359908" name="connsiteX10"/>
              <a:gd fmla="*/ 13716 h 1214627" name="connsiteY10"/>
              <a:gd fmla="*/ 5346192 w 5359908" name="connsiteX11"/>
              <a:gd fmla="*/ 50292 h 1214627"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214627" w="5359908">
                <a:moveTo>
                  <a:pt x="13716" y="1200911"/>
                </a:moveTo>
                <a:lnTo>
                  <a:pt x="498347" y="1051560"/>
                </a:lnTo>
                <a:lnTo>
                  <a:pt x="982979" y="938784"/>
                </a:lnTo>
                <a:lnTo>
                  <a:pt x="1467611" y="1004316"/>
                </a:lnTo>
                <a:lnTo>
                  <a:pt x="1952244" y="966216"/>
                </a:lnTo>
                <a:lnTo>
                  <a:pt x="2436876" y="733044"/>
                </a:lnTo>
                <a:lnTo>
                  <a:pt x="2921507" y="518160"/>
                </a:lnTo>
                <a:lnTo>
                  <a:pt x="3407663" y="414527"/>
                </a:lnTo>
                <a:lnTo>
                  <a:pt x="3892295" y="377952"/>
                </a:lnTo>
                <a:lnTo>
                  <a:pt x="4376927" y="190500"/>
                </a:lnTo>
                <a:lnTo>
                  <a:pt x="4861560" y="13716"/>
                </a:lnTo>
                <a:lnTo>
                  <a:pt x="5346192" y="50292"/>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681227" y="3153155"/>
            <a:ext cx="5359908" cy="662939"/>
          </a:xfrm>
          <a:custGeom>
            <a:gdLst>
              <a:gd fmla="*/ 13716 w 5359908" name="connsiteX0"/>
              <a:gd fmla="*/ 649223 h 662939" name="connsiteY0"/>
              <a:gd fmla="*/ 498347 w 5359908" name="connsiteX1"/>
              <a:gd fmla="*/ 592835 h 662939" name="connsiteY1"/>
              <a:gd fmla="*/ 982979 w 5359908" name="connsiteX2"/>
              <a:gd fmla="*/ 527303 h 662939" name="connsiteY2"/>
              <a:gd fmla="*/ 1467611 w 5359908" name="connsiteX3"/>
              <a:gd fmla="*/ 461772 h 662939" name="connsiteY3"/>
              <a:gd fmla="*/ 1952244 w 5359908" name="connsiteX4"/>
              <a:gd fmla="*/ 425196 h 662939" name="connsiteY4"/>
              <a:gd fmla="*/ 2436876 w 5359908" name="connsiteX5"/>
              <a:gd fmla="*/ 321564 h 662939" name="connsiteY5"/>
              <a:gd fmla="*/ 2921507 w 5359908" name="connsiteX6"/>
              <a:gd fmla="*/ 210311 h 662939" name="connsiteY6"/>
              <a:gd fmla="*/ 3407663 w 5359908" name="connsiteX7"/>
              <a:gd fmla="*/ 163067 h 662939" name="connsiteY7"/>
              <a:gd fmla="*/ 3892295 w 5359908" name="connsiteX8"/>
              <a:gd fmla="*/ 163067 h 662939" name="connsiteY8"/>
              <a:gd fmla="*/ 4376927 w 5359908" name="connsiteX9"/>
              <a:gd fmla="*/ 79248 h 662939" name="connsiteY9"/>
              <a:gd fmla="*/ 4861560 w 5359908" name="connsiteX10"/>
              <a:gd fmla="*/ 22860 h 662939" name="connsiteY10"/>
              <a:gd fmla="*/ 5346192 w 5359908" name="connsiteX11"/>
              <a:gd fmla="*/ 13716 h 66293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662939" w="5359908">
                <a:moveTo>
                  <a:pt x="13716" y="649223"/>
                </a:moveTo>
                <a:lnTo>
                  <a:pt x="498347" y="592835"/>
                </a:lnTo>
                <a:lnTo>
                  <a:pt x="982979" y="527303"/>
                </a:lnTo>
                <a:lnTo>
                  <a:pt x="1467611" y="461772"/>
                </a:lnTo>
                <a:lnTo>
                  <a:pt x="1952244" y="425196"/>
                </a:lnTo>
                <a:lnTo>
                  <a:pt x="2436876" y="321564"/>
                </a:lnTo>
                <a:lnTo>
                  <a:pt x="2921507" y="210311"/>
                </a:lnTo>
                <a:lnTo>
                  <a:pt x="3407663" y="163067"/>
                </a:lnTo>
                <a:lnTo>
                  <a:pt x="3892295" y="163067"/>
                </a:lnTo>
                <a:lnTo>
                  <a:pt x="4376927" y="79248"/>
                </a:lnTo>
                <a:lnTo>
                  <a:pt x="4861560" y="22860"/>
                </a:lnTo>
                <a:lnTo>
                  <a:pt x="5346192" y="13716"/>
                </a:lnTo>
              </a:path>
            </a:pathLst>
          </a:custGeom>
          <a:ln w="25400">
            <a:solidFill>
              <a:srgbClr val="21A4F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681227" y="3340608"/>
            <a:ext cx="5359908" cy="382524"/>
          </a:xfrm>
          <a:custGeom>
            <a:gdLst>
              <a:gd fmla="*/ 13716 w 5359908" name="connsiteX0"/>
              <a:gd fmla="*/ 368807 h 382524" name="connsiteY0"/>
              <a:gd fmla="*/ 498347 w 5359908" name="connsiteX1"/>
              <a:gd fmla="*/ 294132 h 382524" name="connsiteY1"/>
              <a:gd fmla="*/ 982979 w 5359908" name="connsiteX2"/>
              <a:gd fmla="*/ 265176 h 382524" name="connsiteY2"/>
              <a:gd fmla="*/ 1467611 w 5359908" name="connsiteX3"/>
              <a:gd fmla="*/ 283463 h 382524" name="connsiteY3"/>
              <a:gd fmla="*/ 1952244 w 5359908" name="connsiteX4"/>
              <a:gd fmla="*/ 283463 h 382524" name="connsiteY4"/>
              <a:gd fmla="*/ 2436876 w 5359908" name="connsiteX5"/>
              <a:gd fmla="*/ 199644 h 382524" name="connsiteY5"/>
              <a:gd fmla="*/ 2921507 w 5359908" name="connsiteX6"/>
              <a:gd fmla="*/ 106679 h 382524" name="connsiteY6"/>
              <a:gd fmla="*/ 3407663 w 5359908" name="connsiteX7"/>
              <a:gd fmla="*/ 88391 h 382524" name="connsiteY7"/>
              <a:gd fmla="*/ 3892295 w 5359908" name="connsiteX8"/>
              <a:gd fmla="*/ 115823 h 382524" name="connsiteY8"/>
              <a:gd fmla="*/ 4376927 w 5359908" name="connsiteX9"/>
              <a:gd fmla="*/ 50291 h 382524" name="connsiteY9"/>
              <a:gd fmla="*/ 4861560 w 5359908" name="connsiteX10"/>
              <a:gd fmla="*/ 13715 h 382524" name="connsiteY10"/>
              <a:gd fmla="*/ 5346192 w 5359908" name="connsiteX11"/>
              <a:gd fmla="*/ 22859 h 382524"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82524" w="5359908">
                <a:moveTo>
                  <a:pt x="13716" y="368807"/>
                </a:moveTo>
                <a:lnTo>
                  <a:pt x="498347" y="294132"/>
                </a:lnTo>
                <a:lnTo>
                  <a:pt x="982979" y="265176"/>
                </a:lnTo>
                <a:lnTo>
                  <a:pt x="1467611" y="283463"/>
                </a:lnTo>
                <a:lnTo>
                  <a:pt x="1952244" y="283463"/>
                </a:lnTo>
                <a:lnTo>
                  <a:pt x="2436876" y="199644"/>
                </a:lnTo>
                <a:lnTo>
                  <a:pt x="2921507" y="106679"/>
                </a:lnTo>
                <a:lnTo>
                  <a:pt x="3407663" y="88391"/>
                </a:lnTo>
                <a:lnTo>
                  <a:pt x="3892295" y="115823"/>
                </a:lnTo>
                <a:lnTo>
                  <a:pt x="4376927" y="50291"/>
                </a:lnTo>
                <a:lnTo>
                  <a:pt x="4861560" y="13715"/>
                </a:lnTo>
                <a:lnTo>
                  <a:pt x="5346192" y="22859"/>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681227" y="3395472"/>
            <a:ext cx="5359908" cy="289559"/>
          </a:xfrm>
          <a:custGeom>
            <a:gdLst>
              <a:gd fmla="*/ 13716 w 5359908" name="connsiteX0"/>
              <a:gd fmla="*/ 275843 h 289559" name="connsiteY0"/>
              <a:gd fmla="*/ 498347 w 5359908" name="connsiteX1"/>
              <a:gd fmla="*/ 228599 h 289559" name="connsiteY1"/>
              <a:gd fmla="*/ 982979 w 5359908" name="connsiteX2"/>
              <a:gd fmla="*/ 201167 h 289559" name="connsiteY2"/>
              <a:gd fmla="*/ 1467611 w 5359908" name="connsiteX3"/>
              <a:gd fmla="*/ 228599 h 289559" name="connsiteY3"/>
              <a:gd fmla="*/ 1952244 w 5359908" name="connsiteX4"/>
              <a:gd fmla="*/ 228599 h 289559" name="connsiteY4"/>
              <a:gd fmla="*/ 2436876 w 5359908" name="connsiteX5"/>
              <a:gd fmla="*/ 164591 h 289559" name="connsiteY5"/>
              <a:gd fmla="*/ 2921507 w 5359908" name="connsiteX6"/>
              <a:gd fmla="*/ 79247 h 289559" name="connsiteY6"/>
              <a:gd fmla="*/ 3407663 w 5359908" name="connsiteX7"/>
              <a:gd fmla="*/ 70103 h 289559" name="connsiteY7"/>
              <a:gd fmla="*/ 3892295 w 5359908" name="connsiteX8"/>
              <a:gd fmla="*/ 99059 h 289559" name="connsiteY8"/>
              <a:gd fmla="*/ 4376927 w 5359908" name="connsiteX9"/>
              <a:gd fmla="*/ 51815 h 289559" name="connsiteY9"/>
              <a:gd fmla="*/ 4861560 w 5359908" name="connsiteX10"/>
              <a:gd fmla="*/ 13715 h 289559" name="connsiteY10"/>
              <a:gd fmla="*/ 5346192 w 5359908" name="connsiteX11"/>
              <a:gd fmla="*/ 42671 h 28955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89559" w="5359908">
                <a:moveTo>
                  <a:pt x="13716" y="275843"/>
                </a:moveTo>
                <a:lnTo>
                  <a:pt x="498347" y="228599"/>
                </a:lnTo>
                <a:lnTo>
                  <a:pt x="982979" y="201167"/>
                </a:lnTo>
                <a:lnTo>
                  <a:pt x="1467611" y="228599"/>
                </a:lnTo>
                <a:lnTo>
                  <a:pt x="1952244" y="228599"/>
                </a:lnTo>
                <a:lnTo>
                  <a:pt x="2436876" y="164591"/>
                </a:lnTo>
                <a:lnTo>
                  <a:pt x="2921507" y="79247"/>
                </a:lnTo>
                <a:lnTo>
                  <a:pt x="3407663" y="70103"/>
                </a:lnTo>
                <a:lnTo>
                  <a:pt x="3892295" y="99059"/>
                </a:lnTo>
                <a:lnTo>
                  <a:pt x="4376927" y="51815"/>
                </a:lnTo>
                <a:lnTo>
                  <a:pt x="4861560" y="13715"/>
                </a:lnTo>
                <a:lnTo>
                  <a:pt x="5346192" y="42671"/>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681227" y="3657600"/>
            <a:ext cx="5359908" cy="411480"/>
          </a:xfrm>
          <a:custGeom>
            <a:gdLst>
              <a:gd fmla="*/ 13716 w 5359908" name="connsiteX0"/>
              <a:gd fmla="*/ 397764 h 411480" name="connsiteY0"/>
              <a:gd fmla="*/ 498347 w 5359908" name="connsiteX1"/>
              <a:gd fmla="*/ 397764 h 411480" name="connsiteY1"/>
              <a:gd fmla="*/ 982979 w 5359908" name="connsiteX2"/>
              <a:gd fmla="*/ 397764 h 411480" name="connsiteY2"/>
              <a:gd fmla="*/ 1467611 w 5359908" name="connsiteX3"/>
              <a:gd fmla="*/ 397764 h 411480" name="connsiteY3"/>
              <a:gd fmla="*/ 1952244 w 5359908" name="connsiteX4"/>
              <a:gd fmla="*/ 377952 h 411480" name="connsiteY4"/>
              <a:gd fmla="*/ 2436876 w 5359908" name="connsiteX5"/>
              <a:gd fmla="*/ 332232 h 411480" name="connsiteY5"/>
              <a:gd fmla="*/ 2921507 w 5359908" name="connsiteX6"/>
              <a:gd fmla="*/ 275844 h 411480" name="connsiteY6"/>
              <a:gd fmla="*/ 3407663 w 5359908" name="connsiteX7"/>
              <a:gd fmla="*/ 192023 h 411480" name="connsiteY7"/>
              <a:gd fmla="*/ 3892295 w 5359908" name="connsiteX8"/>
              <a:gd fmla="*/ 172211 h 411480" name="connsiteY8"/>
              <a:gd fmla="*/ 4376927 w 5359908" name="connsiteX9"/>
              <a:gd fmla="*/ 106679 h 411480" name="connsiteY9"/>
              <a:gd fmla="*/ 4861560 w 5359908" name="connsiteX10"/>
              <a:gd fmla="*/ 32003 h 411480" name="connsiteY10"/>
              <a:gd fmla="*/ 5346192 w 5359908" name="connsiteX11"/>
              <a:gd fmla="*/ 13715 h 411480"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411480" w="5359908">
                <a:moveTo>
                  <a:pt x="13716" y="397764"/>
                </a:moveTo>
                <a:lnTo>
                  <a:pt x="498347" y="397764"/>
                </a:lnTo>
                <a:lnTo>
                  <a:pt x="982979" y="397764"/>
                </a:lnTo>
                <a:lnTo>
                  <a:pt x="1467611" y="397764"/>
                </a:lnTo>
                <a:lnTo>
                  <a:pt x="1952244" y="377952"/>
                </a:lnTo>
                <a:lnTo>
                  <a:pt x="2436876" y="332232"/>
                </a:lnTo>
                <a:lnTo>
                  <a:pt x="2921507" y="275844"/>
                </a:lnTo>
                <a:lnTo>
                  <a:pt x="3407663" y="192023"/>
                </a:lnTo>
                <a:lnTo>
                  <a:pt x="3892295" y="172211"/>
                </a:lnTo>
                <a:lnTo>
                  <a:pt x="4376927" y="106679"/>
                </a:lnTo>
                <a:lnTo>
                  <a:pt x="4861560" y="32003"/>
                </a:lnTo>
                <a:lnTo>
                  <a:pt x="5346192" y="13715"/>
                </a:lnTo>
              </a:path>
            </a:pathLst>
          </a:custGeom>
          <a:ln w="25400">
            <a:solidFill>
              <a:srgbClr val="64C44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Freeform 3"/>
          <p:cNvSpPr/>
          <p:nvPr/>
        </p:nvSpPr>
        <p:spPr>
          <a:xfrm>
            <a:off x="681227" y="3675888"/>
            <a:ext cx="5359908" cy="307848"/>
          </a:xfrm>
          <a:custGeom>
            <a:gdLst>
              <a:gd fmla="*/ 13716 w 5359908" name="connsiteX0"/>
              <a:gd fmla="*/ 294132 h 307848" name="connsiteY0"/>
              <a:gd fmla="*/ 498347 w 5359908" name="connsiteX1"/>
              <a:gd fmla="*/ 275844 h 307848" name="connsiteY1"/>
              <a:gd fmla="*/ 982979 w 5359908" name="connsiteX2"/>
              <a:gd fmla="*/ 257555 h 307848" name="connsiteY2"/>
              <a:gd fmla="*/ 1467611 w 5359908" name="connsiteX3"/>
              <a:gd fmla="*/ 266700 h 307848" name="connsiteY3"/>
              <a:gd fmla="*/ 1952244 w 5359908" name="connsiteX4"/>
              <a:gd fmla="*/ 257555 h 307848" name="connsiteY4"/>
              <a:gd fmla="*/ 2436876 w 5359908" name="connsiteX5"/>
              <a:gd fmla="*/ 182879 h 307848" name="connsiteY5"/>
              <a:gd fmla="*/ 2921507 w 5359908" name="connsiteX6"/>
              <a:gd fmla="*/ 135635 h 307848" name="connsiteY6"/>
              <a:gd fmla="*/ 3407663 w 5359908" name="connsiteX7"/>
              <a:gd fmla="*/ 117347 h 307848" name="connsiteY7"/>
              <a:gd fmla="*/ 3892295 w 5359908" name="connsiteX8"/>
              <a:gd fmla="*/ 117347 h 307848" name="connsiteY8"/>
              <a:gd fmla="*/ 4376927 w 5359908" name="connsiteX9"/>
              <a:gd fmla="*/ 70103 h 307848" name="connsiteY9"/>
              <a:gd fmla="*/ 4861560 w 5359908" name="connsiteX10"/>
              <a:gd fmla="*/ 24383 h 307848" name="connsiteY10"/>
              <a:gd fmla="*/ 5346192 w 5359908" name="connsiteX11"/>
              <a:gd fmla="*/ 13715 h 307848"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07848" w="5359908">
                <a:moveTo>
                  <a:pt x="13716" y="294132"/>
                </a:moveTo>
                <a:lnTo>
                  <a:pt x="498347" y="275844"/>
                </a:lnTo>
                <a:lnTo>
                  <a:pt x="982979" y="257555"/>
                </a:lnTo>
                <a:lnTo>
                  <a:pt x="1467611" y="266700"/>
                </a:lnTo>
                <a:lnTo>
                  <a:pt x="1952244" y="257555"/>
                </a:lnTo>
                <a:lnTo>
                  <a:pt x="2436876" y="182879"/>
                </a:lnTo>
                <a:lnTo>
                  <a:pt x="2921507" y="135635"/>
                </a:lnTo>
                <a:lnTo>
                  <a:pt x="3407663" y="117347"/>
                </a:lnTo>
                <a:lnTo>
                  <a:pt x="3892295" y="117347"/>
                </a:lnTo>
                <a:lnTo>
                  <a:pt x="4376927" y="70103"/>
                </a:lnTo>
                <a:lnTo>
                  <a:pt x="4861560" y="24383"/>
                </a:lnTo>
                <a:lnTo>
                  <a:pt x="5346192" y="13715"/>
                </a:lnTo>
              </a:path>
            </a:pathLst>
          </a:custGeom>
          <a:ln w="25400">
            <a:solidFill>
              <a:srgbClr val="6336CE">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681227" y="3788664"/>
            <a:ext cx="5359908" cy="167640"/>
          </a:xfrm>
          <a:custGeom>
            <a:gdLst>
              <a:gd fmla="*/ 13716 w 5359908" name="connsiteX0"/>
              <a:gd fmla="*/ 135635 h 167640" name="connsiteY0"/>
              <a:gd fmla="*/ 498347 w 5359908" name="connsiteX1"/>
              <a:gd fmla="*/ 135635 h 167640" name="connsiteY1"/>
              <a:gd fmla="*/ 982979 w 5359908" name="connsiteX2"/>
              <a:gd fmla="*/ 135635 h 167640" name="connsiteY2"/>
              <a:gd fmla="*/ 1467611 w 5359908" name="connsiteX3"/>
              <a:gd fmla="*/ 144779 h 167640" name="connsiteY3"/>
              <a:gd fmla="*/ 1952244 w 5359908" name="connsiteX4"/>
              <a:gd fmla="*/ 153923 h 167640" name="connsiteY4"/>
              <a:gd fmla="*/ 2436876 w 5359908" name="connsiteX5"/>
              <a:gd fmla="*/ 115823 h 167640" name="connsiteY5"/>
              <a:gd fmla="*/ 2921507 w 5359908" name="connsiteX6"/>
              <a:gd fmla="*/ 79247 h 167640" name="connsiteY6"/>
              <a:gd fmla="*/ 3407663 w 5359908" name="connsiteX7"/>
              <a:gd fmla="*/ 70103 h 167640" name="connsiteY7"/>
              <a:gd fmla="*/ 3892295 w 5359908" name="connsiteX8"/>
              <a:gd fmla="*/ 70103 h 167640" name="connsiteY8"/>
              <a:gd fmla="*/ 4376927 w 5359908" name="connsiteX9"/>
              <a:gd fmla="*/ 41147 h 167640" name="connsiteY9"/>
              <a:gd fmla="*/ 4861560 w 5359908" name="connsiteX10"/>
              <a:gd fmla="*/ 13715 h 167640" name="connsiteY10"/>
              <a:gd fmla="*/ 5346192 w 5359908" name="connsiteX11"/>
              <a:gd fmla="*/ 13715 h 167640"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67640" w="5359908">
                <a:moveTo>
                  <a:pt x="13716" y="135635"/>
                </a:moveTo>
                <a:lnTo>
                  <a:pt x="498347" y="135635"/>
                </a:lnTo>
                <a:lnTo>
                  <a:pt x="982979" y="135635"/>
                </a:lnTo>
                <a:lnTo>
                  <a:pt x="1467611" y="144779"/>
                </a:lnTo>
                <a:lnTo>
                  <a:pt x="1952244" y="153923"/>
                </a:lnTo>
                <a:lnTo>
                  <a:pt x="2436876" y="115823"/>
                </a:lnTo>
                <a:lnTo>
                  <a:pt x="2921507" y="79247"/>
                </a:lnTo>
                <a:lnTo>
                  <a:pt x="3407663" y="70103"/>
                </a:lnTo>
                <a:lnTo>
                  <a:pt x="3892295" y="70103"/>
                </a:lnTo>
                <a:lnTo>
                  <a:pt x="4376927" y="41147"/>
                </a:lnTo>
                <a:lnTo>
                  <a:pt x="4861560" y="13715"/>
                </a:lnTo>
                <a:lnTo>
                  <a:pt x="5346192" y="13715"/>
                </a:lnTo>
              </a:path>
            </a:pathLst>
          </a:custGeom>
          <a:ln w="25400">
            <a:solidFill>
              <a:srgbClr val="D33F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681227" y="3788664"/>
            <a:ext cx="5359908" cy="195072"/>
          </a:xfrm>
          <a:custGeom>
            <a:gdLst>
              <a:gd fmla="*/ 13716 w 5359908" name="connsiteX0"/>
              <a:gd fmla="*/ 153923 h 195072" name="connsiteY0"/>
              <a:gd fmla="*/ 498347 w 5359908" name="connsiteX1"/>
              <a:gd fmla="*/ 144779 h 195072" name="connsiteY1"/>
              <a:gd fmla="*/ 982979 w 5359908" name="connsiteX2"/>
              <a:gd fmla="*/ 163067 h 195072" name="connsiteY2"/>
              <a:gd fmla="*/ 1467611 w 5359908" name="connsiteX3"/>
              <a:gd fmla="*/ 172211 h 195072" name="connsiteY3"/>
              <a:gd fmla="*/ 1952244 w 5359908" name="connsiteX4"/>
              <a:gd fmla="*/ 181355 h 195072" name="connsiteY4"/>
              <a:gd fmla="*/ 2436876 w 5359908" name="connsiteX5"/>
              <a:gd fmla="*/ 144779 h 195072" name="connsiteY5"/>
              <a:gd fmla="*/ 2921507 w 5359908" name="connsiteX6"/>
              <a:gd fmla="*/ 60959 h 195072" name="connsiteY6"/>
              <a:gd fmla="*/ 3407663 w 5359908" name="connsiteX7"/>
              <a:gd fmla="*/ 13715 h 195072" name="connsiteY7"/>
              <a:gd fmla="*/ 3892295 w 5359908" name="connsiteX8"/>
              <a:gd fmla="*/ 41147 h 195072" name="connsiteY8"/>
              <a:gd fmla="*/ 4376927 w 5359908" name="connsiteX9"/>
              <a:gd fmla="*/ 51815 h 195072" name="connsiteY9"/>
              <a:gd fmla="*/ 4861560 w 5359908" name="connsiteX10"/>
              <a:gd fmla="*/ 60959 h 195072" name="connsiteY10"/>
              <a:gd fmla="*/ 5346192 w 5359908" name="connsiteX11"/>
              <a:gd fmla="*/ 79247 h 195072"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95072" w="5359908">
                <a:moveTo>
                  <a:pt x="13716" y="153923"/>
                </a:moveTo>
                <a:lnTo>
                  <a:pt x="498347" y="144779"/>
                </a:lnTo>
                <a:lnTo>
                  <a:pt x="982979" y="163067"/>
                </a:lnTo>
                <a:lnTo>
                  <a:pt x="1467611" y="172211"/>
                </a:lnTo>
                <a:lnTo>
                  <a:pt x="1952244" y="181355"/>
                </a:lnTo>
                <a:lnTo>
                  <a:pt x="2436876" y="144779"/>
                </a:lnTo>
                <a:lnTo>
                  <a:pt x="2921507" y="60959"/>
                </a:lnTo>
                <a:lnTo>
                  <a:pt x="3407663" y="13715"/>
                </a:lnTo>
                <a:lnTo>
                  <a:pt x="3892295" y="41147"/>
                </a:lnTo>
                <a:lnTo>
                  <a:pt x="4376927" y="51815"/>
                </a:lnTo>
                <a:lnTo>
                  <a:pt x="4861560" y="60959"/>
                </a:lnTo>
                <a:lnTo>
                  <a:pt x="5346192" y="79247"/>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681227" y="3881628"/>
            <a:ext cx="5359908" cy="65531"/>
          </a:xfrm>
          <a:custGeom>
            <a:gdLst>
              <a:gd fmla="*/ 13716 w 5359908" name="connsiteX0"/>
              <a:gd fmla="*/ 33527 h 65531" name="connsiteY0"/>
              <a:gd fmla="*/ 498347 w 5359908" name="connsiteX1"/>
              <a:gd fmla="*/ 13715 h 65531" name="connsiteY1"/>
              <a:gd fmla="*/ 982979 w 5359908" name="connsiteX2"/>
              <a:gd fmla="*/ 13715 h 65531" name="connsiteY2"/>
              <a:gd fmla="*/ 1467611 w 5359908" name="connsiteX3"/>
              <a:gd fmla="*/ 51815 h 65531" name="connsiteY3"/>
              <a:gd fmla="*/ 1952244 w 5359908" name="connsiteX4"/>
              <a:gd fmla="*/ 51815 h 65531" name="connsiteY4"/>
              <a:gd fmla="*/ 2436876 w 5359908" name="connsiteX5"/>
              <a:gd fmla="*/ 33527 h 65531" name="connsiteY5"/>
              <a:gd fmla="*/ 2921507 w 5359908" name="connsiteX6"/>
              <a:gd fmla="*/ 22859 h 65531" name="connsiteY6"/>
              <a:gd fmla="*/ 3407663 w 5359908" name="connsiteX7"/>
              <a:gd fmla="*/ 33527 h 65531" name="connsiteY7"/>
              <a:gd fmla="*/ 3892295 w 5359908" name="connsiteX8"/>
              <a:gd fmla="*/ 51815 h 65531" name="connsiteY8"/>
              <a:gd fmla="*/ 4376927 w 5359908" name="connsiteX9"/>
              <a:gd fmla="*/ 42671 h 65531" name="connsiteY9"/>
              <a:gd fmla="*/ 4861560 w 5359908" name="connsiteX10"/>
              <a:gd fmla="*/ 33527 h 65531" name="connsiteY10"/>
              <a:gd fmla="*/ 5346192 w 5359908" name="connsiteX11"/>
              <a:gd fmla="*/ 42671 h 65531"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65531" w="5359908">
                <a:moveTo>
                  <a:pt x="13716" y="33527"/>
                </a:moveTo>
                <a:lnTo>
                  <a:pt x="498347" y="13715"/>
                </a:lnTo>
                <a:lnTo>
                  <a:pt x="982979" y="13715"/>
                </a:lnTo>
                <a:lnTo>
                  <a:pt x="1467611" y="51815"/>
                </a:lnTo>
                <a:lnTo>
                  <a:pt x="1952244" y="51815"/>
                </a:lnTo>
                <a:lnTo>
                  <a:pt x="2436876" y="33527"/>
                </a:lnTo>
                <a:lnTo>
                  <a:pt x="2921507" y="22859"/>
                </a:lnTo>
                <a:lnTo>
                  <a:pt x="3407663" y="33527"/>
                </a:lnTo>
                <a:lnTo>
                  <a:pt x="3892295" y="51815"/>
                </a:lnTo>
                <a:lnTo>
                  <a:pt x="4376927" y="42671"/>
                </a:lnTo>
                <a:lnTo>
                  <a:pt x="4861560" y="33527"/>
                </a:lnTo>
                <a:lnTo>
                  <a:pt x="5346192" y="42671"/>
                </a:lnTo>
              </a:path>
            </a:pathLst>
          </a:custGeom>
          <a:ln w="25400">
            <a:solidFill>
              <a:srgbClr val="7F7F7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681227" y="3928872"/>
            <a:ext cx="5359908" cy="92964"/>
          </a:xfrm>
          <a:custGeom>
            <a:gdLst>
              <a:gd fmla="*/ 13716 w 5359908" name="connsiteX0"/>
              <a:gd fmla="*/ 79247 h 92964" name="connsiteY0"/>
              <a:gd fmla="*/ 498347 w 5359908" name="connsiteX1"/>
              <a:gd fmla="*/ 70103 h 92964" name="connsiteY1"/>
              <a:gd fmla="*/ 982979 w 5359908" name="connsiteX2"/>
              <a:gd fmla="*/ 70103 h 92964" name="connsiteY2"/>
              <a:gd fmla="*/ 1467611 w 5359908" name="connsiteX3"/>
              <a:gd fmla="*/ 70103 h 92964" name="connsiteY3"/>
              <a:gd fmla="*/ 1952244 w 5359908" name="connsiteX4"/>
              <a:gd fmla="*/ 60959 h 92964" name="connsiteY4"/>
              <a:gd fmla="*/ 2436876 w 5359908" name="connsiteX5"/>
              <a:gd fmla="*/ 70103 h 92964" name="connsiteY5"/>
              <a:gd fmla="*/ 2921507 w 5359908" name="connsiteX6"/>
              <a:gd fmla="*/ 60959 h 92964" name="connsiteY6"/>
              <a:gd fmla="*/ 3407663 w 5359908" name="connsiteX7"/>
              <a:gd fmla="*/ 50291 h 92964" name="connsiteY7"/>
              <a:gd fmla="*/ 3892295 w 5359908" name="connsiteX8"/>
              <a:gd fmla="*/ 41147 h 92964" name="connsiteY8"/>
              <a:gd fmla="*/ 4376927 w 5359908" name="connsiteX9"/>
              <a:gd fmla="*/ 32003 h 92964" name="connsiteY9"/>
              <a:gd fmla="*/ 4861560 w 5359908" name="connsiteX10"/>
              <a:gd fmla="*/ 22859 h 92964" name="connsiteY10"/>
              <a:gd fmla="*/ 5346192 w 5359908" name="connsiteX11"/>
              <a:gd fmla="*/ 13715 h 92964"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92964" w="5359908">
                <a:moveTo>
                  <a:pt x="13716" y="79247"/>
                </a:moveTo>
                <a:lnTo>
                  <a:pt x="498347" y="70103"/>
                </a:lnTo>
                <a:lnTo>
                  <a:pt x="982979" y="70103"/>
                </a:lnTo>
                <a:lnTo>
                  <a:pt x="1467611" y="70103"/>
                </a:lnTo>
                <a:lnTo>
                  <a:pt x="1952244" y="60959"/>
                </a:lnTo>
                <a:lnTo>
                  <a:pt x="2436876" y="70103"/>
                </a:lnTo>
                <a:lnTo>
                  <a:pt x="2921507" y="60959"/>
                </a:lnTo>
                <a:lnTo>
                  <a:pt x="3407663" y="50291"/>
                </a:lnTo>
                <a:lnTo>
                  <a:pt x="3892295" y="41147"/>
                </a:lnTo>
                <a:lnTo>
                  <a:pt x="4376927" y="32003"/>
                </a:lnTo>
                <a:lnTo>
                  <a:pt x="4861560" y="22859"/>
                </a:lnTo>
                <a:lnTo>
                  <a:pt x="5346192" y="13715"/>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6417564" y="2020823"/>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6417564" y="2238755"/>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21A4F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Freeform 3"/>
          <p:cNvSpPr/>
          <p:nvPr/>
        </p:nvSpPr>
        <p:spPr>
          <a:xfrm>
            <a:off x="6417564" y="2458211"/>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Freeform 3"/>
          <p:cNvSpPr/>
          <p:nvPr/>
        </p:nvSpPr>
        <p:spPr>
          <a:xfrm>
            <a:off x="6417564" y="2677667"/>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Freeform 3"/>
          <p:cNvSpPr/>
          <p:nvPr/>
        </p:nvSpPr>
        <p:spPr>
          <a:xfrm>
            <a:off x="6417564" y="2897123"/>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64C44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6417564" y="3116579"/>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6336CE">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6417564" y="3336036"/>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D33F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8" name="Freeform 3"/>
          <p:cNvSpPr/>
          <p:nvPr/>
        </p:nvSpPr>
        <p:spPr>
          <a:xfrm>
            <a:off x="6417564" y="3555492"/>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9" name="Freeform 3"/>
          <p:cNvSpPr/>
          <p:nvPr/>
        </p:nvSpPr>
        <p:spPr>
          <a:xfrm>
            <a:off x="6417564" y="3774948"/>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7F7F7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0" name="Freeform 3"/>
          <p:cNvSpPr/>
          <p:nvPr/>
        </p:nvSpPr>
        <p:spPr>
          <a:xfrm>
            <a:off x="6417564" y="3994404"/>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393700" y="254000"/>
            <a:ext cx="10672762" cy="5791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细分行业应用盘点——移动新闻</a:t>
            </a:r>
          </a:p>
          <a:p>
            <a:pPr>
              <a:lnSpc>
                <a:spcPts val="1400"/>
              </a:lnSpc>
              <a:tabLst>
                <a:tab pos="241300"/>
              </a:tabLst>
            </a:pPr>
            <a:r>
              <a:rPr altLang="zh-CN" lang="en-US" smtClean="0"/>
              <a:t>   移动新闻类应用中，腾讯新闻用户覆盖量最高，小米新闻资讯则依托于小米手机的市场渗透力，成为用</a:t>
            </a:r>
          </a:p>
          <a:p>
            <a:pPr>
              <a:lnSpc>
                <a:spcPts val="1400"/>
              </a:lnSpc>
              <a:tabLst>
                <a:tab pos="241300"/>
              </a:tabLst>
            </a:pPr>
            <a:r>
              <a:rPr altLang="zh-CN" lang="en-US" smtClean="0"/>
              <a:t>	户覆盖增长最快的移动新闻应用</a:t>
            </a:r>
          </a:p>
        </p:txBody>
      </p:sp>
      <p:sp>
        <p:nvSpPr>
          <p:cNvPr id="1031" name="TextBox 1"/>
          <p:cNvSpPr txBox="1"/>
          <p:nvPr/>
        </p:nvSpPr>
        <p:spPr>
          <a:xfrm>
            <a:off x="6311900" y="1689100"/>
            <a:ext cx="2430462" cy="236220"/>
          </a:xfrm>
          <a:prstGeom prst="rect">
            <a:avLst/>
          </a:prstGeom>
          <a:noFill/>
        </p:spPr>
        <p:txBody>
          <a:bodyPr lIns="0" rIns="0" rtlCol="0" tIns="0" wrap="none">
            <a:spAutoFit/>
          </a:bodyPr>
          <a:lstStyle/>
          <a:p>
            <a:pPr>
              <a:lnSpc>
                <a:spcPts val="1500"/>
              </a:lnSpc>
            </a:pPr>
            <a:r>
              <a:rPr altLang="zh-CN" b="1" lang="en-US" smtClean="0" sz="1202">
                <a:solidFill>
                  <a:srgbClr val="FFFFFF"/>
                </a:solidFill>
                <a:latin charset="0" pitchFamily="18" typeface="Microsoft YaHei UI"/>
                <a:cs charset="0" pitchFamily="18" typeface="Microsoft YaHei UI"/>
              </a:rPr>
              <a:t>2014 年1 月-12 月 用户覆盖量增幅</a:t>
            </a:r>
          </a:p>
        </p:txBody>
      </p:sp>
      <p:sp>
        <p:nvSpPr>
          <p:cNvPr id="1032" name="TextBox 1"/>
          <p:cNvSpPr txBox="1"/>
          <p:nvPr/>
        </p:nvSpPr>
        <p:spPr>
          <a:xfrm>
            <a:off x="7975600" y="1930400"/>
            <a:ext cx="800100" cy="1696720"/>
          </a:xfrm>
          <a:prstGeom prst="rect">
            <a:avLst/>
          </a:prstGeom>
          <a:noFill/>
        </p:spPr>
        <p:txBody>
          <a:bodyPr lIns="0" rIns="0" rtlCol="0" tIns="0" wrap="none">
            <a:spAutoFit/>
          </a:bodyPr>
          <a:lstStyle/>
          <a:p>
            <a:pPr>
              <a:lnSpc>
                <a:spcPts val="1300"/>
              </a:lnSpc>
              <a:tabLst>
                <a:tab pos="38100"/>
                <a:tab pos="50800"/>
                <a:tab pos="88900"/>
                <a:tab pos="101600"/>
              </a:tabLst>
            </a:pPr>
            <a:r>
              <a:rPr altLang="zh-CN" lang="en-US" smtClean="0"/>
              <a:t>		150.0%</a:t>
            </a:r>
          </a:p>
          <a:p>
            <a:pPr>
              <a:lnSpc>
                <a:spcPts val="1300"/>
              </a:lnSpc>
              <a:tabLst>
                <a:tab pos="38100"/>
                <a:tab pos="50800"/>
                <a:tab pos="88900"/>
                <a:tab pos="101600"/>
              </a:tabLst>
            </a:pPr>
            <a:r>
              <a:rPr altLang="zh-CN" lang="en-US" smtClean="0"/>
              <a:t>	251.9%</a:t>
            </a:r>
          </a:p>
          <a:p>
            <a:pPr>
              <a:lnSpc>
                <a:spcPts val="1300"/>
              </a:lnSpc>
              <a:tabLst>
                <a:tab pos="38100"/>
                <a:tab pos="50800"/>
                <a:tab pos="88900"/>
                <a:tab pos="101600"/>
              </a:tabLst>
            </a:pPr>
            <a:r>
              <a:rPr altLang="zh-CN" lang="en-US" smtClean="0"/>
              <a:t>		100.0%</a:t>
            </a:r>
          </a:p>
          <a:p>
            <a:pPr>
              <a:lnSpc>
                <a:spcPts val="1300"/>
              </a:lnSpc>
              <a:tabLst>
                <a:tab pos="38100"/>
                <a:tab pos="50800"/>
                <a:tab pos="88900"/>
                <a:tab pos="101600"/>
              </a:tabLst>
            </a:pPr>
            <a:r>
              <a:rPr altLang="zh-CN" lang="en-US" smtClean="0"/>
              <a:t>			61.0%</a:t>
            </a:r>
          </a:p>
          <a:p>
            <a:pPr>
              <a:lnSpc>
                <a:spcPts val="1300"/>
              </a:lnSpc>
              <a:tabLst>
                <a:tab pos="38100"/>
                <a:tab pos="50800"/>
                <a:tab pos="88900"/>
                <a:tab pos="101600"/>
              </a:tabLst>
            </a:pPr>
            <a:r>
              <a:rPr altLang="zh-CN" lang="en-US" smtClean="0"/>
              <a:t>1950.0%</a:t>
            </a:r>
          </a:p>
          <a:p>
            <a:pPr>
              <a:lnSpc>
                <a:spcPts val="1300"/>
              </a:lnSpc>
              <a:tabLst>
                <a:tab pos="38100"/>
                <a:tab pos="50800"/>
                <a:tab pos="88900"/>
                <a:tab pos="101600"/>
              </a:tabLst>
            </a:pPr>
            <a:r>
              <a:rPr altLang="zh-CN" lang="en-US" smtClean="0"/>
              <a:t>	333.3%</a:t>
            </a:r>
          </a:p>
          <a:p>
            <a:pPr>
              <a:lnSpc>
                <a:spcPts val="1300"/>
              </a:lnSpc>
              <a:tabLst>
                <a:tab pos="38100"/>
                <a:tab pos="50800"/>
                <a:tab pos="88900"/>
                <a:tab pos="101600"/>
              </a:tabLst>
            </a:pPr>
            <a:r>
              <a:rPr altLang="zh-CN" lang="en-US" smtClean="0"/>
              <a:t>			92.9%</a:t>
            </a:r>
          </a:p>
          <a:p>
            <a:pPr>
              <a:lnSpc>
                <a:spcPts val="1300"/>
              </a:lnSpc>
              <a:tabLst>
                <a:tab pos="38100"/>
                <a:tab pos="50800"/>
                <a:tab pos="88900"/>
                <a:tab pos="101600"/>
              </a:tabLst>
            </a:pPr>
            <a:r>
              <a:rPr altLang="zh-CN" lang="en-US" smtClean="0"/>
              <a:t>			66.7%</a:t>
            </a:r>
          </a:p>
          <a:p>
            <a:pPr>
              <a:lnSpc>
                <a:spcPts val="1300"/>
              </a:lnSpc>
              <a:tabLst>
                <a:tab pos="38100"/>
                <a:tab pos="50800"/>
                <a:tab pos="88900"/>
                <a:tab pos="101600"/>
              </a:tabLst>
            </a:pPr>
            <a:r>
              <a:rPr altLang="zh-CN" lang="en-US" smtClean="0"/>
              <a:t>				-6.7%</a:t>
            </a:r>
          </a:p>
          <a:p>
            <a:pPr>
              <a:lnSpc>
                <a:spcPts val="1300"/>
              </a:lnSpc>
              <a:tabLst>
                <a:tab pos="38100"/>
                <a:tab pos="50800"/>
                <a:tab pos="88900"/>
                <a:tab pos="101600"/>
              </a:tabLst>
            </a:pPr>
            <a:r>
              <a:rPr altLang="zh-CN" lang="en-US" smtClean="0"/>
              <a:t>		140.0%</a:t>
            </a:r>
          </a:p>
        </p:txBody>
      </p:sp>
      <p:sp>
        <p:nvSpPr>
          <p:cNvPr id="1033" name="TextBox 1"/>
          <p:cNvSpPr txBox="1"/>
          <p:nvPr/>
        </p:nvSpPr>
        <p:spPr>
          <a:xfrm>
            <a:off x="5829300" y="1930400"/>
            <a:ext cx="266700" cy="185420"/>
          </a:xfrm>
          <a:prstGeom prst="rect">
            <a:avLst/>
          </a:prstGeom>
          <a:noFill/>
        </p:spPr>
        <p:txBody>
          <a:bodyPr lIns="0" rIns="0" rtlCol="0" tIns="0" wrap="none">
            <a:spAutoFit/>
          </a:bodyPr>
          <a:lstStyle/>
          <a:p>
            <a:pPr>
              <a:lnSpc>
                <a:spcPts val="1100"/>
              </a:lnSpc>
            </a:pPr>
            <a:r>
              <a:rPr altLang="zh-CN" b="1" lang="en-US" smtClean="0" sz="1200">
                <a:solidFill>
                  <a:srgbClr val="FF6600"/>
                </a:solidFill>
                <a:latin charset="0" pitchFamily="18" typeface="Times New Roman"/>
                <a:cs charset="0" pitchFamily="18" typeface="Times New Roman"/>
              </a:rPr>
              <a:t>2.36</a:t>
            </a:r>
          </a:p>
        </p:txBody>
      </p:sp>
      <p:sp>
        <p:nvSpPr>
          <p:cNvPr id="1034" name="TextBox 1"/>
          <p:cNvSpPr txBox="1"/>
          <p:nvPr/>
        </p:nvSpPr>
        <p:spPr>
          <a:xfrm>
            <a:off x="482600" y="4140200"/>
            <a:ext cx="8078788" cy="871220"/>
          </a:xfrm>
          <a:prstGeom prst="rect">
            <a:avLst/>
          </a:prstGeom>
          <a:noFill/>
        </p:spPr>
        <p:txBody>
          <a:bodyPr lIns="0" rIns="0" rtlCol="0" tIns="0" wrap="none">
            <a:spAutoFit/>
          </a:bodyPr>
          <a:lstStyle/>
          <a:p>
            <a:pPr>
              <a:lnSpc>
                <a:spcPts val="1300"/>
              </a:lnSpc>
              <a:tabLst>
                <a:tab pos="342900"/>
                <a:tab pos="4889500"/>
              </a:tabLst>
            </a:pPr>
            <a:r>
              <a:rPr altLang="zh-CN" lang="en-US" smtClean="0" sz="996">
                <a:solidFill>
                  <a:srgbClr val="8087A4"/>
                </a:solidFill>
                <a:latin charset="0" pitchFamily="18" typeface="Microsoft YaHei UI"/>
                <a:cs charset="0" pitchFamily="18" typeface="Microsoft YaHei UI"/>
              </a:rPr>
              <a:t>2014.1   2014.2   2014.3   2014.4   2014.5   2014.6   2014.7   2014.8   2014.9 2014.102014.112014.12</a:t>
            </a:r>
          </a:p>
          <a:p>
            <a:pPr>
              <a:lnSpc>
                <a:spcPts val="1300"/>
              </a:lnSpc>
              <a:tabLst>
                <a:tab pos="342900"/>
                <a:tab pos="4889500"/>
              </a:tabLst>
            </a:pPr>
            <a:r>
              <a:rPr altLang="zh-CN" lang="en-US" smtClean="0" sz="996">
                <a:solidFill>
                  <a:srgbClr val="8087A4"/>
                </a:solidFill>
                <a:latin charset="0" pitchFamily="18" typeface="Microsoft YaHei UI"/>
                <a:cs charset="0" pitchFamily="18" typeface="Microsoft YaHei UI"/>
              </a:rPr>
              <a:t>	数据来源：TalkingData 数据中心</a:t>
            </a:r>
          </a:p>
          <a:p>
            <a:pPr>
              <a:lnSpc>
                <a:spcPts val="1300"/>
              </a:lnSpc>
              <a:tabLst>
                <a:tab pos="342900"/>
                <a:tab pos="48895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342900"/>
                <a:tab pos="48895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342900"/>
                <a:tab pos="48895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5" name="TextBox 1"/>
          <p:cNvSpPr txBox="1"/>
          <p:nvPr/>
        </p:nvSpPr>
        <p:spPr>
          <a:xfrm>
            <a:off x="1714500" y="1511300"/>
            <a:ext cx="3883025"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Tahoma"/>
                <a:cs charset="0" pitchFamily="18" typeface="Tahoma"/>
              </a:rPr>
              <a:t>2014年1-12月 移动新闻应用用户覆盖量TOP10增长趋势</a:t>
            </a:r>
          </a:p>
        </p:txBody>
      </p:sp>
      <p:sp>
        <p:nvSpPr>
          <p:cNvPr id="1036" name="TextBox 1"/>
          <p:cNvSpPr txBox="1"/>
          <p:nvPr/>
        </p:nvSpPr>
        <p:spPr>
          <a:xfrm>
            <a:off x="6692900" y="1930400"/>
            <a:ext cx="1016000" cy="16967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腾讯新闻</a:t>
            </a:r>
          </a:p>
          <a:p>
            <a:pPr>
              <a:lnSpc>
                <a:spcPts val="1300"/>
              </a:lnSpc>
            </a:pPr>
            <a:r>
              <a:rPr altLang="zh-CN" lang="en-US" smtClean="0" sz="996">
                <a:solidFill>
                  <a:srgbClr val="8087A4"/>
                </a:solidFill>
                <a:latin charset="0" pitchFamily="18" typeface="Microsoft YaHei UI"/>
                <a:cs charset="0" pitchFamily="18" typeface="Microsoft YaHei UI"/>
              </a:rPr>
              <a:t>今日头条</a:t>
            </a:r>
          </a:p>
          <a:p>
            <a:pPr>
              <a:lnSpc>
                <a:spcPts val="1300"/>
              </a:lnSpc>
            </a:pPr>
            <a:r>
              <a:rPr altLang="zh-CN" lang="en-US" smtClean="0" sz="996">
                <a:solidFill>
                  <a:srgbClr val="8087A4"/>
                </a:solidFill>
                <a:latin charset="0" pitchFamily="18" typeface="Microsoft YaHei UI"/>
                <a:cs charset="0" pitchFamily="18" typeface="Microsoft YaHei UI"/>
              </a:rPr>
              <a:t>网易新闻</a:t>
            </a:r>
          </a:p>
          <a:p>
            <a:pPr>
              <a:lnSpc>
                <a:spcPts val="1300"/>
              </a:lnSpc>
            </a:pPr>
            <a:r>
              <a:rPr altLang="zh-CN" lang="en-US" smtClean="0" sz="996">
                <a:solidFill>
                  <a:srgbClr val="8087A4"/>
                </a:solidFill>
                <a:latin charset="0" pitchFamily="18" typeface="Microsoft YaHei UI"/>
                <a:cs charset="0" pitchFamily="18" typeface="Microsoft YaHei UI"/>
              </a:rPr>
              <a:t>搜狐新闻</a:t>
            </a:r>
          </a:p>
          <a:p>
            <a:pPr>
              <a:lnSpc>
                <a:spcPts val="1300"/>
              </a:lnSpc>
            </a:pPr>
            <a:r>
              <a:rPr altLang="zh-CN" lang="en-US" smtClean="0" sz="996">
                <a:solidFill>
                  <a:srgbClr val="8087A4"/>
                </a:solidFill>
                <a:latin charset="0" pitchFamily="18" typeface="Microsoft YaHei UI"/>
                <a:cs charset="0" pitchFamily="18" typeface="Microsoft YaHei UI"/>
              </a:rPr>
              <a:t>新闻资讯（小米）</a:t>
            </a:r>
          </a:p>
          <a:p>
            <a:pPr>
              <a:lnSpc>
                <a:spcPts val="1300"/>
              </a:lnSpc>
            </a:pPr>
            <a:r>
              <a:rPr altLang="zh-CN" lang="en-US" smtClean="0" sz="996">
                <a:solidFill>
                  <a:srgbClr val="8087A4"/>
                </a:solidFill>
                <a:latin charset="0" pitchFamily="18" typeface="Microsoft YaHei UI"/>
                <a:cs charset="0" pitchFamily="18" typeface="Microsoft YaHei UI"/>
              </a:rPr>
              <a:t>Flipboard</a:t>
            </a:r>
          </a:p>
          <a:p>
            <a:pPr>
              <a:lnSpc>
                <a:spcPts val="1300"/>
              </a:lnSpc>
            </a:pPr>
            <a:r>
              <a:rPr altLang="zh-CN" lang="en-US" smtClean="0" sz="996">
                <a:solidFill>
                  <a:srgbClr val="8087A4"/>
                </a:solidFill>
                <a:latin charset="0" pitchFamily="18" typeface="Microsoft YaHei UI"/>
                <a:cs charset="0" pitchFamily="18" typeface="Microsoft YaHei UI"/>
              </a:rPr>
              <a:t>凤凰新闻</a:t>
            </a:r>
          </a:p>
          <a:p>
            <a:pPr>
              <a:lnSpc>
                <a:spcPts val="1300"/>
              </a:lnSpc>
            </a:pPr>
            <a:r>
              <a:rPr altLang="zh-CN" lang="en-US" smtClean="0" sz="996">
                <a:solidFill>
                  <a:srgbClr val="8087A4"/>
                </a:solidFill>
                <a:latin charset="0" pitchFamily="18" typeface="Microsoft YaHei UI"/>
                <a:cs charset="0" pitchFamily="18" typeface="Microsoft YaHei UI"/>
              </a:rPr>
              <a:t>新浪新闻</a:t>
            </a:r>
          </a:p>
          <a:p>
            <a:pPr>
              <a:lnSpc>
                <a:spcPts val="1300"/>
              </a:lnSpc>
            </a:pPr>
            <a:r>
              <a:rPr altLang="zh-CN" lang="en-US" smtClean="0" sz="996">
                <a:solidFill>
                  <a:srgbClr val="8087A4"/>
                </a:solidFill>
                <a:latin charset="0" pitchFamily="18" typeface="Microsoft YaHei UI"/>
                <a:cs charset="0" pitchFamily="18" typeface="Microsoft YaHei UI"/>
              </a:rPr>
              <a:t>畅读</a:t>
            </a:r>
          </a:p>
          <a:p>
            <a:pPr>
              <a:lnSpc>
                <a:spcPts val="1300"/>
              </a:lnSpc>
            </a:pPr>
            <a:r>
              <a:rPr altLang="zh-CN" lang="en-US" smtClean="0" sz="996">
                <a:solidFill>
                  <a:srgbClr val="8087A4"/>
                </a:solidFill>
                <a:latin charset="0" pitchFamily="18" typeface="Microsoft YaHei UI"/>
                <a:cs charset="0" pitchFamily="18" typeface="Microsoft YaHei UI"/>
              </a:rPr>
              <a:t>ZAKER</a:t>
            </a:r>
          </a:p>
        </p:txBody>
      </p:sp>
      <p:sp>
        <p:nvSpPr>
          <p:cNvPr id="1037" name="TextBox 1"/>
          <p:cNvSpPr txBox="1"/>
          <p:nvPr/>
        </p:nvSpPr>
        <p:spPr>
          <a:xfrm>
            <a:off x="774700" y="22352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单位：亿台</a:t>
            </a:r>
          </a:p>
        </p:txBody>
      </p:sp>
    </p:spTree>
  </p:cSld>
  <p:clrMapOvr>
    <a:masterClrMapping/>
  </p:clrMapOvr>
  <p:transition/>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512063" y="1459991"/>
            <a:ext cx="1799844" cy="457200"/>
          </a:xfrm>
          <a:custGeom>
            <a:gdLst>
              <a:gd fmla="*/ 0 w 1799844" name="connsiteX0"/>
              <a:gd fmla="*/ 457200 h 457200" name="connsiteY0"/>
              <a:gd fmla="*/ 1799843 w 1799844" name="connsiteX1"/>
              <a:gd fmla="*/ 457200 h 457200" name="connsiteY1"/>
              <a:gd fmla="*/ 1799843 w 1799844" name="connsiteX2"/>
              <a:gd fmla="*/ 0 h 457200" name="connsiteY2"/>
              <a:gd fmla="*/ 0 w 1799844" name="connsiteX3"/>
              <a:gd fmla="*/ 0 h 457200" name="connsiteY3"/>
              <a:gd fmla="*/ 0 w 1799844" name="connsiteX4"/>
              <a:gd fmla="*/ 457200 h 457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57200" w="1799844">
                <a:moveTo>
                  <a:pt x="0" y="457200"/>
                </a:moveTo>
                <a:lnTo>
                  <a:pt x="1799843" y="457200"/>
                </a:lnTo>
                <a:lnTo>
                  <a:pt x="1799843" y="0"/>
                </a:lnTo>
                <a:lnTo>
                  <a:pt x="0" y="0"/>
                </a:lnTo>
                <a:lnTo>
                  <a:pt x="0" y="45720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499872" y="1473708"/>
            <a:ext cx="1825751" cy="2726436"/>
          </a:xfrm>
          <a:custGeom>
            <a:gdLst>
              <a:gd fmla="*/ 12954 w 1825751" name="connsiteX0"/>
              <a:gd fmla="*/ 2713482 h 2726436" name="connsiteY0"/>
              <a:gd fmla="*/ 1812798 w 1825751" name="connsiteX1"/>
              <a:gd fmla="*/ 2713482 h 2726436" name="connsiteY1"/>
              <a:gd fmla="*/ 1812798 w 1825751" name="connsiteX2"/>
              <a:gd fmla="*/ 12953 h 2726436" name="connsiteY2"/>
              <a:gd fmla="*/ 12954 w 1825751" name="connsiteX3"/>
              <a:gd fmla="*/ 12953 h 2726436" name="connsiteY3"/>
              <a:gd fmla="*/ 12954 w 1825751" name="connsiteX4"/>
              <a:gd fmla="*/ 2713482 h 27264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726436" w="1825751">
                <a:moveTo>
                  <a:pt x="12954" y="2713482"/>
                </a:moveTo>
                <a:lnTo>
                  <a:pt x="1812798" y="2713482"/>
                </a:lnTo>
                <a:lnTo>
                  <a:pt x="1812798" y="12953"/>
                </a:lnTo>
                <a:lnTo>
                  <a:pt x="12954" y="12953"/>
                </a:lnTo>
                <a:lnTo>
                  <a:pt x="12954" y="2713482"/>
                </a:lnTo>
              </a:path>
            </a:pathLst>
          </a:custGeom>
          <a:solidFill>
            <a:srgbClr val="000000">
              <a:alpha val="0"/>
            </a:srgbClr>
          </a:solidFill>
          <a:ln w="25400">
            <a:solidFill>
              <a:srgbClr val="21A4F7">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712720" y="1488947"/>
            <a:ext cx="1801367" cy="457200"/>
          </a:xfrm>
          <a:custGeom>
            <a:gdLst>
              <a:gd fmla="*/ 0 w 1801367" name="connsiteX0"/>
              <a:gd fmla="*/ 457200 h 457200" name="connsiteY0"/>
              <a:gd fmla="*/ 1801367 w 1801367" name="connsiteX1"/>
              <a:gd fmla="*/ 457200 h 457200" name="connsiteY1"/>
              <a:gd fmla="*/ 1801367 w 1801367" name="connsiteX2"/>
              <a:gd fmla="*/ 0 h 457200" name="connsiteY2"/>
              <a:gd fmla="*/ 0 w 1801367" name="connsiteX3"/>
              <a:gd fmla="*/ 0 h 457200" name="connsiteY3"/>
              <a:gd fmla="*/ 0 w 1801367" name="connsiteX4"/>
              <a:gd fmla="*/ 457200 h 457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57200" w="1801367">
                <a:moveTo>
                  <a:pt x="0" y="457200"/>
                </a:moveTo>
                <a:lnTo>
                  <a:pt x="1801367" y="457200"/>
                </a:lnTo>
                <a:lnTo>
                  <a:pt x="1801367" y="0"/>
                </a:lnTo>
                <a:lnTo>
                  <a:pt x="0" y="0"/>
                </a:lnTo>
                <a:lnTo>
                  <a:pt x="0" y="457200"/>
                </a:lnTo>
              </a:path>
            </a:pathLst>
          </a:custGeom>
          <a:solidFill>
            <a:srgbClr val="FFC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2691383" y="1473708"/>
            <a:ext cx="1825751" cy="2726436"/>
          </a:xfrm>
          <a:custGeom>
            <a:gdLst>
              <a:gd fmla="*/ 12954 w 1825751" name="connsiteX0"/>
              <a:gd fmla="*/ 2713482 h 2726436" name="connsiteY0"/>
              <a:gd fmla="*/ 1812798 w 1825751" name="connsiteX1"/>
              <a:gd fmla="*/ 2713482 h 2726436" name="connsiteY1"/>
              <a:gd fmla="*/ 1812798 w 1825751" name="connsiteX2"/>
              <a:gd fmla="*/ 12953 h 2726436" name="connsiteY2"/>
              <a:gd fmla="*/ 12954 w 1825751" name="connsiteX3"/>
              <a:gd fmla="*/ 12953 h 2726436" name="connsiteY3"/>
              <a:gd fmla="*/ 12954 w 1825751" name="connsiteX4"/>
              <a:gd fmla="*/ 2713482 h 27264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726436" w="1825751">
                <a:moveTo>
                  <a:pt x="12954" y="2713482"/>
                </a:moveTo>
                <a:lnTo>
                  <a:pt x="1812798" y="2713482"/>
                </a:lnTo>
                <a:lnTo>
                  <a:pt x="1812798" y="12953"/>
                </a:lnTo>
                <a:lnTo>
                  <a:pt x="12954" y="12953"/>
                </a:lnTo>
                <a:lnTo>
                  <a:pt x="12954" y="2713482"/>
                </a:lnTo>
              </a:path>
            </a:pathLst>
          </a:custGeom>
          <a:solidFill>
            <a:srgbClr val="000000">
              <a:alpha val="0"/>
            </a:srgbClr>
          </a:solidFill>
          <a:ln w="25400">
            <a:solidFill>
              <a:srgbClr val="FFC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4875276" y="1449324"/>
            <a:ext cx="1799843" cy="457199"/>
          </a:xfrm>
          <a:custGeom>
            <a:gdLst>
              <a:gd fmla="*/ 0 w 1799843" name="connsiteX0"/>
              <a:gd fmla="*/ 457199 h 457199" name="connsiteY0"/>
              <a:gd fmla="*/ 1799843 w 1799843" name="connsiteX1"/>
              <a:gd fmla="*/ 457199 h 457199" name="connsiteY1"/>
              <a:gd fmla="*/ 1799843 w 1799843" name="connsiteX2"/>
              <a:gd fmla="*/ 0 h 457199" name="connsiteY2"/>
              <a:gd fmla="*/ 0 w 1799843" name="connsiteX3"/>
              <a:gd fmla="*/ 0 h 457199" name="connsiteY3"/>
              <a:gd fmla="*/ 0 w 1799843" name="connsiteX4"/>
              <a:gd fmla="*/ 457199 h 4571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57199" w="1799843">
                <a:moveTo>
                  <a:pt x="0" y="457199"/>
                </a:moveTo>
                <a:lnTo>
                  <a:pt x="1799843" y="457199"/>
                </a:lnTo>
                <a:lnTo>
                  <a:pt x="1799843" y="0"/>
                </a:lnTo>
                <a:lnTo>
                  <a:pt x="0" y="0"/>
                </a:lnTo>
                <a:lnTo>
                  <a:pt x="0" y="457199"/>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294131" y="1271016"/>
            <a:ext cx="422148" cy="422147"/>
          </a:xfrm>
          <a:custGeom>
            <a:gdLst>
              <a:gd fmla="*/ 0 w 422148" name="connsiteX0"/>
              <a:gd fmla="*/ 211073 h 422147" name="connsiteY0"/>
              <a:gd fmla="*/ 211073 w 422148" name="connsiteX1"/>
              <a:gd fmla="*/ 0 h 422147" name="connsiteY1"/>
              <a:gd fmla="*/ 422148 w 422148" name="connsiteX2"/>
              <a:gd fmla="*/ 211073 h 422147" name="connsiteY2"/>
              <a:gd fmla="*/ 211073 w 422148" name="connsiteX3"/>
              <a:gd fmla="*/ 422148 h 422147" name="connsiteY3"/>
              <a:gd fmla="*/ 0 w 422148" name="connsiteX4"/>
              <a:gd fmla="*/ 211073 h 42214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2147" w="422148">
                <a:moveTo>
                  <a:pt x="0" y="211073"/>
                </a:moveTo>
                <a:cubicBezTo>
                  <a:pt x="0" y="94487"/>
                  <a:pt x="94500" y="0"/>
                  <a:pt x="211073" y="0"/>
                </a:cubicBezTo>
                <a:cubicBezTo>
                  <a:pt x="327647" y="0"/>
                  <a:pt x="422148" y="94487"/>
                  <a:pt x="422148" y="211073"/>
                </a:cubicBezTo>
                <a:cubicBezTo>
                  <a:pt x="422148" y="327659"/>
                  <a:pt x="327647" y="422148"/>
                  <a:pt x="211073" y="422148"/>
                </a:cubicBezTo>
                <a:cubicBezTo>
                  <a:pt x="94500" y="422148"/>
                  <a:pt x="0" y="327659"/>
                  <a:pt x="0" y="211073"/>
                </a:cubicBez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863084" y="1463040"/>
            <a:ext cx="1825752" cy="2726435"/>
          </a:xfrm>
          <a:custGeom>
            <a:gdLst>
              <a:gd fmla="*/ 12953 w 1825752" name="connsiteX0"/>
              <a:gd fmla="*/ 2713481 h 2726435" name="connsiteY0"/>
              <a:gd fmla="*/ 1812797 w 1825752" name="connsiteX1"/>
              <a:gd fmla="*/ 2713481 h 2726435" name="connsiteY1"/>
              <a:gd fmla="*/ 1812797 w 1825752" name="connsiteX2"/>
              <a:gd fmla="*/ 12953 h 2726435" name="connsiteY2"/>
              <a:gd fmla="*/ 12953 w 1825752" name="connsiteX3"/>
              <a:gd fmla="*/ 12953 h 2726435" name="connsiteY3"/>
              <a:gd fmla="*/ 12953 w 1825752" name="connsiteX4"/>
              <a:gd fmla="*/ 2713481 h 27264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726435" w="1825752">
                <a:moveTo>
                  <a:pt x="12953" y="2713481"/>
                </a:moveTo>
                <a:lnTo>
                  <a:pt x="1812797" y="2713481"/>
                </a:lnTo>
                <a:lnTo>
                  <a:pt x="1812797" y="12953"/>
                </a:lnTo>
                <a:lnTo>
                  <a:pt x="12953" y="12953"/>
                </a:lnTo>
                <a:lnTo>
                  <a:pt x="12953" y="2713481"/>
                </a:lnTo>
              </a:path>
            </a:pathLst>
          </a:custGeom>
          <a:solidFill>
            <a:srgbClr val="000000">
              <a:alpha val="0"/>
            </a:srgbClr>
          </a:solidFill>
          <a:ln w="25400">
            <a:solidFill>
              <a:srgbClr val="55BC38">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2537460" y="1298447"/>
            <a:ext cx="422147" cy="422147"/>
          </a:xfrm>
          <a:custGeom>
            <a:gdLst>
              <a:gd fmla="*/ 0 w 422147" name="connsiteX0"/>
              <a:gd fmla="*/ 211074 h 422147" name="connsiteY0"/>
              <a:gd fmla="*/ 211073 w 422147" name="connsiteX1"/>
              <a:gd fmla="*/ 0 h 422147" name="connsiteY1"/>
              <a:gd fmla="*/ 422147 w 422147" name="connsiteX2"/>
              <a:gd fmla="*/ 211074 h 422147" name="connsiteY2"/>
              <a:gd fmla="*/ 211073 w 422147" name="connsiteX3"/>
              <a:gd fmla="*/ 422147 h 422147" name="connsiteY3"/>
              <a:gd fmla="*/ 0 w 422147" name="connsiteX4"/>
              <a:gd fmla="*/ 211074 h 42214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2147" w="422147">
                <a:moveTo>
                  <a:pt x="0" y="211074"/>
                </a:moveTo>
                <a:cubicBezTo>
                  <a:pt x="0" y="94488"/>
                  <a:pt x="94488" y="0"/>
                  <a:pt x="211073" y="0"/>
                </a:cubicBezTo>
                <a:cubicBezTo>
                  <a:pt x="327660" y="0"/>
                  <a:pt x="422147" y="94488"/>
                  <a:pt x="422147" y="211074"/>
                </a:cubicBezTo>
                <a:cubicBezTo>
                  <a:pt x="422147" y="327659"/>
                  <a:pt x="327660" y="422147"/>
                  <a:pt x="211073" y="422147"/>
                </a:cubicBezTo>
                <a:cubicBezTo>
                  <a:pt x="94488" y="422147"/>
                  <a:pt x="0" y="327659"/>
                  <a:pt x="0" y="211074"/>
                </a:cubicBezTo>
              </a:path>
            </a:pathLst>
          </a:custGeom>
          <a:solidFill>
            <a:srgbClr val="FFC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4719828" y="1298447"/>
            <a:ext cx="420623" cy="422147"/>
          </a:xfrm>
          <a:custGeom>
            <a:gdLst>
              <a:gd fmla="*/ 0 w 420623" name="connsiteX0"/>
              <a:gd fmla="*/ 211074 h 422147" name="connsiteY0"/>
              <a:gd fmla="*/ 210311 w 420623" name="connsiteX1"/>
              <a:gd fmla="*/ 0 h 422147" name="connsiteY1"/>
              <a:gd fmla="*/ 420623 w 420623" name="connsiteX2"/>
              <a:gd fmla="*/ 211074 h 422147" name="connsiteY2"/>
              <a:gd fmla="*/ 210311 w 420623" name="connsiteX3"/>
              <a:gd fmla="*/ 422147 h 422147" name="connsiteY3"/>
              <a:gd fmla="*/ 0 w 420623" name="connsiteX4"/>
              <a:gd fmla="*/ 211074 h 42214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2147" w="420623">
                <a:moveTo>
                  <a:pt x="0" y="211074"/>
                </a:moveTo>
                <a:cubicBezTo>
                  <a:pt x="0" y="94488"/>
                  <a:pt x="94106" y="0"/>
                  <a:pt x="210311" y="0"/>
                </a:cubicBezTo>
                <a:cubicBezTo>
                  <a:pt x="326516" y="0"/>
                  <a:pt x="420623" y="94488"/>
                  <a:pt x="420623" y="211074"/>
                </a:cubicBezTo>
                <a:cubicBezTo>
                  <a:pt x="420623" y="327659"/>
                  <a:pt x="326516" y="422147"/>
                  <a:pt x="210311" y="422147"/>
                </a:cubicBezTo>
                <a:cubicBezTo>
                  <a:pt x="94106" y="422147"/>
                  <a:pt x="0" y="327659"/>
                  <a:pt x="0" y="211074"/>
                </a:cubicBez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7019543" y="1449324"/>
            <a:ext cx="1799844" cy="457199"/>
          </a:xfrm>
          <a:custGeom>
            <a:gdLst>
              <a:gd fmla="*/ 0 w 1799844" name="connsiteX0"/>
              <a:gd fmla="*/ 457199 h 457199" name="connsiteY0"/>
              <a:gd fmla="*/ 1799844 w 1799844" name="connsiteX1"/>
              <a:gd fmla="*/ 457199 h 457199" name="connsiteY1"/>
              <a:gd fmla="*/ 1799844 w 1799844" name="connsiteX2"/>
              <a:gd fmla="*/ 0 h 457199" name="connsiteY2"/>
              <a:gd fmla="*/ 0 w 1799844" name="connsiteX3"/>
              <a:gd fmla="*/ 0 h 457199" name="connsiteY3"/>
              <a:gd fmla="*/ 0 w 1799844" name="connsiteX4"/>
              <a:gd fmla="*/ 457199 h 45719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57199" w="1799844">
                <a:moveTo>
                  <a:pt x="0" y="457199"/>
                </a:moveTo>
                <a:lnTo>
                  <a:pt x="1799844" y="457199"/>
                </a:lnTo>
                <a:lnTo>
                  <a:pt x="1799844" y="0"/>
                </a:lnTo>
                <a:lnTo>
                  <a:pt x="0" y="0"/>
                </a:lnTo>
                <a:lnTo>
                  <a:pt x="0" y="457199"/>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007352" y="1463040"/>
            <a:ext cx="1827275" cy="2726435"/>
          </a:xfrm>
          <a:custGeom>
            <a:gdLst>
              <a:gd fmla="*/ 12954 w 1827275" name="connsiteX0"/>
              <a:gd fmla="*/ 2713481 h 2726435" name="connsiteY0"/>
              <a:gd fmla="*/ 1814321 w 1827275" name="connsiteX1"/>
              <a:gd fmla="*/ 2713481 h 2726435" name="connsiteY1"/>
              <a:gd fmla="*/ 1814321 w 1827275" name="connsiteX2"/>
              <a:gd fmla="*/ 12953 h 2726435" name="connsiteY2"/>
              <a:gd fmla="*/ 12954 w 1827275" name="connsiteX3"/>
              <a:gd fmla="*/ 12953 h 2726435" name="connsiteY3"/>
              <a:gd fmla="*/ 12954 w 1827275" name="connsiteX4"/>
              <a:gd fmla="*/ 2713481 h 27264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726435" w="1827275">
                <a:moveTo>
                  <a:pt x="12954" y="2713481"/>
                </a:moveTo>
                <a:lnTo>
                  <a:pt x="1814321" y="2713481"/>
                </a:lnTo>
                <a:lnTo>
                  <a:pt x="1814321" y="12953"/>
                </a:lnTo>
                <a:lnTo>
                  <a:pt x="12954" y="12953"/>
                </a:lnTo>
                <a:lnTo>
                  <a:pt x="12954" y="2713481"/>
                </a:lnTo>
              </a:path>
            </a:pathLst>
          </a:custGeom>
          <a:solidFill>
            <a:srgbClr val="000000">
              <a:alpha val="0"/>
            </a:srgbClr>
          </a:solidFill>
          <a:ln w="254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6864095" y="1298447"/>
            <a:ext cx="422147" cy="422147"/>
          </a:xfrm>
          <a:custGeom>
            <a:gdLst>
              <a:gd fmla="*/ 0 w 422147" name="connsiteX0"/>
              <a:gd fmla="*/ 211074 h 422147" name="connsiteY0"/>
              <a:gd fmla="*/ 211073 w 422147" name="connsiteX1"/>
              <a:gd fmla="*/ 0 h 422147" name="connsiteY1"/>
              <a:gd fmla="*/ 422147 w 422147" name="connsiteX2"/>
              <a:gd fmla="*/ 211074 h 422147" name="connsiteY2"/>
              <a:gd fmla="*/ 211073 w 422147" name="connsiteX3"/>
              <a:gd fmla="*/ 422147 h 422147" name="connsiteY3"/>
              <a:gd fmla="*/ 0 w 422147" name="connsiteX4"/>
              <a:gd fmla="*/ 211074 h 42214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2147" w="422147">
                <a:moveTo>
                  <a:pt x="0" y="211074"/>
                </a:moveTo>
                <a:cubicBezTo>
                  <a:pt x="0" y="94488"/>
                  <a:pt x="94488" y="0"/>
                  <a:pt x="211073" y="0"/>
                </a:cubicBezTo>
                <a:cubicBezTo>
                  <a:pt x="327660" y="0"/>
                  <a:pt x="422147" y="94488"/>
                  <a:pt x="422147" y="211074"/>
                </a:cubicBezTo>
                <a:cubicBezTo>
                  <a:pt x="422147" y="327659"/>
                  <a:pt x="327660" y="422147"/>
                  <a:pt x="211073" y="422147"/>
                </a:cubicBezTo>
                <a:cubicBezTo>
                  <a:pt x="94488" y="422147"/>
                  <a:pt x="0" y="327659"/>
                  <a:pt x="0" y="211074"/>
                </a:cubicBez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393700" y="254000"/>
            <a:ext cx="10672762" cy="5791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细分行业应用盘点——移动新闻</a:t>
            </a:r>
          </a:p>
          <a:p>
            <a:pPr>
              <a:lnSpc>
                <a:spcPts val="1400"/>
              </a:lnSpc>
              <a:tabLst>
                <a:tab pos="241300"/>
              </a:tabLst>
            </a:pPr>
            <a:r>
              <a:rPr altLang="zh-CN" lang="en-US" smtClean="0"/>
              <a:t>   移动新闻行业热点：移动新闻用户的个性化需求增强，行业社交化、垂直化趋势明显，社交等应用、智</a:t>
            </a:r>
          </a:p>
          <a:p>
            <a:pPr>
              <a:lnSpc>
                <a:spcPts val="1400"/>
              </a:lnSpc>
              <a:tabLst>
                <a:tab pos="241300"/>
              </a:tabLst>
            </a:pPr>
            <a:r>
              <a:rPr altLang="zh-CN" lang="en-US" smtClean="0"/>
              <a:t>	能终端作为软、硬件的入口，对移动新闻的导流作用明显</a:t>
            </a:r>
          </a:p>
        </p:txBody>
      </p:sp>
      <p:sp>
        <p:nvSpPr>
          <p:cNvPr id="18" name="TextBox 1"/>
          <p:cNvSpPr txBox="1"/>
          <p:nvPr/>
        </p:nvSpPr>
        <p:spPr>
          <a:xfrm>
            <a:off x="635000" y="2286000"/>
            <a:ext cx="1550988" cy="11887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ZAKER、鲜果等新闻应</a:t>
            </a:r>
          </a:p>
          <a:p>
            <a:pPr>
              <a:lnSpc>
                <a:spcPts val="1500"/>
              </a:lnSpc>
            </a:pPr>
            <a:r>
              <a:rPr altLang="zh-CN" lang="en-US" smtClean="0" sz="1200">
                <a:solidFill>
                  <a:srgbClr val="8087A4"/>
                </a:solidFill>
                <a:latin charset="0" pitchFamily="18" typeface="Microsoft YaHei UI"/>
                <a:cs charset="0" pitchFamily="18" typeface="Microsoft YaHei UI"/>
              </a:rPr>
              <a:t>用主打个性化定制，腾</a:t>
            </a:r>
          </a:p>
          <a:p>
            <a:pPr>
              <a:lnSpc>
                <a:spcPts val="1500"/>
              </a:lnSpc>
            </a:pPr>
            <a:r>
              <a:rPr altLang="zh-CN" lang="en-US" smtClean="0" sz="1200">
                <a:solidFill>
                  <a:srgbClr val="8087A4"/>
                </a:solidFill>
                <a:latin charset="0" pitchFamily="18" typeface="Microsoft YaHei UI"/>
                <a:cs charset="0" pitchFamily="18" typeface="Microsoft YaHei UI"/>
              </a:rPr>
              <a:t>讯新闻等综合新闻应用</a:t>
            </a:r>
          </a:p>
          <a:p>
            <a:pPr>
              <a:lnSpc>
                <a:spcPts val="1500"/>
              </a:lnSpc>
            </a:pPr>
            <a:r>
              <a:rPr altLang="zh-CN" lang="en-US" smtClean="0" sz="1200">
                <a:solidFill>
                  <a:srgbClr val="8087A4"/>
                </a:solidFill>
                <a:latin charset="0" pitchFamily="18" typeface="Microsoft YaHei UI"/>
                <a:cs charset="0" pitchFamily="18" typeface="Microsoft YaHei UI"/>
              </a:rPr>
              <a:t>亦有订阅功能，移动时</a:t>
            </a:r>
          </a:p>
          <a:p>
            <a:pPr>
              <a:lnSpc>
                <a:spcPts val="1500"/>
              </a:lnSpc>
            </a:pPr>
            <a:r>
              <a:rPr altLang="zh-CN" lang="en-US" smtClean="0" sz="1200">
                <a:solidFill>
                  <a:srgbClr val="8087A4"/>
                </a:solidFill>
                <a:latin charset="0" pitchFamily="18" typeface="Microsoft YaHei UI"/>
                <a:cs charset="0" pitchFamily="18" typeface="Microsoft YaHei UI"/>
              </a:rPr>
              <a:t>代的新闻不再是被动阅</a:t>
            </a:r>
          </a:p>
          <a:p>
            <a:pPr>
              <a:lnSpc>
                <a:spcPts val="1500"/>
              </a:lnSpc>
            </a:pPr>
            <a:r>
              <a:rPr altLang="zh-CN" lang="en-US" smtClean="0" sz="1200">
                <a:solidFill>
                  <a:srgbClr val="8087A4"/>
                </a:solidFill>
                <a:latin charset="0" pitchFamily="18" typeface="Microsoft YaHei UI"/>
                <a:cs charset="0" pitchFamily="18" typeface="Microsoft YaHei UI"/>
              </a:rPr>
              <a:t>读，而是与兴趣匹配</a:t>
            </a:r>
          </a:p>
        </p:txBody>
      </p:sp>
      <p:sp>
        <p:nvSpPr>
          <p:cNvPr id="19" name="TextBox 1"/>
          <p:cNvSpPr txBox="1"/>
          <p:nvPr/>
        </p:nvSpPr>
        <p:spPr>
          <a:xfrm>
            <a:off x="419100" y="1308100"/>
            <a:ext cx="141288" cy="337820"/>
          </a:xfrm>
          <a:prstGeom prst="rect">
            <a:avLst/>
          </a:prstGeom>
          <a:noFill/>
        </p:spPr>
        <p:txBody>
          <a:bodyPr lIns="0" rIns="0" rtlCol="0" tIns="0" wrap="none">
            <a:spAutoFit/>
          </a:bodyPr>
          <a:lstStyle/>
          <a:p>
            <a:pPr>
              <a:lnSpc>
                <a:spcPts val="2300"/>
              </a:lnSpc>
            </a:pPr>
            <a:r>
              <a:rPr altLang="zh-CN" b="1" lang="en-US" smtClean="0" sz="1800">
                <a:solidFill>
                  <a:srgbClr val="FFFFFF"/>
                </a:solidFill>
                <a:latin charset="0" pitchFamily="18" typeface="Microsoft YaHei UI"/>
                <a:cs charset="0" pitchFamily="18" typeface="Microsoft YaHei UI"/>
              </a:rPr>
              <a:t>1</a:t>
            </a:r>
          </a:p>
        </p:txBody>
      </p:sp>
      <p:sp>
        <p:nvSpPr>
          <p:cNvPr id="20" name="TextBox 1"/>
          <p:cNvSpPr txBox="1"/>
          <p:nvPr/>
        </p:nvSpPr>
        <p:spPr>
          <a:xfrm>
            <a:off x="2667000" y="1320800"/>
            <a:ext cx="141288" cy="337820"/>
          </a:xfrm>
          <a:prstGeom prst="rect">
            <a:avLst/>
          </a:prstGeom>
          <a:noFill/>
        </p:spPr>
        <p:txBody>
          <a:bodyPr lIns="0" rIns="0" rtlCol="0" tIns="0" wrap="none">
            <a:spAutoFit/>
          </a:bodyPr>
          <a:lstStyle/>
          <a:p>
            <a:pPr>
              <a:lnSpc>
                <a:spcPts val="2300"/>
              </a:lnSpc>
            </a:pPr>
            <a:r>
              <a:rPr altLang="zh-CN" b="1" lang="en-US" smtClean="0" sz="1800">
                <a:solidFill>
                  <a:srgbClr val="FFFFFF"/>
                </a:solidFill>
                <a:latin charset="0" pitchFamily="18" typeface="Microsoft YaHei UI"/>
                <a:cs charset="0" pitchFamily="18" typeface="Microsoft YaHei UI"/>
              </a:rPr>
              <a:t>2</a:t>
            </a:r>
          </a:p>
        </p:txBody>
      </p:sp>
      <p:sp>
        <p:nvSpPr>
          <p:cNvPr id="21" name="TextBox 1"/>
          <p:cNvSpPr txBox="1"/>
          <p:nvPr/>
        </p:nvSpPr>
        <p:spPr>
          <a:xfrm>
            <a:off x="4851400" y="1320800"/>
            <a:ext cx="141288" cy="337820"/>
          </a:xfrm>
          <a:prstGeom prst="rect">
            <a:avLst/>
          </a:prstGeom>
          <a:noFill/>
        </p:spPr>
        <p:txBody>
          <a:bodyPr lIns="0" rIns="0" rtlCol="0" tIns="0" wrap="none">
            <a:spAutoFit/>
          </a:bodyPr>
          <a:lstStyle/>
          <a:p>
            <a:pPr>
              <a:lnSpc>
                <a:spcPts val="2300"/>
              </a:lnSpc>
            </a:pPr>
            <a:r>
              <a:rPr altLang="zh-CN" b="1" lang="en-US" smtClean="0" sz="1800">
                <a:solidFill>
                  <a:srgbClr val="FFFFFF"/>
                </a:solidFill>
                <a:latin charset="0" pitchFamily="18" typeface="Microsoft YaHei UI"/>
                <a:cs charset="0" pitchFamily="18" typeface="Microsoft YaHei UI"/>
              </a:rPr>
              <a:t>3</a:t>
            </a:r>
          </a:p>
        </p:txBody>
      </p:sp>
      <p:sp>
        <p:nvSpPr>
          <p:cNvPr id="22" name="TextBox 1"/>
          <p:cNvSpPr txBox="1"/>
          <p:nvPr/>
        </p:nvSpPr>
        <p:spPr>
          <a:xfrm>
            <a:off x="4991100" y="2286000"/>
            <a:ext cx="1524000" cy="11887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时政类、财经类、科技</a:t>
            </a:r>
          </a:p>
          <a:p>
            <a:pPr>
              <a:lnSpc>
                <a:spcPts val="1500"/>
              </a:lnSpc>
            </a:pPr>
            <a:r>
              <a:rPr altLang="zh-CN" lang="en-US" smtClean="0" sz="1200">
                <a:solidFill>
                  <a:srgbClr val="8087A4"/>
                </a:solidFill>
                <a:latin charset="0" pitchFamily="18" typeface="Microsoft YaHei UI"/>
                <a:cs charset="0" pitchFamily="18" typeface="Microsoft YaHei UI"/>
              </a:rPr>
              <a:t>类垂直新闻应用，因其</a:t>
            </a:r>
          </a:p>
          <a:p>
            <a:pPr>
              <a:lnSpc>
                <a:spcPts val="1500"/>
              </a:lnSpc>
            </a:pPr>
            <a:r>
              <a:rPr altLang="zh-CN" lang="en-US" smtClean="0" sz="1200">
                <a:solidFill>
                  <a:srgbClr val="8087A4"/>
                </a:solidFill>
                <a:latin charset="0" pitchFamily="18" typeface="Microsoft YaHei UI"/>
                <a:cs charset="0" pitchFamily="18" typeface="Microsoft YaHei UI"/>
              </a:rPr>
              <a:t>特殊属性得到细分用户</a:t>
            </a:r>
          </a:p>
          <a:p>
            <a:pPr>
              <a:lnSpc>
                <a:spcPts val="1500"/>
              </a:lnSpc>
            </a:pPr>
            <a:r>
              <a:rPr altLang="zh-CN" lang="en-US" smtClean="0" sz="1200">
                <a:solidFill>
                  <a:srgbClr val="8087A4"/>
                </a:solidFill>
                <a:latin charset="0" pitchFamily="18" typeface="Microsoft YaHei UI"/>
                <a:cs charset="0" pitchFamily="18" typeface="Microsoft YaHei UI"/>
              </a:rPr>
              <a:t>高度关注，用户量和活</a:t>
            </a:r>
          </a:p>
          <a:p>
            <a:pPr>
              <a:lnSpc>
                <a:spcPts val="1500"/>
              </a:lnSpc>
            </a:pPr>
            <a:r>
              <a:rPr altLang="zh-CN" lang="en-US" smtClean="0" sz="1200">
                <a:solidFill>
                  <a:srgbClr val="8087A4"/>
                </a:solidFill>
                <a:latin charset="0" pitchFamily="18" typeface="Microsoft YaHei UI"/>
                <a:cs charset="0" pitchFamily="18" typeface="Microsoft YaHei UI"/>
              </a:rPr>
              <a:t>跃次数增长趋势良好，</a:t>
            </a:r>
          </a:p>
          <a:p>
            <a:pPr>
              <a:lnSpc>
                <a:spcPts val="1500"/>
              </a:lnSpc>
            </a:pPr>
            <a:r>
              <a:rPr altLang="zh-CN" lang="en-US" smtClean="0" sz="1200">
                <a:solidFill>
                  <a:srgbClr val="8087A4"/>
                </a:solidFill>
                <a:latin charset="0" pitchFamily="18" typeface="Microsoft YaHei UI"/>
                <a:cs charset="0" pitchFamily="18" typeface="Microsoft YaHei UI"/>
              </a:rPr>
              <a:t>成为移动新闻领域的新</a:t>
            </a:r>
          </a:p>
        </p:txBody>
      </p:sp>
      <p:sp>
        <p:nvSpPr>
          <p:cNvPr id="23" name="TextBox 1"/>
          <p:cNvSpPr txBox="1"/>
          <p:nvPr/>
        </p:nvSpPr>
        <p:spPr>
          <a:xfrm>
            <a:off x="825500" y="3721100"/>
            <a:ext cx="9355758" cy="1569720"/>
          </a:xfrm>
          <a:prstGeom prst="rect">
            <a:avLst/>
          </a:prstGeom>
          <a:noFill/>
        </p:spPr>
        <p:txBody>
          <a:bodyPr lIns="0" rIns="0" rtlCol="0" tIns="0" wrap="none">
            <a:spAutoFit/>
          </a:bodyPr>
          <a:lstStyle/>
          <a:p>
            <a:pPr>
              <a:lnSpc>
                <a:spcPts val="1500"/>
              </a:lnSpc>
              <a:tabLst>
                <a:tab pos="4165600"/>
                <a:tab pos="4546600"/>
              </a:tabLst>
            </a:pPr>
            <a:r>
              <a:rPr altLang="zh-CN" lang="en-US" smtClean="0"/>
              <a:t>	机会</a:t>
            </a:r>
          </a:p>
          <a:p>
            <a:pPr>
              <a:lnSpc>
                <a:spcPts val="1500"/>
              </a:lnSpc>
              <a:tabLst>
                <a:tab pos="4165600"/>
                <a:tab pos="4546600"/>
              </a:tabLst>
            </a:pPr>
            <a:endParaRPr altLang="zh-CN" lang="en-US" smtClean="0"/>
          </a:p>
          <a:p>
            <a:pPr>
              <a:lnSpc>
                <a:spcPts val="1500"/>
              </a:lnSpc>
              <a:tabLst>
                <a:tab pos="4165600"/>
                <a:tab pos="4546600"/>
              </a:tabLst>
            </a:pPr>
            <a:endParaRPr altLang="zh-CN" lang="en-US" smtClean="0"/>
          </a:p>
          <a:p>
            <a:pPr>
              <a:lnSpc>
                <a:spcPts val="1500"/>
              </a:lnSpc>
              <a:tabLst>
                <a:tab pos="4165600"/>
                <a:tab pos="4546600"/>
              </a:tabLst>
            </a:pPr>
            <a:endParaRPr altLang="zh-CN" lang="en-US" smtClean="0"/>
          </a:p>
          <a:p>
            <a:pPr>
              <a:lnSpc>
                <a:spcPts val="1500"/>
              </a:lnSpc>
              <a:tabLst>
                <a:tab pos="4165600"/>
                <a:tab pos="4546600"/>
              </a:tabLst>
            </a:pPr>
            <a:r>
              <a:rPr altLang="zh-CN" lang="en-US" smtClean="0"/>
              <a:t>数据来源：TalkingData 数据中心</a:t>
            </a:r>
          </a:p>
          <a:p>
            <a:pPr>
              <a:lnSpc>
                <a:spcPts val="1500"/>
              </a:lnSpc>
              <a:tabLst>
                <a:tab pos="4165600"/>
                <a:tab pos="4546600"/>
              </a:tabLst>
            </a:pPr>
            <a:endParaRPr altLang="zh-CN" lang="en-US" smtClean="0"/>
          </a:p>
          <a:p>
            <a:pPr>
              <a:lnSpc>
                <a:spcPts val="1500"/>
              </a:lnSpc>
              <a:tabLst>
                <a:tab pos="4165600"/>
                <a:tab pos="4546600"/>
              </a:tabLst>
            </a:pPr>
            <a:endParaRPr altLang="zh-CN" lang="en-US" smtClean="0"/>
          </a:p>
          <a:p>
            <a:pPr>
              <a:lnSpc>
                <a:spcPts val="1500"/>
              </a:lnSpc>
              <a:tabLst>
                <a:tab pos="4165600"/>
                <a:tab pos="4546600"/>
              </a:tabLst>
            </a:pPr>
            <a:r>
              <a:rPr altLang="zh-CN" lang="en-US" smtClean="0"/>
              <a:t>		Copyright 2014 TalkingData Ltd., All Rights Reserved</a:t>
            </a:r>
          </a:p>
        </p:txBody>
      </p:sp>
      <p:sp>
        <p:nvSpPr>
          <p:cNvPr id="24" name="TextBox 1"/>
          <p:cNvSpPr txBox="1"/>
          <p:nvPr/>
        </p:nvSpPr>
        <p:spPr>
          <a:xfrm>
            <a:off x="2844800" y="2286000"/>
            <a:ext cx="1524000" cy="11887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移动新闻应用基本上都</a:t>
            </a:r>
          </a:p>
          <a:p>
            <a:pPr>
              <a:lnSpc>
                <a:spcPts val="1500"/>
              </a:lnSpc>
            </a:pPr>
            <a:r>
              <a:rPr altLang="zh-CN" lang="en-US" smtClean="0" sz="1200">
                <a:solidFill>
                  <a:srgbClr val="8087A4"/>
                </a:solidFill>
                <a:latin charset="0" pitchFamily="18" typeface="Microsoft YaHei UI"/>
                <a:cs charset="0" pitchFamily="18" typeface="Microsoft YaHei UI"/>
              </a:rPr>
              <a:t>具有社交分享的功能，</a:t>
            </a:r>
          </a:p>
          <a:p>
            <a:pPr>
              <a:lnSpc>
                <a:spcPts val="1500"/>
              </a:lnSpc>
            </a:pPr>
            <a:r>
              <a:rPr altLang="zh-CN" lang="en-US" smtClean="0" sz="1200">
                <a:solidFill>
                  <a:srgbClr val="8087A4"/>
                </a:solidFill>
                <a:latin charset="0" pitchFamily="18" typeface="Microsoft YaHei UI"/>
                <a:cs charset="0" pitchFamily="18" typeface="Microsoft YaHei UI"/>
              </a:rPr>
              <a:t>移动时代更注重用户的</a:t>
            </a:r>
          </a:p>
          <a:p>
            <a:pPr>
              <a:lnSpc>
                <a:spcPts val="1500"/>
              </a:lnSpc>
            </a:pPr>
            <a:r>
              <a:rPr altLang="zh-CN" lang="en-US" smtClean="0" sz="1200">
                <a:solidFill>
                  <a:srgbClr val="8087A4"/>
                </a:solidFill>
                <a:latin charset="0" pitchFamily="18" typeface="Microsoft YaHei UI"/>
                <a:cs charset="0" pitchFamily="18" typeface="Microsoft YaHei UI"/>
              </a:rPr>
              <a:t>互联，互动性和分享性</a:t>
            </a:r>
          </a:p>
          <a:p>
            <a:pPr>
              <a:lnSpc>
                <a:spcPts val="1500"/>
              </a:lnSpc>
            </a:pPr>
            <a:r>
              <a:rPr altLang="zh-CN" lang="en-US" smtClean="0" sz="1200">
                <a:solidFill>
                  <a:srgbClr val="8087A4"/>
                </a:solidFill>
                <a:latin charset="0" pitchFamily="18" typeface="Microsoft YaHei UI"/>
                <a:cs charset="0" pitchFamily="18" typeface="Microsoft YaHei UI"/>
              </a:rPr>
              <a:t>在移动新闻应用的重要</a:t>
            </a:r>
          </a:p>
          <a:p>
            <a:pPr>
              <a:lnSpc>
                <a:spcPts val="1500"/>
              </a:lnSpc>
            </a:pPr>
            <a:r>
              <a:rPr altLang="zh-CN" lang="en-US" smtClean="0" sz="1200">
                <a:solidFill>
                  <a:srgbClr val="8087A4"/>
                </a:solidFill>
                <a:latin charset="0" pitchFamily="18" typeface="Microsoft YaHei UI"/>
                <a:cs charset="0" pitchFamily="18" typeface="Microsoft YaHei UI"/>
              </a:rPr>
              <a:t>性增加</a:t>
            </a:r>
          </a:p>
        </p:txBody>
      </p:sp>
      <p:sp>
        <p:nvSpPr>
          <p:cNvPr id="25" name="TextBox 1"/>
          <p:cNvSpPr txBox="1"/>
          <p:nvPr/>
        </p:nvSpPr>
        <p:spPr>
          <a:xfrm>
            <a:off x="571500" y="1524000"/>
            <a:ext cx="1625600" cy="299720"/>
          </a:xfrm>
          <a:prstGeom prst="rect">
            <a:avLst/>
          </a:prstGeom>
          <a:noFill/>
        </p:spPr>
        <p:txBody>
          <a:bodyPr lIns="0" rIns="0" rtlCol="0" tIns="0" wrap="none">
            <a:spAutoFit/>
          </a:bodyPr>
          <a:lstStyle/>
          <a:p>
            <a:pPr>
              <a:lnSpc>
                <a:spcPts val="2000"/>
              </a:lnSpc>
            </a:pPr>
            <a:r>
              <a:rPr altLang="zh-CN" b="1" lang="en-US" smtClean="0" sz="1596">
                <a:solidFill>
                  <a:srgbClr val="FFFFFF"/>
                </a:solidFill>
                <a:latin charset="0" pitchFamily="18" typeface="Microsoft YaHei UI"/>
                <a:cs charset="0" pitchFamily="18" typeface="Microsoft YaHei UI"/>
              </a:rPr>
              <a:t>个性定制需求增强</a:t>
            </a:r>
          </a:p>
        </p:txBody>
      </p:sp>
      <p:sp>
        <p:nvSpPr>
          <p:cNvPr id="26" name="TextBox 1"/>
          <p:cNvSpPr txBox="1"/>
          <p:nvPr/>
        </p:nvSpPr>
        <p:spPr>
          <a:xfrm>
            <a:off x="2895600" y="1524000"/>
            <a:ext cx="1422400" cy="299720"/>
          </a:xfrm>
          <a:prstGeom prst="rect">
            <a:avLst/>
          </a:prstGeom>
          <a:noFill/>
        </p:spPr>
        <p:txBody>
          <a:bodyPr lIns="0" rIns="0" rtlCol="0" tIns="0" wrap="none">
            <a:spAutoFit/>
          </a:bodyPr>
          <a:lstStyle/>
          <a:p>
            <a:pPr>
              <a:lnSpc>
                <a:spcPts val="2000"/>
              </a:lnSpc>
            </a:pPr>
            <a:r>
              <a:rPr altLang="zh-CN" b="1" lang="en-US" smtClean="0" sz="1596">
                <a:solidFill>
                  <a:srgbClr val="FFFFFF"/>
                </a:solidFill>
                <a:latin charset="0" pitchFamily="18" typeface="Microsoft YaHei UI"/>
                <a:cs charset="0" pitchFamily="18" typeface="Microsoft YaHei UI"/>
              </a:rPr>
              <a:t>社交化趋势明显</a:t>
            </a:r>
          </a:p>
        </p:txBody>
      </p:sp>
      <p:sp>
        <p:nvSpPr>
          <p:cNvPr id="27" name="TextBox 1"/>
          <p:cNvSpPr txBox="1"/>
          <p:nvPr/>
        </p:nvSpPr>
        <p:spPr>
          <a:xfrm>
            <a:off x="4991100" y="1524000"/>
            <a:ext cx="1625600" cy="299720"/>
          </a:xfrm>
          <a:prstGeom prst="rect">
            <a:avLst/>
          </a:prstGeom>
          <a:noFill/>
        </p:spPr>
        <p:txBody>
          <a:bodyPr lIns="0" rIns="0" rtlCol="0" tIns="0" wrap="none">
            <a:spAutoFit/>
          </a:bodyPr>
          <a:lstStyle/>
          <a:p>
            <a:pPr>
              <a:lnSpc>
                <a:spcPts val="2000"/>
              </a:lnSpc>
            </a:pPr>
            <a:r>
              <a:rPr altLang="zh-CN" b="1" lang="en-US" smtClean="0" sz="1596">
                <a:solidFill>
                  <a:srgbClr val="FFFFFF"/>
                </a:solidFill>
                <a:latin charset="0" pitchFamily="18" typeface="Microsoft YaHei UI"/>
                <a:cs charset="0" pitchFamily="18" typeface="Microsoft YaHei UI"/>
              </a:rPr>
              <a:t>垂直领域蓬勃发展</a:t>
            </a:r>
          </a:p>
        </p:txBody>
      </p:sp>
      <p:sp>
        <p:nvSpPr>
          <p:cNvPr id="28" name="TextBox 1"/>
          <p:cNvSpPr txBox="1"/>
          <p:nvPr/>
        </p:nvSpPr>
        <p:spPr>
          <a:xfrm>
            <a:off x="6972300" y="1320800"/>
            <a:ext cx="141288" cy="337820"/>
          </a:xfrm>
          <a:prstGeom prst="rect">
            <a:avLst/>
          </a:prstGeom>
          <a:noFill/>
        </p:spPr>
        <p:txBody>
          <a:bodyPr lIns="0" rIns="0" rtlCol="0" tIns="0" wrap="none">
            <a:spAutoFit/>
          </a:bodyPr>
          <a:lstStyle/>
          <a:p>
            <a:pPr>
              <a:lnSpc>
                <a:spcPts val="2300"/>
              </a:lnSpc>
            </a:pPr>
            <a:r>
              <a:rPr altLang="zh-CN" b="1" lang="en-US" smtClean="0" sz="1800">
                <a:solidFill>
                  <a:srgbClr val="FFFFFF"/>
                </a:solidFill>
                <a:latin charset="0" pitchFamily="18" typeface="Microsoft YaHei UI"/>
                <a:cs charset="0" pitchFamily="18" typeface="Microsoft YaHei UI"/>
              </a:rPr>
              <a:t>4</a:t>
            </a:r>
          </a:p>
        </p:txBody>
      </p:sp>
      <p:sp>
        <p:nvSpPr>
          <p:cNvPr id="29" name="TextBox 1"/>
          <p:cNvSpPr txBox="1"/>
          <p:nvPr/>
        </p:nvSpPr>
        <p:spPr>
          <a:xfrm>
            <a:off x="7124700" y="2286000"/>
            <a:ext cx="1524000" cy="11887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腾讯新闻、新闻资讯</a:t>
            </a:r>
          </a:p>
          <a:p>
            <a:pPr>
              <a:lnSpc>
                <a:spcPts val="1500"/>
              </a:lnSpc>
            </a:pPr>
            <a:r>
              <a:rPr altLang="zh-CN" lang="en-US" smtClean="0" sz="1200">
                <a:solidFill>
                  <a:srgbClr val="8087A4"/>
                </a:solidFill>
                <a:latin charset="0" pitchFamily="18" typeface="Microsoft YaHei UI"/>
                <a:cs charset="0" pitchFamily="18" typeface="Microsoft YaHei UI"/>
              </a:rPr>
              <a:t>（小米）分别凭借强势</a:t>
            </a:r>
          </a:p>
          <a:p>
            <a:pPr>
              <a:lnSpc>
                <a:spcPts val="1500"/>
              </a:lnSpc>
            </a:pPr>
            <a:r>
              <a:rPr altLang="zh-CN" lang="en-US" smtClean="0" sz="1200">
                <a:solidFill>
                  <a:srgbClr val="8087A4"/>
                </a:solidFill>
                <a:latin charset="0" pitchFamily="18" typeface="Microsoft YaHei UI"/>
                <a:cs charset="0" pitchFamily="18" typeface="Microsoft YaHei UI"/>
              </a:rPr>
              <a:t>应用和智能终端导流，</a:t>
            </a:r>
          </a:p>
          <a:p>
            <a:pPr>
              <a:lnSpc>
                <a:spcPts val="1500"/>
              </a:lnSpc>
            </a:pPr>
            <a:r>
              <a:rPr altLang="zh-CN" lang="en-US" smtClean="0" sz="1200">
                <a:solidFill>
                  <a:srgbClr val="8087A4"/>
                </a:solidFill>
                <a:latin charset="0" pitchFamily="18" typeface="Microsoft YaHei UI"/>
                <a:cs charset="0" pitchFamily="18" typeface="Microsoft YaHei UI"/>
              </a:rPr>
              <a:t>增速良好，未来入口将</a:t>
            </a:r>
          </a:p>
          <a:p>
            <a:pPr>
              <a:lnSpc>
                <a:spcPts val="1500"/>
              </a:lnSpc>
            </a:pPr>
            <a:r>
              <a:rPr altLang="zh-CN" lang="en-US" smtClean="0" sz="1200">
                <a:solidFill>
                  <a:srgbClr val="8087A4"/>
                </a:solidFill>
                <a:latin charset="0" pitchFamily="18" typeface="Microsoft YaHei UI"/>
                <a:cs charset="0" pitchFamily="18" typeface="Microsoft YaHei UI"/>
              </a:rPr>
              <a:t>成为影响移动新闻应用</a:t>
            </a:r>
          </a:p>
          <a:p>
            <a:pPr>
              <a:lnSpc>
                <a:spcPts val="1500"/>
              </a:lnSpc>
            </a:pPr>
            <a:r>
              <a:rPr altLang="zh-CN" lang="en-US" smtClean="0" sz="1200">
                <a:solidFill>
                  <a:srgbClr val="8087A4"/>
                </a:solidFill>
                <a:latin charset="0" pitchFamily="18" typeface="Microsoft YaHei UI"/>
                <a:cs charset="0" pitchFamily="18" typeface="Microsoft YaHei UI"/>
              </a:rPr>
              <a:t>发展的关键因素之一</a:t>
            </a:r>
          </a:p>
        </p:txBody>
      </p:sp>
      <p:sp>
        <p:nvSpPr>
          <p:cNvPr id="30" name="TextBox 1"/>
          <p:cNvSpPr txBox="1"/>
          <p:nvPr/>
        </p:nvSpPr>
        <p:spPr>
          <a:xfrm>
            <a:off x="7251700" y="1524000"/>
            <a:ext cx="1422400" cy="299720"/>
          </a:xfrm>
          <a:prstGeom prst="rect">
            <a:avLst/>
          </a:prstGeom>
          <a:noFill/>
        </p:spPr>
        <p:txBody>
          <a:bodyPr lIns="0" rIns="0" rtlCol="0" tIns="0" wrap="none">
            <a:spAutoFit/>
          </a:bodyPr>
          <a:lstStyle/>
          <a:p>
            <a:pPr>
              <a:lnSpc>
                <a:spcPts val="2000"/>
              </a:lnSpc>
            </a:pPr>
            <a:r>
              <a:rPr altLang="zh-CN" b="1" lang="en-US" smtClean="0" sz="1596">
                <a:solidFill>
                  <a:srgbClr val="FFFFFF"/>
                </a:solidFill>
                <a:latin charset="0" pitchFamily="18" typeface="Microsoft YaHei UI"/>
                <a:cs charset="0" pitchFamily="18" typeface="Microsoft YaHei UI"/>
              </a:rPr>
              <a:t>强入口导流明显</a:t>
            </a:r>
          </a:p>
        </p:txBody>
      </p:sp>
    </p:spTree>
  </p:cSld>
  <p:clrMapOvr>
    <a:masterClrMapping/>
  </p:clrMapOvr>
  <p:transition/>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841247" y="3421379"/>
            <a:ext cx="356616" cy="409955"/>
          </a:xfrm>
          <a:custGeom>
            <a:gdLst>
              <a:gd fmla="*/ 0 w 356616" name="connsiteX0"/>
              <a:gd fmla="*/ 0 h 409955" name="connsiteY0"/>
              <a:gd fmla="*/ 356616 w 356616" name="connsiteX1"/>
              <a:gd fmla="*/ 0 h 409955" name="connsiteY1"/>
              <a:gd fmla="*/ 356616 w 356616" name="connsiteX2"/>
              <a:gd fmla="*/ 409955 h 409955" name="connsiteY2"/>
              <a:gd fmla="*/ 0 w 356616" name="connsiteX3"/>
              <a:gd fmla="*/ 409955 h 409955" name="connsiteY3"/>
              <a:gd fmla="*/ 0 w 356616" name="connsiteX4"/>
              <a:gd fmla="*/ 0 h 4099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9954" w="356616">
                <a:moveTo>
                  <a:pt x="0" y="0"/>
                </a:moveTo>
                <a:lnTo>
                  <a:pt x="356616" y="0"/>
                </a:lnTo>
                <a:lnTo>
                  <a:pt x="356616" y="409955"/>
                </a:lnTo>
                <a:lnTo>
                  <a:pt x="0" y="40995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484375" y="3331464"/>
            <a:ext cx="356616" cy="499871"/>
          </a:xfrm>
          <a:custGeom>
            <a:gdLst>
              <a:gd fmla="*/ 0 w 356616" name="connsiteX0"/>
              <a:gd fmla="*/ 0 h 499871" name="connsiteY0"/>
              <a:gd fmla="*/ 356616 w 356616" name="connsiteX1"/>
              <a:gd fmla="*/ 0 h 499871" name="connsiteY1"/>
              <a:gd fmla="*/ 356616 w 356616" name="connsiteX2"/>
              <a:gd fmla="*/ 499871 h 499871" name="connsiteY2"/>
              <a:gd fmla="*/ 0 w 356616" name="connsiteX3"/>
              <a:gd fmla="*/ 499871 h 499871" name="connsiteY3"/>
              <a:gd fmla="*/ 0 w 356616" name="connsiteX4"/>
              <a:gd fmla="*/ 0 h 49987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99871" w="356616">
                <a:moveTo>
                  <a:pt x="0" y="0"/>
                </a:moveTo>
                <a:lnTo>
                  <a:pt x="356616" y="0"/>
                </a:lnTo>
                <a:lnTo>
                  <a:pt x="356616" y="499871"/>
                </a:lnTo>
                <a:lnTo>
                  <a:pt x="0" y="49987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125979" y="3287267"/>
            <a:ext cx="356616" cy="544067"/>
          </a:xfrm>
          <a:custGeom>
            <a:gdLst>
              <a:gd fmla="*/ 0 w 356616" name="connsiteX0"/>
              <a:gd fmla="*/ 0 h 544067" name="connsiteY0"/>
              <a:gd fmla="*/ 356616 w 356616" name="connsiteX1"/>
              <a:gd fmla="*/ 0 h 544067" name="connsiteY1"/>
              <a:gd fmla="*/ 356616 w 356616" name="connsiteX2"/>
              <a:gd fmla="*/ 544067 h 544067" name="connsiteY2"/>
              <a:gd fmla="*/ 0 w 356616" name="connsiteX3"/>
              <a:gd fmla="*/ 544067 h 544067" name="connsiteY3"/>
              <a:gd fmla="*/ 0 w 356616" name="connsiteX4"/>
              <a:gd fmla="*/ 0 h 5440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44067" w="356616">
                <a:moveTo>
                  <a:pt x="0" y="0"/>
                </a:moveTo>
                <a:lnTo>
                  <a:pt x="356616" y="0"/>
                </a:lnTo>
                <a:lnTo>
                  <a:pt x="356616" y="544067"/>
                </a:lnTo>
                <a:lnTo>
                  <a:pt x="0" y="54406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2767583" y="3307079"/>
            <a:ext cx="358139" cy="524255"/>
          </a:xfrm>
          <a:custGeom>
            <a:gdLst>
              <a:gd fmla="*/ 0 w 358139" name="connsiteX0"/>
              <a:gd fmla="*/ 0 h 524255" name="connsiteY0"/>
              <a:gd fmla="*/ 358139 w 358139" name="connsiteX1"/>
              <a:gd fmla="*/ 0 h 524255" name="connsiteY1"/>
              <a:gd fmla="*/ 358139 w 358139" name="connsiteX2"/>
              <a:gd fmla="*/ 524255 h 524255" name="connsiteY2"/>
              <a:gd fmla="*/ 0 w 358139" name="connsiteX3"/>
              <a:gd fmla="*/ 524255 h 524255" name="connsiteY3"/>
              <a:gd fmla="*/ 0 w 358139" name="connsiteX4"/>
              <a:gd fmla="*/ 0 h 5242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24254" w="358139">
                <a:moveTo>
                  <a:pt x="0" y="0"/>
                </a:moveTo>
                <a:lnTo>
                  <a:pt x="358139" y="0"/>
                </a:lnTo>
                <a:lnTo>
                  <a:pt x="358139" y="524255"/>
                </a:lnTo>
                <a:lnTo>
                  <a:pt x="0" y="52425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410711" y="3288791"/>
            <a:ext cx="356616" cy="542544"/>
          </a:xfrm>
          <a:custGeom>
            <a:gdLst>
              <a:gd fmla="*/ 0 w 356616" name="connsiteX0"/>
              <a:gd fmla="*/ 0 h 542544" name="connsiteY0"/>
              <a:gd fmla="*/ 356616 w 356616" name="connsiteX1"/>
              <a:gd fmla="*/ 0 h 542544" name="connsiteY1"/>
              <a:gd fmla="*/ 356616 w 356616" name="connsiteX2"/>
              <a:gd fmla="*/ 542544 h 542544" name="connsiteY2"/>
              <a:gd fmla="*/ 0 w 356616" name="connsiteX3"/>
              <a:gd fmla="*/ 542544 h 542544" name="connsiteY3"/>
              <a:gd fmla="*/ 0 w 356616" name="connsiteX4"/>
              <a:gd fmla="*/ 0 h 54254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42544" w="356616">
                <a:moveTo>
                  <a:pt x="0" y="0"/>
                </a:moveTo>
                <a:lnTo>
                  <a:pt x="356616" y="0"/>
                </a:lnTo>
                <a:lnTo>
                  <a:pt x="356616" y="542544"/>
                </a:lnTo>
                <a:lnTo>
                  <a:pt x="0" y="54254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052315" y="3174492"/>
            <a:ext cx="356616" cy="656843"/>
          </a:xfrm>
          <a:custGeom>
            <a:gdLst>
              <a:gd fmla="*/ 0 w 356616" name="connsiteX0"/>
              <a:gd fmla="*/ 0 h 656843" name="connsiteY0"/>
              <a:gd fmla="*/ 356616 w 356616" name="connsiteX1"/>
              <a:gd fmla="*/ 0 h 656843" name="connsiteY1"/>
              <a:gd fmla="*/ 356616 w 356616" name="connsiteX2"/>
              <a:gd fmla="*/ 656843 h 656843" name="connsiteY2"/>
              <a:gd fmla="*/ 0 w 356616" name="connsiteX3"/>
              <a:gd fmla="*/ 656843 h 656843" name="connsiteY3"/>
              <a:gd fmla="*/ 0 w 356616" name="connsiteX4"/>
              <a:gd fmla="*/ 0 h 65684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56843" w="356616">
                <a:moveTo>
                  <a:pt x="0" y="0"/>
                </a:moveTo>
                <a:lnTo>
                  <a:pt x="356616" y="0"/>
                </a:lnTo>
                <a:lnTo>
                  <a:pt x="356616" y="656843"/>
                </a:lnTo>
                <a:lnTo>
                  <a:pt x="0" y="65684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695444" y="3026664"/>
            <a:ext cx="356615" cy="804671"/>
          </a:xfrm>
          <a:custGeom>
            <a:gdLst>
              <a:gd fmla="*/ 0 w 356615" name="connsiteX0"/>
              <a:gd fmla="*/ 0 h 804671" name="connsiteY0"/>
              <a:gd fmla="*/ 356615 w 356615" name="connsiteX1"/>
              <a:gd fmla="*/ 0 h 804671" name="connsiteY1"/>
              <a:gd fmla="*/ 356615 w 356615" name="connsiteX2"/>
              <a:gd fmla="*/ 804671 h 804671" name="connsiteY2"/>
              <a:gd fmla="*/ 0 w 356615" name="connsiteX3"/>
              <a:gd fmla="*/ 804671 h 804671" name="connsiteY3"/>
              <a:gd fmla="*/ 0 w 356615" name="connsiteX4"/>
              <a:gd fmla="*/ 0 h 80467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04671" w="356615">
                <a:moveTo>
                  <a:pt x="0" y="0"/>
                </a:moveTo>
                <a:lnTo>
                  <a:pt x="356615" y="0"/>
                </a:lnTo>
                <a:lnTo>
                  <a:pt x="356615" y="804671"/>
                </a:lnTo>
                <a:lnTo>
                  <a:pt x="0" y="80467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337047" y="2907792"/>
            <a:ext cx="356616" cy="923543"/>
          </a:xfrm>
          <a:custGeom>
            <a:gdLst>
              <a:gd fmla="*/ 0 w 356616" name="connsiteX0"/>
              <a:gd fmla="*/ 0 h 923543" name="connsiteY0"/>
              <a:gd fmla="*/ 356616 w 356616" name="connsiteX1"/>
              <a:gd fmla="*/ 0 h 923543" name="connsiteY1"/>
              <a:gd fmla="*/ 356616 w 356616" name="connsiteX2"/>
              <a:gd fmla="*/ 923543 h 923543" name="connsiteY2"/>
              <a:gd fmla="*/ 0 w 356616" name="connsiteX3"/>
              <a:gd fmla="*/ 923543 h 923543" name="connsiteY3"/>
              <a:gd fmla="*/ 0 w 356616" name="connsiteX4"/>
              <a:gd fmla="*/ 0 h 92354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23543" w="356616">
                <a:moveTo>
                  <a:pt x="0" y="0"/>
                </a:moveTo>
                <a:lnTo>
                  <a:pt x="356616" y="0"/>
                </a:lnTo>
                <a:lnTo>
                  <a:pt x="356616" y="923543"/>
                </a:lnTo>
                <a:lnTo>
                  <a:pt x="0" y="92354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978652" y="2857500"/>
            <a:ext cx="358140" cy="973835"/>
          </a:xfrm>
          <a:custGeom>
            <a:gdLst>
              <a:gd fmla="*/ 0 w 358140" name="connsiteX0"/>
              <a:gd fmla="*/ 0 h 973835" name="connsiteY0"/>
              <a:gd fmla="*/ 358139 w 358140" name="connsiteX1"/>
              <a:gd fmla="*/ 0 h 973835" name="connsiteY1"/>
              <a:gd fmla="*/ 358139 w 358140" name="connsiteX2"/>
              <a:gd fmla="*/ 973835 h 973835" name="connsiteY2"/>
              <a:gd fmla="*/ 0 w 358140" name="connsiteX3"/>
              <a:gd fmla="*/ 973835 h 973835" name="connsiteY3"/>
              <a:gd fmla="*/ 0 w 358140" name="connsiteX4"/>
              <a:gd fmla="*/ 0 h 9738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73835" w="358140">
                <a:moveTo>
                  <a:pt x="0" y="0"/>
                </a:moveTo>
                <a:lnTo>
                  <a:pt x="358139" y="0"/>
                </a:lnTo>
                <a:lnTo>
                  <a:pt x="358139" y="973835"/>
                </a:lnTo>
                <a:lnTo>
                  <a:pt x="0" y="97383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621780" y="2670048"/>
            <a:ext cx="356616" cy="1161287"/>
          </a:xfrm>
          <a:custGeom>
            <a:gdLst>
              <a:gd fmla="*/ 0 w 356616" name="connsiteX0"/>
              <a:gd fmla="*/ 0 h 1161287" name="connsiteY0"/>
              <a:gd fmla="*/ 356615 w 356616" name="connsiteX1"/>
              <a:gd fmla="*/ 0 h 1161287" name="connsiteY1"/>
              <a:gd fmla="*/ 356615 w 356616" name="connsiteX2"/>
              <a:gd fmla="*/ 1161287 h 1161287" name="connsiteY2"/>
              <a:gd fmla="*/ 0 w 356616" name="connsiteX3"/>
              <a:gd fmla="*/ 1161287 h 1161287" name="connsiteY3"/>
              <a:gd fmla="*/ 0 w 356616" name="connsiteX4"/>
              <a:gd fmla="*/ 0 h 116128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61287" w="356616">
                <a:moveTo>
                  <a:pt x="0" y="0"/>
                </a:moveTo>
                <a:lnTo>
                  <a:pt x="356615" y="0"/>
                </a:lnTo>
                <a:lnTo>
                  <a:pt x="356615" y="1161287"/>
                </a:lnTo>
                <a:lnTo>
                  <a:pt x="0" y="116128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263383" y="2564892"/>
            <a:ext cx="356616" cy="1266443"/>
          </a:xfrm>
          <a:custGeom>
            <a:gdLst>
              <a:gd fmla="*/ 0 w 356616" name="connsiteX0"/>
              <a:gd fmla="*/ 0 h 1266443" name="connsiteY0"/>
              <a:gd fmla="*/ 356616 w 356616" name="connsiteX1"/>
              <a:gd fmla="*/ 0 h 1266443" name="connsiteY1"/>
              <a:gd fmla="*/ 356616 w 356616" name="connsiteX2"/>
              <a:gd fmla="*/ 1266443 h 1266443" name="connsiteY2"/>
              <a:gd fmla="*/ 0 w 356616" name="connsiteX3"/>
              <a:gd fmla="*/ 1266443 h 1266443" name="connsiteY3"/>
              <a:gd fmla="*/ 0 w 356616" name="connsiteX4"/>
              <a:gd fmla="*/ 0 h 126644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66443" w="356616">
                <a:moveTo>
                  <a:pt x="0" y="0"/>
                </a:moveTo>
                <a:lnTo>
                  <a:pt x="356616" y="0"/>
                </a:lnTo>
                <a:lnTo>
                  <a:pt x="356616" y="1266443"/>
                </a:lnTo>
                <a:lnTo>
                  <a:pt x="0" y="126644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906511" y="2520695"/>
            <a:ext cx="356616" cy="1310639"/>
          </a:xfrm>
          <a:custGeom>
            <a:gdLst>
              <a:gd fmla="*/ 0 w 356616" name="connsiteX0"/>
              <a:gd fmla="*/ 0 h 1310639" name="connsiteY0"/>
              <a:gd fmla="*/ 356616 w 356616" name="connsiteX1"/>
              <a:gd fmla="*/ 0 h 1310639" name="connsiteY1"/>
              <a:gd fmla="*/ 356616 w 356616" name="connsiteX2"/>
              <a:gd fmla="*/ 1310639 h 1310639" name="connsiteY2"/>
              <a:gd fmla="*/ 0 w 356616" name="connsiteX3"/>
              <a:gd fmla="*/ 1310639 h 1310639" name="connsiteY3"/>
              <a:gd fmla="*/ 0 w 356616" name="connsiteX4"/>
              <a:gd fmla="*/ 0 h 131063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10639" w="356616">
                <a:moveTo>
                  <a:pt x="0" y="0"/>
                </a:moveTo>
                <a:lnTo>
                  <a:pt x="356616" y="0"/>
                </a:lnTo>
                <a:lnTo>
                  <a:pt x="356616" y="1310639"/>
                </a:lnTo>
                <a:lnTo>
                  <a:pt x="0" y="1310639"/>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1648967" y="2208276"/>
            <a:ext cx="6449568" cy="269747"/>
          </a:xfrm>
          <a:custGeom>
            <a:gdLst>
              <a:gd fmla="*/ 13716 w 6449568" name="connsiteX0"/>
              <a:gd fmla="*/ 19811 h 269747" name="connsiteY0"/>
              <a:gd fmla="*/ 655320 w 6449568" name="connsiteX1"/>
              <a:gd fmla="*/ 141731 h 269747" name="connsiteY1"/>
              <a:gd fmla="*/ 1298448 w 6449568" name="connsiteX2"/>
              <a:gd fmla="*/ 256031 h 269747" name="connsiteY2"/>
              <a:gd fmla="*/ 1940052 w 6449568" name="connsiteX3"/>
              <a:gd fmla="*/ 192023 h 269747" name="connsiteY3"/>
              <a:gd fmla="*/ 2581655 w 6449568" name="connsiteX4"/>
              <a:gd fmla="*/ 27431 h 269747" name="connsiteY4"/>
              <a:gd fmla="*/ 3224784 w 6449568" name="connsiteX5"/>
              <a:gd fmla="*/ 13716 h 269747" name="connsiteY5"/>
              <a:gd fmla="*/ 3866388 w 6449568" name="connsiteX6"/>
              <a:gd fmla="*/ 85344 h 269747" name="connsiteY6"/>
              <a:gd fmla="*/ 4509516 w 6449568" name="connsiteX7"/>
              <a:gd fmla="*/ 172211 h 269747" name="connsiteY7"/>
              <a:gd fmla="*/ 5151120 w 6449568" name="connsiteX8"/>
              <a:gd fmla="*/ 44195 h 269747" name="connsiteY8"/>
              <a:gd fmla="*/ 5792724 w 6449568" name="connsiteX9"/>
              <a:gd fmla="*/ 138683 h 269747" name="connsiteY9"/>
              <a:gd fmla="*/ 6435851 w 6449568" name="connsiteX10"/>
              <a:gd fmla="*/ 190500 h 269747"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269747" w="6449568">
                <a:moveTo>
                  <a:pt x="13716" y="19811"/>
                </a:moveTo>
                <a:lnTo>
                  <a:pt x="655320" y="141731"/>
                </a:lnTo>
                <a:lnTo>
                  <a:pt x="1298448" y="256031"/>
                </a:lnTo>
                <a:lnTo>
                  <a:pt x="1940052" y="192023"/>
                </a:lnTo>
                <a:lnTo>
                  <a:pt x="2581655" y="27431"/>
                </a:lnTo>
                <a:lnTo>
                  <a:pt x="3224784" y="13716"/>
                </a:lnTo>
                <a:lnTo>
                  <a:pt x="3866388" y="85344"/>
                </a:lnTo>
                <a:lnTo>
                  <a:pt x="4509516" y="172211"/>
                </a:lnTo>
                <a:lnTo>
                  <a:pt x="5151120" y="44195"/>
                </a:lnTo>
                <a:lnTo>
                  <a:pt x="5792724" y="138683"/>
                </a:lnTo>
                <a:lnTo>
                  <a:pt x="6435851" y="190500"/>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1604899" y="2170557"/>
            <a:ext cx="114299" cy="114300"/>
          </a:xfrm>
          <a:custGeom>
            <a:gdLst>
              <a:gd fmla="*/ 114299 w 114299" name="connsiteX0"/>
              <a:gd fmla="*/ 57150 h 114300" name="connsiteY0"/>
              <a:gd fmla="*/ 57149 w 114299" name="connsiteX1"/>
              <a:gd fmla="*/ 114300 h 114300" name="connsiteY1"/>
              <a:gd fmla="*/ 0 w 114299" name="connsiteX2"/>
              <a:gd fmla="*/ 57150 h 114300" name="connsiteY2"/>
              <a:gd fmla="*/ 57149 w 114299" name="connsiteX3"/>
              <a:gd fmla="*/ 0 h 114300" name="connsiteY3"/>
              <a:gd fmla="*/ 114299 w 114299"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299">
                <a:moveTo>
                  <a:pt x="114299" y="57150"/>
                </a:moveTo>
                <a:cubicBezTo>
                  <a:pt x="114299" y="88645"/>
                  <a:pt x="88772" y="114300"/>
                  <a:pt x="57149" y="114300"/>
                </a:cubicBezTo>
                <a:cubicBezTo>
                  <a:pt x="25653" y="114300"/>
                  <a:pt x="0" y="88645"/>
                  <a:pt x="0" y="57150"/>
                </a:cubicBezTo>
                <a:cubicBezTo>
                  <a:pt x="0" y="25526"/>
                  <a:pt x="25653" y="0"/>
                  <a:pt x="57149" y="0"/>
                </a:cubicBezTo>
                <a:cubicBezTo>
                  <a:pt x="88772" y="0"/>
                  <a:pt x="114299" y="25526"/>
                  <a:pt x="114299"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1598549" y="2164207"/>
            <a:ext cx="126999" cy="127000"/>
          </a:xfrm>
          <a:custGeom>
            <a:gdLst>
              <a:gd fmla="*/ 120649 w 126999" name="connsiteX0"/>
              <a:gd fmla="*/ 63500 h 127000" name="connsiteY0"/>
              <a:gd fmla="*/ 63499 w 126999" name="connsiteX1"/>
              <a:gd fmla="*/ 120650 h 127000" name="connsiteY1"/>
              <a:gd fmla="*/ 6350 w 126999" name="connsiteX2"/>
              <a:gd fmla="*/ 63500 h 127000" name="connsiteY2"/>
              <a:gd fmla="*/ 63499 w 126999" name="connsiteX3"/>
              <a:gd fmla="*/ 6350 h 127000" name="connsiteY3"/>
              <a:gd fmla="*/ 120649 w 126999"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6999">
                <a:moveTo>
                  <a:pt x="120649" y="63500"/>
                </a:moveTo>
                <a:cubicBezTo>
                  <a:pt x="120649" y="94995"/>
                  <a:pt x="95122" y="120650"/>
                  <a:pt x="63499" y="120650"/>
                </a:cubicBezTo>
                <a:cubicBezTo>
                  <a:pt x="32003" y="120650"/>
                  <a:pt x="6350" y="94995"/>
                  <a:pt x="6350" y="63500"/>
                </a:cubicBezTo>
                <a:cubicBezTo>
                  <a:pt x="6350" y="31876"/>
                  <a:pt x="32003" y="6350"/>
                  <a:pt x="63499" y="6350"/>
                </a:cubicBezTo>
                <a:cubicBezTo>
                  <a:pt x="95122" y="6350"/>
                  <a:pt x="120649" y="31876"/>
                  <a:pt x="120649"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2246502" y="2292476"/>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3" y="114300"/>
                  <a:pt x="57150" y="114300"/>
                </a:cubicBezTo>
                <a:cubicBezTo>
                  <a:pt x="25654" y="114300"/>
                  <a:pt x="0" y="88646"/>
                  <a:pt x="0" y="57150"/>
                </a:cubicBezTo>
                <a:cubicBezTo>
                  <a:pt x="0" y="25527"/>
                  <a:pt x="25654" y="0"/>
                  <a:pt x="57150" y="0"/>
                </a:cubicBezTo>
                <a:cubicBezTo>
                  <a:pt x="88773"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2240152" y="2286126"/>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3" y="120650"/>
                  <a:pt x="63500" y="120650"/>
                </a:cubicBezTo>
                <a:cubicBezTo>
                  <a:pt x="32004" y="120650"/>
                  <a:pt x="6350" y="94996"/>
                  <a:pt x="6350" y="63500"/>
                </a:cubicBezTo>
                <a:cubicBezTo>
                  <a:pt x="6350" y="31877"/>
                  <a:pt x="32004" y="6350"/>
                  <a:pt x="63500" y="6350"/>
                </a:cubicBezTo>
                <a:cubicBezTo>
                  <a:pt x="95123"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2889630" y="2406776"/>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3" y="114300"/>
                  <a:pt x="57150" y="114300"/>
                </a:cubicBezTo>
                <a:cubicBezTo>
                  <a:pt x="25654" y="114300"/>
                  <a:pt x="0" y="88646"/>
                  <a:pt x="0" y="57150"/>
                </a:cubicBezTo>
                <a:cubicBezTo>
                  <a:pt x="0" y="25527"/>
                  <a:pt x="25654" y="0"/>
                  <a:pt x="57150" y="0"/>
                </a:cubicBezTo>
                <a:cubicBezTo>
                  <a:pt x="88773"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2883280" y="2400426"/>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3" y="120650"/>
                  <a:pt x="63500" y="120650"/>
                </a:cubicBezTo>
                <a:cubicBezTo>
                  <a:pt x="32004" y="120650"/>
                  <a:pt x="6350" y="94996"/>
                  <a:pt x="6350" y="63500"/>
                </a:cubicBezTo>
                <a:cubicBezTo>
                  <a:pt x="6350" y="31877"/>
                  <a:pt x="32004" y="6350"/>
                  <a:pt x="63500" y="6350"/>
                </a:cubicBezTo>
                <a:cubicBezTo>
                  <a:pt x="95123"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3531234" y="234276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654" y="114300"/>
                  <a:pt x="0" y="88645"/>
                  <a:pt x="0" y="57150"/>
                </a:cubicBezTo>
                <a:cubicBezTo>
                  <a:pt x="0" y="25526"/>
                  <a:pt x="25654" y="0"/>
                  <a:pt x="57150" y="0"/>
                </a:cubicBezTo>
                <a:cubicBezTo>
                  <a:pt x="88773"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3524884" y="2336419"/>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2004" y="120650"/>
                  <a:pt x="6350" y="94995"/>
                  <a:pt x="6350" y="63500"/>
                </a:cubicBezTo>
                <a:cubicBezTo>
                  <a:pt x="6350" y="31876"/>
                  <a:pt x="32004" y="6350"/>
                  <a:pt x="63500" y="6350"/>
                </a:cubicBezTo>
                <a:cubicBezTo>
                  <a:pt x="95123"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4172839" y="2178176"/>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653" y="114300"/>
                  <a:pt x="0" y="88646"/>
                  <a:pt x="0" y="57150"/>
                </a:cubicBezTo>
                <a:cubicBezTo>
                  <a:pt x="0" y="25527"/>
                  <a:pt x="25653" y="0"/>
                  <a:pt x="57150" y="0"/>
                </a:cubicBezTo>
                <a:cubicBezTo>
                  <a:pt x="88772"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4166489" y="2171826"/>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2003" y="120650"/>
                  <a:pt x="6350" y="94996"/>
                  <a:pt x="6350" y="63500"/>
                </a:cubicBezTo>
                <a:cubicBezTo>
                  <a:pt x="6350" y="31877"/>
                  <a:pt x="32003" y="6350"/>
                  <a:pt x="63500" y="6350"/>
                </a:cubicBezTo>
                <a:cubicBezTo>
                  <a:pt x="95122"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4815966" y="216446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3" y="114300"/>
                  <a:pt x="57150" y="114300"/>
                </a:cubicBezTo>
                <a:cubicBezTo>
                  <a:pt x="25654" y="114300"/>
                  <a:pt x="0" y="88646"/>
                  <a:pt x="0" y="57150"/>
                </a:cubicBezTo>
                <a:cubicBezTo>
                  <a:pt x="0" y="25527"/>
                  <a:pt x="25654" y="0"/>
                  <a:pt x="57150" y="0"/>
                </a:cubicBezTo>
                <a:cubicBezTo>
                  <a:pt x="88773"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4809616" y="215811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3" y="120650"/>
                  <a:pt x="63500" y="120650"/>
                </a:cubicBezTo>
                <a:cubicBezTo>
                  <a:pt x="32004" y="120650"/>
                  <a:pt x="6350" y="94996"/>
                  <a:pt x="6350" y="63500"/>
                </a:cubicBezTo>
                <a:cubicBezTo>
                  <a:pt x="6350" y="31877"/>
                  <a:pt x="32004" y="6350"/>
                  <a:pt x="63500" y="6350"/>
                </a:cubicBezTo>
                <a:cubicBezTo>
                  <a:pt x="95123"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5457571" y="223608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653" y="114300"/>
                  <a:pt x="0" y="88645"/>
                  <a:pt x="0" y="57150"/>
                </a:cubicBezTo>
                <a:cubicBezTo>
                  <a:pt x="0" y="25526"/>
                  <a:pt x="25653"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451221" y="2229739"/>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2003" y="120650"/>
                  <a:pt x="6350" y="94995"/>
                  <a:pt x="6350" y="63500"/>
                </a:cubicBezTo>
                <a:cubicBezTo>
                  <a:pt x="6350" y="31876"/>
                  <a:pt x="32003"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6100698" y="232295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654" y="114300"/>
                  <a:pt x="0" y="88645"/>
                  <a:pt x="0" y="57150"/>
                </a:cubicBezTo>
                <a:cubicBezTo>
                  <a:pt x="0" y="25526"/>
                  <a:pt x="25654"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6" name="Freeform 3"/>
          <p:cNvSpPr/>
          <p:nvPr/>
        </p:nvSpPr>
        <p:spPr>
          <a:xfrm>
            <a:off x="6094348" y="2316607"/>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2004" y="120650"/>
                  <a:pt x="6350" y="94995"/>
                  <a:pt x="6350" y="63500"/>
                </a:cubicBezTo>
                <a:cubicBezTo>
                  <a:pt x="6350" y="31876"/>
                  <a:pt x="32004"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8" name="Freeform 3"/>
          <p:cNvSpPr/>
          <p:nvPr/>
        </p:nvSpPr>
        <p:spPr>
          <a:xfrm>
            <a:off x="6742303" y="2194941"/>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653" y="114300"/>
                  <a:pt x="0" y="88645"/>
                  <a:pt x="0" y="57150"/>
                </a:cubicBezTo>
                <a:cubicBezTo>
                  <a:pt x="0" y="25526"/>
                  <a:pt x="25653"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6735953" y="2188591"/>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2003" y="120650"/>
                  <a:pt x="6350" y="94995"/>
                  <a:pt x="6350" y="63500"/>
                </a:cubicBezTo>
                <a:cubicBezTo>
                  <a:pt x="6350" y="31876"/>
                  <a:pt x="32003"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0" name="Freeform 3"/>
          <p:cNvSpPr/>
          <p:nvPr/>
        </p:nvSpPr>
        <p:spPr>
          <a:xfrm>
            <a:off x="7383906" y="228942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654" y="114300"/>
                  <a:pt x="0" y="88645"/>
                  <a:pt x="0" y="57150"/>
                </a:cubicBezTo>
                <a:cubicBezTo>
                  <a:pt x="0" y="25526"/>
                  <a:pt x="25654" y="0"/>
                  <a:pt x="57150" y="0"/>
                </a:cubicBezTo>
                <a:cubicBezTo>
                  <a:pt x="88773"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1" name="Freeform 3"/>
          <p:cNvSpPr/>
          <p:nvPr/>
        </p:nvSpPr>
        <p:spPr>
          <a:xfrm>
            <a:off x="7377556" y="2283079"/>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2004" y="120650"/>
                  <a:pt x="6350" y="94995"/>
                  <a:pt x="6350" y="63500"/>
                </a:cubicBezTo>
                <a:cubicBezTo>
                  <a:pt x="6350" y="31876"/>
                  <a:pt x="32004" y="6350"/>
                  <a:pt x="63500" y="6350"/>
                </a:cubicBezTo>
                <a:cubicBezTo>
                  <a:pt x="95123"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2" name="Freeform 3"/>
          <p:cNvSpPr/>
          <p:nvPr/>
        </p:nvSpPr>
        <p:spPr>
          <a:xfrm>
            <a:off x="8027034" y="234124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654" y="114300"/>
                  <a:pt x="0" y="88645"/>
                  <a:pt x="0" y="57150"/>
                </a:cubicBezTo>
                <a:cubicBezTo>
                  <a:pt x="0" y="25526"/>
                  <a:pt x="25654"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3" name="Freeform 3"/>
          <p:cNvSpPr/>
          <p:nvPr/>
        </p:nvSpPr>
        <p:spPr>
          <a:xfrm>
            <a:off x="8020684" y="2334895"/>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2004" y="120650"/>
                  <a:pt x="6350" y="94995"/>
                  <a:pt x="6350" y="63500"/>
                </a:cubicBezTo>
                <a:cubicBezTo>
                  <a:pt x="6350" y="31876"/>
                  <a:pt x="32004"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4" name="Freeform 3"/>
          <p:cNvSpPr/>
          <p:nvPr/>
        </p:nvSpPr>
        <p:spPr>
          <a:xfrm>
            <a:off x="2906267" y="4271771"/>
            <a:ext cx="243839" cy="76200"/>
          </a:xfrm>
          <a:custGeom>
            <a:gdLst>
              <a:gd fmla="*/ 0 w 243839" name="connsiteX0"/>
              <a:gd fmla="*/ 76200 h 76200" name="connsiteY0"/>
              <a:gd fmla="*/ 243839 w 243839" name="connsiteX1"/>
              <a:gd fmla="*/ 76200 h 76200" name="connsiteY1"/>
              <a:gd fmla="*/ 243839 w 243839" name="connsiteX2"/>
              <a:gd fmla="*/ 0 h 76200" name="connsiteY2"/>
              <a:gd fmla="*/ 0 w 243839" name="connsiteX3"/>
              <a:gd fmla="*/ 0 h 76200" name="connsiteY3"/>
              <a:gd fmla="*/ 0 w 243839"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243839">
                <a:moveTo>
                  <a:pt x="0" y="76200"/>
                </a:moveTo>
                <a:lnTo>
                  <a:pt x="243839" y="76200"/>
                </a:lnTo>
                <a:lnTo>
                  <a:pt x="243839" y="0"/>
                </a:lnTo>
                <a:lnTo>
                  <a:pt x="0" y="0"/>
                </a:lnTo>
                <a:lnTo>
                  <a:pt x="0" y="7620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5" name="Freeform 3"/>
          <p:cNvSpPr/>
          <p:nvPr/>
        </p:nvSpPr>
        <p:spPr>
          <a:xfrm>
            <a:off x="5455920" y="4296155"/>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6" name="Freeform 3"/>
          <p:cNvSpPr/>
          <p:nvPr/>
        </p:nvSpPr>
        <p:spPr>
          <a:xfrm>
            <a:off x="5551932" y="4271771"/>
            <a:ext cx="76200" cy="76200"/>
          </a:xfrm>
          <a:custGeom>
            <a:gdLst>
              <a:gd fmla="*/ 76200 w 76200" name="connsiteX0"/>
              <a:gd fmla="*/ 38100 h 76200" name="connsiteY0"/>
              <a:gd fmla="*/ 38100 w 76200" name="connsiteX1"/>
              <a:gd fmla="*/ 76200 h 76200" name="connsiteY1"/>
              <a:gd fmla="*/ 0 w 76200" name="connsiteX2"/>
              <a:gd fmla="*/ 38100 h 76200" name="connsiteY2"/>
              <a:gd fmla="*/ 38100 w 76200" name="connsiteX3"/>
              <a:gd fmla="*/ 0 h 76200" name="connsiteY3"/>
              <a:gd fmla="*/ 76200 w 76200" name="connsiteX4"/>
              <a:gd fmla="*/ 381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76200" y="38100"/>
                </a:moveTo>
                <a:cubicBezTo>
                  <a:pt x="76200" y="59144"/>
                  <a:pt x="59182" y="76200"/>
                  <a:pt x="38100" y="76200"/>
                </a:cubicBezTo>
                <a:cubicBezTo>
                  <a:pt x="17017" y="76200"/>
                  <a:pt x="0" y="59144"/>
                  <a:pt x="0" y="38100"/>
                </a:cubicBezTo>
                <a:cubicBezTo>
                  <a:pt x="0" y="17056"/>
                  <a:pt x="17017" y="0"/>
                  <a:pt x="38100" y="0"/>
                </a:cubicBezTo>
                <a:cubicBezTo>
                  <a:pt x="59182" y="0"/>
                  <a:pt x="76200" y="17056"/>
                  <a:pt x="76200" y="3810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7" name="Freeform 3"/>
          <p:cNvSpPr/>
          <p:nvPr/>
        </p:nvSpPr>
        <p:spPr>
          <a:xfrm>
            <a:off x="5545582" y="4265421"/>
            <a:ext cx="88900" cy="88900"/>
          </a:xfrm>
          <a:custGeom>
            <a:gdLst>
              <a:gd fmla="*/ 82550 w 88900" name="connsiteX0"/>
              <a:gd fmla="*/ 44450 h 88900" name="connsiteY0"/>
              <a:gd fmla="*/ 44450 w 88900" name="connsiteX1"/>
              <a:gd fmla="*/ 82550 h 88900" name="connsiteY1"/>
              <a:gd fmla="*/ 6350 w 88900" name="connsiteX2"/>
              <a:gd fmla="*/ 44450 h 88900" name="connsiteY2"/>
              <a:gd fmla="*/ 44450 w 88900" name="connsiteX3"/>
              <a:gd fmla="*/ 6350 h 88900" name="connsiteY3"/>
              <a:gd fmla="*/ 82550 w 88900" name="connsiteX4"/>
              <a:gd fmla="*/ 44450 h 889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8900" w="88900">
                <a:moveTo>
                  <a:pt x="82550" y="44450"/>
                </a:moveTo>
                <a:cubicBezTo>
                  <a:pt x="82550" y="65494"/>
                  <a:pt x="65532" y="82550"/>
                  <a:pt x="44450" y="82550"/>
                </a:cubicBezTo>
                <a:cubicBezTo>
                  <a:pt x="23367" y="82550"/>
                  <a:pt x="6350" y="65494"/>
                  <a:pt x="6350" y="44450"/>
                </a:cubicBezTo>
                <a:cubicBezTo>
                  <a:pt x="6350" y="23406"/>
                  <a:pt x="23367" y="6350"/>
                  <a:pt x="44450" y="6350"/>
                </a:cubicBezTo>
                <a:cubicBezTo>
                  <a:pt x="65532" y="6350"/>
                  <a:pt x="82550" y="23406"/>
                  <a:pt x="82550" y="4445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8" name="TextBox 1"/>
          <p:cNvSpPr txBox="1"/>
          <p:nvPr/>
        </p:nvSpPr>
        <p:spPr>
          <a:xfrm>
            <a:off x="901700" y="35052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0.9</a:t>
            </a:r>
          </a:p>
        </p:txBody>
      </p:sp>
      <p:sp>
        <p:nvSpPr>
          <p:cNvPr id="1039" name="TextBox 1"/>
          <p:cNvSpPr txBox="1"/>
          <p:nvPr/>
        </p:nvSpPr>
        <p:spPr>
          <a:xfrm>
            <a:off x="1549400" y="34163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1.1</a:t>
            </a:r>
          </a:p>
        </p:txBody>
      </p:sp>
      <p:sp>
        <p:nvSpPr>
          <p:cNvPr id="1040" name="TextBox 1"/>
          <p:cNvSpPr txBox="1"/>
          <p:nvPr/>
        </p:nvSpPr>
        <p:spPr>
          <a:xfrm>
            <a:off x="2197100" y="3378200"/>
            <a:ext cx="190500" cy="185420"/>
          </a:xfrm>
          <a:prstGeom prst="rect">
            <a:avLst/>
          </a:prstGeom>
          <a:noFill/>
        </p:spPr>
        <p:txBody>
          <a:bodyPr lIns="0" rIns="0" rtlCol="0" tIns="0" wrap="none">
            <a:spAutoFit/>
          </a:bodyPr>
          <a:lstStyle/>
          <a:p>
            <a:pPr>
              <a:lnSpc>
                <a:spcPts val="1100"/>
              </a:lnSpc>
            </a:pPr>
            <a:r>
              <a:rPr altLang="zh-CN" b="1" lang="en-US" smtClean="0" sz="1202">
                <a:solidFill>
                  <a:srgbClr val="FFFFFF"/>
                </a:solidFill>
                <a:latin charset="0" pitchFamily="18" typeface="Times New Roman"/>
                <a:cs charset="0" pitchFamily="18" typeface="Times New Roman"/>
              </a:rPr>
              <a:t>1.2</a:t>
            </a:r>
          </a:p>
        </p:txBody>
      </p:sp>
      <p:sp>
        <p:nvSpPr>
          <p:cNvPr id="1041" name="TextBox 1"/>
          <p:cNvSpPr txBox="1"/>
          <p:nvPr/>
        </p:nvSpPr>
        <p:spPr>
          <a:xfrm>
            <a:off x="2832100" y="33909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1.1</a:t>
            </a:r>
          </a:p>
        </p:txBody>
      </p:sp>
      <p:sp>
        <p:nvSpPr>
          <p:cNvPr id="1042" name="TextBox 1"/>
          <p:cNvSpPr txBox="1"/>
          <p:nvPr/>
        </p:nvSpPr>
        <p:spPr>
          <a:xfrm>
            <a:off x="3479800" y="33782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1.2</a:t>
            </a:r>
          </a:p>
        </p:txBody>
      </p:sp>
      <p:sp>
        <p:nvSpPr>
          <p:cNvPr id="1043" name="TextBox 1"/>
          <p:cNvSpPr txBox="1"/>
          <p:nvPr/>
        </p:nvSpPr>
        <p:spPr>
          <a:xfrm>
            <a:off x="4114800" y="32639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1.4</a:t>
            </a:r>
          </a:p>
        </p:txBody>
      </p:sp>
      <p:sp>
        <p:nvSpPr>
          <p:cNvPr id="1044" name="TextBox 1"/>
          <p:cNvSpPr txBox="1"/>
          <p:nvPr/>
        </p:nvSpPr>
        <p:spPr>
          <a:xfrm>
            <a:off x="4762500" y="31115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1.7</a:t>
            </a:r>
          </a:p>
        </p:txBody>
      </p:sp>
      <p:sp>
        <p:nvSpPr>
          <p:cNvPr id="1045" name="TextBox 1"/>
          <p:cNvSpPr txBox="1"/>
          <p:nvPr/>
        </p:nvSpPr>
        <p:spPr>
          <a:xfrm>
            <a:off x="5397500" y="29972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2.0</a:t>
            </a:r>
          </a:p>
        </p:txBody>
      </p:sp>
      <p:sp>
        <p:nvSpPr>
          <p:cNvPr id="1046" name="TextBox 1"/>
          <p:cNvSpPr txBox="1"/>
          <p:nvPr/>
        </p:nvSpPr>
        <p:spPr>
          <a:xfrm>
            <a:off x="6045200" y="2946400"/>
            <a:ext cx="190500" cy="185420"/>
          </a:xfrm>
          <a:prstGeom prst="rect">
            <a:avLst/>
          </a:prstGeom>
          <a:noFill/>
        </p:spPr>
        <p:txBody>
          <a:bodyPr lIns="0" rIns="0" rtlCol="0" tIns="0" wrap="none">
            <a:spAutoFit/>
          </a:bodyPr>
          <a:lstStyle/>
          <a:p>
            <a:pPr>
              <a:lnSpc>
                <a:spcPts val="1100"/>
              </a:lnSpc>
            </a:pPr>
            <a:r>
              <a:rPr altLang="zh-CN" b="1" lang="en-US" smtClean="0" sz="1202">
                <a:solidFill>
                  <a:srgbClr val="FFFFFF"/>
                </a:solidFill>
                <a:latin charset="0" pitchFamily="18" typeface="Times New Roman"/>
                <a:cs charset="0" pitchFamily="18" typeface="Times New Roman"/>
              </a:rPr>
              <a:t>2.1</a:t>
            </a:r>
          </a:p>
        </p:txBody>
      </p:sp>
      <p:sp>
        <p:nvSpPr>
          <p:cNvPr id="1047" name="TextBox 1"/>
          <p:cNvSpPr txBox="1"/>
          <p:nvPr/>
        </p:nvSpPr>
        <p:spPr>
          <a:xfrm>
            <a:off x="6692900" y="27559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2.5</a:t>
            </a:r>
          </a:p>
        </p:txBody>
      </p:sp>
      <p:sp>
        <p:nvSpPr>
          <p:cNvPr id="1048" name="TextBox 1"/>
          <p:cNvSpPr txBox="1"/>
          <p:nvPr/>
        </p:nvSpPr>
        <p:spPr>
          <a:xfrm>
            <a:off x="7327900" y="26543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2.7</a:t>
            </a:r>
          </a:p>
        </p:txBody>
      </p:sp>
      <p:sp>
        <p:nvSpPr>
          <p:cNvPr id="1049" name="TextBox 1"/>
          <p:cNvSpPr txBox="1"/>
          <p:nvPr/>
        </p:nvSpPr>
        <p:spPr>
          <a:xfrm>
            <a:off x="7975600" y="2603500"/>
            <a:ext cx="1905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2.8</a:t>
            </a:r>
          </a:p>
        </p:txBody>
      </p:sp>
      <p:sp>
        <p:nvSpPr>
          <p:cNvPr id="1050" name="TextBox 1"/>
          <p:cNvSpPr txBox="1"/>
          <p:nvPr/>
        </p:nvSpPr>
        <p:spPr>
          <a:xfrm>
            <a:off x="1435100" y="19685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21.8%</a:t>
            </a:r>
          </a:p>
        </p:txBody>
      </p:sp>
      <p:sp>
        <p:nvSpPr>
          <p:cNvPr id="1051" name="TextBox 1"/>
          <p:cNvSpPr txBox="1"/>
          <p:nvPr/>
        </p:nvSpPr>
        <p:spPr>
          <a:xfrm>
            <a:off x="2120900" y="20828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8.8%</a:t>
            </a:r>
          </a:p>
        </p:txBody>
      </p:sp>
      <p:sp>
        <p:nvSpPr>
          <p:cNvPr id="1052" name="TextBox 1"/>
          <p:cNvSpPr txBox="1"/>
          <p:nvPr/>
        </p:nvSpPr>
        <p:spPr>
          <a:xfrm>
            <a:off x="2743200" y="2197100"/>
            <a:ext cx="3683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-3.4%</a:t>
            </a:r>
          </a:p>
        </p:txBody>
      </p:sp>
      <p:sp>
        <p:nvSpPr>
          <p:cNvPr id="1053" name="TextBox 1"/>
          <p:cNvSpPr txBox="1"/>
          <p:nvPr/>
        </p:nvSpPr>
        <p:spPr>
          <a:xfrm>
            <a:off x="3403600" y="2133600"/>
            <a:ext cx="317500" cy="185420"/>
          </a:xfrm>
          <a:prstGeom prst="rect">
            <a:avLst/>
          </a:prstGeom>
          <a:noFill/>
        </p:spPr>
        <p:txBody>
          <a:bodyPr lIns="0" rIns="0" rtlCol="0" tIns="0" wrap="none">
            <a:spAutoFit/>
          </a:bodyPr>
          <a:lstStyle/>
          <a:p>
            <a:pPr>
              <a:lnSpc>
                <a:spcPts val="1100"/>
              </a:lnSpc>
            </a:pPr>
            <a:r>
              <a:rPr altLang="zh-CN" lang="en-US" smtClean="0" sz="1202">
                <a:solidFill>
                  <a:srgbClr val="FF6600"/>
                </a:solidFill>
                <a:latin charset="0" pitchFamily="18" typeface="Times New Roman"/>
                <a:cs charset="0" pitchFamily="18" typeface="Times New Roman"/>
              </a:rPr>
              <a:t>3.4%</a:t>
            </a:r>
          </a:p>
        </p:txBody>
      </p:sp>
      <p:sp>
        <p:nvSpPr>
          <p:cNvPr id="1054" name="TextBox 1"/>
          <p:cNvSpPr txBox="1"/>
          <p:nvPr/>
        </p:nvSpPr>
        <p:spPr>
          <a:xfrm>
            <a:off x="4013200" y="19685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21.0%</a:t>
            </a:r>
          </a:p>
        </p:txBody>
      </p:sp>
      <p:sp>
        <p:nvSpPr>
          <p:cNvPr id="1055" name="TextBox 1"/>
          <p:cNvSpPr txBox="1"/>
          <p:nvPr/>
        </p:nvSpPr>
        <p:spPr>
          <a:xfrm>
            <a:off x="4648200" y="19558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22.5%</a:t>
            </a:r>
          </a:p>
        </p:txBody>
      </p:sp>
      <p:sp>
        <p:nvSpPr>
          <p:cNvPr id="1056" name="TextBox 1"/>
          <p:cNvSpPr txBox="1"/>
          <p:nvPr/>
        </p:nvSpPr>
        <p:spPr>
          <a:xfrm>
            <a:off x="5295900" y="20320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14.8%</a:t>
            </a:r>
          </a:p>
        </p:txBody>
      </p:sp>
      <p:sp>
        <p:nvSpPr>
          <p:cNvPr id="1057" name="TextBox 1"/>
          <p:cNvSpPr txBox="1"/>
          <p:nvPr/>
        </p:nvSpPr>
        <p:spPr>
          <a:xfrm>
            <a:off x="5981700" y="21209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5.5%</a:t>
            </a:r>
          </a:p>
        </p:txBody>
      </p:sp>
      <p:sp>
        <p:nvSpPr>
          <p:cNvPr id="1058" name="TextBox 1"/>
          <p:cNvSpPr txBox="1"/>
          <p:nvPr/>
        </p:nvSpPr>
        <p:spPr>
          <a:xfrm>
            <a:off x="6578600" y="19939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19.2%</a:t>
            </a:r>
          </a:p>
        </p:txBody>
      </p:sp>
      <p:sp>
        <p:nvSpPr>
          <p:cNvPr id="1059" name="TextBox 1"/>
          <p:cNvSpPr txBox="1"/>
          <p:nvPr/>
        </p:nvSpPr>
        <p:spPr>
          <a:xfrm>
            <a:off x="7264400" y="2082800"/>
            <a:ext cx="317500" cy="185420"/>
          </a:xfrm>
          <a:prstGeom prst="rect">
            <a:avLst/>
          </a:prstGeom>
          <a:noFill/>
        </p:spPr>
        <p:txBody>
          <a:bodyPr lIns="0" rIns="0" rtlCol="0" tIns="0" wrap="none">
            <a:spAutoFit/>
          </a:bodyPr>
          <a:lstStyle/>
          <a:p>
            <a:pPr>
              <a:lnSpc>
                <a:spcPts val="1100"/>
              </a:lnSpc>
            </a:pPr>
            <a:r>
              <a:rPr altLang="zh-CN" lang="en-US" smtClean="0" sz="1202">
                <a:solidFill>
                  <a:srgbClr val="FF6600"/>
                </a:solidFill>
                <a:latin charset="0" pitchFamily="18" typeface="Times New Roman"/>
                <a:cs charset="0" pitchFamily="18" typeface="Times New Roman"/>
              </a:rPr>
              <a:t>9.0%</a:t>
            </a:r>
          </a:p>
        </p:txBody>
      </p:sp>
      <p:sp>
        <p:nvSpPr>
          <p:cNvPr id="1060" name="TextBox 1"/>
          <p:cNvSpPr txBox="1"/>
          <p:nvPr/>
        </p:nvSpPr>
        <p:spPr>
          <a:xfrm>
            <a:off x="7899400" y="21336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3.5%</a:t>
            </a:r>
          </a:p>
        </p:txBody>
      </p:sp>
      <p:sp>
        <p:nvSpPr>
          <p:cNvPr id="1061" name="TextBox 1"/>
          <p:cNvSpPr txBox="1"/>
          <p:nvPr/>
        </p:nvSpPr>
        <p:spPr>
          <a:xfrm>
            <a:off x="8128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a:t>
            </a:r>
          </a:p>
        </p:txBody>
      </p:sp>
      <p:sp>
        <p:nvSpPr>
          <p:cNvPr id="1062" name="TextBox 1"/>
          <p:cNvSpPr txBox="1"/>
          <p:nvPr/>
        </p:nvSpPr>
        <p:spPr>
          <a:xfrm>
            <a:off x="14605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2014.2</a:t>
            </a:r>
          </a:p>
        </p:txBody>
      </p:sp>
      <p:sp>
        <p:nvSpPr>
          <p:cNvPr id="1063" name="TextBox 1"/>
          <p:cNvSpPr txBox="1"/>
          <p:nvPr/>
        </p:nvSpPr>
        <p:spPr>
          <a:xfrm>
            <a:off x="20955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2014.3</a:t>
            </a:r>
          </a:p>
        </p:txBody>
      </p:sp>
      <p:sp>
        <p:nvSpPr>
          <p:cNvPr id="1064" name="TextBox 1"/>
          <p:cNvSpPr txBox="1"/>
          <p:nvPr/>
        </p:nvSpPr>
        <p:spPr>
          <a:xfrm>
            <a:off x="27432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2014.4</a:t>
            </a:r>
          </a:p>
        </p:txBody>
      </p:sp>
      <p:sp>
        <p:nvSpPr>
          <p:cNvPr id="1065" name="TextBox 1"/>
          <p:cNvSpPr txBox="1"/>
          <p:nvPr/>
        </p:nvSpPr>
        <p:spPr>
          <a:xfrm>
            <a:off x="33782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2014.5</a:t>
            </a:r>
          </a:p>
        </p:txBody>
      </p:sp>
      <p:sp>
        <p:nvSpPr>
          <p:cNvPr id="1066" name="TextBox 1"/>
          <p:cNvSpPr txBox="1"/>
          <p:nvPr/>
        </p:nvSpPr>
        <p:spPr>
          <a:xfrm>
            <a:off x="40259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2014.6</a:t>
            </a:r>
          </a:p>
        </p:txBody>
      </p:sp>
      <p:sp>
        <p:nvSpPr>
          <p:cNvPr id="1067" name="TextBox 1"/>
          <p:cNvSpPr txBox="1"/>
          <p:nvPr/>
        </p:nvSpPr>
        <p:spPr>
          <a:xfrm>
            <a:off x="46609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2014.7</a:t>
            </a:r>
          </a:p>
        </p:txBody>
      </p:sp>
      <p:sp>
        <p:nvSpPr>
          <p:cNvPr id="1068" name="TextBox 1"/>
          <p:cNvSpPr txBox="1"/>
          <p:nvPr/>
        </p:nvSpPr>
        <p:spPr>
          <a:xfrm>
            <a:off x="53086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2014.8</a:t>
            </a:r>
          </a:p>
        </p:txBody>
      </p:sp>
      <p:sp>
        <p:nvSpPr>
          <p:cNvPr id="1069" name="TextBox 1"/>
          <p:cNvSpPr txBox="1"/>
          <p:nvPr/>
        </p:nvSpPr>
        <p:spPr>
          <a:xfrm>
            <a:off x="5956300" y="3911600"/>
            <a:ext cx="403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2014.9</a:t>
            </a:r>
          </a:p>
        </p:txBody>
      </p:sp>
      <p:sp>
        <p:nvSpPr>
          <p:cNvPr id="1070" name="TextBox 1"/>
          <p:cNvSpPr txBox="1"/>
          <p:nvPr/>
        </p:nvSpPr>
        <p:spPr>
          <a:xfrm>
            <a:off x="6553200" y="3911600"/>
            <a:ext cx="4778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2014.10</a:t>
            </a:r>
          </a:p>
        </p:txBody>
      </p:sp>
      <p:sp>
        <p:nvSpPr>
          <p:cNvPr id="1071" name="TextBox 1"/>
          <p:cNvSpPr txBox="1"/>
          <p:nvPr/>
        </p:nvSpPr>
        <p:spPr>
          <a:xfrm>
            <a:off x="7200900" y="3911600"/>
            <a:ext cx="4778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2014.11</a:t>
            </a:r>
          </a:p>
        </p:txBody>
      </p:sp>
      <p:sp>
        <p:nvSpPr>
          <p:cNvPr id="1072" name="TextBox 1"/>
          <p:cNvSpPr txBox="1"/>
          <p:nvPr/>
        </p:nvSpPr>
        <p:spPr>
          <a:xfrm>
            <a:off x="7835900" y="3911600"/>
            <a:ext cx="477838"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2014.12</a:t>
            </a:r>
          </a:p>
        </p:txBody>
      </p:sp>
      <p:sp>
        <p:nvSpPr>
          <p:cNvPr id="1073" name="TextBox 1"/>
          <p:cNvSpPr txBox="1"/>
          <p:nvPr/>
        </p:nvSpPr>
        <p:spPr>
          <a:xfrm>
            <a:off x="393700" y="254000"/>
            <a:ext cx="9137650" cy="1468120"/>
          </a:xfrm>
          <a:prstGeom prst="rect">
            <a:avLst/>
          </a:prstGeom>
          <a:noFill/>
        </p:spPr>
        <p:txBody>
          <a:bodyPr lIns="0" rIns="0" rtlCol="0" tIns="0" wrap="none">
            <a:spAutoFit/>
          </a:bodyPr>
          <a:lstStyle/>
          <a:p>
            <a:pPr>
              <a:lnSpc>
                <a:spcPts val="1400"/>
              </a:lnSpc>
              <a:tabLst>
                <a:tab pos="241300"/>
                <a:tab pos="2095500"/>
              </a:tabLst>
            </a:pPr>
            <a:r>
              <a:rPr altLang="zh-CN" lang="en-US" smtClean="0"/>
              <a:t>	细分行业应用盘点——移动旅游</a:t>
            </a:r>
          </a:p>
          <a:p>
            <a:pPr>
              <a:lnSpc>
                <a:spcPts val="1400"/>
              </a:lnSpc>
              <a:tabLst>
                <a:tab pos="241300"/>
                <a:tab pos="2095500"/>
              </a:tabLst>
            </a:pPr>
            <a:r>
              <a:rPr altLang="zh-CN" lang="en-US" smtClean="0"/>
              <a:t>   2014年移动旅游（综合预订）行业用户增长较快，用户规模达2.8亿，较年初增长211.1%</a:t>
            </a:r>
          </a:p>
          <a:p>
            <a:pPr>
              <a:lnSpc>
                <a:spcPts val="1400"/>
              </a:lnSpc>
              <a:tabLst>
                <a:tab pos="241300"/>
                <a:tab pos="2095500"/>
              </a:tabLst>
            </a:pPr>
            <a:endParaRPr altLang="zh-CN" lang="en-US" smtClean="0"/>
          </a:p>
          <a:p>
            <a:pPr>
              <a:lnSpc>
                <a:spcPts val="1400"/>
              </a:lnSpc>
              <a:tabLst>
                <a:tab pos="241300"/>
                <a:tab pos="2095500"/>
              </a:tabLst>
            </a:pPr>
            <a:endParaRPr altLang="zh-CN" lang="en-US" smtClean="0"/>
          </a:p>
          <a:p>
            <a:pPr>
              <a:lnSpc>
                <a:spcPts val="1400"/>
              </a:lnSpc>
              <a:tabLst>
                <a:tab pos="241300"/>
                <a:tab pos="2095500"/>
              </a:tabLst>
            </a:pPr>
            <a:endParaRPr altLang="zh-CN" lang="en-US" smtClean="0"/>
          </a:p>
          <a:p>
            <a:pPr>
              <a:lnSpc>
                <a:spcPts val="1400"/>
              </a:lnSpc>
              <a:tabLst>
                <a:tab pos="241300"/>
                <a:tab pos="2095500"/>
              </a:tabLst>
            </a:pPr>
            <a:endParaRPr altLang="zh-CN" lang="en-US" smtClean="0"/>
          </a:p>
          <a:p>
            <a:pPr>
              <a:lnSpc>
                <a:spcPts val="1400"/>
              </a:lnSpc>
              <a:tabLst>
                <a:tab pos="241300"/>
                <a:tab pos="2095500"/>
              </a:tabLst>
            </a:pPr>
            <a:endParaRPr altLang="zh-CN" lang="en-US" smtClean="0"/>
          </a:p>
          <a:p>
            <a:pPr>
              <a:lnSpc>
                <a:spcPts val="1400"/>
              </a:lnSpc>
              <a:tabLst>
                <a:tab pos="241300"/>
                <a:tab pos="2095500"/>
              </a:tabLst>
            </a:pPr>
            <a:r>
              <a:rPr altLang="zh-CN" lang="en-US" smtClean="0"/>
              <a:t>		2014年1-12月 移动旅游行业（综合预定类）用户规模及增长率</a:t>
            </a:r>
          </a:p>
        </p:txBody>
      </p:sp>
      <p:sp>
        <p:nvSpPr>
          <p:cNvPr id="1074" name="TextBox 1"/>
          <p:cNvSpPr txBox="1"/>
          <p:nvPr/>
        </p:nvSpPr>
        <p:spPr>
          <a:xfrm>
            <a:off x="3175000" y="4216400"/>
            <a:ext cx="2032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移动旅游预订行业用户规模（亿台）</a:t>
            </a:r>
          </a:p>
        </p:txBody>
      </p:sp>
      <p:sp>
        <p:nvSpPr>
          <p:cNvPr id="1075" name="TextBox 1"/>
          <p:cNvSpPr txBox="1"/>
          <p:nvPr/>
        </p:nvSpPr>
        <p:spPr>
          <a:xfrm>
            <a:off x="5727700" y="4216400"/>
            <a:ext cx="7477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增长率（%）</a:t>
            </a:r>
          </a:p>
        </p:txBody>
      </p:sp>
    </p:spTree>
  </p:cSld>
  <p:clrMapOvr>
    <a:masterClrMapping/>
  </p:clrMapOvr>
  <p:transition/>
  <p:timing/>
</p:sld>
</file>

<file path=ppt/slides/slide5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684015" y="767270"/>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4030345" y="767270"/>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726557" y="767270"/>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684015" y="1503743"/>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030345" y="1503743"/>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726557" y="1503743"/>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684015" y="2240216"/>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030345" y="2240216"/>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726557" y="2240216"/>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3684015" y="2976689"/>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030345" y="2976689"/>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726557" y="2976689"/>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684015" y="3713175"/>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4030345" y="3713175"/>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5726557" y="3713175"/>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5288279" y="4131564"/>
            <a:ext cx="109728" cy="262128"/>
          </a:xfrm>
          <a:custGeom>
            <a:gdLst>
              <a:gd fmla="*/ 0 w 109728" name="connsiteX0"/>
              <a:gd fmla="*/ 262127 h 262128" name="connsiteY0"/>
              <a:gd fmla="*/ 109728 w 109728" name="connsiteX1"/>
              <a:gd fmla="*/ 262127 h 262128" name="connsiteY1"/>
              <a:gd fmla="*/ 109728 w 109728" name="connsiteX2"/>
              <a:gd fmla="*/ 0 h 262128" name="connsiteY2"/>
              <a:gd fmla="*/ 0 w 109728" name="connsiteX3"/>
              <a:gd fmla="*/ 0 h 262128" name="connsiteY3"/>
              <a:gd fmla="*/ 0 w 109728" name="connsiteX4"/>
              <a:gd fmla="*/ 262127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109728">
                <a:moveTo>
                  <a:pt x="0" y="262127"/>
                </a:moveTo>
                <a:lnTo>
                  <a:pt x="109728" y="262127"/>
                </a:lnTo>
                <a:lnTo>
                  <a:pt x="109728"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5288279" y="3765803"/>
            <a:ext cx="211835" cy="262128"/>
          </a:xfrm>
          <a:custGeom>
            <a:gdLst>
              <a:gd fmla="*/ 0 w 211835" name="connsiteX0"/>
              <a:gd fmla="*/ 262128 h 262128" name="connsiteY0"/>
              <a:gd fmla="*/ 211835 w 211835" name="connsiteX1"/>
              <a:gd fmla="*/ 262128 h 262128" name="connsiteY1"/>
              <a:gd fmla="*/ 211835 w 211835" name="connsiteX2"/>
              <a:gd fmla="*/ 0 h 262128" name="connsiteY2"/>
              <a:gd fmla="*/ 0 w 211835" name="connsiteX3"/>
              <a:gd fmla="*/ 0 h 262128" name="connsiteY3"/>
              <a:gd fmla="*/ 0 w 211835" name="connsiteX4"/>
              <a:gd fmla="*/ 262128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211835">
                <a:moveTo>
                  <a:pt x="0" y="262128"/>
                </a:moveTo>
                <a:lnTo>
                  <a:pt x="211835" y="262128"/>
                </a:lnTo>
                <a:lnTo>
                  <a:pt x="211835" y="0"/>
                </a:lnTo>
                <a:lnTo>
                  <a:pt x="0" y="0"/>
                </a:lnTo>
                <a:lnTo>
                  <a:pt x="0" y="262128"/>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5288279" y="3398520"/>
            <a:ext cx="327660" cy="262127"/>
          </a:xfrm>
          <a:custGeom>
            <a:gdLst>
              <a:gd fmla="*/ 0 w 327660" name="connsiteX0"/>
              <a:gd fmla="*/ 262127 h 262127" name="connsiteY0"/>
              <a:gd fmla="*/ 327660 w 327660" name="connsiteX1"/>
              <a:gd fmla="*/ 262127 h 262127" name="connsiteY1"/>
              <a:gd fmla="*/ 327660 w 327660" name="connsiteX2"/>
              <a:gd fmla="*/ 0 h 262127" name="connsiteY2"/>
              <a:gd fmla="*/ 0 w 327660" name="connsiteX3"/>
              <a:gd fmla="*/ 0 h 262127" name="connsiteY3"/>
              <a:gd fmla="*/ 0 w 32766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327660">
                <a:moveTo>
                  <a:pt x="0" y="262127"/>
                </a:moveTo>
                <a:lnTo>
                  <a:pt x="327660" y="262127"/>
                </a:lnTo>
                <a:lnTo>
                  <a:pt x="327660"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288279" y="3032760"/>
            <a:ext cx="358140" cy="262127"/>
          </a:xfrm>
          <a:custGeom>
            <a:gdLst>
              <a:gd fmla="*/ 0 w 358140" name="connsiteX0"/>
              <a:gd fmla="*/ 262127 h 262127" name="connsiteY0"/>
              <a:gd fmla="*/ 358140 w 358140" name="connsiteX1"/>
              <a:gd fmla="*/ 262127 h 262127" name="connsiteY1"/>
              <a:gd fmla="*/ 358140 w 358140" name="connsiteX2"/>
              <a:gd fmla="*/ 0 h 262127" name="connsiteY2"/>
              <a:gd fmla="*/ 0 w 358140" name="connsiteX3"/>
              <a:gd fmla="*/ 0 h 262127" name="connsiteY3"/>
              <a:gd fmla="*/ 0 w 35814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358140">
                <a:moveTo>
                  <a:pt x="0" y="262127"/>
                </a:moveTo>
                <a:lnTo>
                  <a:pt x="358140" y="262127"/>
                </a:lnTo>
                <a:lnTo>
                  <a:pt x="358140" y="0"/>
                </a:lnTo>
                <a:lnTo>
                  <a:pt x="0" y="0"/>
                </a:lnTo>
                <a:lnTo>
                  <a:pt x="0" y="262127"/>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5288279" y="2667000"/>
            <a:ext cx="364235" cy="260604"/>
          </a:xfrm>
          <a:custGeom>
            <a:gdLst>
              <a:gd fmla="*/ 0 w 364235" name="connsiteX0"/>
              <a:gd fmla="*/ 260604 h 260604" name="connsiteY0"/>
              <a:gd fmla="*/ 364235 w 364235" name="connsiteX1"/>
              <a:gd fmla="*/ 260604 h 260604" name="connsiteY1"/>
              <a:gd fmla="*/ 364235 w 364235" name="connsiteX2"/>
              <a:gd fmla="*/ 0 h 260604" name="connsiteY2"/>
              <a:gd fmla="*/ 0 w 364235" name="connsiteX3"/>
              <a:gd fmla="*/ 0 h 260604" name="connsiteY3"/>
              <a:gd fmla="*/ 0 w 364235" name="connsiteX4"/>
              <a:gd fmla="*/ 260604 h 2606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4" w="364235">
                <a:moveTo>
                  <a:pt x="0" y="260604"/>
                </a:moveTo>
                <a:lnTo>
                  <a:pt x="364235" y="260604"/>
                </a:lnTo>
                <a:lnTo>
                  <a:pt x="364235" y="0"/>
                </a:lnTo>
                <a:lnTo>
                  <a:pt x="0" y="0"/>
                </a:lnTo>
                <a:lnTo>
                  <a:pt x="0" y="260604"/>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5288279" y="2299716"/>
            <a:ext cx="440435" cy="262127"/>
          </a:xfrm>
          <a:custGeom>
            <a:gdLst>
              <a:gd fmla="*/ 0 w 440435" name="connsiteX0"/>
              <a:gd fmla="*/ 262127 h 262127" name="connsiteY0"/>
              <a:gd fmla="*/ 440435 w 440435" name="connsiteX1"/>
              <a:gd fmla="*/ 262127 h 262127" name="connsiteY1"/>
              <a:gd fmla="*/ 440435 w 440435" name="connsiteX2"/>
              <a:gd fmla="*/ 0 h 262127" name="connsiteY2"/>
              <a:gd fmla="*/ 0 w 440435" name="connsiteX3"/>
              <a:gd fmla="*/ 0 h 262127" name="connsiteY3"/>
              <a:gd fmla="*/ 0 w 440435"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440435">
                <a:moveTo>
                  <a:pt x="0" y="262127"/>
                </a:moveTo>
                <a:lnTo>
                  <a:pt x="440435" y="262127"/>
                </a:lnTo>
                <a:lnTo>
                  <a:pt x="440435"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288279" y="1933955"/>
            <a:ext cx="569976" cy="262127"/>
          </a:xfrm>
          <a:custGeom>
            <a:gdLst>
              <a:gd fmla="*/ 0 w 569976" name="connsiteX0"/>
              <a:gd fmla="*/ 262127 h 262127" name="connsiteY0"/>
              <a:gd fmla="*/ 569976 w 569976" name="connsiteX1"/>
              <a:gd fmla="*/ 262127 h 262127" name="connsiteY1"/>
              <a:gd fmla="*/ 569976 w 569976" name="connsiteX2"/>
              <a:gd fmla="*/ 0 h 262127" name="connsiteY2"/>
              <a:gd fmla="*/ 0 w 569976" name="connsiteX3"/>
              <a:gd fmla="*/ 0 h 262127" name="connsiteY3"/>
              <a:gd fmla="*/ 0 w 569976"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569976">
                <a:moveTo>
                  <a:pt x="0" y="262127"/>
                </a:moveTo>
                <a:lnTo>
                  <a:pt x="569976" y="262127"/>
                </a:lnTo>
                <a:lnTo>
                  <a:pt x="569976"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5288279" y="1566672"/>
            <a:ext cx="569976" cy="262127"/>
          </a:xfrm>
          <a:custGeom>
            <a:gdLst>
              <a:gd fmla="*/ 0 w 569976" name="connsiteX0"/>
              <a:gd fmla="*/ 262127 h 262127" name="connsiteY0"/>
              <a:gd fmla="*/ 569976 w 569976" name="connsiteX1"/>
              <a:gd fmla="*/ 262127 h 262127" name="connsiteY1"/>
              <a:gd fmla="*/ 569976 w 569976" name="connsiteX2"/>
              <a:gd fmla="*/ 0 h 262127" name="connsiteY2"/>
              <a:gd fmla="*/ 0 w 569976" name="connsiteX3"/>
              <a:gd fmla="*/ 0 h 262127" name="connsiteY3"/>
              <a:gd fmla="*/ 0 w 569976"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569976">
                <a:moveTo>
                  <a:pt x="0" y="262127"/>
                </a:moveTo>
                <a:lnTo>
                  <a:pt x="569976" y="262127"/>
                </a:lnTo>
                <a:lnTo>
                  <a:pt x="569976" y="0"/>
                </a:lnTo>
                <a:lnTo>
                  <a:pt x="0" y="0"/>
                </a:lnTo>
                <a:lnTo>
                  <a:pt x="0" y="262127"/>
                </a:lnTo>
              </a:path>
            </a:pathLst>
          </a:custGeom>
          <a:solidFill>
            <a:srgbClr val="496A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288279" y="1200911"/>
            <a:ext cx="1647444" cy="262127"/>
          </a:xfrm>
          <a:custGeom>
            <a:gdLst>
              <a:gd fmla="*/ 0 w 1647444" name="connsiteX0"/>
              <a:gd fmla="*/ 262127 h 262127" name="connsiteY0"/>
              <a:gd fmla="*/ 1647444 w 1647444" name="connsiteX1"/>
              <a:gd fmla="*/ 262127 h 262127" name="connsiteY1"/>
              <a:gd fmla="*/ 1647444 w 1647444" name="connsiteX2"/>
              <a:gd fmla="*/ 0 h 262127" name="connsiteY2"/>
              <a:gd fmla="*/ 0 w 1647444" name="connsiteX3"/>
              <a:gd fmla="*/ 0 h 262127" name="connsiteY3"/>
              <a:gd fmla="*/ 0 w 1647444"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647444">
                <a:moveTo>
                  <a:pt x="0" y="262127"/>
                </a:moveTo>
                <a:lnTo>
                  <a:pt x="1647444" y="262127"/>
                </a:lnTo>
                <a:lnTo>
                  <a:pt x="1647444" y="0"/>
                </a:lnTo>
                <a:lnTo>
                  <a:pt x="0" y="0"/>
                </a:lnTo>
                <a:lnTo>
                  <a:pt x="0" y="262127"/>
                </a:lnTo>
              </a:path>
            </a:pathLst>
          </a:custGeom>
          <a:solidFill>
            <a:srgbClr val="405E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5288279" y="835152"/>
            <a:ext cx="2711196" cy="260603"/>
          </a:xfrm>
          <a:custGeom>
            <a:gdLst>
              <a:gd fmla="*/ 0 w 2711196" name="connsiteX0"/>
              <a:gd fmla="*/ 260603 h 260603" name="connsiteY0"/>
              <a:gd fmla="*/ 2711196 w 2711196" name="connsiteX1"/>
              <a:gd fmla="*/ 260603 h 260603" name="connsiteY1"/>
              <a:gd fmla="*/ 2711196 w 2711196" name="connsiteX2"/>
              <a:gd fmla="*/ 0 h 260603" name="connsiteY2"/>
              <a:gd fmla="*/ 0 w 2711196" name="connsiteX3"/>
              <a:gd fmla="*/ 0 h 260603" name="connsiteY3"/>
              <a:gd fmla="*/ 0 w 2711196" name="connsiteX4"/>
              <a:gd fmla="*/ 260603 h 2606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3" w="2711196">
                <a:moveTo>
                  <a:pt x="0" y="260603"/>
                </a:moveTo>
                <a:lnTo>
                  <a:pt x="2711196" y="260603"/>
                </a:lnTo>
                <a:lnTo>
                  <a:pt x="2711196" y="0"/>
                </a:lnTo>
                <a:lnTo>
                  <a:pt x="0" y="0"/>
                </a:lnTo>
                <a:lnTo>
                  <a:pt x="0" y="260603"/>
                </a:lnTo>
              </a:path>
            </a:pathLst>
          </a:custGeom>
          <a:solidFill>
            <a:srgbClr val="2D4DC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315213" y="920241"/>
            <a:ext cx="2892679" cy="21844"/>
          </a:xfrm>
          <a:custGeom>
            <a:gdLst>
              <a:gd fmla="*/ 6350 w 2892679" name="connsiteX0"/>
              <a:gd fmla="*/ 6350 h 21844" name="connsiteY0"/>
              <a:gd fmla="*/ 2886328 w 2892679" name="connsiteX1"/>
              <a:gd fmla="*/ 6350 h 21844" name="connsiteY1"/>
            </a:gdLst>
            <a:cxnLst>
              <a:cxn ang="0">
                <a:pos x="connsiteX0" y="connsiteY0"/>
              </a:cxn>
              <a:cxn ang="1">
                <a:pos x="connsiteX1" y="connsiteY1"/>
              </a:cxn>
            </a:cxnLst>
            <a:rect b="b" l="l" r="r" t="t"/>
            <a:pathLst>
              <a:path h="21844" w="2892679">
                <a:moveTo>
                  <a:pt x="6350" y="6350"/>
                </a:moveTo>
                <a:lnTo>
                  <a:pt x="2886328"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1" name="TextBox 1"/>
          <p:cNvSpPr txBox="1"/>
          <p:nvPr/>
        </p:nvSpPr>
        <p:spPr>
          <a:xfrm>
            <a:off x="3810000" y="850900"/>
            <a:ext cx="82550" cy="223520"/>
          </a:xfrm>
          <a:prstGeom prst="rect">
            <a:avLst/>
          </a:prstGeom>
          <a:noFill/>
        </p:spPr>
        <p:txBody>
          <a:bodyPr lIns="0" rIns="0" rtlCol="0" tIns="0" wrap="none">
            <a:spAutoFit/>
          </a:bodyPr>
          <a:lstStyle/>
          <a:p>
            <a:pPr>
              <a:lnSpc>
                <a:spcPts val="1400"/>
              </a:lnSpc>
            </a:pPr>
            <a:r>
              <a:rPr altLang="zh-CN" lang="en-US" smtClean="0" sz="1106">
                <a:solidFill>
                  <a:srgbClr val="8087A4"/>
                </a:solidFill>
                <a:latin charset="0" pitchFamily="18" typeface="Microsoft YaHei UI"/>
                <a:cs charset="0" pitchFamily="18" typeface="Microsoft YaHei UI"/>
              </a:rPr>
              <a:t>1</a:t>
            </a:r>
          </a:p>
        </p:txBody>
      </p:sp>
      <p:sp>
        <p:nvSpPr>
          <p:cNvPr id="1024" name="TextBox 1"/>
          <p:cNvSpPr txBox="1"/>
          <p:nvPr/>
        </p:nvSpPr>
        <p:spPr>
          <a:xfrm>
            <a:off x="3771900" y="1219200"/>
            <a:ext cx="231775" cy="3068320"/>
          </a:xfrm>
          <a:prstGeom prst="rect">
            <a:avLst/>
          </a:prstGeom>
          <a:noFill/>
        </p:spPr>
        <p:txBody>
          <a:bodyPr lIns="0" rIns="0" rtlCol="0" tIns="0" wrap="none">
            <a:spAutoFit/>
          </a:bodyPr>
          <a:lstStyle/>
          <a:p>
            <a:pPr>
              <a:lnSpc>
                <a:spcPts val="1400"/>
              </a:lnSpc>
              <a:tabLst>
                <a:tab pos="38100"/>
              </a:tabLst>
            </a:pPr>
            <a:r>
              <a:rPr altLang="zh-CN" lang="en-US" smtClean="0"/>
              <a:t>	2</a:t>
            </a:r>
          </a:p>
          <a:p>
            <a:pPr>
              <a:lnSpc>
                <a:spcPts val="1400"/>
              </a:lnSpc>
              <a:tabLst>
                <a:tab pos="38100"/>
              </a:tabLst>
            </a:pPr>
            <a:endParaRPr altLang="zh-CN" lang="en-US" smtClean="0"/>
          </a:p>
          <a:p>
            <a:pPr>
              <a:lnSpc>
                <a:spcPts val="1400"/>
              </a:lnSpc>
              <a:tabLst>
                <a:tab pos="38100"/>
              </a:tabLst>
            </a:pPr>
            <a:r>
              <a:rPr altLang="zh-CN" lang="en-US" smtClean="0"/>
              <a:t>	3</a:t>
            </a:r>
          </a:p>
          <a:p>
            <a:pPr>
              <a:lnSpc>
                <a:spcPts val="1400"/>
              </a:lnSpc>
              <a:tabLst>
                <a:tab pos="38100"/>
              </a:tabLst>
            </a:pPr>
            <a:endParaRPr altLang="zh-CN" lang="en-US" smtClean="0"/>
          </a:p>
          <a:p>
            <a:pPr>
              <a:lnSpc>
                <a:spcPts val="1400"/>
              </a:lnSpc>
              <a:tabLst>
                <a:tab pos="38100"/>
              </a:tabLst>
            </a:pPr>
            <a:r>
              <a:rPr altLang="zh-CN" lang="en-US" smtClean="0"/>
              <a:t>	4</a:t>
            </a:r>
          </a:p>
          <a:p>
            <a:pPr>
              <a:lnSpc>
                <a:spcPts val="1400"/>
              </a:lnSpc>
              <a:tabLst>
                <a:tab pos="38100"/>
              </a:tabLst>
            </a:pPr>
            <a:endParaRPr altLang="zh-CN" lang="en-US" smtClean="0"/>
          </a:p>
          <a:p>
            <a:pPr>
              <a:lnSpc>
                <a:spcPts val="1400"/>
              </a:lnSpc>
              <a:tabLst>
                <a:tab pos="38100"/>
              </a:tabLst>
            </a:pPr>
            <a:r>
              <a:rPr altLang="zh-CN" lang="en-US" smtClean="0"/>
              <a:t>	5</a:t>
            </a:r>
          </a:p>
          <a:p>
            <a:pPr>
              <a:lnSpc>
                <a:spcPts val="1400"/>
              </a:lnSpc>
              <a:tabLst>
                <a:tab pos="38100"/>
              </a:tabLst>
            </a:pPr>
            <a:endParaRPr altLang="zh-CN" lang="en-US" smtClean="0"/>
          </a:p>
          <a:p>
            <a:pPr>
              <a:lnSpc>
                <a:spcPts val="1400"/>
              </a:lnSpc>
              <a:tabLst>
                <a:tab pos="38100"/>
              </a:tabLst>
            </a:pPr>
            <a:r>
              <a:rPr altLang="zh-CN" lang="en-US" smtClean="0"/>
              <a:t>	6</a:t>
            </a:r>
          </a:p>
          <a:p>
            <a:pPr>
              <a:lnSpc>
                <a:spcPts val="1400"/>
              </a:lnSpc>
              <a:tabLst>
                <a:tab pos="38100"/>
              </a:tabLst>
            </a:pPr>
            <a:endParaRPr altLang="zh-CN" lang="en-US" smtClean="0"/>
          </a:p>
          <a:p>
            <a:pPr>
              <a:lnSpc>
                <a:spcPts val="1400"/>
              </a:lnSpc>
              <a:tabLst>
                <a:tab pos="38100"/>
              </a:tabLst>
            </a:pPr>
            <a:r>
              <a:rPr altLang="zh-CN" lang="en-US" smtClean="0"/>
              <a:t>	7</a:t>
            </a:r>
          </a:p>
          <a:p>
            <a:pPr>
              <a:lnSpc>
                <a:spcPts val="1400"/>
              </a:lnSpc>
              <a:tabLst>
                <a:tab pos="38100"/>
              </a:tabLst>
            </a:pPr>
            <a:endParaRPr altLang="zh-CN" lang="en-US" smtClean="0"/>
          </a:p>
          <a:p>
            <a:pPr>
              <a:lnSpc>
                <a:spcPts val="1400"/>
              </a:lnSpc>
              <a:tabLst>
                <a:tab pos="38100"/>
              </a:tabLst>
            </a:pPr>
            <a:r>
              <a:rPr altLang="zh-CN" lang="en-US" smtClean="0"/>
              <a:t>	8</a:t>
            </a:r>
          </a:p>
          <a:p>
            <a:pPr>
              <a:lnSpc>
                <a:spcPts val="1400"/>
              </a:lnSpc>
              <a:tabLst>
                <a:tab pos="38100"/>
              </a:tabLst>
            </a:pPr>
            <a:endParaRPr altLang="zh-CN" lang="en-US" smtClean="0"/>
          </a:p>
          <a:p>
            <a:pPr>
              <a:lnSpc>
                <a:spcPts val="1400"/>
              </a:lnSpc>
              <a:tabLst>
                <a:tab pos="38100"/>
              </a:tabLst>
            </a:pPr>
            <a:r>
              <a:rPr altLang="zh-CN" lang="en-US" smtClean="0"/>
              <a:t>	9</a:t>
            </a:r>
          </a:p>
          <a:p>
            <a:pPr>
              <a:lnSpc>
                <a:spcPts val="1400"/>
              </a:lnSpc>
              <a:tabLst>
                <a:tab pos="38100"/>
              </a:tabLst>
            </a:pPr>
            <a:endParaRPr altLang="zh-CN" lang="en-US" smtClean="0"/>
          </a:p>
          <a:p>
            <a:pPr>
              <a:lnSpc>
                <a:spcPts val="1400"/>
              </a:lnSpc>
              <a:tabLst>
                <a:tab pos="38100"/>
              </a:tabLst>
            </a:pPr>
            <a:r>
              <a:rPr altLang="zh-CN" lang="en-US" smtClean="0"/>
              <a:t>10</a:t>
            </a:r>
          </a:p>
        </p:txBody>
      </p:sp>
      <p:sp>
        <p:nvSpPr>
          <p:cNvPr id="1025" name="TextBox 1"/>
          <p:cNvSpPr txBox="1"/>
          <p:nvPr/>
        </p:nvSpPr>
        <p:spPr>
          <a:xfrm>
            <a:off x="5295900" y="1638300"/>
            <a:ext cx="871538" cy="2141220"/>
          </a:xfrm>
          <a:prstGeom prst="rect">
            <a:avLst/>
          </a:prstGeom>
          <a:noFill/>
        </p:spPr>
        <p:txBody>
          <a:bodyPr lIns="0" rIns="0" rtlCol="0" tIns="0" wrap="none">
            <a:spAutoFit/>
          </a:bodyPr>
          <a:lstStyle/>
          <a:p>
            <a:pPr>
              <a:lnSpc>
                <a:spcPts val="1100"/>
              </a:lnSpc>
              <a:tabLst>
                <a:tab pos="63500"/>
                <a:tab pos="139700"/>
                <a:tab pos="177800"/>
                <a:tab pos="279400"/>
                <a:tab pos="393700"/>
                <a:tab pos="419100"/>
              </a:tabLst>
            </a:pPr>
            <a:r>
              <a:rPr altLang="zh-CN" lang="en-US" smtClean="0"/>
              <a:t>		1.7%</a:t>
            </a:r>
          </a:p>
          <a:p>
            <a:pPr>
              <a:lnSpc>
                <a:spcPts val="1100"/>
              </a:lnSpc>
              <a:tabLst>
                <a:tab pos="63500"/>
                <a:tab pos="139700"/>
                <a:tab pos="177800"/>
                <a:tab pos="279400"/>
                <a:tab pos="393700"/>
                <a:tab pos="419100"/>
              </a:tabLst>
            </a:pPr>
            <a:endParaRPr altLang="zh-CN" lang="en-US" smtClean="0"/>
          </a:p>
          <a:p>
            <a:pPr>
              <a:lnSpc>
                <a:spcPts val="1100"/>
              </a:lnSpc>
              <a:tabLst>
                <a:tab pos="63500"/>
                <a:tab pos="139700"/>
                <a:tab pos="177800"/>
                <a:tab pos="279400"/>
                <a:tab pos="393700"/>
                <a:tab pos="419100"/>
              </a:tabLst>
            </a:pPr>
            <a:r>
              <a:rPr altLang="zh-CN" lang="en-US" smtClean="0"/>
              <a:t>		1.7%</a:t>
            </a:r>
          </a:p>
          <a:p>
            <a:pPr>
              <a:lnSpc>
                <a:spcPts val="1100"/>
              </a:lnSpc>
              <a:tabLst>
                <a:tab pos="63500"/>
                <a:tab pos="139700"/>
                <a:tab pos="177800"/>
                <a:tab pos="279400"/>
                <a:tab pos="393700"/>
                <a:tab pos="419100"/>
              </a:tabLst>
            </a:pPr>
            <a:endParaRPr altLang="zh-CN" lang="en-US" smtClean="0"/>
          </a:p>
          <a:p>
            <a:pPr>
              <a:lnSpc>
                <a:spcPts val="1100"/>
              </a:lnSpc>
              <a:tabLst>
                <a:tab pos="63500"/>
                <a:tab pos="139700"/>
                <a:tab pos="177800"/>
                <a:tab pos="279400"/>
                <a:tab pos="393700"/>
                <a:tab pos="419100"/>
              </a:tabLst>
            </a:pPr>
            <a:r>
              <a:rPr altLang="zh-CN" lang="en-US" smtClean="0"/>
              <a:t>	1.3%</a:t>
            </a:r>
          </a:p>
          <a:p>
            <a:pPr>
              <a:lnSpc>
                <a:spcPts val="1100"/>
              </a:lnSpc>
              <a:tabLst>
                <a:tab pos="63500"/>
                <a:tab pos="139700"/>
                <a:tab pos="177800"/>
                <a:tab pos="279400"/>
                <a:tab pos="393700"/>
                <a:tab pos="419100"/>
              </a:tabLst>
            </a:pPr>
            <a:endParaRPr altLang="zh-CN" lang="en-US" smtClean="0"/>
          </a:p>
          <a:p>
            <a:pPr>
              <a:lnSpc>
                <a:spcPts val="1100"/>
              </a:lnSpc>
              <a:tabLst>
                <a:tab pos="63500"/>
                <a:tab pos="139700"/>
                <a:tab pos="177800"/>
                <a:tab pos="279400"/>
                <a:tab pos="393700"/>
                <a:tab pos="419100"/>
              </a:tabLst>
            </a:pPr>
            <a:r>
              <a:rPr altLang="zh-CN" lang="en-US" smtClean="0"/>
              <a:t>1.1%</a:t>
            </a:r>
          </a:p>
          <a:p>
            <a:pPr>
              <a:lnSpc>
                <a:spcPts val="1100"/>
              </a:lnSpc>
              <a:tabLst>
                <a:tab pos="63500"/>
                <a:tab pos="139700"/>
                <a:tab pos="177800"/>
                <a:tab pos="279400"/>
                <a:tab pos="393700"/>
                <a:tab pos="419100"/>
              </a:tabLst>
            </a:pPr>
            <a:endParaRPr altLang="zh-CN" lang="en-US" smtClean="0"/>
          </a:p>
          <a:p>
            <a:pPr>
              <a:lnSpc>
                <a:spcPts val="1100"/>
              </a:lnSpc>
              <a:tabLst>
                <a:tab pos="63500"/>
                <a:tab pos="139700"/>
                <a:tab pos="177800"/>
                <a:tab pos="279400"/>
                <a:tab pos="393700"/>
                <a:tab pos="419100"/>
              </a:tabLst>
            </a:pPr>
            <a:r>
              <a:rPr altLang="zh-CN" lang="en-US" smtClean="0"/>
              <a:t>						1.1%</a:t>
            </a:r>
          </a:p>
          <a:p>
            <a:pPr>
              <a:lnSpc>
                <a:spcPts val="1100"/>
              </a:lnSpc>
              <a:tabLst>
                <a:tab pos="63500"/>
                <a:tab pos="139700"/>
                <a:tab pos="177800"/>
                <a:tab pos="279400"/>
                <a:tab pos="393700"/>
                <a:tab pos="419100"/>
              </a:tabLst>
            </a:pPr>
            <a:endParaRPr altLang="zh-CN" lang="en-US" smtClean="0"/>
          </a:p>
          <a:p>
            <a:pPr>
              <a:lnSpc>
                <a:spcPts val="1100"/>
              </a:lnSpc>
              <a:tabLst>
                <a:tab pos="63500"/>
                <a:tab pos="139700"/>
                <a:tab pos="177800"/>
                <a:tab pos="279400"/>
                <a:tab pos="393700"/>
                <a:tab pos="419100"/>
              </a:tabLst>
            </a:pPr>
            <a:r>
              <a:rPr altLang="zh-CN" lang="en-US" smtClean="0"/>
              <a:t>					1.0%</a:t>
            </a:r>
          </a:p>
          <a:p>
            <a:pPr>
              <a:lnSpc>
                <a:spcPts val="1100"/>
              </a:lnSpc>
              <a:tabLst>
                <a:tab pos="63500"/>
                <a:tab pos="139700"/>
                <a:tab pos="177800"/>
                <a:tab pos="279400"/>
                <a:tab pos="393700"/>
                <a:tab pos="419100"/>
              </a:tabLst>
            </a:pPr>
            <a:endParaRPr altLang="zh-CN" lang="en-US" smtClean="0"/>
          </a:p>
          <a:p>
            <a:pPr>
              <a:lnSpc>
                <a:spcPts val="1100"/>
              </a:lnSpc>
              <a:tabLst>
                <a:tab pos="63500"/>
                <a:tab pos="139700"/>
                <a:tab pos="177800"/>
                <a:tab pos="279400"/>
                <a:tab pos="393700"/>
                <a:tab pos="419100"/>
              </a:tabLst>
            </a:pPr>
            <a:r>
              <a:rPr altLang="zh-CN" lang="en-US" smtClean="0"/>
              <a:t>				0.6%</a:t>
            </a:r>
          </a:p>
          <a:p>
            <a:pPr>
              <a:lnSpc>
                <a:spcPts val="1100"/>
              </a:lnSpc>
              <a:tabLst>
                <a:tab pos="63500"/>
                <a:tab pos="139700"/>
                <a:tab pos="177800"/>
                <a:tab pos="279400"/>
                <a:tab pos="393700"/>
                <a:tab pos="419100"/>
              </a:tabLst>
            </a:pPr>
            <a:endParaRPr altLang="zh-CN" lang="en-US" smtClean="0"/>
          </a:p>
          <a:p>
            <a:pPr>
              <a:lnSpc>
                <a:spcPts val="1100"/>
              </a:lnSpc>
              <a:tabLst>
                <a:tab pos="63500"/>
                <a:tab pos="139700"/>
                <a:tab pos="177800"/>
                <a:tab pos="279400"/>
                <a:tab pos="393700"/>
                <a:tab pos="419100"/>
              </a:tabLst>
            </a:pPr>
            <a:r>
              <a:rPr altLang="zh-CN" lang="en-US" smtClean="0"/>
              <a:t>			0.3%</a:t>
            </a:r>
          </a:p>
        </p:txBody>
      </p:sp>
      <p:sp>
        <p:nvSpPr>
          <p:cNvPr id="1026" name="TextBox 1"/>
          <p:cNvSpPr txBox="1"/>
          <p:nvPr/>
        </p:nvSpPr>
        <p:spPr>
          <a:xfrm>
            <a:off x="6502400" y="12700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5.0%</a:t>
            </a:r>
          </a:p>
        </p:txBody>
      </p:sp>
      <p:sp>
        <p:nvSpPr>
          <p:cNvPr id="1028" name="TextBox 1"/>
          <p:cNvSpPr txBox="1"/>
          <p:nvPr/>
        </p:nvSpPr>
        <p:spPr>
          <a:xfrm>
            <a:off x="7569200" y="9017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8.2%</a:t>
            </a:r>
          </a:p>
        </p:txBody>
      </p:sp>
      <p:sp>
        <p:nvSpPr>
          <p:cNvPr id="1029" name="TextBox 1"/>
          <p:cNvSpPr txBox="1"/>
          <p:nvPr/>
        </p:nvSpPr>
        <p:spPr>
          <a:xfrm>
            <a:off x="4445000" y="1219200"/>
            <a:ext cx="1143000" cy="3068320"/>
          </a:xfrm>
          <a:prstGeom prst="rect">
            <a:avLst/>
          </a:prstGeom>
          <a:noFill/>
        </p:spPr>
        <p:txBody>
          <a:bodyPr lIns="0" rIns="0" rtlCol="0" tIns="0" wrap="none">
            <a:spAutoFit/>
          </a:bodyPr>
          <a:lstStyle/>
          <a:p>
            <a:pPr>
              <a:lnSpc>
                <a:spcPts val="1400"/>
              </a:lnSpc>
              <a:tabLst>
                <a:tab pos="139700"/>
              </a:tabLst>
            </a:pPr>
            <a:r>
              <a:rPr altLang="zh-CN" lang="en-US" smtClean="0"/>
              <a:t>	携程旅行</a:t>
            </a:r>
          </a:p>
          <a:p>
            <a:pPr>
              <a:lnSpc>
                <a:spcPts val="1400"/>
              </a:lnSpc>
              <a:tabLst>
                <a:tab pos="139700"/>
              </a:tabLst>
            </a:pPr>
            <a:endParaRPr altLang="zh-CN" lang="en-US" smtClean="0"/>
          </a:p>
          <a:p>
            <a:pPr>
              <a:lnSpc>
                <a:spcPts val="1400"/>
              </a:lnSpc>
              <a:tabLst>
                <a:tab pos="139700"/>
              </a:tabLst>
            </a:pPr>
            <a:r>
              <a:rPr altLang="zh-CN" lang="en-US" smtClean="0"/>
              <a:t>智行火车票</a:t>
            </a:r>
          </a:p>
          <a:p>
            <a:pPr>
              <a:lnSpc>
                <a:spcPts val="1400"/>
              </a:lnSpc>
              <a:tabLst>
                <a:tab pos="139700"/>
              </a:tabLst>
            </a:pPr>
            <a:endParaRPr altLang="zh-CN" lang="en-US" smtClean="0"/>
          </a:p>
          <a:p>
            <a:pPr>
              <a:lnSpc>
                <a:spcPts val="1400"/>
              </a:lnSpc>
              <a:tabLst>
                <a:tab pos="139700"/>
              </a:tabLst>
            </a:pPr>
            <a:r>
              <a:rPr altLang="zh-CN" lang="en-US" smtClean="0"/>
              <a:t>	同程旅游</a:t>
            </a:r>
          </a:p>
          <a:p>
            <a:pPr>
              <a:lnSpc>
                <a:spcPts val="1400"/>
              </a:lnSpc>
              <a:tabLst>
                <a:tab pos="139700"/>
              </a:tabLst>
            </a:pPr>
            <a:endParaRPr altLang="zh-CN" lang="en-US" smtClean="0"/>
          </a:p>
          <a:p>
            <a:pPr>
              <a:lnSpc>
                <a:spcPts val="1400"/>
              </a:lnSpc>
              <a:tabLst>
                <a:tab pos="139700"/>
              </a:tabLst>
            </a:pPr>
            <a:r>
              <a:rPr altLang="zh-CN" lang="en-US" smtClean="0"/>
              <a:t>	阿里旅行</a:t>
            </a:r>
          </a:p>
          <a:p>
            <a:pPr>
              <a:lnSpc>
                <a:spcPts val="1400"/>
              </a:lnSpc>
              <a:tabLst>
                <a:tab pos="139700"/>
              </a:tabLst>
            </a:pPr>
            <a:endParaRPr altLang="zh-CN" lang="en-US" smtClean="0"/>
          </a:p>
          <a:p>
            <a:pPr>
              <a:lnSpc>
                <a:spcPts val="1400"/>
              </a:lnSpc>
              <a:tabLst>
                <a:tab pos="139700"/>
              </a:tabLst>
            </a:pPr>
            <a:r>
              <a:rPr altLang="zh-CN" lang="en-US" smtClean="0"/>
              <a:t>	艺龙旅行</a:t>
            </a:r>
          </a:p>
          <a:p>
            <a:pPr>
              <a:lnSpc>
                <a:spcPts val="1400"/>
              </a:lnSpc>
              <a:tabLst>
                <a:tab pos="139700"/>
              </a:tabLst>
            </a:pPr>
            <a:endParaRPr altLang="zh-CN" lang="en-US" smtClean="0"/>
          </a:p>
          <a:p>
            <a:pPr>
              <a:lnSpc>
                <a:spcPts val="1400"/>
              </a:lnSpc>
              <a:tabLst>
                <a:tab pos="139700"/>
              </a:tabLst>
            </a:pPr>
            <a:r>
              <a:rPr altLang="zh-CN" lang="en-US" smtClean="0"/>
              <a:t>周末去哪儿</a:t>
            </a:r>
          </a:p>
          <a:p>
            <a:pPr>
              <a:lnSpc>
                <a:spcPts val="1400"/>
              </a:lnSpc>
              <a:tabLst>
                <a:tab pos="139700"/>
              </a:tabLst>
            </a:pPr>
            <a:endParaRPr altLang="zh-CN" lang="en-US" smtClean="0"/>
          </a:p>
          <a:p>
            <a:pPr>
              <a:lnSpc>
                <a:spcPts val="1400"/>
              </a:lnSpc>
              <a:tabLst>
                <a:tab pos="139700"/>
              </a:tabLst>
            </a:pPr>
            <a:r>
              <a:rPr altLang="zh-CN" lang="en-US" smtClean="0"/>
              <a:t>铁友火车票</a:t>
            </a:r>
          </a:p>
          <a:p>
            <a:pPr>
              <a:lnSpc>
                <a:spcPts val="1400"/>
              </a:lnSpc>
              <a:tabLst>
                <a:tab pos="139700"/>
              </a:tabLst>
            </a:pPr>
            <a:endParaRPr altLang="zh-CN" lang="en-US" smtClean="0"/>
          </a:p>
          <a:p>
            <a:pPr>
              <a:lnSpc>
                <a:spcPts val="1400"/>
              </a:lnSpc>
              <a:tabLst>
                <a:tab pos="139700"/>
              </a:tabLst>
            </a:pPr>
            <a:r>
              <a:rPr altLang="zh-CN" lang="en-US" smtClean="0"/>
              <a:t>	途牛旅游</a:t>
            </a:r>
          </a:p>
          <a:p>
            <a:pPr>
              <a:lnSpc>
                <a:spcPts val="1400"/>
              </a:lnSpc>
              <a:tabLst>
                <a:tab pos="139700"/>
              </a:tabLst>
            </a:pPr>
            <a:endParaRPr altLang="zh-CN" lang="en-US" smtClean="0"/>
          </a:p>
          <a:p>
            <a:pPr>
              <a:lnSpc>
                <a:spcPts val="1400"/>
              </a:lnSpc>
              <a:tabLst>
                <a:tab pos="139700"/>
              </a:tabLst>
            </a:pPr>
            <a:r>
              <a:rPr altLang="zh-CN" lang="en-US" smtClean="0"/>
              <a:t>	华住酒店</a:t>
            </a:r>
          </a:p>
        </p:txBody>
      </p:sp>
      <p:sp>
        <p:nvSpPr>
          <p:cNvPr id="1030" name="TextBox 1"/>
          <p:cNvSpPr txBox="1"/>
          <p:nvPr/>
        </p:nvSpPr>
        <p:spPr>
          <a:xfrm>
            <a:off x="4445000" y="850900"/>
            <a:ext cx="698500" cy="223520"/>
          </a:xfrm>
          <a:prstGeom prst="rect">
            <a:avLst/>
          </a:prstGeom>
          <a:noFill/>
        </p:spPr>
        <p:txBody>
          <a:bodyPr lIns="0" rIns="0" rtlCol="0" tIns="0" wrap="none">
            <a:spAutoFit/>
          </a:bodyPr>
          <a:lstStyle/>
          <a:p>
            <a:pPr>
              <a:lnSpc>
                <a:spcPts val="1400"/>
              </a:lnSpc>
            </a:pPr>
            <a:r>
              <a:rPr altLang="zh-CN" lang="en-US" smtClean="0" sz="1103">
                <a:solidFill>
                  <a:srgbClr val="8087A4"/>
                </a:solidFill>
                <a:latin charset="0" pitchFamily="18" typeface="Microsoft YaHei UI"/>
                <a:cs charset="0" pitchFamily="18" typeface="Microsoft YaHei UI"/>
              </a:rPr>
              <a:t>去哪儿旅行</a:t>
            </a:r>
          </a:p>
        </p:txBody>
      </p:sp>
      <p:sp>
        <p:nvSpPr>
          <p:cNvPr id="1031" name="TextBox 1"/>
          <p:cNvSpPr txBox="1"/>
          <p:nvPr/>
        </p:nvSpPr>
        <p:spPr>
          <a:xfrm>
            <a:off x="635000" y="254000"/>
            <a:ext cx="1981200" cy="223520"/>
          </a:xfrm>
          <a:prstGeom prst="rect">
            <a:avLst/>
          </a:prstGeom>
          <a:noFill/>
        </p:spPr>
        <p:txBody>
          <a:bodyPr lIns="0" rIns="0" rtlCol="0" tIns="0" wrap="none">
            <a:spAutoFit/>
          </a:bodyPr>
          <a:lstStyle/>
          <a:p>
            <a:pPr>
              <a:lnSpc>
                <a:spcPts val="1400"/>
              </a:lnSpc>
            </a:pPr>
            <a:r>
              <a:rPr altLang="zh-CN" lang="en-US" smtClean="0" sz="1103">
                <a:solidFill>
                  <a:srgbClr val="6D7393"/>
                </a:solidFill>
                <a:latin charset="0" pitchFamily="18" typeface="Microsoft YaHei UI"/>
                <a:cs charset="0" pitchFamily="18" typeface="Microsoft YaHei UI"/>
              </a:rPr>
              <a:t>细分行业应用盘点——移动旅游</a:t>
            </a:r>
          </a:p>
        </p:txBody>
      </p:sp>
      <p:sp>
        <p:nvSpPr>
          <p:cNvPr id="1032" name="TextBox 1"/>
          <p:cNvSpPr txBox="1"/>
          <p:nvPr/>
        </p:nvSpPr>
        <p:spPr>
          <a:xfrm>
            <a:off x="393700" y="520700"/>
            <a:ext cx="3341688" cy="274320"/>
          </a:xfrm>
          <a:prstGeom prst="rect">
            <a:avLst/>
          </a:prstGeom>
          <a:noFill/>
        </p:spPr>
        <p:txBody>
          <a:bodyPr lIns="0" rIns="0" rtlCol="0" tIns="0" wrap="none">
            <a:spAutoFit/>
          </a:bodyPr>
          <a:lstStyle/>
          <a:p>
            <a:pPr>
              <a:lnSpc>
                <a:spcPts val="1800"/>
              </a:lnSpc>
            </a:pPr>
            <a:r>
              <a:rPr altLang="zh-CN" lang="en-US" smtClean="0" sz="1403">
                <a:solidFill>
                  <a:srgbClr val="6EB3E7"/>
                </a:solidFill>
                <a:latin charset="0" pitchFamily="18" typeface="Wingdings"/>
                <a:cs charset="0" pitchFamily="18" typeface="Wingdings"/>
              </a:rPr>
              <a:t>   移动旅游用户覆盖比例Top10</a:t>
            </a:r>
          </a:p>
        </p:txBody>
      </p:sp>
      <p:sp>
        <p:nvSpPr>
          <p:cNvPr id="1033" name="TextBox 1"/>
          <p:cNvSpPr txBox="1"/>
          <p:nvPr/>
        </p:nvSpPr>
        <p:spPr>
          <a:xfrm>
            <a:off x="406400" y="1358900"/>
            <a:ext cx="2971800" cy="4046220"/>
          </a:xfrm>
          <a:prstGeom prst="rect">
            <a:avLst/>
          </a:prstGeom>
          <a:noFill/>
        </p:spPr>
        <p:txBody>
          <a:bodyPr lIns="0" rIns="0" rtlCol="0" tIns="0" wrap="none">
            <a:spAutoFit/>
          </a:bodyPr>
          <a:lstStyle/>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去哪儿移动端用户覆盖率领先，携程</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居第二位。阿里旅行、周末去哪儿两</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款新应用用户也增长较快，成功跻身</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行业用户覆盖Top10行列。</a:t>
            </a: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数据来源：TalkingData 数据中心</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注：以上为2014年12月安卓平台应用排名。</a:t>
            </a:r>
          </a:p>
        </p:txBody>
      </p:sp>
      <p:sp>
        <p:nvSpPr>
          <p:cNvPr id="1034" name="TextBox 1"/>
          <p:cNvSpPr txBox="1"/>
          <p:nvPr/>
        </p:nvSpPr>
        <p:spPr>
          <a:xfrm>
            <a:off x="4127500" y="495300"/>
            <a:ext cx="4133850" cy="236220"/>
          </a:xfrm>
          <a:prstGeom prst="rect">
            <a:avLst/>
          </a:prstGeom>
          <a:noFill/>
        </p:spPr>
        <p:txBody>
          <a:bodyPr lIns="0" rIns="0" rtlCol="0" tIns="0" wrap="none">
            <a:spAutoFit/>
          </a:bodyPr>
          <a:lstStyle/>
          <a:p>
            <a:pPr>
              <a:lnSpc>
                <a:spcPts val="1500"/>
              </a:lnSpc>
            </a:pPr>
            <a:r>
              <a:rPr altLang="zh-CN" b="1" lang="en-US" smtClean="0" sz="1202">
                <a:solidFill>
                  <a:srgbClr val="585E79"/>
                </a:solidFill>
                <a:latin charset="0" pitchFamily="18" typeface="Tahoma"/>
                <a:cs charset="0" pitchFamily="18" typeface="Tahoma"/>
              </a:rPr>
              <a:t>2014年12月移动旅游（综合预定）应用用户覆盖比例TOP10</a:t>
            </a:r>
          </a:p>
        </p:txBody>
      </p:sp>
    </p:spTree>
  </p:cSld>
  <p:clrMapOvr>
    <a:masterClrMapping/>
  </p:clrMapOvr>
  <p:transition/>
  <p:timing/>
</p:sld>
</file>

<file path=ppt/slides/slide5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314958"/>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6305169" y="2179104"/>
            <a:ext cx="1439925" cy="220179"/>
          </a:xfrm>
          <a:custGeom>
            <a:gdLst>
              <a:gd fmla="*/ 0 w 1439925" name="connsiteX0"/>
              <a:gd fmla="*/ 220179 h 220179" name="connsiteY0"/>
              <a:gd fmla="*/ 1439925 w 1439925" name="connsiteX1"/>
              <a:gd fmla="*/ 220179 h 220179" name="connsiteY1"/>
              <a:gd fmla="*/ 1439925 w 1439925" name="connsiteX2"/>
              <a:gd fmla="*/ 0 h 220179" name="connsiteY2"/>
              <a:gd fmla="*/ 0 w 1439925" name="connsiteX3"/>
              <a:gd fmla="*/ 0 h 220179" name="connsiteY3"/>
              <a:gd fmla="*/ 0 w 1439925" name="connsiteX4"/>
              <a:gd fmla="*/ 220179 h 2201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0177" w="1439925">
                <a:moveTo>
                  <a:pt x="0" y="220179"/>
                </a:moveTo>
                <a:lnTo>
                  <a:pt x="1439925" y="220179"/>
                </a:lnTo>
                <a:lnTo>
                  <a:pt x="1439925" y="0"/>
                </a:lnTo>
                <a:lnTo>
                  <a:pt x="0" y="0"/>
                </a:lnTo>
                <a:lnTo>
                  <a:pt x="0" y="220179"/>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7745094" y="2179104"/>
            <a:ext cx="962965" cy="220179"/>
          </a:xfrm>
          <a:custGeom>
            <a:gdLst>
              <a:gd fmla="*/ 0 w 962965" name="connsiteX0"/>
              <a:gd fmla="*/ 220179 h 220179" name="connsiteY0"/>
              <a:gd fmla="*/ 962965 w 962965" name="connsiteX1"/>
              <a:gd fmla="*/ 220179 h 220179" name="connsiteY1"/>
              <a:gd fmla="*/ 962965 w 962965" name="connsiteX2"/>
              <a:gd fmla="*/ 0 h 220179" name="connsiteY2"/>
              <a:gd fmla="*/ 0 w 962965" name="connsiteX3"/>
              <a:gd fmla="*/ 0 h 220179" name="connsiteY3"/>
              <a:gd fmla="*/ 0 w 962965" name="connsiteX4"/>
              <a:gd fmla="*/ 220179 h 2201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0177" w="962965">
                <a:moveTo>
                  <a:pt x="0" y="220179"/>
                </a:moveTo>
                <a:lnTo>
                  <a:pt x="962965" y="220179"/>
                </a:lnTo>
                <a:lnTo>
                  <a:pt x="962965" y="0"/>
                </a:lnTo>
                <a:lnTo>
                  <a:pt x="0" y="0"/>
                </a:lnTo>
                <a:lnTo>
                  <a:pt x="0" y="220179"/>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6305169" y="2619540"/>
            <a:ext cx="1439925" cy="220179"/>
          </a:xfrm>
          <a:custGeom>
            <a:gdLst>
              <a:gd fmla="*/ 0 w 1439925" name="connsiteX0"/>
              <a:gd fmla="*/ 220179 h 220179" name="connsiteY0"/>
              <a:gd fmla="*/ 1439925 w 1439925" name="connsiteX1"/>
              <a:gd fmla="*/ 220179 h 220179" name="connsiteY1"/>
              <a:gd fmla="*/ 1439925 w 1439925" name="connsiteX2"/>
              <a:gd fmla="*/ 0 h 220179" name="connsiteY2"/>
              <a:gd fmla="*/ 0 w 1439925" name="connsiteX3"/>
              <a:gd fmla="*/ 0 h 220179" name="connsiteY3"/>
              <a:gd fmla="*/ 0 w 1439925" name="connsiteX4"/>
              <a:gd fmla="*/ 220179 h 2201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0177" w="1439925">
                <a:moveTo>
                  <a:pt x="0" y="220179"/>
                </a:moveTo>
                <a:lnTo>
                  <a:pt x="1439925" y="220179"/>
                </a:lnTo>
                <a:lnTo>
                  <a:pt x="1439925" y="0"/>
                </a:lnTo>
                <a:lnTo>
                  <a:pt x="0" y="0"/>
                </a:lnTo>
                <a:lnTo>
                  <a:pt x="0" y="220179"/>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7745094" y="2619540"/>
            <a:ext cx="962965" cy="220179"/>
          </a:xfrm>
          <a:custGeom>
            <a:gdLst>
              <a:gd fmla="*/ 0 w 962965" name="connsiteX0"/>
              <a:gd fmla="*/ 220179 h 220179" name="connsiteY0"/>
              <a:gd fmla="*/ 962965 w 962965" name="connsiteX1"/>
              <a:gd fmla="*/ 220179 h 220179" name="connsiteY1"/>
              <a:gd fmla="*/ 962965 w 962965" name="connsiteX2"/>
              <a:gd fmla="*/ 0 h 220179" name="connsiteY2"/>
              <a:gd fmla="*/ 0 w 962965" name="connsiteX3"/>
              <a:gd fmla="*/ 0 h 220179" name="connsiteY3"/>
              <a:gd fmla="*/ 0 w 962965" name="connsiteX4"/>
              <a:gd fmla="*/ 220179 h 2201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0177" w="962965">
                <a:moveTo>
                  <a:pt x="0" y="220179"/>
                </a:moveTo>
                <a:lnTo>
                  <a:pt x="962965" y="220179"/>
                </a:lnTo>
                <a:lnTo>
                  <a:pt x="962965" y="0"/>
                </a:lnTo>
                <a:lnTo>
                  <a:pt x="0" y="0"/>
                </a:lnTo>
                <a:lnTo>
                  <a:pt x="0" y="220179"/>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6305169" y="3059849"/>
            <a:ext cx="1439925" cy="220179"/>
          </a:xfrm>
          <a:custGeom>
            <a:gdLst>
              <a:gd fmla="*/ 0 w 1439925" name="connsiteX0"/>
              <a:gd fmla="*/ 220179 h 220179" name="connsiteY0"/>
              <a:gd fmla="*/ 1439925 w 1439925" name="connsiteX1"/>
              <a:gd fmla="*/ 220179 h 220179" name="connsiteY1"/>
              <a:gd fmla="*/ 1439925 w 1439925" name="connsiteX2"/>
              <a:gd fmla="*/ 0 h 220179" name="connsiteY2"/>
              <a:gd fmla="*/ 0 w 1439925" name="connsiteX3"/>
              <a:gd fmla="*/ 0 h 220179" name="connsiteY3"/>
              <a:gd fmla="*/ 0 w 1439925" name="connsiteX4"/>
              <a:gd fmla="*/ 220179 h 2201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0177" w="1439925">
                <a:moveTo>
                  <a:pt x="0" y="220179"/>
                </a:moveTo>
                <a:lnTo>
                  <a:pt x="1439925" y="220179"/>
                </a:lnTo>
                <a:lnTo>
                  <a:pt x="1439925" y="0"/>
                </a:lnTo>
                <a:lnTo>
                  <a:pt x="0" y="0"/>
                </a:lnTo>
                <a:lnTo>
                  <a:pt x="0" y="220179"/>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7745094" y="3059849"/>
            <a:ext cx="962965" cy="220179"/>
          </a:xfrm>
          <a:custGeom>
            <a:gdLst>
              <a:gd fmla="*/ 0 w 962965" name="connsiteX0"/>
              <a:gd fmla="*/ 220179 h 220179" name="connsiteY0"/>
              <a:gd fmla="*/ 962965 w 962965" name="connsiteX1"/>
              <a:gd fmla="*/ 220179 h 220179" name="connsiteY1"/>
              <a:gd fmla="*/ 962965 w 962965" name="connsiteX2"/>
              <a:gd fmla="*/ 0 h 220179" name="connsiteY2"/>
              <a:gd fmla="*/ 0 w 962965" name="connsiteX3"/>
              <a:gd fmla="*/ 0 h 220179" name="connsiteY3"/>
              <a:gd fmla="*/ 0 w 962965" name="connsiteX4"/>
              <a:gd fmla="*/ 220179 h 2201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0177" w="962965">
                <a:moveTo>
                  <a:pt x="0" y="220179"/>
                </a:moveTo>
                <a:lnTo>
                  <a:pt x="962965" y="220179"/>
                </a:lnTo>
                <a:lnTo>
                  <a:pt x="962965" y="0"/>
                </a:lnTo>
                <a:lnTo>
                  <a:pt x="0" y="0"/>
                </a:lnTo>
                <a:lnTo>
                  <a:pt x="0" y="220179"/>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6305169" y="3500158"/>
            <a:ext cx="1439925" cy="220179"/>
          </a:xfrm>
          <a:custGeom>
            <a:gdLst>
              <a:gd fmla="*/ 0 w 1439925" name="connsiteX0"/>
              <a:gd fmla="*/ 220179 h 220179" name="connsiteY0"/>
              <a:gd fmla="*/ 1439925 w 1439925" name="connsiteX1"/>
              <a:gd fmla="*/ 220179 h 220179" name="connsiteY1"/>
              <a:gd fmla="*/ 1439925 w 1439925" name="connsiteX2"/>
              <a:gd fmla="*/ 0 h 220179" name="connsiteY2"/>
              <a:gd fmla="*/ 0 w 1439925" name="connsiteX3"/>
              <a:gd fmla="*/ 0 h 220179" name="connsiteY3"/>
              <a:gd fmla="*/ 0 w 1439925" name="connsiteX4"/>
              <a:gd fmla="*/ 220179 h 2201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0177" w="1439925">
                <a:moveTo>
                  <a:pt x="0" y="220179"/>
                </a:moveTo>
                <a:lnTo>
                  <a:pt x="1439925" y="220179"/>
                </a:lnTo>
                <a:lnTo>
                  <a:pt x="1439925" y="0"/>
                </a:lnTo>
                <a:lnTo>
                  <a:pt x="0" y="0"/>
                </a:lnTo>
                <a:lnTo>
                  <a:pt x="0" y="220179"/>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7745094" y="3500158"/>
            <a:ext cx="962965" cy="220179"/>
          </a:xfrm>
          <a:custGeom>
            <a:gdLst>
              <a:gd fmla="*/ 0 w 962965" name="connsiteX0"/>
              <a:gd fmla="*/ 220179 h 220179" name="connsiteY0"/>
              <a:gd fmla="*/ 962965 w 962965" name="connsiteX1"/>
              <a:gd fmla="*/ 220179 h 220179" name="connsiteY1"/>
              <a:gd fmla="*/ 962965 w 962965" name="connsiteX2"/>
              <a:gd fmla="*/ 0 h 220179" name="connsiteY2"/>
              <a:gd fmla="*/ 0 w 962965" name="connsiteX3"/>
              <a:gd fmla="*/ 0 h 220179" name="connsiteY3"/>
              <a:gd fmla="*/ 0 w 962965" name="connsiteX4"/>
              <a:gd fmla="*/ 220179 h 2201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0177" w="962965">
                <a:moveTo>
                  <a:pt x="0" y="220179"/>
                </a:moveTo>
                <a:lnTo>
                  <a:pt x="962965" y="220179"/>
                </a:lnTo>
                <a:lnTo>
                  <a:pt x="962965" y="0"/>
                </a:lnTo>
                <a:lnTo>
                  <a:pt x="0" y="0"/>
                </a:lnTo>
                <a:lnTo>
                  <a:pt x="0" y="220179"/>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6305169" y="3940568"/>
            <a:ext cx="1439925" cy="184873"/>
          </a:xfrm>
          <a:custGeom>
            <a:gdLst>
              <a:gd fmla="*/ 0 w 1439925" name="connsiteX0"/>
              <a:gd fmla="*/ 184873 h 184873" name="connsiteY0"/>
              <a:gd fmla="*/ 1439925 w 1439925" name="connsiteX1"/>
              <a:gd fmla="*/ 184873 h 184873" name="connsiteY1"/>
              <a:gd fmla="*/ 1439925 w 1439925" name="connsiteX2"/>
              <a:gd fmla="*/ 0 h 184873" name="connsiteY2"/>
              <a:gd fmla="*/ 0 w 1439925" name="connsiteX3"/>
              <a:gd fmla="*/ 0 h 184873" name="connsiteY3"/>
              <a:gd fmla="*/ 0 w 1439925" name="connsiteX4"/>
              <a:gd fmla="*/ 184873 h 18487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4873" w="1439925">
                <a:moveTo>
                  <a:pt x="0" y="184873"/>
                </a:moveTo>
                <a:lnTo>
                  <a:pt x="1439925" y="184873"/>
                </a:lnTo>
                <a:lnTo>
                  <a:pt x="1439925" y="0"/>
                </a:lnTo>
                <a:lnTo>
                  <a:pt x="0" y="0"/>
                </a:lnTo>
                <a:lnTo>
                  <a:pt x="0" y="184873"/>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7745094" y="3940568"/>
            <a:ext cx="962965" cy="184873"/>
          </a:xfrm>
          <a:custGeom>
            <a:gdLst>
              <a:gd fmla="*/ 0 w 962965" name="connsiteX0"/>
              <a:gd fmla="*/ 184873 h 184873" name="connsiteY0"/>
              <a:gd fmla="*/ 962965 w 962965" name="connsiteX1"/>
              <a:gd fmla="*/ 184873 h 184873" name="connsiteY1"/>
              <a:gd fmla="*/ 962965 w 962965" name="connsiteX2"/>
              <a:gd fmla="*/ 0 h 184873" name="connsiteY2"/>
              <a:gd fmla="*/ 0 w 962965" name="connsiteX3"/>
              <a:gd fmla="*/ 0 h 184873" name="connsiteY3"/>
              <a:gd fmla="*/ 0 w 962965" name="connsiteX4"/>
              <a:gd fmla="*/ 184873 h 18487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4873" w="962965">
                <a:moveTo>
                  <a:pt x="0" y="184873"/>
                </a:moveTo>
                <a:lnTo>
                  <a:pt x="962965" y="184873"/>
                </a:lnTo>
                <a:lnTo>
                  <a:pt x="962965" y="0"/>
                </a:lnTo>
                <a:lnTo>
                  <a:pt x="0" y="0"/>
                </a:lnTo>
                <a:lnTo>
                  <a:pt x="0" y="184873"/>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730807" y="1944687"/>
            <a:ext cx="57150" cy="2195042"/>
          </a:xfrm>
          <a:custGeom>
            <a:gdLst>
              <a:gd fmla="*/ 14287 w 57150" name="connsiteX0"/>
              <a:gd fmla="*/ 14287 h 2195042" name="connsiteY0"/>
              <a:gd fmla="*/ 14287 w 57150" name="connsiteX1"/>
              <a:gd fmla="*/ 2180755 h 2195042" name="connsiteY1"/>
            </a:gdLst>
            <a:cxnLst>
              <a:cxn ang="0">
                <a:pos x="connsiteX0" y="connsiteY0"/>
              </a:cxn>
              <a:cxn ang="1">
                <a:pos x="connsiteX1" y="connsiteY1"/>
              </a:cxn>
            </a:cxnLst>
            <a:rect b="b" l="l" r="r" t="t"/>
            <a:pathLst>
              <a:path h="2195042" w="57150">
                <a:moveTo>
                  <a:pt x="14287" y="14287"/>
                </a:moveTo>
                <a:lnTo>
                  <a:pt x="14287" y="2180755"/>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446277" y="4041394"/>
            <a:ext cx="5867908" cy="21844"/>
          </a:xfrm>
          <a:custGeom>
            <a:gdLst>
              <a:gd fmla="*/ 6350 w 5867908" name="connsiteX0"/>
              <a:gd fmla="*/ 6350 h 21844" name="connsiteY0"/>
              <a:gd fmla="*/ 5861557 w 5867908" name="connsiteX1"/>
              <a:gd fmla="*/ 6350 h 21844" name="connsiteY1"/>
            </a:gdLst>
            <a:cxnLst>
              <a:cxn ang="0">
                <a:pos x="connsiteX0" y="connsiteY0"/>
              </a:cxn>
              <a:cxn ang="1">
                <a:pos x="connsiteX1" y="connsiteY1"/>
              </a:cxn>
            </a:cxnLst>
            <a:rect b="b" l="l" r="r" t="t"/>
            <a:pathLst>
              <a:path h="21844" w="5867908">
                <a:moveTo>
                  <a:pt x="6350" y="6350"/>
                </a:moveTo>
                <a:lnTo>
                  <a:pt x="5861557"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682751" y="2223516"/>
            <a:ext cx="5394959" cy="1229867"/>
          </a:xfrm>
          <a:custGeom>
            <a:gdLst>
              <a:gd fmla="*/ 13716 w 5394959" name="connsiteX0"/>
              <a:gd fmla="*/ 1216151 h 1229867" name="connsiteY0"/>
              <a:gd fmla="*/ 501395 w 5394959" name="connsiteX1"/>
              <a:gd fmla="*/ 1059180 h 1229867" name="connsiteY1"/>
              <a:gd fmla="*/ 989076 w 5394959" name="connsiteX2"/>
              <a:gd fmla="*/ 978407 h 1229867" name="connsiteY2"/>
              <a:gd fmla="*/ 1478280 w 5394959" name="connsiteX3"/>
              <a:gd fmla="*/ 1014983 h 1229867" name="connsiteY3"/>
              <a:gd fmla="*/ 1965959 w 5394959" name="connsiteX4"/>
              <a:gd fmla="*/ 1001267 h 1229867" name="connsiteY4"/>
              <a:gd fmla="*/ 2453640 w 5394959" name="connsiteX5"/>
              <a:gd fmla="*/ 830579 h 1229867" name="connsiteY5"/>
              <a:gd fmla="*/ 2941319 w 5394959" name="connsiteX6"/>
              <a:gd fmla="*/ 659891 h 1229867" name="connsiteY6"/>
              <a:gd fmla="*/ 3429000 w 5394959" name="connsiteX7"/>
              <a:gd fmla="*/ 560832 h 1229867" name="connsiteY7"/>
              <a:gd fmla="*/ 3916680 w 5394959" name="connsiteX8"/>
              <a:gd fmla="*/ 531876 h 1229867" name="connsiteY8"/>
              <a:gd fmla="*/ 4404359 w 5394959" name="connsiteX9"/>
              <a:gd fmla="*/ 313944 h 1229867" name="connsiteY9"/>
              <a:gd fmla="*/ 4893563 w 5394959" name="connsiteX10"/>
              <a:gd fmla="*/ 137160 h 1229867" name="connsiteY10"/>
              <a:gd fmla="*/ 5381244 w 5394959" name="connsiteX11"/>
              <a:gd fmla="*/ 13716 h 1229867"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229867" w="5394959">
                <a:moveTo>
                  <a:pt x="13716" y="1216151"/>
                </a:moveTo>
                <a:lnTo>
                  <a:pt x="501395" y="1059180"/>
                </a:lnTo>
                <a:lnTo>
                  <a:pt x="989076" y="978407"/>
                </a:lnTo>
                <a:lnTo>
                  <a:pt x="1478280" y="1014983"/>
                </a:lnTo>
                <a:lnTo>
                  <a:pt x="1965959" y="1001267"/>
                </a:lnTo>
                <a:lnTo>
                  <a:pt x="2453640" y="830579"/>
                </a:lnTo>
                <a:lnTo>
                  <a:pt x="2941319" y="659891"/>
                </a:lnTo>
                <a:lnTo>
                  <a:pt x="3429000" y="560832"/>
                </a:lnTo>
                <a:lnTo>
                  <a:pt x="3916680" y="531876"/>
                </a:lnTo>
                <a:lnTo>
                  <a:pt x="4404359" y="313944"/>
                </a:lnTo>
                <a:lnTo>
                  <a:pt x="4893563" y="137160"/>
                </a:lnTo>
                <a:lnTo>
                  <a:pt x="5381244"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682751" y="2933700"/>
            <a:ext cx="5394959" cy="777239"/>
          </a:xfrm>
          <a:custGeom>
            <a:gdLst>
              <a:gd fmla="*/ 13716 w 5394959" name="connsiteX0"/>
              <a:gd fmla="*/ 763523 h 777239" name="connsiteY0"/>
              <a:gd fmla="*/ 501395 w 5394959" name="connsiteX1"/>
              <a:gd fmla="*/ 699515 h 777239" name="connsiteY1"/>
              <a:gd fmla="*/ 989076 w 5394959" name="connsiteX2"/>
              <a:gd fmla="*/ 676655 h 777239" name="connsiteY2"/>
              <a:gd fmla="*/ 1478280 w 5394959" name="connsiteX3"/>
              <a:gd fmla="*/ 699515 h 777239" name="connsiteY3"/>
              <a:gd fmla="*/ 1965959 w 5394959" name="connsiteX4"/>
              <a:gd fmla="*/ 678179 h 777239" name="connsiteY4"/>
              <a:gd fmla="*/ 2453640 w 5394959" name="connsiteX5"/>
              <a:gd fmla="*/ 589788 h 777239" name="connsiteY5"/>
              <a:gd fmla="*/ 2941319 w 5394959" name="connsiteX6"/>
              <a:gd fmla="*/ 475488 h 777239" name="connsiteY6"/>
              <a:gd fmla="*/ 3429000 w 5394959" name="connsiteX7"/>
              <a:gd fmla="*/ 402335 h 777239" name="connsiteY7"/>
              <a:gd fmla="*/ 3916680 w 5394959" name="connsiteX8"/>
              <a:gd fmla="*/ 352044 h 777239" name="connsiteY8"/>
              <a:gd fmla="*/ 4404359 w 5394959" name="connsiteX9"/>
              <a:gd fmla="*/ 185927 h 777239" name="connsiteY9"/>
              <a:gd fmla="*/ 4893563 w 5394959" name="connsiteX10"/>
              <a:gd fmla="*/ 62483 h 777239" name="connsiteY10"/>
              <a:gd fmla="*/ 5381244 w 5394959" name="connsiteX11"/>
              <a:gd fmla="*/ 13716 h 77723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777239" w="5394959">
                <a:moveTo>
                  <a:pt x="13716" y="763523"/>
                </a:moveTo>
                <a:lnTo>
                  <a:pt x="501395" y="699515"/>
                </a:lnTo>
                <a:lnTo>
                  <a:pt x="989076" y="676655"/>
                </a:lnTo>
                <a:lnTo>
                  <a:pt x="1478280" y="699515"/>
                </a:lnTo>
                <a:lnTo>
                  <a:pt x="1965959" y="678179"/>
                </a:lnTo>
                <a:lnTo>
                  <a:pt x="2453640" y="589788"/>
                </a:lnTo>
                <a:lnTo>
                  <a:pt x="2941319" y="475488"/>
                </a:lnTo>
                <a:lnTo>
                  <a:pt x="3429000" y="402335"/>
                </a:lnTo>
                <a:lnTo>
                  <a:pt x="3916680" y="352044"/>
                </a:lnTo>
                <a:lnTo>
                  <a:pt x="4404359" y="185927"/>
                </a:lnTo>
                <a:lnTo>
                  <a:pt x="4893563" y="62483"/>
                </a:lnTo>
                <a:lnTo>
                  <a:pt x="5381244" y="13716"/>
                </a:lnTo>
              </a:path>
            </a:pathLst>
          </a:custGeom>
          <a:ln w="25400">
            <a:solidFill>
              <a:srgbClr val="FFC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682751" y="3553968"/>
            <a:ext cx="5394959" cy="435863"/>
          </a:xfrm>
          <a:custGeom>
            <a:gdLst>
              <a:gd fmla="*/ 13716 w 5394959" name="connsiteX0"/>
              <a:gd fmla="*/ 422147 h 435863" name="connsiteY0"/>
              <a:gd fmla="*/ 501395 w 5394959" name="connsiteX1"/>
              <a:gd fmla="*/ 419099 h 435863" name="connsiteY1"/>
              <a:gd fmla="*/ 989076 w 5394959" name="connsiteX2"/>
              <a:gd fmla="*/ 409955 h 435863" name="connsiteY2"/>
              <a:gd fmla="*/ 1478280 w 5394959" name="connsiteX3"/>
              <a:gd fmla="*/ 399287 h 435863" name="connsiteY3"/>
              <a:gd fmla="*/ 1965959 w 5394959" name="connsiteX4"/>
              <a:gd fmla="*/ 388619 h 435863" name="connsiteY4"/>
              <a:gd fmla="*/ 2453640 w 5394959" name="connsiteX5"/>
              <a:gd fmla="*/ 362711 h 435863" name="connsiteY5"/>
              <a:gd fmla="*/ 2941319 w 5394959" name="connsiteX6"/>
              <a:gd fmla="*/ 275843 h 435863" name="connsiteY6"/>
              <a:gd fmla="*/ 3429000 w 5394959" name="connsiteX7"/>
              <a:gd fmla="*/ 147827 h 435863" name="connsiteY7"/>
              <a:gd fmla="*/ 3916680 w 5394959" name="connsiteX8"/>
              <a:gd fmla="*/ 100583 h 435863" name="connsiteY8"/>
              <a:gd fmla="*/ 4404359 w 5394959" name="connsiteX9"/>
              <a:gd fmla="*/ 13715 h 435863" name="connsiteY9"/>
              <a:gd fmla="*/ 4893563 w 5394959" name="connsiteX10"/>
              <a:gd fmla="*/ 51815 h 435863" name="connsiteY10"/>
              <a:gd fmla="*/ 5381244 w 5394959" name="connsiteX11"/>
              <a:gd fmla="*/ 112775 h 435863"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435862" w="5394959">
                <a:moveTo>
                  <a:pt x="13716" y="422147"/>
                </a:moveTo>
                <a:lnTo>
                  <a:pt x="501395" y="419099"/>
                </a:lnTo>
                <a:lnTo>
                  <a:pt x="989076" y="409955"/>
                </a:lnTo>
                <a:lnTo>
                  <a:pt x="1478280" y="399287"/>
                </a:lnTo>
                <a:lnTo>
                  <a:pt x="1965959" y="388619"/>
                </a:lnTo>
                <a:lnTo>
                  <a:pt x="2453640" y="362711"/>
                </a:lnTo>
                <a:lnTo>
                  <a:pt x="2941319" y="275843"/>
                </a:lnTo>
                <a:lnTo>
                  <a:pt x="3429000" y="147827"/>
                </a:lnTo>
                <a:lnTo>
                  <a:pt x="3916680" y="100583"/>
                </a:lnTo>
                <a:lnTo>
                  <a:pt x="4404359" y="13715"/>
                </a:lnTo>
                <a:lnTo>
                  <a:pt x="4893563" y="51815"/>
                </a:lnTo>
                <a:lnTo>
                  <a:pt x="5381244" y="112775"/>
                </a:lnTo>
              </a:path>
            </a:pathLst>
          </a:custGeom>
          <a:ln w="25400">
            <a:solidFill>
              <a:srgbClr val="92D05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682751" y="3654552"/>
            <a:ext cx="5394959" cy="309372"/>
          </a:xfrm>
          <a:custGeom>
            <a:gdLst>
              <a:gd fmla="*/ 13716 w 5394959" name="connsiteX0"/>
              <a:gd fmla="*/ 295655 h 309372" name="connsiteY0"/>
              <a:gd fmla="*/ 501395 w 5394959" name="connsiteX1"/>
              <a:gd fmla="*/ 275844 h 309372" name="connsiteY1"/>
              <a:gd fmla="*/ 989076 w 5394959" name="connsiteX2"/>
              <a:gd fmla="*/ 277367 h 309372" name="connsiteY2"/>
              <a:gd fmla="*/ 1478280 w 5394959" name="connsiteX3"/>
              <a:gd fmla="*/ 281939 h 309372" name="connsiteY3"/>
              <a:gd fmla="*/ 1965959 w 5394959" name="connsiteX4"/>
              <a:gd fmla="*/ 278891 h 309372" name="connsiteY4"/>
              <a:gd fmla="*/ 2453640 w 5394959" name="connsiteX5"/>
              <a:gd fmla="*/ 266700 h 309372" name="connsiteY5"/>
              <a:gd fmla="*/ 2941319 w 5394959" name="connsiteX6"/>
              <a:gd fmla="*/ 251459 h 309372" name="connsiteY6"/>
              <a:gd fmla="*/ 3429000 w 5394959" name="connsiteX7"/>
              <a:gd fmla="*/ 220979 h 309372" name="connsiteY7"/>
              <a:gd fmla="*/ 3916680 w 5394959" name="connsiteX8"/>
              <a:gd fmla="*/ 166115 h 309372" name="connsiteY8"/>
              <a:gd fmla="*/ 4404359 w 5394959" name="connsiteX9"/>
              <a:gd fmla="*/ 126491 h 309372" name="connsiteY9"/>
              <a:gd fmla="*/ 4893563 w 5394959" name="connsiteX10"/>
              <a:gd fmla="*/ 114300 h 309372" name="connsiteY10"/>
              <a:gd fmla="*/ 5381244 w 5394959" name="connsiteX11"/>
              <a:gd fmla="*/ 13715 h 309372"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09372" w="5394959">
                <a:moveTo>
                  <a:pt x="13716" y="295655"/>
                </a:moveTo>
                <a:lnTo>
                  <a:pt x="501395" y="275844"/>
                </a:lnTo>
                <a:lnTo>
                  <a:pt x="989076" y="277367"/>
                </a:lnTo>
                <a:lnTo>
                  <a:pt x="1478280" y="281939"/>
                </a:lnTo>
                <a:lnTo>
                  <a:pt x="1965959" y="278891"/>
                </a:lnTo>
                <a:lnTo>
                  <a:pt x="2453640" y="266700"/>
                </a:lnTo>
                <a:lnTo>
                  <a:pt x="2941319" y="251459"/>
                </a:lnTo>
                <a:lnTo>
                  <a:pt x="3429000" y="220979"/>
                </a:lnTo>
                <a:lnTo>
                  <a:pt x="3916680" y="166115"/>
                </a:lnTo>
                <a:lnTo>
                  <a:pt x="4404359" y="126491"/>
                </a:lnTo>
                <a:lnTo>
                  <a:pt x="4893563" y="114300"/>
                </a:lnTo>
                <a:lnTo>
                  <a:pt x="5381244"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682751" y="3741420"/>
            <a:ext cx="5394959" cy="283464"/>
          </a:xfrm>
          <a:custGeom>
            <a:gdLst>
              <a:gd fmla="*/ 13716 w 5394959" name="connsiteX0"/>
              <a:gd fmla="*/ 269747 h 283464" name="connsiteY0"/>
              <a:gd fmla="*/ 501395 w 5394959" name="connsiteX1"/>
              <a:gd fmla="*/ 266700 h 283464" name="connsiteY1"/>
              <a:gd fmla="*/ 989076 w 5394959" name="connsiteX2"/>
              <a:gd fmla="*/ 254508 h 283464" name="connsiteY2"/>
              <a:gd fmla="*/ 1478280 w 5394959" name="connsiteX3"/>
              <a:gd fmla="*/ 254508 h 283464" name="connsiteY3"/>
              <a:gd fmla="*/ 1965959 w 5394959" name="connsiteX4"/>
              <a:gd fmla="*/ 254508 h 283464" name="connsiteY4"/>
              <a:gd fmla="*/ 2453640 w 5394959" name="connsiteX5"/>
              <a:gd fmla="*/ 242315 h 283464" name="connsiteY5"/>
              <a:gd fmla="*/ 2941319 w 5394959" name="connsiteX6"/>
              <a:gd fmla="*/ 222503 h 283464" name="connsiteY6"/>
              <a:gd fmla="*/ 3429000 w 5394959" name="connsiteX7"/>
              <a:gd fmla="*/ 216408 h 283464" name="connsiteY7"/>
              <a:gd fmla="*/ 3916680 w 5394959" name="connsiteX8"/>
              <a:gd fmla="*/ 231647 h 283464" name="connsiteY8"/>
              <a:gd fmla="*/ 4404359 w 5394959" name="connsiteX9"/>
              <a:gd fmla="*/ 220979 h 283464" name="connsiteY9"/>
              <a:gd fmla="*/ 4893563 w 5394959" name="connsiteX10"/>
              <a:gd fmla="*/ 129539 h 283464" name="connsiteY10"/>
              <a:gd fmla="*/ 5381244 w 5394959" name="connsiteX11"/>
              <a:gd fmla="*/ 13715 h 283464"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83464" w="5394959">
                <a:moveTo>
                  <a:pt x="13716" y="269747"/>
                </a:moveTo>
                <a:lnTo>
                  <a:pt x="501395" y="266700"/>
                </a:lnTo>
                <a:lnTo>
                  <a:pt x="989076" y="254508"/>
                </a:lnTo>
                <a:lnTo>
                  <a:pt x="1478280" y="254508"/>
                </a:lnTo>
                <a:lnTo>
                  <a:pt x="1965959" y="254508"/>
                </a:lnTo>
                <a:lnTo>
                  <a:pt x="2453640" y="242315"/>
                </a:lnTo>
                <a:lnTo>
                  <a:pt x="2941319" y="222503"/>
                </a:lnTo>
                <a:lnTo>
                  <a:pt x="3429000" y="216408"/>
                </a:lnTo>
                <a:lnTo>
                  <a:pt x="3916680" y="231647"/>
                </a:lnTo>
                <a:lnTo>
                  <a:pt x="4404359" y="220979"/>
                </a:lnTo>
                <a:lnTo>
                  <a:pt x="4893563" y="129539"/>
                </a:lnTo>
                <a:lnTo>
                  <a:pt x="5381244" y="13715"/>
                </a:lnTo>
              </a:path>
            </a:pathLst>
          </a:custGeom>
          <a:ln w="25400">
            <a:solidFill>
              <a:srgbClr val="39BBD2">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Freeform 3"/>
          <p:cNvSpPr/>
          <p:nvPr/>
        </p:nvSpPr>
        <p:spPr>
          <a:xfrm>
            <a:off x="682751" y="3787140"/>
            <a:ext cx="5394959" cy="166115"/>
          </a:xfrm>
          <a:custGeom>
            <a:gdLst>
              <a:gd fmla="*/ 13716 w 5394959" name="connsiteX0"/>
              <a:gd fmla="*/ 152400 h 166115" name="connsiteY0"/>
              <a:gd fmla="*/ 501395 w 5394959" name="connsiteX1"/>
              <a:gd fmla="*/ 131063 h 166115" name="connsiteY1"/>
              <a:gd fmla="*/ 989076 w 5394959" name="connsiteX2"/>
              <a:gd fmla="*/ 124967 h 166115" name="connsiteY2"/>
              <a:gd fmla="*/ 1478280 w 5394959" name="connsiteX3"/>
              <a:gd fmla="*/ 118871 h 166115" name="connsiteY3"/>
              <a:gd fmla="*/ 1965959 w 5394959" name="connsiteX4"/>
              <a:gd fmla="*/ 120395 h 166115" name="connsiteY4"/>
              <a:gd fmla="*/ 2453640 w 5394959" name="connsiteX5"/>
              <a:gd fmla="*/ 100583 h 166115" name="connsiteY5"/>
              <a:gd fmla="*/ 2941319 w 5394959" name="connsiteX6"/>
              <a:gd fmla="*/ 76200 h 166115" name="connsiteY6"/>
              <a:gd fmla="*/ 3429000 w 5394959" name="connsiteX7"/>
              <a:gd fmla="*/ 62483 h 166115" name="connsiteY7"/>
              <a:gd fmla="*/ 3916680 w 5394959" name="connsiteX8"/>
              <a:gd fmla="*/ 59435 h 166115" name="connsiteY8"/>
              <a:gd fmla="*/ 4404359 w 5394959" name="connsiteX9"/>
              <a:gd fmla="*/ 28955 h 166115" name="connsiteY9"/>
              <a:gd fmla="*/ 4893563 w 5394959" name="connsiteX10"/>
              <a:gd fmla="*/ 13715 h 166115" name="connsiteY10"/>
              <a:gd fmla="*/ 5381244 w 5394959" name="connsiteX11"/>
              <a:gd fmla="*/ 18288 h 166115"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66115" w="5394959">
                <a:moveTo>
                  <a:pt x="13716" y="152400"/>
                </a:moveTo>
                <a:lnTo>
                  <a:pt x="501395" y="131063"/>
                </a:lnTo>
                <a:lnTo>
                  <a:pt x="989076" y="124967"/>
                </a:lnTo>
                <a:lnTo>
                  <a:pt x="1478280" y="118871"/>
                </a:lnTo>
                <a:lnTo>
                  <a:pt x="1965959" y="120395"/>
                </a:lnTo>
                <a:lnTo>
                  <a:pt x="2453640" y="100583"/>
                </a:lnTo>
                <a:lnTo>
                  <a:pt x="2941319" y="76200"/>
                </a:lnTo>
                <a:lnTo>
                  <a:pt x="3429000" y="62483"/>
                </a:lnTo>
                <a:lnTo>
                  <a:pt x="3916680" y="59435"/>
                </a:lnTo>
                <a:lnTo>
                  <a:pt x="4404359" y="28955"/>
                </a:lnTo>
                <a:lnTo>
                  <a:pt x="4893563" y="13715"/>
                </a:lnTo>
                <a:lnTo>
                  <a:pt x="5381244" y="18288"/>
                </a:lnTo>
              </a:path>
            </a:pathLst>
          </a:custGeom>
          <a:ln w="25400">
            <a:solidFill>
              <a:srgbClr val="6336CE">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682751" y="3794760"/>
            <a:ext cx="5394959" cy="260603"/>
          </a:xfrm>
          <a:custGeom>
            <a:gdLst>
              <a:gd fmla="*/ 13716 w 5394959" name="connsiteX0"/>
              <a:gd fmla="*/ 246887 h 260603" name="connsiteY0"/>
              <a:gd fmla="*/ 501395 w 5394959" name="connsiteX1"/>
              <a:gd fmla="*/ 243839 h 260603" name="connsiteY1"/>
              <a:gd fmla="*/ 989076 w 5394959" name="connsiteX2"/>
              <a:gd fmla="*/ 242315 h 260603" name="connsiteY2"/>
              <a:gd fmla="*/ 1478280 w 5394959" name="connsiteX3"/>
              <a:gd fmla="*/ 236219 h 260603" name="connsiteY3"/>
              <a:gd fmla="*/ 1965959 w 5394959" name="connsiteX4"/>
              <a:gd fmla="*/ 234695 h 260603" name="connsiteY4"/>
              <a:gd fmla="*/ 2453640 w 5394959" name="connsiteX5"/>
              <a:gd fmla="*/ 230123 h 260603" name="connsiteY5"/>
              <a:gd fmla="*/ 2941319 w 5394959" name="connsiteX6"/>
              <a:gd fmla="*/ 224027 h 260603" name="connsiteY6"/>
              <a:gd fmla="*/ 3429000 w 5394959" name="connsiteX7"/>
              <a:gd fmla="*/ 211835 h 260603" name="connsiteY7"/>
              <a:gd fmla="*/ 3916680 w 5394959" name="connsiteX8"/>
              <a:gd fmla="*/ 169163 h 260603" name="connsiteY8"/>
              <a:gd fmla="*/ 4404359 w 5394959" name="connsiteX9"/>
              <a:gd fmla="*/ 135635 h 260603" name="connsiteY9"/>
              <a:gd fmla="*/ 4893563 w 5394959" name="connsiteX10"/>
              <a:gd fmla="*/ 36575 h 260603" name="connsiteY10"/>
              <a:gd fmla="*/ 5381244 w 5394959" name="connsiteX11"/>
              <a:gd fmla="*/ 13715 h 260603"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60603" w="5394959">
                <a:moveTo>
                  <a:pt x="13716" y="246887"/>
                </a:moveTo>
                <a:lnTo>
                  <a:pt x="501395" y="243839"/>
                </a:lnTo>
                <a:lnTo>
                  <a:pt x="989076" y="242315"/>
                </a:lnTo>
                <a:lnTo>
                  <a:pt x="1478280" y="236219"/>
                </a:lnTo>
                <a:lnTo>
                  <a:pt x="1965959" y="234695"/>
                </a:lnTo>
                <a:lnTo>
                  <a:pt x="2453640" y="230123"/>
                </a:lnTo>
                <a:lnTo>
                  <a:pt x="2941319" y="224027"/>
                </a:lnTo>
                <a:lnTo>
                  <a:pt x="3429000" y="211835"/>
                </a:lnTo>
                <a:lnTo>
                  <a:pt x="3916680" y="169163"/>
                </a:lnTo>
                <a:lnTo>
                  <a:pt x="4404359" y="135635"/>
                </a:lnTo>
                <a:lnTo>
                  <a:pt x="4893563" y="36575"/>
                </a:lnTo>
                <a:lnTo>
                  <a:pt x="5381244" y="13715"/>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682751" y="3816096"/>
            <a:ext cx="5394959" cy="175259"/>
          </a:xfrm>
          <a:custGeom>
            <a:gdLst>
              <a:gd fmla="*/ 13716 w 5394959" name="connsiteX0"/>
              <a:gd fmla="*/ 161544 h 175259" name="connsiteY0"/>
              <a:gd fmla="*/ 501395 w 5394959" name="connsiteX1"/>
              <a:gd fmla="*/ 156971 h 175259" name="connsiteY1"/>
              <a:gd fmla="*/ 989076 w 5394959" name="connsiteX2"/>
              <a:gd fmla="*/ 153923 h 175259" name="connsiteY2"/>
              <a:gd fmla="*/ 1478280 w 5394959" name="connsiteX3"/>
              <a:gd fmla="*/ 147827 h 175259" name="connsiteY3"/>
              <a:gd fmla="*/ 1965959 w 5394959" name="connsiteX4"/>
              <a:gd fmla="*/ 146303 h 175259" name="connsiteY4"/>
              <a:gd fmla="*/ 2453640 w 5394959" name="connsiteX5"/>
              <a:gd fmla="*/ 135635 h 175259" name="connsiteY5"/>
              <a:gd fmla="*/ 2941319 w 5394959" name="connsiteX6"/>
              <a:gd fmla="*/ 117347 h 175259" name="connsiteY6"/>
              <a:gd fmla="*/ 3429000 w 5394959" name="connsiteX7"/>
              <a:gd fmla="*/ 97535 h 175259" name="connsiteY7"/>
              <a:gd fmla="*/ 3916680 w 5394959" name="connsiteX8"/>
              <a:gd fmla="*/ 79247 h 175259" name="connsiteY8"/>
              <a:gd fmla="*/ 4404359 w 5394959" name="connsiteX9"/>
              <a:gd fmla="*/ 64007 h 175259" name="connsiteY9"/>
              <a:gd fmla="*/ 4893563 w 5394959" name="connsiteX10"/>
              <a:gd fmla="*/ 60959 h 175259" name="connsiteY10"/>
              <a:gd fmla="*/ 5381244 w 5394959" name="connsiteX11"/>
              <a:gd fmla="*/ 13715 h 17525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75259" w="5394959">
                <a:moveTo>
                  <a:pt x="13716" y="161544"/>
                </a:moveTo>
                <a:lnTo>
                  <a:pt x="501395" y="156971"/>
                </a:lnTo>
                <a:lnTo>
                  <a:pt x="989076" y="153923"/>
                </a:lnTo>
                <a:lnTo>
                  <a:pt x="1478280" y="147827"/>
                </a:lnTo>
                <a:lnTo>
                  <a:pt x="1965959" y="146303"/>
                </a:lnTo>
                <a:lnTo>
                  <a:pt x="2453640" y="135635"/>
                </a:lnTo>
                <a:lnTo>
                  <a:pt x="2941319" y="117347"/>
                </a:lnTo>
                <a:lnTo>
                  <a:pt x="3429000" y="97535"/>
                </a:lnTo>
                <a:lnTo>
                  <a:pt x="3916680" y="79247"/>
                </a:lnTo>
                <a:lnTo>
                  <a:pt x="4404359" y="64007"/>
                </a:lnTo>
                <a:lnTo>
                  <a:pt x="4893563" y="60959"/>
                </a:lnTo>
                <a:lnTo>
                  <a:pt x="5381244" y="13715"/>
                </a:lnTo>
              </a:path>
            </a:pathLst>
          </a:custGeom>
          <a:ln w="25400">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682751" y="3887724"/>
            <a:ext cx="5394959" cy="160020"/>
          </a:xfrm>
          <a:custGeom>
            <a:gdLst>
              <a:gd fmla="*/ 13716 w 5394959" name="connsiteX0"/>
              <a:gd fmla="*/ 146303 h 160020" name="connsiteY0"/>
              <a:gd fmla="*/ 501395 w 5394959" name="connsiteX1"/>
              <a:gd fmla="*/ 140207 h 160020" name="connsiteY1"/>
              <a:gd fmla="*/ 989076 w 5394959" name="connsiteX2"/>
              <a:gd fmla="*/ 123443 h 160020" name="connsiteY2"/>
              <a:gd fmla="*/ 1478280 w 5394959" name="connsiteX3"/>
              <a:gd fmla="*/ 99059 h 160020" name="connsiteY3"/>
              <a:gd fmla="*/ 1965959 w 5394959" name="connsiteX4"/>
              <a:gd fmla="*/ 86867 h 160020" name="connsiteY4"/>
              <a:gd fmla="*/ 2453640 w 5394959" name="connsiteX5"/>
              <a:gd fmla="*/ 68579 h 160020" name="connsiteY5"/>
              <a:gd fmla="*/ 2941319 w 5394959" name="connsiteX6"/>
              <a:gd fmla="*/ 53339 h 160020" name="connsiteY6"/>
              <a:gd fmla="*/ 3429000 w 5394959" name="connsiteX7"/>
              <a:gd fmla="*/ 38099 h 160020" name="connsiteY7"/>
              <a:gd fmla="*/ 3916680 w 5394959" name="connsiteX8"/>
              <a:gd fmla="*/ 27431 h 160020" name="connsiteY8"/>
              <a:gd fmla="*/ 4404359 w 5394959" name="connsiteX9"/>
              <a:gd fmla="*/ 18287 h 160020" name="connsiteY9"/>
              <a:gd fmla="*/ 4893563 w 5394959" name="connsiteX10"/>
              <a:gd fmla="*/ 13715 h 160020" name="connsiteY10"/>
              <a:gd fmla="*/ 5381244 w 5394959" name="connsiteX11"/>
              <a:gd fmla="*/ 18287 h 160020"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60020" w="5394959">
                <a:moveTo>
                  <a:pt x="13716" y="146303"/>
                </a:moveTo>
                <a:lnTo>
                  <a:pt x="501395" y="140207"/>
                </a:lnTo>
                <a:lnTo>
                  <a:pt x="989076" y="123443"/>
                </a:lnTo>
                <a:lnTo>
                  <a:pt x="1478280" y="99059"/>
                </a:lnTo>
                <a:lnTo>
                  <a:pt x="1965959" y="86867"/>
                </a:lnTo>
                <a:lnTo>
                  <a:pt x="2453640" y="68579"/>
                </a:lnTo>
                <a:lnTo>
                  <a:pt x="2941319" y="53339"/>
                </a:lnTo>
                <a:lnTo>
                  <a:pt x="3429000" y="38099"/>
                </a:lnTo>
                <a:lnTo>
                  <a:pt x="3916680" y="27431"/>
                </a:lnTo>
                <a:lnTo>
                  <a:pt x="4404359" y="18287"/>
                </a:lnTo>
                <a:lnTo>
                  <a:pt x="4893563" y="13715"/>
                </a:lnTo>
                <a:lnTo>
                  <a:pt x="5381244" y="18287"/>
                </a:lnTo>
              </a:path>
            </a:pathLst>
          </a:custGeom>
          <a:ln w="25400">
            <a:solidFill>
              <a:srgbClr val="7F7F7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682751" y="3959352"/>
            <a:ext cx="5394959" cy="77723"/>
          </a:xfrm>
          <a:custGeom>
            <a:gdLst>
              <a:gd fmla="*/ 13716 w 5394959" name="connsiteX0"/>
              <a:gd fmla="*/ 64007 h 77723" name="connsiteY0"/>
              <a:gd fmla="*/ 501395 w 5394959" name="connsiteX1"/>
              <a:gd fmla="*/ 54863 h 77723" name="connsiteY1"/>
              <a:gd fmla="*/ 989076 w 5394959" name="connsiteX2"/>
              <a:gd fmla="*/ 51815 h 77723" name="connsiteY2"/>
              <a:gd fmla="*/ 1478280 w 5394959" name="connsiteX3"/>
              <a:gd fmla="*/ 53339 h 77723" name="connsiteY3"/>
              <a:gd fmla="*/ 1965959 w 5394959" name="connsiteX4"/>
              <a:gd fmla="*/ 51815 h 77723" name="connsiteY4"/>
              <a:gd fmla="*/ 2453640 w 5394959" name="connsiteX5"/>
              <a:gd fmla="*/ 39623 h 77723" name="connsiteY5"/>
              <a:gd fmla="*/ 2941319 w 5394959" name="connsiteX6"/>
              <a:gd fmla="*/ 33527 h 77723" name="connsiteY6"/>
              <a:gd fmla="*/ 3429000 w 5394959" name="connsiteX7"/>
              <a:gd fmla="*/ 28955 h 77723" name="connsiteY7"/>
              <a:gd fmla="*/ 3916680 w 5394959" name="connsiteX8"/>
              <a:gd fmla="*/ 19811 h 77723" name="connsiteY8"/>
              <a:gd fmla="*/ 4404359 w 5394959" name="connsiteX9"/>
              <a:gd fmla="*/ 13715 h 77723" name="connsiteY9"/>
              <a:gd fmla="*/ 4893563 w 5394959" name="connsiteX10"/>
              <a:gd fmla="*/ 18288 h 77723" name="connsiteY10"/>
              <a:gd fmla="*/ 5381244 w 5394959" name="connsiteX11"/>
              <a:gd fmla="*/ 16763 h 77723"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77723" w="5394959">
                <a:moveTo>
                  <a:pt x="13716" y="64007"/>
                </a:moveTo>
                <a:lnTo>
                  <a:pt x="501395" y="54863"/>
                </a:lnTo>
                <a:lnTo>
                  <a:pt x="989076" y="51815"/>
                </a:lnTo>
                <a:lnTo>
                  <a:pt x="1478280" y="53339"/>
                </a:lnTo>
                <a:lnTo>
                  <a:pt x="1965959" y="51815"/>
                </a:lnTo>
                <a:lnTo>
                  <a:pt x="2453640" y="39623"/>
                </a:lnTo>
                <a:lnTo>
                  <a:pt x="2941319" y="33527"/>
                </a:lnTo>
                <a:lnTo>
                  <a:pt x="3429000" y="28955"/>
                </a:lnTo>
                <a:lnTo>
                  <a:pt x="3916680" y="19811"/>
                </a:lnTo>
                <a:lnTo>
                  <a:pt x="4404359" y="13715"/>
                </a:lnTo>
                <a:lnTo>
                  <a:pt x="4893563" y="18288"/>
                </a:lnTo>
                <a:lnTo>
                  <a:pt x="5381244" y="16763"/>
                </a:lnTo>
              </a:path>
            </a:pathLst>
          </a:custGeom>
          <a:ln w="25400">
            <a:solidFill>
              <a:srgbClr val="CC006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6057646" y="2121154"/>
            <a:ext cx="21844" cy="122428"/>
          </a:xfrm>
          <a:custGeom>
            <a:gdLst>
              <a:gd fmla="*/ 6350 w 21844" name="connsiteX0"/>
              <a:gd fmla="*/ 116077 h 122428" name="connsiteY0"/>
              <a:gd fmla="*/ 7873 w 21844" name="connsiteX1"/>
              <a:gd fmla="*/ 6350 h 122428" name="connsiteY1"/>
            </a:gdLst>
            <a:cxnLst>
              <a:cxn ang="0">
                <a:pos x="connsiteX0" y="connsiteY0"/>
              </a:cxn>
              <a:cxn ang="1">
                <a:pos x="connsiteX1" y="connsiteY1"/>
              </a:cxn>
            </a:cxnLst>
            <a:rect b="b" l="l" r="r" t="t"/>
            <a:pathLst>
              <a:path h="122428" w="21844">
                <a:moveTo>
                  <a:pt x="6350" y="116077"/>
                </a:moveTo>
                <a:lnTo>
                  <a:pt x="7873"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6519671" y="2077211"/>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Freeform 3"/>
          <p:cNvSpPr/>
          <p:nvPr/>
        </p:nvSpPr>
        <p:spPr>
          <a:xfrm>
            <a:off x="6519671" y="2293619"/>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FFC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Freeform 3"/>
          <p:cNvSpPr/>
          <p:nvPr/>
        </p:nvSpPr>
        <p:spPr>
          <a:xfrm>
            <a:off x="6519671" y="2510027"/>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92D05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Freeform 3"/>
          <p:cNvSpPr/>
          <p:nvPr/>
        </p:nvSpPr>
        <p:spPr>
          <a:xfrm>
            <a:off x="6519671" y="2726435"/>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6519671" y="2942844"/>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39BBD2">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6519671" y="3160776"/>
            <a:ext cx="271272" cy="54864"/>
          </a:xfrm>
          <a:custGeom>
            <a:gdLst>
              <a:gd fmla="*/ 13716 w 271272" name="connsiteX0"/>
              <a:gd fmla="*/ 13716 h 54864" name="connsiteY0"/>
              <a:gd fmla="*/ 257556 w 271272" name="connsiteX1"/>
              <a:gd fmla="*/ 13716 h 54864" name="connsiteY1"/>
            </a:gdLst>
            <a:cxnLst>
              <a:cxn ang="0">
                <a:pos x="connsiteX0" y="connsiteY0"/>
              </a:cxn>
              <a:cxn ang="1">
                <a:pos x="connsiteX1" y="connsiteY1"/>
              </a:cxn>
            </a:cxnLst>
            <a:rect b="b" l="l" r="r" t="t"/>
            <a:pathLst>
              <a:path h="54864" w="271272">
                <a:moveTo>
                  <a:pt x="13716" y="13716"/>
                </a:moveTo>
                <a:lnTo>
                  <a:pt x="257556" y="13716"/>
                </a:lnTo>
              </a:path>
            </a:pathLst>
          </a:custGeom>
          <a:ln w="25400">
            <a:solidFill>
              <a:srgbClr val="6336CE">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8" name="Freeform 3"/>
          <p:cNvSpPr/>
          <p:nvPr/>
        </p:nvSpPr>
        <p:spPr>
          <a:xfrm>
            <a:off x="6519671" y="3377184"/>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9" name="Freeform 3"/>
          <p:cNvSpPr/>
          <p:nvPr/>
        </p:nvSpPr>
        <p:spPr>
          <a:xfrm>
            <a:off x="6519671" y="3593592"/>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FF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0" name="Freeform 3"/>
          <p:cNvSpPr/>
          <p:nvPr/>
        </p:nvSpPr>
        <p:spPr>
          <a:xfrm>
            <a:off x="6519671" y="3810000"/>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7F7F7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1" name="Freeform 3"/>
          <p:cNvSpPr/>
          <p:nvPr/>
        </p:nvSpPr>
        <p:spPr>
          <a:xfrm>
            <a:off x="6519671" y="4027932"/>
            <a:ext cx="271272" cy="54864"/>
          </a:xfrm>
          <a:custGeom>
            <a:gdLst>
              <a:gd fmla="*/ 13716 w 271272" name="connsiteX0"/>
              <a:gd fmla="*/ 13715 h 54864" name="connsiteY0"/>
              <a:gd fmla="*/ 257556 w 271272" name="connsiteX1"/>
              <a:gd fmla="*/ 13715 h 54864" name="connsiteY1"/>
            </a:gdLst>
            <a:cxnLst>
              <a:cxn ang="0">
                <a:pos x="connsiteX0" y="connsiteY0"/>
              </a:cxn>
              <a:cxn ang="1">
                <a:pos x="connsiteX1" y="connsiteY1"/>
              </a:cxn>
            </a:cxnLst>
            <a:rect b="b" l="l" r="r" t="t"/>
            <a:pathLst>
              <a:path h="54864" w="271272">
                <a:moveTo>
                  <a:pt x="13716" y="13715"/>
                </a:moveTo>
                <a:lnTo>
                  <a:pt x="257556" y="13715"/>
                </a:lnTo>
              </a:path>
            </a:pathLst>
          </a:custGeom>
          <a:ln w="25400">
            <a:solidFill>
              <a:srgbClr val="CC006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7975600" y="2019300"/>
            <a:ext cx="800100" cy="1188720"/>
          </a:xfrm>
          <a:prstGeom prst="rect">
            <a:avLst/>
          </a:prstGeom>
          <a:noFill/>
        </p:spPr>
        <p:txBody>
          <a:bodyPr lIns="0" rIns="0" rtlCol="0" tIns="0" wrap="none">
            <a:spAutoFit/>
          </a:bodyPr>
          <a:lstStyle/>
          <a:p>
            <a:pPr>
              <a:lnSpc>
                <a:spcPts val="900"/>
              </a:lnSpc>
              <a:tabLst>
                <a:tab pos="38100"/>
              </a:tabLst>
            </a:pPr>
            <a:r>
              <a:rPr altLang="zh-CN" lang="en-US" smtClean="0"/>
              <a:t>	197.6%</a:t>
            </a:r>
          </a:p>
          <a:p>
            <a:pPr>
              <a:lnSpc>
                <a:spcPts val="900"/>
              </a:lnSpc>
              <a:tabLst>
                <a:tab pos="38100"/>
              </a:tabLst>
            </a:pPr>
            <a:r>
              <a:rPr altLang="zh-CN" lang="en-US" smtClean="0"/>
              <a:t>	213.9%</a:t>
            </a:r>
          </a:p>
          <a:p>
            <a:pPr>
              <a:lnSpc>
                <a:spcPts val="900"/>
              </a:lnSpc>
              <a:tabLst>
                <a:tab pos="38100"/>
              </a:tabLst>
            </a:pPr>
            <a:r>
              <a:rPr altLang="zh-CN" lang="en-US" smtClean="0"/>
              <a:t>	425.2%</a:t>
            </a:r>
          </a:p>
          <a:p>
            <a:pPr>
              <a:lnSpc>
                <a:spcPts val="900"/>
              </a:lnSpc>
              <a:tabLst>
                <a:tab pos="38100"/>
              </a:tabLst>
            </a:pPr>
            <a:r>
              <a:rPr altLang="zh-CN" lang="en-US" smtClean="0"/>
              <a:t>	286.2%</a:t>
            </a:r>
          </a:p>
          <a:p>
            <a:pPr>
              <a:lnSpc>
                <a:spcPts val="900"/>
              </a:lnSpc>
              <a:tabLst>
                <a:tab pos="38100"/>
              </a:tabLst>
            </a:pPr>
            <a:r>
              <a:rPr altLang="zh-CN" lang="en-US" smtClean="0"/>
              <a:t>	697.6%</a:t>
            </a:r>
          </a:p>
          <a:p>
            <a:pPr>
              <a:lnSpc>
                <a:spcPts val="900"/>
              </a:lnSpc>
              <a:tabLst>
                <a:tab pos="38100"/>
              </a:tabLst>
            </a:pPr>
            <a:r>
              <a:rPr altLang="zh-CN" lang="en-US" smtClean="0"/>
              <a:t>	123.3%</a:t>
            </a:r>
          </a:p>
          <a:p>
            <a:pPr>
              <a:lnSpc>
                <a:spcPts val="900"/>
              </a:lnSpc>
              <a:tabLst>
                <a:tab pos="38100"/>
              </a:tabLst>
            </a:pPr>
            <a:r>
              <a:rPr altLang="zh-CN" lang="en-US" smtClean="0"/>
              <a:t>3172.8%</a:t>
            </a:r>
          </a:p>
          <a:p>
            <a:pPr>
              <a:lnSpc>
                <a:spcPts val="900"/>
              </a:lnSpc>
              <a:tabLst>
                <a:tab pos="38100"/>
              </a:tabLst>
            </a:pPr>
            <a:r>
              <a:rPr altLang="zh-CN" lang="en-US" smtClean="0"/>
              <a:t>	211.8%</a:t>
            </a:r>
          </a:p>
          <a:p>
            <a:pPr>
              <a:lnSpc>
                <a:spcPts val="900"/>
              </a:lnSpc>
              <a:tabLst>
                <a:tab pos="38100"/>
              </a:tabLst>
            </a:pPr>
            <a:r>
              <a:rPr altLang="zh-CN" lang="en-US" smtClean="0"/>
              <a:t>	861.6%</a:t>
            </a:r>
          </a:p>
          <a:p>
            <a:pPr>
              <a:lnSpc>
                <a:spcPts val="900"/>
              </a:lnSpc>
              <a:tabLst>
                <a:tab pos="38100"/>
              </a:tabLst>
            </a:pPr>
            <a:r>
              <a:rPr altLang="zh-CN" lang="en-US" smtClean="0"/>
              <a:t>	186.1%</a:t>
            </a:r>
          </a:p>
        </p:txBody>
      </p:sp>
      <p:sp>
        <p:nvSpPr>
          <p:cNvPr id="1032" name="TextBox 1"/>
          <p:cNvSpPr txBox="1"/>
          <p:nvPr/>
        </p:nvSpPr>
        <p:spPr>
          <a:xfrm>
            <a:off x="5905500" y="1955800"/>
            <a:ext cx="266700" cy="185420"/>
          </a:xfrm>
          <a:prstGeom prst="rect">
            <a:avLst/>
          </a:prstGeom>
          <a:noFill/>
        </p:spPr>
        <p:txBody>
          <a:bodyPr lIns="0" rIns="0" rtlCol="0" tIns="0" wrap="none">
            <a:spAutoFit/>
          </a:bodyPr>
          <a:lstStyle/>
          <a:p>
            <a:pPr>
              <a:lnSpc>
                <a:spcPts val="1100"/>
              </a:lnSpc>
            </a:pPr>
            <a:r>
              <a:rPr altLang="zh-CN" b="1" lang="en-US" smtClean="0" sz="1200">
                <a:solidFill>
                  <a:srgbClr val="FF6600"/>
                </a:solidFill>
                <a:latin charset="0" pitchFamily="18" typeface="Times New Roman"/>
                <a:cs charset="0" pitchFamily="18" typeface="Times New Roman"/>
              </a:rPr>
              <a:t>1.08</a:t>
            </a:r>
          </a:p>
        </p:txBody>
      </p:sp>
      <p:sp>
        <p:nvSpPr>
          <p:cNvPr id="1033" name="TextBox 1"/>
          <p:cNvSpPr txBox="1"/>
          <p:nvPr/>
        </p:nvSpPr>
        <p:spPr>
          <a:xfrm>
            <a:off x="495300" y="4127500"/>
            <a:ext cx="8066088" cy="871220"/>
          </a:xfrm>
          <a:prstGeom prst="rect">
            <a:avLst/>
          </a:prstGeom>
          <a:noFill/>
        </p:spPr>
        <p:txBody>
          <a:bodyPr lIns="0" rIns="0" rtlCol="0" tIns="0" wrap="none">
            <a:spAutoFit/>
          </a:bodyPr>
          <a:lstStyle/>
          <a:p>
            <a:pPr>
              <a:lnSpc>
                <a:spcPts val="1300"/>
              </a:lnSpc>
              <a:tabLst>
                <a:tab pos="330200"/>
                <a:tab pos="4876800"/>
              </a:tabLst>
            </a:pPr>
            <a:r>
              <a:rPr altLang="zh-CN" lang="en-US" smtClean="0" sz="996">
                <a:solidFill>
                  <a:srgbClr val="8087A4"/>
                </a:solidFill>
                <a:latin charset="0" pitchFamily="18" typeface="Microsoft YaHei UI"/>
                <a:cs charset="0" pitchFamily="18" typeface="Microsoft YaHei UI"/>
              </a:rPr>
              <a:t>2014.1   2014.2   2014.3   2014.4   2014.5   2014.6   2014.7   2014.8   2014.9 2014.102014.112014.12</a:t>
            </a:r>
          </a:p>
          <a:p>
            <a:pPr>
              <a:lnSpc>
                <a:spcPts val="1300"/>
              </a:lnSpc>
              <a:tabLst>
                <a:tab pos="330200"/>
                <a:tab pos="4876800"/>
              </a:tabLst>
            </a:pPr>
            <a:r>
              <a:rPr altLang="zh-CN" lang="en-US" smtClean="0" sz="996">
                <a:solidFill>
                  <a:srgbClr val="8087A4"/>
                </a:solidFill>
                <a:latin charset="0" pitchFamily="18" typeface="Microsoft YaHei UI"/>
                <a:cs charset="0" pitchFamily="18" typeface="Microsoft YaHei UI"/>
              </a:rPr>
              <a:t>	数据来源：TalkingData 数据中心</a:t>
            </a:r>
          </a:p>
          <a:p>
            <a:pPr>
              <a:lnSpc>
                <a:spcPts val="1300"/>
              </a:lnSpc>
              <a:tabLst>
                <a:tab pos="330200"/>
                <a:tab pos="48768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330200"/>
                <a:tab pos="48768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330200"/>
                <a:tab pos="48768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4" name="TextBox 1"/>
          <p:cNvSpPr txBox="1"/>
          <p:nvPr/>
        </p:nvSpPr>
        <p:spPr>
          <a:xfrm>
            <a:off x="393700" y="254000"/>
            <a:ext cx="10672762" cy="1468120"/>
          </a:xfrm>
          <a:prstGeom prst="rect">
            <a:avLst/>
          </a:prstGeom>
          <a:noFill/>
        </p:spPr>
        <p:txBody>
          <a:bodyPr lIns="0" rIns="0" rtlCol="0" tIns="0" wrap="none">
            <a:spAutoFit/>
          </a:bodyPr>
          <a:lstStyle/>
          <a:p>
            <a:pPr>
              <a:lnSpc>
                <a:spcPts val="1400"/>
              </a:lnSpc>
              <a:tabLst>
                <a:tab pos="241300"/>
                <a:tab pos="1295400"/>
                <a:tab pos="5956300"/>
              </a:tabLst>
            </a:pPr>
            <a:r>
              <a:rPr altLang="zh-CN" lang="en-US" smtClean="0"/>
              <a:t>	细分行业应用盘点——移动旅游</a:t>
            </a:r>
          </a:p>
          <a:p>
            <a:pPr>
              <a:lnSpc>
                <a:spcPts val="1400"/>
              </a:lnSpc>
              <a:tabLst>
                <a:tab pos="241300"/>
                <a:tab pos="1295400"/>
                <a:tab pos="5956300"/>
              </a:tabLst>
            </a:pPr>
            <a:r>
              <a:rPr altLang="zh-CN" lang="en-US" smtClean="0"/>
              <a:t>   移动预定类旅游应用中，去哪儿用户规模领先，携程居第二位，周末去哪儿用户增长最迅速，途牛与阿</a:t>
            </a:r>
          </a:p>
          <a:p>
            <a:pPr>
              <a:lnSpc>
                <a:spcPts val="1400"/>
              </a:lnSpc>
              <a:tabLst>
                <a:tab pos="241300"/>
                <a:tab pos="1295400"/>
                <a:tab pos="5956300"/>
              </a:tabLst>
            </a:pPr>
            <a:r>
              <a:rPr altLang="zh-CN" lang="en-US" smtClean="0"/>
              <a:t>	里旅行用户增速也较快</a:t>
            </a:r>
          </a:p>
          <a:p>
            <a:pPr>
              <a:lnSpc>
                <a:spcPts val="1400"/>
              </a:lnSpc>
              <a:tabLst>
                <a:tab pos="241300"/>
                <a:tab pos="1295400"/>
                <a:tab pos="5956300"/>
              </a:tabLst>
            </a:pPr>
            <a:endParaRPr altLang="zh-CN" lang="en-US" smtClean="0"/>
          </a:p>
          <a:p>
            <a:pPr>
              <a:lnSpc>
                <a:spcPts val="1400"/>
              </a:lnSpc>
              <a:tabLst>
                <a:tab pos="241300"/>
                <a:tab pos="1295400"/>
                <a:tab pos="5956300"/>
              </a:tabLst>
            </a:pPr>
            <a:endParaRPr altLang="zh-CN" lang="en-US" smtClean="0"/>
          </a:p>
          <a:p>
            <a:pPr>
              <a:lnSpc>
                <a:spcPts val="1400"/>
              </a:lnSpc>
              <a:tabLst>
                <a:tab pos="241300"/>
                <a:tab pos="1295400"/>
                <a:tab pos="5956300"/>
              </a:tabLst>
            </a:pPr>
            <a:endParaRPr altLang="zh-CN" lang="en-US" smtClean="0"/>
          </a:p>
          <a:p>
            <a:pPr>
              <a:lnSpc>
                <a:spcPts val="1400"/>
              </a:lnSpc>
              <a:tabLst>
                <a:tab pos="241300"/>
                <a:tab pos="1295400"/>
                <a:tab pos="5956300"/>
              </a:tabLst>
            </a:pPr>
            <a:r>
              <a:rPr altLang="zh-CN" lang="en-US" smtClean="0"/>
              <a:t>		2014年1-12月 移动旅游预订类应用用户覆盖量TOP10增长趋势</a:t>
            </a:r>
          </a:p>
          <a:p>
            <a:pPr>
              <a:lnSpc>
                <a:spcPts val="1400"/>
              </a:lnSpc>
              <a:tabLst>
                <a:tab pos="241300"/>
                <a:tab pos="1295400"/>
                <a:tab pos="5956300"/>
              </a:tabLst>
            </a:pPr>
            <a:r>
              <a:rPr altLang="zh-CN" lang="en-US" smtClean="0"/>
              <a:t>			2014 年1 月-12 月 用户覆盖量增幅</a:t>
            </a:r>
          </a:p>
        </p:txBody>
      </p:sp>
      <p:sp>
        <p:nvSpPr>
          <p:cNvPr id="1035" name="TextBox 1"/>
          <p:cNvSpPr txBox="1"/>
          <p:nvPr/>
        </p:nvSpPr>
        <p:spPr>
          <a:xfrm>
            <a:off x="6794500" y="1993900"/>
            <a:ext cx="635000" cy="1696720"/>
          </a:xfrm>
          <a:prstGeom prst="rect">
            <a:avLst/>
          </a:prstGeom>
          <a:noFill/>
        </p:spPr>
        <p:txBody>
          <a:bodyPr lIns="0" rIns="0" rtlCol="0" tIns="0" wrap="none">
            <a:spAutoFit/>
          </a:bodyPr>
          <a:lstStyle/>
          <a:p>
            <a:pPr>
              <a:lnSpc>
                <a:spcPts val="1300"/>
              </a:lnSpc>
            </a:pPr>
            <a:r>
              <a:rPr altLang="zh-CN" lang="en-US" smtClean="0" sz="998">
                <a:solidFill>
                  <a:srgbClr val="8087A4"/>
                </a:solidFill>
                <a:latin charset="0" pitchFamily="18" typeface="Microsoft YaHei UI"/>
                <a:cs charset="0" pitchFamily="18" typeface="Microsoft YaHei UI"/>
              </a:rPr>
              <a:t>去哪儿旅行</a:t>
            </a:r>
          </a:p>
          <a:p>
            <a:pPr>
              <a:lnSpc>
                <a:spcPts val="1300"/>
              </a:lnSpc>
            </a:pPr>
            <a:r>
              <a:rPr altLang="zh-CN" lang="en-US" smtClean="0" sz="998">
                <a:solidFill>
                  <a:srgbClr val="8087A4"/>
                </a:solidFill>
                <a:latin charset="0" pitchFamily="18" typeface="Microsoft YaHei UI"/>
                <a:cs charset="0" pitchFamily="18" typeface="Microsoft YaHei UI"/>
              </a:rPr>
              <a:t>携程旅行</a:t>
            </a:r>
          </a:p>
          <a:p>
            <a:pPr>
              <a:lnSpc>
                <a:spcPts val="1300"/>
              </a:lnSpc>
            </a:pPr>
            <a:r>
              <a:rPr altLang="zh-CN" lang="en-US" smtClean="0" sz="998">
                <a:solidFill>
                  <a:srgbClr val="8087A4"/>
                </a:solidFill>
                <a:latin charset="0" pitchFamily="18" typeface="Microsoft YaHei UI"/>
                <a:cs charset="0" pitchFamily="18" typeface="Microsoft YaHei UI"/>
              </a:rPr>
              <a:t>同程旅游</a:t>
            </a:r>
          </a:p>
          <a:p>
            <a:pPr>
              <a:lnSpc>
                <a:spcPts val="1300"/>
              </a:lnSpc>
            </a:pPr>
            <a:r>
              <a:rPr altLang="zh-CN" lang="en-US" smtClean="0" sz="998">
                <a:solidFill>
                  <a:srgbClr val="8087A4"/>
                </a:solidFill>
                <a:latin charset="0" pitchFamily="18" typeface="Microsoft YaHei UI"/>
                <a:cs charset="0" pitchFamily="18" typeface="Microsoft YaHei UI"/>
              </a:rPr>
              <a:t>智行火车票</a:t>
            </a:r>
          </a:p>
          <a:p>
            <a:pPr>
              <a:lnSpc>
                <a:spcPts val="1300"/>
              </a:lnSpc>
            </a:pPr>
            <a:r>
              <a:rPr altLang="zh-CN" lang="en-US" smtClean="0" sz="998">
                <a:solidFill>
                  <a:srgbClr val="8087A4"/>
                </a:solidFill>
                <a:latin charset="0" pitchFamily="18" typeface="Microsoft YaHei UI"/>
                <a:cs charset="0" pitchFamily="18" typeface="Microsoft YaHei UI"/>
              </a:rPr>
              <a:t>阿里旅行</a:t>
            </a:r>
          </a:p>
          <a:p>
            <a:pPr>
              <a:lnSpc>
                <a:spcPts val="1300"/>
              </a:lnSpc>
            </a:pPr>
            <a:r>
              <a:rPr altLang="zh-CN" lang="en-US" smtClean="0" sz="998">
                <a:solidFill>
                  <a:srgbClr val="8087A4"/>
                </a:solidFill>
                <a:latin charset="0" pitchFamily="18" typeface="Microsoft YaHei UI"/>
                <a:cs charset="0" pitchFamily="18" typeface="Microsoft YaHei UI"/>
              </a:rPr>
              <a:t>艺龙旅行</a:t>
            </a:r>
          </a:p>
          <a:p>
            <a:pPr>
              <a:lnSpc>
                <a:spcPts val="1300"/>
              </a:lnSpc>
            </a:pPr>
            <a:r>
              <a:rPr altLang="zh-CN" lang="en-US" smtClean="0" sz="998">
                <a:solidFill>
                  <a:srgbClr val="8087A4"/>
                </a:solidFill>
                <a:latin charset="0" pitchFamily="18" typeface="Microsoft YaHei UI"/>
                <a:cs charset="0" pitchFamily="18" typeface="Microsoft YaHei UI"/>
              </a:rPr>
              <a:t>周末去哪儿</a:t>
            </a:r>
          </a:p>
          <a:p>
            <a:pPr>
              <a:lnSpc>
                <a:spcPts val="1300"/>
              </a:lnSpc>
            </a:pPr>
            <a:r>
              <a:rPr altLang="zh-CN" lang="en-US" smtClean="0" sz="998">
                <a:solidFill>
                  <a:srgbClr val="8087A4"/>
                </a:solidFill>
                <a:latin charset="0" pitchFamily="18" typeface="Microsoft YaHei UI"/>
                <a:cs charset="0" pitchFamily="18" typeface="Microsoft YaHei UI"/>
              </a:rPr>
              <a:t>铁友火车票</a:t>
            </a:r>
          </a:p>
          <a:p>
            <a:pPr>
              <a:lnSpc>
                <a:spcPts val="1300"/>
              </a:lnSpc>
            </a:pPr>
            <a:r>
              <a:rPr altLang="zh-CN" lang="en-US" smtClean="0" sz="998">
                <a:solidFill>
                  <a:srgbClr val="8087A4"/>
                </a:solidFill>
                <a:latin charset="0" pitchFamily="18" typeface="Microsoft YaHei UI"/>
                <a:cs charset="0" pitchFamily="18" typeface="Microsoft YaHei UI"/>
              </a:rPr>
              <a:t>途牛旅游</a:t>
            </a:r>
          </a:p>
          <a:p>
            <a:pPr>
              <a:lnSpc>
                <a:spcPts val="1300"/>
              </a:lnSpc>
            </a:pPr>
            <a:r>
              <a:rPr altLang="zh-CN" lang="en-US" smtClean="0" sz="998">
                <a:solidFill>
                  <a:srgbClr val="8087A4"/>
                </a:solidFill>
                <a:latin charset="0" pitchFamily="18" typeface="Microsoft YaHei UI"/>
                <a:cs charset="0" pitchFamily="18" typeface="Microsoft YaHei UI"/>
              </a:rPr>
              <a:t>华住酒店</a:t>
            </a:r>
          </a:p>
        </p:txBody>
      </p:sp>
      <p:sp>
        <p:nvSpPr>
          <p:cNvPr id="1036" name="TextBox 1"/>
          <p:cNvSpPr txBox="1"/>
          <p:nvPr/>
        </p:nvSpPr>
        <p:spPr>
          <a:xfrm>
            <a:off x="825500" y="19685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单位：亿台</a:t>
            </a:r>
          </a:p>
        </p:txBody>
      </p:sp>
    </p:spTree>
  </p:cSld>
  <p:clrMapOvr>
    <a:masterClrMapping/>
  </p:clrMapOvr>
  <p:transition/>
  <p:timing/>
</p:sld>
</file>

<file path=ppt/slides/slide5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662171" y="1572767"/>
            <a:ext cx="1391412" cy="1389888"/>
          </a:xfrm>
          <a:custGeom>
            <a:gdLst>
              <a:gd fmla="*/ 0 w 1391412" name="connsiteX0"/>
              <a:gd fmla="*/ 694944 h 1389888" name="connsiteY0"/>
              <a:gd fmla="*/ 695706 w 1391412" name="connsiteX1"/>
              <a:gd fmla="*/ 0 h 1389888" name="connsiteY1"/>
              <a:gd fmla="*/ 1391412 w 1391412" name="connsiteX2"/>
              <a:gd fmla="*/ 694944 h 1389888" name="connsiteY2"/>
              <a:gd fmla="*/ 695706 w 1391412" name="connsiteX3"/>
              <a:gd fmla="*/ 1389888 h 1389888" name="connsiteY3"/>
              <a:gd fmla="*/ 0 w 1391412" name="connsiteX4"/>
              <a:gd fmla="*/ 694944 h 13898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89888" w="1391412">
                <a:moveTo>
                  <a:pt x="0" y="694944"/>
                </a:moveTo>
                <a:cubicBezTo>
                  <a:pt x="0" y="311150"/>
                  <a:pt x="311531" y="0"/>
                  <a:pt x="695706" y="0"/>
                </a:cubicBezTo>
                <a:cubicBezTo>
                  <a:pt x="1079881" y="0"/>
                  <a:pt x="1391412" y="311150"/>
                  <a:pt x="1391412" y="694944"/>
                </a:cubicBezTo>
                <a:cubicBezTo>
                  <a:pt x="1391412" y="1078738"/>
                  <a:pt x="1079881" y="1389888"/>
                  <a:pt x="695706" y="1389888"/>
                </a:cubicBezTo>
                <a:cubicBezTo>
                  <a:pt x="311531" y="1389888"/>
                  <a:pt x="0" y="1078738"/>
                  <a:pt x="0" y="694944"/>
                </a:cubicBez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3822953" y="2239517"/>
            <a:ext cx="2087880" cy="2340864"/>
          </a:xfrm>
          <a:custGeom>
            <a:gdLst>
              <a:gd fmla="*/ 0 w 2087880" name="connsiteX0"/>
              <a:gd fmla="*/ 2340864 h 2340864" name="connsiteY0"/>
              <a:gd fmla="*/ 2087880 w 2087880" name="connsiteX1"/>
              <a:gd fmla="*/ 2340864 h 2340864" name="connsiteY1"/>
              <a:gd fmla="*/ 2087880 w 2087880" name="connsiteX2"/>
              <a:gd fmla="*/ 0 h 2340864" name="connsiteY2"/>
              <a:gd fmla="*/ 0 w 2087880" name="connsiteX3"/>
              <a:gd fmla="*/ 0 h 2340864" name="connsiteY3"/>
              <a:gd fmla="*/ 0 w 2087880" name="connsiteX4"/>
              <a:gd fmla="*/ 2340864 h 23408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40864" w="2087880">
                <a:moveTo>
                  <a:pt x="0" y="2340864"/>
                </a:moveTo>
                <a:lnTo>
                  <a:pt x="2087880" y="2340864"/>
                </a:lnTo>
                <a:lnTo>
                  <a:pt x="2087880" y="0"/>
                </a:lnTo>
                <a:lnTo>
                  <a:pt x="0" y="0"/>
                </a:lnTo>
                <a:lnTo>
                  <a:pt x="0" y="2340864"/>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3816603" y="2233167"/>
            <a:ext cx="2100580" cy="2353564"/>
          </a:xfrm>
          <a:custGeom>
            <a:gdLst>
              <a:gd fmla="*/ 6350 w 2100580" name="connsiteX0"/>
              <a:gd fmla="*/ 2347214 h 2353564" name="connsiteY0"/>
              <a:gd fmla="*/ 2094230 w 2100580" name="connsiteX1"/>
              <a:gd fmla="*/ 2347214 h 2353564" name="connsiteY1"/>
              <a:gd fmla="*/ 2094230 w 2100580" name="connsiteX2"/>
              <a:gd fmla="*/ 6350 h 2353564" name="connsiteY2"/>
              <a:gd fmla="*/ 6350 w 2100580" name="connsiteX3"/>
              <a:gd fmla="*/ 6350 h 2353564" name="connsiteY3"/>
              <a:gd fmla="*/ 6350 w 2100580" name="connsiteX4"/>
              <a:gd fmla="*/ 2347214 h 23535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53564" w="2100580">
                <a:moveTo>
                  <a:pt x="6350" y="2347214"/>
                </a:moveTo>
                <a:lnTo>
                  <a:pt x="2094230" y="2347214"/>
                </a:lnTo>
                <a:lnTo>
                  <a:pt x="2094230" y="6350"/>
                </a:lnTo>
                <a:lnTo>
                  <a:pt x="6350" y="6350"/>
                </a:lnTo>
                <a:lnTo>
                  <a:pt x="6350" y="2347214"/>
                </a:lnTo>
              </a:path>
            </a:pathLst>
          </a:custGeom>
          <a:solidFill>
            <a:srgbClr val="000000">
              <a:alpha val="0"/>
            </a:srgbClr>
          </a:solidFill>
          <a:ln w="12700">
            <a:solidFill>
              <a:srgbClr val="A6A6A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Freeform 3"/>
          <p:cNvSpPr/>
          <p:nvPr/>
        </p:nvSpPr>
        <p:spPr>
          <a:xfrm>
            <a:off x="6204203" y="1220724"/>
            <a:ext cx="1391411" cy="1389887"/>
          </a:xfrm>
          <a:custGeom>
            <a:gdLst>
              <a:gd fmla="*/ 0 w 1391411" name="connsiteX0"/>
              <a:gd fmla="*/ 694943 h 1389887" name="connsiteY0"/>
              <a:gd fmla="*/ 695705 w 1391411" name="connsiteX1"/>
              <a:gd fmla="*/ 0 h 1389887" name="connsiteY1"/>
              <a:gd fmla="*/ 1391412 w 1391411" name="connsiteX2"/>
              <a:gd fmla="*/ 694943 h 1389887" name="connsiteY2"/>
              <a:gd fmla="*/ 695705 w 1391411" name="connsiteX3"/>
              <a:gd fmla="*/ 1389887 h 1389887" name="connsiteY3"/>
              <a:gd fmla="*/ 0 w 1391411" name="connsiteX4"/>
              <a:gd fmla="*/ 694943 h 138988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89887" w="1391411">
                <a:moveTo>
                  <a:pt x="0" y="694943"/>
                </a:moveTo>
                <a:cubicBezTo>
                  <a:pt x="0" y="311150"/>
                  <a:pt x="311530" y="0"/>
                  <a:pt x="695705" y="0"/>
                </a:cubicBezTo>
                <a:cubicBezTo>
                  <a:pt x="1079880" y="0"/>
                  <a:pt x="1391412" y="311150"/>
                  <a:pt x="1391412" y="694943"/>
                </a:cubicBezTo>
                <a:cubicBezTo>
                  <a:pt x="1391412" y="1078737"/>
                  <a:pt x="1079880" y="1389887"/>
                  <a:pt x="695705" y="1389887"/>
                </a:cubicBezTo>
                <a:cubicBezTo>
                  <a:pt x="311530" y="1389887"/>
                  <a:pt x="0" y="1078737"/>
                  <a:pt x="0" y="694943"/>
                </a:cubicBezTo>
              </a:path>
            </a:pathLst>
          </a:custGeom>
          <a:solidFill>
            <a:srgbClr val="1B88E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1065275" y="1217675"/>
            <a:ext cx="1389888" cy="1391412"/>
          </a:xfrm>
          <a:custGeom>
            <a:gdLst>
              <a:gd fmla="*/ 0 w 1389888" name="connsiteX0"/>
              <a:gd fmla="*/ 695706 h 1391412" name="connsiteY0"/>
              <a:gd fmla="*/ 694944 w 1389888" name="connsiteX1"/>
              <a:gd fmla="*/ 0 h 1391412" name="connsiteY1"/>
              <a:gd fmla="*/ 1389888 w 1389888" name="connsiteX2"/>
              <a:gd fmla="*/ 695706 h 1391412" name="connsiteY2"/>
              <a:gd fmla="*/ 694944 w 1389888" name="connsiteX3"/>
              <a:gd fmla="*/ 1391412 h 1391412" name="connsiteY3"/>
              <a:gd fmla="*/ 0 w 1389888" name="connsiteX4"/>
              <a:gd fmla="*/ 695706 h 139141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91412" w="1389888">
                <a:moveTo>
                  <a:pt x="0" y="695706"/>
                </a:moveTo>
                <a:cubicBezTo>
                  <a:pt x="0" y="311531"/>
                  <a:pt x="311150" y="0"/>
                  <a:pt x="694944" y="0"/>
                </a:cubicBezTo>
                <a:cubicBezTo>
                  <a:pt x="1078738" y="0"/>
                  <a:pt x="1389888" y="311531"/>
                  <a:pt x="1389888" y="695706"/>
                </a:cubicBezTo>
                <a:cubicBezTo>
                  <a:pt x="1389888" y="1079881"/>
                  <a:pt x="1078738" y="1391412"/>
                  <a:pt x="694944" y="1391412"/>
                </a:cubicBezTo>
                <a:cubicBezTo>
                  <a:pt x="311150" y="1391412"/>
                  <a:pt x="0" y="1079881"/>
                  <a:pt x="0" y="695706"/>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6360414" y="1954529"/>
            <a:ext cx="2087879" cy="2375916"/>
          </a:xfrm>
          <a:custGeom>
            <a:gdLst>
              <a:gd fmla="*/ 0 w 2087879" name="connsiteX0"/>
              <a:gd fmla="*/ 2375916 h 2375916" name="connsiteY0"/>
              <a:gd fmla="*/ 2087879 w 2087879" name="connsiteX1"/>
              <a:gd fmla="*/ 2375916 h 2375916" name="connsiteY1"/>
              <a:gd fmla="*/ 2087879 w 2087879" name="connsiteX2"/>
              <a:gd fmla="*/ 0 h 2375916" name="connsiteY2"/>
              <a:gd fmla="*/ 0 w 2087879" name="connsiteX3"/>
              <a:gd fmla="*/ 0 h 2375916" name="connsiteY3"/>
              <a:gd fmla="*/ 0 w 2087879" name="connsiteX4"/>
              <a:gd fmla="*/ 2375916 h 23759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75916" w="2087879">
                <a:moveTo>
                  <a:pt x="0" y="2375916"/>
                </a:moveTo>
                <a:lnTo>
                  <a:pt x="2087879" y="2375916"/>
                </a:lnTo>
                <a:lnTo>
                  <a:pt x="2087879" y="0"/>
                </a:lnTo>
                <a:lnTo>
                  <a:pt x="0" y="0"/>
                </a:lnTo>
                <a:lnTo>
                  <a:pt x="0" y="2375916"/>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6354064" y="1948179"/>
            <a:ext cx="2100579" cy="2388616"/>
          </a:xfrm>
          <a:custGeom>
            <a:gdLst>
              <a:gd fmla="*/ 6350 w 2100579" name="connsiteX0"/>
              <a:gd fmla="*/ 2382266 h 2388616" name="connsiteY0"/>
              <a:gd fmla="*/ 2094229 w 2100579" name="connsiteX1"/>
              <a:gd fmla="*/ 2382266 h 2388616" name="connsiteY1"/>
              <a:gd fmla="*/ 2094229 w 2100579" name="connsiteX2"/>
              <a:gd fmla="*/ 6350 h 2388616" name="connsiteY2"/>
              <a:gd fmla="*/ 6350 w 2100579" name="connsiteX3"/>
              <a:gd fmla="*/ 6350 h 2388616" name="connsiteY3"/>
              <a:gd fmla="*/ 6350 w 2100579" name="connsiteX4"/>
              <a:gd fmla="*/ 2382266 h 23886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88616" w="2100579">
                <a:moveTo>
                  <a:pt x="6350" y="2382266"/>
                </a:moveTo>
                <a:lnTo>
                  <a:pt x="2094229" y="2382266"/>
                </a:lnTo>
                <a:lnTo>
                  <a:pt x="2094229" y="6350"/>
                </a:lnTo>
                <a:lnTo>
                  <a:pt x="6350" y="6350"/>
                </a:lnTo>
                <a:lnTo>
                  <a:pt x="6350" y="2382266"/>
                </a:lnTo>
              </a:path>
            </a:pathLst>
          </a:custGeom>
          <a:solidFill>
            <a:srgbClr val="000000">
              <a:alpha val="0"/>
            </a:srgbClr>
          </a:solidFill>
          <a:ln w="12700">
            <a:solidFill>
              <a:srgbClr val="A6A6A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1227582" y="1978914"/>
            <a:ext cx="2087879" cy="2375916"/>
          </a:xfrm>
          <a:custGeom>
            <a:gdLst>
              <a:gd fmla="*/ 0 w 2087879" name="connsiteX0"/>
              <a:gd fmla="*/ 2375915 h 2375916" name="connsiteY0"/>
              <a:gd fmla="*/ 2087879 w 2087879" name="connsiteX1"/>
              <a:gd fmla="*/ 2375915 h 2375916" name="connsiteY1"/>
              <a:gd fmla="*/ 2087879 w 2087879" name="connsiteX2"/>
              <a:gd fmla="*/ 0 h 2375916" name="connsiteY2"/>
              <a:gd fmla="*/ 0 w 2087879" name="connsiteX3"/>
              <a:gd fmla="*/ 0 h 2375916" name="connsiteY3"/>
              <a:gd fmla="*/ 0 w 2087879" name="connsiteX4"/>
              <a:gd fmla="*/ 2375915 h 23759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75916" w="2087879">
                <a:moveTo>
                  <a:pt x="0" y="2375915"/>
                </a:moveTo>
                <a:lnTo>
                  <a:pt x="2087879" y="2375915"/>
                </a:lnTo>
                <a:lnTo>
                  <a:pt x="2087879" y="0"/>
                </a:lnTo>
                <a:lnTo>
                  <a:pt x="0" y="0"/>
                </a:lnTo>
                <a:lnTo>
                  <a:pt x="0" y="2375915"/>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1221232" y="1972564"/>
            <a:ext cx="2100579" cy="2388616"/>
          </a:xfrm>
          <a:custGeom>
            <a:gdLst>
              <a:gd fmla="*/ 6350 w 2100579" name="connsiteX0"/>
              <a:gd fmla="*/ 2382265 h 2388616" name="connsiteY0"/>
              <a:gd fmla="*/ 2094229 w 2100579" name="connsiteX1"/>
              <a:gd fmla="*/ 2382265 h 2388616" name="connsiteY1"/>
              <a:gd fmla="*/ 2094229 w 2100579" name="connsiteX2"/>
              <a:gd fmla="*/ 6350 h 2388616" name="connsiteY2"/>
              <a:gd fmla="*/ 6350 w 2100579" name="connsiteX3"/>
              <a:gd fmla="*/ 6350 h 2388616" name="connsiteY3"/>
              <a:gd fmla="*/ 6350 w 2100579" name="connsiteX4"/>
              <a:gd fmla="*/ 2382265 h 23886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88616" w="2100579">
                <a:moveTo>
                  <a:pt x="6350" y="2382265"/>
                </a:moveTo>
                <a:lnTo>
                  <a:pt x="2094229" y="2382265"/>
                </a:lnTo>
                <a:lnTo>
                  <a:pt x="2094229" y="6350"/>
                </a:lnTo>
                <a:lnTo>
                  <a:pt x="6350" y="6350"/>
                </a:lnTo>
                <a:lnTo>
                  <a:pt x="6350" y="2382265"/>
                </a:lnTo>
              </a:path>
            </a:pathLst>
          </a:custGeom>
          <a:solidFill>
            <a:srgbClr val="000000">
              <a:alpha val="0"/>
            </a:srgbClr>
          </a:solidFill>
          <a:ln w="12700">
            <a:solidFill>
              <a:srgbClr val="A6A6A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1365250" y="3122422"/>
            <a:ext cx="310007" cy="310006"/>
          </a:xfrm>
          <a:custGeom>
            <a:gdLst>
              <a:gd fmla="*/ 58419 w 310007" name="connsiteX0"/>
              <a:gd fmla="*/ 6350 h 310006" name="connsiteY0"/>
              <a:gd fmla="*/ 251460 w 310007" name="connsiteX1"/>
              <a:gd fmla="*/ 6350 h 310006" name="connsiteY1"/>
              <a:gd fmla="*/ 271526 w 310007" name="connsiteX2"/>
              <a:gd fmla="*/ 10541 h 310006" name="connsiteY2"/>
              <a:gd fmla="*/ 288417 w 310007" name="connsiteX3"/>
              <a:gd fmla="*/ 21844 h 310006" name="connsiteY3"/>
              <a:gd fmla="*/ 299847 w 310007" name="connsiteX4"/>
              <a:gd fmla="*/ 38480 h 310006" name="connsiteY4"/>
              <a:gd fmla="*/ 303657 w 310007" name="connsiteX5"/>
              <a:gd fmla="*/ 58547 h 310006" name="connsiteY5"/>
              <a:gd fmla="*/ 303657 w 310007" name="connsiteX6"/>
              <a:gd fmla="*/ 251460 h 310006" name="connsiteY6"/>
              <a:gd fmla="*/ 299847 w 310007" name="connsiteX7"/>
              <a:gd fmla="*/ 271399 h 310006" name="connsiteY7"/>
              <a:gd fmla="*/ 288417 w 310007" name="connsiteX8"/>
              <a:gd fmla="*/ 288417 h 310006" name="connsiteY8"/>
              <a:gd fmla="*/ 271398 w 310007" name="connsiteX9"/>
              <a:gd fmla="*/ 299847 h 310006" name="connsiteY9"/>
              <a:gd fmla="*/ 251460 w 310007" name="connsiteX10"/>
              <a:gd fmla="*/ 303656 h 310006" name="connsiteY10"/>
              <a:gd fmla="*/ 58547 w 310007" name="connsiteX11"/>
              <a:gd fmla="*/ 303656 h 310006" name="connsiteY11"/>
              <a:gd fmla="*/ 38480 w 310007" name="connsiteX12"/>
              <a:gd fmla="*/ 299847 h 310006" name="connsiteY12"/>
              <a:gd fmla="*/ 21844 w 310007" name="connsiteX13"/>
              <a:gd fmla="*/ 288417 h 310006" name="connsiteY13"/>
              <a:gd fmla="*/ 10541 w 310007" name="connsiteX14"/>
              <a:gd fmla="*/ 271525 h 310006" name="connsiteY14"/>
              <a:gd fmla="*/ 6350 w 310007" name="connsiteX15"/>
              <a:gd fmla="*/ 251460 h 310006" name="connsiteY15"/>
              <a:gd fmla="*/ 6350 w 310007" name="connsiteX16"/>
              <a:gd fmla="*/ 58420 h 310006" name="connsiteY16"/>
              <a:gd fmla="*/ 10667 w 310007" name="connsiteX17"/>
              <a:gd fmla="*/ 38480 h 310006" name="connsiteY17"/>
              <a:gd fmla="*/ 21971 w 310007" name="connsiteX18"/>
              <a:gd fmla="*/ 21970 h 310006" name="connsiteY18"/>
              <a:gd fmla="*/ 38480 w 310007" name="connsiteX19"/>
              <a:gd fmla="*/ 10667 h 310006" name="connsiteY19"/>
              <a:gd fmla="*/ 58419 w 310007" name="connsiteX20"/>
              <a:gd fmla="*/ 6350 h 310006" name="connsiteY2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b="b" l="l" r="r" t="t"/>
            <a:pathLst>
              <a:path h="310006" w="310007">
                <a:moveTo>
                  <a:pt x="58419" y="6350"/>
                </a:moveTo>
                <a:lnTo>
                  <a:pt x="251460" y="6350"/>
                </a:lnTo>
                <a:lnTo>
                  <a:pt x="271526" y="10541"/>
                </a:lnTo>
                <a:lnTo>
                  <a:pt x="288417" y="21844"/>
                </a:lnTo>
                <a:lnTo>
                  <a:pt x="299847" y="38480"/>
                </a:lnTo>
                <a:lnTo>
                  <a:pt x="303657" y="58547"/>
                </a:lnTo>
                <a:lnTo>
                  <a:pt x="303657" y="251460"/>
                </a:lnTo>
                <a:lnTo>
                  <a:pt x="299847" y="271399"/>
                </a:lnTo>
                <a:lnTo>
                  <a:pt x="288417" y="288417"/>
                </a:lnTo>
                <a:lnTo>
                  <a:pt x="271398" y="299847"/>
                </a:lnTo>
                <a:lnTo>
                  <a:pt x="251460" y="303656"/>
                </a:lnTo>
                <a:lnTo>
                  <a:pt x="58547" y="303656"/>
                </a:lnTo>
                <a:lnTo>
                  <a:pt x="38480" y="299847"/>
                </a:lnTo>
                <a:lnTo>
                  <a:pt x="21844" y="288417"/>
                </a:lnTo>
                <a:lnTo>
                  <a:pt x="10541" y="271525"/>
                </a:lnTo>
                <a:lnTo>
                  <a:pt x="6350" y="251460"/>
                </a:lnTo>
                <a:lnTo>
                  <a:pt x="6350" y="58420"/>
                </a:lnTo>
                <a:lnTo>
                  <a:pt x="10667" y="38480"/>
                </a:lnTo>
                <a:lnTo>
                  <a:pt x="21971" y="21970"/>
                </a:lnTo>
                <a:lnTo>
                  <a:pt x="38480" y="10667"/>
                </a:lnTo>
                <a:lnTo>
                  <a:pt x="58419" y="6350"/>
                </a:lnTo>
              </a:path>
            </a:pathLst>
          </a:custGeom>
          <a:solidFill>
            <a:srgbClr val="000000">
              <a:alpha val="0"/>
            </a:srgbClr>
          </a:solidFill>
          <a:ln w="12700">
            <a:solidFill>
              <a:srgbClr val="BFBFB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1365250" y="3805173"/>
            <a:ext cx="310007" cy="309969"/>
          </a:xfrm>
          <a:custGeom>
            <a:gdLst>
              <a:gd fmla="*/ 58419 w 310007" name="connsiteX0"/>
              <a:gd fmla="*/ 6350 h 309969" name="connsiteY0"/>
              <a:gd fmla="*/ 251460 w 310007" name="connsiteX1"/>
              <a:gd fmla="*/ 6350 h 309969" name="connsiteY1"/>
              <a:gd fmla="*/ 271526 w 310007" name="connsiteX2"/>
              <a:gd fmla="*/ 10541 h 309969" name="connsiteY2"/>
              <a:gd fmla="*/ 288417 w 310007" name="connsiteX3"/>
              <a:gd fmla="*/ 21844 h 309969" name="connsiteY3"/>
              <a:gd fmla="*/ 299847 w 310007" name="connsiteX4"/>
              <a:gd fmla="*/ 38480 h 309969" name="connsiteY4"/>
              <a:gd fmla="*/ 303657 w 310007" name="connsiteX5"/>
              <a:gd fmla="*/ 58547 h 309969" name="connsiteY5"/>
              <a:gd fmla="*/ 303657 w 310007" name="connsiteX6"/>
              <a:gd fmla="*/ 251460 h 309969" name="connsiteY6"/>
              <a:gd fmla="*/ 299847 w 310007" name="connsiteX7"/>
              <a:gd fmla="*/ 271449 h 309969" name="connsiteY7"/>
              <a:gd fmla="*/ 288417 w 310007" name="connsiteX8"/>
              <a:gd fmla="*/ 288455 h 309969" name="connsiteY8"/>
              <a:gd fmla="*/ 271398 w 310007" name="connsiteX9"/>
              <a:gd fmla="*/ 299796 h 309969" name="connsiteY9"/>
              <a:gd fmla="*/ 251460 w 310007" name="connsiteX10"/>
              <a:gd fmla="*/ 303619 h 309969" name="connsiteY10"/>
              <a:gd fmla="*/ 58547 w 310007" name="connsiteX11"/>
              <a:gd fmla="*/ 303619 h 309969" name="connsiteY11"/>
              <a:gd fmla="*/ 38480 w 310007" name="connsiteX12"/>
              <a:gd fmla="*/ 299796 h 309969" name="connsiteY12"/>
              <a:gd fmla="*/ 21844 w 310007" name="connsiteX13"/>
              <a:gd fmla="*/ 288429 h 309969" name="connsiteY13"/>
              <a:gd fmla="*/ 10541 w 310007" name="connsiteX14"/>
              <a:gd fmla="*/ 271488 h 309969" name="connsiteY14"/>
              <a:gd fmla="*/ 6350 w 310007" name="connsiteX15"/>
              <a:gd fmla="*/ 251511 h 309969" name="connsiteY15"/>
              <a:gd fmla="*/ 6350 w 310007" name="connsiteX16"/>
              <a:gd fmla="*/ 58420 h 309969" name="connsiteY16"/>
              <a:gd fmla="*/ 10667 w 310007" name="connsiteX17"/>
              <a:gd fmla="*/ 38480 h 309969" name="connsiteY17"/>
              <a:gd fmla="*/ 21971 w 310007" name="connsiteX18"/>
              <a:gd fmla="*/ 21971 h 309969" name="connsiteY18"/>
              <a:gd fmla="*/ 38480 w 310007" name="connsiteX19"/>
              <a:gd fmla="*/ 10667 h 309969" name="connsiteY19"/>
              <a:gd fmla="*/ 58419 w 310007" name="connsiteX20"/>
              <a:gd fmla="*/ 6350 h 309969" name="connsiteY2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b="b" l="l" r="r" t="t"/>
            <a:pathLst>
              <a:path h="309969" w="310007">
                <a:moveTo>
                  <a:pt x="58419" y="6350"/>
                </a:moveTo>
                <a:lnTo>
                  <a:pt x="251460" y="6350"/>
                </a:lnTo>
                <a:lnTo>
                  <a:pt x="271526" y="10541"/>
                </a:lnTo>
                <a:lnTo>
                  <a:pt x="288417" y="21844"/>
                </a:lnTo>
                <a:lnTo>
                  <a:pt x="299847" y="38480"/>
                </a:lnTo>
                <a:lnTo>
                  <a:pt x="303657" y="58547"/>
                </a:lnTo>
                <a:lnTo>
                  <a:pt x="303657" y="251460"/>
                </a:lnTo>
                <a:lnTo>
                  <a:pt x="299847" y="271449"/>
                </a:lnTo>
                <a:lnTo>
                  <a:pt x="288417" y="288455"/>
                </a:lnTo>
                <a:lnTo>
                  <a:pt x="271398" y="299796"/>
                </a:lnTo>
                <a:lnTo>
                  <a:pt x="251460" y="303619"/>
                </a:lnTo>
                <a:lnTo>
                  <a:pt x="58547" y="303619"/>
                </a:lnTo>
                <a:lnTo>
                  <a:pt x="38480" y="299796"/>
                </a:lnTo>
                <a:lnTo>
                  <a:pt x="21844" y="288429"/>
                </a:lnTo>
                <a:lnTo>
                  <a:pt x="10541" y="271488"/>
                </a:lnTo>
                <a:lnTo>
                  <a:pt x="6350" y="251511"/>
                </a:lnTo>
                <a:lnTo>
                  <a:pt x="6350" y="58420"/>
                </a:lnTo>
                <a:lnTo>
                  <a:pt x="10667" y="38480"/>
                </a:lnTo>
                <a:lnTo>
                  <a:pt x="21971" y="21971"/>
                </a:lnTo>
                <a:lnTo>
                  <a:pt x="38480" y="10667"/>
                </a:lnTo>
                <a:lnTo>
                  <a:pt x="58419" y="6350"/>
                </a:lnTo>
              </a:path>
            </a:pathLst>
          </a:custGeom>
          <a:solidFill>
            <a:srgbClr val="000000">
              <a:alpha val="0"/>
            </a:srgbClr>
          </a:solidFill>
          <a:ln w="12700">
            <a:solidFill>
              <a:srgbClr val="BFBFB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5405373" y="2407666"/>
            <a:ext cx="310007" cy="310007"/>
          </a:xfrm>
          <a:custGeom>
            <a:gdLst>
              <a:gd fmla="*/ 58420 w 310007" name="connsiteX0"/>
              <a:gd fmla="*/ 6350 h 310007" name="connsiteY0"/>
              <a:gd fmla="*/ 251460 w 310007" name="connsiteX1"/>
              <a:gd fmla="*/ 6350 h 310007" name="connsiteY1"/>
              <a:gd fmla="*/ 271526 w 310007" name="connsiteX2"/>
              <a:gd fmla="*/ 10541 h 310007" name="connsiteY2"/>
              <a:gd fmla="*/ 288416 w 310007" name="connsiteX3"/>
              <a:gd fmla="*/ 21844 h 310007" name="connsiteY3"/>
              <a:gd fmla="*/ 299847 w 310007" name="connsiteX4"/>
              <a:gd fmla="*/ 38480 h 310007" name="connsiteY4"/>
              <a:gd fmla="*/ 303657 w 310007" name="connsiteX5"/>
              <a:gd fmla="*/ 58547 h 310007" name="connsiteY5"/>
              <a:gd fmla="*/ 303657 w 310007" name="connsiteX6"/>
              <a:gd fmla="*/ 251460 h 310007" name="connsiteY6"/>
              <a:gd fmla="*/ 299847 w 310007" name="connsiteX7"/>
              <a:gd fmla="*/ 271398 h 310007" name="connsiteY7"/>
              <a:gd fmla="*/ 288416 w 310007" name="connsiteX8"/>
              <a:gd fmla="*/ 288416 h 310007" name="connsiteY8"/>
              <a:gd fmla="*/ 271398 w 310007" name="connsiteX9"/>
              <a:gd fmla="*/ 299847 h 310007" name="connsiteY9"/>
              <a:gd fmla="*/ 251460 w 310007" name="connsiteX10"/>
              <a:gd fmla="*/ 303657 h 310007" name="connsiteY10"/>
              <a:gd fmla="*/ 58547 w 310007" name="connsiteX11"/>
              <a:gd fmla="*/ 303657 h 310007" name="connsiteY11"/>
              <a:gd fmla="*/ 38480 w 310007" name="connsiteX12"/>
              <a:gd fmla="*/ 299847 h 310007" name="connsiteY12"/>
              <a:gd fmla="*/ 21844 w 310007" name="connsiteX13"/>
              <a:gd fmla="*/ 288416 h 310007" name="connsiteY13"/>
              <a:gd fmla="*/ 10541 w 310007" name="connsiteX14"/>
              <a:gd fmla="*/ 271526 h 310007" name="connsiteY14"/>
              <a:gd fmla="*/ 6350 w 310007" name="connsiteX15"/>
              <a:gd fmla="*/ 251460 h 310007" name="connsiteY15"/>
              <a:gd fmla="*/ 6350 w 310007" name="connsiteX16"/>
              <a:gd fmla="*/ 58419 h 310007" name="connsiteY16"/>
              <a:gd fmla="*/ 10667 w 310007" name="connsiteX17"/>
              <a:gd fmla="*/ 38480 h 310007" name="connsiteY17"/>
              <a:gd fmla="*/ 21971 w 310007" name="connsiteX18"/>
              <a:gd fmla="*/ 21970 h 310007" name="connsiteY18"/>
              <a:gd fmla="*/ 38480 w 310007" name="connsiteX19"/>
              <a:gd fmla="*/ 10667 h 310007" name="connsiteY19"/>
              <a:gd fmla="*/ 58420 w 310007" name="connsiteX20"/>
              <a:gd fmla="*/ 6350 h 310007" name="connsiteY2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b="b" l="l" r="r" t="t"/>
            <a:pathLst>
              <a:path h="310007" w="310007">
                <a:moveTo>
                  <a:pt x="58420" y="6350"/>
                </a:moveTo>
                <a:lnTo>
                  <a:pt x="251460" y="6350"/>
                </a:lnTo>
                <a:lnTo>
                  <a:pt x="271526" y="10541"/>
                </a:lnTo>
                <a:lnTo>
                  <a:pt x="288416" y="21844"/>
                </a:lnTo>
                <a:lnTo>
                  <a:pt x="299847" y="38480"/>
                </a:lnTo>
                <a:lnTo>
                  <a:pt x="303657" y="58547"/>
                </a:lnTo>
                <a:lnTo>
                  <a:pt x="303657" y="251460"/>
                </a:lnTo>
                <a:lnTo>
                  <a:pt x="299847" y="271398"/>
                </a:lnTo>
                <a:lnTo>
                  <a:pt x="288416" y="288416"/>
                </a:lnTo>
                <a:lnTo>
                  <a:pt x="271398" y="299847"/>
                </a:lnTo>
                <a:lnTo>
                  <a:pt x="251460" y="303657"/>
                </a:lnTo>
                <a:lnTo>
                  <a:pt x="58547" y="303657"/>
                </a:lnTo>
                <a:lnTo>
                  <a:pt x="38480" y="299847"/>
                </a:lnTo>
                <a:lnTo>
                  <a:pt x="21844" y="288416"/>
                </a:lnTo>
                <a:lnTo>
                  <a:pt x="10541" y="271526"/>
                </a:lnTo>
                <a:lnTo>
                  <a:pt x="6350" y="251460"/>
                </a:lnTo>
                <a:lnTo>
                  <a:pt x="6350" y="58419"/>
                </a:lnTo>
                <a:lnTo>
                  <a:pt x="10667" y="38480"/>
                </a:lnTo>
                <a:lnTo>
                  <a:pt x="21971" y="21970"/>
                </a:lnTo>
                <a:lnTo>
                  <a:pt x="38480" y="10667"/>
                </a:lnTo>
                <a:lnTo>
                  <a:pt x="58420" y="6350"/>
                </a:lnTo>
              </a:path>
            </a:pathLst>
          </a:custGeom>
          <a:solidFill>
            <a:srgbClr val="000000">
              <a:alpha val="0"/>
            </a:srgbClr>
          </a:solidFill>
          <a:ln w="12700">
            <a:solidFill>
              <a:srgbClr val="BFBFB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6527038" y="3834129"/>
            <a:ext cx="310006" cy="309969"/>
          </a:xfrm>
          <a:custGeom>
            <a:gdLst>
              <a:gd fmla="*/ 58419 w 310006" name="connsiteX0"/>
              <a:gd fmla="*/ 6350 h 309969" name="connsiteY0"/>
              <a:gd fmla="*/ 251459 w 310006" name="connsiteX1"/>
              <a:gd fmla="*/ 6350 h 309969" name="connsiteY1"/>
              <a:gd fmla="*/ 271526 w 310006" name="connsiteX2"/>
              <a:gd fmla="*/ 10541 h 309969" name="connsiteY2"/>
              <a:gd fmla="*/ 288417 w 310006" name="connsiteX3"/>
              <a:gd fmla="*/ 21844 h 309969" name="connsiteY3"/>
              <a:gd fmla="*/ 299846 w 310006" name="connsiteX4"/>
              <a:gd fmla="*/ 38480 h 309969" name="connsiteY4"/>
              <a:gd fmla="*/ 303656 w 310006" name="connsiteX5"/>
              <a:gd fmla="*/ 58508 h 309969" name="connsiteY5"/>
              <a:gd fmla="*/ 303656 w 310006" name="connsiteX6"/>
              <a:gd fmla="*/ 251460 h 309969" name="connsiteY6"/>
              <a:gd fmla="*/ 299846 w 310006" name="connsiteX7"/>
              <a:gd fmla="*/ 271449 h 309969" name="connsiteY7"/>
              <a:gd fmla="*/ 288417 w 310006" name="connsiteX8"/>
              <a:gd fmla="*/ 288455 h 309969" name="connsiteY8"/>
              <a:gd fmla="*/ 271398 w 310006" name="connsiteX9"/>
              <a:gd fmla="*/ 299796 h 309969" name="connsiteY9"/>
              <a:gd fmla="*/ 251459 w 310006" name="connsiteX10"/>
              <a:gd fmla="*/ 303619 h 309969" name="connsiteY10"/>
              <a:gd fmla="*/ 58546 w 310006" name="connsiteX11"/>
              <a:gd fmla="*/ 303619 h 309969" name="connsiteY11"/>
              <a:gd fmla="*/ 38480 w 310006" name="connsiteX12"/>
              <a:gd fmla="*/ 299796 h 309969" name="connsiteY12"/>
              <a:gd fmla="*/ 21843 w 310006" name="connsiteX13"/>
              <a:gd fmla="*/ 288429 h 309969" name="connsiteY13"/>
              <a:gd fmla="*/ 10541 w 310006" name="connsiteX14"/>
              <a:gd fmla="*/ 271488 h 309969" name="connsiteY14"/>
              <a:gd fmla="*/ 6350 w 310006" name="connsiteX15"/>
              <a:gd fmla="*/ 251511 h 309969" name="connsiteY15"/>
              <a:gd fmla="*/ 6350 w 310006" name="connsiteX16"/>
              <a:gd fmla="*/ 58458 h 309969" name="connsiteY16"/>
              <a:gd fmla="*/ 10668 w 310006" name="connsiteX17"/>
              <a:gd fmla="*/ 38480 h 309969" name="connsiteY17"/>
              <a:gd fmla="*/ 21970 w 310006" name="connsiteX18"/>
              <a:gd fmla="*/ 21971 h 309969" name="connsiteY18"/>
              <a:gd fmla="*/ 38480 w 310006" name="connsiteX19"/>
              <a:gd fmla="*/ 10667 h 309969" name="connsiteY19"/>
              <a:gd fmla="*/ 58419 w 310006" name="connsiteX20"/>
              <a:gd fmla="*/ 6350 h 309969" name="connsiteY2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b="b" l="l" r="r" t="t"/>
            <a:pathLst>
              <a:path h="309969" w="310006">
                <a:moveTo>
                  <a:pt x="58419" y="6350"/>
                </a:moveTo>
                <a:lnTo>
                  <a:pt x="251459" y="6350"/>
                </a:lnTo>
                <a:lnTo>
                  <a:pt x="271526" y="10541"/>
                </a:lnTo>
                <a:lnTo>
                  <a:pt x="288417" y="21844"/>
                </a:lnTo>
                <a:lnTo>
                  <a:pt x="299846" y="38480"/>
                </a:lnTo>
                <a:lnTo>
                  <a:pt x="303656" y="58508"/>
                </a:lnTo>
                <a:lnTo>
                  <a:pt x="303656" y="251460"/>
                </a:lnTo>
                <a:lnTo>
                  <a:pt x="299846" y="271449"/>
                </a:lnTo>
                <a:lnTo>
                  <a:pt x="288417" y="288455"/>
                </a:lnTo>
                <a:lnTo>
                  <a:pt x="271398" y="299796"/>
                </a:lnTo>
                <a:lnTo>
                  <a:pt x="251459" y="303619"/>
                </a:lnTo>
                <a:lnTo>
                  <a:pt x="58546" y="303619"/>
                </a:lnTo>
                <a:lnTo>
                  <a:pt x="38480" y="299796"/>
                </a:lnTo>
                <a:lnTo>
                  <a:pt x="21843" y="288429"/>
                </a:lnTo>
                <a:lnTo>
                  <a:pt x="10541" y="271488"/>
                </a:lnTo>
                <a:lnTo>
                  <a:pt x="6350" y="251511"/>
                </a:lnTo>
                <a:lnTo>
                  <a:pt x="6350" y="58458"/>
                </a:lnTo>
                <a:lnTo>
                  <a:pt x="10668" y="38480"/>
                </a:lnTo>
                <a:lnTo>
                  <a:pt x="21970" y="21971"/>
                </a:lnTo>
                <a:lnTo>
                  <a:pt x="38480" y="10667"/>
                </a:lnTo>
                <a:lnTo>
                  <a:pt x="58419" y="6350"/>
                </a:lnTo>
              </a:path>
            </a:pathLst>
          </a:custGeom>
          <a:solidFill>
            <a:srgbClr val="000000">
              <a:alpha val="0"/>
            </a:srgbClr>
          </a:solidFill>
          <a:ln w="12700">
            <a:solidFill>
              <a:srgbClr val="BFBFB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7264654" y="3829558"/>
            <a:ext cx="310006" cy="309968"/>
          </a:xfrm>
          <a:custGeom>
            <a:gdLst>
              <a:gd fmla="*/ 58419 w 310006" name="connsiteX0"/>
              <a:gd fmla="*/ 6350 h 309968" name="connsiteY0"/>
              <a:gd fmla="*/ 251459 w 310006" name="connsiteX1"/>
              <a:gd fmla="*/ 6350 h 309968" name="connsiteY1"/>
              <a:gd fmla="*/ 271526 w 310006" name="connsiteX2"/>
              <a:gd fmla="*/ 10540 h 309968" name="connsiteY2"/>
              <a:gd fmla="*/ 288416 w 310006" name="connsiteX3"/>
              <a:gd fmla="*/ 21844 h 309968" name="connsiteY3"/>
              <a:gd fmla="*/ 299846 w 310006" name="connsiteX4"/>
              <a:gd fmla="*/ 38480 h 309968" name="connsiteY4"/>
              <a:gd fmla="*/ 303656 w 310006" name="connsiteX5"/>
              <a:gd fmla="*/ 58508 h 309968" name="connsiteY5"/>
              <a:gd fmla="*/ 303656 w 310006" name="connsiteX6"/>
              <a:gd fmla="*/ 251459 h 309968" name="connsiteY6"/>
              <a:gd fmla="*/ 299846 w 310006" name="connsiteX7"/>
              <a:gd fmla="*/ 271449 h 309968" name="connsiteY7"/>
              <a:gd fmla="*/ 288416 w 310006" name="connsiteX8"/>
              <a:gd fmla="*/ 288454 h 309968" name="connsiteY8"/>
              <a:gd fmla="*/ 271398 w 310006" name="connsiteX9"/>
              <a:gd fmla="*/ 299796 h 309968" name="connsiteY9"/>
              <a:gd fmla="*/ 251459 w 310006" name="connsiteX10"/>
              <a:gd fmla="*/ 303618 h 309968" name="connsiteY10"/>
              <a:gd fmla="*/ 58546 w 310006" name="connsiteX11"/>
              <a:gd fmla="*/ 303618 h 309968" name="connsiteY11"/>
              <a:gd fmla="*/ 38480 w 310006" name="connsiteX12"/>
              <a:gd fmla="*/ 299796 h 309968" name="connsiteY12"/>
              <a:gd fmla="*/ 21843 w 310006" name="connsiteX13"/>
              <a:gd fmla="*/ 288429 h 309968" name="connsiteY13"/>
              <a:gd fmla="*/ 10540 w 310006" name="connsiteX14"/>
              <a:gd fmla="*/ 271487 h 309968" name="connsiteY14"/>
              <a:gd fmla="*/ 6350 w 310006" name="connsiteX15"/>
              <a:gd fmla="*/ 251510 h 309968" name="connsiteY15"/>
              <a:gd fmla="*/ 6350 w 310006" name="connsiteX16"/>
              <a:gd fmla="*/ 58458 h 309968" name="connsiteY16"/>
              <a:gd fmla="*/ 10667 w 310006" name="connsiteX17"/>
              <a:gd fmla="*/ 38480 h 309968" name="connsiteY17"/>
              <a:gd fmla="*/ 21970 w 310006" name="connsiteX18"/>
              <a:gd fmla="*/ 21970 h 309968" name="connsiteY18"/>
              <a:gd fmla="*/ 38480 w 310006" name="connsiteX19"/>
              <a:gd fmla="*/ 10667 h 309968" name="connsiteY19"/>
              <a:gd fmla="*/ 58419 w 310006" name="connsiteX20"/>
              <a:gd fmla="*/ 6350 h 309968" name="connsiteY2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b="b" l="l" r="r" t="t"/>
            <a:pathLst>
              <a:path h="309968" w="310006">
                <a:moveTo>
                  <a:pt x="58419" y="6350"/>
                </a:moveTo>
                <a:lnTo>
                  <a:pt x="251459" y="6350"/>
                </a:lnTo>
                <a:lnTo>
                  <a:pt x="271526" y="10540"/>
                </a:lnTo>
                <a:lnTo>
                  <a:pt x="288416" y="21844"/>
                </a:lnTo>
                <a:lnTo>
                  <a:pt x="299846" y="38480"/>
                </a:lnTo>
                <a:lnTo>
                  <a:pt x="303656" y="58508"/>
                </a:lnTo>
                <a:lnTo>
                  <a:pt x="303656" y="251459"/>
                </a:lnTo>
                <a:lnTo>
                  <a:pt x="299846" y="271449"/>
                </a:lnTo>
                <a:lnTo>
                  <a:pt x="288416" y="288454"/>
                </a:lnTo>
                <a:lnTo>
                  <a:pt x="271398" y="299796"/>
                </a:lnTo>
                <a:lnTo>
                  <a:pt x="251459" y="303618"/>
                </a:lnTo>
                <a:lnTo>
                  <a:pt x="58546" y="303618"/>
                </a:lnTo>
                <a:lnTo>
                  <a:pt x="38480" y="299796"/>
                </a:lnTo>
                <a:lnTo>
                  <a:pt x="21843" y="288429"/>
                </a:lnTo>
                <a:lnTo>
                  <a:pt x="10540" y="271487"/>
                </a:lnTo>
                <a:lnTo>
                  <a:pt x="6350" y="251510"/>
                </a:lnTo>
                <a:lnTo>
                  <a:pt x="6350" y="58458"/>
                </a:lnTo>
                <a:lnTo>
                  <a:pt x="10667" y="38480"/>
                </a:lnTo>
                <a:lnTo>
                  <a:pt x="21970" y="21970"/>
                </a:lnTo>
                <a:lnTo>
                  <a:pt x="38480" y="10667"/>
                </a:lnTo>
                <a:lnTo>
                  <a:pt x="58419" y="6350"/>
                </a:lnTo>
              </a:path>
            </a:pathLst>
          </a:custGeom>
          <a:solidFill>
            <a:srgbClr val="000000">
              <a:alpha val="0"/>
            </a:srgbClr>
          </a:solidFill>
          <a:ln w="12700">
            <a:solidFill>
              <a:srgbClr val="BFBFB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1358900" y="2781300"/>
            <a:ext cx="330200" cy="304800"/>
          </a:xfrm>
          <a:prstGeom prst="rect">
            <a:avLst/>
          </a:prstGeom>
          <a:noFill/>
        </p:spPr>
      </p:pic>
      <p:pic>
        <p:nvPicPr>
          <p:cNvPr id="20" name="Picture 3"/>
          <p:cNvPicPr>
            <a:picLocks noChangeArrowheads="1" noChangeAspect="1"/>
          </p:cNvPicPr>
          <p:nvPr/>
        </p:nvPicPr>
        <p:blipFill>
          <a:blip r:embed="rId3"/>
          <a:stretch>
            <a:fillRect/>
          </a:stretch>
        </p:blipFill>
        <p:spPr bwMode="auto">
          <a:xfrm>
            <a:off x="1358900" y="3124200"/>
            <a:ext cx="317500" cy="304800"/>
          </a:xfrm>
          <a:prstGeom prst="rect">
            <a:avLst/>
          </a:prstGeom>
          <a:noFill/>
        </p:spPr>
      </p:pic>
      <p:pic>
        <p:nvPicPr>
          <p:cNvPr id="21" name="Picture 3"/>
          <p:cNvPicPr>
            <a:picLocks noChangeArrowheads="1" noChangeAspect="1"/>
          </p:cNvPicPr>
          <p:nvPr/>
        </p:nvPicPr>
        <p:blipFill>
          <a:blip r:embed="rId4"/>
          <a:stretch>
            <a:fillRect/>
          </a:stretch>
        </p:blipFill>
        <p:spPr bwMode="auto">
          <a:xfrm>
            <a:off x="1358900" y="3467100"/>
            <a:ext cx="330200" cy="304800"/>
          </a:xfrm>
          <a:prstGeom prst="rect">
            <a:avLst/>
          </a:prstGeom>
          <a:noFill/>
        </p:spPr>
      </p:pic>
      <p:pic>
        <p:nvPicPr>
          <p:cNvPr id="22" name="Picture 3"/>
          <p:cNvPicPr>
            <a:picLocks noChangeArrowheads="1" noChangeAspect="1"/>
          </p:cNvPicPr>
          <p:nvPr/>
        </p:nvPicPr>
        <p:blipFill>
          <a:blip r:embed="rId5"/>
          <a:stretch>
            <a:fillRect/>
          </a:stretch>
        </p:blipFill>
        <p:spPr bwMode="auto">
          <a:xfrm>
            <a:off x="1358900" y="3810000"/>
            <a:ext cx="317500" cy="304800"/>
          </a:xfrm>
          <a:prstGeom prst="rect">
            <a:avLst/>
          </a:prstGeom>
          <a:noFill/>
        </p:spPr>
      </p:pic>
      <p:pic>
        <p:nvPicPr>
          <p:cNvPr id="23" name="Picture 3"/>
          <p:cNvPicPr>
            <a:picLocks noChangeArrowheads="1" noChangeAspect="1"/>
          </p:cNvPicPr>
          <p:nvPr/>
        </p:nvPicPr>
        <p:blipFill>
          <a:blip r:embed="rId6"/>
          <a:stretch>
            <a:fillRect/>
          </a:stretch>
        </p:blipFill>
        <p:spPr bwMode="auto">
          <a:xfrm>
            <a:off x="444500" y="4800600"/>
            <a:ext cx="1117600" cy="304800"/>
          </a:xfrm>
          <a:prstGeom prst="rect">
            <a:avLst/>
          </a:prstGeom>
          <a:noFill/>
        </p:spPr>
      </p:pic>
      <p:pic>
        <p:nvPicPr>
          <p:cNvPr id="24" name="Picture 3"/>
          <p:cNvPicPr>
            <a:picLocks noChangeArrowheads="1" noChangeAspect="1"/>
          </p:cNvPicPr>
          <p:nvPr/>
        </p:nvPicPr>
        <p:blipFill>
          <a:blip r:embed="rId7"/>
          <a:stretch>
            <a:fillRect/>
          </a:stretch>
        </p:blipFill>
        <p:spPr bwMode="auto">
          <a:xfrm>
            <a:off x="4013200" y="2425700"/>
            <a:ext cx="330200" cy="292100"/>
          </a:xfrm>
          <a:prstGeom prst="rect">
            <a:avLst/>
          </a:prstGeom>
          <a:noFill/>
        </p:spPr>
      </p:pic>
      <p:pic>
        <p:nvPicPr>
          <p:cNvPr id="25" name="Picture 3"/>
          <p:cNvPicPr>
            <a:picLocks noChangeArrowheads="1" noChangeAspect="1"/>
          </p:cNvPicPr>
          <p:nvPr/>
        </p:nvPicPr>
        <p:blipFill>
          <a:blip r:embed="rId8"/>
          <a:stretch>
            <a:fillRect/>
          </a:stretch>
        </p:blipFill>
        <p:spPr bwMode="auto">
          <a:xfrm>
            <a:off x="4013200" y="3594100"/>
            <a:ext cx="317500" cy="304800"/>
          </a:xfrm>
          <a:prstGeom prst="rect">
            <a:avLst/>
          </a:prstGeom>
          <a:noFill/>
        </p:spPr>
      </p:pic>
      <p:pic>
        <p:nvPicPr>
          <p:cNvPr id="26" name="Picture 3"/>
          <p:cNvPicPr>
            <a:picLocks noChangeArrowheads="1" noChangeAspect="1"/>
          </p:cNvPicPr>
          <p:nvPr/>
        </p:nvPicPr>
        <p:blipFill>
          <a:blip r:embed="rId9"/>
          <a:stretch>
            <a:fillRect/>
          </a:stretch>
        </p:blipFill>
        <p:spPr bwMode="auto">
          <a:xfrm>
            <a:off x="4483100" y="2425700"/>
            <a:ext cx="317500" cy="292100"/>
          </a:xfrm>
          <a:prstGeom prst="rect">
            <a:avLst/>
          </a:prstGeom>
          <a:noFill/>
        </p:spPr>
      </p:pic>
      <p:pic>
        <p:nvPicPr>
          <p:cNvPr id="27" name="Picture 3"/>
          <p:cNvPicPr>
            <a:picLocks noChangeArrowheads="1" noChangeAspect="1"/>
          </p:cNvPicPr>
          <p:nvPr/>
        </p:nvPicPr>
        <p:blipFill>
          <a:blip r:embed="rId10"/>
          <a:stretch>
            <a:fillRect/>
          </a:stretch>
        </p:blipFill>
        <p:spPr bwMode="auto">
          <a:xfrm>
            <a:off x="4940300" y="2400300"/>
            <a:ext cx="317500" cy="317500"/>
          </a:xfrm>
          <a:prstGeom prst="rect">
            <a:avLst/>
          </a:prstGeom>
          <a:noFill/>
        </p:spPr>
      </p:pic>
      <p:pic>
        <p:nvPicPr>
          <p:cNvPr id="28" name="Picture 3"/>
          <p:cNvPicPr>
            <a:picLocks noChangeArrowheads="1" noChangeAspect="1"/>
          </p:cNvPicPr>
          <p:nvPr/>
        </p:nvPicPr>
        <p:blipFill>
          <a:blip r:embed="rId11"/>
          <a:stretch>
            <a:fillRect/>
          </a:stretch>
        </p:blipFill>
        <p:spPr bwMode="auto">
          <a:xfrm>
            <a:off x="5397500" y="2413000"/>
            <a:ext cx="317500" cy="304800"/>
          </a:xfrm>
          <a:prstGeom prst="rect">
            <a:avLst/>
          </a:prstGeom>
          <a:noFill/>
        </p:spPr>
      </p:pic>
      <p:pic>
        <p:nvPicPr>
          <p:cNvPr id="29" name="Picture 3"/>
          <p:cNvPicPr>
            <a:picLocks noChangeArrowheads="1" noChangeAspect="1"/>
          </p:cNvPicPr>
          <p:nvPr/>
        </p:nvPicPr>
        <p:blipFill>
          <a:blip r:embed="rId12"/>
          <a:stretch>
            <a:fillRect/>
          </a:stretch>
        </p:blipFill>
        <p:spPr bwMode="auto">
          <a:xfrm>
            <a:off x="6527800" y="3835400"/>
            <a:ext cx="304800" cy="304800"/>
          </a:xfrm>
          <a:prstGeom prst="rect">
            <a:avLst/>
          </a:prstGeom>
          <a:noFill/>
        </p:spPr>
      </p:pic>
      <p:pic>
        <p:nvPicPr>
          <p:cNvPr id="30" name="Picture 3"/>
          <p:cNvPicPr>
            <a:picLocks noChangeArrowheads="1" noChangeAspect="1"/>
          </p:cNvPicPr>
          <p:nvPr/>
        </p:nvPicPr>
        <p:blipFill>
          <a:blip r:embed="rId13"/>
          <a:stretch>
            <a:fillRect/>
          </a:stretch>
        </p:blipFill>
        <p:spPr bwMode="auto">
          <a:xfrm>
            <a:off x="6896100" y="3835400"/>
            <a:ext cx="317500" cy="317500"/>
          </a:xfrm>
          <a:prstGeom prst="rect">
            <a:avLst/>
          </a:prstGeom>
          <a:noFill/>
        </p:spPr>
      </p:pic>
      <p:pic>
        <p:nvPicPr>
          <p:cNvPr id="31" name="Picture 3"/>
          <p:cNvPicPr>
            <a:picLocks noChangeArrowheads="1" noChangeAspect="1"/>
          </p:cNvPicPr>
          <p:nvPr/>
        </p:nvPicPr>
        <p:blipFill>
          <a:blip r:embed="rId14"/>
          <a:stretch>
            <a:fillRect/>
          </a:stretch>
        </p:blipFill>
        <p:spPr bwMode="auto">
          <a:xfrm>
            <a:off x="7264400" y="3835400"/>
            <a:ext cx="317500" cy="304800"/>
          </a:xfrm>
          <a:prstGeom prst="rect">
            <a:avLst/>
          </a:prstGeom>
          <a:noFill/>
        </p:spPr>
      </p:pic>
      <p:pic>
        <p:nvPicPr>
          <p:cNvPr id="1024" name="Picture 3"/>
          <p:cNvPicPr>
            <a:picLocks noChangeArrowheads="1" noChangeAspect="1"/>
          </p:cNvPicPr>
          <p:nvPr/>
        </p:nvPicPr>
        <p:blipFill>
          <a:blip r:embed="rId15"/>
          <a:stretch>
            <a:fillRect/>
          </a:stretch>
        </p:blipFill>
        <p:spPr bwMode="auto">
          <a:xfrm>
            <a:off x="7632700" y="3822700"/>
            <a:ext cx="317500" cy="304800"/>
          </a:xfrm>
          <a:prstGeom prst="rect">
            <a:avLst/>
          </a:prstGeom>
          <a:noFill/>
        </p:spPr>
      </p:pic>
      <p:pic>
        <p:nvPicPr>
          <p:cNvPr id="1025" name="Picture 3"/>
          <p:cNvPicPr>
            <a:picLocks noChangeArrowheads="1" noChangeAspect="1"/>
          </p:cNvPicPr>
          <p:nvPr/>
        </p:nvPicPr>
        <p:blipFill>
          <a:blip r:embed="rId16"/>
          <a:stretch>
            <a:fillRect/>
          </a:stretch>
        </p:blipFill>
        <p:spPr bwMode="auto">
          <a:xfrm>
            <a:off x="8001000" y="3835400"/>
            <a:ext cx="317500" cy="2921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1026" name="TextBox 1"/>
          <p:cNvSpPr txBox="1"/>
          <p:nvPr/>
        </p:nvSpPr>
        <p:spPr>
          <a:xfrm>
            <a:off x="393700" y="254000"/>
            <a:ext cx="10672762" cy="4013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细分行业应用盘点——移动旅游</a:t>
            </a:r>
          </a:p>
          <a:p>
            <a:pPr>
              <a:lnSpc>
                <a:spcPts val="1400"/>
              </a:lnSpc>
              <a:tabLst>
                <a:tab pos="241300"/>
              </a:tabLst>
            </a:pPr>
            <a:r>
              <a:rPr altLang="zh-CN" lang="en-US" smtClean="0"/>
              <a:t>   移动旅游行业热点：资本市场对移动旅游行业的关注升温，行业竞争持续白热化，应用类型日益细分化</a:t>
            </a:r>
          </a:p>
        </p:txBody>
      </p:sp>
      <p:sp>
        <p:nvSpPr>
          <p:cNvPr id="1028" name="TextBox 1"/>
          <p:cNvSpPr txBox="1"/>
          <p:nvPr/>
        </p:nvSpPr>
        <p:spPr>
          <a:xfrm>
            <a:off x="6362700" y="1638300"/>
            <a:ext cx="889000" cy="274320"/>
          </a:xfrm>
          <a:prstGeom prst="rect">
            <a:avLst/>
          </a:prstGeom>
          <a:noFill/>
        </p:spPr>
        <p:txBody>
          <a:bodyPr lIns="0" rIns="0" rtlCol="0" tIns="0" wrap="none">
            <a:spAutoFit/>
          </a:bodyPr>
          <a:lstStyle/>
          <a:p>
            <a:pPr>
              <a:lnSpc>
                <a:spcPts val="1800"/>
              </a:lnSpc>
            </a:pPr>
            <a:r>
              <a:rPr altLang="zh-CN" b="1" lang="en-US" smtClean="0" sz="1403">
                <a:solidFill>
                  <a:srgbClr val="FFFFFF"/>
                </a:solidFill>
                <a:latin charset="0" pitchFamily="18" typeface="Microsoft YaHei UI"/>
                <a:cs charset="0" pitchFamily="18" typeface="Microsoft YaHei UI"/>
              </a:rPr>
              <a:t>应用细分化</a:t>
            </a:r>
          </a:p>
        </p:txBody>
      </p:sp>
      <p:sp>
        <p:nvSpPr>
          <p:cNvPr id="1029" name="TextBox 1"/>
          <p:cNvSpPr txBox="1"/>
          <p:nvPr/>
        </p:nvSpPr>
        <p:spPr>
          <a:xfrm>
            <a:off x="6515100" y="2146300"/>
            <a:ext cx="1727200" cy="1645920"/>
          </a:xfrm>
          <a:prstGeom prst="rect">
            <a:avLst/>
          </a:prstGeom>
          <a:noFill/>
        </p:spPr>
        <p:txBody>
          <a:bodyPr lIns="0" rIns="0" rtlCol="0" tIns="0" wrap="none">
            <a:spAutoFit/>
          </a:bodyPr>
          <a:lstStyle/>
          <a:p>
            <a:pPr>
              <a:lnSpc>
                <a:spcPts val="1400"/>
              </a:lnSpc>
            </a:pPr>
            <a:r>
              <a:rPr altLang="zh-CN" lang="en-US" smtClean="0" sz="1103">
                <a:solidFill>
                  <a:srgbClr val="404040"/>
                </a:solidFill>
                <a:latin charset="0" pitchFamily="18" typeface="Microsoft YaHei UI"/>
                <a:cs charset="0" pitchFamily="18" typeface="Microsoft YaHei UI"/>
              </a:rPr>
              <a:t>周末去哪儿、要出发周边游、</a:t>
            </a:r>
          </a:p>
          <a:p>
            <a:pPr>
              <a:lnSpc>
                <a:spcPts val="1400"/>
              </a:lnSpc>
            </a:pPr>
            <a:r>
              <a:rPr altLang="zh-CN" lang="en-US" smtClean="0" sz="1103">
                <a:solidFill>
                  <a:srgbClr val="404040"/>
                </a:solidFill>
                <a:latin charset="0" pitchFamily="18" typeface="Microsoft YaHei UI"/>
                <a:cs charset="0" pitchFamily="18" typeface="Microsoft YaHei UI"/>
              </a:rPr>
              <a:t>侠侣周边游、易周游等专门</a:t>
            </a:r>
          </a:p>
          <a:p>
            <a:pPr>
              <a:lnSpc>
                <a:spcPts val="1400"/>
              </a:lnSpc>
            </a:pPr>
            <a:r>
              <a:rPr altLang="zh-CN" lang="en-US" smtClean="0" sz="1103">
                <a:solidFill>
                  <a:srgbClr val="404040"/>
                </a:solidFill>
                <a:latin charset="0" pitchFamily="18" typeface="Microsoft YaHei UI"/>
                <a:cs charset="0" pitchFamily="18" typeface="Microsoft YaHei UI"/>
              </a:rPr>
              <a:t>定位于周边短期旅游服务的</a:t>
            </a:r>
          </a:p>
          <a:p>
            <a:pPr>
              <a:lnSpc>
                <a:spcPts val="1400"/>
              </a:lnSpc>
            </a:pPr>
            <a:r>
              <a:rPr altLang="zh-CN" lang="en-US" smtClean="0" sz="1103">
                <a:solidFill>
                  <a:srgbClr val="404040"/>
                </a:solidFill>
                <a:latin charset="0" pitchFamily="18" typeface="Microsoft YaHei UI"/>
                <a:cs charset="0" pitchFamily="18" typeface="Microsoft YaHei UI"/>
              </a:rPr>
              <a:t>细分应用陆续问世并快速获</a:t>
            </a:r>
          </a:p>
          <a:p>
            <a:pPr>
              <a:lnSpc>
                <a:spcPts val="1400"/>
              </a:lnSpc>
            </a:pPr>
            <a:r>
              <a:rPr altLang="zh-CN" lang="en-US" smtClean="0" sz="1103">
                <a:solidFill>
                  <a:srgbClr val="404040"/>
                </a:solidFill>
                <a:latin charset="0" pitchFamily="18" typeface="Microsoft YaHei UI"/>
                <a:cs charset="0" pitchFamily="18" typeface="Microsoft YaHei UI"/>
              </a:rPr>
              <a:t>得用户；</a:t>
            </a:r>
          </a:p>
          <a:p>
            <a:pPr>
              <a:lnSpc>
                <a:spcPts val="1400"/>
              </a:lnSpc>
            </a:pPr>
            <a:endParaRPr altLang="zh-CN" lang="en-US" smtClean="0" sz="1103">
              <a:solidFill>
                <a:srgbClr val="404040"/>
              </a:solidFill>
              <a:latin charset="0" pitchFamily="18" typeface="Microsoft YaHei UI"/>
              <a:cs charset="0" pitchFamily="18" typeface="Microsoft YaHei UI"/>
            </a:endParaRPr>
          </a:p>
          <a:p>
            <a:pPr>
              <a:lnSpc>
                <a:spcPts val="1400"/>
              </a:lnSpc>
            </a:pPr>
            <a:r>
              <a:rPr altLang="zh-CN" lang="en-US" smtClean="0" sz="1103">
                <a:solidFill>
                  <a:srgbClr val="404040"/>
                </a:solidFill>
                <a:latin charset="0" pitchFamily="18" typeface="Microsoft YaHei UI"/>
                <a:cs charset="0" pitchFamily="18" typeface="Microsoft YaHei UI"/>
              </a:rPr>
              <a:t>周末去哪儿2014年用户月平</a:t>
            </a:r>
          </a:p>
          <a:p>
            <a:pPr>
              <a:lnSpc>
                <a:spcPts val="1400"/>
              </a:lnSpc>
            </a:pPr>
            <a:r>
              <a:rPr altLang="zh-CN" lang="en-US" smtClean="0" sz="1103">
                <a:solidFill>
                  <a:srgbClr val="404040"/>
                </a:solidFill>
                <a:latin charset="0" pitchFamily="18" typeface="Microsoft YaHei UI"/>
                <a:cs charset="0" pitchFamily="18" typeface="Microsoft YaHei UI"/>
              </a:rPr>
              <a:t>均增速为40.3%，要出发周</a:t>
            </a:r>
          </a:p>
          <a:p>
            <a:pPr>
              <a:lnSpc>
                <a:spcPts val="1400"/>
              </a:lnSpc>
            </a:pPr>
            <a:r>
              <a:rPr altLang="zh-CN" lang="en-US" smtClean="0" sz="1103">
                <a:solidFill>
                  <a:srgbClr val="404040"/>
                </a:solidFill>
                <a:latin charset="0" pitchFamily="18" typeface="Microsoft YaHei UI"/>
                <a:cs charset="0" pitchFamily="18" typeface="Microsoft YaHei UI"/>
              </a:rPr>
              <a:t>边游增速为26.2%。</a:t>
            </a:r>
          </a:p>
        </p:txBody>
      </p:sp>
      <p:sp>
        <p:nvSpPr>
          <p:cNvPr id="1030" name="TextBox 1"/>
          <p:cNvSpPr txBox="1"/>
          <p:nvPr/>
        </p:nvSpPr>
        <p:spPr>
          <a:xfrm>
            <a:off x="1206500" y="1663700"/>
            <a:ext cx="1066800" cy="274320"/>
          </a:xfrm>
          <a:prstGeom prst="rect">
            <a:avLst/>
          </a:prstGeom>
          <a:noFill/>
        </p:spPr>
        <p:txBody>
          <a:bodyPr lIns="0" rIns="0" rtlCol="0" tIns="0" wrap="none">
            <a:spAutoFit/>
          </a:bodyPr>
          <a:lstStyle/>
          <a:p>
            <a:pPr>
              <a:lnSpc>
                <a:spcPts val="1800"/>
              </a:lnSpc>
            </a:pPr>
            <a:r>
              <a:rPr altLang="zh-CN" b="1" lang="en-US" smtClean="0" sz="1403">
                <a:solidFill>
                  <a:srgbClr val="FFFFFF"/>
                </a:solidFill>
                <a:latin charset="0" pitchFamily="18" typeface="Microsoft YaHei UI"/>
                <a:cs charset="0" pitchFamily="18" typeface="Microsoft YaHei UI"/>
              </a:rPr>
              <a:t>资本市场升温</a:t>
            </a:r>
          </a:p>
        </p:txBody>
      </p:sp>
      <p:sp>
        <p:nvSpPr>
          <p:cNvPr id="1031" name="TextBox 1"/>
          <p:cNvSpPr txBox="1"/>
          <p:nvPr/>
        </p:nvSpPr>
        <p:spPr>
          <a:xfrm>
            <a:off x="825500" y="2171700"/>
            <a:ext cx="3530600" cy="2534920"/>
          </a:xfrm>
          <a:prstGeom prst="rect">
            <a:avLst/>
          </a:prstGeom>
          <a:noFill/>
        </p:spPr>
        <p:txBody>
          <a:bodyPr lIns="0" rIns="0" rtlCol="0" tIns="0" wrap="none">
            <a:spAutoFit/>
          </a:bodyPr>
          <a:lstStyle/>
          <a:p>
            <a:pPr>
              <a:lnSpc>
                <a:spcPts val="1400"/>
              </a:lnSpc>
              <a:tabLst>
                <a:tab pos="558800"/>
                <a:tab pos="914400"/>
                <a:tab pos="927100"/>
              </a:tabLst>
            </a:pPr>
            <a:r>
              <a:rPr altLang="zh-CN" lang="en-US" smtClean="0"/>
              <a:t>	随着移动端旅游服务的兴起，</a:t>
            </a:r>
          </a:p>
          <a:p>
            <a:pPr>
              <a:lnSpc>
                <a:spcPts val="1400"/>
              </a:lnSpc>
              <a:tabLst>
                <a:tab pos="558800"/>
                <a:tab pos="914400"/>
                <a:tab pos="927100"/>
              </a:tabLst>
            </a:pPr>
            <a:r>
              <a:rPr altLang="zh-CN" lang="en-US" smtClean="0"/>
              <a:t>	2014年行业投资事件频繁：</a:t>
            </a:r>
          </a:p>
          <a:p>
            <a:pPr>
              <a:lnSpc>
                <a:spcPts val="1400"/>
              </a:lnSpc>
              <a:tabLst>
                <a:tab pos="558800"/>
                <a:tab pos="914400"/>
                <a:tab pos="927100"/>
              </a:tabLst>
            </a:pPr>
            <a:endParaRPr altLang="zh-CN" lang="en-US" smtClean="0"/>
          </a:p>
          <a:p>
            <a:pPr>
              <a:lnSpc>
                <a:spcPts val="1400"/>
              </a:lnSpc>
              <a:tabLst>
                <a:tab pos="558800"/>
                <a:tab pos="914400"/>
                <a:tab pos="927100"/>
              </a:tabLst>
            </a:pPr>
            <a:endParaRPr altLang="zh-CN" lang="en-US" smtClean="0"/>
          </a:p>
          <a:p>
            <a:pPr>
              <a:lnSpc>
                <a:spcPts val="1400"/>
              </a:lnSpc>
              <a:tabLst>
                <a:tab pos="558800"/>
                <a:tab pos="914400"/>
                <a:tab pos="927100"/>
              </a:tabLst>
            </a:pPr>
            <a:r>
              <a:rPr altLang="zh-CN" lang="en-US" smtClean="0"/>
              <a:t>			驴妈妈   D轮 3亿元</a:t>
            </a:r>
          </a:p>
          <a:p>
            <a:pPr>
              <a:lnSpc>
                <a:spcPts val="1400"/>
              </a:lnSpc>
              <a:tabLst>
                <a:tab pos="558800"/>
                <a:tab pos="914400"/>
                <a:tab pos="927100"/>
              </a:tabLst>
            </a:pPr>
            <a:endParaRPr altLang="zh-CN" lang="en-US" smtClean="0"/>
          </a:p>
          <a:p>
            <a:pPr>
              <a:lnSpc>
                <a:spcPts val="1400"/>
              </a:lnSpc>
              <a:tabLst>
                <a:tab pos="558800"/>
                <a:tab pos="914400"/>
                <a:tab pos="927100"/>
              </a:tabLst>
            </a:pPr>
            <a:r>
              <a:rPr altLang="zh-CN" lang="en-US" smtClean="0"/>
              <a:t>		同程 2.2亿美元</a:t>
            </a:r>
          </a:p>
          <a:p>
            <a:pPr>
              <a:lnSpc>
                <a:spcPts val="1400"/>
              </a:lnSpc>
              <a:tabLst>
                <a:tab pos="558800"/>
                <a:tab pos="914400"/>
                <a:tab pos="927100"/>
              </a:tabLst>
            </a:pPr>
            <a:endParaRPr altLang="zh-CN" lang="en-US" smtClean="0"/>
          </a:p>
          <a:p>
            <a:pPr>
              <a:lnSpc>
                <a:spcPts val="1400"/>
              </a:lnSpc>
              <a:tabLst>
                <a:tab pos="558800"/>
                <a:tab pos="914400"/>
                <a:tab pos="927100"/>
              </a:tabLst>
            </a:pPr>
            <a:r>
              <a:rPr altLang="zh-CN" lang="en-US" smtClean="0"/>
              <a:t>		面包旅行 C轮 5千万美元</a:t>
            </a:r>
          </a:p>
          <a:p>
            <a:pPr>
              <a:lnSpc>
                <a:spcPts val="1400"/>
              </a:lnSpc>
              <a:tabLst>
                <a:tab pos="558800"/>
                <a:tab pos="914400"/>
                <a:tab pos="927100"/>
              </a:tabLst>
            </a:pPr>
            <a:endParaRPr altLang="zh-CN" lang="en-US" smtClean="0"/>
          </a:p>
          <a:p>
            <a:pPr>
              <a:lnSpc>
                <a:spcPts val="1400"/>
              </a:lnSpc>
              <a:tabLst>
                <a:tab pos="558800"/>
                <a:tab pos="914400"/>
                <a:tab pos="927100"/>
              </a:tabLst>
            </a:pPr>
            <a:r>
              <a:rPr altLang="zh-CN" lang="en-US" smtClean="0"/>
              <a:t>			周末去哪儿 A轮 千万级</a:t>
            </a:r>
          </a:p>
          <a:p>
            <a:pPr>
              <a:lnSpc>
                <a:spcPts val="1400"/>
              </a:lnSpc>
              <a:tabLst>
                <a:tab pos="558800"/>
                <a:tab pos="914400"/>
                <a:tab pos="927100"/>
              </a:tabLst>
            </a:pPr>
            <a:r>
              <a:rPr altLang="zh-CN" lang="en-US" smtClean="0"/>
              <a:t>			……</a:t>
            </a:r>
          </a:p>
          <a:p>
            <a:pPr>
              <a:lnSpc>
                <a:spcPts val="1400"/>
              </a:lnSpc>
              <a:tabLst>
                <a:tab pos="558800"/>
                <a:tab pos="914400"/>
                <a:tab pos="927100"/>
              </a:tabLst>
            </a:pPr>
            <a:endParaRPr altLang="zh-CN" lang="en-US" smtClean="0"/>
          </a:p>
          <a:p>
            <a:pPr>
              <a:lnSpc>
                <a:spcPts val="1400"/>
              </a:lnSpc>
              <a:tabLst>
                <a:tab pos="558800"/>
                <a:tab pos="914400"/>
                <a:tab pos="927100"/>
              </a:tabLst>
            </a:pPr>
            <a:r>
              <a:rPr altLang="zh-CN" lang="en-US" smtClean="0"/>
              <a:t>数据来源：行业公开信息</a:t>
            </a:r>
          </a:p>
        </p:txBody>
      </p:sp>
      <p:sp>
        <p:nvSpPr>
          <p:cNvPr id="1032" name="TextBox 1"/>
          <p:cNvSpPr txBox="1"/>
          <p:nvPr/>
        </p:nvSpPr>
        <p:spPr>
          <a:xfrm>
            <a:off x="3810000" y="1943100"/>
            <a:ext cx="2374900" cy="3703320"/>
          </a:xfrm>
          <a:prstGeom prst="rect">
            <a:avLst/>
          </a:prstGeom>
          <a:noFill/>
        </p:spPr>
        <p:txBody>
          <a:bodyPr lIns="0" rIns="0" rtlCol="0" tIns="0" wrap="none">
            <a:spAutoFit/>
          </a:bodyPr>
          <a:lstStyle/>
          <a:p>
            <a:pPr>
              <a:lnSpc>
                <a:spcPts val="1800"/>
              </a:lnSpc>
              <a:tabLst>
                <a:tab pos="203200"/>
                <a:tab pos="596900"/>
              </a:tabLst>
            </a:pPr>
            <a:r>
              <a:rPr altLang="zh-CN" b="1" lang="en-US" smtClean="0" sz="1403">
                <a:solidFill>
                  <a:srgbClr val="FFFFFF"/>
                </a:solidFill>
                <a:latin charset="0" pitchFamily="18" typeface="Microsoft YaHei UI"/>
                <a:cs charset="0" pitchFamily="18" typeface="Microsoft YaHei UI"/>
              </a:rPr>
              <a:t>行业竞争加剧</a:t>
            </a:r>
          </a:p>
          <a:p>
            <a:pPr>
              <a:lnSpc>
                <a:spcPts val="1800"/>
              </a:lnSpc>
              <a:tabLst>
                <a:tab pos="203200"/>
                <a:tab pos="596900"/>
              </a:tabLst>
            </a:pPr>
            <a:endParaRPr altLang="zh-CN" b="1" lang="en-US" smtClean="0" sz="1403">
              <a:solidFill>
                <a:srgbClr val="FFFFFF"/>
              </a:solidFill>
              <a:latin charset="0" pitchFamily="18" typeface="Microsoft YaHei UI"/>
              <a:cs charset="0" pitchFamily="18" typeface="Microsoft YaHei UI"/>
            </a:endParaRPr>
          </a:p>
          <a:p>
            <a:pPr>
              <a:lnSpc>
                <a:spcPts val="1800"/>
              </a:lnSpc>
              <a:tabLst>
                <a:tab pos="203200"/>
                <a:tab pos="596900"/>
              </a:tabLst>
            </a:pPr>
            <a:endParaRPr altLang="zh-CN" b="1" lang="en-US" smtClean="0" sz="1403">
              <a:solidFill>
                <a:srgbClr val="FFFFFF"/>
              </a:solidFill>
              <a:latin charset="0" pitchFamily="18" typeface="Microsoft YaHei UI"/>
              <a:cs charset="0" pitchFamily="18" typeface="Microsoft YaHei UI"/>
            </a:endParaRPr>
          </a:p>
          <a:p>
            <a:pPr>
              <a:lnSpc>
                <a:spcPts val="1800"/>
              </a:lnSpc>
              <a:tabLst>
                <a:tab pos="203200"/>
                <a:tab pos="596900"/>
              </a:tabLst>
            </a:pPr>
            <a:endParaRPr altLang="zh-CN" b="1" lang="en-US" smtClean="0" sz="1403">
              <a:solidFill>
                <a:srgbClr val="FFFFFF"/>
              </a:solidFill>
              <a:latin charset="0" pitchFamily="18" typeface="Microsoft YaHei UI"/>
              <a:cs charset="0" pitchFamily="18" typeface="Microsoft YaHei UI"/>
            </a:endParaRPr>
          </a:p>
          <a:p>
            <a:pPr>
              <a:lnSpc>
                <a:spcPts val="1800"/>
              </a:lnSpc>
              <a:tabLst>
                <a:tab pos="203200"/>
                <a:tab pos="596900"/>
              </a:tabLst>
            </a:pPr>
            <a:endParaRPr altLang="zh-CN" b="1" lang="en-US" smtClean="0" sz="1403">
              <a:solidFill>
                <a:srgbClr val="FFFFFF"/>
              </a:solidFill>
              <a:latin charset="0" pitchFamily="18" typeface="Microsoft YaHei UI"/>
              <a:cs charset="0" pitchFamily="18" typeface="Microsoft YaHei UI"/>
            </a:endParaRPr>
          </a:p>
          <a:p>
            <a:pPr>
              <a:lnSpc>
                <a:spcPts val="1800"/>
              </a:lnSpc>
              <a:tabLst>
                <a:tab pos="203200"/>
                <a:tab pos="596900"/>
              </a:tabLst>
            </a:pPr>
            <a:endParaRPr altLang="zh-CN" b="1" lang="en-US" smtClean="0" sz="1403">
              <a:solidFill>
                <a:srgbClr val="FFFFFF"/>
              </a:solidFill>
              <a:latin charset="0" pitchFamily="18" typeface="Microsoft YaHei UI"/>
              <a:cs charset="0" pitchFamily="18" typeface="Microsoft YaHei UI"/>
            </a:endParaRPr>
          </a:p>
          <a:p>
            <a:pPr>
              <a:lnSpc>
                <a:spcPts val="1800"/>
              </a:lnSpc>
              <a:tabLst>
                <a:tab pos="203200"/>
                <a:tab pos="596900"/>
              </a:tabLst>
            </a:pPr>
            <a:r>
              <a:rPr altLang="zh-CN" b="1" lang="en-US" smtClean="0" sz="1403">
                <a:solidFill>
                  <a:srgbClr val="FFFFFF"/>
                </a:solidFill>
                <a:latin charset="0" pitchFamily="18" typeface="Microsoft YaHei UI"/>
                <a:cs charset="0" pitchFamily="18" typeface="Microsoft YaHei UI"/>
              </a:rPr>
              <a:t>	携程入股同程、途牛，OTA</a:t>
            </a:r>
          </a:p>
          <a:p>
            <a:pPr>
              <a:lnSpc>
                <a:spcPts val="1800"/>
              </a:lnSpc>
              <a:tabLst>
                <a:tab pos="203200"/>
                <a:tab pos="596900"/>
              </a:tabLst>
            </a:pPr>
            <a:r>
              <a:rPr altLang="zh-CN" b="1" lang="en-US" smtClean="0" sz="1403">
                <a:solidFill>
                  <a:srgbClr val="FFFFFF"/>
                </a:solidFill>
                <a:latin charset="0" pitchFamily="18" typeface="Microsoft YaHei UI"/>
                <a:cs charset="0" pitchFamily="18" typeface="Microsoft YaHei UI"/>
              </a:rPr>
              <a:t>	巨头竞争白热化，在线旅游</a:t>
            </a:r>
          </a:p>
          <a:p>
            <a:pPr>
              <a:lnSpc>
                <a:spcPts val="1800"/>
              </a:lnSpc>
              <a:tabLst>
                <a:tab pos="203200"/>
                <a:tab pos="596900"/>
              </a:tabLst>
            </a:pPr>
            <a:r>
              <a:rPr altLang="zh-CN" b="1" lang="en-US" smtClean="0" sz="1403">
                <a:solidFill>
                  <a:srgbClr val="FFFFFF"/>
                </a:solidFill>
                <a:latin charset="0" pitchFamily="18" typeface="Microsoft YaHei UI"/>
                <a:cs charset="0" pitchFamily="18" typeface="Microsoft YaHei UI"/>
              </a:rPr>
              <a:t>	价格战继续升温；</a:t>
            </a:r>
          </a:p>
          <a:p>
            <a:pPr>
              <a:lnSpc>
                <a:spcPts val="1800"/>
              </a:lnSpc>
              <a:tabLst>
                <a:tab pos="203200"/>
                <a:tab pos="596900"/>
              </a:tabLst>
            </a:pPr>
            <a:endParaRPr altLang="zh-CN" b="1" lang="en-US" smtClean="0" sz="1403">
              <a:solidFill>
                <a:srgbClr val="FFFFFF"/>
              </a:solidFill>
              <a:latin charset="0" pitchFamily="18" typeface="Microsoft YaHei UI"/>
              <a:cs charset="0" pitchFamily="18" typeface="Microsoft YaHei UI"/>
            </a:endParaRPr>
          </a:p>
          <a:p>
            <a:pPr>
              <a:lnSpc>
                <a:spcPts val="1800"/>
              </a:lnSpc>
              <a:tabLst>
                <a:tab pos="203200"/>
                <a:tab pos="596900"/>
              </a:tabLst>
            </a:pPr>
            <a:endParaRPr altLang="zh-CN" b="1" lang="en-US" smtClean="0" sz="1403">
              <a:solidFill>
                <a:srgbClr val="FFFFFF"/>
              </a:solidFill>
              <a:latin charset="0" pitchFamily="18" typeface="Microsoft YaHei UI"/>
              <a:cs charset="0" pitchFamily="18" typeface="Microsoft YaHei UI"/>
            </a:endParaRPr>
          </a:p>
          <a:p>
            <a:pPr>
              <a:lnSpc>
                <a:spcPts val="1800"/>
              </a:lnSpc>
              <a:tabLst>
                <a:tab pos="203200"/>
                <a:tab pos="596900"/>
              </a:tabLst>
            </a:pPr>
            <a:r>
              <a:rPr altLang="zh-CN" b="1" lang="en-US" smtClean="0" sz="1403">
                <a:solidFill>
                  <a:srgbClr val="FFFFFF"/>
                </a:solidFill>
                <a:latin charset="0" pitchFamily="18" typeface="Microsoft YaHei UI"/>
                <a:cs charset="0" pitchFamily="18" typeface="Microsoft YaHei UI"/>
              </a:rPr>
              <a:t>		阿里加紧在线旅游行业</a:t>
            </a:r>
          </a:p>
          <a:p>
            <a:pPr>
              <a:lnSpc>
                <a:spcPts val="1800"/>
              </a:lnSpc>
              <a:tabLst>
                <a:tab pos="203200"/>
                <a:tab pos="596900"/>
              </a:tabLst>
            </a:pPr>
            <a:r>
              <a:rPr altLang="zh-CN" b="1" lang="en-US" smtClean="0" sz="1403">
                <a:solidFill>
                  <a:srgbClr val="FFFFFF"/>
                </a:solidFill>
                <a:latin charset="0" pitchFamily="18" typeface="Microsoft YaHei UI"/>
                <a:cs charset="0" pitchFamily="18" typeface="Microsoft YaHei UI"/>
              </a:rPr>
              <a:t>		布局，推出“阿里旅</a:t>
            </a:r>
          </a:p>
          <a:p>
            <a:pPr>
              <a:lnSpc>
                <a:spcPts val="1800"/>
              </a:lnSpc>
              <a:tabLst>
                <a:tab pos="203200"/>
                <a:tab pos="596900"/>
              </a:tabLst>
            </a:pPr>
            <a:r>
              <a:rPr altLang="zh-CN" b="1" lang="en-US" smtClean="0" sz="1403">
                <a:solidFill>
                  <a:srgbClr val="FFFFFF"/>
                </a:solidFill>
                <a:latin charset="0" pitchFamily="18" typeface="Microsoft YaHei UI"/>
                <a:cs charset="0" pitchFamily="18" typeface="Microsoft YaHei UI"/>
              </a:rPr>
              <a:t>		行·去啊”服务平台及</a:t>
            </a:r>
          </a:p>
          <a:p>
            <a:pPr>
              <a:lnSpc>
                <a:spcPts val="1800"/>
              </a:lnSpc>
              <a:tabLst>
                <a:tab pos="203200"/>
                <a:tab pos="596900"/>
              </a:tabLst>
            </a:pPr>
            <a:r>
              <a:rPr altLang="zh-CN" b="1" lang="en-US" smtClean="0" sz="1403">
                <a:solidFill>
                  <a:srgbClr val="FFFFFF"/>
                </a:solidFill>
                <a:latin charset="0" pitchFamily="18" typeface="Microsoft YaHei UI"/>
                <a:cs charset="0" pitchFamily="18" typeface="Microsoft YaHei UI"/>
              </a:rPr>
              <a:t>		客户端，行业竞争格局</a:t>
            </a:r>
          </a:p>
          <a:p>
            <a:pPr>
              <a:lnSpc>
                <a:spcPts val="1800"/>
              </a:lnSpc>
              <a:tabLst>
                <a:tab pos="203200"/>
                <a:tab pos="596900"/>
              </a:tabLst>
            </a:pPr>
            <a:r>
              <a:rPr altLang="zh-CN" b="1" lang="en-US" smtClean="0" sz="1403">
                <a:solidFill>
                  <a:srgbClr val="FFFFFF"/>
                </a:solidFill>
                <a:latin charset="0" pitchFamily="18" typeface="Microsoft YaHei UI"/>
                <a:cs charset="0" pitchFamily="18" typeface="Microsoft YaHei UI"/>
              </a:rPr>
              <a:t>		更加多元化</a:t>
            </a:r>
          </a:p>
        </p:txBody>
      </p:sp>
    </p:spTree>
  </p:cSld>
  <p:clrMapOvr>
    <a:masterClrMapping/>
  </p:clrMapOvr>
  <p:transition/>
  <p:timing/>
</p:sld>
</file>

<file path=ppt/slides/slide5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045463" y="3361944"/>
            <a:ext cx="339852" cy="286511"/>
          </a:xfrm>
          <a:custGeom>
            <a:gdLst>
              <a:gd fmla="*/ 0 w 339852" name="connsiteX0"/>
              <a:gd fmla="*/ 0 h 286511" name="connsiteY0"/>
              <a:gd fmla="*/ 339852 w 339852" name="connsiteX1"/>
              <a:gd fmla="*/ 0 h 286511" name="connsiteY1"/>
              <a:gd fmla="*/ 339852 w 339852" name="connsiteX2"/>
              <a:gd fmla="*/ 286511 h 286511" name="connsiteY2"/>
              <a:gd fmla="*/ 0 w 339852" name="connsiteX3"/>
              <a:gd fmla="*/ 286511 h 286511" name="connsiteY3"/>
              <a:gd fmla="*/ 0 w 339852" name="connsiteX4"/>
              <a:gd fmla="*/ 0 h 2865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86511" w="339852">
                <a:moveTo>
                  <a:pt x="0" y="0"/>
                </a:moveTo>
                <a:lnTo>
                  <a:pt x="339852" y="0"/>
                </a:lnTo>
                <a:lnTo>
                  <a:pt x="339852" y="286511"/>
                </a:lnTo>
                <a:lnTo>
                  <a:pt x="0" y="28651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656588" y="3304032"/>
            <a:ext cx="338327" cy="344423"/>
          </a:xfrm>
          <a:custGeom>
            <a:gdLst>
              <a:gd fmla="*/ 0 w 338327" name="connsiteX0"/>
              <a:gd fmla="*/ 0 h 344423" name="connsiteY0"/>
              <a:gd fmla="*/ 338327 w 338327" name="connsiteX1"/>
              <a:gd fmla="*/ 0 h 344423" name="connsiteY1"/>
              <a:gd fmla="*/ 338327 w 338327" name="connsiteX2"/>
              <a:gd fmla="*/ 344423 h 344423" name="connsiteY2"/>
              <a:gd fmla="*/ 0 w 338327" name="connsiteX3"/>
              <a:gd fmla="*/ 344423 h 344423" name="connsiteY3"/>
              <a:gd fmla="*/ 0 w 338327" name="connsiteX4"/>
              <a:gd fmla="*/ 0 h 3444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44423" w="338327">
                <a:moveTo>
                  <a:pt x="0" y="0"/>
                </a:moveTo>
                <a:lnTo>
                  <a:pt x="338327" y="0"/>
                </a:lnTo>
                <a:lnTo>
                  <a:pt x="338327" y="344423"/>
                </a:lnTo>
                <a:lnTo>
                  <a:pt x="0" y="34442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266188" y="3247644"/>
            <a:ext cx="339851" cy="400811"/>
          </a:xfrm>
          <a:custGeom>
            <a:gdLst>
              <a:gd fmla="*/ 0 w 339851" name="connsiteX0"/>
              <a:gd fmla="*/ 0 h 400811" name="connsiteY0"/>
              <a:gd fmla="*/ 339851 w 339851" name="connsiteX1"/>
              <a:gd fmla="*/ 0 h 400811" name="connsiteY1"/>
              <a:gd fmla="*/ 339851 w 339851" name="connsiteX2"/>
              <a:gd fmla="*/ 400811 h 400811" name="connsiteY2"/>
              <a:gd fmla="*/ 0 w 339851" name="connsiteX3"/>
              <a:gd fmla="*/ 400811 h 400811" name="connsiteY3"/>
              <a:gd fmla="*/ 0 w 339851" name="connsiteX4"/>
              <a:gd fmla="*/ 0 h 4008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0811" w="339851">
                <a:moveTo>
                  <a:pt x="0" y="0"/>
                </a:moveTo>
                <a:lnTo>
                  <a:pt x="339851" y="0"/>
                </a:lnTo>
                <a:lnTo>
                  <a:pt x="339851" y="400811"/>
                </a:lnTo>
                <a:lnTo>
                  <a:pt x="0" y="40081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2877311" y="3247644"/>
            <a:ext cx="338327" cy="400811"/>
          </a:xfrm>
          <a:custGeom>
            <a:gdLst>
              <a:gd fmla="*/ 0 w 338327" name="connsiteX0"/>
              <a:gd fmla="*/ 0 h 400811" name="connsiteY0"/>
              <a:gd fmla="*/ 338327 w 338327" name="connsiteX1"/>
              <a:gd fmla="*/ 0 h 400811" name="connsiteY1"/>
              <a:gd fmla="*/ 338327 w 338327" name="connsiteX2"/>
              <a:gd fmla="*/ 400811 h 400811" name="connsiteY2"/>
              <a:gd fmla="*/ 0 w 338327" name="connsiteX3"/>
              <a:gd fmla="*/ 400811 h 400811" name="connsiteY3"/>
              <a:gd fmla="*/ 0 w 338327" name="connsiteX4"/>
              <a:gd fmla="*/ 0 h 4008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0811" w="338327">
                <a:moveTo>
                  <a:pt x="0" y="0"/>
                </a:moveTo>
                <a:lnTo>
                  <a:pt x="338327" y="0"/>
                </a:lnTo>
                <a:lnTo>
                  <a:pt x="338327" y="400811"/>
                </a:lnTo>
                <a:lnTo>
                  <a:pt x="0" y="40081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486911" y="3247644"/>
            <a:ext cx="339852" cy="400811"/>
          </a:xfrm>
          <a:custGeom>
            <a:gdLst>
              <a:gd fmla="*/ 0 w 339852" name="connsiteX0"/>
              <a:gd fmla="*/ 0 h 400811" name="connsiteY0"/>
              <a:gd fmla="*/ 339852 w 339852" name="connsiteX1"/>
              <a:gd fmla="*/ 0 h 400811" name="connsiteY1"/>
              <a:gd fmla="*/ 339852 w 339852" name="connsiteX2"/>
              <a:gd fmla="*/ 400811 h 400811" name="connsiteY2"/>
              <a:gd fmla="*/ 0 w 339852" name="connsiteX3"/>
              <a:gd fmla="*/ 400811 h 400811" name="connsiteY3"/>
              <a:gd fmla="*/ 0 w 339852" name="connsiteX4"/>
              <a:gd fmla="*/ 0 h 4008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0811" w="339852">
                <a:moveTo>
                  <a:pt x="0" y="0"/>
                </a:moveTo>
                <a:lnTo>
                  <a:pt x="339852" y="0"/>
                </a:lnTo>
                <a:lnTo>
                  <a:pt x="339852" y="400811"/>
                </a:lnTo>
                <a:lnTo>
                  <a:pt x="0" y="40081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098035" y="3133344"/>
            <a:ext cx="339852" cy="515111"/>
          </a:xfrm>
          <a:custGeom>
            <a:gdLst>
              <a:gd fmla="*/ 0 w 339852" name="connsiteX0"/>
              <a:gd fmla="*/ 0 h 515111" name="connsiteY0"/>
              <a:gd fmla="*/ 339852 w 339852" name="connsiteX1"/>
              <a:gd fmla="*/ 0 h 515111" name="connsiteY1"/>
              <a:gd fmla="*/ 339852 w 339852" name="connsiteX2"/>
              <a:gd fmla="*/ 515111 h 515111" name="connsiteY2"/>
              <a:gd fmla="*/ 0 w 339852" name="connsiteX3"/>
              <a:gd fmla="*/ 515111 h 515111" name="connsiteY3"/>
              <a:gd fmla="*/ 0 w 339852" name="connsiteX4"/>
              <a:gd fmla="*/ 0 h 5151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5111" w="339852">
                <a:moveTo>
                  <a:pt x="0" y="0"/>
                </a:moveTo>
                <a:lnTo>
                  <a:pt x="339852" y="0"/>
                </a:lnTo>
                <a:lnTo>
                  <a:pt x="339852" y="515111"/>
                </a:lnTo>
                <a:lnTo>
                  <a:pt x="0" y="51511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709159" y="3075432"/>
            <a:ext cx="338328" cy="573023"/>
          </a:xfrm>
          <a:custGeom>
            <a:gdLst>
              <a:gd fmla="*/ 0 w 338328" name="connsiteX0"/>
              <a:gd fmla="*/ 0 h 573023" name="connsiteY0"/>
              <a:gd fmla="*/ 338328 w 338328" name="connsiteX1"/>
              <a:gd fmla="*/ 0 h 573023" name="connsiteY1"/>
              <a:gd fmla="*/ 338328 w 338328" name="connsiteX2"/>
              <a:gd fmla="*/ 573023 h 573023" name="connsiteY2"/>
              <a:gd fmla="*/ 0 w 338328" name="connsiteX3"/>
              <a:gd fmla="*/ 573023 h 573023" name="connsiteY3"/>
              <a:gd fmla="*/ 0 w 338328" name="connsiteX4"/>
              <a:gd fmla="*/ 0 h 5730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73023" w="338328">
                <a:moveTo>
                  <a:pt x="0" y="0"/>
                </a:moveTo>
                <a:lnTo>
                  <a:pt x="338328" y="0"/>
                </a:lnTo>
                <a:lnTo>
                  <a:pt x="338328" y="573023"/>
                </a:lnTo>
                <a:lnTo>
                  <a:pt x="0" y="57302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318759" y="3017520"/>
            <a:ext cx="339852" cy="630935"/>
          </a:xfrm>
          <a:custGeom>
            <a:gdLst>
              <a:gd fmla="*/ 0 w 339852" name="connsiteX0"/>
              <a:gd fmla="*/ 0 h 630935" name="connsiteY0"/>
              <a:gd fmla="*/ 339852 w 339852" name="connsiteX1"/>
              <a:gd fmla="*/ 0 h 630935" name="connsiteY1"/>
              <a:gd fmla="*/ 339852 w 339852" name="connsiteX2"/>
              <a:gd fmla="*/ 630935 h 630935" name="connsiteY2"/>
              <a:gd fmla="*/ 0 w 339852" name="connsiteX3"/>
              <a:gd fmla="*/ 630935 h 630935" name="connsiteY3"/>
              <a:gd fmla="*/ 0 w 339852" name="connsiteX4"/>
              <a:gd fmla="*/ 0 h 6309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30935" w="339852">
                <a:moveTo>
                  <a:pt x="0" y="0"/>
                </a:moveTo>
                <a:lnTo>
                  <a:pt x="339852" y="0"/>
                </a:lnTo>
                <a:lnTo>
                  <a:pt x="339852" y="630935"/>
                </a:lnTo>
                <a:lnTo>
                  <a:pt x="0" y="63093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929884" y="3017520"/>
            <a:ext cx="338327" cy="630935"/>
          </a:xfrm>
          <a:custGeom>
            <a:gdLst>
              <a:gd fmla="*/ 0 w 338327" name="connsiteX0"/>
              <a:gd fmla="*/ 0 h 630935" name="connsiteY0"/>
              <a:gd fmla="*/ 338327 w 338327" name="connsiteX1"/>
              <a:gd fmla="*/ 0 h 630935" name="connsiteY1"/>
              <a:gd fmla="*/ 338327 w 338327" name="connsiteX2"/>
              <a:gd fmla="*/ 630935 h 630935" name="connsiteY2"/>
              <a:gd fmla="*/ 0 w 338327" name="connsiteX3"/>
              <a:gd fmla="*/ 630935 h 630935" name="connsiteY3"/>
              <a:gd fmla="*/ 0 w 338327" name="connsiteX4"/>
              <a:gd fmla="*/ 0 h 6309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30935" w="338327">
                <a:moveTo>
                  <a:pt x="0" y="0"/>
                </a:moveTo>
                <a:lnTo>
                  <a:pt x="338327" y="0"/>
                </a:lnTo>
                <a:lnTo>
                  <a:pt x="338327" y="630935"/>
                </a:lnTo>
                <a:lnTo>
                  <a:pt x="0" y="63093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539483" y="2961132"/>
            <a:ext cx="339852" cy="687323"/>
          </a:xfrm>
          <a:custGeom>
            <a:gdLst>
              <a:gd fmla="*/ 0 w 339852" name="connsiteX0"/>
              <a:gd fmla="*/ 0 h 687323" name="connsiteY0"/>
              <a:gd fmla="*/ 339852 w 339852" name="connsiteX1"/>
              <a:gd fmla="*/ 0 h 687323" name="connsiteY1"/>
              <a:gd fmla="*/ 339852 w 339852" name="connsiteX2"/>
              <a:gd fmla="*/ 687323 h 687323" name="connsiteY2"/>
              <a:gd fmla="*/ 0 w 339852" name="connsiteX3"/>
              <a:gd fmla="*/ 687323 h 687323" name="connsiteY3"/>
              <a:gd fmla="*/ 0 w 339852" name="connsiteX4"/>
              <a:gd fmla="*/ 0 h 6873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87323" w="339852">
                <a:moveTo>
                  <a:pt x="0" y="0"/>
                </a:moveTo>
                <a:lnTo>
                  <a:pt x="339852" y="0"/>
                </a:lnTo>
                <a:lnTo>
                  <a:pt x="339852" y="687323"/>
                </a:lnTo>
                <a:lnTo>
                  <a:pt x="0" y="68732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150607" y="2961132"/>
            <a:ext cx="338328" cy="687323"/>
          </a:xfrm>
          <a:custGeom>
            <a:gdLst>
              <a:gd fmla="*/ 0 w 338328" name="connsiteX0"/>
              <a:gd fmla="*/ 0 h 687323" name="connsiteY0"/>
              <a:gd fmla="*/ 338328 w 338328" name="connsiteX1"/>
              <a:gd fmla="*/ 0 h 687323" name="connsiteY1"/>
              <a:gd fmla="*/ 338328 w 338328" name="connsiteX2"/>
              <a:gd fmla="*/ 687323 h 687323" name="connsiteY2"/>
              <a:gd fmla="*/ 0 w 338328" name="connsiteX3"/>
              <a:gd fmla="*/ 687323 h 687323" name="connsiteY3"/>
              <a:gd fmla="*/ 0 w 338328" name="connsiteX4"/>
              <a:gd fmla="*/ 0 h 6873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87323" w="338328">
                <a:moveTo>
                  <a:pt x="0" y="0"/>
                </a:moveTo>
                <a:lnTo>
                  <a:pt x="338328" y="0"/>
                </a:lnTo>
                <a:lnTo>
                  <a:pt x="338328" y="687323"/>
                </a:lnTo>
                <a:lnTo>
                  <a:pt x="0" y="68732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760207" y="2967227"/>
            <a:ext cx="339852" cy="681227"/>
          </a:xfrm>
          <a:custGeom>
            <a:gdLst>
              <a:gd fmla="*/ 0 w 339852" name="connsiteX0"/>
              <a:gd fmla="*/ 0 h 681227" name="connsiteY0"/>
              <a:gd fmla="*/ 339852 w 339852" name="connsiteX1"/>
              <a:gd fmla="*/ 0 h 681227" name="connsiteY1"/>
              <a:gd fmla="*/ 339852 w 339852" name="connsiteX2"/>
              <a:gd fmla="*/ 681227 h 681227" name="connsiteY2"/>
              <a:gd fmla="*/ 0 w 339852" name="connsiteX3"/>
              <a:gd fmla="*/ 681227 h 681227" name="connsiteY3"/>
              <a:gd fmla="*/ 0 w 339852" name="connsiteX4"/>
              <a:gd fmla="*/ 0 h 6812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81227" w="339852">
                <a:moveTo>
                  <a:pt x="0" y="0"/>
                </a:moveTo>
                <a:lnTo>
                  <a:pt x="339852" y="0"/>
                </a:lnTo>
                <a:lnTo>
                  <a:pt x="339852" y="681227"/>
                </a:lnTo>
                <a:lnTo>
                  <a:pt x="0" y="68122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903477" y="3642105"/>
            <a:ext cx="7338568" cy="21844"/>
          </a:xfrm>
          <a:custGeom>
            <a:gdLst>
              <a:gd fmla="*/ 6350 w 7338568" name="connsiteX0"/>
              <a:gd fmla="*/ 6350 h 21844" name="connsiteY0"/>
              <a:gd fmla="*/ 7332217 w 7338568" name="connsiteX1"/>
              <a:gd fmla="*/ 6350 h 21844" name="connsiteY1"/>
            </a:gdLst>
            <a:cxnLst>
              <a:cxn ang="0">
                <a:pos x="connsiteX0" y="connsiteY0"/>
              </a:cxn>
              <a:cxn ang="1">
                <a:pos x="connsiteX1" y="connsiteY1"/>
              </a:cxn>
            </a:cxnLst>
            <a:rect b="b" l="l" r="r" t="t"/>
            <a:pathLst>
              <a:path h="21844" w="7338568">
                <a:moveTo>
                  <a:pt x="6350" y="6350"/>
                </a:moveTo>
                <a:lnTo>
                  <a:pt x="7332217" y="6350"/>
                </a:lnTo>
              </a:path>
            </a:pathLst>
          </a:custGeom>
          <a:ln w="12700">
            <a:solidFill>
              <a:srgbClr val="8087A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1812035" y="2112263"/>
            <a:ext cx="6131051" cy="310896"/>
          </a:xfrm>
          <a:custGeom>
            <a:gdLst>
              <a:gd fmla="*/ 13716 w 6131051" name="connsiteX0"/>
              <a:gd fmla="*/ 35052 h 310896" name="connsiteY0"/>
              <a:gd fmla="*/ 624840 w 6131051" name="connsiteX1"/>
              <a:gd fmla="*/ 91440 h 310896" name="connsiteY1"/>
              <a:gd fmla="*/ 1234440 w 6131051" name="connsiteX2"/>
              <a:gd fmla="*/ 297180 h 310896" name="connsiteY2"/>
              <a:gd fmla="*/ 1845564 w 6131051" name="connsiteX3"/>
              <a:gd fmla="*/ 192024 h 310896" name="connsiteY3"/>
              <a:gd fmla="*/ 2455164 w 6131051" name="connsiteX4"/>
              <a:gd fmla="*/ 13716 h 310896" name="connsiteY4"/>
              <a:gd fmla="*/ 3066288 w 6131051" name="connsiteX5"/>
              <a:gd fmla="*/ 137160 h 310896" name="connsiteY5"/>
              <a:gd fmla="*/ 3675888 w 6131051" name="connsiteX6"/>
              <a:gd fmla="*/ 173736 h 310896" name="connsiteY6"/>
              <a:gd fmla="*/ 4287011 w 6131051" name="connsiteX7"/>
              <a:gd fmla="*/ 266700 h 310896" name="connsiteY7"/>
              <a:gd fmla="*/ 4896611 w 6131051" name="connsiteX8"/>
              <a:gd fmla="*/ 153924 h 310896" name="connsiteY8"/>
              <a:gd fmla="*/ 5507735 w 6131051" name="connsiteX9"/>
              <a:gd fmla="*/ 208788 h 310896" name="connsiteY9"/>
              <a:gd fmla="*/ 6117335 w 6131051" name="connsiteX10"/>
              <a:gd fmla="*/ 268224 h 310896"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310896" w="6131051">
                <a:moveTo>
                  <a:pt x="13716" y="35052"/>
                </a:moveTo>
                <a:lnTo>
                  <a:pt x="624840" y="91440"/>
                </a:lnTo>
                <a:lnTo>
                  <a:pt x="1234440" y="297180"/>
                </a:lnTo>
                <a:lnTo>
                  <a:pt x="1845564" y="192024"/>
                </a:lnTo>
                <a:lnTo>
                  <a:pt x="2455164" y="13716"/>
                </a:lnTo>
                <a:lnTo>
                  <a:pt x="3066288" y="137160"/>
                </a:lnTo>
                <a:lnTo>
                  <a:pt x="3675888" y="173736"/>
                </a:lnTo>
                <a:lnTo>
                  <a:pt x="4287011" y="266700"/>
                </a:lnTo>
                <a:lnTo>
                  <a:pt x="4896611" y="153924"/>
                </a:lnTo>
                <a:lnTo>
                  <a:pt x="5507735" y="208788"/>
                </a:lnTo>
                <a:lnTo>
                  <a:pt x="6117335" y="268224"/>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1767967" y="208978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2379091" y="214617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2988691" y="235191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3599815" y="224675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4209415" y="2068448"/>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5" y="114300"/>
                  <a:pt x="57150" y="114300"/>
                </a:cubicBezTo>
                <a:cubicBezTo>
                  <a:pt x="25526" y="114300"/>
                  <a:pt x="0" y="88646"/>
                  <a:pt x="0" y="57150"/>
                </a:cubicBezTo>
                <a:cubicBezTo>
                  <a:pt x="0" y="25527"/>
                  <a:pt x="25526"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4820539" y="219189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5" y="114300"/>
                  <a:pt x="57150" y="114300"/>
                </a:cubicBezTo>
                <a:cubicBezTo>
                  <a:pt x="25526" y="114300"/>
                  <a:pt x="0" y="88646"/>
                  <a:pt x="0" y="57150"/>
                </a:cubicBezTo>
                <a:cubicBezTo>
                  <a:pt x="0" y="25527"/>
                  <a:pt x="25526"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430139" y="222846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6041263" y="232143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6" y="114300"/>
                  <a:pt x="57150" y="114300"/>
                </a:cubicBezTo>
                <a:cubicBezTo>
                  <a:pt x="25527" y="114300"/>
                  <a:pt x="0" y="88646"/>
                  <a:pt x="0" y="57150"/>
                </a:cubicBezTo>
                <a:cubicBezTo>
                  <a:pt x="0" y="25527"/>
                  <a:pt x="25527" y="0"/>
                  <a:pt x="57150" y="0"/>
                </a:cubicBezTo>
                <a:cubicBezTo>
                  <a:pt x="88646"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6650863" y="220865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7" y="114300"/>
                  <a:pt x="0" y="88645"/>
                  <a:pt x="0" y="57150"/>
                </a:cubicBezTo>
                <a:cubicBezTo>
                  <a:pt x="0" y="25526"/>
                  <a:pt x="25527"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7261986" y="226352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5" y="114300"/>
                  <a:pt x="57150" y="114300"/>
                </a:cubicBezTo>
                <a:cubicBezTo>
                  <a:pt x="25527" y="114300"/>
                  <a:pt x="0" y="88646"/>
                  <a:pt x="0" y="57150"/>
                </a:cubicBezTo>
                <a:cubicBezTo>
                  <a:pt x="0" y="25527"/>
                  <a:pt x="25527"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7871586" y="232295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7" y="114300"/>
                  <a:pt x="0" y="88645"/>
                  <a:pt x="0" y="57150"/>
                </a:cubicBezTo>
                <a:cubicBezTo>
                  <a:pt x="0" y="25526"/>
                  <a:pt x="25527"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2727960" y="4119371"/>
            <a:ext cx="243839" cy="74676"/>
          </a:xfrm>
          <a:custGeom>
            <a:gdLst>
              <a:gd fmla="*/ 0 w 243839" name="connsiteX0"/>
              <a:gd fmla="*/ 74676 h 74676" name="connsiteY0"/>
              <a:gd fmla="*/ 243839 w 243839" name="connsiteX1"/>
              <a:gd fmla="*/ 74676 h 74676" name="connsiteY1"/>
              <a:gd fmla="*/ 243839 w 243839" name="connsiteX2"/>
              <a:gd fmla="*/ 0 h 74676" name="connsiteY2"/>
              <a:gd fmla="*/ 0 w 243839" name="connsiteX3"/>
              <a:gd fmla="*/ 0 h 74676" name="connsiteY3"/>
              <a:gd fmla="*/ 0 w 243839"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243839">
                <a:moveTo>
                  <a:pt x="0" y="74676"/>
                </a:moveTo>
                <a:lnTo>
                  <a:pt x="243839" y="74676"/>
                </a:lnTo>
                <a:lnTo>
                  <a:pt x="243839" y="0"/>
                </a:lnTo>
                <a:lnTo>
                  <a:pt x="0" y="0"/>
                </a:lnTo>
                <a:lnTo>
                  <a:pt x="0" y="74676"/>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326380" y="4143755"/>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5423915" y="4117847"/>
            <a:ext cx="76200" cy="76200"/>
          </a:xfrm>
          <a:custGeom>
            <a:gdLst>
              <a:gd fmla="*/ 76200 w 76200" name="connsiteX0"/>
              <a:gd fmla="*/ 38100 h 76200" name="connsiteY0"/>
              <a:gd fmla="*/ 38100 w 76200" name="connsiteX1"/>
              <a:gd fmla="*/ 76200 h 76200" name="connsiteY1"/>
              <a:gd fmla="*/ 0 w 76200" name="connsiteX2"/>
              <a:gd fmla="*/ 38100 h 76200" name="connsiteY2"/>
              <a:gd fmla="*/ 38100 w 76200" name="connsiteX3"/>
              <a:gd fmla="*/ 0 h 76200" name="connsiteY3"/>
              <a:gd fmla="*/ 76200 w 76200" name="connsiteX4"/>
              <a:gd fmla="*/ 381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76200" y="38100"/>
                </a:moveTo>
                <a:cubicBezTo>
                  <a:pt x="76200" y="59144"/>
                  <a:pt x="59182" y="76200"/>
                  <a:pt x="38100" y="76200"/>
                </a:cubicBezTo>
                <a:cubicBezTo>
                  <a:pt x="17018" y="76200"/>
                  <a:pt x="0" y="59144"/>
                  <a:pt x="0" y="38100"/>
                </a:cubicBezTo>
                <a:cubicBezTo>
                  <a:pt x="0" y="17056"/>
                  <a:pt x="17018" y="0"/>
                  <a:pt x="38100" y="0"/>
                </a:cubicBezTo>
                <a:cubicBezTo>
                  <a:pt x="59182" y="0"/>
                  <a:pt x="76200" y="17056"/>
                  <a:pt x="76200" y="3810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26" name="TextBox 1"/>
          <p:cNvSpPr txBox="1"/>
          <p:nvPr/>
        </p:nvSpPr>
        <p:spPr>
          <a:xfrm>
            <a:off x="1600200" y="18796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24.7%</a:t>
            </a:r>
          </a:p>
        </p:txBody>
      </p:sp>
      <p:sp>
        <p:nvSpPr>
          <p:cNvPr id="1028" name="TextBox 1"/>
          <p:cNvSpPr txBox="1"/>
          <p:nvPr/>
        </p:nvSpPr>
        <p:spPr>
          <a:xfrm>
            <a:off x="2209800" y="19431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18.1%</a:t>
            </a:r>
          </a:p>
        </p:txBody>
      </p:sp>
      <p:sp>
        <p:nvSpPr>
          <p:cNvPr id="1029" name="TextBox 1"/>
          <p:cNvSpPr txBox="1"/>
          <p:nvPr/>
        </p:nvSpPr>
        <p:spPr>
          <a:xfrm>
            <a:off x="2844800" y="2146300"/>
            <a:ext cx="3683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-5.9%</a:t>
            </a:r>
          </a:p>
        </p:txBody>
      </p:sp>
      <p:sp>
        <p:nvSpPr>
          <p:cNvPr id="1030" name="TextBox 1"/>
          <p:cNvSpPr txBox="1"/>
          <p:nvPr/>
        </p:nvSpPr>
        <p:spPr>
          <a:xfrm>
            <a:off x="3479800" y="20447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6.4%</a:t>
            </a:r>
          </a:p>
        </p:txBody>
      </p:sp>
      <p:sp>
        <p:nvSpPr>
          <p:cNvPr id="1031" name="TextBox 1"/>
          <p:cNvSpPr txBox="1"/>
          <p:nvPr/>
        </p:nvSpPr>
        <p:spPr>
          <a:xfrm>
            <a:off x="4038600" y="18669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27.2%</a:t>
            </a:r>
          </a:p>
        </p:txBody>
      </p:sp>
      <p:sp>
        <p:nvSpPr>
          <p:cNvPr id="1032" name="TextBox 1"/>
          <p:cNvSpPr txBox="1"/>
          <p:nvPr/>
        </p:nvSpPr>
        <p:spPr>
          <a:xfrm>
            <a:off x="4660900" y="19939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12.8%</a:t>
            </a:r>
          </a:p>
        </p:txBody>
      </p:sp>
      <p:sp>
        <p:nvSpPr>
          <p:cNvPr id="1033" name="TextBox 1"/>
          <p:cNvSpPr txBox="1"/>
          <p:nvPr/>
        </p:nvSpPr>
        <p:spPr>
          <a:xfrm>
            <a:off x="5308600" y="20193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8.5%</a:t>
            </a:r>
          </a:p>
        </p:txBody>
      </p:sp>
      <p:sp>
        <p:nvSpPr>
          <p:cNvPr id="1034" name="TextBox 1"/>
          <p:cNvSpPr txBox="1"/>
          <p:nvPr/>
        </p:nvSpPr>
        <p:spPr>
          <a:xfrm>
            <a:off x="5892800" y="2120900"/>
            <a:ext cx="3683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-2.2%</a:t>
            </a:r>
          </a:p>
        </p:txBody>
      </p:sp>
      <p:sp>
        <p:nvSpPr>
          <p:cNvPr id="1035" name="TextBox 1"/>
          <p:cNvSpPr txBox="1"/>
          <p:nvPr/>
        </p:nvSpPr>
        <p:spPr>
          <a:xfrm>
            <a:off x="6489700" y="20066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10.9%</a:t>
            </a:r>
          </a:p>
        </p:txBody>
      </p:sp>
      <p:sp>
        <p:nvSpPr>
          <p:cNvPr id="1036" name="TextBox 1"/>
          <p:cNvSpPr txBox="1"/>
          <p:nvPr/>
        </p:nvSpPr>
        <p:spPr>
          <a:xfrm>
            <a:off x="7137400" y="20574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4.4%</a:t>
            </a:r>
          </a:p>
        </p:txBody>
      </p:sp>
      <p:sp>
        <p:nvSpPr>
          <p:cNvPr id="1037" name="TextBox 1"/>
          <p:cNvSpPr txBox="1"/>
          <p:nvPr/>
        </p:nvSpPr>
        <p:spPr>
          <a:xfrm>
            <a:off x="7721600" y="2120900"/>
            <a:ext cx="3683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-2.4%</a:t>
            </a:r>
          </a:p>
        </p:txBody>
      </p:sp>
      <p:sp>
        <p:nvSpPr>
          <p:cNvPr id="1038" name="TextBox 1"/>
          <p:cNvSpPr txBox="1"/>
          <p:nvPr/>
        </p:nvSpPr>
        <p:spPr>
          <a:xfrm>
            <a:off x="1003300" y="3441700"/>
            <a:ext cx="636587" cy="464820"/>
          </a:xfrm>
          <a:prstGeom prst="rect">
            <a:avLst/>
          </a:prstGeom>
          <a:noFill/>
        </p:spPr>
        <p:txBody>
          <a:bodyPr lIns="0" rIns="0" rtlCol="0" tIns="0" wrap="none">
            <a:spAutoFit/>
          </a:bodyPr>
          <a:lstStyle/>
          <a:p>
            <a:pPr>
              <a:lnSpc>
                <a:spcPts val="1100"/>
              </a:lnSpc>
              <a:tabLst>
                <a:tab pos="101600"/>
              </a:tabLst>
            </a:pPr>
            <a:r>
              <a:rPr altLang="zh-CN" lang="en-US" smtClean="0"/>
              <a:t>	0.5</a:t>
            </a:r>
          </a:p>
          <a:p>
            <a:pPr>
              <a:lnSpc>
                <a:spcPts val="1100"/>
              </a:lnSpc>
              <a:tabLst>
                <a:tab pos="101600"/>
              </a:tabLst>
            </a:pPr>
            <a:endParaRPr altLang="zh-CN" lang="en-US" smtClean="0"/>
          </a:p>
          <a:p>
            <a:pPr>
              <a:lnSpc>
                <a:spcPts val="1100"/>
              </a:lnSpc>
              <a:tabLst>
                <a:tab pos="101600"/>
              </a:tabLst>
            </a:pPr>
            <a:r>
              <a:rPr altLang="zh-CN" lang="en-US" smtClean="0"/>
              <a:t>2014.1</a:t>
            </a:r>
          </a:p>
        </p:txBody>
      </p:sp>
      <p:sp>
        <p:nvSpPr>
          <p:cNvPr id="1039" name="TextBox 1"/>
          <p:cNvSpPr txBox="1"/>
          <p:nvPr/>
        </p:nvSpPr>
        <p:spPr>
          <a:xfrm>
            <a:off x="1612900" y="3390900"/>
            <a:ext cx="636587" cy="464820"/>
          </a:xfrm>
          <a:prstGeom prst="rect">
            <a:avLst/>
          </a:prstGeom>
          <a:noFill/>
        </p:spPr>
        <p:txBody>
          <a:bodyPr lIns="0" rIns="0" rtlCol="0" tIns="0" wrap="none">
            <a:spAutoFit/>
          </a:bodyPr>
          <a:lstStyle/>
          <a:p>
            <a:pPr>
              <a:lnSpc>
                <a:spcPts val="1100"/>
              </a:lnSpc>
              <a:tabLst>
                <a:tab pos="101600"/>
              </a:tabLst>
            </a:pPr>
            <a:r>
              <a:rPr altLang="zh-CN" lang="en-US" smtClean="0"/>
              <a:t>	0.6</a:t>
            </a:r>
          </a:p>
          <a:p>
            <a:pPr>
              <a:lnSpc>
                <a:spcPts val="1100"/>
              </a:lnSpc>
              <a:tabLst>
                <a:tab pos="101600"/>
              </a:tabLst>
            </a:pPr>
            <a:endParaRPr altLang="zh-CN" lang="en-US" smtClean="0"/>
          </a:p>
          <a:p>
            <a:pPr>
              <a:lnSpc>
                <a:spcPts val="1100"/>
              </a:lnSpc>
              <a:tabLst>
                <a:tab pos="101600"/>
              </a:tabLst>
            </a:pPr>
            <a:r>
              <a:rPr altLang="zh-CN" lang="en-US" smtClean="0"/>
              <a:t>2014.2</a:t>
            </a:r>
          </a:p>
        </p:txBody>
      </p:sp>
      <p:sp>
        <p:nvSpPr>
          <p:cNvPr id="1040" name="TextBox 1"/>
          <p:cNvSpPr txBox="1"/>
          <p:nvPr/>
        </p:nvSpPr>
        <p:spPr>
          <a:xfrm>
            <a:off x="2235200" y="3327400"/>
            <a:ext cx="636587" cy="604520"/>
          </a:xfrm>
          <a:prstGeom prst="rect">
            <a:avLst/>
          </a:prstGeom>
          <a:noFill/>
        </p:spPr>
        <p:txBody>
          <a:bodyPr lIns="0" rIns="0" rtlCol="0" tIns="0" wrap="none">
            <a:spAutoFit/>
          </a:bodyPr>
          <a:lstStyle/>
          <a:p>
            <a:pPr>
              <a:lnSpc>
                <a:spcPts val="1100"/>
              </a:lnSpc>
              <a:tabLst>
                <a:tab pos="88900"/>
              </a:tabLst>
            </a:pPr>
            <a:r>
              <a:rPr altLang="zh-CN" lang="en-US" smtClean="0"/>
              <a:t>	0.7</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2014.3</a:t>
            </a:r>
          </a:p>
        </p:txBody>
      </p:sp>
      <p:sp>
        <p:nvSpPr>
          <p:cNvPr id="1041" name="TextBox 1"/>
          <p:cNvSpPr txBox="1"/>
          <p:nvPr/>
        </p:nvSpPr>
        <p:spPr>
          <a:xfrm>
            <a:off x="2844800" y="3327400"/>
            <a:ext cx="636587" cy="604520"/>
          </a:xfrm>
          <a:prstGeom prst="rect">
            <a:avLst/>
          </a:prstGeom>
          <a:noFill/>
        </p:spPr>
        <p:txBody>
          <a:bodyPr lIns="0" rIns="0" rtlCol="0" tIns="0" wrap="none">
            <a:spAutoFit/>
          </a:bodyPr>
          <a:lstStyle/>
          <a:p>
            <a:pPr>
              <a:lnSpc>
                <a:spcPts val="1100"/>
              </a:lnSpc>
              <a:tabLst>
                <a:tab pos="88900"/>
              </a:tabLst>
            </a:pPr>
            <a:r>
              <a:rPr altLang="zh-CN" lang="en-US" smtClean="0"/>
              <a:t>	0.7</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2014.4</a:t>
            </a:r>
          </a:p>
        </p:txBody>
      </p:sp>
      <p:sp>
        <p:nvSpPr>
          <p:cNvPr id="1042" name="TextBox 1"/>
          <p:cNvSpPr txBox="1"/>
          <p:nvPr/>
        </p:nvSpPr>
        <p:spPr>
          <a:xfrm>
            <a:off x="3454400" y="3327400"/>
            <a:ext cx="636587" cy="604520"/>
          </a:xfrm>
          <a:prstGeom prst="rect">
            <a:avLst/>
          </a:prstGeom>
          <a:noFill/>
        </p:spPr>
        <p:txBody>
          <a:bodyPr lIns="0" rIns="0" rtlCol="0" tIns="0" wrap="none">
            <a:spAutoFit/>
          </a:bodyPr>
          <a:lstStyle/>
          <a:p>
            <a:pPr>
              <a:lnSpc>
                <a:spcPts val="1100"/>
              </a:lnSpc>
              <a:tabLst>
                <a:tab pos="88900"/>
              </a:tabLst>
            </a:pPr>
            <a:r>
              <a:rPr altLang="zh-CN" lang="en-US" smtClean="0"/>
              <a:t>	0.7</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2014.5</a:t>
            </a:r>
          </a:p>
        </p:txBody>
      </p:sp>
      <p:sp>
        <p:nvSpPr>
          <p:cNvPr id="1043" name="TextBox 1"/>
          <p:cNvSpPr txBox="1"/>
          <p:nvPr/>
        </p:nvSpPr>
        <p:spPr>
          <a:xfrm>
            <a:off x="4064000" y="3213100"/>
            <a:ext cx="636587" cy="604520"/>
          </a:xfrm>
          <a:prstGeom prst="rect">
            <a:avLst/>
          </a:prstGeom>
          <a:noFill/>
        </p:spPr>
        <p:txBody>
          <a:bodyPr lIns="0" rIns="0" rtlCol="0" tIns="0" wrap="none">
            <a:spAutoFit/>
          </a:bodyPr>
          <a:lstStyle/>
          <a:p>
            <a:pPr>
              <a:lnSpc>
                <a:spcPts val="1100"/>
              </a:lnSpc>
              <a:tabLst>
                <a:tab pos="88900"/>
              </a:tabLst>
            </a:pPr>
            <a:r>
              <a:rPr altLang="zh-CN" lang="en-US" smtClean="0"/>
              <a:t>	0.9</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2014.6</a:t>
            </a:r>
          </a:p>
        </p:txBody>
      </p:sp>
      <p:sp>
        <p:nvSpPr>
          <p:cNvPr id="1044" name="TextBox 1"/>
          <p:cNvSpPr txBox="1"/>
          <p:nvPr/>
        </p:nvSpPr>
        <p:spPr>
          <a:xfrm>
            <a:off x="4673600" y="3162300"/>
            <a:ext cx="636587" cy="744220"/>
          </a:xfrm>
          <a:prstGeom prst="rect">
            <a:avLst/>
          </a:prstGeom>
          <a:noFill/>
        </p:spPr>
        <p:txBody>
          <a:bodyPr lIns="0" rIns="0" rtlCol="0" tIns="0" wrap="none">
            <a:spAutoFit/>
          </a:bodyPr>
          <a:lstStyle/>
          <a:p>
            <a:pPr>
              <a:lnSpc>
                <a:spcPts val="1100"/>
              </a:lnSpc>
              <a:tabLst>
                <a:tab pos="88900"/>
              </a:tabLst>
            </a:pPr>
            <a:r>
              <a:rPr altLang="zh-CN" lang="en-US" smtClean="0"/>
              <a:t>	1.0</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2014.7</a:t>
            </a:r>
          </a:p>
        </p:txBody>
      </p:sp>
      <p:sp>
        <p:nvSpPr>
          <p:cNvPr id="1045" name="TextBox 1"/>
          <p:cNvSpPr txBox="1"/>
          <p:nvPr/>
        </p:nvSpPr>
        <p:spPr>
          <a:xfrm>
            <a:off x="5283200" y="3098800"/>
            <a:ext cx="636587" cy="744220"/>
          </a:xfrm>
          <a:prstGeom prst="rect">
            <a:avLst/>
          </a:prstGeom>
          <a:noFill/>
        </p:spPr>
        <p:txBody>
          <a:bodyPr lIns="0" rIns="0" rtlCol="0" tIns="0" wrap="none">
            <a:spAutoFit/>
          </a:bodyPr>
          <a:lstStyle/>
          <a:p>
            <a:pPr>
              <a:lnSpc>
                <a:spcPts val="1100"/>
              </a:lnSpc>
              <a:tabLst>
                <a:tab pos="88900"/>
              </a:tabLst>
            </a:pPr>
            <a:r>
              <a:rPr altLang="zh-CN" lang="en-US" smtClean="0"/>
              <a:t>	1.1</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2014.8</a:t>
            </a:r>
          </a:p>
        </p:txBody>
      </p:sp>
      <p:sp>
        <p:nvSpPr>
          <p:cNvPr id="1046" name="TextBox 1"/>
          <p:cNvSpPr txBox="1"/>
          <p:nvPr/>
        </p:nvSpPr>
        <p:spPr>
          <a:xfrm>
            <a:off x="5892800" y="3098800"/>
            <a:ext cx="636587" cy="744220"/>
          </a:xfrm>
          <a:prstGeom prst="rect">
            <a:avLst/>
          </a:prstGeom>
          <a:noFill/>
        </p:spPr>
        <p:txBody>
          <a:bodyPr lIns="0" rIns="0" rtlCol="0" tIns="0" wrap="none">
            <a:spAutoFit/>
          </a:bodyPr>
          <a:lstStyle/>
          <a:p>
            <a:pPr>
              <a:lnSpc>
                <a:spcPts val="1100"/>
              </a:lnSpc>
              <a:tabLst>
                <a:tab pos="88900"/>
              </a:tabLst>
            </a:pPr>
            <a:r>
              <a:rPr altLang="zh-CN" lang="en-US" smtClean="0"/>
              <a:t>	1.1</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2014.9</a:t>
            </a:r>
          </a:p>
        </p:txBody>
      </p:sp>
      <p:sp>
        <p:nvSpPr>
          <p:cNvPr id="1047" name="TextBox 1"/>
          <p:cNvSpPr txBox="1"/>
          <p:nvPr/>
        </p:nvSpPr>
        <p:spPr>
          <a:xfrm>
            <a:off x="6464300" y="3048000"/>
            <a:ext cx="752475" cy="883920"/>
          </a:xfrm>
          <a:prstGeom prst="rect">
            <a:avLst/>
          </a:prstGeom>
          <a:noFill/>
        </p:spPr>
        <p:txBody>
          <a:bodyPr lIns="0" rIns="0" rtlCol="0" tIns="0" wrap="none">
            <a:spAutoFit/>
          </a:bodyPr>
          <a:lstStyle/>
          <a:p>
            <a:pPr>
              <a:lnSpc>
                <a:spcPts val="1100"/>
              </a:lnSpc>
              <a:tabLst>
                <a:tab pos="127000"/>
              </a:tabLst>
            </a:pPr>
            <a:r>
              <a:rPr altLang="zh-CN" lang="en-US" smtClean="0"/>
              <a:t>	1.2</a:t>
            </a:r>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r>
              <a:rPr altLang="zh-CN" lang="en-US" smtClean="0"/>
              <a:t>2014.10</a:t>
            </a:r>
          </a:p>
        </p:txBody>
      </p:sp>
      <p:sp>
        <p:nvSpPr>
          <p:cNvPr id="1048" name="TextBox 1"/>
          <p:cNvSpPr txBox="1"/>
          <p:nvPr/>
        </p:nvSpPr>
        <p:spPr>
          <a:xfrm>
            <a:off x="7073900" y="3048000"/>
            <a:ext cx="752475" cy="883920"/>
          </a:xfrm>
          <a:prstGeom prst="rect">
            <a:avLst/>
          </a:prstGeom>
          <a:noFill/>
        </p:spPr>
        <p:txBody>
          <a:bodyPr lIns="0" rIns="0" rtlCol="0" tIns="0" wrap="none">
            <a:spAutoFit/>
          </a:bodyPr>
          <a:lstStyle/>
          <a:p>
            <a:pPr>
              <a:lnSpc>
                <a:spcPts val="1100"/>
              </a:lnSpc>
              <a:tabLst>
                <a:tab pos="127000"/>
              </a:tabLst>
            </a:pPr>
            <a:r>
              <a:rPr altLang="zh-CN" lang="en-US" smtClean="0"/>
              <a:t>	1.2</a:t>
            </a:r>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r>
              <a:rPr altLang="zh-CN" lang="en-US" smtClean="0"/>
              <a:t>2014.11</a:t>
            </a:r>
          </a:p>
        </p:txBody>
      </p:sp>
      <p:sp>
        <p:nvSpPr>
          <p:cNvPr id="1049" name="TextBox 1"/>
          <p:cNvSpPr txBox="1"/>
          <p:nvPr/>
        </p:nvSpPr>
        <p:spPr>
          <a:xfrm>
            <a:off x="7683500" y="3048000"/>
            <a:ext cx="752475" cy="883920"/>
          </a:xfrm>
          <a:prstGeom prst="rect">
            <a:avLst/>
          </a:prstGeom>
          <a:noFill/>
        </p:spPr>
        <p:txBody>
          <a:bodyPr lIns="0" rIns="0" rtlCol="0" tIns="0" wrap="none">
            <a:spAutoFit/>
          </a:bodyPr>
          <a:lstStyle/>
          <a:p>
            <a:pPr>
              <a:lnSpc>
                <a:spcPts val="1100"/>
              </a:lnSpc>
              <a:tabLst>
                <a:tab pos="139700"/>
              </a:tabLst>
            </a:pPr>
            <a:r>
              <a:rPr altLang="zh-CN" lang="en-US" smtClean="0"/>
              <a:t>	1.2</a:t>
            </a:r>
          </a:p>
          <a:p>
            <a:pPr>
              <a:lnSpc>
                <a:spcPts val="1100"/>
              </a:lnSpc>
              <a:tabLst>
                <a:tab pos="139700"/>
              </a:tabLst>
            </a:pPr>
            <a:endParaRPr altLang="zh-CN" lang="en-US" smtClean="0"/>
          </a:p>
          <a:p>
            <a:pPr>
              <a:lnSpc>
                <a:spcPts val="1100"/>
              </a:lnSpc>
              <a:tabLst>
                <a:tab pos="139700"/>
              </a:tabLst>
            </a:pPr>
            <a:endParaRPr altLang="zh-CN" lang="en-US" smtClean="0"/>
          </a:p>
          <a:p>
            <a:pPr>
              <a:lnSpc>
                <a:spcPts val="1100"/>
              </a:lnSpc>
              <a:tabLst>
                <a:tab pos="139700"/>
              </a:tabLst>
            </a:pPr>
            <a:endParaRPr altLang="zh-CN" lang="en-US" smtClean="0"/>
          </a:p>
          <a:p>
            <a:pPr>
              <a:lnSpc>
                <a:spcPts val="1100"/>
              </a:lnSpc>
              <a:tabLst>
                <a:tab pos="139700"/>
              </a:tabLst>
            </a:pPr>
            <a:endParaRPr altLang="zh-CN" lang="en-US" smtClean="0"/>
          </a:p>
          <a:p>
            <a:pPr>
              <a:lnSpc>
                <a:spcPts val="1100"/>
              </a:lnSpc>
              <a:tabLst>
                <a:tab pos="139700"/>
              </a:tabLst>
            </a:pPr>
            <a:r>
              <a:rPr altLang="zh-CN" lang="en-US" smtClean="0"/>
              <a:t>2014.12</a:t>
            </a:r>
          </a:p>
        </p:txBody>
      </p:sp>
      <p:sp>
        <p:nvSpPr>
          <p:cNvPr id="1050" name="TextBox 1"/>
          <p:cNvSpPr txBox="1"/>
          <p:nvPr/>
        </p:nvSpPr>
        <p:spPr>
          <a:xfrm>
            <a:off x="393700" y="254000"/>
            <a:ext cx="7613650" cy="1468120"/>
          </a:xfrm>
          <a:prstGeom prst="rect">
            <a:avLst/>
          </a:prstGeom>
          <a:noFill/>
        </p:spPr>
        <p:txBody>
          <a:bodyPr lIns="0" rIns="0" rtlCol="0" tIns="0" wrap="none">
            <a:spAutoFit/>
          </a:bodyPr>
          <a:lstStyle/>
          <a:p>
            <a:pPr>
              <a:lnSpc>
                <a:spcPts val="1400"/>
              </a:lnSpc>
              <a:tabLst>
                <a:tab pos="241300"/>
                <a:tab pos="2565400"/>
              </a:tabLst>
            </a:pPr>
            <a:r>
              <a:rPr altLang="zh-CN" lang="en-US" smtClean="0"/>
              <a:t>	细分行业应用盘点——移动健康管理</a:t>
            </a:r>
          </a:p>
          <a:p>
            <a:pPr>
              <a:lnSpc>
                <a:spcPts val="1400"/>
              </a:lnSpc>
              <a:tabLst>
                <a:tab pos="241300"/>
                <a:tab pos="2565400"/>
              </a:tabLst>
            </a:pPr>
            <a:r>
              <a:rPr altLang="zh-CN" lang="en-US" smtClean="0"/>
              <a:t>   2014年，移动健康管理行业用户规模达到1.2亿，较年初翻了一番</a:t>
            </a:r>
          </a:p>
          <a:p>
            <a:pPr>
              <a:lnSpc>
                <a:spcPts val="1400"/>
              </a:lnSpc>
              <a:tabLst>
                <a:tab pos="241300"/>
                <a:tab pos="2565400"/>
              </a:tabLst>
            </a:pPr>
            <a:endParaRPr altLang="zh-CN" lang="en-US" smtClean="0"/>
          </a:p>
          <a:p>
            <a:pPr>
              <a:lnSpc>
                <a:spcPts val="1400"/>
              </a:lnSpc>
              <a:tabLst>
                <a:tab pos="241300"/>
                <a:tab pos="2565400"/>
              </a:tabLst>
            </a:pPr>
            <a:endParaRPr altLang="zh-CN" lang="en-US" smtClean="0"/>
          </a:p>
          <a:p>
            <a:pPr>
              <a:lnSpc>
                <a:spcPts val="1400"/>
              </a:lnSpc>
              <a:tabLst>
                <a:tab pos="241300"/>
                <a:tab pos="2565400"/>
              </a:tabLst>
            </a:pPr>
            <a:endParaRPr altLang="zh-CN" lang="en-US" smtClean="0"/>
          </a:p>
          <a:p>
            <a:pPr>
              <a:lnSpc>
                <a:spcPts val="1400"/>
              </a:lnSpc>
              <a:tabLst>
                <a:tab pos="241300"/>
                <a:tab pos="2565400"/>
              </a:tabLst>
            </a:pPr>
            <a:endParaRPr altLang="zh-CN" lang="en-US" smtClean="0"/>
          </a:p>
          <a:p>
            <a:pPr>
              <a:lnSpc>
                <a:spcPts val="1400"/>
              </a:lnSpc>
              <a:tabLst>
                <a:tab pos="241300"/>
                <a:tab pos="2565400"/>
              </a:tabLst>
            </a:pPr>
            <a:endParaRPr altLang="zh-CN" lang="en-US" smtClean="0"/>
          </a:p>
          <a:p>
            <a:pPr>
              <a:lnSpc>
                <a:spcPts val="1400"/>
              </a:lnSpc>
              <a:tabLst>
                <a:tab pos="241300"/>
                <a:tab pos="2565400"/>
              </a:tabLst>
            </a:pPr>
            <a:r>
              <a:rPr altLang="zh-CN" lang="en-US" smtClean="0"/>
              <a:t>		2014年1-12月 移动健康管理行业用户规模及增长率</a:t>
            </a:r>
          </a:p>
        </p:txBody>
      </p:sp>
      <p:sp>
        <p:nvSpPr>
          <p:cNvPr id="1051" name="TextBox 1"/>
          <p:cNvSpPr txBox="1"/>
          <p:nvPr/>
        </p:nvSpPr>
        <p:spPr>
          <a:xfrm>
            <a:off x="2997200" y="4064000"/>
            <a:ext cx="2032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移动健康管理行业用户规模（亿台）</a:t>
            </a:r>
          </a:p>
        </p:txBody>
      </p:sp>
      <p:sp>
        <p:nvSpPr>
          <p:cNvPr id="1052" name="TextBox 1"/>
          <p:cNvSpPr txBox="1"/>
          <p:nvPr/>
        </p:nvSpPr>
        <p:spPr>
          <a:xfrm>
            <a:off x="5600700" y="4064000"/>
            <a:ext cx="7477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增长率（%）</a:t>
            </a:r>
          </a:p>
        </p:txBody>
      </p:sp>
    </p:spTree>
  </p:cSld>
  <p:clrMapOvr>
    <a:masterClrMapping/>
  </p:clrMapOvr>
  <p:transition/>
  <p:timing/>
</p:sld>
</file>

<file path=ppt/slides/slide5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684015" y="767270"/>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4030345" y="767270"/>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726557" y="767270"/>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684015" y="1503743"/>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030345" y="1503743"/>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726557" y="1503743"/>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684015" y="2240216"/>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030345" y="2240216"/>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726557" y="2240216"/>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3684015" y="2976689"/>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030345" y="2976689"/>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726557" y="2976689"/>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684015" y="3713175"/>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4030345" y="3713175"/>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5726557" y="3713175"/>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5288279" y="4131564"/>
            <a:ext cx="164591" cy="262128"/>
          </a:xfrm>
          <a:custGeom>
            <a:gdLst>
              <a:gd fmla="*/ 0 w 164591" name="connsiteX0"/>
              <a:gd fmla="*/ 262127 h 262128" name="connsiteY0"/>
              <a:gd fmla="*/ 164591 w 164591" name="connsiteX1"/>
              <a:gd fmla="*/ 262127 h 262128" name="connsiteY1"/>
              <a:gd fmla="*/ 164591 w 164591" name="connsiteX2"/>
              <a:gd fmla="*/ 0 h 262128" name="connsiteY2"/>
              <a:gd fmla="*/ 0 w 164591" name="connsiteX3"/>
              <a:gd fmla="*/ 0 h 262128" name="connsiteY3"/>
              <a:gd fmla="*/ 0 w 164591" name="connsiteX4"/>
              <a:gd fmla="*/ 262127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164591">
                <a:moveTo>
                  <a:pt x="0" y="262127"/>
                </a:moveTo>
                <a:lnTo>
                  <a:pt x="164591" y="262127"/>
                </a:lnTo>
                <a:lnTo>
                  <a:pt x="164591"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5288279" y="3765803"/>
            <a:ext cx="327660" cy="262128"/>
          </a:xfrm>
          <a:custGeom>
            <a:gdLst>
              <a:gd fmla="*/ 0 w 327660" name="connsiteX0"/>
              <a:gd fmla="*/ 262128 h 262128" name="connsiteY0"/>
              <a:gd fmla="*/ 327660 w 327660" name="connsiteX1"/>
              <a:gd fmla="*/ 262128 h 262128" name="connsiteY1"/>
              <a:gd fmla="*/ 327660 w 327660" name="connsiteX2"/>
              <a:gd fmla="*/ 0 h 262128" name="connsiteY2"/>
              <a:gd fmla="*/ 0 w 327660" name="connsiteX3"/>
              <a:gd fmla="*/ 0 h 262128" name="connsiteY3"/>
              <a:gd fmla="*/ 0 w 327660" name="connsiteX4"/>
              <a:gd fmla="*/ 262128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327660">
                <a:moveTo>
                  <a:pt x="0" y="262128"/>
                </a:moveTo>
                <a:lnTo>
                  <a:pt x="327660" y="262128"/>
                </a:lnTo>
                <a:lnTo>
                  <a:pt x="327660" y="0"/>
                </a:lnTo>
                <a:lnTo>
                  <a:pt x="0" y="0"/>
                </a:lnTo>
                <a:lnTo>
                  <a:pt x="0" y="262128"/>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5288279" y="3398520"/>
            <a:ext cx="327660" cy="262127"/>
          </a:xfrm>
          <a:custGeom>
            <a:gdLst>
              <a:gd fmla="*/ 0 w 327660" name="connsiteX0"/>
              <a:gd fmla="*/ 262127 h 262127" name="connsiteY0"/>
              <a:gd fmla="*/ 327660 w 327660" name="connsiteX1"/>
              <a:gd fmla="*/ 262127 h 262127" name="connsiteY1"/>
              <a:gd fmla="*/ 327660 w 327660" name="connsiteX2"/>
              <a:gd fmla="*/ 0 h 262127" name="connsiteY2"/>
              <a:gd fmla="*/ 0 w 327660" name="connsiteX3"/>
              <a:gd fmla="*/ 0 h 262127" name="connsiteY3"/>
              <a:gd fmla="*/ 0 w 32766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327660">
                <a:moveTo>
                  <a:pt x="0" y="262127"/>
                </a:moveTo>
                <a:lnTo>
                  <a:pt x="327660" y="262127"/>
                </a:lnTo>
                <a:lnTo>
                  <a:pt x="327660"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288279" y="3032760"/>
            <a:ext cx="327660" cy="262127"/>
          </a:xfrm>
          <a:custGeom>
            <a:gdLst>
              <a:gd fmla="*/ 0 w 327660" name="connsiteX0"/>
              <a:gd fmla="*/ 262127 h 262127" name="connsiteY0"/>
              <a:gd fmla="*/ 327660 w 327660" name="connsiteX1"/>
              <a:gd fmla="*/ 262127 h 262127" name="connsiteY1"/>
              <a:gd fmla="*/ 327660 w 327660" name="connsiteX2"/>
              <a:gd fmla="*/ 0 h 262127" name="connsiteY2"/>
              <a:gd fmla="*/ 0 w 327660" name="connsiteX3"/>
              <a:gd fmla="*/ 0 h 262127" name="connsiteY3"/>
              <a:gd fmla="*/ 0 w 32766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327660">
                <a:moveTo>
                  <a:pt x="0" y="262127"/>
                </a:moveTo>
                <a:lnTo>
                  <a:pt x="327660" y="262127"/>
                </a:lnTo>
                <a:lnTo>
                  <a:pt x="327660" y="0"/>
                </a:lnTo>
                <a:lnTo>
                  <a:pt x="0" y="0"/>
                </a:lnTo>
                <a:lnTo>
                  <a:pt x="0" y="262127"/>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5288279" y="2667000"/>
            <a:ext cx="327660" cy="260604"/>
          </a:xfrm>
          <a:custGeom>
            <a:gdLst>
              <a:gd fmla="*/ 0 w 327660" name="connsiteX0"/>
              <a:gd fmla="*/ 260604 h 260604" name="connsiteY0"/>
              <a:gd fmla="*/ 327660 w 327660" name="connsiteX1"/>
              <a:gd fmla="*/ 260604 h 260604" name="connsiteY1"/>
              <a:gd fmla="*/ 327660 w 327660" name="connsiteX2"/>
              <a:gd fmla="*/ 0 h 260604" name="connsiteY2"/>
              <a:gd fmla="*/ 0 w 327660" name="connsiteX3"/>
              <a:gd fmla="*/ 0 h 260604" name="connsiteY3"/>
              <a:gd fmla="*/ 0 w 327660" name="connsiteX4"/>
              <a:gd fmla="*/ 260604 h 2606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4" w="327660">
                <a:moveTo>
                  <a:pt x="0" y="260604"/>
                </a:moveTo>
                <a:lnTo>
                  <a:pt x="327660" y="260604"/>
                </a:lnTo>
                <a:lnTo>
                  <a:pt x="327660" y="0"/>
                </a:lnTo>
                <a:lnTo>
                  <a:pt x="0" y="0"/>
                </a:lnTo>
                <a:lnTo>
                  <a:pt x="0" y="260604"/>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5288279" y="2299716"/>
            <a:ext cx="327660" cy="262127"/>
          </a:xfrm>
          <a:custGeom>
            <a:gdLst>
              <a:gd fmla="*/ 0 w 327660" name="connsiteX0"/>
              <a:gd fmla="*/ 262127 h 262127" name="connsiteY0"/>
              <a:gd fmla="*/ 327660 w 327660" name="connsiteX1"/>
              <a:gd fmla="*/ 262127 h 262127" name="connsiteY1"/>
              <a:gd fmla="*/ 327660 w 327660" name="connsiteX2"/>
              <a:gd fmla="*/ 0 h 262127" name="connsiteY2"/>
              <a:gd fmla="*/ 0 w 327660" name="connsiteX3"/>
              <a:gd fmla="*/ 0 h 262127" name="connsiteY3"/>
              <a:gd fmla="*/ 0 w 32766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327660">
                <a:moveTo>
                  <a:pt x="0" y="262127"/>
                </a:moveTo>
                <a:lnTo>
                  <a:pt x="327660" y="262127"/>
                </a:lnTo>
                <a:lnTo>
                  <a:pt x="327660"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288279" y="1933955"/>
            <a:ext cx="492252" cy="262127"/>
          </a:xfrm>
          <a:custGeom>
            <a:gdLst>
              <a:gd fmla="*/ 0 w 492252" name="connsiteX0"/>
              <a:gd fmla="*/ 262127 h 262127" name="connsiteY0"/>
              <a:gd fmla="*/ 492252 w 492252" name="connsiteX1"/>
              <a:gd fmla="*/ 262127 h 262127" name="connsiteY1"/>
              <a:gd fmla="*/ 492252 w 492252" name="connsiteX2"/>
              <a:gd fmla="*/ 0 h 262127" name="connsiteY2"/>
              <a:gd fmla="*/ 0 w 492252" name="connsiteX3"/>
              <a:gd fmla="*/ 0 h 262127" name="connsiteY3"/>
              <a:gd fmla="*/ 0 w 492252"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492252">
                <a:moveTo>
                  <a:pt x="0" y="262127"/>
                </a:moveTo>
                <a:lnTo>
                  <a:pt x="492252" y="262127"/>
                </a:lnTo>
                <a:lnTo>
                  <a:pt x="492252"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5288279" y="1566672"/>
            <a:ext cx="655320" cy="262127"/>
          </a:xfrm>
          <a:custGeom>
            <a:gdLst>
              <a:gd fmla="*/ 0 w 655320" name="connsiteX0"/>
              <a:gd fmla="*/ 262127 h 262127" name="connsiteY0"/>
              <a:gd fmla="*/ 655320 w 655320" name="connsiteX1"/>
              <a:gd fmla="*/ 262127 h 262127" name="connsiteY1"/>
              <a:gd fmla="*/ 655320 w 655320" name="connsiteX2"/>
              <a:gd fmla="*/ 0 h 262127" name="connsiteY2"/>
              <a:gd fmla="*/ 0 w 655320" name="connsiteX3"/>
              <a:gd fmla="*/ 0 h 262127" name="connsiteY3"/>
              <a:gd fmla="*/ 0 w 65532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655320">
                <a:moveTo>
                  <a:pt x="0" y="262127"/>
                </a:moveTo>
                <a:lnTo>
                  <a:pt x="655320" y="262127"/>
                </a:lnTo>
                <a:lnTo>
                  <a:pt x="655320" y="0"/>
                </a:lnTo>
                <a:lnTo>
                  <a:pt x="0" y="0"/>
                </a:lnTo>
                <a:lnTo>
                  <a:pt x="0" y="262127"/>
                </a:lnTo>
              </a:path>
            </a:pathLst>
          </a:custGeom>
          <a:solidFill>
            <a:srgbClr val="496A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288279" y="1200911"/>
            <a:ext cx="2456688" cy="262127"/>
          </a:xfrm>
          <a:custGeom>
            <a:gdLst>
              <a:gd fmla="*/ 0 w 2456688" name="connsiteX0"/>
              <a:gd fmla="*/ 262127 h 262127" name="connsiteY0"/>
              <a:gd fmla="*/ 2456688 w 2456688" name="connsiteX1"/>
              <a:gd fmla="*/ 262127 h 262127" name="connsiteY1"/>
              <a:gd fmla="*/ 2456688 w 2456688" name="connsiteX2"/>
              <a:gd fmla="*/ 0 h 262127" name="connsiteY2"/>
              <a:gd fmla="*/ 0 w 2456688" name="connsiteX3"/>
              <a:gd fmla="*/ 0 h 262127" name="connsiteY3"/>
              <a:gd fmla="*/ 0 w 2456688"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2456688">
                <a:moveTo>
                  <a:pt x="0" y="262127"/>
                </a:moveTo>
                <a:lnTo>
                  <a:pt x="2456688" y="262127"/>
                </a:lnTo>
                <a:lnTo>
                  <a:pt x="2456688" y="0"/>
                </a:lnTo>
                <a:lnTo>
                  <a:pt x="0" y="0"/>
                </a:lnTo>
                <a:lnTo>
                  <a:pt x="0" y="262127"/>
                </a:lnTo>
              </a:path>
            </a:pathLst>
          </a:custGeom>
          <a:solidFill>
            <a:srgbClr val="405E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5288279" y="835152"/>
            <a:ext cx="3112008" cy="260603"/>
          </a:xfrm>
          <a:custGeom>
            <a:gdLst>
              <a:gd fmla="*/ 0 w 3112008" name="connsiteX0"/>
              <a:gd fmla="*/ 260603 h 260603" name="connsiteY0"/>
              <a:gd fmla="*/ 3112008 w 3112008" name="connsiteX1"/>
              <a:gd fmla="*/ 260603 h 260603" name="connsiteY1"/>
              <a:gd fmla="*/ 3112008 w 3112008" name="connsiteX2"/>
              <a:gd fmla="*/ 0 h 260603" name="connsiteY2"/>
              <a:gd fmla="*/ 0 w 3112008" name="connsiteX3"/>
              <a:gd fmla="*/ 0 h 260603" name="connsiteY3"/>
              <a:gd fmla="*/ 0 w 3112008" name="connsiteX4"/>
              <a:gd fmla="*/ 260603 h 2606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3" w="3112008">
                <a:moveTo>
                  <a:pt x="0" y="260603"/>
                </a:moveTo>
                <a:lnTo>
                  <a:pt x="3112008" y="260603"/>
                </a:lnTo>
                <a:lnTo>
                  <a:pt x="3112008" y="0"/>
                </a:lnTo>
                <a:lnTo>
                  <a:pt x="0" y="0"/>
                </a:lnTo>
                <a:lnTo>
                  <a:pt x="0" y="260603"/>
                </a:lnTo>
              </a:path>
            </a:pathLst>
          </a:custGeom>
          <a:solidFill>
            <a:srgbClr val="2D4DC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315213" y="920241"/>
            <a:ext cx="2892679" cy="21844"/>
          </a:xfrm>
          <a:custGeom>
            <a:gdLst>
              <a:gd fmla="*/ 6350 w 2892679" name="connsiteX0"/>
              <a:gd fmla="*/ 6350 h 21844" name="connsiteY0"/>
              <a:gd fmla="*/ 2886328 w 2892679" name="connsiteX1"/>
              <a:gd fmla="*/ 6350 h 21844" name="connsiteY1"/>
            </a:gdLst>
            <a:cxnLst>
              <a:cxn ang="0">
                <a:pos x="connsiteX0" y="connsiteY0"/>
              </a:cxn>
              <a:cxn ang="1">
                <a:pos x="connsiteX1" y="connsiteY1"/>
              </a:cxn>
            </a:cxnLst>
            <a:rect b="b" l="l" r="r" t="t"/>
            <a:pathLst>
              <a:path h="21844" w="2892679">
                <a:moveTo>
                  <a:pt x="6350" y="6350"/>
                </a:moveTo>
                <a:lnTo>
                  <a:pt x="2886328"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1" name="TextBox 1"/>
          <p:cNvSpPr txBox="1"/>
          <p:nvPr/>
        </p:nvSpPr>
        <p:spPr>
          <a:xfrm>
            <a:off x="3810000" y="850900"/>
            <a:ext cx="82550" cy="223520"/>
          </a:xfrm>
          <a:prstGeom prst="rect">
            <a:avLst/>
          </a:prstGeom>
          <a:noFill/>
        </p:spPr>
        <p:txBody>
          <a:bodyPr lIns="0" rIns="0" rtlCol="0" tIns="0" wrap="none">
            <a:spAutoFit/>
          </a:bodyPr>
          <a:lstStyle/>
          <a:p>
            <a:pPr>
              <a:lnSpc>
                <a:spcPts val="1400"/>
              </a:lnSpc>
            </a:pPr>
            <a:r>
              <a:rPr altLang="zh-CN" lang="en-US" smtClean="0" sz="1106">
                <a:solidFill>
                  <a:srgbClr val="8087A4"/>
                </a:solidFill>
                <a:latin charset="0" pitchFamily="18" typeface="Microsoft YaHei UI"/>
                <a:cs charset="0" pitchFamily="18" typeface="Microsoft YaHei UI"/>
              </a:rPr>
              <a:t>1</a:t>
            </a:r>
          </a:p>
        </p:txBody>
      </p:sp>
      <p:sp>
        <p:nvSpPr>
          <p:cNvPr id="1024" name="TextBox 1"/>
          <p:cNvSpPr txBox="1"/>
          <p:nvPr/>
        </p:nvSpPr>
        <p:spPr>
          <a:xfrm>
            <a:off x="3771900" y="1219200"/>
            <a:ext cx="231775" cy="3068320"/>
          </a:xfrm>
          <a:prstGeom prst="rect">
            <a:avLst/>
          </a:prstGeom>
          <a:noFill/>
        </p:spPr>
        <p:txBody>
          <a:bodyPr lIns="0" rIns="0" rtlCol="0" tIns="0" wrap="none">
            <a:spAutoFit/>
          </a:bodyPr>
          <a:lstStyle/>
          <a:p>
            <a:pPr>
              <a:lnSpc>
                <a:spcPts val="1400"/>
              </a:lnSpc>
              <a:tabLst>
                <a:tab pos="38100"/>
              </a:tabLst>
            </a:pPr>
            <a:r>
              <a:rPr altLang="zh-CN" lang="en-US" smtClean="0"/>
              <a:t>	2</a:t>
            </a:r>
          </a:p>
          <a:p>
            <a:pPr>
              <a:lnSpc>
                <a:spcPts val="1400"/>
              </a:lnSpc>
              <a:tabLst>
                <a:tab pos="38100"/>
              </a:tabLst>
            </a:pPr>
            <a:endParaRPr altLang="zh-CN" lang="en-US" smtClean="0"/>
          </a:p>
          <a:p>
            <a:pPr>
              <a:lnSpc>
                <a:spcPts val="1400"/>
              </a:lnSpc>
              <a:tabLst>
                <a:tab pos="38100"/>
              </a:tabLst>
            </a:pPr>
            <a:r>
              <a:rPr altLang="zh-CN" lang="en-US" smtClean="0"/>
              <a:t>	3</a:t>
            </a:r>
          </a:p>
          <a:p>
            <a:pPr>
              <a:lnSpc>
                <a:spcPts val="1400"/>
              </a:lnSpc>
              <a:tabLst>
                <a:tab pos="38100"/>
              </a:tabLst>
            </a:pPr>
            <a:endParaRPr altLang="zh-CN" lang="en-US" smtClean="0"/>
          </a:p>
          <a:p>
            <a:pPr>
              <a:lnSpc>
                <a:spcPts val="1400"/>
              </a:lnSpc>
              <a:tabLst>
                <a:tab pos="38100"/>
              </a:tabLst>
            </a:pPr>
            <a:r>
              <a:rPr altLang="zh-CN" lang="en-US" smtClean="0"/>
              <a:t>	4</a:t>
            </a:r>
          </a:p>
          <a:p>
            <a:pPr>
              <a:lnSpc>
                <a:spcPts val="1400"/>
              </a:lnSpc>
              <a:tabLst>
                <a:tab pos="38100"/>
              </a:tabLst>
            </a:pPr>
            <a:endParaRPr altLang="zh-CN" lang="en-US" smtClean="0"/>
          </a:p>
          <a:p>
            <a:pPr>
              <a:lnSpc>
                <a:spcPts val="1400"/>
              </a:lnSpc>
              <a:tabLst>
                <a:tab pos="38100"/>
              </a:tabLst>
            </a:pPr>
            <a:r>
              <a:rPr altLang="zh-CN" lang="en-US" smtClean="0"/>
              <a:t>	5</a:t>
            </a:r>
          </a:p>
          <a:p>
            <a:pPr>
              <a:lnSpc>
                <a:spcPts val="1400"/>
              </a:lnSpc>
              <a:tabLst>
                <a:tab pos="38100"/>
              </a:tabLst>
            </a:pPr>
            <a:endParaRPr altLang="zh-CN" lang="en-US" smtClean="0"/>
          </a:p>
          <a:p>
            <a:pPr>
              <a:lnSpc>
                <a:spcPts val="1400"/>
              </a:lnSpc>
              <a:tabLst>
                <a:tab pos="38100"/>
              </a:tabLst>
            </a:pPr>
            <a:r>
              <a:rPr altLang="zh-CN" lang="en-US" smtClean="0"/>
              <a:t>	6</a:t>
            </a:r>
          </a:p>
          <a:p>
            <a:pPr>
              <a:lnSpc>
                <a:spcPts val="1400"/>
              </a:lnSpc>
              <a:tabLst>
                <a:tab pos="38100"/>
              </a:tabLst>
            </a:pPr>
            <a:endParaRPr altLang="zh-CN" lang="en-US" smtClean="0"/>
          </a:p>
          <a:p>
            <a:pPr>
              <a:lnSpc>
                <a:spcPts val="1400"/>
              </a:lnSpc>
              <a:tabLst>
                <a:tab pos="38100"/>
              </a:tabLst>
            </a:pPr>
            <a:r>
              <a:rPr altLang="zh-CN" lang="en-US" smtClean="0"/>
              <a:t>	7</a:t>
            </a:r>
          </a:p>
          <a:p>
            <a:pPr>
              <a:lnSpc>
                <a:spcPts val="1400"/>
              </a:lnSpc>
              <a:tabLst>
                <a:tab pos="38100"/>
              </a:tabLst>
            </a:pPr>
            <a:endParaRPr altLang="zh-CN" lang="en-US" smtClean="0"/>
          </a:p>
          <a:p>
            <a:pPr>
              <a:lnSpc>
                <a:spcPts val="1400"/>
              </a:lnSpc>
              <a:tabLst>
                <a:tab pos="38100"/>
              </a:tabLst>
            </a:pPr>
            <a:r>
              <a:rPr altLang="zh-CN" lang="en-US" smtClean="0"/>
              <a:t>	8</a:t>
            </a:r>
          </a:p>
          <a:p>
            <a:pPr>
              <a:lnSpc>
                <a:spcPts val="1400"/>
              </a:lnSpc>
              <a:tabLst>
                <a:tab pos="38100"/>
              </a:tabLst>
            </a:pPr>
            <a:endParaRPr altLang="zh-CN" lang="en-US" smtClean="0"/>
          </a:p>
          <a:p>
            <a:pPr>
              <a:lnSpc>
                <a:spcPts val="1400"/>
              </a:lnSpc>
              <a:tabLst>
                <a:tab pos="38100"/>
              </a:tabLst>
            </a:pPr>
            <a:r>
              <a:rPr altLang="zh-CN" lang="en-US" smtClean="0"/>
              <a:t>	9</a:t>
            </a:r>
          </a:p>
          <a:p>
            <a:pPr>
              <a:lnSpc>
                <a:spcPts val="1400"/>
              </a:lnSpc>
              <a:tabLst>
                <a:tab pos="38100"/>
              </a:tabLst>
            </a:pPr>
            <a:endParaRPr altLang="zh-CN" lang="en-US" smtClean="0"/>
          </a:p>
          <a:p>
            <a:pPr>
              <a:lnSpc>
                <a:spcPts val="1400"/>
              </a:lnSpc>
              <a:tabLst>
                <a:tab pos="38100"/>
              </a:tabLst>
            </a:pPr>
            <a:r>
              <a:rPr altLang="zh-CN" lang="en-US" smtClean="0"/>
              <a:t>10</a:t>
            </a:r>
          </a:p>
        </p:txBody>
      </p:sp>
      <p:sp>
        <p:nvSpPr>
          <p:cNvPr id="1025" name="TextBox 1"/>
          <p:cNvSpPr txBox="1"/>
          <p:nvPr/>
        </p:nvSpPr>
        <p:spPr>
          <a:xfrm>
            <a:off x="5359400" y="1638300"/>
            <a:ext cx="757237" cy="2141220"/>
          </a:xfrm>
          <a:prstGeom prst="rect">
            <a:avLst/>
          </a:prstGeom>
          <a:noFill/>
        </p:spPr>
        <p:txBody>
          <a:bodyPr lIns="0" rIns="0" rtlCol="0" tIns="0" wrap="none">
            <a:spAutoFit/>
          </a:bodyPr>
          <a:lstStyle/>
          <a:p>
            <a:pPr>
              <a:lnSpc>
                <a:spcPts val="1100"/>
              </a:lnSpc>
              <a:tabLst>
                <a:tab pos="127000"/>
                <a:tab pos="152400"/>
                <a:tab pos="292100"/>
                <a:tab pos="304800"/>
              </a:tabLst>
            </a:pPr>
            <a:r>
              <a:rPr altLang="zh-CN" lang="en-US" smtClean="0"/>
              <a:t>		0.4%</a:t>
            </a:r>
          </a:p>
          <a:p>
            <a:pPr>
              <a:lnSpc>
                <a:spcPts val="1100"/>
              </a:lnSpc>
              <a:tabLst>
                <a:tab pos="127000"/>
                <a:tab pos="152400"/>
                <a:tab pos="292100"/>
                <a:tab pos="304800"/>
              </a:tabLst>
            </a:pPr>
            <a:endParaRPr altLang="zh-CN" lang="en-US" smtClean="0"/>
          </a:p>
          <a:p>
            <a:pPr>
              <a:lnSpc>
                <a:spcPts val="1100"/>
              </a:lnSpc>
              <a:tabLst>
                <a:tab pos="127000"/>
                <a:tab pos="152400"/>
                <a:tab pos="292100"/>
                <a:tab pos="304800"/>
              </a:tabLst>
            </a:pPr>
            <a:r>
              <a:rPr altLang="zh-CN" lang="en-US" smtClean="0"/>
              <a:t>0.3%</a:t>
            </a:r>
          </a:p>
          <a:p>
            <a:pPr>
              <a:lnSpc>
                <a:spcPts val="1100"/>
              </a:lnSpc>
              <a:tabLst>
                <a:tab pos="127000"/>
                <a:tab pos="152400"/>
                <a:tab pos="292100"/>
                <a:tab pos="304800"/>
              </a:tabLst>
            </a:pPr>
            <a:endParaRPr altLang="zh-CN" lang="en-US" smtClean="0"/>
          </a:p>
          <a:p>
            <a:pPr>
              <a:lnSpc>
                <a:spcPts val="1100"/>
              </a:lnSpc>
              <a:tabLst>
                <a:tab pos="127000"/>
                <a:tab pos="152400"/>
                <a:tab pos="292100"/>
                <a:tab pos="304800"/>
              </a:tabLst>
            </a:pPr>
            <a:r>
              <a:rPr altLang="zh-CN" lang="en-US" smtClean="0"/>
              <a:t>				0.2%</a:t>
            </a:r>
          </a:p>
          <a:p>
            <a:pPr>
              <a:lnSpc>
                <a:spcPts val="1100"/>
              </a:lnSpc>
              <a:tabLst>
                <a:tab pos="127000"/>
                <a:tab pos="152400"/>
                <a:tab pos="292100"/>
                <a:tab pos="304800"/>
              </a:tabLst>
            </a:pPr>
            <a:endParaRPr altLang="zh-CN" lang="en-US" smtClean="0"/>
          </a:p>
          <a:p>
            <a:pPr>
              <a:lnSpc>
                <a:spcPts val="1100"/>
              </a:lnSpc>
              <a:tabLst>
                <a:tab pos="127000"/>
                <a:tab pos="152400"/>
                <a:tab pos="292100"/>
                <a:tab pos="304800"/>
              </a:tabLst>
            </a:pPr>
            <a:r>
              <a:rPr altLang="zh-CN" lang="en-US" smtClean="0"/>
              <a:t>			0.2%</a:t>
            </a:r>
          </a:p>
          <a:p>
            <a:pPr>
              <a:lnSpc>
                <a:spcPts val="1100"/>
              </a:lnSpc>
              <a:tabLst>
                <a:tab pos="127000"/>
                <a:tab pos="152400"/>
                <a:tab pos="292100"/>
                <a:tab pos="304800"/>
              </a:tabLst>
            </a:pPr>
            <a:endParaRPr altLang="zh-CN" lang="en-US" smtClean="0"/>
          </a:p>
          <a:p>
            <a:pPr>
              <a:lnSpc>
                <a:spcPts val="1100"/>
              </a:lnSpc>
              <a:tabLst>
                <a:tab pos="127000"/>
                <a:tab pos="152400"/>
                <a:tab pos="292100"/>
                <a:tab pos="304800"/>
              </a:tabLst>
            </a:pPr>
            <a:r>
              <a:rPr altLang="zh-CN" lang="en-US" smtClean="0"/>
              <a:t>				0.2%</a:t>
            </a:r>
          </a:p>
          <a:p>
            <a:pPr>
              <a:lnSpc>
                <a:spcPts val="1100"/>
              </a:lnSpc>
              <a:tabLst>
                <a:tab pos="127000"/>
                <a:tab pos="152400"/>
                <a:tab pos="292100"/>
                <a:tab pos="304800"/>
              </a:tabLst>
            </a:pPr>
            <a:endParaRPr altLang="zh-CN" lang="en-US" smtClean="0"/>
          </a:p>
          <a:p>
            <a:pPr>
              <a:lnSpc>
                <a:spcPts val="1100"/>
              </a:lnSpc>
              <a:tabLst>
                <a:tab pos="127000"/>
                <a:tab pos="152400"/>
                <a:tab pos="292100"/>
                <a:tab pos="304800"/>
              </a:tabLst>
            </a:pPr>
            <a:r>
              <a:rPr altLang="zh-CN" lang="en-US" smtClean="0"/>
              <a:t>			0.2%</a:t>
            </a:r>
          </a:p>
          <a:p>
            <a:pPr>
              <a:lnSpc>
                <a:spcPts val="1100"/>
              </a:lnSpc>
              <a:tabLst>
                <a:tab pos="127000"/>
                <a:tab pos="152400"/>
                <a:tab pos="292100"/>
                <a:tab pos="304800"/>
              </a:tabLst>
            </a:pPr>
            <a:endParaRPr altLang="zh-CN" lang="en-US" smtClean="0"/>
          </a:p>
          <a:p>
            <a:pPr>
              <a:lnSpc>
                <a:spcPts val="1100"/>
              </a:lnSpc>
              <a:tabLst>
                <a:tab pos="127000"/>
                <a:tab pos="152400"/>
                <a:tab pos="292100"/>
                <a:tab pos="304800"/>
              </a:tabLst>
            </a:pPr>
            <a:r>
              <a:rPr altLang="zh-CN" lang="en-US" smtClean="0"/>
              <a:t>				0.2%</a:t>
            </a:r>
          </a:p>
          <a:p>
            <a:pPr>
              <a:lnSpc>
                <a:spcPts val="1100"/>
              </a:lnSpc>
              <a:tabLst>
                <a:tab pos="127000"/>
                <a:tab pos="152400"/>
                <a:tab pos="292100"/>
                <a:tab pos="304800"/>
              </a:tabLst>
            </a:pPr>
            <a:endParaRPr altLang="zh-CN" lang="en-US" smtClean="0"/>
          </a:p>
          <a:p>
            <a:pPr>
              <a:lnSpc>
                <a:spcPts val="1100"/>
              </a:lnSpc>
              <a:tabLst>
                <a:tab pos="127000"/>
                <a:tab pos="152400"/>
                <a:tab pos="292100"/>
                <a:tab pos="304800"/>
              </a:tabLst>
            </a:pPr>
            <a:r>
              <a:rPr altLang="zh-CN" lang="en-US" smtClean="0"/>
              <a:t>	0.1%</a:t>
            </a:r>
          </a:p>
        </p:txBody>
      </p:sp>
      <p:sp>
        <p:nvSpPr>
          <p:cNvPr id="1026" name="TextBox 1"/>
          <p:cNvSpPr txBox="1"/>
          <p:nvPr/>
        </p:nvSpPr>
        <p:spPr>
          <a:xfrm>
            <a:off x="7315200" y="12700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1.5%</a:t>
            </a:r>
          </a:p>
        </p:txBody>
      </p:sp>
      <p:sp>
        <p:nvSpPr>
          <p:cNvPr id="1028" name="TextBox 1"/>
          <p:cNvSpPr txBox="1"/>
          <p:nvPr/>
        </p:nvSpPr>
        <p:spPr>
          <a:xfrm>
            <a:off x="7975600" y="9017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1.9%</a:t>
            </a:r>
          </a:p>
        </p:txBody>
      </p:sp>
      <p:sp>
        <p:nvSpPr>
          <p:cNvPr id="1029" name="TextBox 1"/>
          <p:cNvSpPr txBox="1"/>
          <p:nvPr/>
        </p:nvSpPr>
        <p:spPr>
          <a:xfrm>
            <a:off x="4445000" y="1219200"/>
            <a:ext cx="1143000" cy="3068320"/>
          </a:xfrm>
          <a:prstGeom prst="rect">
            <a:avLst/>
          </a:prstGeom>
          <a:noFill/>
        </p:spPr>
        <p:txBody>
          <a:bodyPr lIns="0" rIns="0" rtlCol="0" tIns="0" wrap="none">
            <a:spAutoFit/>
          </a:bodyPr>
          <a:lstStyle/>
          <a:p>
            <a:pPr>
              <a:lnSpc>
                <a:spcPts val="1400"/>
              </a:lnSpc>
              <a:tabLst>
                <a:tab pos="139700"/>
                <a:tab pos="279400"/>
                <a:tab pos="419100"/>
              </a:tabLst>
            </a:pPr>
            <a:r>
              <a:rPr altLang="zh-CN" lang="en-US" smtClean="0"/>
              <a:t>		大姨吗</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咕咚</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薄荷</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超级减肥王</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乐动力跑步</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瘦瘦</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健身宝典</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春雨计步器</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月来越好</a:t>
            </a:r>
          </a:p>
        </p:txBody>
      </p:sp>
      <p:sp>
        <p:nvSpPr>
          <p:cNvPr id="1030" name="TextBox 1"/>
          <p:cNvSpPr txBox="1"/>
          <p:nvPr/>
        </p:nvSpPr>
        <p:spPr>
          <a:xfrm>
            <a:off x="4864100" y="850900"/>
            <a:ext cx="279400" cy="223520"/>
          </a:xfrm>
          <a:prstGeom prst="rect">
            <a:avLst/>
          </a:prstGeom>
          <a:noFill/>
        </p:spPr>
        <p:txBody>
          <a:bodyPr lIns="0" rIns="0" rtlCol="0" tIns="0" wrap="none">
            <a:spAutoFit/>
          </a:bodyPr>
          <a:lstStyle/>
          <a:p>
            <a:pPr>
              <a:lnSpc>
                <a:spcPts val="1400"/>
              </a:lnSpc>
            </a:pPr>
            <a:r>
              <a:rPr altLang="zh-CN" lang="en-US" smtClean="0" sz="1103">
                <a:solidFill>
                  <a:srgbClr val="8087A4"/>
                </a:solidFill>
                <a:latin charset="0" pitchFamily="18" typeface="Microsoft YaHei UI"/>
                <a:cs charset="0" pitchFamily="18" typeface="Microsoft YaHei UI"/>
              </a:rPr>
              <a:t>美柚</a:t>
            </a:r>
          </a:p>
        </p:txBody>
      </p:sp>
      <p:sp>
        <p:nvSpPr>
          <p:cNvPr id="1031" name="TextBox 1"/>
          <p:cNvSpPr txBox="1"/>
          <p:nvPr/>
        </p:nvSpPr>
        <p:spPr>
          <a:xfrm>
            <a:off x="4546600" y="482600"/>
            <a:ext cx="352425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Tahoma"/>
                <a:cs charset="0" pitchFamily="18" typeface="Tahoma"/>
              </a:rPr>
              <a:t>2014年12月移动健康管理应用用户覆盖比例TOP10</a:t>
            </a:r>
          </a:p>
        </p:txBody>
      </p:sp>
      <p:sp>
        <p:nvSpPr>
          <p:cNvPr id="1032" name="TextBox 1"/>
          <p:cNvSpPr txBox="1"/>
          <p:nvPr/>
        </p:nvSpPr>
        <p:spPr>
          <a:xfrm>
            <a:off x="635000" y="254000"/>
            <a:ext cx="2260600" cy="223520"/>
          </a:xfrm>
          <a:prstGeom prst="rect">
            <a:avLst/>
          </a:prstGeom>
          <a:noFill/>
        </p:spPr>
        <p:txBody>
          <a:bodyPr lIns="0" rIns="0" rtlCol="0" tIns="0" wrap="none">
            <a:spAutoFit/>
          </a:bodyPr>
          <a:lstStyle/>
          <a:p>
            <a:pPr>
              <a:lnSpc>
                <a:spcPts val="1400"/>
              </a:lnSpc>
            </a:pPr>
            <a:r>
              <a:rPr altLang="zh-CN" lang="en-US" smtClean="0" sz="1103">
                <a:solidFill>
                  <a:srgbClr val="6D7393"/>
                </a:solidFill>
                <a:latin charset="0" pitchFamily="18" typeface="Microsoft YaHei UI"/>
                <a:cs charset="0" pitchFamily="18" typeface="Microsoft YaHei UI"/>
              </a:rPr>
              <a:t>细分行业应用盘点——移动健康管理</a:t>
            </a:r>
          </a:p>
        </p:txBody>
      </p:sp>
      <p:sp>
        <p:nvSpPr>
          <p:cNvPr id="1033" name="TextBox 1"/>
          <p:cNvSpPr txBox="1"/>
          <p:nvPr/>
        </p:nvSpPr>
        <p:spPr>
          <a:xfrm>
            <a:off x="393700" y="520700"/>
            <a:ext cx="3697288" cy="274320"/>
          </a:xfrm>
          <a:prstGeom prst="rect">
            <a:avLst/>
          </a:prstGeom>
          <a:noFill/>
        </p:spPr>
        <p:txBody>
          <a:bodyPr lIns="0" rIns="0" rtlCol="0" tIns="0" wrap="none">
            <a:spAutoFit/>
          </a:bodyPr>
          <a:lstStyle/>
          <a:p>
            <a:pPr>
              <a:lnSpc>
                <a:spcPts val="1800"/>
              </a:lnSpc>
            </a:pPr>
            <a:r>
              <a:rPr altLang="zh-CN" lang="en-US" smtClean="0" sz="1403">
                <a:solidFill>
                  <a:srgbClr val="6EB3E7"/>
                </a:solidFill>
                <a:latin charset="0" pitchFamily="18" typeface="Wingdings"/>
                <a:cs charset="0" pitchFamily="18" typeface="Wingdings"/>
              </a:rPr>
              <a:t>   移动健康管理用户覆盖比例Top10</a:t>
            </a:r>
          </a:p>
        </p:txBody>
      </p:sp>
      <p:sp>
        <p:nvSpPr>
          <p:cNvPr id="1034" name="TextBox 1"/>
          <p:cNvSpPr txBox="1"/>
          <p:nvPr/>
        </p:nvSpPr>
        <p:spPr>
          <a:xfrm>
            <a:off x="406400" y="1358900"/>
            <a:ext cx="2971800" cy="3855720"/>
          </a:xfrm>
          <a:prstGeom prst="rect">
            <a:avLst/>
          </a:prstGeom>
          <a:noFill/>
        </p:spPr>
        <p:txBody>
          <a:bodyPr lIns="0" rIns="0" rtlCol="0" tIns="0" wrap="none">
            <a:spAutoFit/>
          </a:bodyPr>
          <a:lstStyle/>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移动健康管理应用中，美柚的覆盖率</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最高，其次是大姨吗，面向女性用户</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的应用优势明显，咕咚、薄荷等运动</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健身和减肥类应用的用户覆盖率相对</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较低。</a:t>
            </a: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数据来源：TalkingData 数据中心</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注：以上为2014年12月安卓平台应用排名。</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5964935" y="1686814"/>
            <a:ext cx="1716370" cy="2334039"/>
          </a:xfrm>
          <a:custGeom>
            <a:gdLst>
              <a:gd fmla="*/ 0 w 1716370" name="connsiteX0"/>
              <a:gd fmla="*/ 2196490 h 2334039" name="connsiteY0"/>
              <a:gd fmla="*/ 1578864 w 1716370" name="connsiteX1"/>
              <a:gd fmla="*/ 1716151 h 2334039" name="connsiteY1"/>
              <a:gd fmla="*/ 1098550 w 1716370" name="connsiteX2"/>
              <a:gd fmla="*/ 137286 h 2334039" name="connsiteY2"/>
              <a:gd fmla="*/ 549275 w 1716370" name="connsiteX3"/>
              <a:gd fmla="*/ 0 h 2334039" name="connsiteY3"/>
              <a:gd fmla="*/ 549275 w 1716370" name="connsiteX4"/>
              <a:gd fmla="*/ 700150 h 2334039" name="connsiteY4"/>
              <a:gd fmla="*/ 1016000 w 1716370" name="connsiteX5"/>
              <a:gd fmla="*/ 1166875 h 2334039" name="connsiteY5"/>
              <a:gd fmla="*/ 549275 w 1716370" name="connsiteX6"/>
              <a:gd fmla="*/ 1633727 h 2334039" name="connsiteY6"/>
              <a:gd fmla="*/ 329565 w 1716370" name="connsiteX7"/>
              <a:gd fmla="*/ 1578736 h 2334039" name="connsiteY7"/>
              <a:gd fmla="*/ 0 w 1716370" name="connsiteX8"/>
              <a:gd fmla="*/ 2196490 h 2334039"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2334039" w="1716370">
                <a:moveTo>
                  <a:pt x="0" y="2196490"/>
                </a:moveTo>
                <a:cubicBezTo>
                  <a:pt x="568579" y="2499842"/>
                  <a:pt x="1275460" y="2284806"/>
                  <a:pt x="1578864" y="1716151"/>
                </a:cubicBezTo>
                <a:cubicBezTo>
                  <a:pt x="1882140" y="1147571"/>
                  <a:pt x="1667129" y="440689"/>
                  <a:pt x="1098550" y="137286"/>
                </a:cubicBezTo>
                <a:cubicBezTo>
                  <a:pt x="929513" y="47116"/>
                  <a:pt x="740918" y="0"/>
                  <a:pt x="549275" y="0"/>
                </a:cubicBezTo>
                <a:lnTo>
                  <a:pt x="549275" y="700150"/>
                </a:lnTo>
                <a:cubicBezTo>
                  <a:pt x="807084" y="700150"/>
                  <a:pt x="1016000" y="909065"/>
                  <a:pt x="1016000" y="1166875"/>
                </a:cubicBezTo>
                <a:cubicBezTo>
                  <a:pt x="1016000" y="1424685"/>
                  <a:pt x="807084" y="1633727"/>
                  <a:pt x="549275" y="1633727"/>
                </a:cubicBezTo>
                <a:cubicBezTo>
                  <a:pt x="472694" y="1633727"/>
                  <a:pt x="397129" y="1614804"/>
                  <a:pt x="329565" y="1578736"/>
                </a:cubicBezTo>
                <a:lnTo>
                  <a:pt x="0" y="219649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347208" y="1686814"/>
            <a:ext cx="1167002" cy="2196490"/>
          </a:xfrm>
          <a:custGeom>
            <a:gdLst>
              <a:gd fmla="*/ 1167002 w 1167002" name="connsiteX0"/>
              <a:gd fmla="*/ 0 h 2196490" name="connsiteY0"/>
              <a:gd fmla="*/ 0 w 1167002" name="connsiteX1"/>
              <a:gd fmla="*/ 1166875 h 2196490" name="connsiteY1"/>
              <a:gd fmla="*/ 617727 w 1167002" name="connsiteX2"/>
              <a:gd fmla="*/ 2196490 h 2196490" name="connsiteY2"/>
              <a:gd fmla="*/ 947292 w 1167002" name="connsiteX3"/>
              <a:gd fmla="*/ 1578736 h 2196490" name="connsiteY3"/>
              <a:gd fmla="*/ 755141 w 1167002" name="connsiteX4"/>
              <a:gd fmla="*/ 947165 h 2196490" name="connsiteY4"/>
              <a:gd fmla="*/ 1167002 w 1167002" name="connsiteX5"/>
              <a:gd fmla="*/ 700150 h 2196490" name="connsiteY5"/>
              <a:gd fmla="*/ 1167002 w 1167002" name="connsiteX6"/>
              <a:gd fmla="*/ 0 h 2196490" name="connsiteY6"/>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b="b" l="l" r="r" t="t"/>
            <a:pathLst>
              <a:path h="2196490" w="1167002">
                <a:moveTo>
                  <a:pt x="1167002" y="0"/>
                </a:moveTo>
                <a:cubicBezTo>
                  <a:pt x="522477" y="0"/>
                  <a:pt x="0" y="522477"/>
                  <a:pt x="0" y="1166875"/>
                </a:cubicBezTo>
                <a:cubicBezTo>
                  <a:pt x="0" y="1597786"/>
                  <a:pt x="237489" y="1993645"/>
                  <a:pt x="617727" y="2196490"/>
                </a:cubicBezTo>
                <a:lnTo>
                  <a:pt x="947292" y="1578736"/>
                </a:lnTo>
                <a:cubicBezTo>
                  <a:pt x="719835" y="1457451"/>
                  <a:pt x="633857" y="1174622"/>
                  <a:pt x="755141" y="947165"/>
                </a:cubicBezTo>
                <a:cubicBezTo>
                  <a:pt x="836295" y="795146"/>
                  <a:pt x="994663" y="700150"/>
                  <a:pt x="1167002" y="700150"/>
                </a:cubicBezTo>
                <a:lnTo>
                  <a:pt x="1167002"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6071615" y="4247388"/>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6647688" y="4247388"/>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7339456" y="2688970"/>
            <a:ext cx="201168" cy="217551"/>
          </a:xfrm>
          <a:custGeom>
            <a:gdLst>
              <a:gd fmla="*/ 174879 w 201168" name="connsiteX0"/>
              <a:gd fmla="*/ 217551 h 217551" name="connsiteY0"/>
              <a:gd fmla="*/ 97028 w 201168" name="connsiteX1"/>
              <a:gd fmla="*/ 206883 h 217551" name="connsiteY1"/>
              <a:gd fmla="*/ 113538 w 201168" name="connsiteX2"/>
              <a:gd fmla="*/ 87502 h 217551" name="connsiteY2"/>
              <a:gd fmla="*/ 0 w 201168" name="connsiteX3"/>
              <a:gd fmla="*/ 71882 h 217551" name="connsiteY3"/>
              <a:gd fmla="*/ 9906 w 201168" name="connsiteX4"/>
              <a:gd fmla="*/ 0 h 217551" name="connsiteY4"/>
              <a:gd fmla="*/ 201168 w 201168" name="connsiteX5"/>
              <a:gd fmla="*/ 26289 h 217551" name="connsiteY5"/>
              <a:gd fmla="*/ 174879 w 201168" name="connsiteX6"/>
              <a:gd fmla="*/ 217551 h 217551" name="connsiteY6"/>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b="b" l="l" r="r" t="t"/>
            <a:pathLst>
              <a:path h="217551" w="201168">
                <a:moveTo>
                  <a:pt x="174879" y="217551"/>
                </a:moveTo>
                <a:lnTo>
                  <a:pt x="97028" y="206883"/>
                </a:lnTo>
                <a:lnTo>
                  <a:pt x="113538" y="87502"/>
                </a:lnTo>
                <a:lnTo>
                  <a:pt x="0" y="71882"/>
                </a:lnTo>
                <a:lnTo>
                  <a:pt x="9906" y="0"/>
                </a:lnTo>
                <a:lnTo>
                  <a:pt x="201168" y="26289"/>
                </a:lnTo>
                <a:lnTo>
                  <a:pt x="174879" y="217551"/>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7327010" y="2706623"/>
            <a:ext cx="207391" cy="183896"/>
          </a:xfrm>
          <a:custGeom>
            <a:gdLst>
              <a:gd fmla="*/ 157607 w 207391" name="connsiteX0"/>
              <a:gd fmla="*/ 0 h 183896" name="connsiteY0"/>
              <a:gd fmla="*/ 207391 w 207391" name="connsiteX1"/>
              <a:gd fmla="*/ 67564 h 183896" name="connsiteY1"/>
              <a:gd fmla="*/ 49783 w 207391" name="connsiteX2"/>
              <a:gd fmla="*/ 183896 h 183896" name="connsiteY2"/>
              <a:gd fmla="*/ 0 w 207391" name="connsiteX3"/>
              <a:gd fmla="*/ 116332 h 183896" name="connsiteY3"/>
              <a:gd fmla="*/ 157607 w 207391" name="connsiteX4"/>
              <a:gd fmla="*/ 0 h 18389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3896" w="207390">
                <a:moveTo>
                  <a:pt x="157607" y="0"/>
                </a:moveTo>
                <a:lnTo>
                  <a:pt x="207391" y="67564"/>
                </a:lnTo>
                <a:lnTo>
                  <a:pt x="49783" y="183896"/>
                </a:lnTo>
                <a:lnTo>
                  <a:pt x="0" y="116332"/>
                </a:lnTo>
                <a:lnTo>
                  <a:pt x="157607" y="0"/>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5542915" y="2604516"/>
            <a:ext cx="214248" cy="209804"/>
          </a:xfrm>
          <a:custGeom>
            <a:gdLst>
              <a:gd fmla="*/ 58038 w 214248" name="connsiteX0"/>
              <a:gd fmla="*/ 209804 h 209804" name="connsiteY0"/>
              <a:gd fmla="*/ 0 w 214248" name="connsiteX1"/>
              <a:gd fmla="*/ 149098 h 209804" name="connsiteY1"/>
              <a:gd fmla="*/ 156336 w 214248" name="connsiteX2"/>
              <a:gd fmla="*/ 0 h 209804" name="connsiteY2"/>
              <a:gd fmla="*/ 214248 w 214248" name="connsiteX3"/>
              <a:gd fmla="*/ 60705 h 209804" name="connsiteY3"/>
              <a:gd fmla="*/ 58038 w 214248" name="connsiteX4"/>
              <a:gd fmla="*/ 209804 h 2098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04" w="214248">
                <a:moveTo>
                  <a:pt x="58038" y="209804"/>
                </a:moveTo>
                <a:lnTo>
                  <a:pt x="0" y="149098"/>
                </a:lnTo>
                <a:lnTo>
                  <a:pt x="156336" y="0"/>
                </a:lnTo>
                <a:lnTo>
                  <a:pt x="214248" y="60705"/>
                </a:lnTo>
                <a:lnTo>
                  <a:pt x="58038" y="209804"/>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536438" y="2598039"/>
            <a:ext cx="227330" cy="233172"/>
          </a:xfrm>
          <a:custGeom>
            <a:gdLst>
              <a:gd fmla="*/ 173990 w 227330" name="connsiteX0"/>
              <a:gd fmla="*/ 233171 h 233172" name="connsiteY0"/>
              <a:gd fmla="*/ 0 w 227330" name="connsiteX1"/>
              <a:gd fmla="*/ 50926 h 233172" name="connsiteY1"/>
              <a:gd fmla="*/ 53340 w 227330" name="connsiteX2"/>
              <a:gd fmla="*/ 0 h 233172" name="connsiteY2"/>
              <a:gd fmla="*/ 227329 w 227330" name="connsiteX3"/>
              <a:gd fmla="*/ 182244 h 233172" name="connsiteY3"/>
              <a:gd fmla="*/ 173990 w 227330" name="connsiteX4"/>
              <a:gd fmla="*/ 233171 h 23317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3172" w="227328">
                <a:moveTo>
                  <a:pt x="173990" y="233171"/>
                </a:moveTo>
                <a:lnTo>
                  <a:pt x="0" y="50926"/>
                </a:lnTo>
                <a:lnTo>
                  <a:pt x="53340" y="0"/>
                </a:lnTo>
                <a:lnTo>
                  <a:pt x="227329" y="182244"/>
                </a:lnTo>
                <a:lnTo>
                  <a:pt x="173990" y="233171"/>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1823973" y="1686814"/>
            <a:ext cx="1870523" cy="2333897"/>
          </a:xfrm>
          <a:custGeom>
            <a:gdLst>
              <a:gd fmla="*/ 0 w 1870523" name="connsiteX0"/>
              <a:gd fmla="*/ 2097913 h 2333897" name="connsiteY0"/>
              <a:gd fmla="*/ 1634490 w 1870523" name="connsiteX1"/>
              <a:gd fmla="*/ 1870455 h 2333897" name="connsiteY1"/>
              <a:gd fmla="*/ 1407160 w 1870523" name="connsiteX2"/>
              <a:gd fmla="*/ 235965 h 2333897" name="connsiteY2"/>
              <a:gd fmla="*/ 703580 w 1870523" name="connsiteX3"/>
              <a:gd fmla="*/ 0 h 2333897" name="connsiteY3"/>
              <a:gd fmla="*/ 703580 w 1870523" name="connsiteX4"/>
              <a:gd fmla="*/ 700150 h 2333897" name="connsiteY4"/>
              <a:gd fmla="*/ 1170305 w 1870523" name="connsiteX5"/>
              <a:gd fmla="*/ 1166875 h 2333897" name="connsiteY5"/>
              <a:gd fmla="*/ 703580 w 1870523" name="connsiteX6"/>
              <a:gd fmla="*/ 1633727 h 2333897" name="connsiteY6"/>
              <a:gd fmla="*/ 422148 w 1870523" name="connsiteX7"/>
              <a:gd fmla="*/ 1539239 h 2333897" name="connsiteY7"/>
              <a:gd fmla="*/ 0 w 1870523" name="connsiteX8"/>
              <a:gd fmla="*/ 2097913 h 2333897"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2333897" w="1870523">
                <a:moveTo>
                  <a:pt x="0" y="2097913"/>
                </a:moveTo>
                <a:cubicBezTo>
                  <a:pt x="514096" y="2486456"/>
                  <a:pt x="1245997" y="2384653"/>
                  <a:pt x="1634490" y="1870455"/>
                </a:cubicBezTo>
                <a:cubicBezTo>
                  <a:pt x="2023110" y="1356359"/>
                  <a:pt x="1921255" y="624458"/>
                  <a:pt x="1407160" y="235965"/>
                </a:cubicBezTo>
                <a:cubicBezTo>
                  <a:pt x="1204468" y="82803"/>
                  <a:pt x="957452" y="0"/>
                  <a:pt x="703580" y="0"/>
                </a:cubicBezTo>
                <a:lnTo>
                  <a:pt x="703580" y="700150"/>
                </a:lnTo>
                <a:cubicBezTo>
                  <a:pt x="961390" y="700150"/>
                  <a:pt x="1170305" y="909065"/>
                  <a:pt x="1170305" y="1166875"/>
                </a:cubicBezTo>
                <a:cubicBezTo>
                  <a:pt x="1170305" y="1424685"/>
                  <a:pt x="961390" y="1633727"/>
                  <a:pt x="703580" y="1633727"/>
                </a:cubicBezTo>
                <a:cubicBezTo>
                  <a:pt x="601980" y="1633727"/>
                  <a:pt x="503174" y="1600580"/>
                  <a:pt x="422148" y="1539239"/>
                </a:cubicBezTo>
                <a:lnTo>
                  <a:pt x="0" y="2097913"/>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1360550" y="1686814"/>
            <a:ext cx="1167003" cy="2097913"/>
          </a:xfrm>
          <a:custGeom>
            <a:gdLst>
              <a:gd fmla="*/ 1167003 w 1167003" name="connsiteX0"/>
              <a:gd fmla="*/ 0 h 2097913" name="connsiteY0"/>
              <a:gd fmla="*/ 0 w 1167003" name="connsiteX1"/>
              <a:gd fmla="*/ 1166875 h 2097913" name="connsiteY1"/>
              <a:gd fmla="*/ 463422 w 1167003" name="connsiteX2"/>
              <a:gd fmla="*/ 2097913 h 2097913" name="connsiteY2"/>
              <a:gd fmla="*/ 885571 w 1167003" name="connsiteX3"/>
              <a:gd fmla="*/ 1539239 h 2097913" name="connsiteY3"/>
              <a:gd fmla="*/ 794638 w 1167003" name="connsiteX4"/>
              <a:gd fmla="*/ 885443 h 2097913" name="connsiteY4"/>
              <a:gd fmla="*/ 1167003 w 1167003" name="connsiteX5"/>
              <a:gd fmla="*/ 700150 h 2097913" name="connsiteY5"/>
              <a:gd fmla="*/ 1167003 w 1167003" name="connsiteX6"/>
              <a:gd fmla="*/ 0 h 2097913" name="connsiteY6"/>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b="b" l="l" r="r" t="t"/>
            <a:pathLst>
              <a:path h="2097913" w="1167003">
                <a:moveTo>
                  <a:pt x="1167003" y="0"/>
                </a:moveTo>
                <a:cubicBezTo>
                  <a:pt x="522478" y="0"/>
                  <a:pt x="0" y="522477"/>
                  <a:pt x="0" y="1166875"/>
                </a:cubicBezTo>
                <a:cubicBezTo>
                  <a:pt x="0" y="1532762"/>
                  <a:pt x="171577" y="1877314"/>
                  <a:pt x="463422" y="2097913"/>
                </a:cubicBezTo>
                <a:lnTo>
                  <a:pt x="885571" y="1539239"/>
                </a:lnTo>
                <a:cubicBezTo>
                  <a:pt x="679831" y="1383918"/>
                  <a:pt x="639191" y="1091183"/>
                  <a:pt x="794638" y="885443"/>
                </a:cubicBezTo>
                <a:cubicBezTo>
                  <a:pt x="882777" y="768730"/>
                  <a:pt x="1020699" y="700150"/>
                  <a:pt x="1167003" y="700150"/>
                </a:cubicBezTo>
                <a:lnTo>
                  <a:pt x="1167003"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2084832" y="4247388"/>
            <a:ext cx="74676" cy="76200"/>
          </a:xfrm>
          <a:custGeom>
            <a:gdLst>
              <a:gd fmla="*/ 0 w 74676" name="connsiteX0"/>
              <a:gd fmla="*/ 76200 h 76200" name="connsiteY0"/>
              <a:gd fmla="*/ 74675 w 74676" name="connsiteX1"/>
              <a:gd fmla="*/ 76200 h 76200" name="connsiteY1"/>
              <a:gd fmla="*/ 74675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5" y="76200"/>
                </a:lnTo>
                <a:lnTo>
                  <a:pt x="74675" y="0"/>
                </a:lnTo>
                <a:lnTo>
                  <a:pt x="0" y="0"/>
                </a:lnTo>
                <a:lnTo>
                  <a:pt x="0" y="7620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2660904" y="4247388"/>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3332988" y="2771139"/>
            <a:ext cx="201167" cy="217678"/>
          </a:xfrm>
          <a:custGeom>
            <a:gdLst>
              <a:gd fmla="*/ 174878 w 201167" name="connsiteX0"/>
              <a:gd fmla="*/ 217677 h 217678" name="connsiteY0"/>
              <a:gd fmla="*/ 97027 w 201167" name="connsiteX1"/>
              <a:gd fmla="*/ 206883 h 217678" name="connsiteY1"/>
              <a:gd fmla="*/ 113538 w 201167" name="connsiteX2"/>
              <a:gd fmla="*/ 87502 h 217678" name="connsiteY2"/>
              <a:gd fmla="*/ 0 w 201167" name="connsiteX3"/>
              <a:gd fmla="*/ 71882 h 217678" name="connsiteY3"/>
              <a:gd fmla="*/ 10033 w 201167" name="connsiteX4"/>
              <a:gd fmla="*/ 0 h 217678" name="connsiteY4"/>
              <a:gd fmla="*/ 201167 w 201167" name="connsiteX5"/>
              <a:gd fmla="*/ 26416 h 217678" name="connsiteY5"/>
              <a:gd fmla="*/ 174878 w 201167" name="connsiteX6"/>
              <a:gd fmla="*/ 217677 h 217678" name="connsiteY6"/>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b="b" l="l" r="r" t="t"/>
            <a:pathLst>
              <a:path h="217678" w="201167">
                <a:moveTo>
                  <a:pt x="174878" y="217677"/>
                </a:moveTo>
                <a:lnTo>
                  <a:pt x="97027" y="206883"/>
                </a:lnTo>
                <a:lnTo>
                  <a:pt x="113538" y="87502"/>
                </a:lnTo>
                <a:lnTo>
                  <a:pt x="0" y="71882"/>
                </a:lnTo>
                <a:lnTo>
                  <a:pt x="10033" y="0"/>
                </a:lnTo>
                <a:lnTo>
                  <a:pt x="201167" y="26416"/>
                </a:lnTo>
                <a:lnTo>
                  <a:pt x="174878" y="217677"/>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3320541" y="2788920"/>
            <a:ext cx="207391" cy="183769"/>
          </a:xfrm>
          <a:custGeom>
            <a:gdLst>
              <a:gd fmla="*/ 157607 w 207391" name="connsiteX0"/>
              <a:gd fmla="*/ 0 h 183769" name="connsiteY0"/>
              <a:gd fmla="*/ 207391 w 207391" name="connsiteX1"/>
              <a:gd fmla="*/ 67436 h 183769" name="connsiteY1"/>
              <a:gd fmla="*/ 49784 w 207391" name="connsiteX2"/>
              <a:gd fmla="*/ 183769 h 183769" name="connsiteY2"/>
              <a:gd fmla="*/ 0 w 207391" name="connsiteX3"/>
              <a:gd fmla="*/ 116331 h 183769" name="connsiteY3"/>
              <a:gd fmla="*/ 157607 w 207391" name="connsiteX4"/>
              <a:gd fmla="*/ 0 h 18376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3769" w="207390">
                <a:moveTo>
                  <a:pt x="157607" y="0"/>
                </a:moveTo>
                <a:lnTo>
                  <a:pt x="207391" y="67436"/>
                </a:lnTo>
                <a:lnTo>
                  <a:pt x="49784" y="183769"/>
                </a:lnTo>
                <a:lnTo>
                  <a:pt x="0" y="116331"/>
                </a:lnTo>
                <a:lnTo>
                  <a:pt x="157607" y="0"/>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1589658" y="2516632"/>
            <a:ext cx="214249" cy="209804"/>
          </a:xfrm>
          <a:custGeom>
            <a:gdLst>
              <a:gd fmla="*/ 57911 w 214249" name="connsiteX0"/>
              <a:gd fmla="*/ 209803 h 209804" name="connsiteY0"/>
              <a:gd fmla="*/ 0 w 214249" name="connsiteX1"/>
              <a:gd fmla="*/ 149097 h 209804" name="connsiteY1"/>
              <a:gd fmla="*/ 156210 w 214249" name="connsiteX2"/>
              <a:gd fmla="*/ 0 h 209804" name="connsiteY2"/>
              <a:gd fmla="*/ 214248 w 214249" name="connsiteX3"/>
              <a:gd fmla="*/ 60705 h 209804" name="connsiteY3"/>
              <a:gd fmla="*/ 57911 w 214249" name="connsiteX4"/>
              <a:gd fmla="*/ 209803 h 2098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09804" w="214249">
                <a:moveTo>
                  <a:pt x="57911" y="209803"/>
                </a:moveTo>
                <a:lnTo>
                  <a:pt x="0" y="149097"/>
                </a:lnTo>
                <a:lnTo>
                  <a:pt x="156210" y="0"/>
                </a:lnTo>
                <a:lnTo>
                  <a:pt x="214248" y="60705"/>
                </a:lnTo>
                <a:lnTo>
                  <a:pt x="57911" y="209803"/>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1583055" y="2510027"/>
            <a:ext cx="227330" cy="233298"/>
          </a:xfrm>
          <a:custGeom>
            <a:gdLst>
              <a:gd fmla="*/ 173990 w 227330" name="connsiteX0"/>
              <a:gd fmla="*/ 233298 h 233298" name="connsiteY0"/>
              <a:gd fmla="*/ 0 w 227330" name="connsiteX1"/>
              <a:gd fmla="*/ 50926 h 233298" name="connsiteY1"/>
              <a:gd fmla="*/ 53340 w 227330" name="connsiteX2"/>
              <a:gd fmla="*/ 0 h 233298" name="connsiteY2"/>
              <a:gd fmla="*/ 227330 w 227330" name="connsiteX3"/>
              <a:gd fmla="*/ 182372 h 233298" name="connsiteY3"/>
              <a:gd fmla="*/ 173990 w 227330" name="connsiteX4"/>
              <a:gd fmla="*/ 233298 h 23329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3298" w="227328">
                <a:moveTo>
                  <a:pt x="173990" y="233298"/>
                </a:moveTo>
                <a:lnTo>
                  <a:pt x="0" y="50926"/>
                </a:lnTo>
                <a:lnTo>
                  <a:pt x="53340" y="0"/>
                </a:lnTo>
                <a:lnTo>
                  <a:pt x="227330" y="182372"/>
                </a:lnTo>
                <a:lnTo>
                  <a:pt x="173990" y="233298"/>
                </a:lnTo>
              </a:path>
            </a:pathLst>
          </a:custGeom>
          <a:solidFill>
            <a:srgbClr val="F2F2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4276344" y="2644139"/>
            <a:ext cx="716279" cy="611124"/>
          </a:xfrm>
          <a:custGeom>
            <a:gdLst>
              <a:gd fmla="*/ 0 w 716279" name="connsiteX0"/>
              <a:gd fmla="*/ 152780 h 611124" name="connsiteY0"/>
              <a:gd fmla="*/ 410717 w 716279" name="connsiteX1"/>
              <a:gd fmla="*/ 152780 h 611124" name="connsiteY1"/>
              <a:gd fmla="*/ 410717 w 716279" name="connsiteX2"/>
              <a:gd fmla="*/ 0 h 611124" name="connsiteY2"/>
              <a:gd fmla="*/ 716279 w 716279" name="connsiteX3"/>
              <a:gd fmla="*/ 305561 h 611124" name="connsiteY3"/>
              <a:gd fmla="*/ 410717 w 716279" name="connsiteX4"/>
              <a:gd fmla="*/ 611124 h 611124" name="connsiteY4"/>
              <a:gd fmla="*/ 410717 w 716279" name="connsiteX5"/>
              <a:gd fmla="*/ 458342 h 611124" name="connsiteY5"/>
              <a:gd fmla="*/ 0 w 716279" name="connsiteX6"/>
              <a:gd fmla="*/ 458342 h 611124" name="connsiteY6"/>
              <a:gd fmla="*/ 0 w 716279" name="connsiteX7"/>
              <a:gd fmla="*/ 152780 h 611124"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611124" w="716279">
                <a:moveTo>
                  <a:pt x="0" y="152780"/>
                </a:moveTo>
                <a:lnTo>
                  <a:pt x="410717" y="152780"/>
                </a:lnTo>
                <a:lnTo>
                  <a:pt x="410717" y="0"/>
                </a:lnTo>
                <a:lnTo>
                  <a:pt x="716279" y="305561"/>
                </a:lnTo>
                <a:lnTo>
                  <a:pt x="410717" y="611124"/>
                </a:lnTo>
                <a:lnTo>
                  <a:pt x="410717" y="458342"/>
                </a:lnTo>
                <a:lnTo>
                  <a:pt x="0" y="458342"/>
                </a:lnTo>
                <a:lnTo>
                  <a:pt x="0" y="152780"/>
                </a:lnTo>
              </a:path>
            </a:pathLst>
          </a:custGeom>
          <a:solidFill>
            <a:srgbClr val="A6A6A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pic>
        <p:nvPicPr>
          <p:cNvPr id="23" name="Picture 3"/>
          <p:cNvPicPr>
            <a:picLocks noChangeArrowheads="1" noChangeAspect="1"/>
          </p:cNvPicPr>
          <p:nvPr/>
        </p:nvPicPr>
        <p:blipFill>
          <a:blip r:embed="rId3"/>
          <a:stretch>
            <a:fillRect/>
          </a:stretch>
        </p:blipFill>
        <p:spPr bwMode="auto">
          <a:xfrm>
            <a:off x="1701800" y="2286000"/>
            <a:ext cx="342900" cy="342900"/>
          </a:xfrm>
          <a:prstGeom prst="rect">
            <a:avLst/>
          </a:prstGeom>
          <a:noFill/>
        </p:spPr>
      </p:pic>
      <p:pic>
        <p:nvPicPr>
          <p:cNvPr id="24" name="Picture 3"/>
          <p:cNvPicPr>
            <a:picLocks noChangeArrowheads="1" noChangeAspect="1"/>
          </p:cNvPicPr>
          <p:nvPr/>
        </p:nvPicPr>
        <p:blipFill>
          <a:blip r:embed="rId4"/>
          <a:stretch>
            <a:fillRect/>
          </a:stretch>
        </p:blipFill>
        <p:spPr bwMode="auto">
          <a:xfrm>
            <a:off x="3060700" y="2857500"/>
            <a:ext cx="342900" cy="330200"/>
          </a:xfrm>
          <a:prstGeom prst="rect">
            <a:avLst/>
          </a:prstGeom>
          <a:noFill/>
        </p:spPr>
      </p:pic>
      <p:pic>
        <p:nvPicPr>
          <p:cNvPr id="25" name="Picture 3"/>
          <p:cNvPicPr>
            <a:picLocks noChangeArrowheads="1" noChangeAspect="1"/>
          </p:cNvPicPr>
          <p:nvPr/>
        </p:nvPicPr>
        <p:blipFill>
          <a:blip r:embed="rId5"/>
          <a:stretch>
            <a:fillRect/>
          </a:stretch>
        </p:blipFill>
        <p:spPr bwMode="auto">
          <a:xfrm>
            <a:off x="5651500" y="2374900"/>
            <a:ext cx="342900" cy="342900"/>
          </a:xfrm>
          <a:prstGeom prst="rect">
            <a:avLst/>
          </a:prstGeom>
          <a:noFill/>
        </p:spPr>
      </p:pic>
      <p:pic>
        <p:nvPicPr>
          <p:cNvPr id="26" name="Picture 3"/>
          <p:cNvPicPr>
            <a:picLocks noChangeArrowheads="1" noChangeAspect="1"/>
          </p:cNvPicPr>
          <p:nvPr/>
        </p:nvPicPr>
        <p:blipFill>
          <a:blip r:embed="rId6"/>
          <a:stretch>
            <a:fillRect/>
          </a:stretch>
        </p:blipFill>
        <p:spPr bwMode="auto">
          <a:xfrm>
            <a:off x="7061200" y="2768600"/>
            <a:ext cx="342900" cy="342900"/>
          </a:xfrm>
          <a:prstGeom prst="rect">
            <a:avLst/>
          </a:prstGeom>
          <a:noFill/>
        </p:spPr>
      </p:pic>
      <p:sp>
        <p:nvSpPr>
          <p:cNvPr id="2" name="TextBox 1"/>
          <p:cNvSpPr txBox="1"/>
          <p:nvPr/>
        </p:nvSpPr>
        <p:spPr>
          <a:xfrm>
            <a:off x="393700" y="254000"/>
            <a:ext cx="8837612" cy="401320"/>
          </a:xfrm>
          <a:prstGeom prst="rect">
            <a:avLst/>
          </a:prstGeom>
          <a:noFill/>
        </p:spPr>
        <p:txBody>
          <a:bodyPr lIns="0" rIns="0" rtlCol="0" tIns="0" wrap="none">
            <a:spAutoFit/>
          </a:bodyPr>
          <a:lstStyle/>
          <a:p>
            <a:pPr>
              <a:lnSpc>
                <a:spcPts val="1400"/>
              </a:lnSpc>
              <a:tabLst>
                <a:tab pos="241300"/>
              </a:tabLst>
            </a:pPr>
            <a:r>
              <a:rPr altLang="zh-CN" lang="en-US" smtClean="0"/>
              <a:t>	移动互联网行业概况</a:t>
            </a:r>
          </a:p>
          <a:p>
            <a:pPr>
              <a:lnSpc>
                <a:spcPts val="1400"/>
              </a:lnSpc>
              <a:tabLst>
                <a:tab pos="241300"/>
              </a:tabLst>
            </a:pPr>
            <a:r>
              <a:rPr altLang="zh-CN" lang="en-US" smtClean="0"/>
              <a:t>   移动网民中男性用户更多，占比为57.8%，女性用户比例较年初有小幅增长，达42.2%</a:t>
            </a:r>
          </a:p>
        </p:txBody>
      </p:sp>
      <p:sp>
        <p:nvSpPr>
          <p:cNvPr id="27"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8" name="TextBox 1"/>
          <p:cNvSpPr txBox="1"/>
          <p:nvPr/>
        </p:nvSpPr>
        <p:spPr>
          <a:xfrm>
            <a:off x="5029200" y="1244600"/>
            <a:ext cx="2741612" cy="2903220"/>
          </a:xfrm>
          <a:prstGeom prst="rect">
            <a:avLst/>
          </a:prstGeom>
          <a:noFill/>
        </p:spPr>
        <p:txBody>
          <a:bodyPr lIns="0" rIns="0" rtlCol="0" tIns="0" wrap="none">
            <a:spAutoFit/>
          </a:bodyPr>
          <a:lstStyle/>
          <a:p>
            <a:pPr>
              <a:lnSpc>
                <a:spcPts val="1500"/>
              </a:lnSpc>
              <a:tabLst>
                <a:tab pos="469900"/>
                <a:tab pos="1917700"/>
              </a:tabLst>
            </a:pPr>
            <a:r>
              <a:rPr altLang="zh-CN" b="1" lang="en-US" smtClean="0" sz="1202">
                <a:solidFill>
                  <a:srgbClr val="585E79"/>
                </a:solidFill>
                <a:latin charset="0" pitchFamily="18" typeface="Microsoft YaHei UI"/>
                <a:cs charset="0" pitchFamily="18" typeface="Microsoft YaHei UI"/>
              </a:rPr>
              <a:t>2014年12月 移动智能终端用户性别分布</a:t>
            </a: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r>
              <a:rPr altLang="zh-CN" b="1" lang="en-US" smtClean="0" sz="1202">
                <a:solidFill>
                  <a:srgbClr val="585E79"/>
                </a:solidFill>
                <a:latin charset="0" pitchFamily="18" typeface="Microsoft YaHei UI"/>
                <a:cs charset="0" pitchFamily="18" typeface="Microsoft YaHei UI"/>
              </a:rPr>
              <a:t>	42.2%</a:t>
            </a:r>
          </a:p>
          <a:p>
            <a:pPr>
              <a:lnSpc>
                <a:spcPts val="1500"/>
              </a:lnSpc>
              <a:tabLst>
                <a:tab pos="469900"/>
                <a:tab pos="19177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69900"/>
                <a:tab pos="1917700"/>
              </a:tabLst>
            </a:pPr>
            <a:r>
              <a:rPr altLang="zh-CN" b="1" lang="en-US" smtClean="0" sz="1202">
                <a:solidFill>
                  <a:srgbClr val="585E79"/>
                </a:solidFill>
                <a:latin charset="0" pitchFamily="18" typeface="Microsoft YaHei UI"/>
                <a:cs charset="0" pitchFamily="18" typeface="Microsoft YaHei UI"/>
              </a:rPr>
              <a:t>		57.8%</a:t>
            </a:r>
          </a:p>
        </p:txBody>
      </p:sp>
      <p:sp>
        <p:nvSpPr>
          <p:cNvPr id="29" name="TextBox 1"/>
          <p:cNvSpPr txBox="1"/>
          <p:nvPr/>
        </p:nvSpPr>
        <p:spPr>
          <a:xfrm>
            <a:off x="6172200" y="4191000"/>
            <a:ext cx="254000" cy="210820"/>
          </a:xfrm>
          <a:prstGeom prst="rect">
            <a:avLst/>
          </a:prstGeom>
          <a:noFill/>
        </p:spPr>
        <p:txBody>
          <a:bodyPr lIns="0" rIns="0" rtlCol="0" tIns="0" wrap="none">
            <a:spAutoFit/>
          </a:bodyPr>
          <a:lstStyle/>
          <a:p>
            <a:pPr>
              <a:lnSpc>
                <a:spcPts val="1300"/>
              </a:lnSpc>
            </a:pPr>
            <a:r>
              <a:rPr altLang="zh-CN" lang="en-US" smtClean="0" sz="996">
                <a:solidFill>
                  <a:srgbClr val="595959"/>
                </a:solidFill>
                <a:latin charset="0" pitchFamily="18" typeface="Microsoft YaHei UI"/>
                <a:cs charset="0" pitchFamily="18" typeface="Microsoft YaHei UI"/>
              </a:rPr>
              <a:t>男性</a:t>
            </a:r>
          </a:p>
        </p:txBody>
      </p:sp>
      <p:sp>
        <p:nvSpPr>
          <p:cNvPr id="30" name="TextBox 1"/>
          <p:cNvSpPr txBox="1"/>
          <p:nvPr/>
        </p:nvSpPr>
        <p:spPr>
          <a:xfrm>
            <a:off x="6756400" y="4191000"/>
            <a:ext cx="254000" cy="210820"/>
          </a:xfrm>
          <a:prstGeom prst="rect">
            <a:avLst/>
          </a:prstGeom>
          <a:noFill/>
        </p:spPr>
        <p:txBody>
          <a:bodyPr lIns="0" rIns="0" rtlCol="0" tIns="0" wrap="none">
            <a:spAutoFit/>
          </a:bodyPr>
          <a:lstStyle/>
          <a:p>
            <a:pPr>
              <a:lnSpc>
                <a:spcPts val="1300"/>
              </a:lnSpc>
            </a:pPr>
            <a:r>
              <a:rPr altLang="zh-CN" lang="en-US" smtClean="0" sz="996">
                <a:solidFill>
                  <a:srgbClr val="595959"/>
                </a:solidFill>
                <a:latin charset="0" pitchFamily="18" typeface="Microsoft YaHei UI"/>
                <a:cs charset="0" pitchFamily="18" typeface="Microsoft YaHei UI"/>
              </a:rPr>
              <a:t>女性</a:t>
            </a:r>
          </a:p>
        </p:txBody>
      </p:sp>
      <p:sp>
        <p:nvSpPr>
          <p:cNvPr id="31" name="TextBox 1"/>
          <p:cNvSpPr txBox="1"/>
          <p:nvPr/>
        </p:nvSpPr>
        <p:spPr>
          <a:xfrm>
            <a:off x="1079500" y="1244600"/>
            <a:ext cx="2647950" cy="2903220"/>
          </a:xfrm>
          <a:prstGeom prst="rect">
            <a:avLst/>
          </a:prstGeom>
          <a:noFill/>
        </p:spPr>
        <p:txBody>
          <a:bodyPr lIns="0" rIns="0" rtlCol="0" tIns="0" wrap="none">
            <a:spAutoFit/>
          </a:bodyPr>
          <a:lstStyle/>
          <a:p>
            <a:pPr>
              <a:lnSpc>
                <a:spcPts val="1500"/>
              </a:lnSpc>
              <a:tabLst>
                <a:tab pos="444500"/>
                <a:tab pos="1866900"/>
              </a:tabLst>
            </a:pPr>
            <a:r>
              <a:rPr altLang="zh-CN" b="1" lang="en-US" smtClean="0" sz="1202">
                <a:solidFill>
                  <a:srgbClr val="585E79"/>
                </a:solidFill>
                <a:latin charset="0" pitchFamily="18" typeface="Microsoft YaHei UI"/>
                <a:cs charset="0" pitchFamily="18" typeface="Microsoft YaHei UI"/>
              </a:rPr>
              <a:t>2014年1月 移动智能终端用户性别分布</a:t>
            </a: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r>
              <a:rPr altLang="zh-CN" b="1" lang="en-US" smtClean="0" sz="1202">
                <a:solidFill>
                  <a:srgbClr val="585E79"/>
                </a:solidFill>
                <a:latin charset="0" pitchFamily="18" typeface="Microsoft YaHei UI"/>
                <a:cs charset="0" pitchFamily="18" typeface="Microsoft YaHei UI"/>
              </a:rPr>
              <a:t>	39.7%</a:t>
            </a: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endParaRPr altLang="zh-CN" b="1" lang="en-US" smtClean="0" sz="1202">
              <a:solidFill>
                <a:srgbClr val="585E79"/>
              </a:solidFill>
              <a:latin charset="0" pitchFamily="18" typeface="Microsoft YaHei UI"/>
              <a:cs charset="0" pitchFamily="18" typeface="Microsoft YaHei UI"/>
            </a:endParaRPr>
          </a:p>
          <a:p>
            <a:pPr>
              <a:lnSpc>
                <a:spcPts val="1500"/>
              </a:lnSpc>
              <a:tabLst>
                <a:tab pos="444500"/>
                <a:tab pos="1866900"/>
              </a:tabLst>
            </a:pPr>
            <a:r>
              <a:rPr altLang="zh-CN" b="1" lang="en-US" smtClean="0" sz="1202">
                <a:solidFill>
                  <a:srgbClr val="585E79"/>
                </a:solidFill>
                <a:latin charset="0" pitchFamily="18" typeface="Microsoft YaHei UI"/>
                <a:cs charset="0" pitchFamily="18" typeface="Microsoft YaHei UI"/>
              </a:rPr>
              <a:t>		60.3%</a:t>
            </a:r>
          </a:p>
        </p:txBody>
      </p:sp>
      <p:sp>
        <p:nvSpPr>
          <p:cNvPr id="1024" name="TextBox 1"/>
          <p:cNvSpPr txBox="1"/>
          <p:nvPr/>
        </p:nvSpPr>
        <p:spPr>
          <a:xfrm>
            <a:off x="2184400" y="4191000"/>
            <a:ext cx="254000" cy="210820"/>
          </a:xfrm>
          <a:prstGeom prst="rect">
            <a:avLst/>
          </a:prstGeom>
          <a:noFill/>
        </p:spPr>
        <p:txBody>
          <a:bodyPr lIns="0" rIns="0" rtlCol="0" tIns="0" wrap="none">
            <a:spAutoFit/>
          </a:bodyPr>
          <a:lstStyle/>
          <a:p>
            <a:pPr>
              <a:lnSpc>
                <a:spcPts val="1300"/>
              </a:lnSpc>
            </a:pPr>
            <a:r>
              <a:rPr altLang="zh-CN" lang="en-US" smtClean="0" sz="996">
                <a:solidFill>
                  <a:srgbClr val="595959"/>
                </a:solidFill>
                <a:latin charset="0" pitchFamily="18" typeface="Microsoft YaHei UI"/>
                <a:cs charset="0" pitchFamily="18" typeface="Microsoft YaHei UI"/>
              </a:rPr>
              <a:t>男性</a:t>
            </a:r>
          </a:p>
        </p:txBody>
      </p:sp>
      <p:sp>
        <p:nvSpPr>
          <p:cNvPr id="1025" name="TextBox 1"/>
          <p:cNvSpPr txBox="1"/>
          <p:nvPr/>
        </p:nvSpPr>
        <p:spPr>
          <a:xfrm>
            <a:off x="2768600" y="4191000"/>
            <a:ext cx="254000" cy="210820"/>
          </a:xfrm>
          <a:prstGeom prst="rect">
            <a:avLst/>
          </a:prstGeom>
          <a:noFill/>
        </p:spPr>
        <p:txBody>
          <a:bodyPr lIns="0" rIns="0" rtlCol="0" tIns="0" wrap="none">
            <a:spAutoFit/>
          </a:bodyPr>
          <a:lstStyle/>
          <a:p>
            <a:pPr>
              <a:lnSpc>
                <a:spcPts val="1300"/>
              </a:lnSpc>
            </a:pPr>
            <a:r>
              <a:rPr altLang="zh-CN" lang="en-US" smtClean="0" sz="996">
                <a:solidFill>
                  <a:srgbClr val="595959"/>
                </a:solidFill>
                <a:latin charset="0" pitchFamily="18" typeface="Microsoft YaHei UI"/>
                <a:cs charset="0" pitchFamily="18" typeface="Microsoft YaHei UI"/>
              </a:rPr>
              <a:t>女性</a:t>
            </a:r>
          </a:p>
        </p:txBody>
      </p:sp>
    </p:spTree>
  </p:cSld>
  <p:clrMapOvr>
    <a:masterClrMapping/>
  </p:clrMapOvr>
  <p:transition/>
  <p:timing/>
</p:sld>
</file>

<file path=ppt/slides/slide6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6285610" y="2103208"/>
            <a:ext cx="1458086" cy="214668"/>
          </a:xfrm>
          <a:custGeom>
            <a:gdLst>
              <a:gd fmla="*/ 0 w 1458086" name="connsiteX0"/>
              <a:gd fmla="*/ 214668 h 214668" name="connsiteY0"/>
              <a:gd fmla="*/ 1458086 w 1458086" name="connsiteX1"/>
              <a:gd fmla="*/ 214668 h 214668" name="connsiteY1"/>
              <a:gd fmla="*/ 1458086 w 1458086" name="connsiteX2"/>
              <a:gd fmla="*/ 0 h 214668" name="connsiteY2"/>
              <a:gd fmla="*/ 0 w 1458086" name="connsiteX3"/>
              <a:gd fmla="*/ 0 h 214668" name="connsiteY3"/>
              <a:gd fmla="*/ 0 w 1458086" name="connsiteX4"/>
              <a:gd fmla="*/ 214668 h 2146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4668" w="1458086">
                <a:moveTo>
                  <a:pt x="0" y="214668"/>
                </a:moveTo>
                <a:lnTo>
                  <a:pt x="1458086" y="214668"/>
                </a:lnTo>
                <a:lnTo>
                  <a:pt x="1458086" y="0"/>
                </a:lnTo>
                <a:lnTo>
                  <a:pt x="0" y="0"/>
                </a:lnTo>
                <a:lnTo>
                  <a:pt x="0" y="214668"/>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7743570" y="2103208"/>
            <a:ext cx="975106" cy="214668"/>
          </a:xfrm>
          <a:custGeom>
            <a:gdLst>
              <a:gd fmla="*/ 0 w 975106" name="connsiteX0"/>
              <a:gd fmla="*/ 214668 h 214668" name="connsiteY0"/>
              <a:gd fmla="*/ 975106 w 975106" name="connsiteX1"/>
              <a:gd fmla="*/ 214668 h 214668" name="connsiteY1"/>
              <a:gd fmla="*/ 975106 w 975106" name="connsiteX2"/>
              <a:gd fmla="*/ 0 h 214668" name="connsiteY2"/>
              <a:gd fmla="*/ 0 w 975106" name="connsiteX3"/>
              <a:gd fmla="*/ 0 h 214668" name="connsiteY3"/>
              <a:gd fmla="*/ 0 w 975106" name="connsiteX4"/>
              <a:gd fmla="*/ 214668 h 2146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4668" w="975106">
                <a:moveTo>
                  <a:pt x="0" y="214668"/>
                </a:moveTo>
                <a:lnTo>
                  <a:pt x="975106" y="214668"/>
                </a:lnTo>
                <a:lnTo>
                  <a:pt x="975106" y="0"/>
                </a:lnTo>
                <a:lnTo>
                  <a:pt x="0" y="0"/>
                </a:lnTo>
                <a:lnTo>
                  <a:pt x="0" y="214668"/>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6285610" y="2532468"/>
            <a:ext cx="1458086" cy="214668"/>
          </a:xfrm>
          <a:custGeom>
            <a:gdLst>
              <a:gd fmla="*/ 0 w 1458086" name="connsiteX0"/>
              <a:gd fmla="*/ 214668 h 214668" name="connsiteY0"/>
              <a:gd fmla="*/ 1458086 w 1458086" name="connsiteX1"/>
              <a:gd fmla="*/ 214668 h 214668" name="connsiteY1"/>
              <a:gd fmla="*/ 1458086 w 1458086" name="connsiteX2"/>
              <a:gd fmla="*/ 0 h 214668" name="connsiteY2"/>
              <a:gd fmla="*/ 0 w 1458086" name="connsiteX3"/>
              <a:gd fmla="*/ 0 h 214668" name="connsiteY3"/>
              <a:gd fmla="*/ 0 w 1458086" name="connsiteX4"/>
              <a:gd fmla="*/ 214668 h 2146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4668" w="1458086">
                <a:moveTo>
                  <a:pt x="0" y="214668"/>
                </a:moveTo>
                <a:lnTo>
                  <a:pt x="1458086" y="214668"/>
                </a:lnTo>
                <a:lnTo>
                  <a:pt x="1458086" y="0"/>
                </a:lnTo>
                <a:lnTo>
                  <a:pt x="0" y="0"/>
                </a:lnTo>
                <a:lnTo>
                  <a:pt x="0" y="214668"/>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7743570" y="2532468"/>
            <a:ext cx="975106" cy="214668"/>
          </a:xfrm>
          <a:custGeom>
            <a:gdLst>
              <a:gd fmla="*/ 0 w 975106" name="connsiteX0"/>
              <a:gd fmla="*/ 214668 h 214668" name="connsiteY0"/>
              <a:gd fmla="*/ 975106 w 975106" name="connsiteX1"/>
              <a:gd fmla="*/ 214668 h 214668" name="connsiteY1"/>
              <a:gd fmla="*/ 975106 w 975106" name="connsiteX2"/>
              <a:gd fmla="*/ 0 h 214668" name="connsiteY2"/>
              <a:gd fmla="*/ 0 w 975106" name="connsiteX3"/>
              <a:gd fmla="*/ 0 h 214668" name="connsiteY3"/>
              <a:gd fmla="*/ 0 w 975106" name="connsiteX4"/>
              <a:gd fmla="*/ 214668 h 2146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4668" w="975106">
                <a:moveTo>
                  <a:pt x="0" y="214668"/>
                </a:moveTo>
                <a:lnTo>
                  <a:pt x="975106" y="214668"/>
                </a:lnTo>
                <a:lnTo>
                  <a:pt x="975106" y="0"/>
                </a:lnTo>
                <a:lnTo>
                  <a:pt x="0" y="0"/>
                </a:lnTo>
                <a:lnTo>
                  <a:pt x="0" y="214668"/>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6285610" y="2961855"/>
            <a:ext cx="1458086" cy="214668"/>
          </a:xfrm>
          <a:custGeom>
            <a:gdLst>
              <a:gd fmla="*/ 0 w 1458086" name="connsiteX0"/>
              <a:gd fmla="*/ 214668 h 214668" name="connsiteY0"/>
              <a:gd fmla="*/ 1458086 w 1458086" name="connsiteX1"/>
              <a:gd fmla="*/ 214668 h 214668" name="connsiteY1"/>
              <a:gd fmla="*/ 1458086 w 1458086" name="connsiteX2"/>
              <a:gd fmla="*/ 0 h 214668" name="connsiteY2"/>
              <a:gd fmla="*/ 0 w 1458086" name="connsiteX3"/>
              <a:gd fmla="*/ 0 h 214668" name="connsiteY3"/>
              <a:gd fmla="*/ 0 w 1458086" name="connsiteX4"/>
              <a:gd fmla="*/ 214668 h 2146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4668" w="1458086">
                <a:moveTo>
                  <a:pt x="0" y="214668"/>
                </a:moveTo>
                <a:lnTo>
                  <a:pt x="1458086" y="214668"/>
                </a:lnTo>
                <a:lnTo>
                  <a:pt x="1458086" y="0"/>
                </a:lnTo>
                <a:lnTo>
                  <a:pt x="0" y="0"/>
                </a:lnTo>
                <a:lnTo>
                  <a:pt x="0" y="214668"/>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7743570" y="2961855"/>
            <a:ext cx="975106" cy="214668"/>
          </a:xfrm>
          <a:custGeom>
            <a:gdLst>
              <a:gd fmla="*/ 0 w 975106" name="connsiteX0"/>
              <a:gd fmla="*/ 214668 h 214668" name="connsiteY0"/>
              <a:gd fmla="*/ 975106 w 975106" name="connsiteX1"/>
              <a:gd fmla="*/ 214668 h 214668" name="connsiteY1"/>
              <a:gd fmla="*/ 975106 w 975106" name="connsiteX2"/>
              <a:gd fmla="*/ 0 h 214668" name="connsiteY2"/>
              <a:gd fmla="*/ 0 w 975106" name="connsiteX3"/>
              <a:gd fmla="*/ 0 h 214668" name="connsiteY3"/>
              <a:gd fmla="*/ 0 w 975106" name="connsiteX4"/>
              <a:gd fmla="*/ 214668 h 2146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4668" w="975106">
                <a:moveTo>
                  <a:pt x="0" y="214668"/>
                </a:moveTo>
                <a:lnTo>
                  <a:pt x="975106" y="214668"/>
                </a:lnTo>
                <a:lnTo>
                  <a:pt x="975106" y="0"/>
                </a:lnTo>
                <a:lnTo>
                  <a:pt x="0" y="0"/>
                </a:lnTo>
                <a:lnTo>
                  <a:pt x="0" y="214668"/>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6285610" y="3391243"/>
            <a:ext cx="1458086" cy="214667"/>
          </a:xfrm>
          <a:custGeom>
            <a:gdLst>
              <a:gd fmla="*/ 0 w 1458086" name="connsiteX0"/>
              <a:gd fmla="*/ 214667 h 214667" name="connsiteY0"/>
              <a:gd fmla="*/ 1458086 w 1458086" name="connsiteX1"/>
              <a:gd fmla="*/ 214667 h 214667" name="connsiteY1"/>
              <a:gd fmla="*/ 1458086 w 1458086" name="connsiteX2"/>
              <a:gd fmla="*/ 0 h 214667" name="connsiteY2"/>
              <a:gd fmla="*/ 0 w 1458086" name="connsiteX3"/>
              <a:gd fmla="*/ 0 h 214667" name="connsiteY3"/>
              <a:gd fmla="*/ 0 w 1458086" name="connsiteX4"/>
              <a:gd fmla="*/ 214667 h 2146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4667" w="1458086">
                <a:moveTo>
                  <a:pt x="0" y="214667"/>
                </a:moveTo>
                <a:lnTo>
                  <a:pt x="1458086" y="214667"/>
                </a:lnTo>
                <a:lnTo>
                  <a:pt x="1458086" y="0"/>
                </a:lnTo>
                <a:lnTo>
                  <a:pt x="0" y="0"/>
                </a:lnTo>
                <a:lnTo>
                  <a:pt x="0" y="214667"/>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7743570" y="3391243"/>
            <a:ext cx="975106" cy="214667"/>
          </a:xfrm>
          <a:custGeom>
            <a:gdLst>
              <a:gd fmla="*/ 0 w 975106" name="connsiteX0"/>
              <a:gd fmla="*/ 214667 h 214667" name="connsiteY0"/>
              <a:gd fmla="*/ 975106 w 975106" name="connsiteX1"/>
              <a:gd fmla="*/ 214667 h 214667" name="connsiteY1"/>
              <a:gd fmla="*/ 975106 w 975106" name="connsiteX2"/>
              <a:gd fmla="*/ 0 h 214667" name="connsiteY2"/>
              <a:gd fmla="*/ 0 w 975106" name="connsiteX3"/>
              <a:gd fmla="*/ 0 h 214667" name="connsiteY3"/>
              <a:gd fmla="*/ 0 w 975106" name="connsiteX4"/>
              <a:gd fmla="*/ 214667 h 2146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4667" w="975106">
                <a:moveTo>
                  <a:pt x="0" y="214667"/>
                </a:moveTo>
                <a:lnTo>
                  <a:pt x="975106" y="214667"/>
                </a:lnTo>
                <a:lnTo>
                  <a:pt x="975106" y="0"/>
                </a:lnTo>
                <a:lnTo>
                  <a:pt x="0" y="0"/>
                </a:lnTo>
                <a:lnTo>
                  <a:pt x="0" y="214667"/>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6285610" y="3820540"/>
            <a:ext cx="1458086" cy="214668"/>
          </a:xfrm>
          <a:custGeom>
            <a:gdLst>
              <a:gd fmla="*/ 0 w 1458086" name="connsiteX0"/>
              <a:gd fmla="*/ 214668 h 214668" name="connsiteY0"/>
              <a:gd fmla="*/ 1458086 w 1458086" name="connsiteX1"/>
              <a:gd fmla="*/ 214668 h 214668" name="connsiteY1"/>
              <a:gd fmla="*/ 1458086 w 1458086" name="connsiteX2"/>
              <a:gd fmla="*/ 0 h 214668" name="connsiteY2"/>
              <a:gd fmla="*/ 0 w 1458086" name="connsiteX3"/>
              <a:gd fmla="*/ 0 h 214668" name="connsiteY3"/>
              <a:gd fmla="*/ 0 w 1458086" name="connsiteX4"/>
              <a:gd fmla="*/ 214668 h 2146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4668" w="1458086">
                <a:moveTo>
                  <a:pt x="0" y="214668"/>
                </a:moveTo>
                <a:lnTo>
                  <a:pt x="1458086" y="214668"/>
                </a:lnTo>
                <a:lnTo>
                  <a:pt x="1458086" y="0"/>
                </a:lnTo>
                <a:lnTo>
                  <a:pt x="0" y="0"/>
                </a:lnTo>
                <a:lnTo>
                  <a:pt x="0" y="214668"/>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7743570" y="3820540"/>
            <a:ext cx="975106" cy="214668"/>
          </a:xfrm>
          <a:custGeom>
            <a:gdLst>
              <a:gd fmla="*/ 0 w 975106" name="connsiteX0"/>
              <a:gd fmla="*/ 214668 h 214668" name="connsiteY0"/>
              <a:gd fmla="*/ 975106 w 975106" name="connsiteX1"/>
              <a:gd fmla="*/ 214668 h 214668" name="connsiteY1"/>
              <a:gd fmla="*/ 975106 w 975106" name="connsiteX2"/>
              <a:gd fmla="*/ 0 h 214668" name="connsiteY2"/>
              <a:gd fmla="*/ 0 w 975106" name="connsiteX3"/>
              <a:gd fmla="*/ 0 h 214668" name="connsiteY3"/>
              <a:gd fmla="*/ 0 w 975106" name="connsiteX4"/>
              <a:gd fmla="*/ 214668 h 2146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4668" w="975106">
                <a:moveTo>
                  <a:pt x="0" y="214668"/>
                </a:moveTo>
                <a:lnTo>
                  <a:pt x="975106" y="214668"/>
                </a:lnTo>
                <a:lnTo>
                  <a:pt x="975106" y="0"/>
                </a:lnTo>
                <a:lnTo>
                  <a:pt x="0" y="0"/>
                </a:lnTo>
                <a:lnTo>
                  <a:pt x="0" y="214668"/>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729283" y="1874202"/>
            <a:ext cx="57150" cy="2175294"/>
          </a:xfrm>
          <a:custGeom>
            <a:gdLst>
              <a:gd fmla="*/ 14287 w 57150" name="connsiteX0"/>
              <a:gd fmla="*/ 14287 h 2175294" name="connsiteY0"/>
              <a:gd fmla="*/ 14287 w 57150" name="connsiteX1"/>
              <a:gd fmla="*/ 2161006 h 2175294" name="connsiteY1"/>
            </a:gdLst>
            <a:cxnLst>
              <a:cxn ang="0">
                <a:pos x="connsiteX0" y="connsiteY0"/>
              </a:cxn>
              <a:cxn ang="1">
                <a:pos x="connsiteX1" y="connsiteY1"/>
              </a:cxn>
            </a:cxnLst>
            <a:rect b="b" l="l" r="r" t="t"/>
            <a:pathLst>
              <a:path h="2175294" w="57150">
                <a:moveTo>
                  <a:pt x="14287" y="14287"/>
                </a:moveTo>
                <a:lnTo>
                  <a:pt x="14287" y="2161006"/>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458469" y="4049014"/>
            <a:ext cx="5829808" cy="21844"/>
          </a:xfrm>
          <a:custGeom>
            <a:gdLst>
              <a:gd fmla="*/ 6350 w 5829808" name="connsiteX0"/>
              <a:gd fmla="*/ 6350 h 21844" name="connsiteY0"/>
              <a:gd fmla="*/ 5823458 w 5829808" name="connsiteX1"/>
              <a:gd fmla="*/ 6350 h 21844" name="connsiteY1"/>
            </a:gdLst>
            <a:cxnLst>
              <a:cxn ang="0">
                <a:pos x="connsiteX0" y="connsiteY0"/>
              </a:cxn>
              <a:cxn ang="1">
                <a:pos x="connsiteX1" y="connsiteY1"/>
              </a:cxn>
            </a:cxnLst>
            <a:rect b="b" l="l" r="r" t="t"/>
            <a:pathLst>
              <a:path h="21844" w="5829808">
                <a:moveTo>
                  <a:pt x="6350" y="6350"/>
                </a:moveTo>
                <a:lnTo>
                  <a:pt x="5823458"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693419" y="2456688"/>
            <a:ext cx="5359908" cy="1002792"/>
          </a:xfrm>
          <a:custGeom>
            <a:gdLst>
              <a:gd fmla="*/ 13716 w 5359908" name="connsiteX0"/>
              <a:gd fmla="*/ 989076 h 1002792" name="connsiteY0"/>
              <a:gd fmla="*/ 498347 w 5359908" name="connsiteX1"/>
              <a:gd fmla="*/ 826008 h 1002792" name="connsiteY1"/>
              <a:gd fmla="*/ 982980 w 5359908" name="connsiteX2"/>
              <a:gd fmla="*/ 662939 h 1002792" name="connsiteY2"/>
              <a:gd fmla="*/ 1467612 w 5359908" name="connsiteX3"/>
              <a:gd fmla="*/ 704088 h 1002792" name="connsiteY3"/>
              <a:gd fmla="*/ 1952244 w 5359908" name="connsiteX4"/>
              <a:gd fmla="*/ 623316 h 1002792" name="connsiteY4"/>
              <a:gd fmla="*/ 2436875 w 5359908" name="connsiteX5"/>
              <a:gd fmla="*/ 460247 h 1002792" name="connsiteY5"/>
              <a:gd fmla="*/ 2923032 w 5359908" name="connsiteX6"/>
              <a:gd fmla="*/ 297179 h 1002792" name="connsiteY6"/>
              <a:gd fmla="*/ 3407664 w 5359908" name="connsiteX7"/>
              <a:gd fmla="*/ 216407 h 1002792" name="connsiteY7"/>
              <a:gd fmla="*/ 3892295 w 5359908" name="connsiteX8"/>
              <a:gd fmla="*/ 257555 h 1002792" name="connsiteY8"/>
              <a:gd fmla="*/ 4376927 w 5359908" name="connsiteX9"/>
              <a:gd fmla="*/ 94488 h 1002792" name="connsiteY9"/>
              <a:gd fmla="*/ 4861559 w 5359908" name="connsiteX10"/>
              <a:gd fmla="*/ 13716 h 1002792" name="connsiteY10"/>
              <a:gd fmla="*/ 5346191 w 5359908" name="connsiteX11"/>
              <a:gd fmla="*/ 13716 h 1002792"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002791" w="5359908">
                <a:moveTo>
                  <a:pt x="13716" y="989076"/>
                </a:moveTo>
                <a:lnTo>
                  <a:pt x="498347" y="826008"/>
                </a:lnTo>
                <a:lnTo>
                  <a:pt x="982980" y="662939"/>
                </a:lnTo>
                <a:lnTo>
                  <a:pt x="1467612" y="704088"/>
                </a:lnTo>
                <a:lnTo>
                  <a:pt x="1952244" y="623316"/>
                </a:lnTo>
                <a:lnTo>
                  <a:pt x="2436875" y="460247"/>
                </a:lnTo>
                <a:lnTo>
                  <a:pt x="2923032" y="297179"/>
                </a:lnTo>
                <a:lnTo>
                  <a:pt x="3407664" y="216407"/>
                </a:lnTo>
                <a:lnTo>
                  <a:pt x="3892295" y="257555"/>
                </a:lnTo>
                <a:lnTo>
                  <a:pt x="4376927" y="94488"/>
                </a:lnTo>
                <a:lnTo>
                  <a:pt x="4861559" y="13716"/>
                </a:lnTo>
                <a:lnTo>
                  <a:pt x="5346191"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693419" y="2822448"/>
            <a:ext cx="5359908" cy="595883"/>
          </a:xfrm>
          <a:custGeom>
            <a:gdLst>
              <a:gd fmla="*/ 13716 w 5359908" name="connsiteX0"/>
              <a:gd fmla="*/ 582167 h 595883" name="connsiteY0"/>
              <a:gd fmla="*/ 498347 w 5359908" name="connsiteX1"/>
              <a:gd fmla="*/ 501395 h 595883" name="connsiteY1"/>
              <a:gd fmla="*/ 982980 w 5359908" name="connsiteX2"/>
              <a:gd fmla="*/ 379475 h 595883" name="connsiteY2"/>
              <a:gd fmla="*/ 1467612 w 5359908" name="connsiteX3"/>
              <a:gd fmla="*/ 501395 h 595883" name="connsiteY3"/>
              <a:gd fmla="*/ 1952244 w 5359908" name="connsiteX4"/>
              <a:gd fmla="*/ 460248 h 595883" name="connsiteY4"/>
              <a:gd fmla="*/ 2436875 w 5359908" name="connsiteX5"/>
              <a:gd fmla="*/ 216407 h 595883" name="connsiteY5"/>
              <a:gd fmla="*/ 2923032 w 5359908" name="connsiteX6"/>
              <a:gd fmla="*/ 94487 h 595883" name="connsiteY6"/>
              <a:gd fmla="*/ 3407664 w 5359908" name="connsiteX7"/>
              <a:gd fmla="*/ 53339 h 595883" name="connsiteY7"/>
              <a:gd fmla="*/ 3892295 w 5359908" name="connsiteX8"/>
              <a:gd fmla="*/ 135635 h 595883" name="connsiteY8"/>
              <a:gd fmla="*/ 4376927 w 5359908" name="connsiteX9"/>
              <a:gd fmla="*/ 53339 h 595883" name="connsiteY9"/>
              <a:gd fmla="*/ 4861559 w 5359908" name="connsiteX10"/>
              <a:gd fmla="*/ 13716 h 595883" name="connsiteY10"/>
              <a:gd fmla="*/ 5346191 w 5359908" name="connsiteX11"/>
              <a:gd fmla="*/ 13716 h 595883"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595883" w="5359908">
                <a:moveTo>
                  <a:pt x="13716" y="582167"/>
                </a:moveTo>
                <a:lnTo>
                  <a:pt x="498347" y="501395"/>
                </a:lnTo>
                <a:lnTo>
                  <a:pt x="982980" y="379475"/>
                </a:lnTo>
                <a:lnTo>
                  <a:pt x="1467612" y="501395"/>
                </a:lnTo>
                <a:lnTo>
                  <a:pt x="1952244" y="460248"/>
                </a:lnTo>
                <a:lnTo>
                  <a:pt x="2436875" y="216407"/>
                </a:lnTo>
                <a:lnTo>
                  <a:pt x="2923032" y="94487"/>
                </a:lnTo>
                <a:lnTo>
                  <a:pt x="3407664" y="53339"/>
                </a:lnTo>
                <a:lnTo>
                  <a:pt x="3892295" y="135635"/>
                </a:lnTo>
                <a:lnTo>
                  <a:pt x="4376927" y="53339"/>
                </a:lnTo>
                <a:lnTo>
                  <a:pt x="4861559" y="13716"/>
                </a:lnTo>
                <a:lnTo>
                  <a:pt x="5346191" y="13716"/>
                </a:lnTo>
              </a:path>
            </a:pathLst>
          </a:custGeom>
          <a:ln w="25400">
            <a:solidFill>
              <a:srgbClr val="21A4F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693419" y="3634740"/>
            <a:ext cx="5359908" cy="352043"/>
          </a:xfrm>
          <a:custGeom>
            <a:gdLst>
              <a:gd fmla="*/ 13716 w 5359908" name="connsiteX0"/>
              <a:gd fmla="*/ 338327 h 352043" name="connsiteY0"/>
              <a:gd fmla="*/ 498347 w 5359908" name="connsiteX1"/>
              <a:gd fmla="*/ 298703 h 352043" name="connsiteY1"/>
              <a:gd fmla="*/ 982980 w 5359908" name="connsiteX2"/>
              <a:gd fmla="*/ 298703 h 352043" name="connsiteY2"/>
              <a:gd fmla="*/ 1467612 w 5359908" name="connsiteX3"/>
              <a:gd fmla="*/ 257555 h 352043" name="connsiteY3"/>
              <a:gd fmla="*/ 1952244 w 5359908" name="connsiteX4"/>
              <a:gd fmla="*/ 257555 h 352043" name="connsiteY4"/>
              <a:gd fmla="*/ 2436875 w 5359908" name="connsiteX5"/>
              <a:gd fmla="*/ 216407 h 352043" name="connsiteY5"/>
              <a:gd fmla="*/ 2923032 w 5359908" name="connsiteX6"/>
              <a:gd fmla="*/ 176783 h 352043" name="connsiteY6"/>
              <a:gd fmla="*/ 3407664 w 5359908" name="connsiteX7"/>
              <a:gd fmla="*/ 135635 h 352043" name="connsiteY7"/>
              <a:gd fmla="*/ 3892295 w 5359908" name="connsiteX8"/>
              <a:gd fmla="*/ 94488 h 352043" name="connsiteY8"/>
              <a:gd fmla="*/ 4376927 w 5359908" name="connsiteX9"/>
              <a:gd fmla="*/ 54863 h 352043" name="connsiteY9"/>
              <a:gd fmla="*/ 4861559 w 5359908" name="connsiteX10"/>
              <a:gd fmla="*/ 13715 h 352043" name="connsiteY10"/>
              <a:gd fmla="*/ 5346191 w 5359908" name="connsiteX11"/>
              <a:gd fmla="*/ 54863 h 352043"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52043" w="5359908">
                <a:moveTo>
                  <a:pt x="13716" y="338327"/>
                </a:moveTo>
                <a:lnTo>
                  <a:pt x="498347" y="298703"/>
                </a:lnTo>
                <a:lnTo>
                  <a:pt x="982980" y="298703"/>
                </a:lnTo>
                <a:lnTo>
                  <a:pt x="1467612" y="257555"/>
                </a:lnTo>
                <a:lnTo>
                  <a:pt x="1952244" y="257555"/>
                </a:lnTo>
                <a:lnTo>
                  <a:pt x="2436875" y="216407"/>
                </a:lnTo>
                <a:lnTo>
                  <a:pt x="2923032" y="176783"/>
                </a:lnTo>
                <a:lnTo>
                  <a:pt x="3407664" y="135635"/>
                </a:lnTo>
                <a:lnTo>
                  <a:pt x="3892295" y="94488"/>
                </a:lnTo>
                <a:lnTo>
                  <a:pt x="4376927" y="54863"/>
                </a:lnTo>
                <a:lnTo>
                  <a:pt x="4861559" y="13715"/>
                </a:lnTo>
                <a:lnTo>
                  <a:pt x="5346191" y="54863"/>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693419" y="3756660"/>
            <a:ext cx="5359908" cy="190499"/>
          </a:xfrm>
          <a:custGeom>
            <a:gdLst>
              <a:gd fmla="*/ 13716 w 5359908" name="connsiteX0"/>
              <a:gd fmla="*/ 176783 h 190499" name="connsiteY0"/>
              <a:gd fmla="*/ 498347 w 5359908" name="connsiteX1"/>
              <a:gd fmla="*/ 135635 h 190499" name="connsiteY1"/>
              <a:gd fmla="*/ 982980 w 5359908" name="connsiteX2"/>
              <a:gd fmla="*/ 94487 h 190499" name="connsiteY2"/>
              <a:gd fmla="*/ 1467612 w 5359908" name="connsiteX3"/>
              <a:gd fmla="*/ 135635 h 190499" name="connsiteY3"/>
              <a:gd fmla="*/ 1952244 w 5359908" name="connsiteX4"/>
              <a:gd fmla="*/ 94487 h 190499" name="connsiteY4"/>
              <a:gd fmla="*/ 2436875 w 5359908" name="connsiteX5"/>
              <a:gd fmla="*/ 94487 h 190499" name="connsiteY5"/>
              <a:gd fmla="*/ 2923032 w 5359908" name="connsiteX6"/>
              <a:gd fmla="*/ 54863 h 190499" name="connsiteY6"/>
              <a:gd fmla="*/ 3407664 w 5359908" name="connsiteX7"/>
              <a:gd fmla="*/ 54863 h 190499" name="connsiteY7"/>
              <a:gd fmla="*/ 3892295 w 5359908" name="connsiteX8"/>
              <a:gd fmla="*/ 54863 h 190499" name="connsiteY8"/>
              <a:gd fmla="*/ 4376927 w 5359908" name="connsiteX9"/>
              <a:gd fmla="*/ 13715 h 190499" name="connsiteY9"/>
              <a:gd fmla="*/ 4861559 w 5359908" name="connsiteX10"/>
              <a:gd fmla="*/ 13715 h 190499" name="connsiteY10"/>
              <a:gd fmla="*/ 5346191 w 5359908" name="connsiteX11"/>
              <a:gd fmla="*/ 13715 h 19049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90499" w="5359908">
                <a:moveTo>
                  <a:pt x="13716" y="176783"/>
                </a:moveTo>
                <a:lnTo>
                  <a:pt x="498347" y="135635"/>
                </a:lnTo>
                <a:lnTo>
                  <a:pt x="982980" y="94487"/>
                </a:lnTo>
                <a:lnTo>
                  <a:pt x="1467612" y="135635"/>
                </a:lnTo>
                <a:lnTo>
                  <a:pt x="1952244" y="94487"/>
                </a:lnTo>
                <a:lnTo>
                  <a:pt x="2436875" y="94487"/>
                </a:lnTo>
                <a:lnTo>
                  <a:pt x="2923032" y="54863"/>
                </a:lnTo>
                <a:lnTo>
                  <a:pt x="3407664" y="54863"/>
                </a:lnTo>
                <a:lnTo>
                  <a:pt x="3892295" y="54863"/>
                </a:lnTo>
                <a:lnTo>
                  <a:pt x="4376927" y="13715"/>
                </a:lnTo>
                <a:lnTo>
                  <a:pt x="4861559" y="13715"/>
                </a:lnTo>
                <a:lnTo>
                  <a:pt x="5346191" y="13715"/>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693419" y="3756660"/>
            <a:ext cx="5359908" cy="271271"/>
          </a:xfrm>
          <a:custGeom>
            <a:gdLst>
              <a:gd fmla="*/ 13716 w 5359908" name="connsiteX0"/>
              <a:gd fmla="*/ 257555 h 271271" name="connsiteY0"/>
              <a:gd fmla="*/ 498347 w 5359908" name="connsiteX1"/>
              <a:gd fmla="*/ 216407 h 271271" name="connsiteY1"/>
              <a:gd fmla="*/ 982980 w 5359908" name="connsiteX2"/>
              <a:gd fmla="*/ 216407 h 271271" name="connsiteY2"/>
              <a:gd fmla="*/ 1467612 w 5359908" name="connsiteX3"/>
              <a:gd fmla="*/ 216407 h 271271" name="connsiteY3"/>
              <a:gd fmla="*/ 1952244 w 5359908" name="connsiteX4"/>
              <a:gd fmla="*/ 216407 h 271271" name="connsiteY4"/>
              <a:gd fmla="*/ 2436875 w 5359908" name="connsiteX5"/>
              <a:gd fmla="*/ 135635 h 271271" name="connsiteY5"/>
              <a:gd fmla="*/ 2923032 w 5359908" name="connsiteX6"/>
              <a:gd fmla="*/ 54863 h 271271" name="connsiteY6"/>
              <a:gd fmla="*/ 3407664 w 5359908" name="connsiteX7"/>
              <a:gd fmla="*/ 13715 h 271271" name="connsiteY7"/>
              <a:gd fmla="*/ 3892295 w 5359908" name="connsiteX8"/>
              <a:gd fmla="*/ 54863 h 271271" name="connsiteY8"/>
              <a:gd fmla="*/ 4376927 w 5359908" name="connsiteX9"/>
              <a:gd fmla="*/ 13715 h 271271" name="connsiteY9"/>
              <a:gd fmla="*/ 4861559 w 5359908" name="connsiteX10"/>
              <a:gd fmla="*/ 13715 h 271271" name="connsiteY10"/>
              <a:gd fmla="*/ 5346191 w 5359908" name="connsiteX11"/>
              <a:gd fmla="*/ 54863 h 271271"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71271" w="5359908">
                <a:moveTo>
                  <a:pt x="13716" y="257555"/>
                </a:moveTo>
                <a:lnTo>
                  <a:pt x="498347" y="216407"/>
                </a:lnTo>
                <a:lnTo>
                  <a:pt x="982980" y="216407"/>
                </a:lnTo>
                <a:lnTo>
                  <a:pt x="1467612" y="216407"/>
                </a:lnTo>
                <a:lnTo>
                  <a:pt x="1952244" y="216407"/>
                </a:lnTo>
                <a:lnTo>
                  <a:pt x="2436875" y="135635"/>
                </a:lnTo>
                <a:lnTo>
                  <a:pt x="2923032" y="54863"/>
                </a:lnTo>
                <a:lnTo>
                  <a:pt x="3407664" y="13715"/>
                </a:lnTo>
                <a:lnTo>
                  <a:pt x="3892295" y="54863"/>
                </a:lnTo>
                <a:lnTo>
                  <a:pt x="4376927" y="13715"/>
                </a:lnTo>
                <a:lnTo>
                  <a:pt x="4861559" y="13715"/>
                </a:lnTo>
                <a:lnTo>
                  <a:pt x="5346191" y="54863"/>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Freeform 3"/>
          <p:cNvSpPr/>
          <p:nvPr/>
        </p:nvSpPr>
        <p:spPr>
          <a:xfrm>
            <a:off x="693419" y="3797808"/>
            <a:ext cx="5359908" cy="230123"/>
          </a:xfrm>
          <a:custGeom>
            <a:gdLst>
              <a:gd fmla="*/ 13716 w 5359908" name="connsiteX0"/>
              <a:gd fmla="*/ 216407 h 230123" name="connsiteY0"/>
              <a:gd fmla="*/ 498347 w 5359908" name="connsiteX1"/>
              <a:gd fmla="*/ 216407 h 230123" name="connsiteY1"/>
              <a:gd fmla="*/ 982980 w 5359908" name="connsiteX2"/>
              <a:gd fmla="*/ 175259 h 230123" name="connsiteY2"/>
              <a:gd fmla="*/ 1467612 w 5359908" name="connsiteX3"/>
              <a:gd fmla="*/ 175259 h 230123" name="connsiteY3"/>
              <a:gd fmla="*/ 1952244 w 5359908" name="connsiteX4"/>
              <a:gd fmla="*/ 175259 h 230123" name="connsiteY4"/>
              <a:gd fmla="*/ 2436875 w 5359908" name="connsiteX5"/>
              <a:gd fmla="*/ 175259 h 230123" name="connsiteY5"/>
              <a:gd fmla="*/ 2923032 w 5359908" name="connsiteX6"/>
              <a:gd fmla="*/ 135635 h 230123" name="connsiteY6"/>
              <a:gd fmla="*/ 3407664 w 5359908" name="connsiteX7"/>
              <a:gd fmla="*/ 94488 h 230123" name="connsiteY7"/>
              <a:gd fmla="*/ 3892295 w 5359908" name="connsiteX8"/>
              <a:gd fmla="*/ 94488 h 230123" name="connsiteY8"/>
              <a:gd fmla="*/ 4376927 w 5359908" name="connsiteX9"/>
              <a:gd fmla="*/ 53339 h 230123" name="connsiteY9"/>
              <a:gd fmla="*/ 4861559 w 5359908" name="connsiteX10"/>
              <a:gd fmla="*/ 13715 h 230123" name="connsiteY10"/>
              <a:gd fmla="*/ 5346191 w 5359908" name="connsiteX11"/>
              <a:gd fmla="*/ 53339 h 230123"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30123" w="5359908">
                <a:moveTo>
                  <a:pt x="13716" y="216407"/>
                </a:moveTo>
                <a:lnTo>
                  <a:pt x="498347" y="216407"/>
                </a:lnTo>
                <a:lnTo>
                  <a:pt x="982980" y="175259"/>
                </a:lnTo>
                <a:lnTo>
                  <a:pt x="1467612" y="175259"/>
                </a:lnTo>
                <a:lnTo>
                  <a:pt x="1952244" y="175259"/>
                </a:lnTo>
                <a:lnTo>
                  <a:pt x="2436875" y="175259"/>
                </a:lnTo>
                <a:lnTo>
                  <a:pt x="2923032" y="135635"/>
                </a:lnTo>
                <a:lnTo>
                  <a:pt x="3407664" y="94488"/>
                </a:lnTo>
                <a:lnTo>
                  <a:pt x="3892295" y="94488"/>
                </a:lnTo>
                <a:lnTo>
                  <a:pt x="4376927" y="53339"/>
                </a:lnTo>
                <a:lnTo>
                  <a:pt x="4861559" y="13715"/>
                </a:lnTo>
                <a:lnTo>
                  <a:pt x="5346191" y="53339"/>
                </a:lnTo>
              </a:path>
            </a:pathLst>
          </a:custGeom>
          <a:ln w="25400">
            <a:solidFill>
              <a:srgbClr val="D33F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693419" y="3756660"/>
            <a:ext cx="5359908" cy="149351"/>
          </a:xfrm>
          <a:custGeom>
            <a:gdLst>
              <a:gd fmla="*/ 13716 w 5359908" name="connsiteX0"/>
              <a:gd fmla="*/ 135635 h 149351" name="connsiteY0"/>
              <a:gd fmla="*/ 498347 w 5359908" name="connsiteX1"/>
              <a:gd fmla="*/ 54863 h 149351" name="connsiteY1"/>
              <a:gd fmla="*/ 982980 w 5359908" name="connsiteX2"/>
              <a:gd fmla="*/ 13715 h 149351" name="connsiteY2"/>
              <a:gd fmla="*/ 1467612 w 5359908" name="connsiteX3"/>
              <a:gd fmla="*/ 54863 h 149351" name="connsiteY3"/>
              <a:gd fmla="*/ 1952244 w 5359908" name="connsiteX4"/>
              <a:gd fmla="*/ 94487 h 149351" name="connsiteY4"/>
              <a:gd fmla="*/ 2436875 w 5359908" name="connsiteX5"/>
              <a:gd fmla="*/ 54863 h 149351" name="connsiteY5"/>
              <a:gd fmla="*/ 2923032 w 5359908" name="connsiteX6"/>
              <a:gd fmla="*/ 13715 h 149351" name="connsiteY6"/>
              <a:gd fmla="*/ 3407664 w 5359908" name="connsiteX7"/>
              <a:gd fmla="*/ 13715 h 149351" name="connsiteY7"/>
              <a:gd fmla="*/ 3892295 w 5359908" name="connsiteX8"/>
              <a:gd fmla="*/ 54863 h 149351" name="connsiteY8"/>
              <a:gd fmla="*/ 4376927 w 5359908" name="connsiteX9"/>
              <a:gd fmla="*/ 54863 h 149351" name="connsiteY9"/>
              <a:gd fmla="*/ 4861559 w 5359908" name="connsiteX10"/>
              <a:gd fmla="*/ 94487 h 149351" name="connsiteY10"/>
              <a:gd fmla="*/ 5346191 w 5359908" name="connsiteX11"/>
              <a:gd fmla="*/ 94487 h 149351"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49351" w="5359908">
                <a:moveTo>
                  <a:pt x="13716" y="135635"/>
                </a:moveTo>
                <a:lnTo>
                  <a:pt x="498347" y="54863"/>
                </a:lnTo>
                <a:lnTo>
                  <a:pt x="982980" y="13715"/>
                </a:lnTo>
                <a:lnTo>
                  <a:pt x="1467612" y="54863"/>
                </a:lnTo>
                <a:lnTo>
                  <a:pt x="1952244" y="94487"/>
                </a:lnTo>
                <a:lnTo>
                  <a:pt x="2436875" y="54863"/>
                </a:lnTo>
                <a:lnTo>
                  <a:pt x="2923032" y="13715"/>
                </a:lnTo>
                <a:lnTo>
                  <a:pt x="3407664" y="13715"/>
                </a:lnTo>
                <a:lnTo>
                  <a:pt x="3892295" y="54863"/>
                </a:lnTo>
                <a:lnTo>
                  <a:pt x="4376927" y="54863"/>
                </a:lnTo>
                <a:lnTo>
                  <a:pt x="4861559" y="94487"/>
                </a:lnTo>
                <a:lnTo>
                  <a:pt x="5346191" y="94487"/>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693419" y="3878580"/>
            <a:ext cx="5359908" cy="68579"/>
          </a:xfrm>
          <a:custGeom>
            <a:gdLst>
              <a:gd fmla="*/ 13716 w 5359908" name="connsiteX0"/>
              <a:gd fmla="*/ 54863 h 68579" name="connsiteY0"/>
              <a:gd fmla="*/ 498347 w 5359908" name="connsiteX1"/>
              <a:gd fmla="*/ 54863 h 68579" name="connsiteY1"/>
              <a:gd fmla="*/ 982980 w 5359908" name="connsiteX2"/>
              <a:gd fmla="*/ 13715 h 68579" name="connsiteY2"/>
              <a:gd fmla="*/ 1467612 w 5359908" name="connsiteX3"/>
              <a:gd fmla="*/ 13715 h 68579" name="connsiteY3"/>
              <a:gd fmla="*/ 1952244 w 5359908" name="connsiteX4"/>
              <a:gd fmla="*/ 13715 h 68579" name="connsiteY4"/>
              <a:gd fmla="*/ 2436875 w 5359908" name="connsiteX5"/>
              <a:gd fmla="*/ 13715 h 68579" name="connsiteY5"/>
              <a:gd fmla="*/ 2923032 w 5359908" name="connsiteX6"/>
              <a:gd fmla="*/ 13715 h 68579" name="connsiteY6"/>
              <a:gd fmla="*/ 3407664 w 5359908" name="connsiteX7"/>
              <a:gd fmla="*/ 13715 h 68579" name="connsiteY7"/>
              <a:gd fmla="*/ 3892295 w 5359908" name="connsiteX8"/>
              <a:gd fmla="*/ 13715 h 68579" name="connsiteY8"/>
              <a:gd fmla="*/ 4376927 w 5359908" name="connsiteX9"/>
              <a:gd fmla="*/ 13715 h 68579" name="connsiteY9"/>
              <a:gd fmla="*/ 4861559 w 5359908" name="connsiteX10"/>
              <a:gd fmla="*/ 13715 h 68579" name="connsiteY10"/>
              <a:gd fmla="*/ 5346191 w 5359908" name="connsiteX11"/>
              <a:gd fmla="*/ 13715 h 6857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68579" w="5359908">
                <a:moveTo>
                  <a:pt x="13716" y="54863"/>
                </a:moveTo>
                <a:lnTo>
                  <a:pt x="498347" y="54863"/>
                </a:lnTo>
                <a:lnTo>
                  <a:pt x="982980" y="13715"/>
                </a:lnTo>
                <a:lnTo>
                  <a:pt x="1467612" y="13715"/>
                </a:lnTo>
                <a:lnTo>
                  <a:pt x="1952244" y="13715"/>
                </a:lnTo>
                <a:lnTo>
                  <a:pt x="2436875" y="13715"/>
                </a:lnTo>
                <a:lnTo>
                  <a:pt x="2923032" y="13715"/>
                </a:lnTo>
                <a:lnTo>
                  <a:pt x="3407664" y="13715"/>
                </a:lnTo>
                <a:lnTo>
                  <a:pt x="3892295" y="13715"/>
                </a:lnTo>
                <a:lnTo>
                  <a:pt x="4376927" y="13715"/>
                </a:lnTo>
                <a:lnTo>
                  <a:pt x="4861559" y="13715"/>
                </a:lnTo>
                <a:lnTo>
                  <a:pt x="5346191" y="13715"/>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4572000" y="3878580"/>
            <a:ext cx="1481328" cy="149351"/>
          </a:xfrm>
          <a:custGeom>
            <a:gdLst>
              <a:gd fmla="*/ 13715 w 1481328" name="connsiteX0"/>
              <a:gd fmla="*/ 135635 h 149351" name="connsiteY0"/>
              <a:gd fmla="*/ 498347 w 1481328" name="connsiteX1"/>
              <a:gd fmla="*/ 54863 h 149351" name="connsiteY1"/>
              <a:gd fmla="*/ 982979 w 1481328" name="connsiteX2"/>
              <a:gd fmla="*/ 13715 h 149351" name="connsiteY2"/>
              <a:gd fmla="*/ 1467611 w 1481328" name="connsiteX3"/>
              <a:gd fmla="*/ 13715 h 149351" name="connsiteY3"/>
            </a:gdLst>
            <a:cxnLst>
              <a:cxn ang="0">
                <a:pos x="connsiteX0" y="connsiteY0"/>
              </a:cxn>
              <a:cxn ang="1">
                <a:pos x="connsiteX1" y="connsiteY1"/>
              </a:cxn>
              <a:cxn ang="2">
                <a:pos x="connsiteX2" y="connsiteY2"/>
              </a:cxn>
              <a:cxn ang="3">
                <a:pos x="connsiteX3" y="connsiteY3"/>
              </a:cxn>
            </a:cxnLst>
            <a:rect b="b" l="l" r="r" t="t"/>
            <a:pathLst>
              <a:path h="149351" w="1481328">
                <a:moveTo>
                  <a:pt x="13715" y="135635"/>
                </a:moveTo>
                <a:lnTo>
                  <a:pt x="498347" y="54863"/>
                </a:lnTo>
                <a:lnTo>
                  <a:pt x="982979" y="13715"/>
                </a:lnTo>
                <a:lnTo>
                  <a:pt x="1467611" y="13715"/>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693419" y="3919728"/>
            <a:ext cx="5359908" cy="67055"/>
          </a:xfrm>
          <a:custGeom>
            <a:gdLst>
              <a:gd fmla="*/ 13716 w 5359908" name="connsiteX0"/>
              <a:gd fmla="*/ 53339 h 67055" name="connsiteY0"/>
              <a:gd fmla="*/ 498347 w 5359908" name="connsiteX1"/>
              <a:gd fmla="*/ 53339 h 67055" name="connsiteY1"/>
              <a:gd fmla="*/ 982980 w 5359908" name="connsiteX2"/>
              <a:gd fmla="*/ 53339 h 67055" name="connsiteY2"/>
              <a:gd fmla="*/ 1467612 w 5359908" name="connsiteX3"/>
              <a:gd fmla="*/ 53339 h 67055" name="connsiteY3"/>
              <a:gd fmla="*/ 1952244 w 5359908" name="connsiteX4"/>
              <a:gd fmla="*/ 53339 h 67055" name="connsiteY4"/>
              <a:gd fmla="*/ 2436875 w 5359908" name="connsiteX5"/>
              <a:gd fmla="*/ 13715 h 67055" name="connsiteY5"/>
              <a:gd fmla="*/ 2923032 w 5359908" name="connsiteX6"/>
              <a:gd fmla="*/ 13715 h 67055" name="connsiteY6"/>
              <a:gd fmla="*/ 3407664 w 5359908" name="connsiteX7"/>
              <a:gd fmla="*/ 13715 h 67055" name="connsiteY7"/>
              <a:gd fmla="*/ 3892295 w 5359908" name="connsiteX8"/>
              <a:gd fmla="*/ 13715 h 67055" name="connsiteY8"/>
              <a:gd fmla="*/ 4376927 w 5359908" name="connsiteX9"/>
              <a:gd fmla="*/ 13715 h 67055" name="connsiteY9"/>
              <a:gd fmla="*/ 4861559 w 5359908" name="connsiteX10"/>
              <a:gd fmla="*/ 13715 h 67055" name="connsiteY10"/>
              <a:gd fmla="*/ 5346191 w 5359908" name="connsiteX11"/>
              <a:gd fmla="*/ 13715 h 67055"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67055" w="5359908">
                <a:moveTo>
                  <a:pt x="13716" y="53339"/>
                </a:moveTo>
                <a:lnTo>
                  <a:pt x="498347" y="53339"/>
                </a:lnTo>
                <a:lnTo>
                  <a:pt x="982980" y="53339"/>
                </a:lnTo>
                <a:lnTo>
                  <a:pt x="1467612" y="53339"/>
                </a:lnTo>
                <a:lnTo>
                  <a:pt x="1952244" y="53339"/>
                </a:lnTo>
                <a:lnTo>
                  <a:pt x="2436875" y="13715"/>
                </a:lnTo>
                <a:lnTo>
                  <a:pt x="2923032" y="13715"/>
                </a:lnTo>
                <a:lnTo>
                  <a:pt x="3407664" y="13715"/>
                </a:lnTo>
                <a:lnTo>
                  <a:pt x="3892295" y="13715"/>
                </a:lnTo>
                <a:lnTo>
                  <a:pt x="4376927" y="13715"/>
                </a:lnTo>
                <a:lnTo>
                  <a:pt x="4861559" y="13715"/>
                </a:lnTo>
                <a:lnTo>
                  <a:pt x="5346191" y="13715"/>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5914390" y="2329942"/>
            <a:ext cx="131571" cy="146812"/>
          </a:xfrm>
          <a:custGeom>
            <a:gdLst>
              <a:gd fmla="*/ 125221 w 131571" name="connsiteX0"/>
              <a:gd fmla="*/ 140461 h 146812" name="connsiteY0"/>
              <a:gd fmla="*/ 6350 w 131571" name="connsiteX1"/>
              <a:gd fmla="*/ 6350 h 146812" name="connsiteY1"/>
            </a:gdLst>
            <a:cxnLst>
              <a:cxn ang="0">
                <a:pos x="connsiteX0" y="connsiteY0"/>
              </a:cxn>
              <a:cxn ang="1">
                <a:pos x="connsiteX1" y="connsiteY1"/>
              </a:cxn>
            </a:cxnLst>
            <a:rect b="b" l="l" r="r" t="t"/>
            <a:pathLst>
              <a:path h="146812" w="131571">
                <a:moveTo>
                  <a:pt x="125221" y="140461"/>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6531864" y="1979676"/>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Freeform 3"/>
          <p:cNvSpPr/>
          <p:nvPr/>
        </p:nvSpPr>
        <p:spPr>
          <a:xfrm>
            <a:off x="6531864" y="2196083"/>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21A4F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Freeform 3"/>
          <p:cNvSpPr/>
          <p:nvPr/>
        </p:nvSpPr>
        <p:spPr>
          <a:xfrm>
            <a:off x="6531864" y="2414016"/>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Freeform 3"/>
          <p:cNvSpPr/>
          <p:nvPr/>
        </p:nvSpPr>
        <p:spPr>
          <a:xfrm>
            <a:off x="6531864" y="2630423"/>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6531864" y="2846832"/>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6531864" y="3064763"/>
            <a:ext cx="271272" cy="54864"/>
          </a:xfrm>
          <a:custGeom>
            <a:gdLst>
              <a:gd fmla="*/ 13716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6" y="13716"/>
                </a:moveTo>
                <a:lnTo>
                  <a:pt x="257555" y="13716"/>
                </a:lnTo>
              </a:path>
            </a:pathLst>
          </a:custGeom>
          <a:ln w="25400">
            <a:solidFill>
              <a:srgbClr val="D33F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8" name="Freeform 3"/>
          <p:cNvSpPr/>
          <p:nvPr/>
        </p:nvSpPr>
        <p:spPr>
          <a:xfrm>
            <a:off x="6531864" y="3281172"/>
            <a:ext cx="271272" cy="54864"/>
          </a:xfrm>
          <a:custGeom>
            <a:gdLst>
              <a:gd fmla="*/ 13716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6" y="13715"/>
                </a:moveTo>
                <a:lnTo>
                  <a:pt x="257555"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9" name="Freeform 3"/>
          <p:cNvSpPr/>
          <p:nvPr/>
        </p:nvSpPr>
        <p:spPr>
          <a:xfrm>
            <a:off x="6531864" y="3497580"/>
            <a:ext cx="271272" cy="54864"/>
          </a:xfrm>
          <a:custGeom>
            <a:gdLst>
              <a:gd fmla="*/ 13716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6" y="13715"/>
                </a:moveTo>
                <a:lnTo>
                  <a:pt x="257555" y="13715"/>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0" name="Freeform 3"/>
          <p:cNvSpPr/>
          <p:nvPr/>
        </p:nvSpPr>
        <p:spPr>
          <a:xfrm>
            <a:off x="6531864" y="3715512"/>
            <a:ext cx="271272" cy="54864"/>
          </a:xfrm>
          <a:custGeom>
            <a:gdLst>
              <a:gd fmla="*/ 13716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6" y="13715"/>
                </a:moveTo>
                <a:lnTo>
                  <a:pt x="257555" y="13715"/>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1" name="Freeform 3"/>
          <p:cNvSpPr/>
          <p:nvPr/>
        </p:nvSpPr>
        <p:spPr>
          <a:xfrm>
            <a:off x="6531864" y="3931920"/>
            <a:ext cx="271272" cy="54864"/>
          </a:xfrm>
          <a:custGeom>
            <a:gdLst>
              <a:gd fmla="*/ 13716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6" y="13715"/>
                </a:moveTo>
                <a:lnTo>
                  <a:pt x="257555" y="13715"/>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393700" y="254000"/>
            <a:ext cx="10672762" cy="5791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细分行业应用盘点——移动健康管理</a:t>
            </a:r>
          </a:p>
          <a:p>
            <a:pPr>
              <a:lnSpc>
                <a:spcPts val="1400"/>
              </a:lnSpc>
              <a:tabLst>
                <a:tab pos="241300"/>
              </a:tabLst>
            </a:pPr>
            <a:r>
              <a:rPr altLang="zh-CN" lang="en-US" smtClean="0"/>
              <a:t>   移动健康管理类应用中，美柚和大姨吗的覆盖量优势较突出，达到千万级别，而从用户覆盖量增长情况</a:t>
            </a:r>
          </a:p>
          <a:p>
            <a:pPr>
              <a:lnSpc>
                <a:spcPts val="1400"/>
              </a:lnSpc>
              <a:tabLst>
                <a:tab pos="241300"/>
              </a:tabLst>
            </a:pPr>
            <a:r>
              <a:rPr altLang="zh-CN" lang="en-US" smtClean="0"/>
              <a:t>	来看，乐动力跑步、超级减肥王和咕咚的增速最快</a:t>
            </a:r>
          </a:p>
        </p:txBody>
      </p:sp>
      <p:sp>
        <p:nvSpPr>
          <p:cNvPr id="1032" name="TextBox 1"/>
          <p:cNvSpPr txBox="1"/>
          <p:nvPr/>
        </p:nvSpPr>
        <p:spPr>
          <a:xfrm>
            <a:off x="6350000" y="1676400"/>
            <a:ext cx="2430462"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2014 年1 月-12 月 用户覆盖量增幅</a:t>
            </a:r>
          </a:p>
        </p:txBody>
      </p:sp>
      <p:sp>
        <p:nvSpPr>
          <p:cNvPr id="1033" name="TextBox 1"/>
          <p:cNvSpPr txBox="1"/>
          <p:nvPr/>
        </p:nvSpPr>
        <p:spPr>
          <a:xfrm>
            <a:off x="8001000" y="1905000"/>
            <a:ext cx="4413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160.3%</a:t>
            </a:r>
          </a:p>
        </p:txBody>
      </p:sp>
      <p:sp>
        <p:nvSpPr>
          <p:cNvPr id="1034" name="TextBox 1"/>
          <p:cNvSpPr txBox="1"/>
          <p:nvPr/>
        </p:nvSpPr>
        <p:spPr>
          <a:xfrm>
            <a:off x="7988300" y="2120900"/>
            <a:ext cx="684212" cy="1531620"/>
          </a:xfrm>
          <a:prstGeom prst="rect">
            <a:avLst/>
          </a:prstGeom>
          <a:noFill/>
        </p:spPr>
        <p:txBody>
          <a:bodyPr lIns="0" rIns="0" rtlCol="0" tIns="0" wrap="none">
            <a:spAutoFit/>
          </a:bodyPr>
          <a:lstStyle/>
          <a:p>
            <a:pPr>
              <a:lnSpc>
                <a:spcPts val="1300"/>
              </a:lnSpc>
              <a:tabLst>
                <a:tab pos="50800"/>
              </a:tabLst>
            </a:pPr>
            <a:r>
              <a:rPr altLang="zh-CN" lang="en-US" smtClean="0"/>
              <a:t>	89.3%</a:t>
            </a:r>
          </a:p>
          <a:p>
            <a:pPr>
              <a:lnSpc>
                <a:spcPts val="1300"/>
              </a:lnSpc>
              <a:tabLst>
                <a:tab pos="50800"/>
              </a:tabLst>
            </a:pPr>
            <a:r>
              <a:rPr altLang="zh-CN" lang="en-US" smtClean="0"/>
              <a:t>315.0%</a:t>
            </a:r>
          </a:p>
          <a:p>
            <a:pPr>
              <a:lnSpc>
                <a:spcPts val="1300"/>
              </a:lnSpc>
              <a:tabLst>
                <a:tab pos="50800"/>
              </a:tabLst>
            </a:pPr>
            <a:r>
              <a:rPr altLang="zh-CN" lang="en-US" smtClean="0"/>
              <a:t>118.9%</a:t>
            </a:r>
          </a:p>
          <a:p>
            <a:pPr>
              <a:lnSpc>
                <a:spcPts val="1300"/>
              </a:lnSpc>
              <a:tabLst>
                <a:tab pos="50800"/>
              </a:tabLst>
            </a:pPr>
            <a:r>
              <a:rPr altLang="zh-CN" lang="en-US" smtClean="0"/>
              <a:t>484.6%</a:t>
            </a:r>
          </a:p>
          <a:p>
            <a:pPr>
              <a:lnSpc>
                <a:spcPts val="1300"/>
              </a:lnSpc>
              <a:tabLst>
                <a:tab pos="50800"/>
              </a:tabLst>
            </a:pPr>
            <a:r>
              <a:rPr altLang="zh-CN" lang="en-US" smtClean="0"/>
              <a:t>529.3%</a:t>
            </a:r>
          </a:p>
          <a:p>
            <a:pPr>
              <a:lnSpc>
                <a:spcPts val="1300"/>
              </a:lnSpc>
              <a:tabLst>
                <a:tab pos="50800"/>
              </a:tabLst>
            </a:pPr>
            <a:r>
              <a:rPr altLang="zh-CN" lang="en-US" smtClean="0"/>
              <a:t>	13.8%</a:t>
            </a:r>
          </a:p>
          <a:p>
            <a:pPr>
              <a:lnSpc>
                <a:spcPts val="1300"/>
              </a:lnSpc>
              <a:tabLst>
                <a:tab pos="50800"/>
              </a:tabLst>
            </a:pPr>
            <a:r>
              <a:rPr altLang="zh-CN" lang="en-US" smtClean="0"/>
              <a:t>	50.2%</a:t>
            </a:r>
          </a:p>
          <a:p>
            <a:pPr>
              <a:lnSpc>
                <a:spcPts val="1300"/>
              </a:lnSpc>
              <a:tabLst>
                <a:tab pos="50800"/>
              </a:tabLst>
            </a:pPr>
            <a:r>
              <a:rPr altLang="zh-CN" lang="en-US" smtClean="0"/>
              <a:t>247.0%</a:t>
            </a:r>
          </a:p>
          <a:p>
            <a:pPr>
              <a:lnSpc>
                <a:spcPts val="1300"/>
              </a:lnSpc>
              <a:tabLst>
                <a:tab pos="50800"/>
              </a:tabLst>
            </a:pPr>
            <a:r>
              <a:rPr altLang="zh-CN" lang="en-US" smtClean="0"/>
              <a:t>	80.2%</a:t>
            </a:r>
          </a:p>
        </p:txBody>
      </p:sp>
      <p:sp>
        <p:nvSpPr>
          <p:cNvPr id="1035" name="TextBox 1"/>
          <p:cNvSpPr txBox="1"/>
          <p:nvPr/>
        </p:nvSpPr>
        <p:spPr>
          <a:xfrm>
            <a:off x="5778500" y="2108200"/>
            <a:ext cx="285750" cy="210820"/>
          </a:xfrm>
          <a:prstGeom prst="rect">
            <a:avLst/>
          </a:prstGeom>
          <a:noFill/>
        </p:spPr>
        <p:txBody>
          <a:bodyPr lIns="0" rIns="0" rtlCol="0" tIns="0" wrap="none">
            <a:spAutoFit/>
          </a:bodyPr>
          <a:lstStyle/>
          <a:p>
            <a:pPr>
              <a:lnSpc>
                <a:spcPts val="1300"/>
              </a:lnSpc>
            </a:pPr>
            <a:r>
              <a:rPr altLang="zh-CN" b="1" lang="en-US" smtClean="0" sz="1056">
                <a:solidFill>
                  <a:srgbClr val="FF6600"/>
                </a:solidFill>
                <a:latin charset="0" pitchFamily="18" typeface="Microsoft YaHei UI"/>
                <a:cs charset="0" pitchFamily="18" typeface="Microsoft YaHei UI"/>
              </a:rPr>
              <a:t>0.39</a:t>
            </a:r>
          </a:p>
        </p:txBody>
      </p:sp>
      <p:sp>
        <p:nvSpPr>
          <p:cNvPr id="1036" name="TextBox 1"/>
          <p:cNvSpPr txBox="1"/>
          <p:nvPr/>
        </p:nvSpPr>
        <p:spPr>
          <a:xfrm>
            <a:off x="495300" y="4140200"/>
            <a:ext cx="8066088" cy="871220"/>
          </a:xfrm>
          <a:prstGeom prst="rect">
            <a:avLst/>
          </a:prstGeom>
          <a:noFill/>
        </p:spPr>
        <p:txBody>
          <a:bodyPr lIns="0" rIns="0" rtlCol="0" tIns="0" wrap="none">
            <a:spAutoFit/>
          </a:bodyPr>
          <a:lstStyle/>
          <a:p>
            <a:pPr>
              <a:lnSpc>
                <a:spcPts val="1300"/>
              </a:lnSpc>
              <a:tabLst>
                <a:tab pos="330200"/>
                <a:tab pos="4876800"/>
              </a:tabLst>
            </a:pPr>
            <a:r>
              <a:rPr altLang="zh-CN" lang="en-US" smtClean="0" sz="996">
                <a:solidFill>
                  <a:srgbClr val="8087A4"/>
                </a:solidFill>
                <a:latin charset="0" pitchFamily="18" typeface="Microsoft YaHei UI"/>
                <a:cs charset="0" pitchFamily="18" typeface="Microsoft YaHei UI"/>
              </a:rPr>
              <a:t>2014.1   2014.2   2014.3   2014.4   2014.5   2014.6   2014.7   2014.8   2014.9 2014.102014.112014.12</a:t>
            </a:r>
          </a:p>
          <a:p>
            <a:pPr>
              <a:lnSpc>
                <a:spcPts val="1300"/>
              </a:lnSpc>
              <a:tabLst>
                <a:tab pos="330200"/>
                <a:tab pos="4876800"/>
              </a:tabLst>
            </a:pPr>
            <a:r>
              <a:rPr altLang="zh-CN" lang="en-US" smtClean="0" sz="996">
                <a:solidFill>
                  <a:srgbClr val="8087A4"/>
                </a:solidFill>
                <a:latin charset="0" pitchFamily="18" typeface="Microsoft YaHei UI"/>
                <a:cs charset="0" pitchFamily="18" typeface="Microsoft YaHei UI"/>
              </a:rPr>
              <a:t>	数据来源：TalkingData 数据中心</a:t>
            </a:r>
          </a:p>
          <a:p>
            <a:pPr>
              <a:lnSpc>
                <a:spcPts val="1300"/>
              </a:lnSpc>
              <a:tabLst>
                <a:tab pos="330200"/>
                <a:tab pos="48768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330200"/>
                <a:tab pos="48768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330200"/>
                <a:tab pos="48768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7" name="TextBox 1"/>
          <p:cNvSpPr txBox="1"/>
          <p:nvPr/>
        </p:nvSpPr>
        <p:spPr>
          <a:xfrm>
            <a:off x="1701800" y="1511300"/>
            <a:ext cx="432435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2014年1-12月 移动健康管理类应用用户覆盖量TOP10增长趋势</a:t>
            </a:r>
          </a:p>
        </p:txBody>
      </p:sp>
      <p:sp>
        <p:nvSpPr>
          <p:cNvPr id="1038" name="TextBox 1"/>
          <p:cNvSpPr txBox="1"/>
          <p:nvPr/>
        </p:nvSpPr>
        <p:spPr>
          <a:xfrm>
            <a:off x="6807200" y="18923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美柚</a:t>
            </a:r>
          </a:p>
        </p:txBody>
      </p:sp>
      <p:sp>
        <p:nvSpPr>
          <p:cNvPr id="1039" name="TextBox 1"/>
          <p:cNvSpPr txBox="1"/>
          <p:nvPr/>
        </p:nvSpPr>
        <p:spPr>
          <a:xfrm>
            <a:off x="6807200" y="2108200"/>
            <a:ext cx="635000" cy="15316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大姨吗</a:t>
            </a:r>
          </a:p>
          <a:p>
            <a:pPr>
              <a:lnSpc>
                <a:spcPts val="1300"/>
              </a:lnSpc>
            </a:pPr>
            <a:r>
              <a:rPr altLang="zh-CN" lang="en-US" smtClean="0" sz="996">
                <a:solidFill>
                  <a:srgbClr val="8087A4"/>
                </a:solidFill>
                <a:latin charset="0" pitchFamily="18" typeface="Microsoft YaHei UI"/>
                <a:cs charset="0" pitchFamily="18" typeface="Microsoft YaHei UI"/>
              </a:rPr>
              <a:t>咕咚</a:t>
            </a:r>
          </a:p>
          <a:p>
            <a:pPr>
              <a:lnSpc>
                <a:spcPts val="1300"/>
              </a:lnSpc>
            </a:pPr>
            <a:r>
              <a:rPr altLang="zh-CN" lang="en-US" smtClean="0" sz="996">
                <a:solidFill>
                  <a:srgbClr val="8087A4"/>
                </a:solidFill>
                <a:latin charset="0" pitchFamily="18" typeface="Microsoft YaHei UI"/>
                <a:cs charset="0" pitchFamily="18" typeface="Microsoft YaHei UI"/>
              </a:rPr>
              <a:t>薄荷</a:t>
            </a:r>
          </a:p>
          <a:p>
            <a:pPr>
              <a:lnSpc>
                <a:spcPts val="1300"/>
              </a:lnSpc>
            </a:pPr>
            <a:r>
              <a:rPr altLang="zh-CN" lang="en-US" smtClean="0" sz="996">
                <a:solidFill>
                  <a:srgbClr val="8087A4"/>
                </a:solidFill>
                <a:latin charset="0" pitchFamily="18" typeface="Microsoft YaHei UI"/>
                <a:cs charset="0" pitchFamily="18" typeface="Microsoft YaHei UI"/>
              </a:rPr>
              <a:t>超级减肥王</a:t>
            </a:r>
          </a:p>
          <a:p>
            <a:pPr>
              <a:lnSpc>
                <a:spcPts val="1300"/>
              </a:lnSpc>
            </a:pPr>
            <a:r>
              <a:rPr altLang="zh-CN" lang="en-US" smtClean="0" sz="996">
                <a:solidFill>
                  <a:srgbClr val="8087A4"/>
                </a:solidFill>
                <a:latin charset="0" pitchFamily="18" typeface="Microsoft YaHei UI"/>
                <a:cs charset="0" pitchFamily="18" typeface="Microsoft YaHei UI"/>
              </a:rPr>
              <a:t>乐动力跑步</a:t>
            </a:r>
          </a:p>
          <a:p>
            <a:pPr>
              <a:lnSpc>
                <a:spcPts val="1300"/>
              </a:lnSpc>
            </a:pPr>
            <a:r>
              <a:rPr altLang="zh-CN" lang="en-US" smtClean="0" sz="996">
                <a:solidFill>
                  <a:srgbClr val="8087A4"/>
                </a:solidFill>
                <a:latin charset="0" pitchFamily="18" typeface="Microsoft YaHei UI"/>
                <a:cs charset="0" pitchFamily="18" typeface="Microsoft YaHei UI"/>
              </a:rPr>
              <a:t>瘦瘦</a:t>
            </a:r>
          </a:p>
          <a:p>
            <a:pPr>
              <a:lnSpc>
                <a:spcPts val="1300"/>
              </a:lnSpc>
            </a:pPr>
            <a:r>
              <a:rPr altLang="zh-CN" lang="en-US" smtClean="0" sz="996">
                <a:solidFill>
                  <a:srgbClr val="8087A4"/>
                </a:solidFill>
                <a:latin charset="0" pitchFamily="18" typeface="Microsoft YaHei UI"/>
                <a:cs charset="0" pitchFamily="18" typeface="Microsoft YaHei UI"/>
              </a:rPr>
              <a:t>健身宝典</a:t>
            </a:r>
          </a:p>
          <a:p>
            <a:pPr>
              <a:lnSpc>
                <a:spcPts val="1300"/>
              </a:lnSpc>
            </a:pPr>
            <a:r>
              <a:rPr altLang="zh-CN" lang="en-US" smtClean="0" sz="996">
                <a:solidFill>
                  <a:srgbClr val="8087A4"/>
                </a:solidFill>
                <a:latin charset="0" pitchFamily="18" typeface="Microsoft YaHei UI"/>
                <a:cs charset="0" pitchFamily="18" typeface="Microsoft YaHei UI"/>
              </a:rPr>
              <a:t>春雨计步器</a:t>
            </a:r>
          </a:p>
          <a:p>
            <a:pPr>
              <a:lnSpc>
                <a:spcPts val="1300"/>
              </a:lnSpc>
            </a:pPr>
            <a:r>
              <a:rPr altLang="zh-CN" lang="en-US" smtClean="0" sz="996">
                <a:solidFill>
                  <a:srgbClr val="8087A4"/>
                </a:solidFill>
                <a:latin charset="0" pitchFamily="18" typeface="Microsoft YaHei UI"/>
                <a:cs charset="0" pitchFamily="18" typeface="Microsoft YaHei UI"/>
              </a:rPr>
              <a:t>月来越好</a:t>
            </a:r>
          </a:p>
        </p:txBody>
      </p:sp>
      <p:sp>
        <p:nvSpPr>
          <p:cNvPr id="1040" name="TextBox 1"/>
          <p:cNvSpPr txBox="1"/>
          <p:nvPr/>
        </p:nvSpPr>
        <p:spPr>
          <a:xfrm>
            <a:off x="698500" y="22225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单位：亿台</a:t>
            </a:r>
          </a:p>
        </p:txBody>
      </p:sp>
    </p:spTree>
  </p:cSld>
  <p:clrMapOvr>
    <a:masterClrMapping/>
  </p:clrMapOvr>
  <p:transition/>
  <p:timing/>
</p:sld>
</file>

<file path=ppt/slides/slide6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4832603" y="1353311"/>
            <a:ext cx="3636264" cy="394716"/>
          </a:xfrm>
          <a:custGeom>
            <a:gdLst>
              <a:gd fmla="*/ 0 w 3636264" name="connsiteX0"/>
              <a:gd fmla="*/ 394716 h 394716" name="connsiteY0"/>
              <a:gd fmla="*/ 3636264 w 3636264" name="connsiteX1"/>
              <a:gd fmla="*/ 394716 h 394716" name="connsiteY1"/>
              <a:gd fmla="*/ 3636264 w 3636264" name="connsiteX2"/>
              <a:gd fmla="*/ 0 h 394716" name="connsiteY2"/>
              <a:gd fmla="*/ 0 w 3636264" name="connsiteX3"/>
              <a:gd fmla="*/ 0 h 394716" name="connsiteY3"/>
              <a:gd fmla="*/ 0 w 3636264" name="connsiteX4"/>
              <a:gd fmla="*/ 394716 h 3947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94716" w="3636264">
                <a:moveTo>
                  <a:pt x="0" y="394716"/>
                </a:moveTo>
                <a:lnTo>
                  <a:pt x="3636264" y="394716"/>
                </a:lnTo>
                <a:lnTo>
                  <a:pt x="3636264" y="0"/>
                </a:lnTo>
                <a:lnTo>
                  <a:pt x="0" y="0"/>
                </a:lnTo>
                <a:lnTo>
                  <a:pt x="0" y="394716"/>
                </a:lnTo>
              </a:path>
            </a:pathLst>
          </a:custGeom>
          <a:solidFill>
            <a:srgbClr val="7F7F7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751331" y="1353311"/>
            <a:ext cx="3636264" cy="394716"/>
          </a:xfrm>
          <a:custGeom>
            <a:gdLst>
              <a:gd fmla="*/ 0 w 3636264" name="connsiteX0"/>
              <a:gd fmla="*/ 394716 h 394716" name="connsiteY0"/>
              <a:gd fmla="*/ 3636264 w 3636264" name="connsiteX1"/>
              <a:gd fmla="*/ 394716 h 394716" name="connsiteY1"/>
              <a:gd fmla="*/ 3636264 w 3636264" name="connsiteX2"/>
              <a:gd fmla="*/ 0 h 394716" name="connsiteY2"/>
              <a:gd fmla="*/ 0 w 3636264" name="connsiteX3"/>
              <a:gd fmla="*/ 0 h 394716" name="connsiteY3"/>
              <a:gd fmla="*/ 0 w 3636264" name="connsiteX4"/>
              <a:gd fmla="*/ 394716 h 3947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94716" w="3636264">
                <a:moveTo>
                  <a:pt x="0" y="394716"/>
                </a:moveTo>
                <a:lnTo>
                  <a:pt x="3636264" y="394716"/>
                </a:lnTo>
                <a:lnTo>
                  <a:pt x="3636264" y="0"/>
                </a:lnTo>
                <a:lnTo>
                  <a:pt x="0" y="0"/>
                </a:lnTo>
                <a:lnTo>
                  <a:pt x="0" y="394716"/>
                </a:lnTo>
              </a:path>
            </a:pathLst>
          </a:custGeom>
          <a:solidFill>
            <a:srgbClr val="7F7F7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752855" y="1696211"/>
            <a:ext cx="3627120" cy="2653284"/>
          </a:xfrm>
          <a:custGeom>
            <a:gdLst>
              <a:gd fmla="*/ 12954 w 3627120" name="connsiteX0"/>
              <a:gd fmla="*/ 2640329 h 2653284" name="connsiteY0"/>
              <a:gd fmla="*/ 3614165 w 3627120" name="connsiteX1"/>
              <a:gd fmla="*/ 2640329 h 2653284" name="connsiteY1"/>
              <a:gd fmla="*/ 3614165 w 3627120" name="connsiteX2"/>
              <a:gd fmla="*/ 12954 h 2653284" name="connsiteY2"/>
              <a:gd fmla="*/ 12954 w 3627120" name="connsiteX3"/>
              <a:gd fmla="*/ 12954 h 2653284" name="connsiteY3"/>
              <a:gd fmla="*/ 12954 w 3627120" name="connsiteX4"/>
              <a:gd fmla="*/ 2640329 h 265328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53284" w="3627120">
                <a:moveTo>
                  <a:pt x="12954" y="2640329"/>
                </a:moveTo>
                <a:lnTo>
                  <a:pt x="3614165" y="2640329"/>
                </a:lnTo>
                <a:lnTo>
                  <a:pt x="3614165" y="12954"/>
                </a:lnTo>
                <a:lnTo>
                  <a:pt x="12954" y="12954"/>
                </a:lnTo>
                <a:lnTo>
                  <a:pt x="12954" y="2640329"/>
                </a:lnTo>
              </a:path>
            </a:pathLst>
          </a:custGeom>
          <a:solidFill>
            <a:srgbClr val="000000">
              <a:alpha val="0"/>
            </a:srgbClr>
          </a:solidFill>
          <a:ln w="25400">
            <a:solidFill>
              <a:srgbClr val="7F7F7F">
                <a:alpha val="10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832604" y="1705355"/>
            <a:ext cx="3625595" cy="2654807"/>
          </a:xfrm>
          <a:custGeom>
            <a:gdLst>
              <a:gd fmla="*/ 12953 w 3625595" name="connsiteX0"/>
              <a:gd fmla="*/ 2641853 h 2654807" name="connsiteY0"/>
              <a:gd fmla="*/ 3612641 w 3625595" name="connsiteX1"/>
              <a:gd fmla="*/ 2641853 h 2654807" name="connsiteY1"/>
              <a:gd fmla="*/ 3612641 w 3625595" name="connsiteX2"/>
              <a:gd fmla="*/ 12954 h 2654807" name="connsiteY2"/>
              <a:gd fmla="*/ 12953 w 3625595" name="connsiteX3"/>
              <a:gd fmla="*/ 12954 h 2654807" name="connsiteY3"/>
              <a:gd fmla="*/ 12953 w 3625595" name="connsiteX4"/>
              <a:gd fmla="*/ 2641853 h 265480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54807" w="3625595">
                <a:moveTo>
                  <a:pt x="12953" y="2641853"/>
                </a:moveTo>
                <a:lnTo>
                  <a:pt x="3612641" y="2641853"/>
                </a:lnTo>
                <a:lnTo>
                  <a:pt x="3612641" y="12954"/>
                </a:lnTo>
                <a:lnTo>
                  <a:pt x="12953" y="12954"/>
                </a:lnTo>
                <a:lnTo>
                  <a:pt x="12953" y="2641853"/>
                </a:lnTo>
              </a:path>
            </a:pathLst>
          </a:custGeom>
          <a:solidFill>
            <a:srgbClr val="000000">
              <a:alpha val="0"/>
            </a:srgbClr>
          </a:solidFill>
          <a:ln w="25400">
            <a:solidFill>
              <a:srgbClr val="7F7F7F">
                <a:alpha val="10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638555" y="1202436"/>
            <a:ext cx="420623" cy="422148"/>
          </a:xfrm>
          <a:custGeom>
            <a:gdLst>
              <a:gd fmla="*/ 0 w 420623" name="connsiteX0"/>
              <a:gd fmla="*/ 211074 h 422148" name="connsiteY0"/>
              <a:gd fmla="*/ 210311 w 420623" name="connsiteX1"/>
              <a:gd fmla="*/ 0 h 422148" name="connsiteY1"/>
              <a:gd fmla="*/ 420624 w 420623" name="connsiteX2"/>
              <a:gd fmla="*/ 211074 h 422148" name="connsiteY2"/>
              <a:gd fmla="*/ 210311 w 420623" name="connsiteX3"/>
              <a:gd fmla="*/ 422147 h 422148" name="connsiteY3"/>
              <a:gd fmla="*/ 0 w 420623" name="connsiteX4"/>
              <a:gd fmla="*/ 211074 h 4221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2148" w="420623">
                <a:moveTo>
                  <a:pt x="0" y="211074"/>
                </a:moveTo>
                <a:cubicBezTo>
                  <a:pt x="0" y="94488"/>
                  <a:pt x="94157" y="0"/>
                  <a:pt x="210311" y="0"/>
                </a:cubicBezTo>
                <a:cubicBezTo>
                  <a:pt x="326466" y="0"/>
                  <a:pt x="420624" y="94488"/>
                  <a:pt x="420624" y="211074"/>
                </a:cubicBezTo>
                <a:cubicBezTo>
                  <a:pt x="420624" y="327660"/>
                  <a:pt x="326466" y="422147"/>
                  <a:pt x="210311" y="422147"/>
                </a:cubicBezTo>
                <a:cubicBezTo>
                  <a:pt x="94157" y="422147"/>
                  <a:pt x="0" y="327660"/>
                  <a:pt x="0" y="211074"/>
                </a:cubicBezTo>
              </a:path>
            </a:pathLst>
          </a:custGeom>
          <a:solidFill>
            <a:srgbClr val="7F7F7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693920" y="1202436"/>
            <a:ext cx="422147" cy="422148"/>
          </a:xfrm>
          <a:custGeom>
            <a:gdLst>
              <a:gd fmla="*/ 0 w 422147" name="connsiteX0"/>
              <a:gd fmla="*/ 211074 h 422148" name="connsiteY0"/>
              <a:gd fmla="*/ 211073 w 422147" name="connsiteX1"/>
              <a:gd fmla="*/ 0 h 422148" name="connsiteY1"/>
              <a:gd fmla="*/ 422147 w 422147" name="connsiteX2"/>
              <a:gd fmla="*/ 211074 h 422148" name="connsiteY2"/>
              <a:gd fmla="*/ 211073 w 422147" name="connsiteX3"/>
              <a:gd fmla="*/ 422147 h 422148" name="connsiteY3"/>
              <a:gd fmla="*/ 0 w 422147" name="connsiteX4"/>
              <a:gd fmla="*/ 211074 h 4221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2148" w="422147">
                <a:moveTo>
                  <a:pt x="0" y="211074"/>
                </a:moveTo>
                <a:cubicBezTo>
                  <a:pt x="0" y="94488"/>
                  <a:pt x="94488" y="0"/>
                  <a:pt x="211073" y="0"/>
                </a:cubicBezTo>
                <a:cubicBezTo>
                  <a:pt x="327659" y="0"/>
                  <a:pt x="422147" y="94488"/>
                  <a:pt x="422147" y="211074"/>
                </a:cubicBezTo>
                <a:cubicBezTo>
                  <a:pt x="422147" y="327660"/>
                  <a:pt x="327659" y="422147"/>
                  <a:pt x="211073" y="422147"/>
                </a:cubicBezTo>
                <a:cubicBezTo>
                  <a:pt x="94488" y="422147"/>
                  <a:pt x="0" y="327660"/>
                  <a:pt x="0" y="211074"/>
                </a:cubicBezTo>
              </a:path>
            </a:pathLst>
          </a:custGeom>
          <a:solidFill>
            <a:srgbClr val="7F7F7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6912864" y="3826764"/>
            <a:ext cx="405383" cy="129540"/>
          </a:xfrm>
          <a:custGeom>
            <a:gdLst>
              <a:gd fmla="*/ 0 w 405383" name="connsiteX0"/>
              <a:gd fmla="*/ 32384 h 129540" name="connsiteY0"/>
              <a:gd fmla="*/ 340614 w 405383" name="connsiteX1"/>
              <a:gd fmla="*/ 32384 h 129540" name="connsiteY1"/>
              <a:gd fmla="*/ 340614 w 405383" name="connsiteX2"/>
              <a:gd fmla="*/ 0 h 129540" name="connsiteY2"/>
              <a:gd fmla="*/ 405383 w 405383" name="connsiteX3"/>
              <a:gd fmla="*/ 64770 h 129540" name="connsiteY3"/>
              <a:gd fmla="*/ 340614 w 405383" name="connsiteX4"/>
              <a:gd fmla="*/ 129539 h 129540" name="connsiteY4"/>
              <a:gd fmla="*/ 340614 w 405383" name="connsiteX5"/>
              <a:gd fmla="*/ 97154 h 129540" name="connsiteY5"/>
              <a:gd fmla="*/ 0 w 405383" name="connsiteX6"/>
              <a:gd fmla="*/ 97154 h 129540" name="connsiteY6"/>
              <a:gd fmla="*/ 0 w 405383" name="connsiteX7"/>
              <a:gd fmla="*/ 32384 h 129540"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129538" w="405383">
                <a:moveTo>
                  <a:pt x="0" y="32384"/>
                </a:moveTo>
                <a:lnTo>
                  <a:pt x="340614" y="32384"/>
                </a:lnTo>
                <a:lnTo>
                  <a:pt x="340614" y="0"/>
                </a:lnTo>
                <a:lnTo>
                  <a:pt x="405383" y="64770"/>
                </a:lnTo>
                <a:lnTo>
                  <a:pt x="340614" y="129539"/>
                </a:lnTo>
                <a:lnTo>
                  <a:pt x="340614" y="97154"/>
                </a:lnTo>
                <a:lnTo>
                  <a:pt x="0" y="97154"/>
                </a:lnTo>
                <a:lnTo>
                  <a:pt x="0" y="32384"/>
                </a:lnTo>
              </a:path>
            </a:pathLst>
          </a:custGeom>
          <a:solidFill>
            <a:srgbClr val="7F7F7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2549651" y="2648711"/>
            <a:ext cx="129540" cy="288036"/>
          </a:xfrm>
          <a:custGeom>
            <a:gdLst>
              <a:gd fmla="*/ 97155 w 129540" name="connsiteX0"/>
              <a:gd fmla="*/ 0 h 288036" name="connsiteY0"/>
              <a:gd fmla="*/ 97155 w 129540" name="connsiteX1"/>
              <a:gd fmla="*/ 223266 h 288036" name="connsiteY1"/>
              <a:gd fmla="*/ 129540 w 129540" name="connsiteX2"/>
              <a:gd fmla="*/ 223266 h 288036" name="connsiteY2"/>
              <a:gd fmla="*/ 64770 w 129540" name="connsiteX3"/>
              <a:gd fmla="*/ 288036 h 288036" name="connsiteY3"/>
              <a:gd fmla="*/ 0 w 129540" name="connsiteX4"/>
              <a:gd fmla="*/ 223266 h 288036" name="connsiteY4"/>
              <a:gd fmla="*/ 32385 w 129540" name="connsiteX5"/>
              <a:gd fmla="*/ 223266 h 288036" name="connsiteY5"/>
              <a:gd fmla="*/ 32385 w 129540" name="connsiteX6"/>
              <a:gd fmla="*/ 0 h 288036" name="connsiteY6"/>
              <a:gd fmla="*/ 97155 w 129540" name="connsiteX7"/>
              <a:gd fmla="*/ 0 h 288036"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288036" w="129538">
                <a:moveTo>
                  <a:pt x="97155" y="0"/>
                </a:moveTo>
                <a:lnTo>
                  <a:pt x="97155" y="223266"/>
                </a:lnTo>
                <a:lnTo>
                  <a:pt x="129540" y="223266"/>
                </a:lnTo>
                <a:lnTo>
                  <a:pt x="64770" y="288036"/>
                </a:lnTo>
                <a:lnTo>
                  <a:pt x="0" y="223266"/>
                </a:lnTo>
                <a:lnTo>
                  <a:pt x="32385" y="223266"/>
                </a:lnTo>
                <a:lnTo>
                  <a:pt x="32385" y="0"/>
                </a:lnTo>
                <a:lnTo>
                  <a:pt x="97155" y="0"/>
                </a:lnTo>
              </a:path>
            </a:pathLst>
          </a:custGeom>
          <a:solidFill>
            <a:srgbClr val="7F7F7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1295400" y="3060700"/>
            <a:ext cx="482600" cy="482600"/>
          </a:xfrm>
          <a:prstGeom prst="rect">
            <a:avLst/>
          </a:prstGeom>
          <a:noFill/>
        </p:spPr>
      </p:pic>
      <p:pic>
        <p:nvPicPr>
          <p:cNvPr id="14" name="Picture 3"/>
          <p:cNvPicPr>
            <a:picLocks noChangeArrowheads="1" noChangeAspect="1"/>
          </p:cNvPicPr>
          <p:nvPr/>
        </p:nvPicPr>
        <p:blipFill>
          <a:blip r:embed="rId3"/>
          <a:stretch>
            <a:fillRect/>
          </a:stretch>
        </p:blipFill>
        <p:spPr bwMode="auto">
          <a:xfrm>
            <a:off x="444500" y="4800600"/>
            <a:ext cx="1117600" cy="304800"/>
          </a:xfrm>
          <a:prstGeom prst="rect">
            <a:avLst/>
          </a:prstGeom>
          <a:noFill/>
        </p:spPr>
      </p:pic>
      <p:pic>
        <p:nvPicPr>
          <p:cNvPr id="15" name="Picture 3"/>
          <p:cNvPicPr>
            <a:picLocks noChangeArrowheads="1" noChangeAspect="1"/>
          </p:cNvPicPr>
          <p:nvPr/>
        </p:nvPicPr>
        <p:blipFill>
          <a:blip r:embed="rId4"/>
          <a:stretch>
            <a:fillRect/>
          </a:stretch>
        </p:blipFill>
        <p:spPr bwMode="auto">
          <a:xfrm>
            <a:off x="2336800" y="3035300"/>
            <a:ext cx="546100" cy="546100"/>
          </a:xfrm>
          <a:prstGeom prst="rect">
            <a:avLst/>
          </a:prstGeom>
          <a:noFill/>
        </p:spPr>
      </p:pic>
      <p:pic>
        <p:nvPicPr>
          <p:cNvPr id="16" name="Picture 3"/>
          <p:cNvPicPr>
            <a:picLocks noChangeArrowheads="1" noChangeAspect="1"/>
          </p:cNvPicPr>
          <p:nvPr/>
        </p:nvPicPr>
        <p:blipFill>
          <a:blip r:embed="rId5"/>
          <a:stretch>
            <a:fillRect/>
          </a:stretch>
        </p:blipFill>
        <p:spPr bwMode="auto">
          <a:xfrm>
            <a:off x="3263900" y="2997200"/>
            <a:ext cx="723900" cy="609600"/>
          </a:xfrm>
          <a:prstGeom prst="rect">
            <a:avLst/>
          </a:prstGeom>
          <a:noFill/>
        </p:spPr>
      </p:pic>
      <p:pic>
        <p:nvPicPr>
          <p:cNvPr id="17" name="Picture 3"/>
          <p:cNvPicPr>
            <a:picLocks noChangeArrowheads="1" noChangeAspect="1"/>
          </p:cNvPicPr>
          <p:nvPr/>
        </p:nvPicPr>
        <p:blipFill>
          <a:blip r:embed="rId6"/>
          <a:stretch>
            <a:fillRect/>
          </a:stretch>
        </p:blipFill>
        <p:spPr bwMode="auto">
          <a:xfrm>
            <a:off x="5308600" y="3644900"/>
            <a:ext cx="660400" cy="533400"/>
          </a:xfrm>
          <a:prstGeom prst="rect">
            <a:avLst/>
          </a:prstGeom>
          <a:noFill/>
        </p:spPr>
      </p:pic>
      <p:pic>
        <p:nvPicPr>
          <p:cNvPr id="18" name="Picture 3"/>
          <p:cNvPicPr>
            <a:picLocks noChangeArrowheads="1" noChangeAspect="1"/>
          </p:cNvPicPr>
          <p:nvPr/>
        </p:nvPicPr>
        <p:blipFill>
          <a:blip r:embed="rId7"/>
          <a:stretch>
            <a:fillRect/>
          </a:stretch>
        </p:blipFill>
        <p:spPr bwMode="auto">
          <a:xfrm>
            <a:off x="6184900" y="3644900"/>
            <a:ext cx="495300" cy="558800"/>
          </a:xfrm>
          <a:prstGeom prst="rect">
            <a:avLst/>
          </a:prstGeom>
          <a:noFill/>
        </p:spPr>
      </p:pic>
      <p:pic>
        <p:nvPicPr>
          <p:cNvPr id="19" name="Picture 3"/>
          <p:cNvPicPr>
            <a:picLocks noChangeArrowheads="1" noChangeAspect="1"/>
          </p:cNvPicPr>
          <p:nvPr/>
        </p:nvPicPr>
        <p:blipFill>
          <a:blip r:embed="rId8"/>
          <a:stretch>
            <a:fillRect/>
          </a:stretch>
        </p:blipFill>
        <p:spPr bwMode="auto">
          <a:xfrm>
            <a:off x="7416800" y="3619500"/>
            <a:ext cx="546100" cy="635000"/>
          </a:xfrm>
          <a:prstGeom prst="rect">
            <a:avLst/>
          </a:prstGeom>
          <a:noFill/>
        </p:spPr>
      </p:pic>
      <p:sp>
        <p:nvSpPr>
          <p:cNvPr id="2" name="TextBox 1"/>
          <p:cNvSpPr txBox="1"/>
          <p:nvPr/>
        </p:nvSpPr>
        <p:spPr>
          <a:xfrm>
            <a:off x="393700" y="254000"/>
            <a:ext cx="8615362" cy="4013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细分行业应用盘点——移动健康管理</a:t>
            </a:r>
          </a:p>
          <a:p>
            <a:pPr>
              <a:lnSpc>
                <a:spcPts val="1400"/>
              </a:lnSpc>
              <a:tabLst>
                <a:tab pos="241300"/>
              </a:tabLst>
            </a:pPr>
            <a:r>
              <a:rPr altLang="zh-CN" lang="en-US" smtClean="0"/>
              <a:t>   移动健康管理行业热点：移动健康管理应用受资本市场青睐，可穿戴设备发展迅速</a:t>
            </a:r>
          </a:p>
        </p:txBody>
      </p:sp>
      <p:sp>
        <p:nvSpPr>
          <p:cNvPr id="20" name="TextBox 1"/>
          <p:cNvSpPr txBox="1"/>
          <p:nvPr/>
        </p:nvSpPr>
        <p:spPr>
          <a:xfrm>
            <a:off x="762000" y="1244600"/>
            <a:ext cx="141288" cy="337820"/>
          </a:xfrm>
          <a:prstGeom prst="rect">
            <a:avLst/>
          </a:prstGeom>
          <a:noFill/>
        </p:spPr>
        <p:txBody>
          <a:bodyPr lIns="0" rIns="0" rtlCol="0" tIns="0" wrap="none">
            <a:spAutoFit/>
          </a:bodyPr>
          <a:lstStyle/>
          <a:p>
            <a:pPr>
              <a:lnSpc>
                <a:spcPts val="2300"/>
              </a:lnSpc>
            </a:pPr>
            <a:r>
              <a:rPr altLang="zh-CN" b="1" lang="en-US" smtClean="0" sz="1800">
                <a:solidFill>
                  <a:srgbClr val="FFFFFF"/>
                </a:solidFill>
                <a:latin charset="0" pitchFamily="18" typeface="Microsoft YaHei UI"/>
                <a:cs charset="0" pitchFamily="18" typeface="Microsoft YaHei UI"/>
              </a:rPr>
              <a:t>1</a:t>
            </a:r>
          </a:p>
        </p:txBody>
      </p:sp>
      <p:sp>
        <p:nvSpPr>
          <p:cNvPr id="21" name="TextBox 1"/>
          <p:cNvSpPr txBox="1"/>
          <p:nvPr/>
        </p:nvSpPr>
        <p:spPr>
          <a:xfrm>
            <a:off x="4826000" y="1244600"/>
            <a:ext cx="141288" cy="337820"/>
          </a:xfrm>
          <a:prstGeom prst="rect">
            <a:avLst/>
          </a:prstGeom>
          <a:noFill/>
        </p:spPr>
        <p:txBody>
          <a:bodyPr lIns="0" rIns="0" rtlCol="0" tIns="0" wrap="none">
            <a:spAutoFit/>
          </a:bodyPr>
          <a:lstStyle/>
          <a:p>
            <a:pPr>
              <a:lnSpc>
                <a:spcPts val="2300"/>
              </a:lnSpc>
            </a:pPr>
            <a:r>
              <a:rPr altLang="zh-CN" b="1" lang="en-US" smtClean="0" sz="1800">
                <a:solidFill>
                  <a:srgbClr val="FFFFFF"/>
                </a:solidFill>
                <a:latin charset="0" pitchFamily="18" typeface="Microsoft YaHei UI"/>
                <a:cs charset="0" pitchFamily="18" typeface="Microsoft YaHei UI"/>
              </a:rPr>
              <a:t>2</a:t>
            </a:r>
          </a:p>
        </p:txBody>
      </p:sp>
      <p:sp>
        <p:nvSpPr>
          <p:cNvPr id="22" name="TextBox 1"/>
          <p:cNvSpPr txBox="1"/>
          <p:nvPr/>
        </p:nvSpPr>
        <p:spPr>
          <a:xfrm>
            <a:off x="5016500" y="1409700"/>
            <a:ext cx="4806950" cy="1569720"/>
          </a:xfrm>
          <a:prstGeom prst="rect">
            <a:avLst/>
          </a:prstGeom>
          <a:noFill/>
        </p:spPr>
        <p:txBody>
          <a:bodyPr lIns="0" rIns="0" rtlCol="0" tIns="0" wrap="none">
            <a:spAutoFit/>
          </a:bodyPr>
          <a:lstStyle/>
          <a:p>
            <a:pPr>
              <a:lnSpc>
                <a:spcPts val="2000"/>
              </a:lnSpc>
              <a:tabLst>
                <a:tab pos="419100"/>
              </a:tabLst>
            </a:pPr>
            <a:r>
              <a:rPr altLang="zh-CN" lang="en-US" smtClean="0"/>
              <a:t>	可穿戴设备助力移动健康发展</a:t>
            </a:r>
          </a:p>
          <a:p>
            <a:pPr>
              <a:lnSpc>
                <a:spcPts val="2000"/>
              </a:lnSpc>
              <a:tabLst>
                <a:tab pos="419100"/>
              </a:tabLst>
            </a:pPr>
            <a:endParaRPr altLang="zh-CN" lang="en-US" smtClean="0"/>
          </a:p>
          <a:p>
            <a:pPr>
              <a:lnSpc>
                <a:spcPts val="2000"/>
              </a:lnSpc>
              <a:tabLst>
                <a:tab pos="419100"/>
              </a:tabLst>
            </a:pPr>
            <a:endParaRPr altLang="zh-CN" lang="en-US" smtClean="0"/>
          </a:p>
          <a:p>
            <a:pPr>
              <a:lnSpc>
                <a:spcPts val="2000"/>
              </a:lnSpc>
              <a:tabLst>
                <a:tab pos="419100"/>
              </a:tabLst>
            </a:pPr>
            <a:r>
              <a:rPr altLang="zh-CN" lang="en-US" smtClean="0"/>
              <a:t>2014年是可穿戴设备爆发的一年，智能手环、手</a:t>
            </a:r>
          </a:p>
          <a:p>
            <a:pPr>
              <a:lnSpc>
                <a:spcPts val="2000"/>
              </a:lnSpc>
              <a:tabLst>
                <a:tab pos="419100"/>
              </a:tabLst>
            </a:pPr>
            <a:r>
              <a:rPr altLang="zh-CN" lang="en-US" smtClean="0"/>
              <a:t>表、眼镜等相继火热，苹果、三星、微软、谷</a:t>
            </a:r>
          </a:p>
          <a:p>
            <a:pPr>
              <a:lnSpc>
                <a:spcPts val="2000"/>
              </a:lnSpc>
              <a:tabLst>
                <a:tab pos="419100"/>
              </a:tabLst>
            </a:pPr>
            <a:r>
              <a:rPr altLang="zh-CN" lang="en-US" smtClean="0"/>
              <a:t>歌、摩托罗拉、小米、华为、Jawbone、耐克等</a:t>
            </a:r>
          </a:p>
        </p:txBody>
      </p:sp>
      <p:sp>
        <p:nvSpPr>
          <p:cNvPr id="23" name="TextBox 1"/>
          <p:cNvSpPr txBox="1"/>
          <p:nvPr/>
        </p:nvSpPr>
        <p:spPr>
          <a:xfrm>
            <a:off x="5016500" y="2743200"/>
            <a:ext cx="3313112" cy="617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各类厂商群雄逐鹿，推动可穿戴设备跨越式发</a:t>
            </a:r>
          </a:p>
          <a:p>
            <a:pPr>
              <a:lnSpc>
                <a:spcPts val="1500"/>
              </a:lnSpc>
            </a:pPr>
            <a:r>
              <a:rPr altLang="zh-CN" lang="en-US" smtClean="0" sz="1200">
                <a:solidFill>
                  <a:srgbClr val="8087A4"/>
                </a:solidFill>
                <a:latin charset="0" pitchFamily="18" typeface="Microsoft YaHei UI"/>
                <a:cs charset="0" pitchFamily="18" typeface="Microsoft YaHei UI"/>
              </a:rPr>
              <a:t>展；可穿戴设备+手机的组合，可以帮助用户更好</a:t>
            </a:r>
          </a:p>
          <a:p>
            <a:pPr>
              <a:lnSpc>
                <a:spcPts val="1500"/>
              </a:lnSpc>
            </a:pPr>
            <a:r>
              <a:rPr altLang="zh-CN" lang="en-US" smtClean="0" sz="1200">
                <a:solidFill>
                  <a:srgbClr val="8087A4"/>
                </a:solidFill>
                <a:latin charset="0" pitchFamily="18" typeface="Microsoft YaHei UI"/>
                <a:cs charset="0" pitchFamily="18" typeface="Microsoft YaHei UI"/>
              </a:rPr>
              <a:t>地进行健康监测、管理，助力移动健康快速发展</a:t>
            </a:r>
          </a:p>
        </p:txBody>
      </p:sp>
      <p:sp>
        <p:nvSpPr>
          <p:cNvPr id="24" name="TextBox 1"/>
          <p:cNvSpPr txBox="1"/>
          <p:nvPr/>
        </p:nvSpPr>
        <p:spPr>
          <a:xfrm>
            <a:off x="1104900" y="1422400"/>
            <a:ext cx="4124325" cy="1315720"/>
          </a:xfrm>
          <a:prstGeom prst="rect">
            <a:avLst/>
          </a:prstGeom>
          <a:noFill/>
        </p:spPr>
        <p:txBody>
          <a:bodyPr lIns="0" rIns="0" rtlCol="0" tIns="0" wrap="none">
            <a:spAutoFit/>
          </a:bodyPr>
          <a:lstStyle/>
          <a:p>
            <a:pPr>
              <a:lnSpc>
                <a:spcPts val="2000"/>
              </a:lnSpc>
              <a:tabLst>
                <a:tab pos="330200"/>
              </a:tabLst>
            </a:pPr>
            <a:r>
              <a:rPr altLang="zh-CN" lang="en-US" smtClean="0"/>
              <a:t>	移动健康管理获得资本青睐</a:t>
            </a:r>
          </a:p>
          <a:p>
            <a:pPr>
              <a:lnSpc>
                <a:spcPts val="2000"/>
              </a:lnSpc>
              <a:tabLst>
                <a:tab pos="330200"/>
              </a:tabLst>
            </a:pPr>
            <a:endParaRPr altLang="zh-CN" lang="en-US" smtClean="0"/>
          </a:p>
          <a:p>
            <a:pPr>
              <a:lnSpc>
                <a:spcPts val="2000"/>
              </a:lnSpc>
              <a:tabLst>
                <a:tab pos="330200"/>
              </a:tabLst>
            </a:pPr>
            <a:endParaRPr altLang="zh-CN" lang="en-US" smtClean="0"/>
          </a:p>
          <a:p>
            <a:pPr>
              <a:lnSpc>
                <a:spcPts val="2000"/>
              </a:lnSpc>
              <a:tabLst>
                <a:tab pos="330200"/>
              </a:tabLst>
            </a:pPr>
            <a:r>
              <a:rPr altLang="zh-CN" lang="en-US" smtClean="0"/>
              <a:t>2014年，移动健康管理领域发生投资11笔</a:t>
            </a:r>
          </a:p>
          <a:p>
            <a:pPr>
              <a:lnSpc>
                <a:spcPts val="2000"/>
              </a:lnSpc>
              <a:tabLst>
                <a:tab pos="330200"/>
              </a:tabLst>
            </a:pPr>
            <a:r>
              <a:rPr altLang="zh-CN" lang="en-US" smtClean="0"/>
              <a:t>其中，披露金额的7笔，共计7.49亿元</a:t>
            </a:r>
          </a:p>
        </p:txBody>
      </p:sp>
      <p:sp>
        <p:nvSpPr>
          <p:cNvPr id="25" name="TextBox 1"/>
          <p:cNvSpPr txBox="1"/>
          <p:nvPr/>
        </p:nvSpPr>
        <p:spPr>
          <a:xfrm>
            <a:off x="1143000" y="3683000"/>
            <a:ext cx="1149350" cy="617220"/>
          </a:xfrm>
          <a:prstGeom prst="rect">
            <a:avLst/>
          </a:prstGeom>
          <a:noFill/>
        </p:spPr>
        <p:txBody>
          <a:bodyPr lIns="0" rIns="0" rtlCol="0" tIns="0" wrap="none">
            <a:spAutoFit/>
          </a:bodyPr>
          <a:lstStyle/>
          <a:p>
            <a:pPr>
              <a:lnSpc>
                <a:spcPts val="1500"/>
              </a:lnSpc>
              <a:tabLst>
                <a:tab pos="254000"/>
                <a:tab pos="279400"/>
              </a:tabLst>
            </a:pPr>
            <a:r>
              <a:rPr altLang="zh-CN" lang="en-US" smtClean="0"/>
              <a:t>	美柚</a:t>
            </a:r>
          </a:p>
          <a:p>
            <a:pPr>
              <a:lnSpc>
                <a:spcPts val="1500"/>
              </a:lnSpc>
              <a:tabLst>
                <a:tab pos="254000"/>
                <a:tab pos="279400"/>
              </a:tabLst>
            </a:pPr>
            <a:r>
              <a:rPr altLang="zh-CN" lang="en-US" smtClean="0"/>
              <a:t>		C轮</a:t>
            </a:r>
          </a:p>
          <a:p>
            <a:pPr>
              <a:lnSpc>
                <a:spcPts val="1500"/>
              </a:lnSpc>
              <a:tabLst>
                <a:tab pos="254000"/>
                <a:tab pos="279400"/>
              </a:tabLst>
            </a:pPr>
            <a:r>
              <a:rPr altLang="zh-CN" lang="en-US" smtClean="0"/>
              <a:t>3500万美元</a:t>
            </a:r>
          </a:p>
        </p:txBody>
      </p:sp>
      <p:sp>
        <p:nvSpPr>
          <p:cNvPr id="26" name="TextBox 1"/>
          <p:cNvSpPr txBox="1"/>
          <p:nvPr/>
        </p:nvSpPr>
        <p:spPr>
          <a:xfrm>
            <a:off x="2184400" y="3695700"/>
            <a:ext cx="1149350" cy="617220"/>
          </a:xfrm>
          <a:prstGeom prst="rect">
            <a:avLst/>
          </a:prstGeom>
          <a:noFill/>
        </p:spPr>
        <p:txBody>
          <a:bodyPr lIns="0" rIns="0" rtlCol="0" tIns="0" wrap="none">
            <a:spAutoFit/>
          </a:bodyPr>
          <a:lstStyle/>
          <a:p>
            <a:pPr>
              <a:lnSpc>
                <a:spcPts val="1500"/>
              </a:lnSpc>
              <a:tabLst>
                <a:tab pos="177800"/>
                <a:tab pos="279400"/>
              </a:tabLst>
            </a:pPr>
            <a:r>
              <a:rPr altLang="zh-CN" lang="en-US" smtClean="0"/>
              <a:t>	大姨吗</a:t>
            </a:r>
          </a:p>
          <a:p>
            <a:pPr>
              <a:lnSpc>
                <a:spcPts val="1500"/>
              </a:lnSpc>
              <a:tabLst>
                <a:tab pos="177800"/>
                <a:tab pos="279400"/>
              </a:tabLst>
            </a:pPr>
            <a:r>
              <a:rPr altLang="zh-CN" lang="en-US" smtClean="0"/>
              <a:t>		C轮</a:t>
            </a:r>
          </a:p>
          <a:p>
            <a:pPr>
              <a:lnSpc>
                <a:spcPts val="1500"/>
              </a:lnSpc>
              <a:tabLst>
                <a:tab pos="177800"/>
                <a:tab pos="279400"/>
              </a:tabLst>
            </a:pPr>
            <a:r>
              <a:rPr altLang="zh-CN" lang="en-US" smtClean="0"/>
              <a:t>3500万美元</a:t>
            </a:r>
          </a:p>
        </p:txBody>
      </p:sp>
      <p:sp>
        <p:nvSpPr>
          <p:cNvPr id="27" name="TextBox 1"/>
          <p:cNvSpPr txBox="1"/>
          <p:nvPr/>
        </p:nvSpPr>
        <p:spPr>
          <a:xfrm>
            <a:off x="3225800" y="3695700"/>
            <a:ext cx="1149350" cy="617220"/>
          </a:xfrm>
          <a:prstGeom prst="rect">
            <a:avLst/>
          </a:prstGeom>
          <a:noFill/>
        </p:spPr>
        <p:txBody>
          <a:bodyPr lIns="0" rIns="0" rtlCol="0" tIns="0" wrap="none">
            <a:spAutoFit/>
          </a:bodyPr>
          <a:lstStyle/>
          <a:p>
            <a:pPr>
              <a:lnSpc>
                <a:spcPts val="1500"/>
              </a:lnSpc>
              <a:tabLst>
                <a:tab pos="254000"/>
                <a:tab pos="279400"/>
              </a:tabLst>
            </a:pPr>
            <a:r>
              <a:rPr altLang="zh-CN" lang="en-US" smtClean="0"/>
              <a:t>	咕咚</a:t>
            </a:r>
          </a:p>
          <a:p>
            <a:pPr>
              <a:lnSpc>
                <a:spcPts val="1500"/>
              </a:lnSpc>
              <a:tabLst>
                <a:tab pos="254000"/>
                <a:tab pos="279400"/>
              </a:tabLst>
            </a:pPr>
            <a:r>
              <a:rPr altLang="zh-CN" lang="en-US" smtClean="0"/>
              <a:t>		B轮</a:t>
            </a:r>
          </a:p>
          <a:p>
            <a:pPr>
              <a:lnSpc>
                <a:spcPts val="1500"/>
              </a:lnSpc>
              <a:tabLst>
                <a:tab pos="254000"/>
                <a:tab pos="279400"/>
              </a:tabLst>
            </a:pPr>
            <a:r>
              <a:rPr altLang="zh-CN" lang="en-US" smtClean="0"/>
              <a:t>3000万美元</a:t>
            </a:r>
          </a:p>
        </p:txBody>
      </p:sp>
      <p:sp>
        <p:nvSpPr>
          <p:cNvPr id="28"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数据来源：网络公开资料</a:t>
            </a: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注释：投资金额中，美元按照6.2的汇率换算成人民币</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Tree>
  </p:cSld>
  <p:clrMapOvr>
    <a:masterClrMapping/>
  </p:clrMapOvr>
  <p:transition/>
  <p:timing/>
</p:sld>
</file>

<file path=ppt/slides/slide6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350263" y="3281171"/>
            <a:ext cx="309371" cy="230124"/>
          </a:xfrm>
          <a:custGeom>
            <a:gdLst>
              <a:gd fmla="*/ 0 w 309371" name="connsiteX0"/>
              <a:gd fmla="*/ 0 h 230124" name="connsiteY0"/>
              <a:gd fmla="*/ 309371 w 309371" name="connsiteX1"/>
              <a:gd fmla="*/ 0 h 230124" name="connsiteY1"/>
              <a:gd fmla="*/ 309371 w 309371" name="connsiteX2"/>
              <a:gd fmla="*/ 230124 h 230124" name="connsiteY2"/>
              <a:gd fmla="*/ 0 w 309371" name="connsiteX3"/>
              <a:gd fmla="*/ 230124 h 230124" name="connsiteY3"/>
              <a:gd fmla="*/ 0 w 309371" name="connsiteX4"/>
              <a:gd fmla="*/ 0 h 23012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30124" w="309371">
                <a:moveTo>
                  <a:pt x="0" y="0"/>
                </a:moveTo>
                <a:lnTo>
                  <a:pt x="309371" y="0"/>
                </a:lnTo>
                <a:lnTo>
                  <a:pt x="309371" y="230124"/>
                </a:lnTo>
                <a:lnTo>
                  <a:pt x="0" y="23012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906523" y="3215639"/>
            <a:ext cx="309372" cy="295656"/>
          </a:xfrm>
          <a:custGeom>
            <a:gdLst>
              <a:gd fmla="*/ 0 w 309372" name="connsiteX0"/>
              <a:gd fmla="*/ 0 h 295656" name="connsiteY0"/>
              <a:gd fmla="*/ 309372 w 309372" name="connsiteX1"/>
              <a:gd fmla="*/ 0 h 295656" name="connsiteY1"/>
              <a:gd fmla="*/ 309372 w 309372" name="connsiteX2"/>
              <a:gd fmla="*/ 295656 h 295656" name="connsiteY2"/>
              <a:gd fmla="*/ 0 w 309372" name="connsiteX3"/>
              <a:gd fmla="*/ 295656 h 295656" name="connsiteY3"/>
              <a:gd fmla="*/ 0 w 309372" name="connsiteX4"/>
              <a:gd fmla="*/ 0 h 29565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95656" w="309372">
                <a:moveTo>
                  <a:pt x="0" y="0"/>
                </a:moveTo>
                <a:lnTo>
                  <a:pt x="309372" y="0"/>
                </a:lnTo>
                <a:lnTo>
                  <a:pt x="309372" y="295656"/>
                </a:lnTo>
                <a:lnTo>
                  <a:pt x="0" y="29565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462783" y="3153155"/>
            <a:ext cx="309372" cy="358140"/>
          </a:xfrm>
          <a:custGeom>
            <a:gdLst>
              <a:gd fmla="*/ 0 w 309372" name="connsiteX0"/>
              <a:gd fmla="*/ 0 h 358140" name="connsiteY0"/>
              <a:gd fmla="*/ 309372 w 309372" name="connsiteX1"/>
              <a:gd fmla="*/ 0 h 358140" name="connsiteY1"/>
              <a:gd fmla="*/ 309372 w 309372" name="connsiteX2"/>
              <a:gd fmla="*/ 358140 h 358140" name="connsiteY2"/>
              <a:gd fmla="*/ 0 w 309372" name="connsiteX3"/>
              <a:gd fmla="*/ 358140 h 358140" name="connsiteY3"/>
              <a:gd fmla="*/ 0 w 309372" name="connsiteX4"/>
              <a:gd fmla="*/ 0 h 35814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58140" w="309372">
                <a:moveTo>
                  <a:pt x="0" y="0"/>
                </a:moveTo>
                <a:lnTo>
                  <a:pt x="309372" y="0"/>
                </a:lnTo>
                <a:lnTo>
                  <a:pt x="309372" y="358140"/>
                </a:lnTo>
                <a:lnTo>
                  <a:pt x="0" y="358140"/>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3019044" y="3154679"/>
            <a:ext cx="309372" cy="356616"/>
          </a:xfrm>
          <a:custGeom>
            <a:gdLst>
              <a:gd fmla="*/ 0 w 309372" name="connsiteX0"/>
              <a:gd fmla="*/ 0 h 356616" name="connsiteY0"/>
              <a:gd fmla="*/ 309371 w 309372" name="connsiteX1"/>
              <a:gd fmla="*/ 0 h 356616" name="connsiteY1"/>
              <a:gd fmla="*/ 309371 w 309372" name="connsiteX2"/>
              <a:gd fmla="*/ 356616 h 356616" name="connsiteY2"/>
              <a:gd fmla="*/ 0 w 309372" name="connsiteX3"/>
              <a:gd fmla="*/ 356616 h 356616" name="connsiteY3"/>
              <a:gd fmla="*/ 0 w 309372" name="connsiteX4"/>
              <a:gd fmla="*/ 0 h 3566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56616" w="309372">
                <a:moveTo>
                  <a:pt x="0" y="0"/>
                </a:moveTo>
                <a:lnTo>
                  <a:pt x="309371" y="0"/>
                </a:lnTo>
                <a:lnTo>
                  <a:pt x="309371" y="356616"/>
                </a:lnTo>
                <a:lnTo>
                  <a:pt x="0" y="35661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575303" y="3151632"/>
            <a:ext cx="309372" cy="359664"/>
          </a:xfrm>
          <a:custGeom>
            <a:gdLst>
              <a:gd fmla="*/ 0 w 309372" name="connsiteX0"/>
              <a:gd fmla="*/ 0 h 359664" name="connsiteY0"/>
              <a:gd fmla="*/ 309372 w 309372" name="connsiteX1"/>
              <a:gd fmla="*/ 0 h 359664" name="connsiteY1"/>
              <a:gd fmla="*/ 309372 w 309372" name="connsiteX2"/>
              <a:gd fmla="*/ 359664 h 359664" name="connsiteY2"/>
              <a:gd fmla="*/ 0 w 309372" name="connsiteX3"/>
              <a:gd fmla="*/ 359664 h 359664" name="connsiteY3"/>
              <a:gd fmla="*/ 0 w 309372" name="connsiteX4"/>
              <a:gd fmla="*/ 0 h 3596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59664" w="309372">
                <a:moveTo>
                  <a:pt x="0" y="0"/>
                </a:moveTo>
                <a:lnTo>
                  <a:pt x="309372" y="0"/>
                </a:lnTo>
                <a:lnTo>
                  <a:pt x="309372" y="359664"/>
                </a:lnTo>
                <a:lnTo>
                  <a:pt x="0" y="35966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131564" y="3087623"/>
            <a:ext cx="309371" cy="423672"/>
          </a:xfrm>
          <a:custGeom>
            <a:gdLst>
              <a:gd fmla="*/ 0 w 309371" name="connsiteX0"/>
              <a:gd fmla="*/ 0 h 423672" name="connsiteY0"/>
              <a:gd fmla="*/ 309371 w 309371" name="connsiteX1"/>
              <a:gd fmla="*/ 0 h 423672" name="connsiteY1"/>
              <a:gd fmla="*/ 309371 w 309371" name="connsiteX2"/>
              <a:gd fmla="*/ 423672 h 423672" name="connsiteY2"/>
              <a:gd fmla="*/ 0 w 309371" name="connsiteX3"/>
              <a:gd fmla="*/ 423672 h 423672" name="connsiteY3"/>
              <a:gd fmla="*/ 0 w 309371" name="connsiteX4"/>
              <a:gd fmla="*/ 0 h 42367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3672" w="309371">
                <a:moveTo>
                  <a:pt x="0" y="0"/>
                </a:moveTo>
                <a:lnTo>
                  <a:pt x="309371" y="0"/>
                </a:lnTo>
                <a:lnTo>
                  <a:pt x="309371" y="423672"/>
                </a:lnTo>
                <a:lnTo>
                  <a:pt x="0" y="42367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689347" y="3028188"/>
            <a:ext cx="307848" cy="483108"/>
          </a:xfrm>
          <a:custGeom>
            <a:gdLst>
              <a:gd fmla="*/ 0 w 307848" name="connsiteX0"/>
              <a:gd fmla="*/ 0 h 483108" name="connsiteY0"/>
              <a:gd fmla="*/ 307848 w 307848" name="connsiteX1"/>
              <a:gd fmla="*/ 0 h 483108" name="connsiteY1"/>
              <a:gd fmla="*/ 307848 w 307848" name="connsiteX2"/>
              <a:gd fmla="*/ 483108 h 483108" name="connsiteY2"/>
              <a:gd fmla="*/ 0 w 307848" name="connsiteX3"/>
              <a:gd fmla="*/ 483108 h 483108" name="connsiteY3"/>
              <a:gd fmla="*/ 0 w 307848" name="connsiteX4"/>
              <a:gd fmla="*/ 0 h 4831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83108" w="307848">
                <a:moveTo>
                  <a:pt x="0" y="0"/>
                </a:moveTo>
                <a:lnTo>
                  <a:pt x="307848" y="0"/>
                </a:lnTo>
                <a:lnTo>
                  <a:pt x="307848" y="483108"/>
                </a:lnTo>
                <a:lnTo>
                  <a:pt x="0" y="48310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245608" y="2985516"/>
            <a:ext cx="307847" cy="525780"/>
          </a:xfrm>
          <a:custGeom>
            <a:gdLst>
              <a:gd fmla="*/ 0 w 307847" name="connsiteX0"/>
              <a:gd fmla="*/ 0 h 525780" name="connsiteY0"/>
              <a:gd fmla="*/ 307847 w 307847" name="connsiteX1"/>
              <a:gd fmla="*/ 0 h 525780" name="connsiteY1"/>
              <a:gd fmla="*/ 307847 w 307847" name="connsiteX2"/>
              <a:gd fmla="*/ 525780 h 525780" name="connsiteY2"/>
              <a:gd fmla="*/ 0 w 307847" name="connsiteX3"/>
              <a:gd fmla="*/ 525780 h 525780" name="connsiteY3"/>
              <a:gd fmla="*/ 0 w 307847" name="connsiteX4"/>
              <a:gd fmla="*/ 0 h 52578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25780" w="307847">
                <a:moveTo>
                  <a:pt x="0" y="0"/>
                </a:moveTo>
                <a:lnTo>
                  <a:pt x="307847" y="0"/>
                </a:lnTo>
                <a:lnTo>
                  <a:pt x="307847" y="525780"/>
                </a:lnTo>
                <a:lnTo>
                  <a:pt x="0" y="525780"/>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801867" y="2912364"/>
            <a:ext cx="309372" cy="598932"/>
          </a:xfrm>
          <a:custGeom>
            <a:gdLst>
              <a:gd fmla="*/ 0 w 309372" name="connsiteX0"/>
              <a:gd fmla="*/ 0 h 598932" name="connsiteY0"/>
              <a:gd fmla="*/ 309372 w 309372" name="connsiteX1"/>
              <a:gd fmla="*/ 0 h 598932" name="connsiteY1"/>
              <a:gd fmla="*/ 309372 w 309372" name="connsiteX2"/>
              <a:gd fmla="*/ 598932 h 598932" name="connsiteY2"/>
              <a:gd fmla="*/ 0 w 309372" name="connsiteX3"/>
              <a:gd fmla="*/ 598932 h 598932" name="connsiteY3"/>
              <a:gd fmla="*/ 0 w 309372" name="connsiteX4"/>
              <a:gd fmla="*/ 0 h 5989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98932" w="309372">
                <a:moveTo>
                  <a:pt x="0" y="0"/>
                </a:moveTo>
                <a:lnTo>
                  <a:pt x="309372" y="0"/>
                </a:lnTo>
                <a:lnTo>
                  <a:pt x="309372" y="598932"/>
                </a:lnTo>
                <a:lnTo>
                  <a:pt x="0" y="59893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358128" y="2738627"/>
            <a:ext cx="309371" cy="772668"/>
          </a:xfrm>
          <a:custGeom>
            <a:gdLst>
              <a:gd fmla="*/ 0 w 309371" name="connsiteX0"/>
              <a:gd fmla="*/ 0 h 772668" name="connsiteY0"/>
              <a:gd fmla="*/ 309371 w 309371" name="connsiteX1"/>
              <a:gd fmla="*/ 0 h 772668" name="connsiteY1"/>
              <a:gd fmla="*/ 309371 w 309371" name="connsiteX2"/>
              <a:gd fmla="*/ 772668 h 772668" name="connsiteY2"/>
              <a:gd fmla="*/ 0 w 309371" name="connsiteX3"/>
              <a:gd fmla="*/ 772668 h 772668" name="connsiteY3"/>
              <a:gd fmla="*/ 0 w 309371" name="connsiteX4"/>
              <a:gd fmla="*/ 0 h 7726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72668" w="309371">
                <a:moveTo>
                  <a:pt x="0" y="0"/>
                </a:moveTo>
                <a:lnTo>
                  <a:pt x="309371" y="0"/>
                </a:lnTo>
                <a:lnTo>
                  <a:pt x="309371" y="772668"/>
                </a:lnTo>
                <a:lnTo>
                  <a:pt x="0" y="77266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6914388" y="2622804"/>
            <a:ext cx="309371" cy="888492"/>
          </a:xfrm>
          <a:custGeom>
            <a:gdLst>
              <a:gd fmla="*/ 0 w 309371" name="connsiteX0"/>
              <a:gd fmla="*/ 0 h 888492" name="connsiteY0"/>
              <a:gd fmla="*/ 309371 w 309371" name="connsiteX1"/>
              <a:gd fmla="*/ 0 h 888492" name="connsiteY1"/>
              <a:gd fmla="*/ 309371 w 309371" name="connsiteX2"/>
              <a:gd fmla="*/ 888492 h 888492" name="connsiteY2"/>
              <a:gd fmla="*/ 0 w 309371" name="connsiteX3"/>
              <a:gd fmla="*/ 888492 h 888492" name="connsiteY3"/>
              <a:gd fmla="*/ 0 w 309371" name="connsiteX4"/>
              <a:gd fmla="*/ 0 h 8884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88491" w="309371">
                <a:moveTo>
                  <a:pt x="0" y="0"/>
                </a:moveTo>
                <a:lnTo>
                  <a:pt x="309371" y="0"/>
                </a:lnTo>
                <a:lnTo>
                  <a:pt x="309371" y="888492"/>
                </a:lnTo>
                <a:lnTo>
                  <a:pt x="0" y="88849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470647" y="2593848"/>
            <a:ext cx="309371" cy="917448"/>
          </a:xfrm>
          <a:custGeom>
            <a:gdLst>
              <a:gd fmla="*/ 0 w 309371" name="connsiteX0"/>
              <a:gd fmla="*/ 0 h 917448" name="connsiteY0"/>
              <a:gd fmla="*/ 309371 w 309371" name="connsiteX1"/>
              <a:gd fmla="*/ 0 h 917448" name="connsiteY1"/>
              <a:gd fmla="*/ 309371 w 309371" name="connsiteX2"/>
              <a:gd fmla="*/ 917448 h 917448" name="connsiteY2"/>
              <a:gd fmla="*/ 0 w 309371" name="connsiteX3"/>
              <a:gd fmla="*/ 917448 h 917448" name="connsiteY3"/>
              <a:gd fmla="*/ 0 w 309371" name="connsiteX4"/>
              <a:gd fmla="*/ 0 h 9174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17447" w="309371">
                <a:moveTo>
                  <a:pt x="0" y="0"/>
                </a:moveTo>
                <a:lnTo>
                  <a:pt x="309371" y="0"/>
                </a:lnTo>
                <a:lnTo>
                  <a:pt x="309371" y="917448"/>
                </a:lnTo>
                <a:lnTo>
                  <a:pt x="0" y="91744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2046732" y="2068067"/>
            <a:ext cx="5591555" cy="263652"/>
          </a:xfrm>
          <a:custGeom>
            <a:gdLst>
              <a:gd fmla="*/ 13716 w 5591555" name="connsiteX0"/>
              <a:gd fmla="*/ 18288 h 263652" name="connsiteY0"/>
              <a:gd fmla="*/ 571500 w 5591555" name="connsiteX1"/>
              <a:gd fmla="*/ 79248 h 263652" name="connsiteY1"/>
              <a:gd fmla="*/ 1127760 w 5591555" name="connsiteX2"/>
              <a:gd fmla="*/ 249936 h 263652" name="connsiteY2"/>
              <a:gd fmla="*/ 1684020 w 5591555" name="connsiteX3"/>
              <a:gd fmla="*/ 237744 h 263652" name="connsiteY3"/>
              <a:gd fmla="*/ 2240279 w 5591555" name="connsiteX4"/>
              <a:gd fmla="*/ 106680 h 263652" name="connsiteY4"/>
              <a:gd fmla="*/ 2796539 w 5591555" name="connsiteX5"/>
              <a:gd fmla="*/ 132588 h 263652" name="connsiteY5"/>
              <a:gd fmla="*/ 3352800 w 5591555" name="connsiteX6"/>
              <a:gd fmla="*/ 176783 h 263652" name="connsiteY6"/>
              <a:gd fmla="*/ 3909059 w 5591555" name="connsiteX7"/>
              <a:gd fmla="*/ 135636 h 263652" name="connsiteY7"/>
              <a:gd fmla="*/ 4465320 w 5591555" name="connsiteX8"/>
              <a:gd fmla="*/ 13716 h 263652" name="connsiteY8"/>
              <a:gd fmla="*/ 5021579 w 5591555" name="connsiteX9"/>
              <a:gd fmla="*/ 128016 h 263652" name="connsiteY9"/>
              <a:gd fmla="*/ 5577839 w 5591555" name="connsiteX10"/>
              <a:gd fmla="*/ 220980 h 263652"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263652" w="5591555">
                <a:moveTo>
                  <a:pt x="13716" y="18288"/>
                </a:moveTo>
                <a:lnTo>
                  <a:pt x="571500" y="79248"/>
                </a:lnTo>
                <a:lnTo>
                  <a:pt x="1127760" y="249936"/>
                </a:lnTo>
                <a:lnTo>
                  <a:pt x="1684020" y="237744"/>
                </a:lnTo>
                <a:lnTo>
                  <a:pt x="2240279" y="106680"/>
                </a:lnTo>
                <a:lnTo>
                  <a:pt x="2796539" y="132588"/>
                </a:lnTo>
                <a:lnTo>
                  <a:pt x="3352800" y="176783"/>
                </a:lnTo>
                <a:lnTo>
                  <a:pt x="3909059" y="135636"/>
                </a:lnTo>
                <a:lnTo>
                  <a:pt x="4465320" y="13716"/>
                </a:lnTo>
                <a:lnTo>
                  <a:pt x="5021579" y="128016"/>
                </a:lnTo>
                <a:lnTo>
                  <a:pt x="5577839" y="220980"/>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2003044" y="202882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526" y="114300"/>
                  <a:pt x="0" y="88645"/>
                  <a:pt x="0" y="57150"/>
                </a:cubicBezTo>
                <a:cubicBezTo>
                  <a:pt x="0" y="25526"/>
                  <a:pt x="25526" y="0"/>
                  <a:pt x="57150" y="0"/>
                </a:cubicBezTo>
                <a:cubicBezTo>
                  <a:pt x="88773"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1996694" y="2022475"/>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1876" y="120650"/>
                  <a:pt x="6350" y="94995"/>
                  <a:pt x="6350" y="63500"/>
                </a:cubicBezTo>
                <a:cubicBezTo>
                  <a:pt x="6350" y="31876"/>
                  <a:pt x="31876" y="6350"/>
                  <a:pt x="63500" y="6350"/>
                </a:cubicBezTo>
                <a:cubicBezTo>
                  <a:pt x="95123"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2560827" y="208978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526" y="114300"/>
                  <a:pt x="0" y="88645"/>
                  <a:pt x="0" y="57150"/>
                </a:cubicBezTo>
                <a:cubicBezTo>
                  <a:pt x="0" y="25526"/>
                  <a:pt x="25526" y="0"/>
                  <a:pt x="57150" y="0"/>
                </a:cubicBezTo>
                <a:cubicBezTo>
                  <a:pt x="88773"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2554477" y="2083435"/>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1876" y="120650"/>
                  <a:pt x="6350" y="94995"/>
                  <a:pt x="6350" y="63500"/>
                </a:cubicBezTo>
                <a:cubicBezTo>
                  <a:pt x="6350" y="31876"/>
                  <a:pt x="31876" y="6350"/>
                  <a:pt x="63500" y="6350"/>
                </a:cubicBezTo>
                <a:cubicBezTo>
                  <a:pt x="95123"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3117088" y="226047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6" y="114300"/>
                  <a:pt x="0" y="88645"/>
                  <a:pt x="0" y="57150"/>
                </a:cubicBezTo>
                <a:cubicBezTo>
                  <a:pt x="0" y="25526"/>
                  <a:pt x="25526"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3110738" y="2254123"/>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6" y="120650"/>
                  <a:pt x="6350" y="94995"/>
                  <a:pt x="6350" y="63500"/>
                </a:cubicBezTo>
                <a:cubicBezTo>
                  <a:pt x="6350" y="31876"/>
                  <a:pt x="31876"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3673347" y="224828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527" y="114300"/>
                  <a:pt x="0" y="88645"/>
                  <a:pt x="0" y="57150"/>
                </a:cubicBezTo>
                <a:cubicBezTo>
                  <a:pt x="0" y="25526"/>
                  <a:pt x="25527" y="0"/>
                  <a:pt x="57150" y="0"/>
                </a:cubicBezTo>
                <a:cubicBezTo>
                  <a:pt x="88773"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3666997" y="224193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1877" y="120650"/>
                  <a:pt x="6350" y="94995"/>
                  <a:pt x="6350" y="63500"/>
                </a:cubicBezTo>
                <a:cubicBezTo>
                  <a:pt x="6350" y="31876"/>
                  <a:pt x="31877" y="6350"/>
                  <a:pt x="63500" y="6350"/>
                </a:cubicBezTo>
                <a:cubicBezTo>
                  <a:pt x="95123"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4229608" y="211721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6" y="114300"/>
                  <a:pt x="0" y="88645"/>
                  <a:pt x="0" y="57150"/>
                </a:cubicBezTo>
                <a:cubicBezTo>
                  <a:pt x="0" y="25526"/>
                  <a:pt x="25526"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4223258" y="2110867"/>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6" y="120650"/>
                  <a:pt x="6350" y="94995"/>
                  <a:pt x="6350" y="63500"/>
                </a:cubicBezTo>
                <a:cubicBezTo>
                  <a:pt x="6350" y="31876"/>
                  <a:pt x="31876"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4785867" y="214312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7" y="114300"/>
                  <a:pt x="0" y="88645"/>
                  <a:pt x="0" y="57150"/>
                </a:cubicBezTo>
                <a:cubicBezTo>
                  <a:pt x="0" y="25526"/>
                  <a:pt x="25527"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4779517" y="2136775"/>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7" y="120650"/>
                  <a:pt x="6350" y="94995"/>
                  <a:pt x="6350" y="63500"/>
                </a:cubicBezTo>
                <a:cubicBezTo>
                  <a:pt x="6350" y="31876"/>
                  <a:pt x="31877"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5342128" y="218732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772" y="114300"/>
                  <a:pt x="57150" y="114300"/>
                </a:cubicBezTo>
                <a:cubicBezTo>
                  <a:pt x="25526" y="114300"/>
                  <a:pt x="0" y="88646"/>
                  <a:pt x="0" y="57150"/>
                </a:cubicBezTo>
                <a:cubicBezTo>
                  <a:pt x="0" y="25527"/>
                  <a:pt x="25526" y="0"/>
                  <a:pt x="57150" y="0"/>
                </a:cubicBezTo>
                <a:cubicBezTo>
                  <a:pt x="88772"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335778" y="2180970"/>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6"/>
                  <a:pt x="95122" y="120650"/>
                  <a:pt x="63500" y="120650"/>
                </a:cubicBezTo>
                <a:cubicBezTo>
                  <a:pt x="31876" y="120650"/>
                  <a:pt x="6350" y="94996"/>
                  <a:pt x="6350" y="63500"/>
                </a:cubicBezTo>
                <a:cubicBezTo>
                  <a:pt x="6350" y="31877"/>
                  <a:pt x="31876" y="6350"/>
                  <a:pt x="63500" y="6350"/>
                </a:cubicBezTo>
                <a:cubicBezTo>
                  <a:pt x="95122" y="6350"/>
                  <a:pt x="120650" y="31877"/>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5898388" y="214617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7" y="114300"/>
                  <a:pt x="0" y="88645"/>
                  <a:pt x="0" y="57150"/>
                </a:cubicBezTo>
                <a:cubicBezTo>
                  <a:pt x="0" y="25526"/>
                  <a:pt x="25527"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6" name="Freeform 3"/>
          <p:cNvSpPr/>
          <p:nvPr/>
        </p:nvSpPr>
        <p:spPr>
          <a:xfrm>
            <a:off x="5892038" y="2139823"/>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7" y="120650"/>
                  <a:pt x="6350" y="94995"/>
                  <a:pt x="6350" y="63500"/>
                </a:cubicBezTo>
                <a:cubicBezTo>
                  <a:pt x="6350" y="31876"/>
                  <a:pt x="31877"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8" name="Freeform 3"/>
          <p:cNvSpPr/>
          <p:nvPr/>
        </p:nvSpPr>
        <p:spPr>
          <a:xfrm>
            <a:off x="6454647" y="202425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7" y="114300"/>
                  <a:pt x="0" y="88645"/>
                  <a:pt x="0" y="57150"/>
                </a:cubicBezTo>
                <a:cubicBezTo>
                  <a:pt x="0" y="25526"/>
                  <a:pt x="25527"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6448297" y="2017902"/>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7" y="120650"/>
                  <a:pt x="6350" y="94995"/>
                  <a:pt x="6350" y="63500"/>
                </a:cubicBezTo>
                <a:cubicBezTo>
                  <a:pt x="6350" y="31876"/>
                  <a:pt x="31877"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0" name="Freeform 3"/>
          <p:cNvSpPr/>
          <p:nvPr/>
        </p:nvSpPr>
        <p:spPr>
          <a:xfrm>
            <a:off x="7010907" y="213855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3" y="114300"/>
                  <a:pt x="57150" y="114300"/>
                </a:cubicBezTo>
                <a:cubicBezTo>
                  <a:pt x="25527" y="114300"/>
                  <a:pt x="0" y="88645"/>
                  <a:pt x="0" y="57150"/>
                </a:cubicBezTo>
                <a:cubicBezTo>
                  <a:pt x="0" y="25526"/>
                  <a:pt x="25527" y="0"/>
                  <a:pt x="57150" y="0"/>
                </a:cubicBezTo>
                <a:cubicBezTo>
                  <a:pt x="88773"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1" name="Freeform 3"/>
          <p:cNvSpPr/>
          <p:nvPr/>
        </p:nvSpPr>
        <p:spPr>
          <a:xfrm>
            <a:off x="7004557" y="2132202"/>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3" y="120650"/>
                  <a:pt x="63500" y="120650"/>
                </a:cubicBezTo>
                <a:cubicBezTo>
                  <a:pt x="31877" y="120650"/>
                  <a:pt x="6350" y="94995"/>
                  <a:pt x="6350" y="63500"/>
                </a:cubicBezTo>
                <a:cubicBezTo>
                  <a:pt x="6350" y="31876"/>
                  <a:pt x="31877" y="6350"/>
                  <a:pt x="63500" y="6350"/>
                </a:cubicBezTo>
                <a:cubicBezTo>
                  <a:pt x="95123"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2" name="Freeform 3"/>
          <p:cNvSpPr/>
          <p:nvPr/>
        </p:nvSpPr>
        <p:spPr>
          <a:xfrm>
            <a:off x="7567168" y="223151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772" y="114300"/>
                  <a:pt x="57150" y="114300"/>
                </a:cubicBezTo>
                <a:cubicBezTo>
                  <a:pt x="25526" y="114300"/>
                  <a:pt x="0" y="88645"/>
                  <a:pt x="0" y="57150"/>
                </a:cubicBezTo>
                <a:cubicBezTo>
                  <a:pt x="0" y="25526"/>
                  <a:pt x="25526" y="0"/>
                  <a:pt x="57150" y="0"/>
                </a:cubicBezTo>
                <a:cubicBezTo>
                  <a:pt x="88772"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3" name="Freeform 3"/>
          <p:cNvSpPr/>
          <p:nvPr/>
        </p:nvSpPr>
        <p:spPr>
          <a:xfrm>
            <a:off x="7560818" y="2225167"/>
            <a:ext cx="127000" cy="127000"/>
          </a:xfrm>
          <a:custGeom>
            <a:gdLst>
              <a:gd fmla="*/ 120650 w 127000" name="connsiteX0"/>
              <a:gd fmla="*/ 63500 h 127000" name="connsiteY0"/>
              <a:gd fmla="*/ 63500 w 127000" name="connsiteX1"/>
              <a:gd fmla="*/ 120650 h 127000" name="connsiteY1"/>
              <a:gd fmla="*/ 6350 w 127000" name="connsiteX2"/>
              <a:gd fmla="*/ 63500 h 127000" name="connsiteY2"/>
              <a:gd fmla="*/ 63500 w 127000" name="connsiteX3"/>
              <a:gd fmla="*/ 6350 h 127000" name="connsiteY3"/>
              <a:gd fmla="*/ 120650 w 127000" name="connsiteX4"/>
              <a:gd fmla="*/ 63500 h 1270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7000" w="127000">
                <a:moveTo>
                  <a:pt x="120650" y="63500"/>
                </a:moveTo>
                <a:cubicBezTo>
                  <a:pt x="120650" y="94995"/>
                  <a:pt x="95122" y="120650"/>
                  <a:pt x="63500" y="120650"/>
                </a:cubicBezTo>
                <a:cubicBezTo>
                  <a:pt x="31876" y="120650"/>
                  <a:pt x="6350" y="94995"/>
                  <a:pt x="6350" y="63500"/>
                </a:cubicBezTo>
                <a:cubicBezTo>
                  <a:pt x="6350" y="31876"/>
                  <a:pt x="31876" y="6350"/>
                  <a:pt x="63500" y="6350"/>
                </a:cubicBezTo>
                <a:cubicBezTo>
                  <a:pt x="95122" y="6350"/>
                  <a:pt x="120650" y="31876"/>
                  <a:pt x="120650" y="6350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4" name="Freeform 3"/>
          <p:cNvSpPr/>
          <p:nvPr/>
        </p:nvSpPr>
        <p:spPr>
          <a:xfrm>
            <a:off x="2849879" y="4034028"/>
            <a:ext cx="243840" cy="74676"/>
          </a:xfrm>
          <a:custGeom>
            <a:gdLst>
              <a:gd fmla="*/ 0 w 243840" name="connsiteX0"/>
              <a:gd fmla="*/ 74675 h 74676" name="connsiteY0"/>
              <a:gd fmla="*/ 243840 w 243840" name="connsiteX1"/>
              <a:gd fmla="*/ 74675 h 74676" name="connsiteY1"/>
              <a:gd fmla="*/ 243840 w 243840" name="connsiteX2"/>
              <a:gd fmla="*/ 0 h 74676" name="connsiteY2"/>
              <a:gd fmla="*/ 0 w 243840" name="connsiteX3"/>
              <a:gd fmla="*/ 0 h 74676" name="connsiteY3"/>
              <a:gd fmla="*/ 0 w 243840" name="connsiteX4"/>
              <a:gd fmla="*/ 74675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243840">
                <a:moveTo>
                  <a:pt x="0" y="74675"/>
                </a:moveTo>
                <a:lnTo>
                  <a:pt x="243840" y="74675"/>
                </a:lnTo>
                <a:lnTo>
                  <a:pt x="243840" y="0"/>
                </a:lnTo>
                <a:lnTo>
                  <a:pt x="0" y="0"/>
                </a:lnTo>
                <a:lnTo>
                  <a:pt x="0" y="74675"/>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5" name="Freeform 3"/>
          <p:cNvSpPr/>
          <p:nvPr/>
        </p:nvSpPr>
        <p:spPr>
          <a:xfrm>
            <a:off x="5326380" y="4058412"/>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6" name="Freeform 3"/>
          <p:cNvSpPr/>
          <p:nvPr/>
        </p:nvSpPr>
        <p:spPr>
          <a:xfrm>
            <a:off x="5423915" y="4032503"/>
            <a:ext cx="76200" cy="76200"/>
          </a:xfrm>
          <a:custGeom>
            <a:gdLst>
              <a:gd fmla="*/ 76200 w 76200" name="connsiteX0"/>
              <a:gd fmla="*/ 38100 h 76200" name="connsiteY0"/>
              <a:gd fmla="*/ 38100 w 76200" name="connsiteX1"/>
              <a:gd fmla="*/ 76200 h 76200" name="connsiteY1"/>
              <a:gd fmla="*/ 0 w 76200" name="connsiteX2"/>
              <a:gd fmla="*/ 38100 h 76200" name="connsiteY2"/>
              <a:gd fmla="*/ 38100 w 76200" name="connsiteX3"/>
              <a:gd fmla="*/ 0 h 76200" name="connsiteY3"/>
              <a:gd fmla="*/ 76200 w 76200" name="connsiteX4"/>
              <a:gd fmla="*/ 381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76200" y="38100"/>
                </a:moveTo>
                <a:cubicBezTo>
                  <a:pt x="76200" y="59144"/>
                  <a:pt x="59182" y="76200"/>
                  <a:pt x="38100" y="76200"/>
                </a:cubicBezTo>
                <a:cubicBezTo>
                  <a:pt x="17018" y="76200"/>
                  <a:pt x="0" y="59144"/>
                  <a:pt x="0" y="38100"/>
                </a:cubicBezTo>
                <a:cubicBezTo>
                  <a:pt x="0" y="17056"/>
                  <a:pt x="17018" y="0"/>
                  <a:pt x="38100" y="0"/>
                </a:cubicBezTo>
                <a:cubicBezTo>
                  <a:pt x="59182" y="0"/>
                  <a:pt x="76200" y="17056"/>
                  <a:pt x="76200" y="3810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7" name="Freeform 3"/>
          <p:cNvSpPr/>
          <p:nvPr/>
        </p:nvSpPr>
        <p:spPr>
          <a:xfrm>
            <a:off x="5417565" y="4026153"/>
            <a:ext cx="88900" cy="88900"/>
          </a:xfrm>
          <a:custGeom>
            <a:gdLst>
              <a:gd fmla="*/ 82550 w 88900" name="connsiteX0"/>
              <a:gd fmla="*/ 44450 h 88900" name="connsiteY0"/>
              <a:gd fmla="*/ 44450 w 88900" name="connsiteX1"/>
              <a:gd fmla="*/ 82550 h 88900" name="connsiteY1"/>
              <a:gd fmla="*/ 6350 w 88900" name="connsiteX2"/>
              <a:gd fmla="*/ 44450 h 88900" name="connsiteY2"/>
              <a:gd fmla="*/ 44450 w 88900" name="connsiteX3"/>
              <a:gd fmla="*/ 6350 h 88900" name="connsiteY3"/>
              <a:gd fmla="*/ 82550 w 88900" name="connsiteX4"/>
              <a:gd fmla="*/ 44450 h 889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8900" w="88900">
                <a:moveTo>
                  <a:pt x="82550" y="44450"/>
                </a:moveTo>
                <a:cubicBezTo>
                  <a:pt x="82550" y="65494"/>
                  <a:pt x="65532" y="82550"/>
                  <a:pt x="44450" y="82550"/>
                </a:cubicBezTo>
                <a:cubicBezTo>
                  <a:pt x="23368" y="82550"/>
                  <a:pt x="6350" y="65494"/>
                  <a:pt x="6350" y="44450"/>
                </a:cubicBezTo>
                <a:cubicBezTo>
                  <a:pt x="6350" y="23406"/>
                  <a:pt x="23368" y="6350"/>
                  <a:pt x="44450" y="6350"/>
                </a:cubicBezTo>
                <a:cubicBezTo>
                  <a:pt x="65532" y="6350"/>
                  <a:pt x="82550" y="23406"/>
                  <a:pt x="82550" y="44450"/>
                </a:cubicBezTo>
              </a:path>
            </a:pathLst>
          </a:custGeom>
          <a:solidFill>
            <a:srgbClr val="000000">
              <a:alpha val="0"/>
            </a:srgbClr>
          </a:solidFill>
          <a:ln w="12700">
            <a:solidFill>
              <a:srgbClr val="FF66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8" name="TextBox 1"/>
          <p:cNvSpPr txBox="1"/>
          <p:nvPr/>
        </p:nvSpPr>
        <p:spPr>
          <a:xfrm>
            <a:off x="6362700" y="2819400"/>
            <a:ext cx="2667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1.45</a:t>
            </a:r>
          </a:p>
        </p:txBody>
      </p:sp>
      <p:sp>
        <p:nvSpPr>
          <p:cNvPr id="1039" name="TextBox 1"/>
          <p:cNvSpPr txBox="1"/>
          <p:nvPr/>
        </p:nvSpPr>
        <p:spPr>
          <a:xfrm>
            <a:off x="6908800" y="2705100"/>
            <a:ext cx="2667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1.67</a:t>
            </a:r>
          </a:p>
        </p:txBody>
      </p:sp>
      <p:sp>
        <p:nvSpPr>
          <p:cNvPr id="1040" name="TextBox 1"/>
          <p:cNvSpPr txBox="1"/>
          <p:nvPr/>
        </p:nvSpPr>
        <p:spPr>
          <a:xfrm>
            <a:off x="7467600" y="2679700"/>
            <a:ext cx="2667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1.72</a:t>
            </a:r>
          </a:p>
        </p:txBody>
      </p:sp>
      <p:sp>
        <p:nvSpPr>
          <p:cNvPr id="1041" name="TextBox 1"/>
          <p:cNvSpPr txBox="1"/>
          <p:nvPr/>
        </p:nvSpPr>
        <p:spPr>
          <a:xfrm>
            <a:off x="1841500" y="1828800"/>
            <a:ext cx="939800" cy="236220"/>
          </a:xfrm>
          <a:prstGeom prst="rect">
            <a:avLst/>
          </a:prstGeom>
          <a:noFill/>
        </p:spPr>
        <p:txBody>
          <a:bodyPr lIns="0" rIns="0" rtlCol="0" tIns="0" wrap="none">
            <a:spAutoFit/>
          </a:bodyPr>
          <a:lstStyle/>
          <a:p>
            <a:pPr>
              <a:lnSpc>
                <a:spcPts val="1500"/>
              </a:lnSpc>
            </a:pPr>
            <a:r>
              <a:rPr altLang="zh-CN" lang="en-US" smtClean="0" sz="1202">
                <a:solidFill>
                  <a:srgbClr val="FF6600"/>
                </a:solidFill>
                <a:latin charset="0" pitchFamily="18" typeface="Times New Roman"/>
                <a:cs charset="0" pitchFamily="18" typeface="Times New Roman"/>
              </a:rPr>
              <a:t>28.6%    21.0%</a:t>
            </a:r>
          </a:p>
        </p:txBody>
      </p:sp>
      <p:sp>
        <p:nvSpPr>
          <p:cNvPr id="1042" name="TextBox 1"/>
          <p:cNvSpPr txBox="1"/>
          <p:nvPr/>
        </p:nvSpPr>
        <p:spPr>
          <a:xfrm>
            <a:off x="2971800" y="2057400"/>
            <a:ext cx="3683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-0.4%</a:t>
            </a:r>
          </a:p>
        </p:txBody>
      </p:sp>
      <p:sp>
        <p:nvSpPr>
          <p:cNvPr id="1043" name="TextBox 1"/>
          <p:cNvSpPr txBox="1"/>
          <p:nvPr/>
        </p:nvSpPr>
        <p:spPr>
          <a:xfrm>
            <a:off x="3556000" y="20447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1.2%</a:t>
            </a:r>
          </a:p>
        </p:txBody>
      </p:sp>
      <p:sp>
        <p:nvSpPr>
          <p:cNvPr id="1044" name="TextBox 1"/>
          <p:cNvSpPr txBox="1"/>
          <p:nvPr/>
        </p:nvSpPr>
        <p:spPr>
          <a:xfrm>
            <a:off x="4064000" y="1917700"/>
            <a:ext cx="939800" cy="210820"/>
          </a:xfrm>
          <a:prstGeom prst="rect">
            <a:avLst/>
          </a:prstGeom>
          <a:noFill/>
        </p:spPr>
        <p:txBody>
          <a:bodyPr lIns="0" rIns="0" rtlCol="0" tIns="0" wrap="none">
            <a:spAutoFit/>
          </a:bodyPr>
          <a:lstStyle/>
          <a:p>
            <a:pPr>
              <a:lnSpc>
                <a:spcPts val="1300"/>
              </a:lnSpc>
            </a:pPr>
            <a:r>
              <a:rPr altLang="zh-CN" lang="en-US" smtClean="0" sz="1200">
                <a:solidFill>
                  <a:srgbClr val="FF6600"/>
                </a:solidFill>
                <a:latin charset="0" pitchFamily="18" typeface="Times New Roman"/>
                <a:cs charset="0" pitchFamily="18" typeface="Times New Roman"/>
              </a:rPr>
              <a:t>17.5%    14.3%</a:t>
            </a:r>
          </a:p>
        </p:txBody>
      </p:sp>
      <p:sp>
        <p:nvSpPr>
          <p:cNvPr id="1045" name="TextBox 1"/>
          <p:cNvSpPr txBox="1"/>
          <p:nvPr/>
        </p:nvSpPr>
        <p:spPr>
          <a:xfrm>
            <a:off x="5219700" y="19812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8.7%</a:t>
            </a:r>
          </a:p>
        </p:txBody>
      </p:sp>
      <p:sp>
        <p:nvSpPr>
          <p:cNvPr id="1046" name="TextBox 1"/>
          <p:cNvSpPr txBox="1"/>
          <p:nvPr/>
        </p:nvSpPr>
        <p:spPr>
          <a:xfrm>
            <a:off x="5727700" y="19431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13.9%</a:t>
            </a:r>
          </a:p>
        </p:txBody>
      </p:sp>
      <p:sp>
        <p:nvSpPr>
          <p:cNvPr id="1047" name="TextBox 1"/>
          <p:cNvSpPr txBox="1"/>
          <p:nvPr/>
        </p:nvSpPr>
        <p:spPr>
          <a:xfrm>
            <a:off x="6286500" y="18161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29.1%</a:t>
            </a:r>
          </a:p>
        </p:txBody>
      </p:sp>
      <p:sp>
        <p:nvSpPr>
          <p:cNvPr id="1048" name="TextBox 1"/>
          <p:cNvSpPr txBox="1"/>
          <p:nvPr/>
        </p:nvSpPr>
        <p:spPr>
          <a:xfrm>
            <a:off x="6845300" y="19304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14.8%</a:t>
            </a:r>
          </a:p>
        </p:txBody>
      </p:sp>
      <p:sp>
        <p:nvSpPr>
          <p:cNvPr id="1049" name="TextBox 1"/>
          <p:cNvSpPr txBox="1"/>
          <p:nvPr/>
        </p:nvSpPr>
        <p:spPr>
          <a:xfrm>
            <a:off x="7442200" y="20320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3.3%</a:t>
            </a:r>
          </a:p>
        </p:txBody>
      </p:sp>
      <p:sp>
        <p:nvSpPr>
          <p:cNvPr id="1050" name="TextBox 1"/>
          <p:cNvSpPr txBox="1"/>
          <p:nvPr/>
        </p:nvSpPr>
        <p:spPr>
          <a:xfrm>
            <a:off x="1295400" y="3302000"/>
            <a:ext cx="636587" cy="464820"/>
          </a:xfrm>
          <a:prstGeom prst="rect">
            <a:avLst/>
          </a:prstGeom>
          <a:noFill/>
        </p:spPr>
        <p:txBody>
          <a:bodyPr lIns="0" rIns="0" rtlCol="0" tIns="0" wrap="none">
            <a:spAutoFit/>
          </a:bodyPr>
          <a:lstStyle/>
          <a:p>
            <a:pPr>
              <a:lnSpc>
                <a:spcPts val="1100"/>
              </a:lnSpc>
              <a:tabLst>
                <a:tab pos="50800"/>
              </a:tabLst>
            </a:pPr>
            <a:r>
              <a:rPr altLang="zh-CN" lang="en-US" smtClean="0"/>
              <a:t>	0.43</a:t>
            </a:r>
          </a:p>
          <a:p>
            <a:pPr>
              <a:lnSpc>
                <a:spcPts val="1100"/>
              </a:lnSpc>
              <a:tabLst>
                <a:tab pos="50800"/>
              </a:tabLst>
            </a:pPr>
            <a:endParaRPr altLang="zh-CN" lang="en-US" smtClean="0"/>
          </a:p>
          <a:p>
            <a:pPr>
              <a:lnSpc>
                <a:spcPts val="1100"/>
              </a:lnSpc>
              <a:tabLst>
                <a:tab pos="50800"/>
              </a:tabLst>
            </a:pPr>
            <a:r>
              <a:rPr altLang="zh-CN" lang="en-US" smtClean="0"/>
              <a:t>2014.1</a:t>
            </a:r>
          </a:p>
        </p:txBody>
      </p:sp>
      <p:sp>
        <p:nvSpPr>
          <p:cNvPr id="1051" name="TextBox 1"/>
          <p:cNvSpPr txBox="1"/>
          <p:nvPr/>
        </p:nvSpPr>
        <p:spPr>
          <a:xfrm>
            <a:off x="1854200" y="3302000"/>
            <a:ext cx="636587" cy="464820"/>
          </a:xfrm>
          <a:prstGeom prst="rect">
            <a:avLst/>
          </a:prstGeom>
          <a:noFill/>
        </p:spPr>
        <p:txBody>
          <a:bodyPr lIns="0" rIns="0" rtlCol="0" tIns="0" wrap="none">
            <a:spAutoFit/>
          </a:bodyPr>
          <a:lstStyle/>
          <a:p>
            <a:pPr>
              <a:lnSpc>
                <a:spcPts val="1100"/>
              </a:lnSpc>
              <a:tabLst>
                <a:tab pos="50800"/>
              </a:tabLst>
            </a:pPr>
            <a:r>
              <a:rPr altLang="zh-CN" lang="en-US" smtClean="0"/>
              <a:t>	0.56</a:t>
            </a:r>
          </a:p>
          <a:p>
            <a:pPr>
              <a:lnSpc>
                <a:spcPts val="1100"/>
              </a:lnSpc>
              <a:tabLst>
                <a:tab pos="50800"/>
              </a:tabLst>
            </a:pPr>
            <a:endParaRPr altLang="zh-CN" lang="en-US" smtClean="0"/>
          </a:p>
          <a:p>
            <a:pPr>
              <a:lnSpc>
                <a:spcPts val="1100"/>
              </a:lnSpc>
              <a:tabLst>
                <a:tab pos="50800"/>
              </a:tabLst>
            </a:pPr>
            <a:r>
              <a:rPr altLang="zh-CN" lang="en-US" smtClean="0"/>
              <a:t>2014.2</a:t>
            </a:r>
          </a:p>
        </p:txBody>
      </p:sp>
      <p:sp>
        <p:nvSpPr>
          <p:cNvPr id="1052" name="TextBox 1"/>
          <p:cNvSpPr txBox="1"/>
          <p:nvPr/>
        </p:nvSpPr>
        <p:spPr>
          <a:xfrm>
            <a:off x="2413000" y="3238500"/>
            <a:ext cx="636587" cy="464820"/>
          </a:xfrm>
          <a:prstGeom prst="rect">
            <a:avLst/>
          </a:prstGeom>
          <a:noFill/>
        </p:spPr>
        <p:txBody>
          <a:bodyPr lIns="0" rIns="0" rtlCol="0" tIns="0" wrap="none">
            <a:spAutoFit/>
          </a:bodyPr>
          <a:lstStyle/>
          <a:p>
            <a:pPr>
              <a:lnSpc>
                <a:spcPts val="1100"/>
              </a:lnSpc>
              <a:tabLst>
                <a:tab pos="50800"/>
              </a:tabLst>
            </a:pPr>
            <a:r>
              <a:rPr altLang="zh-CN" lang="en-US" smtClean="0"/>
              <a:t>	0.67</a:t>
            </a:r>
          </a:p>
          <a:p>
            <a:pPr>
              <a:lnSpc>
                <a:spcPts val="1100"/>
              </a:lnSpc>
              <a:tabLst>
                <a:tab pos="50800"/>
              </a:tabLst>
            </a:pPr>
            <a:endParaRPr altLang="zh-CN" lang="en-US" smtClean="0"/>
          </a:p>
          <a:p>
            <a:pPr>
              <a:lnSpc>
                <a:spcPts val="1100"/>
              </a:lnSpc>
              <a:tabLst>
                <a:tab pos="50800"/>
              </a:tabLst>
            </a:pPr>
            <a:r>
              <a:rPr altLang="zh-CN" lang="en-US" smtClean="0"/>
              <a:t>2014.3</a:t>
            </a:r>
          </a:p>
        </p:txBody>
      </p:sp>
      <p:sp>
        <p:nvSpPr>
          <p:cNvPr id="1053" name="TextBox 1"/>
          <p:cNvSpPr txBox="1"/>
          <p:nvPr/>
        </p:nvSpPr>
        <p:spPr>
          <a:xfrm>
            <a:off x="2971800" y="3238500"/>
            <a:ext cx="636587" cy="464820"/>
          </a:xfrm>
          <a:prstGeom prst="rect">
            <a:avLst/>
          </a:prstGeom>
          <a:noFill/>
        </p:spPr>
        <p:txBody>
          <a:bodyPr lIns="0" rIns="0" rtlCol="0" tIns="0" wrap="none">
            <a:spAutoFit/>
          </a:bodyPr>
          <a:lstStyle/>
          <a:p>
            <a:pPr>
              <a:lnSpc>
                <a:spcPts val="1100"/>
              </a:lnSpc>
              <a:tabLst>
                <a:tab pos="50800"/>
              </a:tabLst>
            </a:pPr>
            <a:r>
              <a:rPr altLang="zh-CN" lang="en-US" smtClean="0"/>
              <a:t>	0.67</a:t>
            </a:r>
          </a:p>
          <a:p>
            <a:pPr>
              <a:lnSpc>
                <a:spcPts val="1100"/>
              </a:lnSpc>
              <a:tabLst>
                <a:tab pos="50800"/>
              </a:tabLst>
            </a:pPr>
            <a:endParaRPr altLang="zh-CN" lang="en-US" smtClean="0"/>
          </a:p>
          <a:p>
            <a:pPr>
              <a:lnSpc>
                <a:spcPts val="1100"/>
              </a:lnSpc>
              <a:tabLst>
                <a:tab pos="50800"/>
              </a:tabLst>
            </a:pPr>
            <a:r>
              <a:rPr altLang="zh-CN" lang="en-US" smtClean="0"/>
              <a:t>2014.4</a:t>
            </a:r>
          </a:p>
        </p:txBody>
      </p:sp>
      <p:sp>
        <p:nvSpPr>
          <p:cNvPr id="1054" name="TextBox 1"/>
          <p:cNvSpPr txBox="1"/>
          <p:nvPr/>
        </p:nvSpPr>
        <p:spPr>
          <a:xfrm>
            <a:off x="3517900" y="3238500"/>
            <a:ext cx="636587" cy="464820"/>
          </a:xfrm>
          <a:prstGeom prst="rect">
            <a:avLst/>
          </a:prstGeom>
          <a:noFill/>
        </p:spPr>
        <p:txBody>
          <a:bodyPr lIns="0" rIns="0" rtlCol="0" tIns="0" wrap="none">
            <a:spAutoFit/>
          </a:bodyPr>
          <a:lstStyle/>
          <a:p>
            <a:pPr>
              <a:lnSpc>
                <a:spcPts val="1100"/>
              </a:lnSpc>
              <a:tabLst>
                <a:tab pos="50800"/>
              </a:tabLst>
            </a:pPr>
            <a:r>
              <a:rPr altLang="zh-CN" lang="en-US" smtClean="0"/>
              <a:t>	0.68</a:t>
            </a:r>
          </a:p>
          <a:p>
            <a:pPr>
              <a:lnSpc>
                <a:spcPts val="1100"/>
              </a:lnSpc>
              <a:tabLst>
                <a:tab pos="50800"/>
              </a:tabLst>
            </a:pPr>
            <a:endParaRPr altLang="zh-CN" lang="en-US" smtClean="0"/>
          </a:p>
          <a:p>
            <a:pPr>
              <a:lnSpc>
                <a:spcPts val="1100"/>
              </a:lnSpc>
              <a:tabLst>
                <a:tab pos="50800"/>
              </a:tabLst>
            </a:pPr>
            <a:r>
              <a:rPr altLang="zh-CN" lang="en-US" smtClean="0"/>
              <a:t>2014.5</a:t>
            </a:r>
          </a:p>
        </p:txBody>
      </p:sp>
      <p:sp>
        <p:nvSpPr>
          <p:cNvPr id="1055" name="TextBox 1"/>
          <p:cNvSpPr txBox="1"/>
          <p:nvPr/>
        </p:nvSpPr>
        <p:spPr>
          <a:xfrm>
            <a:off x="4076700" y="3175000"/>
            <a:ext cx="636587" cy="604520"/>
          </a:xfrm>
          <a:prstGeom prst="rect">
            <a:avLst/>
          </a:prstGeom>
          <a:noFill/>
        </p:spPr>
        <p:txBody>
          <a:bodyPr lIns="0" rIns="0" rtlCol="0" tIns="0" wrap="none">
            <a:spAutoFit/>
          </a:bodyPr>
          <a:lstStyle/>
          <a:p>
            <a:pPr>
              <a:lnSpc>
                <a:spcPts val="1100"/>
              </a:lnSpc>
              <a:tabLst>
                <a:tab pos="50800"/>
              </a:tabLst>
            </a:pPr>
            <a:r>
              <a:rPr altLang="zh-CN" lang="en-US" smtClean="0"/>
              <a:t>	0.80</a:t>
            </a:r>
          </a:p>
          <a:p>
            <a:pPr>
              <a:lnSpc>
                <a:spcPts val="1100"/>
              </a:lnSpc>
              <a:tabLst>
                <a:tab pos="50800"/>
              </a:tabLst>
            </a:pPr>
            <a:endParaRPr altLang="zh-CN" lang="en-US" smtClean="0"/>
          </a:p>
          <a:p>
            <a:pPr>
              <a:lnSpc>
                <a:spcPts val="1100"/>
              </a:lnSpc>
              <a:tabLst>
                <a:tab pos="50800"/>
              </a:tabLst>
            </a:pPr>
            <a:endParaRPr altLang="zh-CN" lang="en-US" smtClean="0"/>
          </a:p>
          <a:p>
            <a:pPr>
              <a:lnSpc>
                <a:spcPts val="1100"/>
              </a:lnSpc>
              <a:tabLst>
                <a:tab pos="50800"/>
              </a:tabLst>
            </a:pPr>
            <a:r>
              <a:rPr altLang="zh-CN" lang="en-US" smtClean="0"/>
              <a:t>2014.6</a:t>
            </a:r>
          </a:p>
        </p:txBody>
      </p:sp>
      <p:sp>
        <p:nvSpPr>
          <p:cNvPr id="1056" name="TextBox 1"/>
          <p:cNvSpPr txBox="1"/>
          <p:nvPr/>
        </p:nvSpPr>
        <p:spPr>
          <a:xfrm>
            <a:off x="4635500" y="3111500"/>
            <a:ext cx="636587" cy="604520"/>
          </a:xfrm>
          <a:prstGeom prst="rect">
            <a:avLst/>
          </a:prstGeom>
          <a:noFill/>
        </p:spPr>
        <p:txBody>
          <a:bodyPr lIns="0" rIns="0" rtlCol="0" tIns="0" wrap="none">
            <a:spAutoFit/>
          </a:bodyPr>
          <a:lstStyle/>
          <a:p>
            <a:pPr>
              <a:lnSpc>
                <a:spcPts val="1100"/>
              </a:lnSpc>
              <a:tabLst>
                <a:tab pos="50800"/>
              </a:tabLst>
            </a:pPr>
            <a:r>
              <a:rPr altLang="zh-CN" lang="en-US" smtClean="0"/>
              <a:t>	0.91</a:t>
            </a:r>
          </a:p>
          <a:p>
            <a:pPr>
              <a:lnSpc>
                <a:spcPts val="1100"/>
              </a:lnSpc>
              <a:tabLst>
                <a:tab pos="50800"/>
              </a:tabLst>
            </a:pPr>
            <a:endParaRPr altLang="zh-CN" lang="en-US" smtClean="0"/>
          </a:p>
          <a:p>
            <a:pPr>
              <a:lnSpc>
                <a:spcPts val="1100"/>
              </a:lnSpc>
              <a:tabLst>
                <a:tab pos="50800"/>
              </a:tabLst>
            </a:pPr>
            <a:endParaRPr altLang="zh-CN" lang="en-US" smtClean="0"/>
          </a:p>
          <a:p>
            <a:pPr>
              <a:lnSpc>
                <a:spcPts val="1100"/>
              </a:lnSpc>
              <a:tabLst>
                <a:tab pos="50800"/>
              </a:tabLst>
            </a:pPr>
            <a:r>
              <a:rPr altLang="zh-CN" lang="en-US" smtClean="0"/>
              <a:t>2014.7</a:t>
            </a:r>
          </a:p>
        </p:txBody>
      </p:sp>
      <p:sp>
        <p:nvSpPr>
          <p:cNvPr id="1057" name="TextBox 1"/>
          <p:cNvSpPr txBox="1"/>
          <p:nvPr/>
        </p:nvSpPr>
        <p:spPr>
          <a:xfrm>
            <a:off x="5194300" y="3073400"/>
            <a:ext cx="636587" cy="744220"/>
          </a:xfrm>
          <a:prstGeom prst="rect">
            <a:avLst/>
          </a:prstGeom>
          <a:noFill/>
        </p:spPr>
        <p:txBody>
          <a:bodyPr lIns="0" rIns="0" rtlCol="0" tIns="0" wrap="none">
            <a:spAutoFit/>
          </a:bodyPr>
          <a:lstStyle/>
          <a:p>
            <a:pPr>
              <a:lnSpc>
                <a:spcPts val="1100"/>
              </a:lnSpc>
              <a:tabLst>
                <a:tab pos="50800"/>
              </a:tabLst>
            </a:pPr>
            <a:r>
              <a:rPr altLang="zh-CN" lang="en-US" smtClean="0"/>
              <a:t>	0.99</a:t>
            </a:r>
          </a:p>
          <a:p>
            <a:pPr>
              <a:lnSpc>
                <a:spcPts val="1100"/>
              </a:lnSpc>
              <a:tabLst>
                <a:tab pos="50800"/>
              </a:tabLst>
            </a:pPr>
            <a:endParaRPr altLang="zh-CN" lang="en-US" smtClean="0"/>
          </a:p>
          <a:p>
            <a:pPr>
              <a:lnSpc>
                <a:spcPts val="1100"/>
              </a:lnSpc>
              <a:tabLst>
                <a:tab pos="50800"/>
              </a:tabLst>
            </a:pPr>
            <a:endParaRPr altLang="zh-CN" lang="en-US" smtClean="0"/>
          </a:p>
          <a:p>
            <a:pPr>
              <a:lnSpc>
                <a:spcPts val="1100"/>
              </a:lnSpc>
              <a:tabLst>
                <a:tab pos="50800"/>
              </a:tabLst>
            </a:pPr>
            <a:endParaRPr altLang="zh-CN" lang="en-US" smtClean="0"/>
          </a:p>
          <a:p>
            <a:pPr>
              <a:lnSpc>
                <a:spcPts val="1100"/>
              </a:lnSpc>
              <a:tabLst>
                <a:tab pos="50800"/>
              </a:tabLst>
            </a:pPr>
            <a:r>
              <a:rPr altLang="zh-CN" lang="en-US" smtClean="0"/>
              <a:t>2014.8</a:t>
            </a:r>
          </a:p>
        </p:txBody>
      </p:sp>
      <p:sp>
        <p:nvSpPr>
          <p:cNvPr id="1058" name="TextBox 1"/>
          <p:cNvSpPr txBox="1"/>
          <p:nvPr/>
        </p:nvSpPr>
        <p:spPr>
          <a:xfrm>
            <a:off x="5753100" y="2997200"/>
            <a:ext cx="3417887" cy="744220"/>
          </a:xfrm>
          <a:prstGeom prst="rect">
            <a:avLst/>
          </a:prstGeom>
          <a:noFill/>
        </p:spPr>
        <p:txBody>
          <a:bodyPr lIns="0" rIns="0" rtlCol="0" tIns="0" wrap="none">
            <a:spAutoFit/>
          </a:bodyPr>
          <a:lstStyle/>
          <a:p>
            <a:pPr>
              <a:lnSpc>
                <a:spcPts val="1100"/>
              </a:lnSpc>
              <a:tabLst>
                <a:tab pos="50800"/>
              </a:tabLst>
            </a:pPr>
            <a:r>
              <a:rPr altLang="zh-CN" lang="en-US" smtClean="0"/>
              <a:t>	1.13</a:t>
            </a:r>
          </a:p>
          <a:p>
            <a:pPr>
              <a:lnSpc>
                <a:spcPts val="1100"/>
              </a:lnSpc>
              <a:tabLst>
                <a:tab pos="50800"/>
              </a:tabLst>
            </a:pPr>
            <a:endParaRPr altLang="zh-CN" lang="en-US" smtClean="0"/>
          </a:p>
          <a:p>
            <a:pPr>
              <a:lnSpc>
                <a:spcPts val="1100"/>
              </a:lnSpc>
              <a:tabLst>
                <a:tab pos="50800"/>
              </a:tabLst>
            </a:pPr>
            <a:endParaRPr altLang="zh-CN" lang="en-US" smtClean="0"/>
          </a:p>
          <a:p>
            <a:pPr>
              <a:lnSpc>
                <a:spcPts val="1100"/>
              </a:lnSpc>
              <a:tabLst>
                <a:tab pos="50800"/>
              </a:tabLst>
            </a:pPr>
            <a:endParaRPr altLang="zh-CN" lang="en-US" smtClean="0"/>
          </a:p>
          <a:p>
            <a:pPr>
              <a:lnSpc>
                <a:spcPts val="1100"/>
              </a:lnSpc>
              <a:tabLst>
                <a:tab pos="50800"/>
              </a:tabLst>
            </a:pPr>
            <a:r>
              <a:rPr altLang="zh-CN" lang="en-US" smtClean="0"/>
              <a:t>2014.9    2014.10   2014.11   2014.12</a:t>
            </a:r>
          </a:p>
        </p:txBody>
      </p:sp>
      <p:sp>
        <p:nvSpPr>
          <p:cNvPr id="1059" name="TextBox 1"/>
          <p:cNvSpPr txBox="1"/>
          <p:nvPr/>
        </p:nvSpPr>
        <p:spPr>
          <a:xfrm>
            <a:off x="393700" y="254000"/>
            <a:ext cx="8851900" cy="1468120"/>
          </a:xfrm>
          <a:prstGeom prst="rect">
            <a:avLst/>
          </a:prstGeom>
          <a:noFill/>
        </p:spPr>
        <p:txBody>
          <a:bodyPr lIns="0" rIns="0" rtlCol="0" tIns="0" wrap="none">
            <a:spAutoFit/>
          </a:bodyPr>
          <a:lstStyle/>
          <a:p>
            <a:pPr>
              <a:lnSpc>
                <a:spcPts val="1400"/>
              </a:lnSpc>
              <a:tabLst>
                <a:tab pos="241300"/>
                <a:tab pos="2540000"/>
              </a:tabLst>
            </a:pPr>
            <a:r>
              <a:rPr altLang="zh-CN" lang="en-US" smtClean="0"/>
              <a:t>	细分行业应用盘点——移动教育</a:t>
            </a:r>
          </a:p>
          <a:p>
            <a:pPr>
              <a:lnSpc>
                <a:spcPts val="1400"/>
              </a:lnSpc>
              <a:tabLst>
                <a:tab pos="241300"/>
                <a:tab pos="2540000"/>
              </a:tabLst>
            </a:pPr>
            <a:r>
              <a:rPr altLang="zh-CN" lang="en-US" smtClean="0"/>
              <a:t>   2014年是移动教育快速发展的一年，用户数持续上涨，达1.72亿，较年初增长了299%</a:t>
            </a:r>
          </a:p>
          <a:p>
            <a:pPr>
              <a:lnSpc>
                <a:spcPts val="1400"/>
              </a:lnSpc>
              <a:tabLst>
                <a:tab pos="241300"/>
                <a:tab pos="2540000"/>
              </a:tabLst>
            </a:pPr>
            <a:endParaRPr altLang="zh-CN" lang="en-US" smtClean="0"/>
          </a:p>
          <a:p>
            <a:pPr>
              <a:lnSpc>
                <a:spcPts val="1400"/>
              </a:lnSpc>
              <a:tabLst>
                <a:tab pos="241300"/>
                <a:tab pos="2540000"/>
              </a:tabLst>
            </a:pPr>
            <a:endParaRPr altLang="zh-CN" lang="en-US" smtClean="0"/>
          </a:p>
          <a:p>
            <a:pPr>
              <a:lnSpc>
                <a:spcPts val="1400"/>
              </a:lnSpc>
              <a:tabLst>
                <a:tab pos="241300"/>
                <a:tab pos="2540000"/>
              </a:tabLst>
            </a:pPr>
            <a:endParaRPr altLang="zh-CN" lang="en-US" smtClean="0"/>
          </a:p>
          <a:p>
            <a:pPr>
              <a:lnSpc>
                <a:spcPts val="1400"/>
              </a:lnSpc>
              <a:tabLst>
                <a:tab pos="241300"/>
                <a:tab pos="2540000"/>
              </a:tabLst>
            </a:pPr>
            <a:endParaRPr altLang="zh-CN" lang="en-US" smtClean="0"/>
          </a:p>
          <a:p>
            <a:pPr>
              <a:lnSpc>
                <a:spcPts val="1400"/>
              </a:lnSpc>
              <a:tabLst>
                <a:tab pos="241300"/>
                <a:tab pos="2540000"/>
              </a:tabLst>
            </a:pPr>
            <a:endParaRPr altLang="zh-CN" lang="en-US" smtClean="0"/>
          </a:p>
          <a:p>
            <a:pPr>
              <a:lnSpc>
                <a:spcPts val="1400"/>
              </a:lnSpc>
              <a:tabLst>
                <a:tab pos="241300"/>
                <a:tab pos="2540000"/>
              </a:tabLst>
            </a:pPr>
            <a:r>
              <a:rPr altLang="zh-CN" lang="en-US" smtClean="0"/>
              <a:t>		2014年1-12月 移动教育行业用户规模及增长率</a:t>
            </a:r>
          </a:p>
        </p:txBody>
      </p:sp>
      <p:sp>
        <p:nvSpPr>
          <p:cNvPr id="1060" name="TextBox 1"/>
          <p:cNvSpPr txBox="1"/>
          <p:nvPr/>
        </p:nvSpPr>
        <p:spPr>
          <a:xfrm>
            <a:off x="3111500" y="3975100"/>
            <a:ext cx="177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移动教育行业用户规模（亿台）</a:t>
            </a:r>
          </a:p>
        </p:txBody>
      </p:sp>
      <p:sp>
        <p:nvSpPr>
          <p:cNvPr id="1061" name="TextBox 1"/>
          <p:cNvSpPr txBox="1"/>
          <p:nvPr/>
        </p:nvSpPr>
        <p:spPr>
          <a:xfrm>
            <a:off x="5600700" y="3975100"/>
            <a:ext cx="7477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增长率（%）</a:t>
            </a:r>
          </a:p>
        </p:txBody>
      </p:sp>
      <p:sp>
        <p:nvSpPr>
          <p:cNvPr id="1062" name="TextBox 1"/>
          <p:cNvSpPr txBox="1"/>
          <p:nvPr/>
        </p:nvSpPr>
        <p:spPr>
          <a:xfrm>
            <a:off x="7239000" y="39878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单位：亿台</a:t>
            </a:r>
          </a:p>
        </p:txBody>
      </p:sp>
    </p:spTree>
  </p:cSld>
  <p:clrMapOvr>
    <a:masterClrMapping/>
  </p:clrMapOvr>
  <p:transition/>
  <p:timing/>
</p:sld>
</file>

<file path=ppt/slides/slide6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684015" y="767270"/>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4030345" y="767270"/>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726557" y="767270"/>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684015" y="1503743"/>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030345" y="1503743"/>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726557" y="1503743"/>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684015" y="2240216"/>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030345" y="2240216"/>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726557" y="2240216"/>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3684015" y="2976689"/>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030345" y="2976689"/>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726557" y="2976689"/>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684015" y="3713175"/>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4030345" y="3713175"/>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5726557" y="3713175"/>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5288279" y="4131564"/>
            <a:ext cx="1004316" cy="262128"/>
          </a:xfrm>
          <a:custGeom>
            <a:gdLst>
              <a:gd fmla="*/ 0 w 1004316" name="connsiteX0"/>
              <a:gd fmla="*/ 262127 h 262128" name="connsiteY0"/>
              <a:gd fmla="*/ 1004316 w 1004316" name="connsiteX1"/>
              <a:gd fmla="*/ 262127 h 262128" name="connsiteY1"/>
              <a:gd fmla="*/ 1004316 w 1004316" name="connsiteX2"/>
              <a:gd fmla="*/ 0 h 262128" name="connsiteY2"/>
              <a:gd fmla="*/ 0 w 1004316" name="connsiteX3"/>
              <a:gd fmla="*/ 0 h 262128" name="connsiteY3"/>
              <a:gd fmla="*/ 0 w 1004316" name="connsiteX4"/>
              <a:gd fmla="*/ 262127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1004316">
                <a:moveTo>
                  <a:pt x="0" y="262127"/>
                </a:moveTo>
                <a:lnTo>
                  <a:pt x="1004316" y="262127"/>
                </a:lnTo>
                <a:lnTo>
                  <a:pt x="1004316"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5288279" y="3765803"/>
            <a:ext cx="1048511" cy="262128"/>
          </a:xfrm>
          <a:custGeom>
            <a:gdLst>
              <a:gd fmla="*/ 0 w 1048511" name="connsiteX0"/>
              <a:gd fmla="*/ 262128 h 262128" name="connsiteY0"/>
              <a:gd fmla="*/ 1048511 w 1048511" name="connsiteX1"/>
              <a:gd fmla="*/ 262128 h 262128" name="connsiteY1"/>
              <a:gd fmla="*/ 1048511 w 1048511" name="connsiteX2"/>
              <a:gd fmla="*/ 0 h 262128" name="connsiteY2"/>
              <a:gd fmla="*/ 0 w 1048511" name="connsiteX3"/>
              <a:gd fmla="*/ 0 h 262128" name="connsiteY3"/>
              <a:gd fmla="*/ 0 w 1048511" name="connsiteX4"/>
              <a:gd fmla="*/ 262128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1048511">
                <a:moveTo>
                  <a:pt x="0" y="262128"/>
                </a:moveTo>
                <a:lnTo>
                  <a:pt x="1048511" y="262128"/>
                </a:lnTo>
                <a:lnTo>
                  <a:pt x="1048511" y="0"/>
                </a:lnTo>
                <a:lnTo>
                  <a:pt x="0" y="0"/>
                </a:lnTo>
                <a:lnTo>
                  <a:pt x="0" y="262128"/>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5288279" y="3398520"/>
            <a:ext cx="1048511" cy="262127"/>
          </a:xfrm>
          <a:custGeom>
            <a:gdLst>
              <a:gd fmla="*/ 0 w 1048511" name="connsiteX0"/>
              <a:gd fmla="*/ 262127 h 262127" name="connsiteY0"/>
              <a:gd fmla="*/ 1048511 w 1048511" name="connsiteX1"/>
              <a:gd fmla="*/ 262127 h 262127" name="connsiteY1"/>
              <a:gd fmla="*/ 1048511 w 1048511" name="connsiteX2"/>
              <a:gd fmla="*/ 0 h 262127" name="connsiteY2"/>
              <a:gd fmla="*/ 0 w 1048511" name="connsiteX3"/>
              <a:gd fmla="*/ 0 h 262127" name="connsiteY3"/>
              <a:gd fmla="*/ 0 w 1048511"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048511">
                <a:moveTo>
                  <a:pt x="0" y="262127"/>
                </a:moveTo>
                <a:lnTo>
                  <a:pt x="1048511" y="262127"/>
                </a:lnTo>
                <a:lnTo>
                  <a:pt x="1048511"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288279" y="3032760"/>
            <a:ext cx="1179576" cy="262127"/>
          </a:xfrm>
          <a:custGeom>
            <a:gdLst>
              <a:gd fmla="*/ 0 w 1179576" name="connsiteX0"/>
              <a:gd fmla="*/ 262127 h 262127" name="connsiteY0"/>
              <a:gd fmla="*/ 1179576 w 1179576" name="connsiteX1"/>
              <a:gd fmla="*/ 262127 h 262127" name="connsiteY1"/>
              <a:gd fmla="*/ 1179576 w 1179576" name="connsiteX2"/>
              <a:gd fmla="*/ 0 h 262127" name="connsiteY2"/>
              <a:gd fmla="*/ 0 w 1179576" name="connsiteX3"/>
              <a:gd fmla="*/ 0 h 262127" name="connsiteY3"/>
              <a:gd fmla="*/ 0 w 1179576"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179576">
                <a:moveTo>
                  <a:pt x="0" y="262127"/>
                </a:moveTo>
                <a:lnTo>
                  <a:pt x="1179576" y="262127"/>
                </a:lnTo>
                <a:lnTo>
                  <a:pt x="1179576" y="0"/>
                </a:lnTo>
                <a:lnTo>
                  <a:pt x="0" y="0"/>
                </a:lnTo>
                <a:lnTo>
                  <a:pt x="0" y="262127"/>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5288279" y="2667000"/>
            <a:ext cx="1223772" cy="260604"/>
          </a:xfrm>
          <a:custGeom>
            <a:gdLst>
              <a:gd fmla="*/ 0 w 1223772" name="connsiteX0"/>
              <a:gd fmla="*/ 260604 h 260604" name="connsiteY0"/>
              <a:gd fmla="*/ 1223772 w 1223772" name="connsiteX1"/>
              <a:gd fmla="*/ 260604 h 260604" name="connsiteY1"/>
              <a:gd fmla="*/ 1223772 w 1223772" name="connsiteX2"/>
              <a:gd fmla="*/ 0 h 260604" name="connsiteY2"/>
              <a:gd fmla="*/ 0 w 1223772" name="connsiteX3"/>
              <a:gd fmla="*/ 0 h 260604" name="connsiteY3"/>
              <a:gd fmla="*/ 0 w 1223772" name="connsiteX4"/>
              <a:gd fmla="*/ 260604 h 2606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4" w="1223772">
                <a:moveTo>
                  <a:pt x="0" y="260604"/>
                </a:moveTo>
                <a:lnTo>
                  <a:pt x="1223772" y="260604"/>
                </a:lnTo>
                <a:lnTo>
                  <a:pt x="1223772" y="0"/>
                </a:lnTo>
                <a:lnTo>
                  <a:pt x="0" y="0"/>
                </a:lnTo>
                <a:lnTo>
                  <a:pt x="0" y="260604"/>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5288279" y="2299716"/>
            <a:ext cx="1245108" cy="262127"/>
          </a:xfrm>
          <a:custGeom>
            <a:gdLst>
              <a:gd fmla="*/ 0 w 1245108" name="connsiteX0"/>
              <a:gd fmla="*/ 262127 h 262127" name="connsiteY0"/>
              <a:gd fmla="*/ 1245108 w 1245108" name="connsiteX1"/>
              <a:gd fmla="*/ 262127 h 262127" name="connsiteY1"/>
              <a:gd fmla="*/ 1245108 w 1245108" name="connsiteX2"/>
              <a:gd fmla="*/ 0 h 262127" name="connsiteY2"/>
              <a:gd fmla="*/ 0 w 1245108" name="connsiteX3"/>
              <a:gd fmla="*/ 0 h 262127" name="connsiteY3"/>
              <a:gd fmla="*/ 0 w 1245108"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245108">
                <a:moveTo>
                  <a:pt x="0" y="262127"/>
                </a:moveTo>
                <a:lnTo>
                  <a:pt x="1245108" y="262127"/>
                </a:lnTo>
                <a:lnTo>
                  <a:pt x="1245108"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288279" y="1933955"/>
            <a:ext cx="1418844" cy="262127"/>
          </a:xfrm>
          <a:custGeom>
            <a:gdLst>
              <a:gd fmla="*/ 0 w 1418844" name="connsiteX0"/>
              <a:gd fmla="*/ 262127 h 262127" name="connsiteY0"/>
              <a:gd fmla="*/ 1418844 w 1418844" name="connsiteX1"/>
              <a:gd fmla="*/ 262127 h 262127" name="connsiteY1"/>
              <a:gd fmla="*/ 1418844 w 1418844" name="connsiteX2"/>
              <a:gd fmla="*/ 0 h 262127" name="connsiteY2"/>
              <a:gd fmla="*/ 0 w 1418844" name="connsiteX3"/>
              <a:gd fmla="*/ 0 h 262127" name="connsiteY3"/>
              <a:gd fmla="*/ 0 w 1418844"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1418844">
                <a:moveTo>
                  <a:pt x="0" y="262127"/>
                </a:moveTo>
                <a:lnTo>
                  <a:pt x="1418844" y="262127"/>
                </a:lnTo>
                <a:lnTo>
                  <a:pt x="1418844"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5288279" y="1566672"/>
            <a:ext cx="2074163" cy="262127"/>
          </a:xfrm>
          <a:custGeom>
            <a:gdLst>
              <a:gd fmla="*/ 0 w 2074163" name="connsiteX0"/>
              <a:gd fmla="*/ 262127 h 262127" name="connsiteY0"/>
              <a:gd fmla="*/ 2074163 w 2074163" name="connsiteX1"/>
              <a:gd fmla="*/ 262127 h 262127" name="connsiteY1"/>
              <a:gd fmla="*/ 2074163 w 2074163" name="connsiteX2"/>
              <a:gd fmla="*/ 0 h 262127" name="connsiteY2"/>
              <a:gd fmla="*/ 0 w 2074163" name="connsiteX3"/>
              <a:gd fmla="*/ 0 h 262127" name="connsiteY3"/>
              <a:gd fmla="*/ 0 w 2074163"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2074163">
                <a:moveTo>
                  <a:pt x="0" y="262127"/>
                </a:moveTo>
                <a:lnTo>
                  <a:pt x="2074163" y="262127"/>
                </a:lnTo>
                <a:lnTo>
                  <a:pt x="2074163" y="0"/>
                </a:lnTo>
                <a:lnTo>
                  <a:pt x="0" y="0"/>
                </a:lnTo>
                <a:lnTo>
                  <a:pt x="0" y="262127"/>
                </a:lnTo>
              </a:path>
            </a:pathLst>
          </a:custGeom>
          <a:solidFill>
            <a:srgbClr val="496A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288279" y="1200911"/>
            <a:ext cx="2139696" cy="262127"/>
          </a:xfrm>
          <a:custGeom>
            <a:gdLst>
              <a:gd fmla="*/ 0 w 2139696" name="connsiteX0"/>
              <a:gd fmla="*/ 262127 h 262127" name="connsiteY0"/>
              <a:gd fmla="*/ 2139696 w 2139696" name="connsiteX1"/>
              <a:gd fmla="*/ 262127 h 262127" name="connsiteY1"/>
              <a:gd fmla="*/ 2139696 w 2139696" name="connsiteX2"/>
              <a:gd fmla="*/ 0 h 262127" name="connsiteY2"/>
              <a:gd fmla="*/ 0 w 2139696" name="connsiteX3"/>
              <a:gd fmla="*/ 0 h 262127" name="connsiteY3"/>
              <a:gd fmla="*/ 0 w 2139696"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2139696">
                <a:moveTo>
                  <a:pt x="0" y="262127"/>
                </a:moveTo>
                <a:lnTo>
                  <a:pt x="2139696" y="262127"/>
                </a:lnTo>
                <a:lnTo>
                  <a:pt x="2139696" y="0"/>
                </a:lnTo>
                <a:lnTo>
                  <a:pt x="0" y="0"/>
                </a:lnTo>
                <a:lnTo>
                  <a:pt x="0" y="262127"/>
                </a:lnTo>
              </a:path>
            </a:pathLst>
          </a:custGeom>
          <a:solidFill>
            <a:srgbClr val="405E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5288279" y="835152"/>
            <a:ext cx="2424684" cy="260603"/>
          </a:xfrm>
          <a:custGeom>
            <a:gdLst>
              <a:gd fmla="*/ 0 w 2424684" name="connsiteX0"/>
              <a:gd fmla="*/ 260603 h 260603" name="connsiteY0"/>
              <a:gd fmla="*/ 2424684 w 2424684" name="connsiteX1"/>
              <a:gd fmla="*/ 260603 h 260603" name="connsiteY1"/>
              <a:gd fmla="*/ 2424684 w 2424684" name="connsiteX2"/>
              <a:gd fmla="*/ 0 h 260603" name="connsiteY2"/>
              <a:gd fmla="*/ 0 w 2424684" name="connsiteX3"/>
              <a:gd fmla="*/ 0 h 260603" name="connsiteY3"/>
              <a:gd fmla="*/ 0 w 2424684" name="connsiteX4"/>
              <a:gd fmla="*/ 260603 h 2606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3" w="2424684">
                <a:moveTo>
                  <a:pt x="0" y="260603"/>
                </a:moveTo>
                <a:lnTo>
                  <a:pt x="2424684" y="260603"/>
                </a:lnTo>
                <a:lnTo>
                  <a:pt x="2424684" y="0"/>
                </a:lnTo>
                <a:lnTo>
                  <a:pt x="0" y="0"/>
                </a:lnTo>
                <a:lnTo>
                  <a:pt x="0" y="260603"/>
                </a:lnTo>
              </a:path>
            </a:pathLst>
          </a:custGeom>
          <a:solidFill>
            <a:srgbClr val="2D4DC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315213" y="920241"/>
            <a:ext cx="2892679" cy="21844"/>
          </a:xfrm>
          <a:custGeom>
            <a:gdLst>
              <a:gd fmla="*/ 6350 w 2892679" name="connsiteX0"/>
              <a:gd fmla="*/ 6350 h 21844" name="connsiteY0"/>
              <a:gd fmla="*/ 2886328 w 2892679" name="connsiteX1"/>
              <a:gd fmla="*/ 6350 h 21844" name="connsiteY1"/>
            </a:gdLst>
            <a:cxnLst>
              <a:cxn ang="0">
                <a:pos x="connsiteX0" y="connsiteY0"/>
              </a:cxn>
              <a:cxn ang="1">
                <a:pos x="connsiteX1" y="connsiteY1"/>
              </a:cxn>
            </a:cxnLst>
            <a:rect b="b" l="l" r="r" t="t"/>
            <a:pathLst>
              <a:path h="21844" w="2892679">
                <a:moveTo>
                  <a:pt x="6350" y="6350"/>
                </a:moveTo>
                <a:lnTo>
                  <a:pt x="2886328"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1" name="TextBox 1"/>
          <p:cNvSpPr txBox="1"/>
          <p:nvPr/>
        </p:nvSpPr>
        <p:spPr>
          <a:xfrm>
            <a:off x="3810000" y="850900"/>
            <a:ext cx="82550" cy="223520"/>
          </a:xfrm>
          <a:prstGeom prst="rect">
            <a:avLst/>
          </a:prstGeom>
          <a:noFill/>
        </p:spPr>
        <p:txBody>
          <a:bodyPr lIns="0" rIns="0" rtlCol="0" tIns="0" wrap="none">
            <a:spAutoFit/>
          </a:bodyPr>
          <a:lstStyle/>
          <a:p>
            <a:pPr>
              <a:lnSpc>
                <a:spcPts val="1400"/>
              </a:lnSpc>
            </a:pPr>
            <a:r>
              <a:rPr altLang="zh-CN" lang="en-US" smtClean="0" sz="1106">
                <a:solidFill>
                  <a:srgbClr val="8087A4"/>
                </a:solidFill>
                <a:latin charset="0" pitchFamily="18" typeface="Microsoft YaHei UI"/>
                <a:cs charset="0" pitchFamily="18" typeface="Microsoft YaHei UI"/>
              </a:rPr>
              <a:t>1</a:t>
            </a:r>
          </a:p>
        </p:txBody>
      </p:sp>
      <p:sp>
        <p:nvSpPr>
          <p:cNvPr id="1024" name="TextBox 1"/>
          <p:cNvSpPr txBox="1"/>
          <p:nvPr/>
        </p:nvSpPr>
        <p:spPr>
          <a:xfrm>
            <a:off x="3771900" y="1219200"/>
            <a:ext cx="231775" cy="3068320"/>
          </a:xfrm>
          <a:prstGeom prst="rect">
            <a:avLst/>
          </a:prstGeom>
          <a:noFill/>
        </p:spPr>
        <p:txBody>
          <a:bodyPr lIns="0" rIns="0" rtlCol="0" tIns="0" wrap="none">
            <a:spAutoFit/>
          </a:bodyPr>
          <a:lstStyle/>
          <a:p>
            <a:pPr>
              <a:lnSpc>
                <a:spcPts val="1400"/>
              </a:lnSpc>
              <a:tabLst>
                <a:tab pos="38100"/>
              </a:tabLst>
            </a:pPr>
            <a:r>
              <a:rPr altLang="zh-CN" lang="en-US" smtClean="0"/>
              <a:t>	2</a:t>
            </a:r>
          </a:p>
          <a:p>
            <a:pPr>
              <a:lnSpc>
                <a:spcPts val="1400"/>
              </a:lnSpc>
              <a:tabLst>
                <a:tab pos="38100"/>
              </a:tabLst>
            </a:pPr>
            <a:endParaRPr altLang="zh-CN" lang="en-US" smtClean="0"/>
          </a:p>
          <a:p>
            <a:pPr>
              <a:lnSpc>
                <a:spcPts val="1400"/>
              </a:lnSpc>
              <a:tabLst>
                <a:tab pos="38100"/>
              </a:tabLst>
            </a:pPr>
            <a:r>
              <a:rPr altLang="zh-CN" lang="en-US" smtClean="0"/>
              <a:t>	3</a:t>
            </a:r>
          </a:p>
          <a:p>
            <a:pPr>
              <a:lnSpc>
                <a:spcPts val="1400"/>
              </a:lnSpc>
              <a:tabLst>
                <a:tab pos="38100"/>
              </a:tabLst>
            </a:pPr>
            <a:endParaRPr altLang="zh-CN" lang="en-US" smtClean="0"/>
          </a:p>
          <a:p>
            <a:pPr>
              <a:lnSpc>
                <a:spcPts val="1400"/>
              </a:lnSpc>
              <a:tabLst>
                <a:tab pos="38100"/>
              </a:tabLst>
            </a:pPr>
            <a:r>
              <a:rPr altLang="zh-CN" lang="en-US" smtClean="0"/>
              <a:t>	4</a:t>
            </a:r>
          </a:p>
          <a:p>
            <a:pPr>
              <a:lnSpc>
                <a:spcPts val="1400"/>
              </a:lnSpc>
              <a:tabLst>
                <a:tab pos="38100"/>
              </a:tabLst>
            </a:pPr>
            <a:endParaRPr altLang="zh-CN" lang="en-US" smtClean="0"/>
          </a:p>
          <a:p>
            <a:pPr>
              <a:lnSpc>
                <a:spcPts val="1400"/>
              </a:lnSpc>
              <a:tabLst>
                <a:tab pos="38100"/>
              </a:tabLst>
            </a:pPr>
            <a:r>
              <a:rPr altLang="zh-CN" lang="en-US" smtClean="0"/>
              <a:t>	5</a:t>
            </a:r>
          </a:p>
          <a:p>
            <a:pPr>
              <a:lnSpc>
                <a:spcPts val="1400"/>
              </a:lnSpc>
              <a:tabLst>
                <a:tab pos="38100"/>
              </a:tabLst>
            </a:pPr>
            <a:endParaRPr altLang="zh-CN" lang="en-US" smtClean="0"/>
          </a:p>
          <a:p>
            <a:pPr>
              <a:lnSpc>
                <a:spcPts val="1400"/>
              </a:lnSpc>
              <a:tabLst>
                <a:tab pos="38100"/>
              </a:tabLst>
            </a:pPr>
            <a:r>
              <a:rPr altLang="zh-CN" lang="en-US" smtClean="0"/>
              <a:t>	6</a:t>
            </a:r>
          </a:p>
          <a:p>
            <a:pPr>
              <a:lnSpc>
                <a:spcPts val="1400"/>
              </a:lnSpc>
              <a:tabLst>
                <a:tab pos="38100"/>
              </a:tabLst>
            </a:pPr>
            <a:endParaRPr altLang="zh-CN" lang="en-US" smtClean="0"/>
          </a:p>
          <a:p>
            <a:pPr>
              <a:lnSpc>
                <a:spcPts val="1400"/>
              </a:lnSpc>
              <a:tabLst>
                <a:tab pos="38100"/>
              </a:tabLst>
            </a:pPr>
            <a:r>
              <a:rPr altLang="zh-CN" lang="en-US" smtClean="0"/>
              <a:t>	7</a:t>
            </a:r>
          </a:p>
          <a:p>
            <a:pPr>
              <a:lnSpc>
                <a:spcPts val="1400"/>
              </a:lnSpc>
              <a:tabLst>
                <a:tab pos="38100"/>
              </a:tabLst>
            </a:pPr>
            <a:endParaRPr altLang="zh-CN" lang="en-US" smtClean="0"/>
          </a:p>
          <a:p>
            <a:pPr>
              <a:lnSpc>
                <a:spcPts val="1400"/>
              </a:lnSpc>
              <a:tabLst>
                <a:tab pos="38100"/>
              </a:tabLst>
            </a:pPr>
            <a:r>
              <a:rPr altLang="zh-CN" lang="en-US" smtClean="0"/>
              <a:t>	8</a:t>
            </a:r>
          </a:p>
          <a:p>
            <a:pPr>
              <a:lnSpc>
                <a:spcPts val="1400"/>
              </a:lnSpc>
              <a:tabLst>
                <a:tab pos="38100"/>
              </a:tabLst>
            </a:pPr>
            <a:endParaRPr altLang="zh-CN" lang="en-US" smtClean="0"/>
          </a:p>
          <a:p>
            <a:pPr>
              <a:lnSpc>
                <a:spcPts val="1400"/>
              </a:lnSpc>
              <a:tabLst>
                <a:tab pos="38100"/>
              </a:tabLst>
            </a:pPr>
            <a:r>
              <a:rPr altLang="zh-CN" lang="en-US" smtClean="0"/>
              <a:t>	9</a:t>
            </a:r>
          </a:p>
          <a:p>
            <a:pPr>
              <a:lnSpc>
                <a:spcPts val="1400"/>
              </a:lnSpc>
              <a:tabLst>
                <a:tab pos="38100"/>
              </a:tabLst>
            </a:pPr>
            <a:endParaRPr altLang="zh-CN" lang="en-US" smtClean="0"/>
          </a:p>
          <a:p>
            <a:pPr>
              <a:lnSpc>
                <a:spcPts val="1400"/>
              </a:lnSpc>
              <a:tabLst>
                <a:tab pos="38100"/>
              </a:tabLst>
            </a:pPr>
            <a:r>
              <a:rPr altLang="zh-CN" lang="en-US" smtClean="0"/>
              <a:t>10</a:t>
            </a:r>
          </a:p>
        </p:txBody>
      </p:sp>
      <p:sp>
        <p:nvSpPr>
          <p:cNvPr id="1025" name="TextBox 1"/>
          <p:cNvSpPr txBox="1"/>
          <p:nvPr/>
        </p:nvSpPr>
        <p:spPr>
          <a:xfrm>
            <a:off x="5867400" y="2006600"/>
            <a:ext cx="858838" cy="1861820"/>
          </a:xfrm>
          <a:prstGeom prst="rect">
            <a:avLst/>
          </a:prstGeom>
          <a:noFill/>
        </p:spPr>
        <p:txBody>
          <a:bodyPr lIns="0" rIns="0" rtlCol="0" tIns="0" wrap="none">
            <a:spAutoFit/>
          </a:bodyPr>
          <a:lstStyle/>
          <a:p>
            <a:pPr>
              <a:lnSpc>
                <a:spcPts val="1100"/>
              </a:lnSpc>
              <a:tabLst>
                <a:tab pos="38100"/>
                <a:tab pos="177800"/>
                <a:tab pos="215900"/>
                <a:tab pos="241300"/>
                <a:tab pos="406400"/>
              </a:tabLst>
            </a:pPr>
            <a:r>
              <a:rPr altLang="zh-CN" lang="en-US" smtClean="0"/>
              <a:t>					0.7%</a:t>
            </a:r>
          </a:p>
          <a:p>
            <a:pPr>
              <a:lnSpc>
                <a:spcPts val="1100"/>
              </a:lnSpc>
              <a:tabLst>
                <a:tab pos="38100"/>
                <a:tab pos="177800"/>
                <a:tab pos="215900"/>
                <a:tab pos="241300"/>
                <a:tab pos="406400"/>
              </a:tabLst>
            </a:pPr>
            <a:endParaRPr altLang="zh-CN" lang="en-US" smtClean="0"/>
          </a:p>
          <a:p>
            <a:pPr>
              <a:lnSpc>
                <a:spcPts val="1100"/>
              </a:lnSpc>
              <a:tabLst>
                <a:tab pos="38100"/>
                <a:tab pos="177800"/>
                <a:tab pos="215900"/>
                <a:tab pos="241300"/>
                <a:tab pos="406400"/>
              </a:tabLst>
            </a:pPr>
            <a:r>
              <a:rPr altLang="zh-CN" lang="en-US" smtClean="0"/>
              <a:t>				0.6%</a:t>
            </a:r>
          </a:p>
          <a:p>
            <a:pPr>
              <a:lnSpc>
                <a:spcPts val="1100"/>
              </a:lnSpc>
              <a:tabLst>
                <a:tab pos="38100"/>
                <a:tab pos="177800"/>
                <a:tab pos="215900"/>
                <a:tab pos="241300"/>
                <a:tab pos="406400"/>
              </a:tabLst>
            </a:pPr>
            <a:endParaRPr altLang="zh-CN" lang="en-US" smtClean="0"/>
          </a:p>
          <a:p>
            <a:pPr>
              <a:lnSpc>
                <a:spcPts val="1100"/>
              </a:lnSpc>
              <a:tabLst>
                <a:tab pos="38100"/>
                <a:tab pos="177800"/>
                <a:tab pos="215900"/>
                <a:tab pos="241300"/>
                <a:tab pos="406400"/>
              </a:tabLst>
            </a:pPr>
            <a:r>
              <a:rPr altLang="zh-CN" lang="en-US" smtClean="0"/>
              <a:t>			0.6%</a:t>
            </a:r>
          </a:p>
          <a:p>
            <a:pPr>
              <a:lnSpc>
                <a:spcPts val="1100"/>
              </a:lnSpc>
              <a:tabLst>
                <a:tab pos="38100"/>
                <a:tab pos="177800"/>
                <a:tab pos="215900"/>
                <a:tab pos="241300"/>
                <a:tab pos="406400"/>
              </a:tabLst>
            </a:pPr>
            <a:endParaRPr altLang="zh-CN" lang="en-US" smtClean="0"/>
          </a:p>
          <a:p>
            <a:pPr>
              <a:lnSpc>
                <a:spcPts val="1100"/>
              </a:lnSpc>
              <a:tabLst>
                <a:tab pos="38100"/>
                <a:tab pos="177800"/>
                <a:tab pos="215900"/>
                <a:tab pos="241300"/>
                <a:tab pos="406400"/>
              </a:tabLst>
            </a:pPr>
            <a:r>
              <a:rPr altLang="zh-CN" lang="en-US" smtClean="0"/>
              <a:t>		0.5%</a:t>
            </a:r>
          </a:p>
          <a:p>
            <a:pPr>
              <a:lnSpc>
                <a:spcPts val="1100"/>
              </a:lnSpc>
              <a:tabLst>
                <a:tab pos="38100"/>
                <a:tab pos="177800"/>
                <a:tab pos="215900"/>
                <a:tab pos="241300"/>
                <a:tab pos="406400"/>
              </a:tabLst>
            </a:pPr>
            <a:endParaRPr altLang="zh-CN" lang="en-US" smtClean="0"/>
          </a:p>
          <a:p>
            <a:pPr>
              <a:lnSpc>
                <a:spcPts val="1100"/>
              </a:lnSpc>
              <a:tabLst>
                <a:tab pos="38100"/>
                <a:tab pos="177800"/>
                <a:tab pos="215900"/>
                <a:tab pos="241300"/>
                <a:tab pos="406400"/>
              </a:tabLst>
            </a:pPr>
            <a:r>
              <a:rPr altLang="zh-CN" lang="en-US" smtClean="0"/>
              <a:t>	0.5%</a:t>
            </a:r>
          </a:p>
          <a:p>
            <a:pPr>
              <a:lnSpc>
                <a:spcPts val="1100"/>
              </a:lnSpc>
              <a:tabLst>
                <a:tab pos="38100"/>
                <a:tab pos="177800"/>
                <a:tab pos="215900"/>
                <a:tab pos="241300"/>
                <a:tab pos="406400"/>
              </a:tabLst>
            </a:pPr>
            <a:endParaRPr altLang="zh-CN" lang="en-US" smtClean="0"/>
          </a:p>
          <a:p>
            <a:pPr>
              <a:lnSpc>
                <a:spcPts val="1100"/>
              </a:lnSpc>
              <a:tabLst>
                <a:tab pos="38100"/>
                <a:tab pos="177800"/>
                <a:tab pos="215900"/>
                <a:tab pos="241300"/>
                <a:tab pos="406400"/>
              </a:tabLst>
            </a:pPr>
            <a:r>
              <a:rPr altLang="zh-CN" lang="en-US" smtClean="0"/>
              <a:t>	0.5%</a:t>
            </a:r>
          </a:p>
          <a:p>
            <a:pPr>
              <a:lnSpc>
                <a:spcPts val="1100"/>
              </a:lnSpc>
              <a:tabLst>
                <a:tab pos="38100"/>
                <a:tab pos="177800"/>
                <a:tab pos="215900"/>
                <a:tab pos="241300"/>
                <a:tab pos="406400"/>
              </a:tabLst>
            </a:pPr>
            <a:endParaRPr altLang="zh-CN" lang="en-US" smtClean="0"/>
          </a:p>
          <a:p>
            <a:pPr>
              <a:lnSpc>
                <a:spcPts val="1100"/>
              </a:lnSpc>
              <a:tabLst>
                <a:tab pos="38100"/>
                <a:tab pos="177800"/>
                <a:tab pos="215900"/>
                <a:tab pos="241300"/>
                <a:tab pos="406400"/>
              </a:tabLst>
            </a:pPr>
            <a:r>
              <a:rPr altLang="zh-CN" lang="en-US" smtClean="0"/>
              <a:t>0.5%</a:t>
            </a:r>
          </a:p>
        </p:txBody>
      </p:sp>
      <p:sp>
        <p:nvSpPr>
          <p:cNvPr id="1026" name="TextBox 1"/>
          <p:cNvSpPr txBox="1"/>
          <p:nvPr/>
        </p:nvSpPr>
        <p:spPr>
          <a:xfrm>
            <a:off x="6934200" y="1270000"/>
            <a:ext cx="515937" cy="464820"/>
          </a:xfrm>
          <a:prstGeom prst="rect">
            <a:avLst/>
          </a:prstGeom>
          <a:noFill/>
        </p:spPr>
        <p:txBody>
          <a:bodyPr lIns="0" rIns="0" rtlCol="0" tIns="0" wrap="none">
            <a:spAutoFit/>
          </a:bodyPr>
          <a:lstStyle/>
          <a:p>
            <a:pPr>
              <a:lnSpc>
                <a:spcPts val="1100"/>
              </a:lnSpc>
              <a:tabLst>
                <a:tab pos="63500"/>
              </a:tabLst>
            </a:pPr>
            <a:r>
              <a:rPr altLang="zh-CN" lang="en-US" smtClean="0"/>
              <a:t>	1.0%</a:t>
            </a:r>
          </a:p>
          <a:p>
            <a:pPr>
              <a:lnSpc>
                <a:spcPts val="1100"/>
              </a:lnSpc>
              <a:tabLst>
                <a:tab pos="63500"/>
              </a:tabLst>
            </a:pPr>
            <a:endParaRPr altLang="zh-CN" lang="en-US" smtClean="0"/>
          </a:p>
          <a:p>
            <a:pPr>
              <a:lnSpc>
                <a:spcPts val="1100"/>
              </a:lnSpc>
              <a:tabLst>
                <a:tab pos="63500"/>
              </a:tabLst>
            </a:pPr>
            <a:r>
              <a:rPr altLang="zh-CN" lang="en-US" smtClean="0"/>
              <a:t>1.0%</a:t>
            </a:r>
          </a:p>
        </p:txBody>
      </p:sp>
      <p:sp>
        <p:nvSpPr>
          <p:cNvPr id="1028" name="TextBox 1"/>
          <p:cNvSpPr txBox="1"/>
          <p:nvPr/>
        </p:nvSpPr>
        <p:spPr>
          <a:xfrm>
            <a:off x="7289800" y="9017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1.1%</a:t>
            </a:r>
          </a:p>
        </p:txBody>
      </p:sp>
      <p:sp>
        <p:nvSpPr>
          <p:cNvPr id="1029" name="TextBox 1"/>
          <p:cNvSpPr txBox="1"/>
          <p:nvPr/>
        </p:nvSpPr>
        <p:spPr>
          <a:xfrm>
            <a:off x="4305300" y="1219200"/>
            <a:ext cx="1371600" cy="3068320"/>
          </a:xfrm>
          <a:prstGeom prst="rect">
            <a:avLst/>
          </a:prstGeom>
          <a:noFill/>
        </p:spPr>
        <p:txBody>
          <a:bodyPr lIns="0" rIns="0" rtlCol="0" tIns="0" wrap="none">
            <a:spAutoFit/>
          </a:bodyPr>
          <a:lstStyle/>
          <a:p>
            <a:pPr>
              <a:lnSpc>
                <a:spcPts val="1400"/>
              </a:lnSpc>
              <a:tabLst>
                <a:tab pos="139700"/>
                <a:tab pos="279400"/>
                <a:tab pos="419100"/>
              </a:tabLst>
            </a:pPr>
            <a:r>
              <a:rPr altLang="zh-CN" lang="en-US" smtClean="0"/>
              <a:t>	英语流利说</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百词斩</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猿题库</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作业帮</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小伴龙</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学霸君</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学习宝</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		宝贝听听</a:t>
            </a:r>
          </a:p>
          <a:p>
            <a:pPr>
              <a:lnSpc>
                <a:spcPts val="1400"/>
              </a:lnSpc>
              <a:tabLst>
                <a:tab pos="139700"/>
                <a:tab pos="279400"/>
                <a:tab pos="419100"/>
              </a:tabLst>
            </a:pPr>
            <a:endParaRPr altLang="zh-CN" lang="en-US" smtClean="0"/>
          </a:p>
          <a:p>
            <a:pPr>
              <a:lnSpc>
                <a:spcPts val="1400"/>
              </a:lnSpc>
              <a:tabLst>
                <a:tab pos="139700"/>
                <a:tab pos="279400"/>
                <a:tab pos="419100"/>
              </a:tabLst>
            </a:pPr>
            <a:r>
              <a:rPr altLang="zh-CN" lang="en-US" smtClean="0"/>
              <a:t>沪江开心词场</a:t>
            </a:r>
          </a:p>
        </p:txBody>
      </p:sp>
      <p:sp>
        <p:nvSpPr>
          <p:cNvPr id="1030" name="TextBox 1"/>
          <p:cNvSpPr txBox="1"/>
          <p:nvPr/>
        </p:nvSpPr>
        <p:spPr>
          <a:xfrm>
            <a:off x="4445000" y="850900"/>
            <a:ext cx="698500" cy="223520"/>
          </a:xfrm>
          <a:prstGeom prst="rect">
            <a:avLst/>
          </a:prstGeom>
          <a:noFill/>
        </p:spPr>
        <p:txBody>
          <a:bodyPr lIns="0" rIns="0" rtlCol="0" tIns="0" wrap="none">
            <a:spAutoFit/>
          </a:bodyPr>
          <a:lstStyle/>
          <a:p>
            <a:pPr>
              <a:lnSpc>
                <a:spcPts val="1400"/>
              </a:lnSpc>
            </a:pPr>
            <a:r>
              <a:rPr altLang="zh-CN" lang="en-US" smtClean="0" sz="1103">
                <a:solidFill>
                  <a:srgbClr val="8087A4"/>
                </a:solidFill>
                <a:latin charset="0" pitchFamily="18" typeface="Microsoft YaHei UI"/>
                <a:cs charset="0" pitchFamily="18" typeface="Microsoft YaHei UI"/>
              </a:rPr>
              <a:t>超级课程表</a:t>
            </a:r>
          </a:p>
        </p:txBody>
      </p:sp>
      <p:sp>
        <p:nvSpPr>
          <p:cNvPr id="1031" name="TextBox 1"/>
          <p:cNvSpPr txBox="1"/>
          <p:nvPr/>
        </p:nvSpPr>
        <p:spPr>
          <a:xfrm>
            <a:off x="4724400" y="482600"/>
            <a:ext cx="321945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Tahoma"/>
                <a:cs charset="0" pitchFamily="18" typeface="Tahoma"/>
              </a:rPr>
              <a:t>2014年12月移动教育应用用户覆盖比例TOP10</a:t>
            </a:r>
          </a:p>
        </p:txBody>
      </p:sp>
      <p:sp>
        <p:nvSpPr>
          <p:cNvPr id="1032" name="TextBox 1"/>
          <p:cNvSpPr txBox="1"/>
          <p:nvPr/>
        </p:nvSpPr>
        <p:spPr>
          <a:xfrm>
            <a:off x="635000" y="254000"/>
            <a:ext cx="1981200" cy="223520"/>
          </a:xfrm>
          <a:prstGeom prst="rect">
            <a:avLst/>
          </a:prstGeom>
          <a:noFill/>
        </p:spPr>
        <p:txBody>
          <a:bodyPr lIns="0" rIns="0" rtlCol="0" tIns="0" wrap="none">
            <a:spAutoFit/>
          </a:bodyPr>
          <a:lstStyle/>
          <a:p>
            <a:pPr>
              <a:lnSpc>
                <a:spcPts val="1400"/>
              </a:lnSpc>
            </a:pPr>
            <a:r>
              <a:rPr altLang="zh-CN" lang="en-US" smtClean="0" sz="1103">
                <a:solidFill>
                  <a:srgbClr val="6D7393"/>
                </a:solidFill>
                <a:latin charset="0" pitchFamily="18" typeface="Microsoft YaHei UI"/>
                <a:cs charset="0" pitchFamily="18" typeface="Microsoft YaHei UI"/>
              </a:rPr>
              <a:t>细分行业应用盘点——移动教育</a:t>
            </a:r>
          </a:p>
        </p:txBody>
      </p:sp>
      <p:sp>
        <p:nvSpPr>
          <p:cNvPr id="1033" name="TextBox 1"/>
          <p:cNvSpPr txBox="1"/>
          <p:nvPr/>
        </p:nvSpPr>
        <p:spPr>
          <a:xfrm>
            <a:off x="393700" y="520700"/>
            <a:ext cx="3341688" cy="274320"/>
          </a:xfrm>
          <a:prstGeom prst="rect">
            <a:avLst/>
          </a:prstGeom>
          <a:noFill/>
        </p:spPr>
        <p:txBody>
          <a:bodyPr lIns="0" rIns="0" rtlCol="0" tIns="0" wrap="none">
            <a:spAutoFit/>
          </a:bodyPr>
          <a:lstStyle/>
          <a:p>
            <a:pPr>
              <a:lnSpc>
                <a:spcPts val="1800"/>
              </a:lnSpc>
            </a:pPr>
            <a:r>
              <a:rPr altLang="zh-CN" lang="en-US" smtClean="0" sz="1403">
                <a:solidFill>
                  <a:srgbClr val="6EB3E7"/>
                </a:solidFill>
                <a:latin charset="0" pitchFamily="18" typeface="Wingdings"/>
                <a:cs charset="0" pitchFamily="18" typeface="Wingdings"/>
              </a:rPr>
              <a:t>   移动教育用户覆盖比例Top10</a:t>
            </a:r>
          </a:p>
        </p:txBody>
      </p:sp>
      <p:sp>
        <p:nvSpPr>
          <p:cNvPr id="1034" name="TextBox 1"/>
          <p:cNvSpPr txBox="1"/>
          <p:nvPr/>
        </p:nvSpPr>
        <p:spPr>
          <a:xfrm>
            <a:off x="406400" y="1358900"/>
            <a:ext cx="2971800" cy="4046220"/>
          </a:xfrm>
          <a:prstGeom prst="rect">
            <a:avLst/>
          </a:prstGeom>
          <a:noFill/>
        </p:spPr>
        <p:txBody>
          <a:bodyPr lIns="0" rIns="0" rtlCol="0" tIns="0" wrap="none">
            <a:spAutoFit/>
          </a:bodyPr>
          <a:lstStyle/>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移动教育行业用户覆盖比例最高为超</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级课程表，其次是英语流利说，总体</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来看，该行业用户覆盖率还普遍较</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低，仍有较大发展空间。</a:t>
            </a: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数据来源：TalkingData 数据中心</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注：以上为2014年12月安卓平台应用排名。</a:t>
            </a:r>
          </a:p>
        </p:txBody>
      </p:sp>
    </p:spTree>
  </p:cSld>
  <p:clrMapOvr>
    <a:masterClrMapping/>
  </p:clrMapOvr>
  <p:transition/>
  <p:timing/>
</p:sld>
</file>

<file path=ppt/slides/slide6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6439534" y="2301773"/>
            <a:ext cx="1423161" cy="213969"/>
          </a:xfrm>
          <a:custGeom>
            <a:gdLst>
              <a:gd fmla="*/ 0 w 1423161" name="connsiteX0"/>
              <a:gd fmla="*/ 213969 h 213969" name="connsiteY0"/>
              <a:gd fmla="*/ 1423161 w 1423161" name="connsiteX1"/>
              <a:gd fmla="*/ 213969 h 213969" name="connsiteY1"/>
              <a:gd fmla="*/ 1423161 w 1423161" name="connsiteX2"/>
              <a:gd fmla="*/ 0 h 213969" name="connsiteY2"/>
              <a:gd fmla="*/ 0 w 1423161" name="connsiteX3"/>
              <a:gd fmla="*/ 0 h 213969" name="connsiteY3"/>
              <a:gd fmla="*/ 0 w 1423161" name="connsiteX4"/>
              <a:gd fmla="*/ 213969 h 21396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969" w="1423161">
                <a:moveTo>
                  <a:pt x="0" y="213969"/>
                </a:moveTo>
                <a:lnTo>
                  <a:pt x="1423161" y="213969"/>
                </a:lnTo>
                <a:lnTo>
                  <a:pt x="1423161" y="0"/>
                </a:lnTo>
                <a:lnTo>
                  <a:pt x="0" y="0"/>
                </a:lnTo>
                <a:lnTo>
                  <a:pt x="0" y="213969"/>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7862569" y="2301773"/>
            <a:ext cx="951763" cy="213969"/>
          </a:xfrm>
          <a:custGeom>
            <a:gdLst>
              <a:gd fmla="*/ 0 w 951763" name="connsiteX0"/>
              <a:gd fmla="*/ 213969 h 213969" name="connsiteY0"/>
              <a:gd fmla="*/ 951763 w 951763" name="connsiteX1"/>
              <a:gd fmla="*/ 213969 h 213969" name="connsiteY1"/>
              <a:gd fmla="*/ 951763 w 951763" name="connsiteX2"/>
              <a:gd fmla="*/ 0 h 213969" name="connsiteY2"/>
              <a:gd fmla="*/ 0 w 951763" name="connsiteX3"/>
              <a:gd fmla="*/ 0 h 213969" name="connsiteY3"/>
              <a:gd fmla="*/ 0 w 951763" name="connsiteX4"/>
              <a:gd fmla="*/ 213969 h 21396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969" w="951763">
                <a:moveTo>
                  <a:pt x="0" y="213969"/>
                </a:moveTo>
                <a:lnTo>
                  <a:pt x="951763" y="213969"/>
                </a:lnTo>
                <a:lnTo>
                  <a:pt x="951763" y="0"/>
                </a:lnTo>
                <a:lnTo>
                  <a:pt x="0" y="0"/>
                </a:lnTo>
                <a:lnTo>
                  <a:pt x="0" y="213969"/>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6439534" y="2729763"/>
            <a:ext cx="1423161" cy="213969"/>
          </a:xfrm>
          <a:custGeom>
            <a:gdLst>
              <a:gd fmla="*/ 0 w 1423161" name="connsiteX0"/>
              <a:gd fmla="*/ 213969 h 213969" name="connsiteY0"/>
              <a:gd fmla="*/ 1423161 w 1423161" name="connsiteX1"/>
              <a:gd fmla="*/ 213969 h 213969" name="connsiteY1"/>
              <a:gd fmla="*/ 1423161 w 1423161" name="connsiteX2"/>
              <a:gd fmla="*/ 0 h 213969" name="connsiteY2"/>
              <a:gd fmla="*/ 0 w 1423161" name="connsiteX3"/>
              <a:gd fmla="*/ 0 h 213969" name="connsiteY3"/>
              <a:gd fmla="*/ 0 w 1423161" name="connsiteX4"/>
              <a:gd fmla="*/ 213969 h 21396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969" w="1423161">
                <a:moveTo>
                  <a:pt x="0" y="213969"/>
                </a:moveTo>
                <a:lnTo>
                  <a:pt x="1423161" y="213969"/>
                </a:lnTo>
                <a:lnTo>
                  <a:pt x="1423161" y="0"/>
                </a:lnTo>
                <a:lnTo>
                  <a:pt x="0" y="0"/>
                </a:lnTo>
                <a:lnTo>
                  <a:pt x="0" y="213969"/>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7862569" y="2729763"/>
            <a:ext cx="951763" cy="213969"/>
          </a:xfrm>
          <a:custGeom>
            <a:gdLst>
              <a:gd fmla="*/ 0 w 951763" name="connsiteX0"/>
              <a:gd fmla="*/ 213969 h 213969" name="connsiteY0"/>
              <a:gd fmla="*/ 951763 w 951763" name="connsiteX1"/>
              <a:gd fmla="*/ 213969 h 213969" name="connsiteY1"/>
              <a:gd fmla="*/ 951763 w 951763" name="connsiteX2"/>
              <a:gd fmla="*/ 0 h 213969" name="connsiteY2"/>
              <a:gd fmla="*/ 0 w 951763" name="connsiteX3"/>
              <a:gd fmla="*/ 0 h 213969" name="connsiteY3"/>
              <a:gd fmla="*/ 0 w 951763" name="connsiteX4"/>
              <a:gd fmla="*/ 213969 h 21396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969" w="951763">
                <a:moveTo>
                  <a:pt x="0" y="213969"/>
                </a:moveTo>
                <a:lnTo>
                  <a:pt x="951763" y="213969"/>
                </a:lnTo>
                <a:lnTo>
                  <a:pt x="951763" y="0"/>
                </a:lnTo>
                <a:lnTo>
                  <a:pt x="0" y="0"/>
                </a:lnTo>
                <a:lnTo>
                  <a:pt x="0" y="213969"/>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6439534" y="3157626"/>
            <a:ext cx="1423161" cy="213969"/>
          </a:xfrm>
          <a:custGeom>
            <a:gdLst>
              <a:gd fmla="*/ 0 w 1423161" name="connsiteX0"/>
              <a:gd fmla="*/ 213969 h 213969" name="connsiteY0"/>
              <a:gd fmla="*/ 1423161 w 1423161" name="connsiteX1"/>
              <a:gd fmla="*/ 213969 h 213969" name="connsiteY1"/>
              <a:gd fmla="*/ 1423161 w 1423161" name="connsiteX2"/>
              <a:gd fmla="*/ 0 h 213969" name="connsiteY2"/>
              <a:gd fmla="*/ 0 w 1423161" name="connsiteX3"/>
              <a:gd fmla="*/ 0 h 213969" name="connsiteY3"/>
              <a:gd fmla="*/ 0 w 1423161" name="connsiteX4"/>
              <a:gd fmla="*/ 213969 h 21396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969" w="1423161">
                <a:moveTo>
                  <a:pt x="0" y="213969"/>
                </a:moveTo>
                <a:lnTo>
                  <a:pt x="1423161" y="213969"/>
                </a:lnTo>
                <a:lnTo>
                  <a:pt x="1423161" y="0"/>
                </a:lnTo>
                <a:lnTo>
                  <a:pt x="0" y="0"/>
                </a:lnTo>
                <a:lnTo>
                  <a:pt x="0" y="213969"/>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7862569" y="3157626"/>
            <a:ext cx="951763" cy="213969"/>
          </a:xfrm>
          <a:custGeom>
            <a:gdLst>
              <a:gd fmla="*/ 0 w 951763" name="connsiteX0"/>
              <a:gd fmla="*/ 213969 h 213969" name="connsiteY0"/>
              <a:gd fmla="*/ 951763 w 951763" name="connsiteX1"/>
              <a:gd fmla="*/ 213969 h 213969" name="connsiteY1"/>
              <a:gd fmla="*/ 951763 w 951763" name="connsiteX2"/>
              <a:gd fmla="*/ 0 h 213969" name="connsiteY2"/>
              <a:gd fmla="*/ 0 w 951763" name="connsiteX3"/>
              <a:gd fmla="*/ 0 h 213969" name="connsiteY3"/>
              <a:gd fmla="*/ 0 w 951763" name="connsiteX4"/>
              <a:gd fmla="*/ 213969 h 21396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969" w="951763">
                <a:moveTo>
                  <a:pt x="0" y="213969"/>
                </a:moveTo>
                <a:lnTo>
                  <a:pt x="951763" y="213969"/>
                </a:lnTo>
                <a:lnTo>
                  <a:pt x="951763" y="0"/>
                </a:lnTo>
                <a:lnTo>
                  <a:pt x="0" y="0"/>
                </a:lnTo>
                <a:lnTo>
                  <a:pt x="0" y="213969"/>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6439534" y="3585616"/>
            <a:ext cx="1423161" cy="213969"/>
          </a:xfrm>
          <a:custGeom>
            <a:gdLst>
              <a:gd fmla="*/ 0 w 1423161" name="connsiteX0"/>
              <a:gd fmla="*/ 213969 h 213969" name="connsiteY0"/>
              <a:gd fmla="*/ 1423161 w 1423161" name="connsiteX1"/>
              <a:gd fmla="*/ 213969 h 213969" name="connsiteY1"/>
              <a:gd fmla="*/ 1423161 w 1423161" name="connsiteX2"/>
              <a:gd fmla="*/ 0 h 213969" name="connsiteY2"/>
              <a:gd fmla="*/ 0 w 1423161" name="connsiteX3"/>
              <a:gd fmla="*/ 0 h 213969" name="connsiteY3"/>
              <a:gd fmla="*/ 0 w 1423161" name="connsiteX4"/>
              <a:gd fmla="*/ 213969 h 21396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969" w="1423161">
                <a:moveTo>
                  <a:pt x="0" y="213969"/>
                </a:moveTo>
                <a:lnTo>
                  <a:pt x="1423161" y="213969"/>
                </a:lnTo>
                <a:lnTo>
                  <a:pt x="1423161" y="0"/>
                </a:lnTo>
                <a:lnTo>
                  <a:pt x="0" y="0"/>
                </a:lnTo>
                <a:lnTo>
                  <a:pt x="0" y="213969"/>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7862569" y="3585616"/>
            <a:ext cx="951763" cy="213969"/>
          </a:xfrm>
          <a:custGeom>
            <a:gdLst>
              <a:gd fmla="*/ 0 w 951763" name="connsiteX0"/>
              <a:gd fmla="*/ 213969 h 213969" name="connsiteY0"/>
              <a:gd fmla="*/ 951763 w 951763" name="connsiteX1"/>
              <a:gd fmla="*/ 213969 h 213969" name="connsiteY1"/>
              <a:gd fmla="*/ 951763 w 951763" name="connsiteX2"/>
              <a:gd fmla="*/ 0 h 213969" name="connsiteY2"/>
              <a:gd fmla="*/ 0 w 951763" name="connsiteX3"/>
              <a:gd fmla="*/ 0 h 213969" name="connsiteY3"/>
              <a:gd fmla="*/ 0 w 951763" name="connsiteX4"/>
              <a:gd fmla="*/ 213969 h 21396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969" w="951763">
                <a:moveTo>
                  <a:pt x="0" y="213969"/>
                </a:moveTo>
                <a:lnTo>
                  <a:pt x="951763" y="213969"/>
                </a:lnTo>
                <a:lnTo>
                  <a:pt x="951763" y="0"/>
                </a:lnTo>
                <a:lnTo>
                  <a:pt x="0" y="0"/>
                </a:lnTo>
                <a:lnTo>
                  <a:pt x="0" y="213969"/>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6439534" y="4013543"/>
            <a:ext cx="1423161" cy="213969"/>
          </a:xfrm>
          <a:custGeom>
            <a:gdLst>
              <a:gd fmla="*/ 0 w 1423161" name="connsiteX0"/>
              <a:gd fmla="*/ 213969 h 213969" name="connsiteY0"/>
              <a:gd fmla="*/ 1423161 w 1423161" name="connsiteX1"/>
              <a:gd fmla="*/ 213969 h 213969" name="connsiteY1"/>
              <a:gd fmla="*/ 1423161 w 1423161" name="connsiteX2"/>
              <a:gd fmla="*/ 0 h 213969" name="connsiteY2"/>
              <a:gd fmla="*/ 0 w 1423161" name="connsiteX3"/>
              <a:gd fmla="*/ 0 h 213969" name="connsiteY3"/>
              <a:gd fmla="*/ 0 w 1423161" name="connsiteX4"/>
              <a:gd fmla="*/ 213969 h 21396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969" w="1423161">
                <a:moveTo>
                  <a:pt x="0" y="213969"/>
                </a:moveTo>
                <a:lnTo>
                  <a:pt x="1423161" y="213969"/>
                </a:lnTo>
                <a:lnTo>
                  <a:pt x="1423161" y="0"/>
                </a:lnTo>
                <a:lnTo>
                  <a:pt x="0" y="0"/>
                </a:lnTo>
                <a:lnTo>
                  <a:pt x="0" y="213969"/>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7862569" y="4013543"/>
            <a:ext cx="951763" cy="213969"/>
          </a:xfrm>
          <a:custGeom>
            <a:gdLst>
              <a:gd fmla="*/ 0 w 951763" name="connsiteX0"/>
              <a:gd fmla="*/ 213969 h 213969" name="connsiteY0"/>
              <a:gd fmla="*/ 951763 w 951763" name="connsiteX1"/>
              <a:gd fmla="*/ 213969 h 213969" name="connsiteY1"/>
              <a:gd fmla="*/ 951763 w 951763" name="connsiteX2"/>
              <a:gd fmla="*/ 0 h 213969" name="connsiteY2"/>
              <a:gd fmla="*/ 0 w 951763" name="connsiteX3"/>
              <a:gd fmla="*/ 0 h 213969" name="connsiteY3"/>
              <a:gd fmla="*/ 0 w 951763" name="connsiteX4"/>
              <a:gd fmla="*/ 213969 h 21396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3969" w="951763">
                <a:moveTo>
                  <a:pt x="0" y="213969"/>
                </a:moveTo>
                <a:lnTo>
                  <a:pt x="951763" y="213969"/>
                </a:lnTo>
                <a:lnTo>
                  <a:pt x="951763" y="0"/>
                </a:lnTo>
                <a:lnTo>
                  <a:pt x="0" y="0"/>
                </a:lnTo>
                <a:lnTo>
                  <a:pt x="0" y="213969"/>
                </a:lnTo>
              </a:path>
            </a:pathLst>
          </a:custGeom>
          <a:solidFill>
            <a:srgbClr val="D8DEF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7848282" y="2073592"/>
            <a:ext cx="57150" cy="2168207"/>
          </a:xfrm>
          <a:custGeom>
            <a:gdLst>
              <a:gd fmla="*/ 14287 w 57150" name="connsiteX0"/>
              <a:gd fmla="*/ 14287 h 2168207" name="connsiteY0"/>
              <a:gd fmla="*/ 14287 w 57150" name="connsiteX1"/>
              <a:gd fmla="*/ 2153920 h 2168207" name="connsiteY1"/>
            </a:gdLst>
            <a:cxnLst>
              <a:cxn ang="0">
                <a:pos x="connsiteX0" y="connsiteY0"/>
              </a:cxn>
              <a:cxn ang="1">
                <a:pos x="connsiteX1" y="connsiteY1"/>
              </a:cxn>
            </a:cxnLst>
            <a:rect b="b" l="l" r="r" t="t"/>
            <a:pathLst>
              <a:path h="2168207" w="57150">
                <a:moveTo>
                  <a:pt x="14287" y="14287"/>
                </a:moveTo>
                <a:lnTo>
                  <a:pt x="14287" y="2153920"/>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6" name="Freeform 3"/>
          <p:cNvSpPr/>
          <p:nvPr/>
        </p:nvSpPr>
        <p:spPr>
          <a:xfrm>
            <a:off x="463041" y="3890517"/>
            <a:ext cx="5983732" cy="21844"/>
          </a:xfrm>
          <a:custGeom>
            <a:gdLst>
              <a:gd fmla="*/ 6350 w 5983732" name="connsiteX0"/>
              <a:gd fmla="*/ 6350 h 21844" name="connsiteY0"/>
              <a:gd fmla="*/ 5977381 w 5983732" name="connsiteX1"/>
              <a:gd fmla="*/ 6350 h 21844" name="connsiteY1"/>
            </a:gdLst>
            <a:cxnLst>
              <a:cxn ang="0">
                <a:pos x="connsiteX0" y="connsiteY0"/>
              </a:cxn>
              <a:cxn ang="1">
                <a:pos x="connsiteX1" y="connsiteY1"/>
              </a:cxn>
            </a:cxnLst>
            <a:rect b="b" l="l" r="r" t="t"/>
            <a:pathLst>
              <a:path h="21844" w="5983732">
                <a:moveTo>
                  <a:pt x="6350" y="6350"/>
                </a:moveTo>
                <a:lnTo>
                  <a:pt x="5977381"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705611" y="2153411"/>
            <a:ext cx="5498591" cy="1498092"/>
          </a:xfrm>
          <a:custGeom>
            <a:gdLst>
              <a:gd fmla="*/ 13716 w 5498591" name="connsiteX0"/>
              <a:gd fmla="*/ 1484376 h 1498092" name="connsiteY0"/>
              <a:gd fmla="*/ 510540 w 5498591" name="connsiteX1"/>
              <a:gd fmla="*/ 1322832 h 1498092" name="connsiteY1"/>
              <a:gd fmla="*/ 1008888 w 5498591" name="connsiteX2"/>
              <a:gd fmla="*/ 1062227 h 1498092" name="connsiteY2"/>
              <a:gd fmla="*/ 1505711 w 5498591" name="connsiteX3"/>
              <a:gd fmla="*/ 1103376 h 1498092" name="connsiteY3"/>
              <a:gd fmla="*/ 2002536 w 5498591" name="connsiteX4"/>
              <a:gd fmla="*/ 1155191 h 1498092" name="connsiteY4"/>
              <a:gd fmla="*/ 2500883 w 5498591" name="connsiteX5"/>
              <a:gd fmla="*/ 1175003 h 1498092" name="connsiteY5"/>
              <a:gd fmla="*/ 2997708 w 5498591" name="connsiteX6"/>
              <a:gd fmla="*/ 1191767 h 1498092" name="connsiteY6"/>
              <a:gd fmla="*/ 3496055 w 5498591" name="connsiteX7"/>
              <a:gd fmla="*/ 1094232 h 1498092" name="connsiteY7"/>
              <a:gd fmla="*/ 3992879 w 5498591" name="connsiteX8"/>
              <a:gd fmla="*/ 594360 h 1498092" name="connsiteY8"/>
              <a:gd fmla="*/ 4491228 w 5498591" name="connsiteX9"/>
              <a:gd fmla="*/ 163067 h 1498092" name="connsiteY9"/>
              <a:gd fmla="*/ 4988052 w 5498591" name="connsiteX10"/>
              <a:gd fmla="*/ 54864 h 1498092" name="connsiteY10"/>
              <a:gd fmla="*/ 5484876 w 5498591" name="connsiteX11"/>
              <a:gd fmla="*/ 13716 h 1498092"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498092" w="5498591">
                <a:moveTo>
                  <a:pt x="13716" y="1484376"/>
                </a:moveTo>
                <a:lnTo>
                  <a:pt x="510540" y="1322832"/>
                </a:lnTo>
                <a:lnTo>
                  <a:pt x="1008888" y="1062227"/>
                </a:lnTo>
                <a:lnTo>
                  <a:pt x="1505711" y="1103376"/>
                </a:lnTo>
                <a:lnTo>
                  <a:pt x="2002536" y="1155191"/>
                </a:lnTo>
                <a:lnTo>
                  <a:pt x="2500883" y="1175003"/>
                </a:lnTo>
                <a:lnTo>
                  <a:pt x="2997708" y="1191767"/>
                </a:lnTo>
                <a:lnTo>
                  <a:pt x="3496055" y="1094232"/>
                </a:lnTo>
                <a:lnTo>
                  <a:pt x="3992879" y="594360"/>
                </a:lnTo>
                <a:lnTo>
                  <a:pt x="4491228" y="163067"/>
                </a:lnTo>
                <a:lnTo>
                  <a:pt x="4988052" y="54864"/>
                </a:lnTo>
                <a:lnTo>
                  <a:pt x="5484876"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705611" y="2234183"/>
            <a:ext cx="5498591" cy="995172"/>
          </a:xfrm>
          <a:custGeom>
            <a:gdLst>
              <a:gd fmla="*/ 13716 w 5498591" name="connsiteX0"/>
              <a:gd fmla="*/ 981455 h 995172" name="connsiteY0"/>
              <a:gd fmla="*/ 510540 w 5498591" name="connsiteX1"/>
              <a:gd fmla="*/ 790955 h 995172" name="connsiteY1"/>
              <a:gd fmla="*/ 1008888 w 5498591" name="connsiteX2"/>
              <a:gd fmla="*/ 641604 h 995172" name="connsiteY2"/>
              <a:gd fmla="*/ 1505711 w 5498591" name="connsiteX3"/>
              <a:gd fmla="*/ 647700 h 995172" name="connsiteY3"/>
              <a:gd fmla="*/ 2002536 w 5498591" name="connsiteX4"/>
              <a:gd fmla="*/ 620267 h 995172" name="connsiteY4"/>
              <a:gd fmla="*/ 2500883 w 5498591" name="connsiteX5"/>
              <a:gd fmla="*/ 478536 h 995172" name="connsiteY5"/>
              <a:gd fmla="*/ 2997708 w 5498591" name="connsiteX6"/>
              <a:gd fmla="*/ 309372 h 995172" name="connsiteY6"/>
              <a:gd fmla="*/ 3496055 w 5498591" name="connsiteX7"/>
              <a:gd fmla="*/ 242316 h 995172" name="connsiteY7"/>
              <a:gd fmla="*/ 3992879 w 5498591" name="connsiteX8"/>
              <a:gd fmla="*/ 294132 h 995172" name="connsiteY8"/>
              <a:gd fmla="*/ 4491228 w 5498591" name="connsiteX9"/>
              <a:gd fmla="*/ 134111 h 995172" name="connsiteY9"/>
              <a:gd fmla="*/ 4988052 w 5498591" name="connsiteX10"/>
              <a:gd fmla="*/ 13716 h 995172" name="connsiteY10"/>
              <a:gd fmla="*/ 5484876 w 5498591" name="connsiteX11"/>
              <a:gd fmla="*/ 137160 h 995172"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995172" w="5498591">
                <a:moveTo>
                  <a:pt x="13716" y="981455"/>
                </a:moveTo>
                <a:lnTo>
                  <a:pt x="510540" y="790955"/>
                </a:lnTo>
                <a:lnTo>
                  <a:pt x="1008888" y="641604"/>
                </a:lnTo>
                <a:lnTo>
                  <a:pt x="1505711" y="647700"/>
                </a:lnTo>
                <a:lnTo>
                  <a:pt x="2002536" y="620267"/>
                </a:lnTo>
                <a:lnTo>
                  <a:pt x="2500883" y="478536"/>
                </a:lnTo>
                <a:lnTo>
                  <a:pt x="2997708" y="309372"/>
                </a:lnTo>
                <a:lnTo>
                  <a:pt x="3496055" y="242316"/>
                </a:lnTo>
                <a:lnTo>
                  <a:pt x="3992879" y="294132"/>
                </a:lnTo>
                <a:lnTo>
                  <a:pt x="4491228" y="134111"/>
                </a:lnTo>
                <a:lnTo>
                  <a:pt x="4988052" y="13716"/>
                </a:lnTo>
                <a:lnTo>
                  <a:pt x="5484876" y="137160"/>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705611" y="2409444"/>
            <a:ext cx="5498591" cy="1072896"/>
          </a:xfrm>
          <a:custGeom>
            <a:gdLst>
              <a:gd fmla="*/ 13716 w 5498591" name="connsiteX0"/>
              <a:gd fmla="*/ 1059179 h 1072896" name="connsiteY0"/>
              <a:gd fmla="*/ 510540 w 5498591" name="connsiteX1"/>
              <a:gd fmla="*/ 958596 h 1072896" name="connsiteY1"/>
              <a:gd fmla="*/ 1008888 w 5498591" name="connsiteX2"/>
              <a:gd fmla="*/ 818388 h 1072896" name="connsiteY2"/>
              <a:gd fmla="*/ 1505711 w 5498591" name="connsiteX3"/>
              <a:gd fmla="*/ 816863 h 1072896" name="connsiteY3"/>
              <a:gd fmla="*/ 2002536 w 5498591" name="connsiteX4"/>
              <a:gd fmla="*/ 800100 h 1072896" name="connsiteY4"/>
              <a:gd fmla="*/ 2500883 w 5498591" name="connsiteX5"/>
              <a:gd fmla="*/ 746760 h 1072896" name="connsiteY5"/>
              <a:gd fmla="*/ 2997708 w 5498591" name="connsiteX6"/>
              <a:gd fmla="*/ 669035 h 1072896" name="connsiteY6"/>
              <a:gd fmla="*/ 3496055 w 5498591" name="connsiteX7"/>
              <a:gd fmla="*/ 542544 h 1072896" name="connsiteY7"/>
              <a:gd fmla="*/ 3992879 w 5498591" name="connsiteX8"/>
              <a:gd fmla="*/ 431291 h 1072896" name="connsiteY8"/>
              <a:gd fmla="*/ 4491228 w 5498591" name="connsiteX9"/>
              <a:gd fmla="*/ 176783 h 1072896" name="connsiteY9"/>
              <a:gd fmla="*/ 4988052 w 5498591" name="connsiteX10"/>
              <a:gd fmla="*/ 44195 h 1072896" name="connsiteY10"/>
              <a:gd fmla="*/ 5484876 w 5498591" name="connsiteX11"/>
              <a:gd fmla="*/ 13716 h 1072896"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072896" w="5498591">
                <a:moveTo>
                  <a:pt x="13716" y="1059179"/>
                </a:moveTo>
                <a:lnTo>
                  <a:pt x="510540" y="958596"/>
                </a:lnTo>
                <a:lnTo>
                  <a:pt x="1008888" y="818388"/>
                </a:lnTo>
                <a:lnTo>
                  <a:pt x="1505711" y="816863"/>
                </a:lnTo>
                <a:lnTo>
                  <a:pt x="2002536" y="800100"/>
                </a:lnTo>
                <a:lnTo>
                  <a:pt x="2500883" y="746760"/>
                </a:lnTo>
                <a:lnTo>
                  <a:pt x="2997708" y="669035"/>
                </a:lnTo>
                <a:lnTo>
                  <a:pt x="3496055" y="542544"/>
                </a:lnTo>
                <a:lnTo>
                  <a:pt x="3992879" y="431291"/>
                </a:lnTo>
                <a:lnTo>
                  <a:pt x="4491228" y="176783"/>
                </a:lnTo>
                <a:lnTo>
                  <a:pt x="4988052" y="44195"/>
                </a:lnTo>
                <a:lnTo>
                  <a:pt x="5484876"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2694432" y="2877311"/>
            <a:ext cx="3509772" cy="1014983"/>
          </a:xfrm>
          <a:custGeom>
            <a:gdLst>
              <a:gd fmla="*/ 13716 w 3509772" name="connsiteX0"/>
              <a:gd fmla="*/ 1001267 h 1014983" name="connsiteY0"/>
              <a:gd fmla="*/ 512063 w 3509772" name="connsiteX1"/>
              <a:gd fmla="*/ 941832 h 1014983" name="connsiteY1"/>
              <a:gd fmla="*/ 1008888 w 3509772" name="connsiteX2"/>
              <a:gd fmla="*/ 746759 h 1014983" name="connsiteY2"/>
              <a:gd fmla="*/ 1507235 w 3509772" name="connsiteX3"/>
              <a:gd fmla="*/ 618744 h 1014983" name="connsiteY3"/>
              <a:gd fmla="*/ 2004059 w 3509772" name="connsiteX4"/>
              <a:gd fmla="*/ 487679 h 1014983" name="connsiteY4"/>
              <a:gd fmla="*/ 2502408 w 3509772" name="connsiteX5"/>
              <a:gd fmla="*/ 306323 h 1014983" name="connsiteY5"/>
              <a:gd fmla="*/ 2999232 w 3509772" name="connsiteX6"/>
              <a:gd fmla="*/ 141732 h 1014983" name="connsiteY6"/>
              <a:gd fmla="*/ 3496055 w 3509772" name="connsiteX7"/>
              <a:gd fmla="*/ 13716 h 1014983"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1014983" w="3509772">
                <a:moveTo>
                  <a:pt x="13716" y="1001267"/>
                </a:moveTo>
                <a:lnTo>
                  <a:pt x="512063" y="941832"/>
                </a:lnTo>
                <a:lnTo>
                  <a:pt x="1008888" y="746759"/>
                </a:lnTo>
                <a:lnTo>
                  <a:pt x="1507235" y="618744"/>
                </a:lnTo>
                <a:lnTo>
                  <a:pt x="2004059" y="487679"/>
                </a:lnTo>
                <a:lnTo>
                  <a:pt x="2502408" y="306323"/>
                </a:lnTo>
                <a:lnTo>
                  <a:pt x="2999232" y="141732"/>
                </a:lnTo>
                <a:lnTo>
                  <a:pt x="3496055" y="13716"/>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705611" y="3003804"/>
            <a:ext cx="5498591" cy="880871"/>
          </a:xfrm>
          <a:custGeom>
            <a:gdLst>
              <a:gd fmla="*/ 13716 w 5498591" name="connsiteX0"/>
              <a:gd fmla="*/ 867155 h 880871" name="connsiteY0"/>
              <a:gd fmla="*/ 510540 w 5498591" name="connsiteX1"/>
              <a:gd fmla="*/ 769619 h 880871" name="connsiteY1"/>
              <a:gd fmla="*/ 1008888 w 5498591" name="connsiteX2"/>
              <a:gd fmla="*/ 682751 h 880871" name="connsiteY2"/>
              <a:gd fmla="*/ 1505711 w 5498591" name="connsiteX3"/>
              <a:gd fmla="*/ 580643 h 880871" name="connsiteY3"/>
              <a:gd fmla="*/ 2002536 w 5498591" name="connsiteX4"/>
              <a:gd fmla="*/ 528827 h 880871" name="connsiteY4"/>
              <a:gd fmla="*/ 2500883 w 5498591" name="connsiteX5"/>
              <a:gd fmla="*/ 406907 h 880871" name="connsiteY5"/>
              <a:gd fmla="*/ 2997708 w 5498591" name="connsiteX6"/>
              <a:gd fmla="*/ 361187 h 880871" name="connsiteY6"/>
              <a:gd fmla="*/ 3496055 w 5498591" name="connsiteX7"/>
              <a:gd fmla="*/ 387095 h 880871" name="connsiteY7"/>
              <a:gd fmla="*/ 3992879 w 5498591" name="connsiteX8"/>
              <a:gd fmla="*/ 348995 h 880871" name="connsiteY8"/>
              <a:gd fmla="*/ 4491228 w 5498591" name="connsiteX9"/>
              <a:gd fmla="*/ 153923 h 880871" name="connsiteY9"/>
              <a:gd fmla="*/ 4988052 w 5498591" name="connsiteX10"/>
              <a:gd fmla="*/ 62483 h 880871" name="connsiteY10"/>
              <a:gd fmla="*/ 5484876 w 5498591" name="connsiteX11"/>
              <a:gd fmla="*/ 13716 h 880871"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880871" w="5498591">
                <a:moveTo>
                  <a:pt x="13716" y="867155"/>
                </a:moveTo>
                <a:lnTo>
                  <a:pt x="510540" y="769619"/>
                </a:lnTo>
                <a:lnTo>
                  <a:pt x="1008888" y="682751"/>
                </a:lnTo>
                <a:lnTo>
                  <a:pt x="1505711" y="580643"/>
                </a:lnTo>
                <a:lnTo>
                  <a:pt x="2002536" y="528827"/>
                </a:lnTo>
                <a:lnTo>
                  <a:pt x="2500883" y="406907"/>
                </a:lnTo>
                <a:lnTo>
                  <a:pt x="2997708" y="361187"/>
                </a:lnTo>
                <a:lnTo>
                  <a:pt x="3496055" y="387095"/>
                </a:lnTo>
                <a:lnTo>
                  <a:pt x="3992879" y="348995"/>
                </a:lnTo>
                <a:lnTo>
                  <a:pt x="4491228" y="153923"/>
                </a:lnTo>
                <a:lnTo>
                  <a:pt x="4988052" y="62483"/>
                </a:lnTo>
                <a:lnTo>
                  <a:pt x="5484876" y="13716"/>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705611" y="3015995"/>
            <a:ext cx="5498591" cy="512064"/>
          </a:xfrm>
          <a:custGeom>
            <a:gdLst>
              <a:gd fmla="*/ 13716 w 5498591" name="connsiteX0"/>
              <a:gd fmla="*/ 498348 h 512064" name="connsiteY0"/>
              <a:gd fmla="*/ 510540 w 5498591" name="connsiteX1"/>
              <a:gd fmla="*/ 441960 h 512064" name="connsiteY1"/>
              <a:gd fmla="*/ 1008888 w 5498591" name="connsiteX2"/>
              <a:gd fmla="*/ 448056 h 512064" name="connsiteY2"/>
              <a:gd fmla="*/ 1505711 w 5498591" name="connsiteX3"/>
              <a:gd fmla="*/ 467868 h 512064" name="connsiteY3"/>
              <a:gd fmla="*/ 2002536 w 5498591" name="connsiteX4"/>
              <a:gd fmla="*/ 454151 h 512064" name="connsiteY4"/>
              <a:gd fmla="*/ 2500883 w 5498591" name="connsiteX5"/>
              <a:gd fmla="*/ 368807 h 512064" name="connsiteY5"/>
              <a:gd fmla="*/ 2997708 w 5498591" name="connsiteX6"/>
              <a:gd fmla="*/ 252983 h 512064" name="connsiteY6"/>
              <a:gd fmla="*/ 3496055 w 5498591" name="connsiteX7"/>
              <a:gd fmla="*/ 178308 h 512064" name="connsiteY7"/>
              <a:gd fmla="*/ 3992879 w 5498591" name="connsiteX8"/>
              <a:gd fmla="*/ 204216 h 512064" name="connsiteY8"/>
              <a:gd fmla="*/ 4491228 w 5498591" name="connsiteX9"/>
              <a:gd fmla="*/ 109727 h 512064" name="connsiteY9"/>
              <a:gd fmla="*/ 4988052 w 5498591" name="connsiteX10"/>
              <a:gd fmla="*/ 13716 h 512064" name="connsiteY10"/>
              <a:gd fmla="*/ 5484876 w 5498591" name="connsiteX11"/>
              <a:gd fmla="*/ 16764 h 512064"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512064" w="5498591">
                <a:moveTo>
                  <a:pt x="13716" y="498348"/>
                </a:moveTo>
                <a:lnTo>
                  <a:pt x="510540" y="441960"/>
                </a:lnTo>
                <a:lnTo>
                  <a:pt x="1008888" y="448056"/>
                </a:lnTo>
                <a:lnTo>
                  <a:pt x="1505711" y="467868"/>
                </a:lnTo>
                <a:lnTo>
                  <a:pt x="2002536" y="454151"/>
                </a:lnTo>
                <a:lnTo>
                  <a:pt x="2500883" y="368807"/>
                </a:lnTo>
                <a:lnTo>
                  <a:pt x="2997708" y="252983"/>
                </a:lnTo>
                <a:lnTo>
                  <a:pt x="3496055" y="178308"/>
                </a:lnTo>
                <a:lnTo>
                  <a:pt x="3992879" y="204216"/>
                </a:lnTo>
                <a:lnTo>
                  <a:pt x="4491228" y="109727"/>
                </a:lnTo>
                <a:lnTo>
                  <a:pt x="4988052" y="13716"/>
                </a:lnTo>
                <a:lnTo>
                  <a:pt x="5484876" y="16764"/>
                </a:lnTo>
              </a:path>
            </a:pathLst>
          </a:custGeom>
          <a:ln w="25400">
            <a:solidFill>
              <a:srgbClr val="D33D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Freeform 3"/>
          <p:cNvSpPr/>
          <p:nvPr/>
        </p:nvSpPr>
        <p:spPr>
          <a:xfrm>
            <a:off x="705611" y="3051048"/>
            <a:ext cx="5498591" cy="853439"/>
          </a:xfrm>
          <a:custGeom>
            <a:gdLst>
              <a:gd fmla="*/ 13716 w 5498591" name="connsiteX0"/>
              <a:gd fmla="*/ 839723 h 853439" name="connsiteY0"/>
              <a:gd fmla="*/ 510540 w 5498591" name="connsiteX1"/>
              <a:gd fmla="*/ 839723 h 853439" name="connsiteY1"/>
              <a:gd fmla="*/ 1008888 w 5498591" name="connsiteX2"/>
              <a:gd fmla="*/ 835151 h 853439" name="connsiteY2"/>
              <a:gd fmla="*/ 1505711 w 5498591" name="connsiteX3"/>
              <a:gd fmla="*/ 832104 h 853439" name="connsiteY3"/>
              <a:gd fmla="*/ 2002536 w 5498591" name="connsiteX4"/>
              <a:gd fmla="*/ 830580 h 853439" name="connsiteY4"/>
              <a:gd fmla="*/ 2500883 w 5498591" name="connsiteX5"/>
              <a:gd fmla="*/ 760475 h 853439" name="connsiteY5"/>
              <a:gd fmla="*/ 2997708 w 5498591" name="connsiteX6"/>
              <a:gd fmla="*/ 760475 h 853439" name="connsiteY6"/>
              <a:gd fmla="*/ 3496055 w 5498591" name="connsiteX7"/>
              <a:gd fmla="*/ 694943 h 853439" name="connsiteY7"/>
              <a:gd fmla="*/ 3992879 w 5498591" name="connsiteX8"/>
              <a:gd fmla="*/ 528827 h 853439" name="connsiteY8"/>
              <a:gd fmla="*/ 4491228 w 5498591" name="connsiteX9"/>
              <a:gd fmla="*/ 225551 h 853439" name="connsiteY9"/>
              <a:gd fmla="*/ 4988052 w 5498591" name="connsiteX10"/>
              <a:gd fmla="*/ 149351 h 853439" name="connsiteY10"/>
              <a:gd fmla="*/ 5484876 w 5498591" name="connsiteX11"/>
              <a:gd fmla="*/ 13716 h 85343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853439" w="5498591">
                <a:moveTo>
                  <a:pt x="13716" y="839723"/>
                </a:moveTo>
                <a:lnTo>
                  <a:pt x="510540" y="839723"/>
                </a:lnTo>
                <a:lnTo>
                  <a:pt x="1008888" y="835151"/>
                </a:lnTo>
                <a:lnTo>
                  <a:pt x="1505711" y="832104"/>
                </a:lnTo>
                <a:lnTo>
                  <a:pt x="2002536" y="830580"/>
                </a:lnTo>
                <a:lnTo>
                  <a:pt x="2500883" y="760475"/>
                </a:lnTo>
                <a:lnTo>
                  <a:pt x="2997708" y="760475"/>
                </a:lnTo>
                <a:lnTo>
                  <a:pt x="3496055" y="694943"/>
                </a:lnTo>
                <a:lnTo>
                  <a:pt x="3992879" y="528827"/>
                </a:lnTo>
                <a:lnTo>
                  <a:pt x="4491228" y="225551"/>
                </a:lnTo>
                <a:lnTo>
                  <a:pt x="4988052" y="149351"/>
                </a:lnTo>
                <a:lnTo>
                  <a:pt x="5484876" y="13716"/>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2694432" y="3130295"/>
            <a:ext cx="3509772" cy="754379"/>
          </a:xfrm>
          <a:custGeom>
            <a:gdLst>
              <a:gd fmla="*/ 13716 w 3509772" name="connsiteX0"/>
              <a:gd fmla="*/ 740663 h 754379" name="connsiteY0"/>
              <a:gd fmla="*/ 512063 w 3509772" name="connsiteX1"/>
              <a:gd fmla="*/ 635507 h 754379" name="connsiteY1"/>
              <a:gd fmla="*/ 1008888 w 3509772" name="connsiteX2"/>
              <a:gd fmla="*/ 623316 h 754379" name="connsiteY2"/>
              <a:gd fmla="*/ 1507235 w 3509772" name="connsiteX3"/>
              <a:gd fmla="*/ 623316 h 754379" name="connsiteY3"/>
              <a:gd fmla="*/ 2004059 w 3509772" name="connsiteX4"/>
              <a:gd fmla="*/ 574548 h 754379" name="connsiteY4"/>
              <a:gd fmla="*/ 2502408 w 3509772" name="connsiteX5"/>
              <a:gd fmla="*/ 352044 h 754379" name="connsiteY5"/>
              <a:gd fmla="*/ 2999232 w 3509772" name="connsiteX6"/>
              <a:gd fmla="*/ 35052 h 754379" name="connsiteY6"/>
              <a:gd fmla="*/ 3496055 w 3509772" name="connsiteX7"/>
              <a:gd fmla="*/ 13716 h 754379"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754379" w="3509772">
                <a:moveTo>
                  <a:pt x="13716" y="740663"/>
                </a:moveTo>
                <a:lnTo>
                  <a:pt x="512063" y="635507"/>
                </a:lnTo>
                <a:lnTo>
                  <a:pt x="1008888" y="623316"/>
                </a:lnTo>
                <a:lnTo>
                  <a:pt x="1507235" y="623316"/>
                </a:lnTo>
                <a:lnTo>
                  <a:pt x="2004059" y="574548"/>
                </a:lnTo>
                <a:lnTo>
                  <a:pt x="2502408" y="352044"/>
                </a:lnTo>
                <a:lnTo>
                  <a:pt x="2999232" y="35052"/>
                </a:lnTo>
                <a:lnTo>
                  <a:pt x="3496055" y="13716"/>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705611" y="3058667"/>
            <a:ext cx="5498591" cy="227076"/>
          </a:xfrm>
          <a:custGeom>
            <a:gdLst>
              <a:gd fmla="*/ 13716 w 5498591" name="connsiteX0"/>
              <a:gd fmla="*/ 213360 h 227076" name="connsiteY0"/>
              <a:gd fmla="*/ 510540 w 5498591" name="connsiteX1"/>
              <a:gd fmla="*/ 106680 h 227076" name="connsiteY1"/>
              <a:gd fmla="*/ 1008888 w 5498591" name="connsiteX2"/>
              <a:gd fmla="*/ 74676 h 227076" name="connsiteY2"/>
              <a:gd fmla="*/ 1505711 w 5498591" name="connsiteX3"/>
              <a:gd fmla="*/ 109727 h 227076" name="connsiteY3"/>
              <a:gd fmla="*/ 2002536 w 5498591" name="connsiteX4"/>
              <a:gd fmla="*/ 161544 h 227076" name="connsiteY4"/>
              <a:gd fmla="*/ 2500883 w 5498591" name="connsiteX5"/>
              <a:gd fmla="*/ 83820 h 227076" name="connsiteY5"/>
              <a:gd fmla="*/ 2997708 w 5498591" name="connsiteX6"/>
              <a:gd fmla="*/ 24383 h 227076" name="connsiteY6"/>
              <a:gd fmla="*/ 3496055 w 5498591" name="connsiteX7"/>
              <a:gd fmla="*/ 65532 h 227076" name="connsiteY7"/>
              <a:gd fmla="*/ 3992879 w 5498591" name="connsiteX8"/>
              <a:gd fmla="*/ 138683 h 227076" name="connsiteY8"/>
              <a:gd fmla="*/ 4491228 w 5498591" name="connsiteX9"/>
              <a:gd fmla="*/ 85344 h 227076" name="connsiteY9"/>
              <a:gd fmla="*/ 4988052 w 5498591" name="connsiteX10"/>
              <a:gd fmla="*/ 13716 h 227076" name="connsiteY10"/>
              <a:gd fmla="*/ 5484876 w 5498591" name="connsiteX11"/>
              <a:gd fmla="*/ 85344 h 227076"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27076" w="5498591">
                <a:moveTo>
                  <a:pt x="13716" y="213360"/>
                </a:moveTo>
                <a:lnTo>
                  <a:pt x="510540" y="106680"/>
                </a:lnTo>
                <a:lnTo>
                  <a:pt x="1008888" y="74676"/>
                </a:lnTo>
                <a:lnTo>
                  <a:pt x="1505711" y="109727"/>
                </a:lnTo>
                <a:lnTo>
                  <a:pt x="2002536" y="161544"/>
                </a:lnTo>
                <a:lnTo>
                  <a:pt x="2500883" y="83820"/>
                </a:lnTo>
                <a:lnTo>
                  <a:pt x="2997708" y="24383"/>
                </a:lnTo>
                <a:lnTo>
                  <a:pt x="3496055" y="65532"/>
                </a:lnTo>
                <a:lnTo>
                  <a:pt x="3992879" y="138683"/>
                </a:lnTo>
                <a:lnTo>
                  <a:pt x="4491228" y="85344"/>
                </a:lnTo>
                <a:lnTo>
                  <a:pt x="4988052" y="13716"/>
                </a:lnTo>
                <a:lnTo>
                  <a:pt x="5484876" y="85344"/>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705611" y="3169919"/>
            <a:ext cx="5498591" cy="510540"/>
          </a:xfrm>
          <a:custGeom>
            <a:gdLst>
              <a:gd fmla="*/ 13716 w 5498591" name="connsiteX0"/>
              <a:gd fmla="*/ 496824 h 510540" name="connsiteY0"/>
              <a:gd fmla="*/ 510540 w 5498591" name="connsiteX1"/>
              <a:gd fmla="*/ 455676 h 510540" name="connsiteY1"/>
              <a:gd fmla="*/ 1008888 w 5498591" name="connsiteX2"/>
              <a:gd fmla="*/ 413004 h 510540" name="connsiteY2"/>
              <a:gd fmla="*/ 1505711 w 5498591" name="connsiteX3"/>
              <a:gd fmla="*/ 432816 h 510540" name="connsiteY3"/>
              <a:gd fmla="*/ 2002536 w 5498591" name="connsiteX4"/>
              <a:gd fmla="*/ 437388 h 510540" name="connsiteY4"/>
              <a:gd fmla="*/ 2500883 w 5498591" name="connsiteX5"/>
              <a:gd fmla="*/ 411480 h 510540" name="connsiteY5"/>
              <a:gd fmla="*/ 2997708 w 5498591" name="connsiteX6"/>
              <a:gd fmla="*/ 374904 h 510540" name="connsiteY6"/>
              <a:gd fmla="*/ 3496055 w 5498591" name="connsiteX7"/>
              <a:gd fmla="*/ 384048 h 510540" name="connsiteY7"/>
              <a:gd fmla="*/ 3992879 w 5498591" name="connsiteX8"/>
              <a:gd fmla="*/ 384048 h 510540" name="connsiteY8"/>
              <a:gd fmla="*/ 4491228 w 5498591" name="connsiteX9"/>
              <a:gd fmla="*/ 278892 h 510540" name="connsiteY9"/>
              <a:gd fmla="*/ 4988052 w 5498591" name="connsiteX10"/>
              <a:gd fmla="*/ 138683 h 510540" name="connsiteY10"/>
              <a:gd fmla="*/ 5484876 w 5498591" name="connsiteX11"/>
              <a:gd fmla="*/ 13716 h 510540"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510540" w="5498591">
                <a:moveTo>
                  <a:pt x="13716" y="496824"/>
                </a:moveTo>
                <a:lnTo>
                  <a:pt x="510540" y="455676"/>
                </a:lnTo>
                <a:lnTo>
                  <a:pt x="1008888" y="413004"/>
                </a:lnTo>
                <a:lnTo>
                  <a:pt x="1505711" y="432816"/>
                </a:lnTo>
                <a:lnTo>
                  <a:pt x="2002536" y="437388"/>
                </a:lnTo>
                <a:lnTo>
                  <a:pt x="2500883" y="411480"/>
                </a:lnTo>
                <a:lnTo>
                  <a:pt x="2997708" y="374904"/>
                </a:lnTo>
                <a:lnTo>
                  <a:pt x="3496055" y="384048"/>
                </a:lnTo>
                <a:lnTo>
                  <a:pt x="3992879" y="384048"/>
                </a:lnTo>
                <a:lnTo>
                  <a:pt x="4491228" y="278892"/>
                </a:lnTo>
                <a:lnTo>
                  <a:pt x="4988052" y="138683"/>
                </a:lnTo>
                <a:lnTo>
                  <a:pt x="5484876" y="13716"/>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6464808" y="2183891"/>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6464808" y="2397251"/>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1B88EB">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6464808" y="2610611"/>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Freeform 3"/>
          <p:cNvSpPr/>
          <p:nvPr/>
        </p:nvSpPr>
        <p:spPr>
          <a:xfrm>
            <a:off x="6464808" y="2823972"/>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Freeform 3"/>
          <p:cNvSpPr/>
          <p:nvPr/>
        </p:nvSpPr>
        <p:spPr>
          <a:xfrm>
            <a:off x="6464808" y="3038855"/>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Freeform 3"/>
          <p:cNvSpPr/>
          <p:nvPr/>
        </p:nvSpPr>
        <p:spPr>
          <a:xfrm>
            <a:off x="6464808" y="3252216"/>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D33D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6464808" y="3465576"/>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6464808" y="3678936"/>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8" name="Freeform 3"/>
          <p:cNvSpPr/>
          <p:nvPr/>
        </p:nvSpPr>
        <p:spPr>
          <a:xfrm>
            <a:off x="6464808" y="3893820"/>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9" name="Freeform 3"/>
          <p:cNvSpPr/>
          <p:nvPr/>
        </p:nvSpPr>
        <p:spPr>
          <a:xfrm>
            <a:off x="6464808" y="4107180"/>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0"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6477000" y="1879600"/>
            <a:ext cx="2430462" cy="236220"/>
          </a:xfrm>
          <a:prstGeom prst="rect">
            <a:avLst/>
          </a:prstGeom>
          <a:noFill/>
        </p:spPr>
        <p:txBody>
          <a:bodyPr lIns="0" rIns="0" rtlCol="0" tIns="0" wrap="none">
            <a:spAutoFit/>
          </a:bodyPr>
          <a:lstStyle/>
          <a:p>
            <a:pPr>
              <a:lnSpc>
                <a:spcPts val="1500"/>
              </a:lnSpc>
            </a:pPr>
            <a:r>
              <a:rPr altLang="zh-CN" b="1" lang="en-US" smtClean="0" sz="1202">
                <a:solidFill>
                  <a:srgbClr val="FFFFFF"/>
                </a:solidFill>
                <a:latin charset="0" pitchFamily="18" typeface="Microsoft YaHei UI"/>
                <a:cs charset="0" pitchFamily="18" typeface="Microsoft YaHei UI"/>
              </a:rPr>
              <a:t>2014 年1 月-12 月 用户覆盖量增幅</a:t>
            </a:r>
          </a:p>
        </p:txBody>
      </p:sp>
      <p:sp>
        <p:nvSpPr>
          <p:cNvPr id="1031" name="TextBox 1"/>
          <p:cNvSpPr txBox="1"/>
          <p:nvPr/>
        </p:nvSpPr>
        <p:spPr>
          <a:xfrm>
            <a:off x="8115300" y="2108200"/>
            <a:ext cx="4413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566.6%</a:t>
            </a:r>
          </a:p>
        </p:txBody>
      </p:sp>
      <p:sp>
        <p:nvSpPr>
          <p:cNvPr id="1032" name="TextBox 1"/>
          <p:cNvSpPr txBox="1"/>
          <p:nvPr/>
        </p:nvSpPr>
        <p:spPr>
          <a:xfrm>
            <a:off x="8077200" y="2324100"/>
            <a:ext cx="800100" cy="1531620"/>
          </a:xfrm>
          <a:prstGeom prst="rect">
            <a:avLst/>
          </a:prstGeom>
          <a:noFill/>
        </p:spPr>
        <p:txBody>
          <a:bodyPr lIns="0" rIns="0" rtlCol="0" tIns="0" wrap="none">
            <a:spAutoFit/>
          </a:bodyPr>
          <a:lstStyle/>
          <a:p>
            <a:pPr>
              <a:lnSpc>
                <a:spcPts val="1300"/>
              </a:lnSpc>
              <a:tabLst>
                <a:tab pos="38100"/>
                <a:tab pos="76200"/>
              </a:tabLst>
            </a:pPr>
            <a:r>
              <a:rPr altLang="zh-CN" lang="en-US" smtClean="0"/>
              <a:t>	124.0%</a:t>
            </a:r>
          </a:p>
          <a:p>
            <a:pPr>
              <a:lnSpc>
                <a:spcPts val="1300"/>
              </a:lnSpc>
              <a:tabLst>
                <a:tab pos="38100"/>
                <a:tab pos="76200"/>
              </a:tabLst>
            </a:pPr>
            <a:r>
              <a:rPr altLang="zh-CN" lang="en-US" smtClean="0"/>
              <a:t>	243.9%</a:t>
            </a:r>
          </a:p>
          <a:p>
            <a:pPr>
              <a:lnSpc>
                <a:spcPts val="1300"/>
              </a:lnSpc>
              <a:tabLst>
                <a:tab pos="38100"/>
                <a:tab pos="76200"/>
              </a:tabLst>
            </a:pPr>
            <a:r>
              <a:rPr altLang="zh-CN" lang="en-US" smtClean="0"/>
              <a:t>1180.0%</a:t>
            </a:r>
          </a:p>
          <a:p>
            <a:pPr>
              <a:lnSpc>
                <a:spcPts val="1300"/>
              </a:lnSpc>
              <a:tabLst>
                <a:tab pos="38100"/>
                <a:tab pos="76200"/>
              </a:tabLst>
            </a:pPr>
            <a:r>
              <a:rPr altLang="zh-CN" lang="en-US" smtClean="0"/>
              <a:t>3231.4%</a:t>
            </a:r>
          </a:p>
          <a:p>
            <a:pPr>
              <a:lnSpc>
                <a:spcPts val="1300"/>
              </a:lnSpc>
              <a:tabLst>
                <a:tab pos="38100"/>
                <a:tab pos="76200"/>
              </a:tabLst>
            </a:pPr>
            <a:r>
              <a:rPr altLang="zh-CN" lang="en-US" smtClean="0"/>
              <a:t>	125.9%</a:t>
            </a:r>
          </a:p>
          <a:p>
            <a:pPr>
              <a:lnSpc>
                <a:spcPts val="1300"/>
              </a:lnSpc>
              <a:tabLst>
                <a:tab pos="38100"/>
                <a:tab pos="76200"/>
              </a:tabLst>
            </a:pPr>
            <a:r>
              <a:rPr altLang="zh-CN" lang="en-US" smtClean="0"/>
              <a:t>	867.9%</a:t>
            </a:r>
          </a:p>
          <a:p>
            <a:pPr>
              <a:lnSpc>
                <a:spcPts val="1300"/>
              </a:lnSpc>
              <a:tabLst>
                <a:tab pos="38100"/>
                <a:tab pos="76200"/>
              </a:tabLst>
            </a:pPr>
            <a:r>
              <a:rPr altLang="zh-CN" lang="en-US" smtClean="0"/>
              <a:t>2752.9%</a:t>
            </a:r>
          </a:p>
          <a:p>
            <a:pPr>
              <a:lnSpc>
                <a:spcPts val="1300"/>
              </a:lnSpc>
              <a:tabLst>
                <a:tab pos="38100"/>
                <a:tab pos="76200"/>
              </a:tabLst>
            </a:pPr>
            <a:r>
              <a:rPr altLang="zh-CN" lang="en-US" smtClean="0"/>
              <a:t>		20.4%</a:t>
            </a:r>
          </a:p>
          <a:p>
            <a:pPr>
              <a:lnSpc>
                <a:spcPts val="1300"/>
              </a:lnSpc>
              <a:tabLst>
                <a:tab pos="38100"/>
                <a:tab pos="76200"/>
              </a:tabLst>
            </a:pPr>
            <a:r>
              <a:rPr altLang="zh-CN" lang="en-US" smtClean="0"/>
              <a:t>	209.4%</a:t>
            </a:r>
          </a:p>
        </p:txBody>
      </p:sp>
      <p:sp>
        <p:nvSpPr>
          <p:cNvPr id="1033" name="TextBox 1"/>
          <p:cNvSpPr txBox="1"/>
          <p:nvPr/>
        </p:nvSpPr>
        <p:spPr>
          <a:xfrm>
            <a:off x="5981700" y="1917700"/>
            <a:ext cx="285750" cy="210820"/>
          </a:xfrm>
          <a:prstGeom prst="rect">
            <a:avLst/>
          </a:prstGeom>
          <a:noFill/>
        </p:spPr>
        <p:txBody>
          <a:bodyPr lIns="0" rIns="0" rtlCol="0" tIns="0" wrap="none">
            <a:spAutoFit/>
          </a:bodyPr>
          <a:lstStyle/>
          <a:p>
            <a:pPr>
              <a:lnSpc>
                <a:spcPts val="1300"/>
              </a:lnSpc>
            </a:pPr>
            <a:r>
              <a:rPr altLang="zh-CN" b="1" lang="en-US" smtClean="0" sz="1056">
                <a:solidFill>
                  <a:srgbClr val="FF6600"/>
                </a:solidFill>
                <a:latin charset="0" pitchFamily="18" typeface="Microsoft YaHei UI"/>
                <a:cs charset="0" pitchFamily="18" typeface="Microsoft YaHei UI"/>
              </a:rPr>
              <a:t>0.45</a:t>
            </a:r>
          </a:p>
        </p:txBody>
      </p:sp>
      <p:sp>
        <p:nvSpPr>
          <p:cNvPr id="1034" name="TextBox 1"/>
          <p:cNvSpPr txBox="1"/>
          <p:nvPr/>
        </p:nvSpPr>
        <p:spPr>
          <a:xfrm>
            <a:off x="6743700" y="20955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超级课程表</a:t>
            </a:r>
          </a:p>
        </p:txBody>
      </p:sp>
      <p:sp>
        <p:nvSpPr>
          <p:cNvPr id="1035" name="TextBox 1"/>
          <p:cNvSpPr txBox="1"/>
          <p:nvPr/>
        </p:nvSpPr>
        <p:spPr>
          <a:xfrm>
            <a:off x="6743700" y="2311400"/>
            <a:ext cx="762000" cy="15316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英语流利说</a:t>
            </a:r>
          </a:p>
          <a:p>
            <a:pPr>
              <a:lnSpc>
                <a:spcPts val="1300"/>
              </a:lnSpc>
            </a:pPr>
            <a:r>
              <a:rPr altLang="zh-CN" lang="en-US" smtClean="0" sz="996">
                <a:solidFill>
                  <a:srgbClr val="8087A4"/>
                </a:solidFill>
                <a:latin charset="0" pitchFamily="18" typeface="Microsoft YaHei UI"/>
                <a:cs charset="0" pitchFamily="18" typeface="Microsoft YaHei UI"/>
              </a:rPr>
              <a:t>百词斩</a:t>
            </a:r>
          </a:p>
          <a:p>
            <a:pPr>
              <a:lnSpc>
                <a:spcPts val="1300"/>
              </a:lnSpc>
            </a:pPr>
            <a:r>
              <a:rPr altLang="zh-CN" lang="en-US" smtClean="0" sz="996">
                <a:solidFill>
                  <a:srgbClr val="8087A4"/>
                </a:solidFill>
                <a:latin charset="0" pitchFamily="18" typeface="Microsoft YaHei UI"/>
                <a:cs charset="0" pitchFamily="18" typeface="Microsoft YaHei UI"/>
              </a:rPr>
              <a:t>猿题库</a:t>
            </a:r>
          </a:p>
          <a:p>
            <a:pPr>
              <a:lnSpc>
                <a:spcPts val="1300"/>
              </a:lnSpc>
            </a:pPr>
            <a:r>
              <a:rPr altLang="zh-CN" lang="en-US" smtClean="0" sz="996">
                <a:solidFill>
                  <a:srgbClr val="8087A4"/>
                </a:solidFill>
                <a:latin charset="0" pitchFamily="18" typeface="Microsoft YaHei UI"/>
                <a:cs charset="0" pitchFamily="18" typeface="Microsoft YaHei UI"/>
              </a:rPr>
              <a:t>作业帮</a:t>
            </a:r>
          </a:p>
          <a:p>
            <a:pPr>
              <a:lnSpc>
                <a:spcPts val="1300"/>
              </a:lnSpc>
            </a:pPr>
            <a:r>
              <a:rPr altLang="zh-CN" lang="en-US" smtClean="0" sz="996">
                <a:solidFill>
                  <a:srgbClr val="8087A4"/>
                </a:solidFill>
                <a:latin charset="0" pitchFamily="18" typeface="Microsoft YaHei UI"/>
                <a:cs charset="0" pitchFamily="18" typeface="Microsoft YaHei UI"/>
              </a:rPr>
              <a:t>小伴龙</a:t>
            </a:r>
          </a:p>
          <a:p>
            <a:pPr>
              <a:lnSpc>
                <a:spcPts val="1300"/>
              </a:lnSpc>
            </a:pPr>
            <a:r>
              <a:rPr altLang="zh-CN" lang="en-US" smtClean="0" sz="996">
                <a:solidFill>
                  <a:srgbClr val="8087A4"/>
                </a:solidFill>
                <a:latin charset="0" pitchFamily="18" typeface="Microsoft YaHei UI"/>
                <a:cs charset="0" pitchFamily="18" typeface="Microsoft YaHei UI"/>
              </a:rPr>
              <a:t>学霸君</a:t>
            </a:r>
          </a:p>
          <a:p>
            <a:pPr>
              <a:lnSpc>
                <a:spcPts val="1300"/>
              </a:lnSpc>
            </a:pPr>
            <a:r>
              <a:rPr altLang="zh-CN" lang="en-US" smtClean="0" sz="996">
                <a:solidFill>
                  <a:srgbClr val="8087A4"/>
                </a:solidFill>
                <a:latin charset="0" pitchFamily="18" typeface="Microsoft YaHei UI"/>
                <a:cs charset="0" pitchFamily="18" typeface="Microsoft YaHei UI"/>
              </a:rPr>
              <a:t>学习宝</a:t>
            </a:r>
          </a:p>
          <a:p>
            <a:pPr>
              <a:lnSpc>
                <a:spcPts val="1300"/>
              </a:lnSpc>
            </a:pPr>
            <a:r>
              <a:rPr altLang="zh-CN" lang="en-US" smtClean="0" sz="996">
                <a:solidFill>
                  <a:srgbClr val="8087A4"/>
                </a:solidFill>
                <a:latin charset="0" pitchFamily="18" typeface="Microsoft YaHei UI"/>
                <a:cs charset="0" pitchFamily="18" typeface="Microsoft YaHei UI"/>
              </a:rPr>
              <a:t>宝贝听听</a:t>
            </a:r>
          </a:p>
          <a:p>
            <a:pPr>
              <a:lnSpc>
                <a:spcPts val="1300"/>
              </a:lnSpc>
            </a:pPr>
            <a:r>
              <a:rPr altLang="zh-CN" lang="en-US" smtClean="0" sz="996">
                <a:solidFill>
                  <a:srgbClr val="8087A4"/>
                </a:solidFill>
                <a:latin charset="0" pitchFamily="18" typeface="Microsoft YaHei UI"/>
                <a:cs charset="0" pitchFamily="18" typeface="Microsoft YaHei UI"/>
              </a:rPr>
              <a:t>沪江开心词场</a:t>
            </a:r>
          </a:p>
        </p:txBody>
      </p:sp>
      <p:sp>
        <p:nvSpPr>
          <p:cNvPr id="1036" name="TextBox 1"/>
          <p:cNvSpPr txBox="1"/>
          <p:nvPr/>
        </p:nvSpPr>
        <p:spPr>
          <a:xfrm>
            <a:off x="508000" y="2286000"/>
            <a:ext cx="9348787" cy="2357120"/>
          </a:xfrm>
          <a:prstGeom prst="rect">
            <a:avLst/>
          </a:prstGeom>
          <a:noFill/>
        </p:spPr>
        <p:txBody>
          <a:bodyPr lIns="0" rIns="0" rtlCol="0" tIns="0" wrap="none">
            <a:spAutoFit/>
          </a:bodyPr>
          <a:lstStyle/>
          <a:p>
            <a:pPr>
              <a:lnSpc>
                <a:spcPts val="1300"/>
              </a:lnSpc>
              <a:tabLst>
                <a:tab pos="228600"/>
              </a:tabLst>
            </a:pPr>
            <a:r>
              <a:rPr altLang="zh-CN" lang="en-US" smtClean="0"/>
              <a:t>	单位：亿台</a:t>
            </a:r>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r>
              <a:rPr altLang="zh-CN" lang="en-US" smtClean="0"/>
              <a:t>2014.1   2014.2   2014.3   2014.4   2014.5   2014.6   2014.7   2014.8   2014.9  2014.102014.112014.12</a:t>
            </a:r>
          </a:p>
        </p:txBody>
      </p:sp>
      <p:sp>
        <p:nvSpPr>
          <p:cNvPr id="1037"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8" name="TextBox 1"/>
          <p:cNvSpPr txBox="1"/>
          <p:nvPr/>
        </p:nvSpPr>
        <p:spPr>
          <a:xfrm>
            <a:off x="393700" y="254000"/>
            <a:ext cx="9986962" cy="1468120"/>
          </a:xfrm>
          <a:prstGeom prst="rect">
            <a:avLst/>
          </a:prstGeom>
          <a:noFill/>
        </p:spPr>
        <p:txBody>
          <a:bodyPr lIns="0" rIns="0" rtlCol="0" tIns="0" wrap="none">
            <a:spAutoFit/>
          </a:bodyPr>
          <a:lstStyle/>
          <a:p>
            <a:pPr>
              <a:lnSpc>
                <a:spcPts val="1400"/>
              </a:lnSpc>
              <a:tabLst>
                <a:tab pos="241300"/>
                <a:tab pos="1397000"/>
              </a:tabLst>
            </a:pPr>
            <a:r>
              <a:rPr altLang="zh-CN" lang="en-US" smtClean="0"/>
              <a:t>	细分行业应用盘点——移动教育</a:t>
            </a:r>
          </a:p>
          <a:p>
            <a:pPr>
              <a:lnSpc>
                <a:spcPts val="1400"/>
              </a:lnSpc>
              <a:tabLst>
                <a:tab pos="241300"/>
                <a:tab pos="1397000"/>
              </a:tabLst>
            </a:pPr>
            <a:r>
              <a:rPr altLang="zh-CN" lang="en-US" smtClean="0"/>
              <a:t>   移动教育类应用中，超级课程表用户覆盖量居首，作业帮、学习宝和猿题库用户覆盖量增速较快</a:t>
            </a:r>
          </a:p>
          <a:p>
            <a:pPr>
              <a:lnSpc>
                <a:spcPts val="1400"/>
              </a:lnSpc>
              <a:tabLst>
                <a:tab pos="241300"/>
                <a:tab pos="1397000"/>
              </a:tabLst>
            </a:pPr>
            <a:endParaRPr altLang="zh-CN" lang="en-US" smtClean="0"/>
          </a:p>
          <a:p>
            <a:pPr>
              <a:lnSpc>
                <a:spcPts val="1400"/>
              </a:lnSpc>
              <a:tabLst>
                <a:tab pos="241300"/>
                <a:tab pos="1397000"/>
              </a:tabLst>
            </a:pPr>
            <a:endParaRPr altLang="zh-CN" lang="en-US" smtClean="0"/>
          </a:p>
          <a:p>
            <a:pPr>
              <a:lnSpc>
                <a:spcPts val="1400"/>
              </a:lnSpc>
              <a:tabLst>
                <a:tab pos="241300"/>
                <a:tab pos="1397000"/>
              </a:tabLst>
            </a:pPr>
            <a:endParaRPr altLang="zh-CN" lang="en-US" smtClean="0"/>
          </a:p>
          <a:p>
            <a:pPr>
              <a:lnSpc>
                <a:spcPts val="1400"/>
              </a:lnSpc>
              <a:tabLst>
                <a:tab pos="241300"/>
                <a:tab pos="1397000"/>
              </a:tabLst>
            </a:pPr>
            <a:endParaRPr altLang="zh-CN" lang="en-US" smtClean="0"/>
          </a:p>
          <a:p>
            <a:pPr>
              <a:lnSpc>
                <a:spcPts val="1400"/>
              </a:lnSpc>
              <a:tabLst>
                <a:tab pos="241300"/>
                <a:tab pos="1397000"/>
              </a:tabLst>
            </a:pPr>
            <a:endParaRPr altLang="zh-CN" lang="en-US" smtClean="0"/>
          </a:p>
          <a:p>
            <a:pPr>
              <a:lnSpc>
                <a:spcPts val="1400"/>
              </a:lnSpc>
              <a:tabLst>
                <a:tab pos="241300"/>
                <a:tab pos="1397000"/>
              </a:tabLst>
            </a:pPr>
            <a:r>
              <a:rPr altLang="zh-CN" lang="en-US" smtClean="0"/>
              <a:t>		2014年1-12月 移动教育类应用用户覆盖量TOP10增长趋势</a:t>
            </a:r>
          </a:p>
        </p:txBody>
      </p:sp>
    </p:spTree>
  </p:cSld>
  <p:clrMapOvr>
    <a:masterClrMapping/>
  </p:clrMapOvr>
  <p:transition/>
  <p:timing/>
</p:sld>
</file>

<file path=ppt/slides/slide6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pic>
        <p:nvPicPr>
          <p:cNvPr id="6" name="Picture 3"/>
          <p:cNvPicPr>
            <a:picLocks noChangeArrowheads="1" noChangeAspect="1"/>
          </p:cNvPicPr>
          <p:nvPr/>
        </p:nvPicPr>
        <p:blipFill>
          <a:blip r:embed="rId3"/>
          <a:stretch>
            <a:fillRect/>
          </a:stretch>
        </p:blipFill>
        <p:spPr bwMode="auto">
          <a:xfrm>
            <a:off x="1689100" y="1778000"/>
            <a:ext cx="876300" cy="901700"/>
          </a:xfrm>
          <a:prstGeom prst="rect">
            <a:avLst/>
          </a:prstGeom>
          <a:noFill/>
        </p:spPr>
      </p:pic>
      <p:pic>
        <p:nvPicPr>
          <p:cNvPr id="7" name="Picture 3"/>
          <p:cNvPicPr>
            <a:picLocks noChangeArrowheads="1" noChangeAspect="1"/>
          </p:cNvPicPr>
          <p:nvPr/>
        </p:nvPicPr>
        <p:blipFill>
          <a:blip r:embed="rId4"/>
          <a:stretch>
            <a:fillRect/>
          </a:stretch>
        </p:blipFill>
        <p:spPr bwMode="auto">
          <a:xfrm>
            <a:off x="3314700" y="1778000"/>
            <a:ext cx="889000" cy="889000"/>
          </a:xfrm>
          <a:prstGeom prst="rect">
            <a:avLst/>
          </a:prstGeom>
          <a:noFill/>
        </p:spPr>
      </p:pic>
      <p:pic>
        <p:nvPicPr>
          <p:cNvPr id="8" name="Picture 3"/>
          <p:cNvPicPr>
            <a:picLocks noChangeArrowheads="1" noChangeAspect="1"/>
          </p:cNvPicPr>
          <p:nvPr/>
        </p:nvPicPr>
        <p:blipFill>
          <a:blip r:embed="rId5"/>
          <a:stretch>
            <a:fillRect/>
          </a:stretch>
        </p:blipFill>
        <p:spPr bwMode="auto">
          <a:xfrm>
            <a:off x="5041900" y="1752600"/>
            <a:ext cx="889000" cy="901700"/>
          </a:xfrm>
          <a:prstGeom prst="rect">
            <a:avLst/>
          </a:prstGeom>
          <a:noFill/>
        </p:spPr>
      </p:pic>
      <p:pic>
        <p:nvPicPr>
          <p:cNvPr id="9" name="Picture 3"/>
          <p:cNvPicPr>
            <a:picLocks noChangeArrowheads="1" noChangeAspect="1"/>
          </p:cNvPicPr>
          <p:nvPr/>
        </p:nvPicPr>
        <p:blipFill>
          <a:blip r:embed="rId6"/>
          <a:stretch>
            <a:fillRect/>
          </a:stretch>
        </p:blipFill>
        <p:spPr bwMode="auto">
          <a:xfrm>
            <a:off x="6692900" y="1778000"/>
            <a:ext cx="889000" cy="901700"/>
          </a:xfrm>
          <a:prstGeom prst="rect">
            <a:avLst/>
          </a:prstGeom>
          <a:noFill/>
        </p:spPr>
      </p:pic>
      <p:sp>
        <p:nvSpPr>
          <p:cNvPr id="2" name="TextBox 1"/>
          <p:cNvSpPr txBox="1"/>
          <p:nvPr/>
        </p:nvSpPr>
        <p:spPr>
          <a:xfrm>
            <a:off x="393700" y="254000"/>
            <a:ext cx="10344150" cy="5791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细分行业应用盘点——移动教育</a:t>
            </a:r>
          </a:p>
          <a:p>
            <a:pPr>
              <a:lnSpc>
                <a:spcPts val="1400"/>
              </a:lnSpc>
              <a:tabLst>
                <a:tab pos="241300"/>
              </a:tabLst>
            </a:pPr>
            <a:r>
              <a:rPr altLang="zh-CN" lang="en-US" smtClean="0"/>
              <a:t>   移动教育行业热点：2014年，K12教育类创新型应用发展迅速，百度旗下作业帮，以及学霸君、猿题</a:t>
            </a:r>
          </a:p>
          <a:p>
            <a:pPr>
              <a:lnSpc>
                <a:spcPts val="1400"/>
              </a:lnSpc>
              <a:tabLst>
                <a:tab pos="241300"/>
              </a:tabLst>
            </a:pPr>
            <a:r>
              <a:rPr altLang="zh-CN" lang="en-US" smtClean="0"/>
              <a:t>	库、学习宝等应用在今年内都有亮眼表现，用户量成倍数增长</a:t>
            </a:r>
          </a:p>
        </p:txBody>
      </p:sp>
      <p:sp>
        <p:nvSpPr>
          <p:cNvPr id="10"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1" name="TextBox 1"/>
          <p:cNvSpPr txBox="1"/>
          <p:nvPr/>
        </p:nvSpPr>
        <p:spPr>
          <a:xfrm>
            <a:off x="4800600" y="2806700"/>
            <a:ext cx="2057400" cy="1417320"/>
          </a:xfrm>
          <a:prstGeom prst="rect">
            <a:avLst/>
          </a:prstGeom>
          <a:noFill/>
        </p:spPr>
        <p:txBody>
          <a:bodyPr lIns="0" rIns="0" rtlCol="0" tIns="0" wrap="none">
            <a:spAutoFit/>
          </a:bodyPr>
          <a:lstStyle/>
          <a:p>
            <a:pPr>
              <a:lnSpc>
                <a:spcPts val="1800"/>
              </a:lnSpc>
              <a:tabLst>
                <a:tab pos="330200"/>
                <a:tab pos="381000"/>
                <a:tab pos="419100"/>
              </a:tabLst>
            </a:pPr>
            <a:r>
              <a:rPr altLang="zh-CN" lang="en-US" smtClean="0"/>
              <a:t>			猿题库</a:t>
            </a:r>
          </a:p>
          <a:p>
            <a:pPr>
              <a:lnSpc>
                <a:spcPts val="1800"/>
              </a:lnSpc>
              <a:tabLst>
                <a:tab pos="330200"/>
                <a:tab pos="381000"/>
                <a:tab pos="419100"/>
              </a:tabLst>
            </a:pPr>
            <a:r>
              <a:rPr altLang="zh-CN" lang="en-US" smtClean="0"/>
              <a:t>包括初高中全部知识</a:t>
            </a:r>
          </a:p>
          <a:p>
            <a:pPr>
              <a:lnSpc>
                <a:spcPts val="1800"/>
              </a:lnSpc>
              <a:tabLst>
                <a:tab pos="330200"/>
                <a:tab pos="381000"/>
                <a:tab pos="419100"/>
              </a:tabLst>
            </a:pPr>
            <a:r>
              <a:rPr altLang="zh-CN" lang="en-US" smtClean="0"/>
              <a:t>点，可在线做题评测</a:t>
            </a:r>
          </a:p>
          <a:p>
            <a:pPr>
              <a:lnSpc>
                <a:spcPts val="1800"/>
              </a:lnSpc>
              <a:tabLst>
                <a:tab pos="330200"/>
                <a:tab pos="381000"/>
                <a:tab pos="419100"/>
              </a:tabLst>
            </a:pPr>
            <a:endParaRPr altLang="zh-CN" lang="en-US" smtClean="0"/>
          </a:p>
          <a:p>
            <a:pPr>
              <a:lnSpc>
                <a:spcPts val="1800"/>
              </a:lnSpc>
              <a:tabLst>
                <a:tab pos="330200"/>
                <a:tab pos="381000"/>
                <a:tab pos="419100"/>
              </a:tabLst>
            </a:pPr>
            <a:r>
              <a:rPr altLang="zh-CN" lang="en-US" smtClean="0"/>
              <a:t>	用户量翻</a:t>
            </a:r>
          </a:p>
          <a:p>
            <a:pPr>
              <a:lnSpc>
                <a:spcPts val="1800"/>
              </a:lnSpc>
              <a:tabLst>
                <a:tab pos="330200"/>
                <a:tab pos="381000"/>
                <a:tab pos="419100"/>
              </a:tabLst>
            </a:pPr>
            <a:r>
              <a:rPr altLang="zh-CN" lang="en-US" smtClean="0"/>
              <a:t>		53倍</a:t>
            </a:r>
          </a:p>
        </p:txBody>
      </p:sp>
      <p:sp>
        <p:nvSpPr>
          <p:cNvPr id="12" name="TextBox 1"/>
          <p:cNvSpPr txBox="1"/>
          <p:nvPr/>
        </p:nvSpPr>
        <p:spPr>
          <a:xfrm>
            <a:off x="1435100" y="2806700"/>
            <a:ext cx="2057400" cy="1417320"/>
          </a:xfrm>
          <a:prstGeom prst="rect">
            <a:avLst/>
          </a:prstGeom>
          <a:noFill/>
        </p:spPr>
        <p:txBody>
          <a:bodyPr lIns="0" rIns="0" rtlCol="0" tIns="0" wrap="none">
            <a:spAutoFit/>
          </a:bodyPr>
          <a:lstStyle/>
          <a:p>
            <a:pPr>
              <a:lnSpc>
                <a:spcPts val="1800"/>
              </a:lnSpc>
              <a:tabLst>
                <a:tab pos="381000"/>
                <a:tab pos="419100"/>
                <a:tab pos="431800"/>
              </a:tabLst>
            </a:pPr>
            <a:r>
              <a:rPr altLang="zh-CN" lang="en-US" smtClean="0"/>
              <a:t>		作业帮</a:t>
            </a:r>
          </a:p>
          <a:p>
            <a:pPr>
              <a:lnSpc>
                <a:spcPts val="1800"/>
              </a:lnSpc>
              <a:tabLst>
                <a:tab pos="381000"/>
                <a:tab pos="419100"/>
                <a:tab pos="431800"/>
              </a:tabLst>
            </a:pPr>
            <a:r>
              <a:rPr altLang="zh-CN" lang="en-US" smtClean="0"/>
              <a:t>问作业、和老师同学</a:t>
            </a:r>
          </a:p>
          <a:p>
            <a:pPr>
              <a:lnSpc>
                <a:spcPts val="1800"/>
              </a:lnSpc>
              <a:tabLst>
                <a:tab pos="381000"/>
                <a:tab pos="419100"/>
                <a:tab pos="431800"/>
              </a:tabLst>
            </a:pPr>
            <a:r>
              <a:rPr altLang="zh-CN" lang="en-US" smtClean="0"/>
              <a:t>交流、观看名校视频</a:t>
            </a:r>
          </a:p>
          <a:p>
            <a:pPr>
              <a:lnSpc>
                <a:spcPts val="1800"/>
              </a:lnSpc>
              <a:tabLst>
                <a:tab pos="381000"/>
                <a:tab pos="419100"/>
                <a:tab pos="431800"/>
              </a:tabLst>
            </a:pPr>
            <a:endParaRPr altLang="zh-CN" lang="en-US" smtClean="0"/>
          </a:p>
          <a:p>
            <a:pPr>
              <a:lnSpc>
                <a:spcPts val="1800"/>
              </a:lnSpc>
              <a:tabLst>
                <a:tab pos="381000"/>
                <a:tab pos="419100"/>
                <a:tab pos="431800"/>
              </a:tabLst>
            </a:pPr>
            <a:r>
              <a:rPr altLang="zh-CN" lang="en-US" smtClean="0"/>
              <a:t>	用户量翻</a:t>
            </a:r>
          </a:p>
          <a:p>
            <a:pPr>
              <a:lnSpc>
                <a:spcPts val="1800"/>
              </a:lnSpc>
              <a:tabLst>
                <a:tab pos="381000"/>
                <a:tab pos="419100"/>
                <a:tab pos="431800"/>
              </a:tabLst>
            </a:pPr>
            <a:r>
              <a:rPr altLang="zh-CN" lang="en-US" smtClean="0"/>
              <a:t>			33倍</a:t>
            </a:r>
          </a:p>
        </p:txBody>
      </p:sp>
      <p:sp>
        <p:nvSpPr>
          <p:cNvPr id="13" name="TextBox 1"/>
          <p:cNvSpPr txBox="1"/>
          <p:nvPr/>
        </p:nvSpPr>
        <p:spPr>
          <a:xfrm>
            <a:off x="3149600" y="2806700"/>
            <a:ext cx="1828800" cy="1417320"/>
          </a:xfrm>
          <a:prstGeom prst="rect">
            <a:avLst/>
          </a:prstGeom>
          <a:noFill/>
        </p:spPr>
        <p:txBody>
          <a:bodyPr lIns="0" rIns="0" rtlCol="0" tIns="0" wrap="none">
            <a:spAutoFit/>
          </a:bodyPr>
          <a:lstStyle/>
          <a:p>
            <a:pPr>
              <a:lnSpc>
                <a:spcPts val="1800"/>
              </a:lnSpc>
              <a:tabLst>
                <a:tab pos="279400"/>
                <a:tab pos="304800"/>
                <a:tab pos="342900"/>
              </a:tabLst>
            </a:pPr>
            <a:r>
              <a:rPr altLang="zh-CN" lang="en-US" smtClean="0"/>
              <a:t>			学霸君</a:t>
            </a:r>
          </a:p>
          <a:p>
            <a:pPr>
              <a:lnSpc>
                <a:spcPts val="1800"/>
              </a:lnSpc>
              <a:tabLst>
                <a:tab pos="279400"/>
                <a:tab pos="304800"/>
                <a:tab pos="342900"/>
              </a:tabLst>
            </a:pPr>
            <a:r>
              <a:rPr altLang="zh-CN" lang="en-US" smtClean="0"/>
              <a:t>包含各类初高中题</a:t>
            </a:r>
          </a:p>
          <a:p>
            <a:pPr>
              <a:lnSpc>
                <a:spcPts val="1800"/>
              </a:lnSpc>
              <a:tabLst>
                <a:tab pos="279400"/>
                <a:tab pos="304800"/>
                <a:tab pos="342900"/>
              </a:tabLst>
            </a:pPr>
            <a:r>
              <a:rPr altLang="zh-CN" lang="en-US" smtClean="0"/>
              <a:t>库，支持拍照上传</a:t>
            </a:r>
          </a:p>
          <a:p>
            <a:pPr>
              <a:lnSpc>
                <a:spcPts val="1800"/>
              </a:lnSpc>
              <a:tabLst>
                <a:tab pos="279400"/>
                <a:tab pos="304800"/>
                <a:tab pos="342900"/>
              </a:tabLst>
            </a:pPr>
            <a:endParaRPr altLang="zh-CN" lang="en-US" smtClean="0"/>
          </a:p>
          <a:p>
            <a:pPr>
              <a:lnSpc>
                <a:spcPts val="1800"/>
              </a:lnSpc>
              <a:tabLst>
                <a:tab pos="279400"/>
                <a:tab pos="304800"/>
                <a:tab pos="342900"/>
              </a:tabLst>
            </a:pPr>
            <a:r>
              <a:rPr altLang="zh-CN" lang="en-US" smtClean="0"/>
              <a:t>		用户量翻</a:t>
            </a:r>
          </a:p>
          <a:p>
            <a:pPr>
              <a:lnSpc>
                <a:spcPts val="1800"/>
              </a:lnSpc>
              <a:tabLst>
                <a:tab pos="279400"/>
                <a:tab pos="304800"/>
                <a:tab pos="342900"/>
              </a:tabLst>
            </a:pPr>
            <a:r>
              <a:rPr altLang="zh-CN" lang="en-US" smtClean="0"/>
              <a:t>	143倍</a:t>
            </a:r>
          </a:p>
        </p:txBody>
      </p:sp>
      <p:sp>
        <p:nvSpPr>
          <p:cNvPr id="14" name="TextBox 1"/>
          <p:cNvSpPr txBox="1"/>
          <p:nvPr/>
        </p:nvSpPr>
        <p:spPr>
          <a:xfrm>
            <a:off x="6438900" y="2806700"/>
            <a:ext cx="2057400" cy="1188720"/>
          </a:xfrm>
          <a:prstGeom prst="rect">
            <a:avLst/>
          </a:prstGeom>
          <a:noFill/>
        </p:spPr>
        <p:txBody>
          <a:bodyPr lIns="0" rIns="0" rtlCol="0" tIns="0" wrap="none">
            <a:spAutoFit/>
          </a:bodyPr>
          <a:lstStyle/>
          <a:p>
            <a:pPr>
              <a:lnSpc>
                <a:spcPts val="1500"/>
              </a:lnSpc>
              <a:tabLst>
                <a:tab pos="381000"/>
                <a:tab pos="431800"/>
                <a:tab pos="457200"/>
              </a:tabLst>
            </a:pPr>
            <a:r>
              <a:rPr altLang="zh-CN" lang="en-US" smtClean="0"/>
              <a:t>			学习宝</a:t>
            </a:r>
          </a:p>
          <a:p>
            <a:pPr>
              <a:lnSpc>
                <a:spcPts val="1500"/>
              </a:lnSpc>
              <a:tabLst>
                <a:tab pos="381000"/>
                <a:tab pos="431800"/>
                <a:tab pos="457200"/>
              </a:tabLst>
            </a:pPr>
            <a:r>
              <a:rPr altLang="zh-CN" lang="en-US" smtClean="0"/>
              <a:t>针对初高中的基于图</a:t>
            </a:r>
          </a:p>
          <a:p>
            <a:pPr>
              <a:lnSpc>
                <a:spcPts val="1500"/>
              </a:lnSpc>
              <a:tabLst>
                <a:tab pos="381000"/>
                <a:tab pos="431800"/>
                <a:tab pos="457200"/>
              </a:tabLst>
            </a:pPr>
            <a:r>
              <a:rPr altLang="zh-CN" lang="en-US" smtClean="0"/>
              <a:t>像搜索技术答题产品</a:t>
            </a:r>
          </a:p>
          <a:p>
            <a:pPr>
              <a:lnSpc>
                <a:spcPts val="1500"/>
              </a:lnSpc>
              <a:tabLst>
                <a:tab pos="381000"/>
                <a:tab pos="431800"/>
                <a:tab pos="457200"/>
              </a:tabLst>
            </a:pPr>
            <a:endParaRPr altLang="zh-CN" lang="en-US" smtClean="0"/>
          </a:p>
          <a:p>
            <a:pPr>
              <a:lnSpc>
                <a:spcPts val="1500"/>
              </a:lnSpc>
              <a:tabLst>
                <a:tab pos="381000"/>
                <a:tab pos="431800"/>
                <a:tab pos="457200"/>
              </a:tabLst>
            </a:pPr>
            <a:r>
              <a:rPr altLang="zh-CN" lang="en-US" smtClean="0"/>
              <a:t>	用户量翻</a:t>
            </a:r>
          </a:p>
          <a:p>
            <a:pPr>
              <a:lnSpc>
                <a:spcPts val="1500"/>
              </a:lnSpc>
              <a:tabLst>
                <a:tab pos="381000"/>
                <a:tab pos="431800"/>
                <a:tab pos="457200"/>
              </a:tabLst>
            </a:pPr>
            <a:r>
              <a:rPr altLang="zh-CN" lang="en-US" smtClean="0"/>
              <a:t>		29倍</a:t>
            </a:r>
          </a:p>
        </p:txBody>
      </p:sp>
    </p:spTree>
  </p:cSld>
  <p:clrMapOvr>
    <a:masterClrMapping/>
  </p:clrMapOvr>
  <p:transition/>
  <p:timing/>
</p:sld>
</file>

<file path=ppt/slides/slide6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045463" y="3243072"/>
            <a:ext cx="339852" cy="329183"/>
          </a:xfrm>
          <a:custGeom>
            <a:gdLst>
              <a:gd fmla="*/ 0 w 339852" name="connsiteX0"/>
              <a:gd fmla="*/ 0 h 329183" name="connsiteY0"/>
              <a:gd fmla="*/ 339852 w 339852" name="connsiteX1"/>
              <a:gd fmla="*/ 0 h 329183" name="connsiteY1"/>
              <a:gd fmla="*/ 339852 w 339852" name="connsiteX2"/>
              <a:gd fmla="*/ 329183 h 329183" name="connsiteY2"/>
              <a:gd fmla="*/ 0 w 339852" name="connsiteX3"/>
              <a:gd fmla="*/ 329183 h 329183" name="connsiteY3"/>
              <a:gd fmla="*/ 0 w 339852" name="connsiteX4"/>
              <a:gd fmla="*/ 0 h 32918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29183" w="339852">
                <a:moveTo>
                  <a:pt x="0" y="0"/>
                </a:moveTo>
                <a:lnTo>
                  <a:pt x="339852" y="0"/>
                </a:lnTo>
                <a:lnTo>
                  <a:pt x="339852" y="329183"/>
                </a:lnTo>
                <a:lnTo>
                  <a:pt x="0" y="32918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656588" y="3243072"/>
            <a:ext cx="338327" cy="329183"/>
          </a:xfrm>
          <a:custGeom>
            <a:gdLst>
              <a:gd fmla="*/ 0 w 338327" name="connsiteX0"/>
              <a:gd fmla="*/ 0 h 329183" name="connsiteY0"/>
              <a:gd fmla="*/ 338327 w 338327" name="connsiteX1"/>
              <a:gd fmla="*/ 0 h 329183" name="connsiteY1"/>
              <a:gd fmla="*/ 338327 w 338327" name="connsiteX2"/>
              <a:gd fmla="*/ 329183 h 329183" name="connsiteY2"/>
              <a:gd fmla="*/ 0 w 338327" name="connsiteX3"/>
              <a:gd fmla="*/ 329183 h 329183" name="connsiteY3"/>
              <a:gd fmla="*/ 0 w 338327" name="connsiteX4"/>
              <a:gd fmla="*/ 0 h 32918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29183" w="338327">
                <a:moveTo>
                  <a:pt x="0" y="0"/>
                </a:moveTo>
                <a:lnTo>
                  <a:pt x="338327" y="0"/>
                </a:lnTo>
                <a:lnTo>
                  <a:pt x="338327" y="329183"/>
                </a:lnTo>
                <a:lnTo>
                  <a:pt x="0" y="32918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266188" y="3133344"/>
            <a:ext cx="339851" cy="438911"/>
          </a:xfrm>
          <a:custGeom>
            <a:gdLst>
              <a:gd fmla="*/ 0 w 339851" name="connsiteX0"/>
              <a:gd fmla="*/ 0 h 438911" name="connsiteY0"/>
              <a:gd fmla="*/ 339851 w 339851" name="connsiteX1"/>
              <a:gd fmla="*/ 0 h 438911" name="connsiteY1"/>
              <a:gd fmla="*/ 339851 w 339851" name="connsiteX2"/>
              <a:gd fmla="*/ 438911 h 438911" name="connsiteY2"/>
              <a:gd fmla="*/ 0 w 339851" name="connsiteX3"/>
              <a:gd fmla="*/ 438911 h 438911" name="connsiteY3"/>
              <a:gd fmla="*/ 0 w 339851" name="connsiteX4"/>
              <a:gd fmla="*/ 0 h 4389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38911" w="339851">
                <a:moveTo>
                  <a:pt x="0" y="0"/>
                </a:moveTo>
                <a:lnTo>
                  <a:pt x="339851" y="0"/>
                </a:lnTo>
                <a:lnTo>
                  <a:pt x="339851" y="438911"/>
                </a:lnTo>
                <a:lnTo>
                  <a:pt x="0" y="43891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2877311" y="3133344"/>
            <a:ext cx="338327" cy="438911"/>
          </a:xfrm>
          <a:custGeom>
            <a:gdLst>
              <a:gd fmla="*/ 0 w 338327" name="connsiteX0"/>
              <a:gd fmla="*/ 0 h 438911" name="connsiteY0"/>
              <a:gd fmla="*/ 338327 w 338327" name="connsiteX1"/>
              <a:gd fmla="*/ 0 h 438911" name="connsiteY1"/>
              <a:gd fmla="*/ 338327 w 338327" name="connsiteX2"/>
              <a:gd fmla="*/ 438911 h 438911" name="connsiteY2"/>
              <a:gd fmla="*/ 0 w 338327" name="connsiteX3"/>
              <a:gd fmla="*/ 438911 h 438911" name="connsiteY3"/>
              <a:gd fmla="*/ 0 w 338327" name="connsiteX4"/>
              <a:gd fmla="*/ 0 h 4389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38911" w="338327">
                <a:moveTo>
                  <a:pt x="0" y="0"/>
                </a:moveTo>
                <a:lnTo>
                  <a:pt x="338327" y="0"/>
                </a:lnTo>
                <a:lnTo>
                  <a:pt x="338327" y="438911"/>
                </a:lnTo>
                <a:lnTo>
                  <a:pt x="0" y="43891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486911" y="3133344"/>
            <a:ext cx="339852" cy="438911"/>
          </a:xfrm>
          <a:custGeom>
            <a:gdLst>
              <a:gd fmla="*/ 0 w 339852" name="connsiteX0"/>
              <a:gd fmla="*/ 0 h 438911" name="connsiteY0"/>
              <a:gd fmla="*/ 339852 w 339852" name="connsiteX1"/>
              <a:gd fmla="*/ 0 h 438911" name="connsiteY1"/>
              <a:gd fmla="*/ 339852 w 339852" name="connsiteX2"/>
              <a:gd fmla="*/ 438911 h 438911" name="connsiteY2"/>
              <a:gd fmla="*/ 0 w 339852" name="connsiteX3"/>
              <a:gd fmla="*/ 438911 h 438911" name="connsiteY3"/>
              <a:gd fmla="*/ 0 w 339852" name="connsiteX4"/>
              <a:gd fmla="*/ 0 h 4389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38911" w="339852">
                <a:moveTo>
                  <a:pt x="0" y="0"/>
                </a:moveTo>
                <a:lnTo>
                  <a:pt x="339852" y="0"/>
                </a:lnTo>
                <a:lnTo>
                  <a:pt x="339852" y="438911"/>
                </a:lnTo>
                <a:lnTo>
                  <a:pt x="0" y="43891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098035" y="3133344"/>
            <a:ext cx="339852" cy="438911"/>
          </a:xfrm>
          <a:custGeom>
            <a:gdLst>
              <a:gd fmla="*/ 0 w 339852" name="connsiteX0"/>
              <a:gd fmla="*/ 0 h 438911" name="connsiteY0"/>
              <a:gd fmla="*/ 339852 w 339852" name="connsiteX1"/>
              <a:gd fmla="*/ 0 h 438911" name="connsiteY1"/>
              <a:gd fmla="*/ 339852 w 339852" name="connsiteX2"/>
              <a:gd fmla="*/ 438911 h 438911" name="connsiteY2"/>
              <a:gd fmla="*/ 0 w 339852" name="connsiteX3"/>
              <a:gd fmla="*/ 438911 h 438911" name="connsiteY3"/>
              <a:gd fmla="*/ 0 w 339852" name="connsiteX4"/>
              <a:gd fmla="*/ 0 h 4389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38911" w="339852">
                <a:moveTo>
                  <a:pt x="0" y="0"/>
                </a:moveTo>
                <a:lnTo>
                  <a:pt x="339852" y="0"/>
                </a:lnTo>
                <a:lnTo>
                  <a:pt x="339852" y="438911"/>
                </a:lnTo>
                <a:lnTo>
                  <a:pt x="0" y="43891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709159" y="3133344"/>
            <a:ext cx="338328" cy="438911"/>
          </a:xfrm>
          <a:custGeom>
            <a:gdLst>
              <a:gd fmla="*/ 0 w 338328" name="connsiteX0"/>
              <a:gd fmla="*/ 0 h 438911" name="connsiteY0"/>
              <a:gd fmla="*/ 338328 w 338328" name="connsiteX1"/>
              <a:gd fmla="*/ 0 h 438911" name="connsiteY1"/>
              <a:gd fmla="*/ 338328 w 338328" name="connsiteX2"/>
              <a:gd fmla="*/ 438911 h 438911" name="connsiteY2"/>
              <a:gd fmla="*/ 0 w 338328" name="connsiteX3"/>
              <a:gd fmla="*/ 438911 h 438911" name="connsiteY3"/>
              <a:gd fmla="*/ 0 w 338328" name="connsiteX4"/>
              <a:gd fmla="*/ 0 h 4389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38911" w="338328">
                <a:moveTo>
                  <a:pt x="0" y="0"/>
                </a:moveTo>
                <a:lnTo>
                  <a:pt x="338328" y="0"/>
                </a:lnTo>
                <a:lnTo>
                  <a:pt x="338328" y="438911"/>
                </a:lnTo>
                <a:lnTo>
                  <a:pt x="0" y="438911"/>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318759" y="3025139"/>
            <a:ext cx="339852" cy="547116"/>
          </a:xfrm>
          <a:custGeom>
            <a:gdLst>
              <a:gd fmla="*/ 0 w 339852" name="connsiteX0"/>
              <a:gd fmla="*/ 0 h 547116" name="connsiteY0"/>
              <a:gd fmla="*/ 339852 w 339852" name="connsiteX1"/>
              <a:gd fmla="*/ 0 h 547116" name="connsiteY1"/>
              <a:gd fmla="*/ 339852 w 339852" name="connsiteX2"/>
              <a:gd fmla="*/ 547116 h 547116" name="connsiteY2"/>
              <a:gd fmla="*/ 0 w 339852" name="connsiteX3"/>
              <a:gd fmla="*/ 547116 h 547116" name="connsiteY3"/>
              <a:gd fmla="*/ 0 w 339852" name="connsiteX4"/>
              <a:gd fmla="*/ 0 h 5471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47116" w="339852">
                <a:moveTo>
                  <a:pt x="0" y="0"/>
                </a:moveTo>
                <a:lnTo>
                  <a:pt x="339852" y="0"/>
                </a:lnTo>
                <a:lnTo>
                  <a:pt x="339852" y="547116"/>
                </a:lnTo>
                <a:lnTo>
                  <a:pt x="0" y="54711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5929884" y="3025139"/>
            <a:ext cx="338327" cy="547116"/>
          </a:xfrm>
          <a:custGeom>
            <a:gdLst>
              <a:gd fmla="*/ 0 w 338327" name="connsiteX0"/>
              <a:gd fmla="*/ 0 h 547116" name="connsiteY0"/>
              <a:gd fmla="*/ 338327 w 338327" name="connsiteX1"/>
              <a:gd fmla="*/ 0 h 547116" name="connsiteY1"/>
              <a:gd fmla="*/ 338327 w 338327" name="connsiteX2"/>
              <a:gd fmla="*/ 547116 h 547116" name="connsiteY2"/>
              <a:gd fmla="*/ 0 w 338327" name="connsiteX3"/>
              <a:gd fmla="*/ 547116 h 547116" name="connsiteY3"/>
              <a:gd fmla="*/ 0 w 338327" name="connsiteX4"/>
              <a:gd fmla="*/ 0 h 5471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47116" w="338327">
                <a:moveTo>
                  <a:pt x="0" y="0"/>
                </a:moveTo>
                <a:lnTo>
                  <a:pt x="338327" y="0"/>
                </a:lnTo>
                <a:lnTo>
                  <a:pt x="338327" y="547116"/>
                </a:lnTo>
                <a:lnTo>
                  <a:pt x="0" y="54711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539483" y="2915411"/>
            <a:ext cx="339852" cy="656844"/>
          </a:xfrm>
          <a:custGeom>
            <a:gdLst>
              <a:gd fmla="*/ 0 w 339852" name="connsiteX0"/>
              <a:gd fmla="*/ 0 h 656844" name="connsiteY0"/>
              <a:gd fmla="*/ 339852 w 339852" name="connsiteX1"/>
              <a:gd fmla="*/ 0 h 656844" name="connsiteY1"/>
              <a:gd fmla="*/ 339852 w 339852" name="connsiteX2"/>
              <a:gd fmla="*/ 656844 h 656844" name="connsiteY2"/>
              <a:gd fmla="*/ 0 w 339852" name="connsiteX3"/>
              <a:gd fmla="*/ 656844 h 656844" name="connsiteY3"/>
              <a:gd fmla="*/ 0 w 339852" name="connsiteX4"/>
              <a:gd fmla="*/ 0 h 65684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56844" w="339852">
                <a:moveTo>
                  <a:pt x="0" y="0"/>
                </a:moveTo>
                <a:lnTo>
                  <a:pt x="339852" y="0"/>
                </a:lnTo>
                <a:lnTo>
                  <a:pt x="339852" y="656844"/>
                </a:lnTo>
                <a:lnTo>
                  <a:pt x="0" y="65684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150607" y="2915411"/>
            <a:ext cx="338328" cy="656844"/>
          </a:xfrm>
          <a:custGeom>
            <a:gdLst>
              <a:gd fmla="*/ 0 w 338328" name="connsiteX0"/>
              <a:gd fmla="*/ 0 h 656844" name="connsiteY0"/>
              <a:gd fmla="*/ 338328 w 338328" name="connsiteX1"/>
              <a:gd fmla="*/ 0 h 656844" name="connsiteY1"/>
              <a:gd fmla="*/ 338328 w 338328" name="connsiteX2"/>
              <a:gd fmla="*/ 656844 h 656844" name="connsiteY2"/>
              <a:gd fmla="*/ 0 w 338328" name="connsiteX3"/>
              <a:gd fmla="*/ 656844 h 656844" name="connsiteY3"/>
              <a:gd fmla="*/ 0 w 338328" name="connsiteX4"/>
              <a:gd fmla="*/ 0 h 65684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56844" w="338328">
                <a:moveTo>
                  <a:pt x="0" y="0"/>
                </a:moveTo>
                <a:lnTo>
                  <a:pt x="338328" y="0"/>
                </a:lnTo>
                <a:lnTo>
                  <a:pt x="338328" y="656844"/>
                </a:lnTo>
                <a:lnTo>
                  <a:pt x="0" y="65684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760207" y="2795016"/>
            <a:ext cx="339852" cy="777239"/>
          </a:xfrm>
          <a:custGeom>
            <a:gdLst>
              <a:gd fmla="*/ 0 w 339852" name="connsiteX0"/>
              <a:gd fmla="*/ 0 h 777239" name="connsiteY0"/>
              <a:gd fmla="*/ 339852 w 339852" name="connsiteX1"/>
              <a:gd fmla="*/ 0 h 777239" name="connsiteY1"/>
              <a:gd fmla="*/ 339852 w 339852" name="connsiteX2"/>
              <a:gd fmla="*/ 777239 h 777239" name="connsiteY2"/>
              <a:gd fmla="*/ 0 w 339852" name="connsiteX3"/>
              <a:gd fmla="*/ 777239 h 777239" name="connsiteY3"/>
              <a:gd fmla="*/ 0 w 339852" name="connsiteX4"/>
              <a:gd fmla="*/ 0 h 77723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77239" w="339852">
                <a:moveTo>
                  <a:pt x="0" y="0"/>
                </a:moveTo>
                <a:lnTo>
                  <a:pt x="339852" y="0"/>
                </a:lnTo>
                <a:lnTo>
                  <a:pt x="339852" y="777239"/>
                </a:lnTo>
                <a:lnTo>
                  <a:pt x="0" y="777239"/>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903477" y="3565905"/>
            <a:ext cx="7338568" cy="21844"/>
          </a:xfrm>
          <a:custGeom>
            <a:gdLst>
              <a:gd fmla="*/ 6350 w 7338568" name="connsiteX0"/>
              <a:gd fmla="*/ 6350 h 21844" name="connsiteY0"/>
              <a:gd fmla="*/ 7332217 w 7338568" name="connsiteX1"/>
              <a:gd fmla="*/ 6350 h 21844" name="connsiteY1"/>
            </a:gdLst>
            <a:cxnLst>
              <a:cxn ang="0">
                <a:pos x="connsiteX0" y="connsiteY0"/>
              </a:cxn>
              <a:cxn ang="1">
                <a:pos x="connsiteX1" y="connsiteY1"/>
              </a:cxn>
            </a:cxnLst>
            <a:rect b="b" l="l" r="r" t="t"/>
            <a:pathLst>
              <a:path h="21844" w="7338568">
                <a:moveTo>
                  <a:pt x="6350" y="6350"/>
                </a:moveTo>
                <a:lnTo>
                  <a:pt x="7332217" y="6350"/>
                </a:lnTo>
              </a:path>
            </a:pathLst>
          </a:custGeom>
          <a:ln w="12700">
            <a:solidFill>
              <a:srgbClr val="8087A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1812035" y="2234183"/>
            <a:ext cx="6131051" cy="231648"/>
          </a:xfrm>
          <a:custGeom>
            <a:gdLst>
              <a:gd fmla="*/ 13716 w 6131051" name="connsiteX0"/>
              <a:gd fmla="*/ 27432 h 231648" name="connsiteY0"/>
              <a:gd fmla="*/ 624840 w 6131051" name="connsiteX1"/>
              <a:gd fmla="*/ 13716 h 231648" name="connsiteY1"/>
              <a:gd fmla="*/ 1234440 w 6131051" name="connsiteX2"/>
              <a:gd fmla="*/ 131064 h 231648" name="connsiteY2"/>
              <a:gd fmla="*/ 1845564 w 6131051" name="connsiteX3"/>
              <a:gd fmla="*/ 217932 h 231648" name="connsiteY3"/>
              <a:gd fmla="*/ 2455164 w 6131051" name="connsiteX4"/>
              <a:gd fmla="*/ 62483 h 231648" name="connsiteY4"/>
              <a:gd fmla="*/ 3066288 w 6131051" name="connsiteX5"/>
              <a:gd fmla="*/ 67055 h 231648" name="connsiteY5"/>
              <a:gd fmla="*/ 3675888 w 6131051" name="connsiteX6"/>
              <a:gd fmla="*/ 62483 h 231648" name="connsiteY6"/>
              <a:gd fmla="*/ 4287011 w 6131051" name="connsiteX7"/>
              <a:gd fmla="*/ 152400 h 231648" name="connsiteY7"/>
              <a:gd fmla="*/ 4896611 w 6131051" name="connsiteX8"/>
              <a:gd fmla="*/ 80772 h 231648" name="connsiteY8"/>
              <a:gd fmla="*/ 5507735 w 6131051" name="connsiteX9"/>
              <a:gd fmla="*/ 48767 h 231648" name="connsiteY9"/>
              <a:gd fmla="*/ 6117335 w 6131051" name="connsiteX10"/>
              <a:gd fmla="*/ 83820 h 231648"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231646" w="6131051">
                <a:moveTo>
                  <a:pt x="13716" y="27432"/>
                </a:moveTo>
                <a:lnTo>
                  <a:pt x="624840" y="13716"/>
                </a:lnTo>
                <a:lnTo>
                  <a:pt x="1234440" y="131064"/>
                </a:lnTo>
                <a:lnTo>
                  <a:pt x="1845564" y="217932"/>
                </a:lnTo>
                <a:lnTo>
                  <a:pt x="2455164" y="62483"/>
                </a:lnTo>
                <a:lnTo>
                  <a:pt x="3066288" y="67055"/>
                </a:lnTo>
                <a:lnTo>
                  <a:pt x="3675888" y="62483"/>
                </a:lnTo>
                <a:lnTo>
                  <a:pt x="4287011" y="152400"/>
                </a:lnTo>
                <a:lnTo>
                  <a:pt x="4896611" y="80772"/>
                </a:lnTo>
                <a:lnTo>
                  <a:pt x="5507735" y="48767"/>
                </a:lnTo>
                <a:lnTo>
                  <a:pt x="6117335" y="83820"/>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1767967" y="220408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2379091" y="2190369"/>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2988691" y="2307717"/>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3599815" y="239458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4209415" y="2239136"/>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7"/>
                  <a:pt x="25526"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4820539" y="2243708"/>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6"/>
                  <a:pt x="25526"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430139" y="2239136"/>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6" y="114300"/>
                  <a:pt x="0" y="88645"/>
                  <a:pt x="0" y="57150"/>
                </a:cubicBezTo>
                <a:cubicBezTo>
                  <a:pt x="0" y="25527"/>
                  <a:pt x="25526"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6041263" y="2329052"/>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6" y="114300"/>
                  <a:pt x="57150" y="114300"/>
                </a:cubicBezTo>
                <a:cubicBezTo>
                  <a:pt x="25527" y="114300"/>
                  <a:pt x="0" y="88645"/>
                  <a:pt x="0" y="57150"/>
                </a:cubicBezTo>
                <a:cubicBezTo>
                  <a:pt x="0" y="25526"/>
                  <a:pt x="25527" y="0"/>
                  <a:pt x="57150" y="0"/>
                </a:cubicBezTo>
                <a:cubicBezTo>
                  <a:pt x="88646"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6650863" y="2257425"/>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7" y="114300"/>
                  <a:pt x="0" y="88645"/>
                  <a:pt x="0" y="57150"/>
                </a:cubicBezTo>
                <a:cubicBezTo>
                  <a:pt x="0" y="25526"/>
                  <a:pt x="25527"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7261986" y="2225420"/>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6"/>
                  <a:pt x="88645" y="114300"/>
                  <a:pt x="57150" y="114300"/>
                </a:cubicBezTo>
                <a:cubicBezTo>
                  <a:pt x="25527" y="114300"/>
                  <a:pt x="0" y="88646"/>
                  <a:pt x="0" y="57150"/>
                </a:cubicBezTo>
                <a:cubicBezTo>
                  <a:pt x="0" y="25527"/>
                  <a:pt x="25527" y="0"/>
                  <a:pt x="57150" y="0"/>
                </a:cubicBezTo>
                <a:cubicBezTo>
                  <a:pt x="88645" y="0"/>
                  <a:pt x="114300" y="25527"/>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7871586" y="2260473"/>
            <a:ext cx="114300" cy="114300"/>
          </a:xfrm>
          <a:custGeom>
            <a:gdLst>
              <a:gd fmla="*/ 114300 w 114300" name="connsiteX0"/>
              <a:gd fmla="*/ 57150 h 114300" name="connsiteY0"/>
              <a:gd fmla="*/ 57150 w 114300" name="connsiteX1"/>
              <a:gd fmla="*/ 114300 h 114300" name="connsiteY1"/>
              <a:gd fmla="*/ 0 w 114300" name="connsiteX2"/>
              <a:gd fmla="*/ 57150 h 114300" name="connsiteY2"/>
              <a:gd fmla="*/ 57150 w 114300" name="connsiteX3"/>
              <a:gd fmla="*/ 0 h 114300" name="connsiteY3"/>
              <a:gd fmla="*/ 114300 w 114300" name="connsiteX4"/>
              <a:gd fmla="*/ 57150 h 114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4300" w="114300">
                <a:moveTo>
                  <a:pt x="114300" y="57150"/>
                </a:moveTo>
                <a:cubicBezTo>
                  <a:pt x="114300" y="88645"/>
                  <a:pt x="88645" y="114300"/>
                  <a:pt x="57150" y="114300"/>
                </a:cubicBezTo>
                <a:cubicBezTo>
                  <a:pt x="25527" y="114300"/>
                  <a:pt x="0" y="88645"/>
                  <a:pt x="0" y="57150"/>
                </a:cubicBezTo>
                <a:cubicBezTo>
                  <a:pt x="0" y="25526"/>
                  <a:pt x="25527" y="0"/>
                  <a:pt x="57150" y="0"/>
                </a:cubicBezTo>
                <a:cubicBezTo>
                  <a:pt x="88645" y="0"/>
                  <a:pt x="114300" y="25526"/>
                  <a:pt x="114300" y="5715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2813304" y="4119371"/>
            <a:ext cx="243839" cy="74676"/>
          </a:xfrm>
          <a:custGeom>
            <a:gdLst>
              <a:gd fmla="*/ 0 w 243839" name="connsiteX0"/>
              <a:gd fmla="*/ 74676 h 74676" name="connsiteY0"/>
              <a:gd fmla="*/ 243839 w 243839" name="connsiteX1"/>
              <a:gd fmla="*/ 74676 h 74676" name="connsiteY1"/>
              <a:gd fmla="*/ 243839 w 243839" name="connsiteX2"/>
              <a:gd fmla="*/ 0 h 74676" name="connsiteY2"/>
              <a:gd fmla="*/ 0 w 243839" name="connsiteX3"/>
              <a:gd fmla="*/ 0 h 74676" name="connsiteY3"/>
              <a:gd fmla="*/ 0 w 243839"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243839">
                <a:moveTo>
                  <a:pt x="0" y="74676"/>
                </a:moveTo>
                <a:lnTo>
                  <a:pt x="243839" y="74676"/>
                </a:lnTo>
                <a:lnTo>
                  <a:pt x="243839" y="0"/>
                </a:lnTo>
                <a:lnTo>
                  <a:pt x="0" y="0"/>
                </a:lnTo>
                <a:lnTo>
                  <a:pt x="0" y="74676"/>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242560" y="4143755"/>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5338571" y="4117847"/>
            <a:ext cx="76200" cy="76200"/>
          </a:xfrm>
          <a:custGeom>
            <a:gdLst>
              <a:gd fmla="*/ 76200 w 76200" name="connsiteX0"/>
              <a:gd fmla="*/ 38100 h 76200" name="connsiteY0"/>
              <a:gd fmla="*/ 38100 w 76200" name="connsiteX1"/>
              <a:gd fmla="*/ 76200 h 76200" name="connsiteY1"/>
              <a:gd fmla="*/ 0 w 76200" name="connsiteX2"/>
              <a:gd fmla="*/ 38100 h 76200" name="connsiteY2"/>
              <a:gd fmla="*/ 38100 w 76200" name="connsiteX3"/>
              <a:gd fmla="*/ 0 h 76200" name="connsiteY3"/>
              <a:gd fmla="*/ 76200 w 76200" name="connsiteX4"/>
              <a:gd fmla="*/ 381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76200" y="38100"/>
                </a:moveTo>
                <a:cubicBezTo>
                  <a:pt x="76200" y="59144"/>
                  <a:pt x="59182" y="76200"/>
                  <a:pt x="38100" y="76200"/>
                </a:cubicBezTo>
                <a:cubicBezTo>
                  <a:pt x="17018" y="76200"/>
                  <a:pt x="0" y="59144"/>
                  <a:pt x="0" y="38100"/>
                </a:cubicBezTo>
                <a:cubicBezTo>
                  <a:pt x="0" y="17056"/>
                  <a:pt x="17018" y="0"/>
                  <a:pt x="38100" y="0"/>
                </a:cubicBezTo>
                <a:cubicBezTo>
                  <a:pt x="59182" y="0"/>
                  <a:pt x="76200" y="17056"/>
                  <a:pt x="76200" y="38100"/>
                </a:cubicBezTo>
              </a:path>
            </a:pathLst>
          </a:custGeom>
          <a:solidFill>
            <a:srgbClr val="FF66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26" name="TextBox 1"/>
          <p:cNvSpPr txBox="1"/>
          <p:nvPr/>
        </p:nvSpPr>
        <p:spPr>
          <a:xfrm>
            <a:off x="1600200" y="19939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17.6%</a:t>
            </a:r>
          </a:p>
        </p:txBody>
      </p:sp>
      <p:sp>
        <p:nvSpPr>
          <p:cNvPr id="1028" name="TextBox 1"/>
          <p:cNvSpPr txBox="1"/>
          <p:nvPr/>
        </p:nvSpPr>
        <p:spPr>
          <a:xfrm>
            <a:off x="2209800" y="19812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19.3%</a:t>
            </a:r>
          </a:p>
        </p:txBody>
      </p:sp>
      <p:sp>
        <p:nvSpPr>
          <p:cNvPr id="1029" name="TextBox 1"/>
          <p:cNvSpPr txBox="1"/>
          <p:nvPr/>
        </p:nvSpPr>
        <p:spPr>
          <a:xfrm>
            <a:off x="2870200" y="21082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4.3%</a:t>
            </a:r>
          </a:p>
        </p:txBody>
      </p:sp>
      <p:sp>
        <p:nvSpPr>
          <p:cNvPr id="1030" name="TextBox 1"/>
          <p:cNvSpPr txBox="1"/>
          <p:nvPr/>
        </p:nvSpPr>
        <p:spPr>
          <a:xfrm>
            <a:off x="3454400" y="2184400"/>
            <a:ext cx="3683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-6.7%</a:t>
            </a:r>
          </a:p>
        </p:txBody>
      </p:sp>
      <p:sp>
        <p:nvSpPr>
          <p:cNvPr id="1031" name="TextBox 1"/>
          <p:cNvSpPr txBox="1"/>
          <p:nvPr/>
        </p:nvSpPr>
        <p:spPr>
          <a:xfrm>
            <a:off x="4038600" y="20320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13.0%</a:t>
            </a:r>
          </a:p>
        </p:txBody>
      </p:sp>
      <p:sp>
        <p:nvSpPr>
          <p:cNvPr id="1032" name="TextBox 1"/>
          <p:cNvSpPr txBox="1"/>
          <p:nvPr/>
        </p:nvSpPr>
        <p:spPr>
          <a:xfrm>
            <a:off x="4660900" y="2044700"/>
            <a:ext cx="393700" cy="185420"/>
          </a:xfrm>
          <a:prstGeom prst="rect">
            <a:avLst/>
          </a:prstGeom>
          <a:noFill/>
        </p:spPr>
        <p:txBody>
          <a:bodyPr lIns="0" rIns="0" rtlCol="0" tIns="0" wrap="none">
            <a:spAutoFit/>
          </a:bodyPr>
          <a:lstStyle/>
          <a:p>
            <a:pPr>
              <a:lnSpc>
                <a:spcPts val="1100"/>
              </a:lnSpc>
            </a:pPr>
            <a:r>
              <a:rPr altLang="zh-CN" lang="en-US" smtClean="0" sz="1202">
                <a:solidFill>
                  <a:srgbClr val="FF6600"/>
                </a:solidFill>
                <a:latin charset="0" pitchFamily="18" typeface="Times New Roman"/>
                <a:cs charset="0" pitchFamily="18" typeface="Times New Roman"/>
              </a:rPr>
              <a:t>12.4%</a:t>
            </a:r>
          </a:p>
        </p:txBody>
      </p:sp>
      <p:sp>
        <p:nvSpPr>
          <p:cNvPr id="1033" name="TextBox 1"/>
          <p:cNvSpPr txBox="1"/>
          <p:nvPr/>
        </p:nvSpPr>
        <p:spPr>
          <a:xfrm>
            <a:off x="5270500" y="2032000"/>
            <a:ext cx="393700" cy="185420"/>
          </a:xfrm>
          <a:prstGeom prst="rect">
            <a:avLst/>
          </a:prstGeom>
          <a:noFill/>
        </p:spPr>
        <p:txBody>
          <a:bodyPr lIns="0" rIns="0" rtlCol="0" tIns="0" wrap="none">
            <a:spAutoFit/>
          </a:bodyPr>
          <a:lstStyle/>
          <a:p>
            <a:pPr>
              <a:lnSpc>
                <a:spcPts val="1100"/>
              </a:lnSpc>
            </a:pPr>
            <a:r>
              <a:rPr altLang="zh-CN" lang="en-US" smtClean="0" sz="1202">
                <a:solidFill>
                  <a:srgbClr val="FF6600"/>
                </a:solidFill>
                <a:latin charset="0" pitchFamily="18" typeface="Times New Roman"/>
                <a:cs charset="0" pitchFamily="18" typeface="Times New Roman"/>
              </a:rPr>
              <a:t>13.1%</a:t>
            </a:r>
          </a:p>
        </p:txBody>
      </p:sp>
      <p:sp>
        <p:nvSpPr>
          <p:cNvPr id="1034" name="TextBox 1"/>
          <p:cNvSpPr txBox="1"/>
          <p:nvPr/>
        </p:nvSpPr>
        <p:spPr>
          <a:xfrm>
            <a:off x="5918200" y="2120900"/>
            <a:ext cx="3175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1.5%</a:t>
            </a:r>
          </a:p>
        </p:txBody>
      </p:sp>
      <p:sp>
        <p:nvSpPr>
          <p:cNvPr id="1035" name="TextBox 1"/>
          <p:cNvSpPr txBox="1"/>
          <p:nvPr/>
        </p:nvSpPr>
        <p:spPr>
          <a:xfrm>
            <a:off x="6489700" y="20574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10.7%</a:t>
            </a:r>
          </a:p>
        </p:txBody>
      </p:sp>
      <p:sp>
        <p:nvSpPr>
          <p:cNvPr id="1036" name="TextBox 1"/>
          <p:cNvSpPr txBox="1"/>
          <p:nvPr/>
        </p:nvSpPr>
        <p:spPr>
          <a:xfrm>
            <a:off x="7099300" y="20193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14.8%</a:t>
            </a:r>
          </a:p>
        </p:txBody>
      </p:sp>
      <p:sp>
        <p:nvSpPr>
          <p:cNvPr id="1037" name="TextBox 1"/>
          <p:cNvSpPr txBox="1"/>
          <p:nvPr/>
        </p:nvSpPr>
        <p:spPr>
          <a:xfrm>
            <a:off x="7708900" y="2057400"/>
            <a:ext cx="393700" cy="185420"/>
          </a:xfrm>
          <a:prstGeom prst="rect">
            <a:avLst/>
          </a:prstGeom>
          <a:noFill/>
        </p:spPr>
        <p:txBody>
          <a:bodyPr lIns="0" rIns="0" rtlCol="0" tIns="0" wrap="none">
            <a:spAutoFit/>
          </a:bodyPr>
          <a:lstStyle/>
          <a:p>
            <a:pPr>
              <a:lnSpc>
                <a:spcPts val="1100"/>
              </a:lnSpc>
            </a:pPr>
            <a:r>
              <a:rPr altLang="zh-CN" lang="en-US" smtClean="0" sz="1200">
                <a:solidFill>
                  <a:srgbClr val="FF6600"/>
                </a:solidFill>
                <a:latin charset="0" pitchFamily="18" typeface="Times New Roman"/>
                <a:cs charset="0" pitchFamily="18" typeface="Times New Roman"/>
              </a:rPr>
              <a:t>10.3%</a:t>
            </a:r>
          </a:p>
        </p:txBody>
      </p:sp>
      <p:sp>
        <p:nvSpPr>
          <p:cNvPr id="1038" name="TextBox 1"/>
          <p:cNvSpPr txBox="1"/>
          <p:nvPr/>
        </p:nvSpPr>
        <p:spPr>
          <a:xfrm>
            <a:off x="1003300" y="3327400"/>
            <a:ext cx="636587" cy="464820"/>
          </a:xfrm>
          <a:prstGeom prst="rect">
            <a:avLst/>
          </a:prstGeom>
          <a:noFill/>
        </p:spPr>
        <p:txBody>
          <a:bodyPr lIns="0" rIns="0" rtlCol="0" tIns="0" wrap="none">
            <a:spAutoFit/>
          </a:bodyPr>
          <a:lstStyle/>
          <a:p>
            <a:pPr>
              <a:lnSpc>
                <a:spcPts val="1100"/>
              </a:lnSpc>
              <a:tabLst>
                <a:tab pos="101600"/>
              </a:tabLst>
            </a:pPr>
            <a:r>
              <a:rPr altLang="zh-CN" lang="en-US" smtClean="0"/>
              <a:t>	0.3</a:t>
            </a:r>
          </a:p>
          <a:p>
            <a:pPr>
              <a:lnSpc>
                <a:spcPts val="1100"/>
              </a:lnSpc>
              <a:tabLst>
                <a:tab pos="101600"/>
              </a:tabLst>
            </a:pPr>
            <a:endParaRPr altLang="zh-CN" lang="en-US" smtClean="0"/>
          </a:p>
          <a:p>
            <a:pPr>
              <a:lnSpc>
                <a:spcPts val="1100"/>
              </a:lnSpc>
              <a:tabLst>
                <a:tab pos="101600"/>
              </a:tabLst>
            </a:pPr>
            <a:r>
              <a:rPr altLang="zh-CN" lang="en-US" smtClean="0"/>
              <a:t>2014.1</a:t>
            </a:r>
          </a:p>
        </p:txBody>
      </p:sp>
      <p:sp>
        <p:nvSpPr>
          <p:cNvPr id="1039" name="TextBox 1"/>
          <p:cNvSpPr txBox="1"/>
          <p:nvPr/>
        </p:nvSpPr>
        <p:spPr>
          <a:xfrm>
            <a:off x="1612900" y="3327400"/>
            <a:ext cx="636587" cy="464820"/>
          </a:xfrm>
          <a:prstGeom prst="rect">
            <a:avLst/>
          </a:prstGeom>
          <a:noFill/>
        </p:spPr>
        <p:txBody>
          <a:bodyPr lIns="0" rIns="0" rtlCol="0" tIns="0" wrap="none">
            <a:spAutoFit/>
          </a:bodyPr>
          <a:lstStyle/>
          <a:p>
            <a:pPr>
              <a:lnSpc>
                <a:spcPts val="1100"/>
              </a:lnSpc>
              <a:tabLst>
                <a:tab pos="101600"/>
              </a:tabLst>
            </a:pPr>
            <a:r>
              <a:rPr altLang="zh-CN" lang="en-US" smtClean="0"/>
              <a:t>	0.3</a:t>
            </a:r>
          </a:p>
          <a:p>
            <a:pPr>
              <a:lnSpc>
                <a:spcPts val="1100"/>
              </a:lnSpc>
              <a:tabLst>
                <a:tab pos="101600"/>
              </a:tabLst>
            </a:pPr>
            <a:endParaRPr altLang="zh-CN" lang="en-US" smtClean="0"/>
          </a:p>
          <a:p>
            <a:pPr>
              <a:lnSpc>
                <a:spcPts val="1100"/>
              </a:lnSpc>
              <a:tabLst>
                <a:tab pos="101600"/>
              </a:tabLst>
            </a:pPr>
            <a:r>
              <a:rPr altLang="zh-CN" lang="en-US" smtClean="0"/>
              <a:t>2014.2</a:t>
            </a:r>
          </a:p>
        </p:txBody>
      </p:sp>
      <p:sp>
        <p:nvSpPr>
          <p:cNvPr id="1040" name="TextBox 1"/>
          <p:cNvSpPr txBox="1"/>
          <p:nvPr/>
        </p:nvSpPr>
        <p:spPr>
          <a:xfrm>
            <a:off x="2235200" y="3225800"/>
            <a:ext cx="636587" cy="604520"/>
          </a:xfrm>
          <a:prstGeom prst="rect">
            <a:avLst/>
          </a:prstGeom>
          <a:noFill/>
        </p:spPr>
        <p:txBody>
          <a:bodyPr lIns="0" rIns="0" rtlCol="0" tIns="0" wrap="none">
            <a:spAutoFit/>
          </a:bodyPr>
          <a:lstStyle/>
          <a:p>
            <a:pPr>
              <a:lnSpc>
                <a:spcPts val="1100"/>
              </a:lnSpc>
              <a:tabLst>
                <a:tab pos="88900"/>
              </a:tabLst>
            </a:pPr>
            <a:r>
              <a:rPr altLang="zh-CN" lang="en-US" smtClean="0"/>
              <a:t>	0.4</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2014.3</a:t>
            </a:r>
          </a:p>
        </p:txBody>
      </p:sp>
      <p:sp>
        <p:nvSpPr>
          <p:cNvPr id="1041" name="TextBox 1"/>
          <p:cNvSpPr txBox="1"/>
          <p:nvPr/>
        </p:nvSpPr>
        <p:spPr>
          <a:xfrm>
            <a:off x="2844800" y="3225800"/>
            <a:ext cx="636587" cy="604520"/>
          </a:xfrm>
          <a:prstGeom prst="rect">
            <a:avLst/>
          </a:prstGeom>
          <a:noFill/>
        </p:spPr>
        <p:txBody>
          <a:bodyPr lIns="0" rIns="0" rtlCol="0" tIns="0" wrap="none">
            <a:spAutoFit/>
          </a:bodyPr>
          <a:lstStyle/>
          <a:p>
            <a:pPr>
              <a:lnSpc>
                <a:spcPts val="1100"/>
              </a:lnSpc>
              <a:tabLst>
                <a:tab pos="88900"/>
              </a:tabLst>
            </a:pPr>
            <a:r>
              <a:rPr altLang="zh-CN" lang="en-US" smtClean="0"/>
              <a:t>	0.4</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2014.4</a:t>
            </a:r>
          </a:p>
        </p:txBody>
      </p:sp>
      <p:sp>
        <p:nvSpPr>
          <p:cNvPr id="1042" name="TextBox 1"/>
          <p:cNvSpPr txBox="1"/>
          <p:nvPr/>
        </p:nvSpPr>
        <p:spPr>
          <a:xfrm>
            <a:off x="3454400" y="3225800"/>
            <a:ext cx="636587" cy="604520"/>
          </a:xfrm>
          <a:prstGeom prst="rect">
            <a:avLst/>
          </a:prstGeom>
          <a:noFill/>
        </p:spPr>
        <p:txBody>
          <a:bodyPr lIns="0" rIns="0" rtlCol="0" tIns="0" wrap="none">
            <a:spAutoFit/>
          </a:bodyPr>
          <a:lstStyle/>
          <a:p>
            <a:pPr>
              <a:lnSpc>
                <a:spcPts val="1100"/>
              </a:lnSpc>
              <a:tabLst>
                <a:tab pos="88900"/>
              </a:tabLst>
            </a:pPr>
            <a:r>
              <a:rPr altLang="zh-CN" lang="en-US" smtClean="0"/>
              <a:t>	0.4</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2014.5</a:t>
            </a:r>
          </a:p>
        </p:txBody>
      </p:sp>
      <p:sp>
        <p:nvSpPr>
          <p:cNvPr id="1043" name="TextBox 1"/>
          <p:cNvSpPr txBox="1"/>
          <p:nvPr/>
        </p:nvSpPr>
        <p:spPr>
          <a:xfrm>
            <a:off x="4064000" y="3225800"/>
            <a:ext cx="636587" cy="604520"/>
          </a:xfrm>
          <a:prstGeom prst="rect">
            <a:avLst/>
          </a:prstGeom>
          <a:noFill/>
        </p:spPr>
        <p:txBody>
          <a:bodyPr lIns="0" rIns="0" rtlCol="0" tIns="0" wrap="none">
            <a:spAutoFit/>
          </a:bodyPr>
          <a:lstStyle/>
          <a:p>
            <a:pPr>
              <a:lnSpc>
                <a:spcPts val="1100"/>
              </a:lnSpc>
              <a:tabLst>
                <a:tab pos="88900"/>
              </a:tabLst>
            </a:pPr>
            <a:r>
              <a:rPr altLang="zh-CN" lang="en-US" smtClean="0"/>
              <a:t>	0.4</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2014.6</a:t>
            </a:r>
          </a:p>
        </p:txBody>
      </p:sp>
      <p:sp>
        <p:nvSpPr>
          <p:cNvPr id="1044" name="TextBox 1"/>
          <p:cNvSpPr txBox="1"/>
          <p:nvPr/>
        </p:nvSpPr>
        <p:spPr>
          <a:xfrm>
            <a:off x="4673600" y="3225800"/>
            <a:ext cx="636587" cy="604520"/>
          </a:xfrm>
          <a:prstGeom prst="rect">
            <a:avLst/>
          </a:prstGeom>
          <a:noFill/>
        </p:spPr>
        <p:txBody>
          <a:bodyPr lIns="0" rIns="0" rtlCol="0" tIns="0" wrap="none">
            <a:spAutoFit/>
          </a:bodyPr>
          <a:lstStyle/>
          <a:p>
            <a:pPr>
              <a:lnSpc>
                <a:spcPts val="1100"/>
              </a:lnSpc>
              <a:tabLst>
                <a:tab pos="88900"/>
              </a:tabLst>
            </a:pPr>
            <a:r>
              <a:rPr altLang="zh-CN" lang="en-US" smtClean="0"/>
              <a:t>	0.4</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2014.7</a:t>
            </a:r>
          </a:p>
        </p:txBody>
      </p:sp>
      <p:sp>
        <p:nvSpPr>
          <p:cNvPr id="1045" name="TextBox 1"/>
          <p:cNvSpPr txBox="1"/>
          <p:nvPr/>
        </p:nvSpPr>
        <p:spPr>
          <a:xfrm>
            <a:off x="5283200" y="3111500"/>
            <a:ext cx="636587" cy="744220"/>
          </a:xfrm>
          <a:prstGeom prst="rect">
            <a:avLst/>
          </a:prstGeom>
          <a:noFill/>
        </p:spPr>
        <p:txBody>
          <a:bodyPr lIns="0" rIns="0" rtlCol="0" tIns="0" wrap="none">
            <a:spAutoFit/>
          </a:bodyPr>
          <a:lstStyle/>
          <a:p>
            <a:pPr>
              <a:lnSpc>
                <a:spcPts val="1100"/>
              </a:lnSpc>
              <a:tabLst>
                <a:tab pos="88900"/>
              </a:tabLst>
            </a:pPr>
            <a:r>
              <a:rPr altLang="zh-CN" lang="en-US" smtClean="0"/>
              <a:t>	0.5</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2014.8</a:t>
            </a:r>
          </a:p>
        </p:txBody>
      </p:sp>
      <p:sp>
        <p:nvSpPr>
          <p:cNvPr id="1046" name="TextBox 1"/>
          <p:cNvSpPr txBox="1"/>
          <p:nvPr/>
        </p:nvSpPr>
        <p:spPr>
          <a:xfrm>
            <a:off x="5892800" y="3111500"/>
            <a:ext cx="636587" cy="744220"/>
          </a:xfrm>
          <a:prstGeom prst="rect">
            <a:avLst/>
          </a:prstGeom>
          <a:noFill/>
        </p:spPr>
        <p:txBody>
          <a:bodyPr lIns="0" rIns="0" rtlCol="0" tIns="0" wrap="none">
            <a:spAutoFit/>
          </a:bodyPr>
          <a:lstStyle/>
          <a:p>
            <a:pPr>
              <a:lnSpc>
                <a:spcPts val="1100"/>
              </a:lnSpc>
              <a:tabLst>
                <a:tab pos="88900"/>
              </a:tabLst>
            </a:pPr>
            <a:r>
              <a:rPr altLang="zh-CN" lang="en-US" smtClean="0"/>
              <a:t>	0.5</a:t>
            </a:r>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endParaRPr altLang="zh-CN" lang="en-US" smtClean="0"/>
          </a:p>
          <a:p>
            <a:pPr>
              <a:lnSpc>
                <a:spcPts val="1100"/>
              </a:lnSpc>
              <a:tabLst>
                <a:tab pos="88900"/>
              </a:tabLst>
            </a:pPr>
            <a:r>
              <a:rPr altLang="zh-CN" lang="en-US" smtClean="0"/>
              <a:t>2014.9</a:t>
            </a:r>
          </a:p>
        </p:txBody>
      </p:sp>
      <p:sp>
        <p:nvSpPr>
          <p:cNvPr id="1047" name="TextBox 1"/>
          <p:cNvSpPr txBox="1"/>
          <p:nvPr/>
        </p:nvSpPr>
        <p:spPr>
          <a:xfrm>
            <a:off x="6464300" y="2997200"/>
            <a:ext cx="752475" cy="883920"/>
          </a:xfrm>
          <a:prstGeom prst="rect">
            <a:avLst/>
          </a:prstGeom>
          <a:noFill/>
        </p:spPr>
        <p:txBody>
          <a:bodyPr lIns="0" rIns="0" rtlCol="0" tIns="0" wrap="none">
            <a:spAutoFit/>
          </a:bodyPr>
          <a:lstStyle/>
          <a:p>
            <a:pPr>
              <a:lnSpc>
                <a:spcPts val="1100"/>
              </a:lnSpc>
              <a:tabLst>
                <a:tab pos="127000"/>
              </a:tabLst>
            </a:pPr>
            <a:r>
              <a:rPr altLang="zh-CN" lang="en-US" smtClean="0"/>
              <a:t>	0.6</a:t>
            </a:r>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r>
              <a:rPr altLang="zh-CN" lang="en-US" smtClean="0"/>
              <a:t>2014.10</a:t>
            </a:r>
          </a:p>
        </p:txBody>
      </p:sp>
      <p:sp>
        <p:nvSpPr>
          <p:cNvPr id="1048" name="TextBox 1"/>
          <p:cNvSpPr txBox="1"/>
          <p:nvPr/>
        </p:nvSpPr>
        <p:spPr>
          <a:xfrm>
            <a:off x="7073900" y="2997200"/>
            <a:ext cx="752475" cy="883920"/>
          </a:xfrm>
          <a:prstGeom prst="rect">
            <a:avLst/>
          </a:prstGeom>
          <a:noFill/>
        </p:spPr>
        <p:txBody>
          <a:bodyPr lIns="0" rIns="0" rtlCol="0" tIns="0" wrap="none">
            <a:spAutoFit/>
          </a:bodyPr>
          <a:lstStyle/>
          <a:p>
            <a:pPr>
              <a:lnSpc>
                <a:spcPts val="1100"/>
              </a:lnSpc>
              <a:tabLst>
                <a:tab pos="127000"/>
              </a:tabLst>
            </a:pPr>
            <a:r>
              <a:rPr altLang="zh-CN" lang="en-US" smtClean="0"/>
              <a:t>	0.6</a:t>
            </a:r>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endParaRPr altLang="zh-CN" lang="en-US" smtClean="0"/>
          </a:p>
          <a:p>
            <a:pPr>
              <a:lnSpc>
                <a:spcPts val="1100"/>
              </a:lnSpc>
              <a:tabLst>
                <a:tab pos="127000"/>
              </a:tabLst>
            </a:pPr>
            <a:r>
              <a:rPr altLang="zh-CN" lang="en-US" smtClean="0"/>
              <a:t>2014.11</a:t>
            </a:r>
          </a:p>
        </p:txBody>
      </p:sp>
      <p:sp>
        <p:nvSpPr>
          <p:cNvPr id="1049" name="TextBox 1"/>
          <p:cNvSpPr txBox="1"/>
          <p:nvPr/>
        </p:nvSpPr>
        <p:spPr>
          <a:xfrm>
            <a:off x="7683500" y="2882900"/>
            <a:ext cx="752475" cy="883920"/>
          </a:xfrm>
          <a:prstGeom prst="rect">
            <a:avLst/>
          </a:prstGeom>
          <a:noFill/>
        </p:spPr>
        <p:txBody>
          <a:bodyPr lIns="0" rIns="0" rtlCol="0" tIns="0" wrap="none">
            <a:spAutoFit/>
          </a:bodyPr>
          <a:lstStyle/>
          <a:p>
            <a:pPr>
              <a:lnSpc>
                <a:spcPts val="1100"/>
              </a:lnSpc>
              <a:tabLst>
                <a:tab pos="139700"/>
              </a:tabLst>
            </a:pPr>
            <a:r>
              <a:rPr altLang="zh-CN" lang="en-US" smtClean="0"/>
              <a:t>	0.7</a:t>
            </a:r>
          </a:p>
          <a:p>
            <a:pPr>
              <a:lnSpc>
                <a:spcPts val="1100"/>
              </a:lnSpc>
              <a:tabLst>
                <a:tab pos="139700"/>
              </a:tabLst>
            </a:pPr>
            <a:endParaRPr altLang="zh-CN" lang="en-US" smtClean="0"/>
          </a:p>
          <a:p>
            <a:pPr>
              <a:lnSpc>
                <a:spcPts val="1100"/>
              </a:lnSpc>
              <a:tabLst>
                <a:tab pos="139700"/>
              </a:tabLst>
            </a:pPr>
            <a:endParaRPr altLang="zh-CN" lang="en-US" smtClean="0"/>
          </a:p>
          <a:p>
            <a:pPr>
              <a:lnSpc>
                <a:spcPts val="1100"/>
              </a:lnSpc>
              <a:tabLst>
                <a:tab pos="139700"/>
              </a:tabLst>
            </a:pPr>
            <a:endParaRPr altLang="zh-CN" lang="en-US" smtClean="0"/>
          </a:p>
          <a:p>
            <a:pPr>
              <a:lnSpc>
                <a:spcPts val="1100"/>
              </a:lnSpc>
              <a:tabLst>
                <a:tab pos="139700"/>
              </a:tabLst>
            </a:pPr>
            <a:endParaRPr altLang="zh-CN" lang="en-US" smtClean="0"/>
          </a:p>
          <a:p>
            <a:pPr>
              <a:lnSpc>
                <a:spcPts val="1100"/>
              </a:lnSpc>
              <a:tabLst>
                <a:tab pos="139700"/>
              </a:tabLst>
            </a:pPr>
            <a:r>
              <a:rPr altLang="zh-CN" lang="en-US" smtClean="0"/>
              <a:t>2014.12</a:t>
            </a:r>
          </a:p>
        </p:txBody>
      </p:sp>
      <p:sp>
        <p:nvSpPr>
          <p:cNvPr id="1050" name="TextBox 1"/>
          <p:cNvSpPr txBox="1"/>
          <p:nvPr/>
        </p:nvSpPr>
        <p:spPr>
          <a:xfrm>
            <a:off x="393700" y="254000"/>
            <a:ext cx="10566400" cy="1290320"/>
          </a:xfrm>
          <a:prstGeom prst="rect">
            <a:avLst/>
          </a:prstGeom>
          <a:noFill/>
        </p:spPr>
        <p:txBody>
          <a:bodyPr lIns="0" rIns="0" rtlCol="0" tIns="0" wrap="none">
            <a:spAutoFit/>
          </a:bodyPr>
          <a:lstStyle/>
          <a:p>
            <a:pPr>
              <a:lnSpc>
                <a:spcPts val="1400"/>
              </a:lnSpc>
              <a:tabLst>
                <a:tab pos="241300"/>
                <a:tab pos="2565400"/>
              </a:tabLst>
            </a:pPr>
            <a:r>
              <a:rPr altLang="zh-CN" lang="en-US" smtClean="0"/>
              <a:t>	细分行业应用盘点——移动医疗</a:t>
            </a:r>
          </a:p>
          <a:p>
            <a:pPr>
              <a:lnSpc>
                <a:spcPts val="1400"/>
              </a:lnSpc>
              <a:tabLst>
                <a:tab pos="241300"/>
                <a:tab pos="2565400"/>
              </a:tabLst>
            </a:pPr>
            <a:r>
              <a:rPr altLang="zh-CN" lang="en-US" smtClean="0"/>
              <a:t>   2014年是移动医疗元年，年初以来，行业用户数量持续平稳上涨，年底达到7千万，用户增长潜力仍较</a:t>
            </a:r>
          </a:p>
          <a:p>
            <a:pPr>
              <a:lnSpc>
                <a:spcPts val="1400"/>
              </a:lnSpc>
              <a:tabLst>
                <a:tab pos="241300"/>
                <a:tab pos="2565400"/>
              </a:tabLst>
            </a:pPr>
            <a:r>
              <a:rPr altLang="zh-CN" lang="en-US" smtClean="0"/>
              <a:t>	大</a:t>
            </a:r>
          </a:p>
          <a:p>
            <a:pPr>
              <a:lnSpc>
                <a:spcPts val="1400"/>
              </a:lnSpc>
              <a:tabLst>
                <a:tab pos="241300"/>
                <a:tab pos="2565400"/>
              </a:tabLst>
            </a:pPr>
            <a:endParaRPr altLang="zh-CN" lang="en-US" smtClean="0"/>
          </a:p>
          <a:p>
            <a:pPr>
              <a:lnSpc>
                <a:spcPts val="1400"/>
              </a:lnSpc>
              <a:tabLst>
                <a:tab pos="241300"/>
                <a:tab pos="2565400"/>
              </a:tabLst>
            </a:pPr>
            <a:endParaRPr altLang="zh-CN" lang="en-US" smtClean="0"/>
          </a:p>
          <a:p>
            <a:pPr>
              <a:lnSpc>
                <a:spcPts val="1400"/>
              </a:lnSpc>
              <a:tabLst>
                <a:tab pos="241300"/>
                <a:tab pos="2565400"/>
              </a:tabLst>
            </a:pPr>
            <a:endParaRPr altLang="zh-CN" lang="en-US" smtClean="0"/>
          </a:p>
          <a:p>
            <a:pPr>
              <a:lnSpc>
                <a:spcPts val="1400"/>
              </a:lnSpc>
              <a:tabLst>
                <a:tab pos="241300"/>
                <a:tab pos="2565400"/>
              </a:tabLst>
            </a:pPr>
            <a:r>
              <a:rPr altLang="zh-CN" lang="en-US" smtClean="0"/>
              <a:t>		2014年1-12月 移动医疗行业用户规模及增长率</a:t>
            </a:r>
          </a:p>
        </p:txBody>
      </p:sp>
      <p:sp>
        <p:nvSpPr>
          <p:cNvPr id="1051" name="TextBox 1"/>
          <p:cNvSpPr txBox="1"/>
          <p:nvPr/>
        </p:nvSpPr>
        <p:spPr>
          <a:xfrm>
            <a:off x="3073400" y="4064000"/>
            <a:ext cx="177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移动医疗行业用户规模（亿台）</a:t>
            </a:r>
          </a:p>
        </p:txBody>
      </p:sp>
      <p:sp>
        <p:nvSpPr>
          <p:cNvPr id="1052" name="TextBox 1"/>
          <p:cNvSpPr txBox="1"/>
          <p:nvPr/>
        </p:nvSpPr>
        <p:spPr>
          <a:xfrm>
            <a:off x="5524500" y="4064000"/>
            <a:ext cx="7477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增长率（%）</a:t>
            </a:r>
          </a:p>
        </p:txBody>
      </p:sp>
    </p:spTree>
  </p:cSld>
  <p:clrMapOvr>
    <a:masterClrMapping/>
  </p:clrMapOvr>
  <p:transition/>
  <p:timing/>
</p:sld>
</file>

<file path=ppt/slides/slide6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684015" y="767270"/>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4030345" y="767270"/>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726557" y="767270"/>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684015" y="1503743"/>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030345" y="1503743"/>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726557" y="1503743"/>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684015" y="2240216"/>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030345" y="2240216"/>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726557" y="2240216"/>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3684015" y="2976689"/>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030345" y="2976689"/>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726557" y="2976689"/>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684015" y="3713175"/>
            <a:ext cx="346405" cy="368236"/>
          </a:xfrm>
          <a:custGeom>
            <a:gdLst>
              <a:gd fmla="*/ 0 w 346405" name="connsiteX0"/>
              <a:gd fmla="*/ 368236 h 368236" name="connsiteY0"/>
              <a:gd fmla="*/ 346405 w 346405" name="connsiteX1"/>
              <a:gd fmla="*/ 368236 h 368236" name="connsiteY1"/>
              <a:gd fmla="*/ 346405 w 346405" name="connsiteX2"/>
              <a:gd fmla="*/ 0 h 368236" name="connsiteY2"/>
              <a:gd fmla="*/ 0 w 346405" name="connsiteX3"/>
              <a:gd fmla="*/ 0 h 368236" name="connsiteY3"/>
              <a:gd fmla="*/ 0 w 34640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346405">
                <a:moveTo>
                  <a:pt x="0" y="368236"/>
                </a:moveTo>
                <a:lnTo>
                  <a:pt x="346405" y="368236"/>
                </a:lnTo>
                <a:lnTo>
                  <a:pt x="346405"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4030345" y="3713175"/>
            <a:ext cx="1696085" cy="368236"/>
          </a:xfrm>
          <a:custGeom>
            <a:gdLst>
              <a:gd fmla="*/ 0 w 1696085" name="connsiteX0"/>
              <a:gd fmla="*/ 368236 h 368236" name="connsiteY0"/>
              <a:gd fmla="*/ 1696084 w 1696085" name="connsiteX1"/>
              <a:gd fmla="*/ 368236 h 368236" name="connsiteY1"/>
              <a:gd fmla="*/ 1696084 w 1696085" name="connsiteX2"/>
              <a:gd fmla="*/ 0 h 368236" name="connsiteY2"/>
              <a:gd fmla="*/ 0 w 1696085" name="connsiteX3"/>
              <a:gd fmla="*/ 0 h 368236" name="connsiteY3"/>
              <a:gd fmla="*/ 0 w 1696085"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1696085">
                <a:moveTo>
                  <a:pt x="0" y="368236"/>
                </a:moveTo>
                <a:lnTo>
                  <a:pt x="1696084" y="368236"/>
                </a:lnTo>
                <a:lnTo>
                  <a:pt x="1696084"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5726557" y="3713175"/>
            <a:ext cx="2836417" cy="368236"/>
          </a:xfrm>
          <a:custGeom>
            <a:gdLst>
              <a:gd fmla="*/ 0 w 2836417" name="connsiteX0"/>
              <a:gd fmla="*/ 368236 h 368236" name="connsiteY0"/>
              <a:gd fmla="*/ 2836417 w 2836417" name="connsiteX1"/>
              <a:gd fmla="*/ 368236 h 368236" name="connsiteY1"/>
              <a:gd fmla="*/ 2836417 w 2836417" name="connsiteX2"/>
              <a:gd fmla="*/ 0 h 368236" name="connsiteY2"/>
              <a:gd fmla="*/ 0 w 2836417" name="connsiteX3"/>
              <a:gd fmla="*/ 0 h 368236" name="connsiteY3"/>
              <a:gd fmla="*/ 0 w 2836417" name="connsiteX4"/>
              <a:gd fmla="*/ 368236 h 36823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68236" w="2836417">
                <a:moveTo>
                  <a:pt x="0" y="368236"/>
                </a:moveTo>
                <a:lnTo>
                  <a:pt x="2836417" y="368236"/>
                </a:lnTo>
                <a:lnTo>
                  <a:pt x="2836417" y="0"/>
                </a:lnTo>
                <a:lnTo>
                  <a:pt x="0" y="0"/>
                </a:lnTo>
                <a:lnTo>
                  <a:pt x="0" y="368236"/>
                </a:lnTo>
              </a:path>
            </a:pathLst>
          </a:custGeom>
          <a:solidFill>
            <a:srgbClr val="DDE3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5288279" y="4131564"/>
            <a:ext cx="208788" cy="262128"/>
          </a:xfrm>
          <a:custGeom>
            <a:gdLst>
              <a:gd fmla="*/ 0 w 208788" name="connsiteX0"/>
              <a:gd fmla="*/ 262127 h 262128" name="connsiteY0"/>
              <a:gd fmla="*/ 208788 w 208788" name="connsiteX1"/>
              <a:gd fmla="*/ 262127 h 262128" name="connsiteY1"/>
              <a:gd fmla="*/ 208788 w 208788" name="connsiteX2"/>
              <a:gd fmla="*/ 0 h 262128" name="connsiteY2"/>
              <a:gd fmla="*/ 0 w 208788" name="connsiteX3"/>
              <a:gd fmla="*/ 0 h 262128" name="connsiteY3"/>
              <a:gd fmla="*/ 0 w 208788" name="connsiteX4"/>
              <a:gd fmla="*/ 262127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208788">
                <a:moveTo>
                  <a:pt x="0" y="262127"/>
                </a:moveTo>
                <a:lnTo>
                  <a:pt x="208788" y="262127"/>
                </a:lnTo>
                <a:lnTo>
                  <a:pt x="208788"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5288279" y="3765803"/>
            <a:ext cx="278891" cy="262128"/>
          </a:xfrm>
          <a:custGeom>
            <a:gdLst>
              <a:gd fmla="*/ 0 w 278891" name="connsiteX0"/>
              <a:gd fmla="*/ 262128 h 262128" name="connsiteY0"/>
              <a:gd fmla="*/ 278891 w 278891" name="connsiteX1"/>
              <a:gd fmla="*/ 262128 h 262128" name="connsiteY1"/>
              <a:gd fmla="*/ 278891 w 278891" name="connsiteX2"/>
              <a:gd fmla="*/ 0 h 262128" name="connsiteY2"/>
              <a:gd fmla="*/ 0 w 278891" name="connsiteX3"/>
              <a:gd fmla="*/ 0 h 262128" name="connsiteY3"/>
              <a:gd fmla="*/ 0 w 278891" name="connsiteX4"/>
              <a:gd fmla="*/ 262128 h 2621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8" w="278891">
                <a:moveTo>
                  <a:pt x="0" y="262128"/>
                </a:moveTo>
                <a:lnTo>
                  <a:pt x="278891" y="262128"/>
                </a:lnTo>
                <a:lnTo>
                  <a:pt x="278891" y="0"/>
                </a:lnTo>
                <a:lnTo>
                  <a:pt x="0" y="0"/>
                </a:lnTo>
                <a:lnTo>
                  <a:pt x="0" y="262128"/>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5288279" y="3398520"/>
            <a:ext cx="313944" cy="262127"/>
          </a:xfrm>
          <a:custGeom>
            <a:gdLst>
              <a:gd fmla="*/ 0 w 313944" name="connsiteX0"/>
              <a:gd fmla="*/ 262127 h 262127" name="connsiteY0"/>
              <a:gd fmla="*/ 313944 w 313944" name="connsiteX1"/>
              <a:gd fmla="*/ 262127 h 262127" name="connsiteY1"/>
              <a:gd fmla="*/ 313944 w 313944" name="connsiteX2"/>
              <a:gd fmla="*/ 0 h 262127" name="connsiteY2"/>
              <a:gd fmla="*/ 0 w 313944" name="connsiteX3"/>
              <a:gd fmla="*/ 0 h 262127" name="connsiteY3"/>
              <a:gd fmla="*/ 0 w 313944"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313944">
                <a:moveTo>
                  <a:pt x="0" y="262127"/>
                </a:moveTo>
                <a:lnTo>
                  <a:pt x="313944" y="262127"/>
                </a:lnTo>
                <a:lnTo>
                  <a:pt x="313944" y="0"/>
                </a:lnTo>
                <a:lnTo>
                  <a:pt x="0" y="0"/>
                </a:lnTo>
                <a:lnTo>
                  <a:pt x="0" y="262127"/>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288279" y="3032760"/>
            <a:ext cx="347472" cy="262127"/>
          </a:xfrm>
          <a:custGeom>
            <a:gdLst>
              <a:gd fmla="*/ 0 w 347472" name="connsiteX0"/>
              <a:gd fmla="*/ 262127 h 262127" name="connsiteY0"/>
              <a:gd fmla="*/ 347472 w 347472" name="connsiteX1"/>
              <a:gd fmla="*/ 262127 h 262127" name="connsiteY1"/>
              <a:gd fmla="*/ 347472 w 347472" name="connsiteX2"/>
              <a:gd fmla="*/ 0 h 262127" name="connsiteY2"/>
              <a:gd fmla="*/ 0 w 347472" name="connsiteX3"/>
              <a:gd fmla="*/ 0 h 262127" name="connsiteY3"/>
              <a:gd fmla="*/ 0 w 347472"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347472">
                <a:moveTo>
                  <a:pt x="0" y="262127"/>
                </a:moveTo>
                <a:lnTo>
                  <a:pt x="347472" y="262127"/>
                </a:lnTo>
                <a:lnTo>
                  <a:pt x="347472" y="0"/>
                </a:lnTo>
                <a:lnTo>
                  <a:pt x="0" y="0"/>
                </a:lnTo>
                <a:lnTo>
                  <a:pt x="0" y="262127"/>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5288279" y="2667000"/>
            <a:ext cx="347472" cy="260604"/>
          </a:xfrm>
          <a:custGeom>
            <a:gdLst>
              <a:gd fmla="*/ 0 w 347472" name="connsiteX0"/>
              <a:gd fmla="*/ 260604 h 260604" name="connsiteY0"/>
              <a:gd fmla="*/ 347472 w 347472" name="connsiteX1"/>
              <a:gd fmla="*/ 260604 h 260604" name="connsiteY1"/>
              <a:gd fmla="*/ 347472 w 347472" name="connsiteX2"/>
              <a:gd fmla="*/ 0 h 260604" name="connsiteY2"/>
              <a:gd fmla="*/ 0 w 347472" name="connsiteX3"/>
              <a:gd fmla="*/ 0 h 260604" name="connsiteY3"/>
              <a:gd fmla="*/ 0 w 347472" name="connsiteX4"/>
              <a:gd fmla="*/ 260604 h 2606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4" w="347472">
                <a:moveTo>
                  <a:pt x="0" y="260604"/>
                </a:moveTo>
                <a:lnTo>
                  <a:pt x="347472" y="260604"/>
                </a:lnTo>
                <a:lnTo>
                  <a:pt x="347472" y="0"/>
                </a:lnTo>
                <a:lnTo>
                  <a:pt x="0" y="0"/>
                </a:lnTo>
                <a:lnTo>
                  <a:pt x="0" y="260604"/>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5288279" y="2299716"/>
            <a:ext cx="347472" cy="262127"/>
          </a:xfrm>
          <a:custGeom>
            <a:gdLst>
              <a:gd fmla="*/ 0 w 347472" name="connsiteX0"/>
              <a:gd fmla="*/ 262127 h 262127" name="connsiteY0"/>
              <a:gd fmla="*/ 347472 w 347472" name="connsiteX1"/>
              <a:gd fmla="*/ 262127 h 262127" name="connsiteY1"/>
              <a:gd fmla="*/ 347472 w 347472" name="connsiteX2"/>
              <a:gd fmla="*/ 0 h 262127" name="connsiteY2"/>
              <a:gd fmla="*/ 0 w 347472" name="connsiteX3"/>
              <a:gd fmla="*/ 0 h 262127" name="connsiteY3"/>
              <a:gd fmla="*/ 0 w 347472"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347472">
                <a:moveTo>
                  <a:pt x="0" y="262127"/>
                </a:moveTo>
                <a:lnTo>
                  <a:pt x="347472" y="262127"/>
                </a:lnTo>
                <a:lnTo>
                  <a:pt x="347472"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5288279" y="1933955"/>
            <a:ext cx="452628" cy="262127"/>
          </a:xfrm>
          <a:custGeom>
            <a:gdLst>
              <a:gd fmla="*/ 0 w 452628" name="connsiteX0"/>
              <a:gd fmla="*/ 262127 h 262127" name="connsiteY0"/>
              <a:gd fmla="*/ 452628 w 452628" name="connsiteX1"/>
              <a:gd fmla="*/ 262127 h 262127" name="connsiteY1"/>
              <a:gd fmla="*/ 452628 w 452628" name="connsiteX2"/>
              <a:gd fmla="*/ 0 h 262127" name="connsiteY2"/>
              <a:gd fmla="*/ 0 w 452628" name="connsiteX3"/>
              <a:gd fmla="*/ 0 h 262127" name="connsiteY3"/>
              <a:gd fmla="*/ 0 w 452628"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452628">
                <a:moveTo>
                  <a:pt x="0" y="262127"/>
                </a:moveTo>
                <a:lnTo>
                  <a:pt x="452628" y="262127"/>
                </a:lnTo>
                <a:lnTo>
                  <a:pt x="452628" y="0"/>
                </a:lnTo>
                <a:lnTo>
                  <a:pt x="0" y="0"/>
                </a:lnTo>
                <a:lnTo>
                  <a:pt x="0" y="262127"/>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5288279" y="1566672"/>
            <a:ext cx="487679" cy="262127"/>
          </a:xfrm>
          <a:custGeom>
            <a:gdLst>
              <a:gd fmla="*/ 0 w 487679" name="connsiteX0"/>
              <a:gd fmla="*/ 262127 h 262127" name="connsiteY0"/>
              <a:gd fmla="*/ 487679 w 487679" name="connsiteX1"/>
              <a:gd fmla="*/ 262127 h 262127" name="connsiteY1"/>
              <a:gd fmla="*/ 487679 w 487679" name="connsiteX2"/>
              <a:gd fmla="*/ 0 h 262127" name="connsiteY2"/>
              <a:gd fmla="*/ 0 w 487679" name="connsiteX3"/>
              <a:gd fmla="*/ 0 h 262127" name="connsiteY3"/>
              <a:gd fmla="*/ 0 w 487679"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487679">
                <a:moveTo>
                  <a:pt x="0" y="262127"/>
                </a:moveTo>
                <a:lnTo>
                  <a:pt x="487679" y="262127"/>
                </a:lnTo>
                <a:lnTo>
                  <a:pt x="487679" y="0"/>
                </a:lnTo>
                <a:lnTo>
                  <a:pt x="0" y="0"/>
                </a:lnTo>
                <a:lnTo>
                  <a:pt x="0" y="262127"/>
                </a:lnTo>
              </a:path>
            </a:pathLst>
          </a:custGeom>
          <a:solidFill>
            <a:srgbClr val="496A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288279" y="1200911"/>
            <a:ext cx="731520" cy="262127"/>
          </a:xfrm>
          <a:custGeom>
            <a:gdLst>
              <a:gd fmla="*/ 0 w 731520" name="connsiteX0"/>
              <a:gd fmla="*/ 262127 h 262127" name="connsiteY0"/>
              <a:gd fmla="*/ 731520 w 731520" name="connsiteX1"/>
              <a:gd fmla="*/ 262127 h 262127" name="connsiteY1"/>
              <a:gd fmla="*/ 731520 w 731520" name="connsiteX2"/>
              <a:gd fmla="*/ 0 h 262127" name="connsiteY2"/>
              <a:gd fmla="*/ 0 w 731520" name="connsiteX3"/>
              <a:gd fmla="*/ 0 h 262127" name="connsiteY3"/>
              <a:gd fmla="*/ 0 w 731520" name="connsiteX4"/>
              <a:gd fmla="*/ 262127 h 2621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2127" w="731520">
                <a:moveTo>
                  <a:pt x="0" y="262127"/>
                </a:moveTo>
                <a:lnTo>
                  <a:pt x="731520" y="262127"/>
                </a:lnTo>
                <a:lnTo>
                  <a:pt x="731520" y="0"/>
                </a:lnTo>
                <a:lnTo>
                  <a:pt x="0" y="0"/>
                </a:lnTo>
                <a:lnTo>
                  <a:pt x="0" y="262127"/>
                </a:lnTo>
              </a:path>
            </a:pathLst>
          </a:custGeom>
          <a:solidFill>
            <a:srgbClr val="405ED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5288279" y="835152"/>
            <a:ext cx="2782824" cy="260603"/>
          </a:xfrm>
          <a:custGeom>
            <a:gdLst>
              <a:gd fmla="*/ 0 w 2782824" name="connsiteX0"/>
              <a:gd fmla="*/ 260603 h 260603" name="connsiteY0"/>
              <a:gd fmla="*/ 2782824 w 2782824" name="connsiteX1"/>
              <a:gd fmla="*/ 260603 h 260603" name="connsiteY1"/>
              <a:gd fmla="*/ 2782824 w 2782824" name="connsiteX2"/>
              <a:gd fmla="*/ 0 h 260603" name="connsiteY2"/>
              <a:gd fmla="*/ 0 w 2782824" name="connsiteX3"/>
              <a:gd fmla="*/ 0 h 260603" name="connsiteY3"/>
              <a:gd fmla="*/ 0 w 2782824" name="connsiteX4"/>
              <a:gd fmla="*/ 260603 h 26060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0603" w="2782824">
                <a:moveTo>
                  <a:pt x="0" y="260603"/>
                </a:moveTo>
                <a:lnTo>
                  <a:pt x="2782824" y="260603"/>
                </a:lnTo>
                <a:lnTo>
                  <a:pt x="2782824" y="0"/>
                </a:lnTo>
                <a:lnTo>
                  <a:pt x="0" y="0"/>
                </a:lnTo>
                <a:lnTo>
                  <a:pt x="0" y="260603"/>
                </a:lnTo>
              </a:path>
            </a:pathLst>
          </a:custGeom>
          <a:solidFill>
            <a:srgbClr val="2D4DC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315213" y="920241"/>
            <a:ext cx="2892679" cy="21844"/>
          </a:xfrm>
          <a:custGeom>
            <a:gdLst>
              <a:gd fmla="*/ 6350 w 2892679" name="connsiteX0"/>
              <a:gd fmla="*/ 6350 h 21844" name="connsiteY0"/>
              <a:gd fmla="*/ 2886328 w 2892679" name="connsiteX1"/>
              <a:gd fmla="*/ 6350 h 21844" name="connsiteY1"/>
            </a:gdLst>
            <a:cxnLst>
              <a:cxn ang="0">
                <a:pos x="connsiteX0" y="connsiteY0"/>
              </a:cxn>
              <a:cxn ang="1">
                <a:pos x="connsiteX1" y="connsiteY1"/>
              </a:cxn>
            </a:cxnLst>
            <a:rect b="b" l="l" r="r" t="t"/>
            <a:pathLst>
              <a:path h="21844" w="2892679">
                <a:moveTo>
                  <a:pt x="6350" y="6350"/>
                </a:moveTo>
                <a:lnTo>
                  <a:pt x="2886328"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1" name="TextBox 1"/>
          <p:cNvSpPr txBox="1"/>
          <p:nvPr/>
        </p:nvSpPr>
        <p:spPr>
          <a:xfrm>
            <a:off x="3810000" y="850900"/>
            <a:ext cx="82550" cy="223520"/>
          </a:xfrm>
          <a:prstGeom prst="rect">
            <a:avLst/>
          </a:prstGeom>
          <a:noFill/>
        </p:spPr>
        <p:txBody>
          <a:bodyPr lIns="0" rIns="0" rtlCol="0" tIns="0" wrap="none">
            <a:spAutoFit/>
          </a:bodyPr>
          <a:lstStyle/>
          <a:p>
            <a:pPr>
              <a:lnSpc>
                <a:spcPts val="1400"/>
              </a:lnSpc>
            </a:pPr>
            <a:r>
              <a:rPr altLang="zh-CN" lang="en-US" smtClean="0" sz="1106">
                <a:solidFill>
                  <a:srgbClr val="8087A4"/>
                </a:solidFill>
                <a:latin charset="0" pitchFamily="18" typeface="Microsoft YaHei UI"/>
                <a:cs charset="0" pitchFamily="18" typeface="Microsoft YaHei UI"/>
              </a:rPr>
              <a:t>1</a:t>
            </a:r>
          </a:p>
        </p:txBody>
      </p:sp>
      <p:sp>
        <p:nvSpPr>
          <p:cNvPr id="1024" name="TextBox 1"/>
          <p:cNvSpPr txBox="1"/>
          <p:nvPr/>
        </p:nvSpPr>
        <p:spPr>
          <a:xfrm>
            <a:off x="3771900" y="1219200"/>
            <a:ext cx="231775" cy="3068320"/>
          </a:xfrm>
          <a:prstGeom prst="rect">
            <a:avLst/>
          </a:prstGeom>
          <a:noFill/>
        </p:spPr>
        <p:txBody>
          <a:bodyPr lIns="0" rIns="0" rtlCol="0" tIns="0" wrap="none">
            <a:spAutoFit/>
          </a:bodyPr>
          <a:lstStyle/>
          <a:p>
            <a:pPr>
              <a:lnSpc>
                <a:spcPts val="1400"/>
              </a:lnSpc>
              <a:tabLst>
                <a:tab pos="38100"/>
              </a:tabLst>
            </a:pPr>
            <a:r>
              <a:rPr altLang="zh-CN" lang="en-US" smtClean="0"/>
              <a:t>	2</a:t>
            </a:r>
          </a:p>
          <a:p>
            <a:pPr>
              <a:lnSpc>
                <a:spcPts val="1400"/>
              </a:lnSpc>
              <a:tabLst>
                <a:tab pos="38100"/>
              </a:tabLst>
            </a:pPr>
            <a:endParaRPr altLang="zh-CN" lang="en-US" smtClean="0"/>
          </a:p>
          <a:p>
            <a:pPr>
              <a:lnSpc>
                <a:spcPts val="1400"/>
              </a:lnSpc>
              <a:tabLst>
                <a:tab pos="38100"/>
              </a:tabLst>
            </a:pPr>
            <a:r>
              <a:rPr altLang="zh-CN" lang="en-US" smtClean="0"/>
              <a:t>	3</a:t>
            </a:r>
          </a:p>
          <a:p>
            <a:pPr>
              <a:lnSpc>
                <a:spcPts val="1400"/>
              </a:lnSpc>
              <a:tabLst>
                <a:tab pos="38100"/>
              </a:tabLst>
            </a:pPr>
            <a:endParaRPr altLang="zh-CN" lang="en-US" smtClean="0"/>
          </a:p>
          <a:p>
            <a:pPr>
              <a:lnSpc>
                <a:spcPts val="1400"/>
              </a:lnSpc>
              <a:tabLst>
                <a:tab pos="38100"/>
              </a:tabLst>
            </a:pPr>
            <a:r>
              <a:rPr altLang="zh-CN" lang="en-US" smtClean="0"/>
              <a:t>	4</a:t>
            </a:r>
          </a:p>
          <a:p>
            <a:pPr>
              <a:lnSpc>
                <a:spcPts val="1400"/>
              </a:lnSpc>
              <a:tabLst>
                <a:tab pos="38100"/>
              </a:tabLst>
            </a:pPr>
            <a:endParaRPr altLang="zh-CN" lang="en-US" smtClean="0"/>
          </a:p>
          <a:p>
            <a:pPr>
              <a:lnSpc>
                <a:spcPts val="1400"/>
              </a:lnSpc>
              <a:tabLst>
                <a:tab pos="38100"/>
              </a:tabLst>
            </a:pPr>
            <a:r>
              <a:rPr altLang="zh-CN" lang="en-US" smtClean="0"/>
              <a:t>	5</a:t>
            </a:r>
          </a:p>
          <a:p>
            <a:pPr>
              <a:lnSpc>
                <a:spcPts val="1400"/>
              </a:lnSpc>
              <a:tabLst>
                <a:tab pos="38100"/>
              </a:tabLst>
            </a:pPr>
            <a:endParaRPr altLang="zh-CN" lang="en-US" smtClean="0"/>
          </a:p>
          <a:p>
            <a:pPr>
              <a:lnSpc>
                <a:spcPts val="1400"/>
              </a:lnSpc>
              <a:tabLst>
                <a:tab pos="38100"/>
              </a:tabLst>
            </a:pPr>
            <a:r>
              <a:rPr altLang="zh-CN" lang="en-US" smtClean="0"/>
              <a:t>	6</a:t>
            </a:r>
          </a:p>
          <a:p>
            <a:pPr>
              <a:lnSpc>
                <a:spcPts val="1400"/>
              </a:lnSpc>
              <a:tabLst>
                <a:tab pos="38100"/>
              </a:tabLst>
            </a:pPr>
            <a:endParaRPr altLang="zh-CN" lang="en-US" smtClean="0"/>
          </a:p>
          <a:p>
            <a:pPr>
              <a:lnSpc>
                <a:spcPts val="1400"/>
              </a:lnSpc>
              <a:tabLst>
                <a:tab pos="38100"/>
              </a:tabLst>
            </a:pPr>
            <a:r>
              <a:rPr altLang="zh-CN" lang="en-US" smtClean="0"/>
              <a:t>	7</a:t>
            </a:r>
          </a:p>
          <a:p>
            <a:pPr>
              <a:lnSpc>
                <a:spcPts val="1400"/>
              </a:lnSpc>
              <a:tabLst>
                <a:tab pos="38100"/>
              </a:tabLst>
            </a:pPr>
            <a:endParaRPr altLang="zh-CN" lang="en-US" smtClean="0"/>
          </a:p>
          <a:p>
            <a:pPr>
              <a:lnSpc>
                <a:spcPts val="1400"/>
              </a:lnSpc>
              <a:tabLst>
                <a:tab pos="38100"/>
              </a:tabLst>
            </a:pPr>
            <a:r>
              <a:rPr altLang="zh-CN" lang="en-US" smtClean="0"/>
              <a:t>	8</a:t>
            </a:r>
          </a:p>
          <a:p>
            <a:pPr>
              <a:lnSpc>
                <a:spcPts val="1400"/>
              </a:lnSpc>
              <a:tabLst>
                <a:tab pos="38100"/>
              </a:tabLst>
            </a:pPr>
            <a:endParaRPr altLang="zh-CN" lang="en-US" smtClean="0"/>
          </a:p>
          <a:p>
            <a:pPr>
              <a:lnSpc>
                <a:spcPts val="1400"/>
              </a:lnSpc>
              <a:tabLst>
                <a:tab pos="38100"/>
              </a:tabLst>
            </a:pPr>
            <a:r>
              <a:rPr altLang="zh-CN" lang="en-US" smtClean="0"/>
              <a:t>	9</a:t>
            </a:r>
          </a:p>
          <a:p>
            <a:pPr>
              <a:lnSpc>
                <a:spcPts val="1400"/>
              </a:lnSpc>
              <a:tabLst>
                <a:tab pos="38100"/>
              </a:tabLst>
            </a:pPr>
            <a:endParaRPr altLang="zh-CN" lang="en-US" smtClean="0"/>
          </a:p>
          <a:p>
            <a:pPr>
              <a:lnSpc>
                <a:spcPts val="1400"/>
              </a:lnSpc>
              <a:tabLst>
                <a:tab pos="38100"/>
              </a:tabLst>
            </a:pPr>
            <a:r>
              <a:rPr altLang="zh-CN" lang="en-US" smtClean="0"/>
              <a:t>10</a:t>
            </a:r>
          </a:p>
        </p:txBody>
      </p:sp>
      <p:sp>
        <p:nvSpPr>
          <p:cNvPr id="1025" name="TextBox 1"/>
          <p:cNvSpPr txBox="1"/>
          <p:nvPr/>
        </p:nvSpPr>
        <p:spPr>
          <a:xfrm>
            <a:off x="5359400" y="1270000"/>
            <a:ext cx="884238" cy="2420620"/>
          </a:xfrm>
          <a:prstGeom prst="rect">
            <a:avLst/>
          </a:prstGeom>
          <a:noFill/>
        </p:spPr>
        <p:txBody>
          <a:bodyPr lIns="0" rIns="0" rtlCol="0" tIns="0" wrap="none">
            <a:spAutoFit/>
          </a:bodyPr>
          <a:lstStyle/>
          <a:p>
            <a:pPr>
              <a:lnSpc>
                <a:spcPts val="1100"/>
              </a:lnSpc>
              <a:tabLst>
                <a:tab pos="177800"/>
                <a:tab pos="228600"/>
                <a:tab pos="254000"/>
                <a:tab pos="279400"/>
                <a:tab pos="304800"/>
                <a:tab pos="317500"/>
                <a:tab pos="431800"/>
              </a:tabLst>
            </a:pPr>
            <a:r>
              <a:rPr altLang="zh-CN" lang="en-US" smtClean="0"/>
              <a:t>		0.2%</a:t>
            </a:r>
          </a:p>
          <a:p>
            <a:pPr>
              <a:lnSpc>
                <a:spcPts val="1100"/>
              </a:lnSpc>
              <a:tabLst>
                <a:tab pos="177800"/>
                <a:tab pos="228600"/>
                <a:tab pos="254000"/>
                <a:tab pos="279400"/>
                <a:tab pos="304800"/>
                <a:tab pos="317500"/>
                <a:tab pos="431800"/>
              </a:tabLst>
            </a:pPr>
            <a:endParaRPr altLang="zh-CN" lang="en-US" smtClean="0"/>
          </a:p>
          <a:p>
            <a:pPr>
              <a:lnSpc>
                <a:spcPts val="1100"/>
              </a:lnSpc>
              <a:tabLst>
                <a:tab pos="177800"/>
                <a:tab pos="228600"/>
                <a:tab pos="254000"/>
                <a:tab pos="279400"/>
                <a:tab pos="304800"/>
                <a:tab pos="317500"/>
                <a:tab pos="431800"/>
              </a:tabLst>
            </a:pPr>
            <a:r>
              <a:rPr altLang="zh-CN" lang="en-US" smtClean="0"/>
              <a:t>0.1%</a:t>
            </a:r>
          </a:p>
          <a:p>
            <a:pPr>
              <a:lnSpc>
                <a:spcPts val="1100"/>
              </a:lnSpc>
              <a:tabLst>
                <a:tab pos="177800"/>
                <a:tab pos="228600"/>
                <a:tab pos="254000"/>
                <a:tab pos="279400"/>
                <a:tab pos="304800"/>
                <a:tab pos="317500"/>
                <a:tab pos="431800"/>
              </a:tabLst>
            </a:pPr>
            <a:endParaRPr altLang="zh-CN" lang="en-US" smtClean="0"/>
          </a:p>
          <a:p>
            <a:pPr>
              <a:lnSpc>
                <a:spcPts val="1100"/>
              </a:lnSpc>
              <a:tabLst>
                <a:tab pos="177800"/>
                <a:tab pos="228600"/>
                <a:tab pos="254000"/>
                <a:tab pos="279400"/>
                <a:tab pos="304800"/>
                <a:tab pos="317500"/>
                <a:tab pos="431800"/>
              </a:tabLst>
            </a:pPr>
            <a:r>
              <a:rPr altLang="zh-CN" lang="en-US" smtClean="0"/>
              <a:t>							0.1%</a:t>
            </a:r>
          </a:p>
          <a:p>
            <a:pPr>
              <a:lnSpc>
                <a:spcPts val="1100"/>
              </a:lnSpc>
              <a:tabLst>
                <a:tab pos="177800"/>
                <a:tab pos="228600"/>
                <a:tab pos="254000"/>
                <a:tab pos="279400"/>
                <a:tab pos="304800"/>
                <a:tab pos="317500"/>
                <a:tab pos="431800"/>
              </a:tabLst>
            </a:pPr>
            <a:endParaRPr altLang="zh-CN" lang="en-US" smtClean="0"/>
          </a:p>
          <a:p>
            <a:pPr>
              <a:lnSpc>
                <a:spcPts val="1100"/>
              </a:lnSpc>
              <a:tabLst>
                <a:tab pos="177800"/>
                <a:tab pos="228600"/>
                <a:tab pos="254000"/>
                <a:tab pos="279400"/>
                <a:tab pos="304800"/>
                <a:tab pos="317500"/>
                <a:tab pos="431800"/>
              </a:tabLst>
            </a:pPr>
            <a:r>
              <a:rPr altLang="zh-CN" lang="en-US" smtClean="0"/>
              <a:t>					0.1%</a:t>
            </a:r>
          </a:p>
          <a:p>
            <a:pPr>
              <a:lnSpc>
                <a:spcPts val="1100"/>
              </a:lnSpc>
              <a:tabLst>
                <a:tab pos="177800"/>
                <a:tab pos="228600"/>
                <a:tab pos="254000"/>
                <a:tab pos="279400"/>
                <a:tab pos="304800"/>
                <a:tab pos="317500"/>
                <a:tab pos="431800"/>
              </a:tabLst>
            </a:pPr>
            <a:endParaRPr altLang="zh-CN" lang="en-US" smtClean="0"/>
          </a:p>
          <a:p>
            <a:pPr>
              <a:lnSpc>
                <a:spcPts val="1100"/>
              </a:lnSpc>
              <a:tabLst>
                <a:tab pos="177800"/>
                <a:tab pos="228600"/>
                <a:tab pos="254000"/>
                <a:tab pos="279400"/>
                <a:tab pos="304800"/>
                <a:tab pos="317500"/>
                <a:tab pos="431800"/>
              </a:tabLst>
            </a:pPr>
            <a:r>
              <a:rPr altLang="zh-CN" lang="en-US" smtClean="0"/>
              <a:t>					0.1%</a:t>
            </a:r>
          </a:p>
          <a:p>
            <a:pPr>
              <a:lnSpc>
                <a:spcPts val="1100"/>
              </a:lnSpc>
              <a:tabLst>
                <a:tab pos="177800"/>
                <a:tab pos="228600"/>
                <a:tab pos="254000"/>
                <a:tab pos="279400"/>
                <a:tab pos="304800"/>
                <a:tab pos="317500"/>
                <a:tab pos="431800"/>
              </a:tabLst>
            </a:pPr>
            <a:endParaRPr altLang="zh-CN" lang="en-US" smtClean="0"/>
          </a:p>
          <a:p>
            <a:pPr>
              <a:lnSpc>
                <a:spcPts val="1100"/>
              </a:lnSpc>
              <a:tabLst>
                <a:tab pos="177800"/>
                <a:tab pos="228600"/>
                <a:tab pos="254000"/>
                <a:tab pos="279400"/>
                <a:tab pos="304800"/>
                <a:tab pos="317500"/>
                <a:tab pos="431800"/>
              </a:tabLst>
            </a:pPr>
            <a:r>
              <a:rPr altLang="zh-CN" lang="en-US" smtClean="0"/>
              <a:t>						0.1%</a:t>
            </a:r>
          </a:p>
          <a:p>
            <a:pPr>
              <a:lnSpc>
                <a:spcPts val="1100"/>
              </a:lnSpc>
              <a:tabLst>
                <a:tab pos="177800"/>
                <a:tab pos="228600"/>
                <a:tab pos="254000"/>
                <a:tab pos="279400"/>
                <a:tab pos="304800"/>
                <a:tab pos="317500"/>
                <a:tab pos="431800"/>
              </a:tabLst>
            </a:pPr>
            <a:endParaRPr altLang="zh-CN" lang="en-US" smtClean="0"/>
          </a:p>
          <a:p>
            <a:pPr>
              <a:lnSpc>
                <a:spcPts val="1100"/>
              </a:lnSpc>
              <a:tabLst>
                <a:tab pos="177800"/>
                <a:tab pos="228600"/>
                <a:tab pos="254000"/>
                <a:tab pos="279400"/>
                <a:tab pos="304800"/>
                <a:tab pos="317500"/>
                <a:tab pos="431800"/>
              </a:tabLst>
            </a:pPr>
            <a:r>
              <a:rPr altLang="zh-CN" lang="en-US" smtClean="0"/>
              <a:t>				0.1%</a:t>
            </a:r>
          </a:p>
          <a:p>
            <a:pPr>
              <a:lnSpc>
                <a:spcPts val="1100"/>
              </a:lnSpc>
              <a:tabLst>
                <a:tab pos="177800"/>
                <a:tab pos="228600"/>
                <a:tab pos="254000"/>
                <a:tab pos="279400"/>
                <a:tab pos="304800"/>
                <a:tab pos="317500"/>
                <a:tab pos="431800"/>
              </a:tabLst>
            </a:pPr>
            <a:endParaRPr altLang="zh-CN" lang="en-US" smtClean="0"/>
          </a:p>
          <a:p>
            <a:pPr>
              <a:lnSpc>
                <a:spcPts val="1100"/>
              </a:lnSpc>
              <a:tabLst>
                <a:tab pos="177800"/>
                <a:tab pos="228600"/>
                <a:tab pos="254000"/>
                <a:tab pos="279400"/>
                <a:tab pos="304800"/>
                <a:tab pos="317500"/>
                <a:tab pos="431800"/>
              </a:tabLst>
            </a:pPr>
            <a:r>
              <a:rPr altLang="zh-CN" lang="en-US" smtClean="0"/>
              <a:t>			0.1%</a:t>
            </a:r>
          </a:p>
          <a:p>
            <a:pPr>
              <a:lnSpc>
                <a:spcPts val="1100"/>
              </a:lnSpc>
              <a:tabLst>
                <a:tab pos="177800"/>
                <a:tab pos="228600"/>
                <a:tab pos="254000"/>
                <a:tab pos="279400"/>
                <a:tab pos="304800"/>
                <a:tab pos="317500"/>
                <a:tab pos="431800"/>
              </a:tabLst>
            </a:pPr>
            <a:endParaRPr altLang="zh-CN" lang="en-US" smtClean="0"/>
          </a:p>
          <a:p>
            <a:pPr>
              <a:lnSpc>
                <a:spcPts val="1100"/>
              </a:lnSpc>
              <a:tabLst>
                <a:tab pos="177800"/>
                <a:tab pos="228600"/>
                <a:tab pos="254000"/>
                <a:tab pos="279400"/>
                <a:tab pos="304800"/>
                <a:tab pos="317500"/>
                <a:tab pos="431800"/>
              </a:tabLst>
            </a:pPr>
            <a:r>
              <a:rPr altLang="zh-CN" lang="en-US" smtClean="0"/>
              <a:t>	0.1%</a:t>
            </a:r>
          </a:p>
        </p:txBody>
      </p:sp>
      <p:sp>
        <p:nvSpPr>
          <p:cNvPr id="1026" name="TextBox 1"/>
          <p:cNvSpPr txBox="1"/>
          <p:nvPr/>
        </p:nvSpPr>
        <p:spPr>
          <a:xfrm>
            <a:off x="7645400" y="901700"/>
            <a:ext cx="342900" cy="185420"/>
          </a:xfrm>
          <a:prstGeom prst="rect">
            <a:avLst/>
          </a:prstGeom>
          <a:noFill/>
        </p:spPr>
        <p:txBody>
          <a:bodyPr lIns="0" rIns="0" rtlCol="0" tIns="0" wrap="none">
            <a:spAutoFit/>
          </a:bodyPr>
          <a:lstStyle/>
          <a:p>
            <a:pPr>
              <a:lnSpc>
                <a:spcPts val="1100"/>
              </a:lnSpc>
            </a:pPr>
            <a:r>
              <a:rPr altLang="zh-CN" b="1" lang="en-US" smtClean="0" sz="1200">
                <a:solidFill>
                  <a:srgbClr val="FFFFFF"/>
                </a:solidFill>
                <a:latin charset="0" pitchFamily="18" typeface="Times New Roman"/>
                <a:cs charset="0" pitchFamily="18" typeface="Times New Roman"/>
              </a:rPr>
              <a:t>0.8%</a:t>
            </a:r>
          </a:p>
        </p:txBody>
      </p:sp>
      <p:sp>
        <p:nvSpPr>
          <p:cNvPr id="1028" name="TextBox 1"/>
          <p:cNvSpPr txBox="1"/>
          <p:nvPr/>
        </p:nvSpPr>
        <p:spPr>
          <a:xfrm>
            <a:off x="4305300" y="1219200"/>
            <a:ext cx="1371600" cy="3068320"/>
          </a:xfrm>
          <a:prstGeom prst="rect">
            <a:avLst/>
          </a:prstGeom>
          <a:noFill/>
        </p:spPr>
        <p:txBody>
          <a:bodyPr lIns="0" rIns="0" rtlCol="0" tIns="0" wrap="none">
            <a:spAutoFit/>
          </a:bodyPr>
          <a:lstStyle/>
          <a:p>
            <a:pPr>
              <a:lnSpc>
                <a:spcPts val="1400"/>
              </a:lnSpc>
              <a:tabLst>
                <a:tab pos="139700"/>
                <a:tab pos="279400"/>
                <a:tab pos="330200"/>
                <a:tab pos="558800"/>
              </a:tabLst>
            </a:pPr>
            <a:r>
              <a:rPr altLang="zh-CN" lang="en-US" smtClean="0"/>
              <a:t>	快速问医生</a:t>
            </a:r>
          </a:p>
          <a:p>
            <a:pPr>
              <a:lnSpc>
                <a:spcPts val="1400"/>
              </a:lnSpc>
              <a:tabLst>
                <a:tab pos="139700"/>
                <a:tab pos="279400"/>
                <a:tab pos="330200"/>
                <a:tab pos="558800"/>
              </a:tabLst>
            </a:pPr>
            <a:endParaRPr altLang="zh-CN" lang="en-US" smtClean="0"/>
          </a:p>
          <a:p>
            <a:pPr>
              <a:lnSpc>
                <a:spcPts val="1400"/>
              </a:lnSpc>
              <a:tabLst>
                <a:tab pos="139700"/>
                <a:tab pos="279400"/>
                <a:tab pos="330200"/>
                <a:tab pos="558800"/>
              </a:tabLst>
            </a:pPr>
            <a:r>
              <a:rPr altLang="zh-CN" lang="en-US" smtClean="0"/>
              <a:t>				微医</a:t>
            </a:r>
          </a:p>
          <a:p>
            <a:pPr>
              <a:lnSpc>
                <a:spcPts val="1400"/>
              </a:lnSpc>
              <a:tabLst>
                <a:tab pos="139700"/>
                <a:tab pos="279400"/>
                <a:tab pos="330200"/>
                <a:tab pos="558800"/>
              </a:tabLst>
            </a:pPr>
            <a:endParaRPr altLang="zh-CN" lang="en-US" smtClean="0"/>
          </a:p>
          <a:p>
            <a:pPr>
              <a:lnSpc>
                <a:spcPts val="1400"/>
              </a:lnSpc>
              <a:tabLst>
                <a:tab pos="139700"/>
                <a:tab pos="279400"/>
                <a:tab pos="330200"/>
                <a:tab pos="558800"/>
              </a:tabLst>
            </a:pPr>
            <a:r>
              <a:rPr altLang="zh-CN" lang="en-US" smtClean="0"/>
              <a:t>			1号药店</a:t>
            </a:r>
          </a:p>
          <a:p>
            <a:pPr>
              <a:lnSpc>
                <a:spcPts val="1400"/>
              </a:lnSpc>
              <a:tabLst>
                <a:tab pos="139700"/>
                <a:tab pos="279400"/>
                <a:tab pos="330200"/>
                <a:tab pos="558800"/>
              </a:tabLst>
            </a:pPr>
            <a:endParaRPr altLang="zh-CN" lang="en-US" smtClean="0"/>
          </a:p>
          <a:p>
            <a:pPr>
              <a:lnSpc>
                <a:spcPts val="1400"/>
              </a:lnSpc>
              <a:tabLst>
                <a:tab pos="139700"/>
                <a:tab pos="279400"/>
                <a:tab pos="330200"/>
                <a:tab pos="558800"/>
              </a:tabLst>
            </a:pPr>
            <a:r>
              <a:rPr altLang="zh-CN" lang="en-US" smtClean="0"/>
              <a:t>		丁香医生</a:t>
            </a:r>
          </a:p>
          <a:p>
            <a:pPr>
              <a:lnSpc>
                <a:spcPts val="1400"/>
              </a:lnSpc>
              <a:tabLst>
                <a:tab pos="139700"/>
                <a:tab pos="279400"/>
                <a:tab pos="330200"/>
                <a:tab pos="558800"/>
              </a:tabLst>
            </a:pPr>
            <a:endParaRPr altLang="zh-CN" lang="en-US" smtClean="0"/>
          </a:p>
          <a:p>
            <a:pPr>
              <a:lnSpc>
                <a:spcPts val="1400"/>
              </a:lnSpc>
              <a:tabLst>
                <a:tab pos="139700"/>
                <a:tab pos="279400"/>
                <a:tab pos="330200"/>
                <a:tab pos="558800"/>
              </a:tabLst>
            </a:pPr>
            <a:r>
              <a:rPr altLang="zh-CN" lang="en-US" smtClean="0"/>
              <a:t>		用药助手</a:t>
            </a:r>
          </a:p>
          <a:p>
            <a:pPr>
              <a:lnSpc>
                <a:spcPts val="1400"/>
              </a:lnSpc>
              <a:tabLst>
                <a:tab pos="139700"/>
                <a:tab pos="279400"/>
                <a:tab pos="330200"/>
                <a:tab pos="558800"/>
              </a:tabLst>
            </a:pPr>
            <a:endParaRPr altLang="zh-CN" lang="en-US" smtClean="0"/>
          </a:p>
          <a:p>
            <a:pPr>
              <a:lnSpc>
                <a:spcPts val="1400"/>
              </a:lnSpc>
              <a:tabLst>
                <a:tab pos="139700"/>
                <a:tab pos="279400"/>
                <a:tab pos="330200"/>
                <a:tab pos="558800"/>
              </a:tabLst>
            </a:pPr>
            <a:r>
              <a:rPr altLang="zh-CN" lang="en-US" smtClean="0"/>
              <a:t>女性私人医生</a:t>
            </a:r>
          </a:p>
          <a:p>
            <a:pPr>
              <a:lnSpc>
                <a:spcPts val="1400"/>
              </a:lnSpc>
              <a:tabLst>
                <a:tab pos="139700"/>
                <a:tab pos="279400"/>
                <a:tab pos="330200"/>
                <a:tab pos="558800"/>
              </a:tabLst>
            </a:pPr>
            <a:endParaRPr altLang="zh-CN" lang="en-US" smtClean="0"/>
          </a:p>
          <a:p>
            <a:pPr>
              <a:lnSpc>
                <a:spcPts val="1400"/>
              </a:lnSpc>
              <a:tabLst>
                <a:tab pos="139700"/>
                <a:tab pos="279400"/>
                <a:tab pos="330200"/>
                <a:tab pos="558800"/>
              </a:tabLst>
            </a:pPr>
            <a:r>
              <a:rPr altLang="zh-CN" lang="en-US" smtClean="0"/>
              <a:t>	好大夫在线</a:t>
            </a:r>
          </a:p>
          <a:p>
            <a:pPr>
              <a:lnSpc>
                <a:spcPts val="1400"/>
              </a:lnSpc>
              <a:tabLst>
                <a:tab pos="139700"/>
                <a:tab pos="279400"/>
                <a:tab pos="330200"/>
                <a:tab pos="558800"/>
              </a:tabLst>
            </a:pPr>
            <a:endParaRPr altLang="zh-CN" lang="en-US" smtClean="0"/>
          </a:p>
          <a:p>
            <a:pPr>
              <a:lnSpc>
                <a:spcPts val="1400"/>
              </a:lnSpc>
              <a:tabLst>
                <a:tab pos="139700"/>
                <a:tab pos="279400"/>
                <a:tab pos="330200"/>
                <a:tab pos="558800"/>
              </a:tabLst>
            </a:pPr>
            <a:r>
              <a:rPr altLang="zh-CN" lang="en-US" smtClean="0"/>
              <a:t>		掌上药店</a:t>
            </a:r>
          </a:p>
          <a:p>
            <a:pPr>
              <a:lnSpc>
                <a:spcPts val="1400"/>
              </a:lnSpc>
              <a:tabLst>
                <a:tab pos="139700"/>
                <a:tab pos="279400"/>
                <a:tab pos="330200"/>
                <a:tab pos="558800"/>
              </a:tabLst>
            </a:pPr>
            <a:endParaRPr altLang="zh-CN" lang="en-US" smtClean="0"/>
          </a:p>
          <a:p>
            <a:pPr>
              <a:lnSpc>
                <a:spcPts val="1400"/>
              </a:lnSpc>
              <a:tabLst>
                <a:tab pos="139700"/>
                <a:tab pos="279400"/>
                <a:tab pos="330200"/>
                <a:tab pos="558800"/>
              </a:tabLst>
            </a:pPr>
            <a:r>
              <a:rPr altLang="zh-CN" lang="en-US" smtClean="0"/>
              <a:t>				易诊</a:t>
            </a:r>
          </a:p>
        </p:txBody>
      </p:sp>
      <p:sp>
        <p:nvSpPr>
          <p:cNvPr id="1029" name="TextBox 1"/>
          <p:cNvSpPr txBox="1"/>
          <p:nvPr/>
        </p:nvSpPr>
        <p:spPr>
          <a:xfrm>
            <a:off x="4584700" y="850900"/>
            <a:ext cx="558800" cy="223520"/>
          </a:xfrm>
          <a:prstGeom prst="rect">
            <a:avLst/>
          </a:prstGeom>
          <a:noFill/>
        </p:spPr>
        <p:txBody>
          <a:bodyPr lIns="0" rIns="0" rtlCol="0" tIns="0" wrap="none">
            <a:spAutoFit/>
          </a:bodyPr>
          <a:lstStyle/>
          <a:p>
            <a:pPr>
              <a:lnSpc>
                <a:spcPts val="1400"/>
              </a:lnSpc>
            </a:pPr>
            <a:r>
              <a:rPr altLang="zh-CN" lang="en-US" smtClean="0" sz="1103">
                <a:solidFill>
                  <a:srgbClr val="8087A4"/>
                </a:solidFill>
                <a:latin charset="0" pitchFamily="18" typeface="Microsoft YaHei UI"/>
                <a:cs charset="0" pitchFamily="18" typeface="Microsoft YaHei UI"/>
              </a:rPr>
              <a:t>春雨医生</a:t>
            </a:r>
          </a:p>
        </p:txBody>
      </p:sp>
      <p:sp>
        <p:nvSpPr>
          <p:cNvPr id="1030" name="TextBox 1"/>
          <p:cNvSpPr txBox="1"/>
          <p:nvPr/>
        </p:nvSpPr>
        <p:spPr>
          <a:xfrm>
            <a:off x="4673600" y="482600"/>
            <a:ext cx="321945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Tahoma"/>
                <a:cs charset="0" pitchFamily="18" typeface="Tahoma"/>
              </a:rPr>
              <a:t>2014年12月移动医疗应用用户覆盖比例TOP10</a:t>
            </a:r>
          </a:p>
        </p:txBody>
      </p:sp>
      <p:sp>
        <p:nvSpPr>
          <p:cNvPr id="1031" name="TextBox 1"/>
          <p:cNvSpPr txBox="1"/>
          <p:nvPr/>
        </p:nvSpPr>
        <p:spPr>
          <a:xfrm>
            <a:off x="635000" y="254000"/>
            <a:ext cx="1981200" cy="223520"/>
          </a:xfrm>
          <a:prstGeom prst="rect">
            <a:avLst/>
          </a:prstGeom>
          <a:noFill/>
        </p:spPr>
        <p:txBody>
          <a:bodyPr lIns="0" rIns="0" rtlCol="0" tIns="0" wrap="none">
            <a:spAutoFit/>
          </a:bodyPr>
          <a:lstStyle/>
          <a:p>
            <a:pPr>
              <a:lnSpc>
                <a:spcPts val="1400"/>
              </a:lnSpc>
            </a:pPr>
            <a:r>
              <a:rPr altLang="zh-CN" lang="en-US" smtClean="0" sz="1103">
                <a:solidFill>
                  <a:srgbClr val="6D7393"/>
                </a:solidFill>
                <a:latin charset="0" pitchFamily="18" typeface="Microsoft YaHei UI"/>
                <a:cs charset="0" pitchFamily="18" typeface="Microsoft YaHei UI"/>
              </a:rPr>
              <a:t>细分行业应用盘点——移动医疗</a:t>
            </a:r>
          </a:p>
        </p:txBody>
      </p:sp>
      <p:sp>
        <p:nvSpPr>
          <p:cNvPr id="1032" name="TextBox 1"/>
          <p:cNvSpPr txBox="1"/>
          <p:nvPr/>
        </p:nvSpPr>
        <p:spPr>
          <a:xfrm>
            <a:off x="393700" y="520700"/>
            <a:ext cx="3341688" cy="274320"/>
          </a:xfrm>
          <a:prstGeom prst="rect">
            <a:avLst/>
          </a:prstGeom>
          <a:noFill/>
        </p:spPr>
        <p:txBody>
          <a:bodyPr lIns="0" rIns="0" rtlCol="0" tIns="0" wrap="none">
            <a:spAutoFit/>
          </a:bodyPr>
          <a:lstStyle/>
          <a:p>
            <a:pPr>
              <a:lnSpc>
                <a:spcPts val="1800"/>
              </a:lnSpc>
            </a:pPr>
            <a:r>
              <a:rPr altLang="zh-CN" lang="en-US" smtClean="0" sz="1403">
                <a:solidFill>
                  <a:srgbClr val="6EB3E7"/>
                </a:solidFill>
                <a:latin charset="0" pitchFamily="18" typeface="Wingdings"/>
                <a:cs charset="0" pitchFamily="18" typeface="Wingdings"/>
              </a:rPr>
              <a:t>   移动医疗用户覆盖比例Top10</a:t>
            </a:r>
          </a:p>
        </p:txBody>
      </p:sp>
      <p:sp>
        <p:nvSpPr>
          <p:cNvPr id="1033" name="TextBox 1"/>
          <p:cNvSpPr txBox="1"/>
          <p:nvPr/>
        </p:nvSpPr>
        <p:spPr>
          <a:xfrm>
            <a:off x="406400" y="1358900"/>
            <a:ext cx="2971800" cy="4046220"/>
          </a:xfrm>
          <a:prstGeom prst="rect">
            <a:avLst/>
          </a:prstGeom>
          <a:noFill/>
        </p:spPr>
        <p:txBody>
          <a:bodyPr lIns="0" rIns="0" rtlCol="0" tIns="0" wrap="none">
            <a:spAutoFit/>
          </a:bodyPr>
          <a:lstStyle/>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春雨医生以0.8%的用户覆盖率领先于</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移动医疗行业其他应用，整体而言，</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移动医疗行业还属于移动端的新兴领</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域，用户覆盖仍有较大增长空间。</a:t>
            </a: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endParaRPr altLang="zh-CN" lang="en-US" smtClean="0" sz="1202">
              <a:solidFill>
                <a:srgbClr val="FF6600"/>
              </a:solidFill>
              <a:latin charset="0" pitchFamily="18" typeface="Times New Roman"/>
              <a:cs charset="0" pitchFamily="18" typeface="Times New Roman"/>
            </a:endParaRP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数据来源：TalkingData 数据中心</a:t>
            </a:r>
          </a:p>
          <a:p>
            <a:pPr>
              <a:lnSpc>
                <a:spcPts val="1500"/>
              </a:lnSpc>
              <a:tabLst>
                <a:tab pos="177800"/>
                <a:tab pos="228600"/>
              </a:tabLst>
            </a:pPr>
            <a:r>
              <a:rPr altLang="zh-CN" lang="en-US" smtClean="0" sz="1202">
                <a:solidFill>
                  <a:srgbClr val="FF6600"/>
                </a:solidFill>
                <a:latin charset="0" pitchFamily="18" typeface="Times New Roman"/>
                <a:cs charset="0" pitchFamily="18" typeface="Times New Roman"/>
              </a:rPr>
              <a:t>		注：以上为2014年12月安卓平台应用排名。</a:t>
            </a:r>
          </a:p>
        </p:txBody>
      </p:sp>
    </p:spTree>
  </p:cSld>
  <p:clrMapOvr>
    <a:masterClrMapping/>
  </p:clrMapOvr>
  <p:transition/>
  <p:timing/>
</p:sld>
</file>

<file path=ppt/slides/slide6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6285610" y="2014004"/>
            <a:ext cx="1445259" cy="228816"/>
          </a:xfrm>
          <a:custGeom>
            <a:gdLst>
              <a:gd fmla="*/ 0 w 1445259" name="connsiteX0"/>
              <a:gd fmla="*/ 228816 h 228816" name="connsiteY0"/>
              <a:gd fmla="*/ 1445259 w 1445259" name="connsiteX1"/>
              <a:gd fmla="*/ 228816 h 228816" name="connsiteY1"/>
              <a:gd fmla="*/ 1445259 w 1445259" name="connsiteX2"/>
              <a:gd fmla="*/ 0 h 228816" name="connsiteY2"/>
              <a:gd fmla="*/ 0 w 1445259" name="connsiteX3"/>
              <a:gd fmla="*/ 0 h 228816" name="connsiteY3"/>
              <a:gd fmla="*/ 0 w 1445259" name="connsiteX4"/>
              <a:gd fmla="*/ 228816 h 2288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814" w="1445259">
                <a:moveTo>
                  <a:pt x="0" y="228816"/>
                </a:moveTo>
                <a:lnTo>
                  <a:pt x="1445259" y="228816"/>
                </a:lnTo>
                <a:lnTo>
                  <a:pt x="1445259" y="0"/>
                </a:lnTo>
                <a:lnTo>
                  <a:pt x="0" y="0"/>
                </a:lnTo>
                <a:lnTo>
                  <a:pt x="0" y="22881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7730870" y="2014004"/>
            <a:ext cx="966584" cy="228816"/>
          </a:xfrm>
          <a:custGeom>
            <a:gdLst>
              <a:gd fmla="*/ 0 w 966584" name="connsiteX0"/>
              <a:gd fmla="*/ 228816 h 228816" name="connsiteY0"/>
              <a:gd fmla="*/ 966584 w 966584" name="connsiteX1"/>
              <a:gd fmla="*/ 228816 h 228816" name="connsiteY1"/>
              <a:gd fmla="*/ 966584 w 966584" name="connsiteX2"/>
              <a:gd fmla="*/ 0 h 228816" name="connsiteY2"/>
              <a:gd fmla="*/ 0 w 966584" name="connsiteX3"/>
              <a:gd fmla="*/ 0 h 228816" name="connsiteY3"/>
              <a:gd fmla="*/ 0 w 966584" name="connsiteX4"/>
              <a:gd fmla="*/ 228816 h 2288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814" w="966584">
                <a:moveTo>
                  <a:pt x="0" y="228816"/>
                </a:moveTo>
                <a:lnTo>
                  <a:pt x="966584" y="228816"/>
                </a:lnTo>
                <a:lnTo>
                  <a:pt x="966584" y="0"/>
                </a:lnTo>
                <a:lnTo>
                  <a:pt x="0" y="0"/>
                </a:lnTo>
                <a:lnTo>
                  <a:pt x="0" y="228816"/>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6285610" y="2471712"/>
            <a:ext cx="1445259" cy="228815"/>
          </a:xfrm>
          <a:custGeom>
            <a:gdLst>
              <a:gd fmla="*/ 0 w 1445259" name="connsiteX0"/>
              <a:gd fmla="*/ 228815 h 228815" name="connsiteY0"/>
              <a:gd fmla="*/ 1445259 w 1445259" name="connsiteX1"/>
              <a:gd fmla="*/ 228815 h 228815" name="connsiteY1"/>
              <a:gd fmla="*/ 1445259 w 1445259" name="connsiteX2"/>
              <a:gd fmla="*/ 0 h 228815" name="connsiteY2"/>
              <a:gd fmla="*/ 0 w 1445259" name="connsiteX3"/>
              <a:gd fmla="*/ 0 h 228815" name="connsiteY3"/>
              <a:gd fmla="*/ 0 w 1445259" name="connsiteX4"/>
              <a:gd fmla="*/ 228815 h 22881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814" w="1445259">
                <a:moveTo>
                  <a:pt x="0" y="228815"/>
                </a:moveTo>
                <a:lnTo>
                  <a:pt x="1445259" y="228815"/>
                </a:lnTo>
                <a:lnTo>
                  <a:pt x="1445259" y="0"/>
                </a:lnTo>
                <a:lnTo>
                  <a:pt x="0" y="0"/>
                </a:lnTo>
                <a:lnTo>
                  <a:pt x="0" y="228815"/>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7730870" y="2471712"/>
            <a:ext cx="966584" cy="228815"/>
          </a:xfrm>
          <a:custGeom>
            <a:gdLst>
              <a:gd fmla="*/ 0 w 966584" name="connsiteX0"/>
              <a:gd fmla="*/ 228815 h 228815" name="connsiteY0"/>
              <a:gd fmla="*/ 966584 w 966584" name="connsiteX1"/>
              <a:gd fmla="*/ 228815 h 228815" name="connsiteY1"/>
              <a:gd fmla="*/ 966584 w 966584" name="connsiteX2"/>
              <a:gd fmla="*/ 0 h 228815" name="connsiteY2"/>
              <a:gd fmla="*/ 0 w 966584" name="connsiteX3"/>
              <a:gd fmla="*/ 0 h 228815" name="connsiteY3"/>
              <a:gd fmla="*/ 0 w 966584" name="connsiteX4"/>
              <a:gd fmla="*/ 228815 h 22881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814" w="966584">
                <a:moveTo>
                  <a:pt x="0" y="228815"/>
                </a:moveTo>
                <a:lnTo>
                  <a:pt x="966584" y="228815"/>
                </a:lnTo>
                <a:lnTo>
                  <a:pt x="966584" y="0"/>
                </a:lnTo>
                <a:lnTo>
                  <a:pt x="0" y="0"/>
                </a:lnTo>
                <a:lnTo>
                  <a:pt x="0" y="228815"/>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6285610" y="2929293"/>
            <a:ext cx="1445259" cy="228815"/>
          </a:xfrm>
          <a:custGeom>
            <a:gdLst>
              <a:gd fmla="*/ 0 w 1445259" name="connsiteX0"/>
              <a:gd fmla="*/ 228815 h 228815" name="connsiteY0"/>
              <a:gd fmla="*/ 1445259 w 1445259" name="connsiteX1"/>
              <a:gd fmla="*/ 228815 h 228815" name="connsiteY1"/>
              <a:gd fmla="*/ 1445259 w 1445259" name="connsiteX2"/>
              <a:gd fmla="*/ 0 h 228815" name="connsiteY2"/>
              <a:gd fmla="*/ 0 w 1445259" name="connsiteX3"/>
              <a:gd fmla="*/ 0 h 228815" name="connsiteY3"/>
              <a:gd fmla="*/ 0 w 1445259" name="connsiteX4"/>
              <a:gd fmla="*/ 228815 h 22881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814" w="1445259">
                <a:moveTo>
                  <a:pt x="0" y="228815"/>
                </a:moveTo>
                <a:lnTo>
                  <a:pt x="1445259" y="228815"/>
                </a:lnTo>
                <a:lnTo>
                  <a:pt x="1445259" y="0"/>
                </a:lnTo>
                <a:lnTo>
                  <a:pt x="0" y="0"/>
                </a:lnTo>
                <a:lnTo>
                  <a:pt x="0" y="228815"/>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7730870" y="2929293"/>
            <a:ext cx="966584" cy="228815"/>
          </a:xfrm>
          <a:custGeom>
            <a:gdLst>
              <a:gd fmla="*/ 0 w 966584" name="connsiteX0"/>
              <a:gd fmla="*/ 228815 h 228815" name="connsiteY0"/>
              <a:gd fmla="*/ 966584 w 966584" name="connsiteX1"/>
              <a:gd fmla="*/ 228815 h 228815" name="connsiteY1"/>
              <a:gd fmla="*/ 966584 w 966584" name="connsiteX2"/>
              <a:gd fmla="*/ 0 h 228815" name="connsiteY2"/>
              <a:gd fmla="*/ 0 w 966584" name="connsiteX3"/>
              <a:gd fmla="*/ 0 h 228815" name="connsiteY3"/>
              <a:gd fmla="*/ 0 w 966584" name="connsiteX4"/>
              <a:gd fmla="*/ 228815 h 22881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814" w="966584">
                <a:moveTo>
                  <a:pt x="0" y="228815"/>
                </a:moveTo>
                <a:lnTo>
                  <a:pt x="966584" y="228815"/>
                </a:lnTo>
                <a:lnTo>
                  <a:pt x="966584" y="0"/>
                </a:lnTo>
                <a:lnTo>
                  <a:pt x="0" y="0"/>
                </a:lnTo>
                <a:lnTo>
                  <a:pt x="0" y="228815"/>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6285610" y="3387001"/>
            <a:ext cx="1445259" cy="228815"/>
          </a:xfrm>
          <a:custGeom>
            <a:gdLst>
              <a:gd fmla="*/ 0 w 1445259" name="connsiteX0"/>
              <a:gd fmla="*/ 228815 h 228815" name="connsiteY0"/>
              <a:gd fmla="*/ 1445259 w 1445259" name="connsiteX1"/>
              <a:gd fmla="*/ 228815 h 228815" name="connsiteY1"/>
              <a:gd fmla="*/ 1445259 w 1445259" name="connsiteX2"/>
              <a:gd fmla="*/ 0 h 228815" name="connsiteY2"/>
              <a:gd fmla="*/ 0 w 1445259" name="connsiteX3"/>
              <a:gd fmla="*/ 0 h 228815" name="connsiteY3"/>
              <a:gd fmla="*/ 0 w 1445259" name="connsiteX4"/>
              <a:gd fmla="*/ 228815 h 22881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814" w="1445259">
                <a:moveTo>
                  <a:pt x="0" y="228815"/>
                </a:moveTo>
                <a:lnTo>
                  <a:pt x="1445259" y="228815"/>
                </a:lnTo>
                <a:lnTo>
                  <a:pt x="1445259" y="0"/>
                </a:lnTo>
                <a:lnTo>
                  <a:pt x="0" y="0"/>
                </a:lnTo>
                <a:lnTo>
                  <a:pt x="0" y="228815"/>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7730870" y="3387001"/>
            <a:ext cx="966584" cy="228815"/>
          </a:xfrm>
          <a:custGeom>
            <a:gdLst>
              <a:gd fmla="*/ 0 w 966584" name="connsiteX0"/>
              <a:gd fmla="*/ 228815 h 228815" name="connsiteY0"/>
              <a:gd fmla="*/ 966584 w 966584" name="connsiteX1"/>
              <a:gd fmla="*/ 228815 h 228815" name="connsiteY1"/>
              <a:gd fmla="*/ 966584 w 966584" name="connsiteX2"/>
              <a:gd fmla="*/ 0 h 228815" name="connsiteY2"/>
              <a:gd fmla="*/ 0 w 966584" name="connsiteX3"/>
              <a:gd fmla="*/ 0 h 228815" name="connsiteY3"/>
              <a:gd fmla="*/ 0 w 966584" name="connsiteX4"/>
              <a:gd fmla="*/ 228815 h 22881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814" w="966584">
                <a:moveTo>
                  <a:pt x="0" y="228815"/>
                </a:moveTo>
                <a:lnTo>
                  <a:pt x="966584" y="228815"/>
                </a:lnTo>
                <a:lnTo>
                  <a:pt x="966584" y="0"/>
                </a:lnTo>
                <a:lnTo>
                  <a:pt x="0" y="0"/>
                </a:lnTo>
                <a:lnTo>
                  <a:pt x="0" y="228815"/>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6285610" y="3844632"/>
            <a:ext cx="1445259" cy="228815"/>
          </a:xfrm>
          <a:custGeom>
            <a:gdLst>
              <a:gd fmla="*/ 0 w 1445259" name="connsiteX0"/>
              <a:gd fmla="*/ 228815 h 228815" name="connsiteY0"/>
              <a:gd fmla="*/ 1445259 w 1445259" name="connsiteX1"/>
              <a:gd fmla="*/ 228815 h 228815" name="connsiteY1"/>
              <a:gd fmla="*/ 1445259 w 1445259" name="connsiteX2"/>
              <a:gd fmla="*/ 0 h 228815" name="connsiteY2"/>
              <a:gd fmla="*/ 0 w 1445259" name="connsiteX3"/>
              <a:gd fmla="*/ 0 h 228815" name="connsiteY3"/>
              <a:gd fmla="*/ 0 w 1445259" name="connsiteX4"/>
              <a:gd fmla="*/ 228815 h 22881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814" w="1445259">
                <a:moveTo>
                  <a:pt x="0" y="228815"/>
                </a:moveTo>
                <a:lnTo>
                  <a:pt x="1445259" y="228815"/>
                </a:lnTo>
                <a:lnTo>
                  <a:pt x="1445259" y="0"/>
                </a:lnTo>
                <a:lnTo>
                  <a:pt x="0" y="0"/>
                </a:lnTo>
                <a:lnTo>
                  <a:pt x="0" y="228815"/>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7730870" y="3844632"/>
            <a:ext cx="966584" cy="228815"/>
          </a:xfrm>
          <a:custGeom>
            <a:gdLst>
              <a:gd fmla="*/ 0 w 966584" name="connsiteX0"/>
              <a:gd fmla="*/ 228815 h 228815" name="connsiteY0"/>
              <a:gd fmla="*/ 966584 w 966584" name="connsiteX1"/>
              <a:gd fmla="*/ 228815 h 228815" name="connsiteY1"/>
              <a:gd fmla="*/ 966584 w 966584" name="connsiteX2"/>
              <a:gd fmla="*/ 0 h 228815" name="connsiteY2"/>
              <a:gd fmla="*/ 0 w 966584" name="connsiteX3"/>
              <a:gd fmla="*/ 0 h 228815" name="connsiteY3"/>
              <a:gd fmla="*/ 0 w 966584" name="connsiteX4"/>
              <a:gd fmla="*/ 228815 h 22881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814" w="966584">
                <a:moveTo>
                  <a:pt x="0" y="228815"/>
                </a:moveTo>
                <a:lnTo>
                  <a:pt x="966584" y="228815"/>
                </a:lnTo>
                <a:lnTo>
                  <a:pt x="966584" y="0"/>
                </a:lnTo>
                <a:lnTo>
                  <a:pt x="0" y="0"/>
                </a:lnTo>
                <a:lnTo>
                  <a:pt x="0" y="228815"/>
                </a:lnTo>
              </a:path>
            </a:pathLst>
          </a:custGeom>
          <a:solidFill>
            <a:srgbClr val="DDECF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716583" y="1770951"/>
            <a:ext cx="57150" cy="2316784"/>
          </a:xfrm>
          <a:custGeom>
            <a:gdLst>
              <a:gd fmla="*/ 14287 w 57150" name="connsiteX0"/>
              <a:gd fmla="*/ 14287 h 2316784" name="connsiteY0"/>
              <a:gd fmla="*/ 14287 w 57150" name="connsiteX1"/>
              <a:gd fmla="*/ 2302497 h 2316784" name="connsiteY1"/>
            </a:gdLst>
            <a:cxnLst>
              <a:cxn ang="0">
                <a:pos x="connsiteX0" y="connsiteY0"/>
              </a:cxn>
              <a:cxn ang="1">
                <a:pos x="connsiteX1" y="connsiteY1"/>
              </a:cxn>
            </a:cxnLst>
            <a:rect b="b" l="l" r="r" t="t"/>
            <a:pathLst>
              <a:path h="2316784" w="57150">
                <a:moveTo>
                  <a:pt x="14287" y="14287"/>
                </a:moveTo>
                <a:lnTo>
                  <a:pt x="14287" y="2302497"/>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458469" y="3981958"/>
            <a:ext cx="5829808" cy="21844"/>
          </a:xfrm>
          <a:custGeom>
            <a:gdLst>
              <a:gd fmla="*/ 6350 w 5829808" name="connsiteX0"/>
              <a:gd fmla="*/ 6350 h 21844" name="connsiteY0"/>
              <a:gd fmla="*/ 5823458 w 5829808" name="connsiteX1"/>
              <a:gd fmla="*/ 6350 h 21844" name="connsiteY1"/>
            </a:gdLst>
            <a:cxnLst>
              <a:cxn ang="0">
                <a:pos x="connsiteX0" y="connsiteY0"/>
              </a:cxn>
              <a:cxn ang="1">
                <a:pos x="connsiteX1" y="connsiteY1"/>
              </a:cxn>
            </a:cxnLst>
            <a:rect b="b" l="l" r="r" t="t"/>
            <a:pathLst>
              <a:path h="21844" w="5829808">
                <a:moveTo>
                  <a:pt x="6350" y="6350"/>
                </a:moveTo>
                <a:lnTo>
                  <a:pt x="5823458"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693419" y="2654807"/>
            <a:ext cx="5359908" cy="1048511"/>
          </a:xfrm>
          <a:custGeom>
            <a:gdLst>
              <a:gd fmla="*/ 13716 w 5359908" name="connsiteX0"/>
              <a:gd fmla="*/ 1034795 h 1048511" name="connsiteY0"/>
              <a:gd fmla="*/ 498347 w 5359908" name="connsiteX1"/>
              <a:gd fmla="*/ 949451 h 1048511" name="connsiteY1"/>
              <a:gd fmla="*/ 982980 w 5359908" name="connsiteX2"/>
              <a:gd fmla="*/ 758951 h 1048511" name="connsiteY2"/>
              <a:gd fmla="*/ 1467612 w 5359908" name="connsiteX3"/>
              <a:gd fmla="*/ 696468 h 1048511" name="connsiteY3"/>
              <a:gd fmla="*/ 1952244 w 5359908" name="connsiteX4"/>
              <a:gd fmla="*/ 781812 h 1048511" name="connsiteY4"/>
              <a:gd fmla="*/ 2436875 w 5359908" name="connsiteX5"/>
              <a:gd fmla="*/ 669036 h 1048511" name="connsiteY5"/>
              <a:gd fmla="*/ 2923032 w 5359908" name="connsiteX6"/>
              <a:gd fmla="*/ 571500 h 1048511" name="connsiteY6"/>
              <a:gd fmla="*/ 3407664 w 5359908" name="connsiteX7"/>
              <a:gd fmla="*/ 402336 h 1048511" name="connsiteY7"/>
              <a:gd fmla="*/ 3892295 w 5359908" name="connsiteX8"/>
              <a:gd fmla="*/ 364236 h 1048511" name="connsiteY8"/>
              <a:gd fmla="*/ 4376927 w 5359908" name="connsiteX9"/>
              <a:gd fmla="*/ 205740 h 1048511" name="connsiteY9"/>
              <a:gd fmla="*/ 4861559 w 5359908" name="connsiteX10"/>
              <a:gd fmla="*/ 47244 h 1048511" name="connsiteY10"/>
              <a:gd fmla="*/ 5346191 w 5359908" name="connsiteX11"/>
              <a:gd fmla="*/ 13716 h 1048511"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048511" w="5359908">
                <a:moveTo>
                  <a:pt x="13716" y="1034795"/>
                </a:moveTo>
                <a:lnTo>
                  <a:pt x="498347" y="949451"/>
                </a:lnTo>
                <a:lnTo>
                  <a:pt x="982980" y="758951"/>
                </a:lnTo>
                <a:lnTo>
                  <a:pt x="1467612" y="696468"/>
                </a:lnTo>
                <a:lnTo>
                  <a:pt x="1952244" y="781812"/>
                </a:lnTo>
                <a:lnTo>
                  <a:pt x="2436875" y="669036"/>
                </a:lnTo>
                <a:lnTo>
                  <a:pt x="2923032" y="571500"/>
                </a:lnTo>
                <a:lnTo>
                  <a:pt x="3407664" y="402336"/>
                </a:lnTo>
                <a:lnTo>
                  <a:pt x="3892295" y="364236"/>
                </a:lnTo>
                <a:lnTo>
                  <a:pt x="4376927" y="205740"/>
                </a:lnTo>
                <a:lnTo>
                  <a:pt x="4861559" y="47244"/>
                </a:lnTo>
                <a:lnTo>
                  <a:pt x="5346191"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693419" y="3692652"/>
            <a:ext cx="5359908" cy="251459"/>
          </a:xfrm>
          <a:custGeom>
            <a:gdLst>
              <a:gd fmla="*/ 13716 w 5359908" name="connsiteX0"/>
              <a:gd fmla="*/ 237744 h 251459" name="connsiteY0"/>
              <a:gd fmla="*/ 498347 w 5359908" name="connsiteX1"/>
              <a:gd fmla="*/ 216407 h 251459" name="connsiteY1"/>
              <a:gd fmla="*/ 982980 w 5359908" name="connsiteX2"/>
              <a:gd fmla="*/ 199644 h 251459" name="connsiteY2"/>
              <a:gd fmla="*/ 1467612 w 5359908" name="connsiteX3"/>
              <a:gd fmla="*/ 195071 h 251459" name="connsiteY3"/>
              <a:gd fmla="*/ 1952244 w 5359908" name="connsiteX4"/>
              <a:gd fmla="*/ 178307 h 251459" name="connsiteY4"/>
              <a:gd fmla="*/ 2436875 w 5359908" name="connsiteX5"/>
              <a:gd fmla="*/ 150876 h 251459" name="connsiteY5"/>
              <a:gd fmla="*/ 2923032 w 5359908" name="connsiteX6"/>
              <a:gd fmla="*/ 131063 h 251459" name="connsiteY6"/>
              <a:gd fmla="*/ 3407664 w 5359908" name="connsiteX7"/>
              <a:gd fmla="*/ 124967 h 251459" name="connsiteY7"/>
              <a:gd fmla="*/ 3892295 w 5359908" name="connsiteX8"/>
              <a:gd fmla="*/ 111251 h 251459" name="connsiteY8"/>
              <a:gd fmla="*/ 4376927 w 5359908" name="connsiteX9"/>
              <a:gd fmla="*/ 80771 h 251459" name="connsiteY9"/>
              <a:gd fmla="*/ 4861559 w 5359908" name="connsiteX10"/>
              <a:gd fmla="*/ 44195 h 251459" name="connsiteY10"/>
              <a:gd fmla="*/ 5346191 w 5359908" name="connsiteX11"/>
              <a:gd fmla="*/ 13715 h 25145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51459" w="5359908">
                <a:moveTo>
                  <a:pt x="13716" y="237744"/>
                </a:moveTo>
                <a:lnTo>
                  <a:pt x="498347" y="216407"/>
                </a:lnTo>
                <a:lnTo>
                  <a:pt x="982980" y="199644"/>
                </a:lnTo>
                <a:lnTo>
                  <a:pt x="1467612" y="195071"/>
                </a:lnTo>
                <a:lnTo>
                  <a:pt x="1952244" y="178307"/>
                </a:lnTo>
                <a:lnTo>
                  <a:pt x="2436875" y="150876"/>
                </a:lnTo>
                <a:lnTo>
                  <a:pt x="2923032" y="131063"/>
                </a:lnTo>
                <a:lnTo>
                  <a:pt x="3407664" y="124967"/>
                </a:lnTo>
                <a:lnTo>
                  <a:pt x="3892295" y="111251"/>
                </a:lnTo>
                <a:lnTo>
                  <a:pt x="4376927" y="80771"/>
                </a:lnTo>
                <a:lnTo>
                  <a:pt x="4861559" y="44195"/>
                </a:lnTo>
                <a:lnTo>
                  <a:pt x="5346191" y="13715"/>
                </a:lnTo>
              </a:path>
            </a:pathLst>
          </a:custGeom>
          <a:ln w="25400">
            <a:solidFill>
              <a:srgbClr val="21A4F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693419" y="3543300"/>
            <a:ext cx="5359908" cy="301752"/>
          </a:xfrm>
          <a:custGeom>
            <a:gdLst>
              <a:gd fmla="*/ 13716 w 5359908" name="connsiteX0"/>
              <a:gd fmla="*/ 236220 h 301752" name="connsiteY0"/>
              <a:gd fmla="*/ 498347 w 5359908" name="connsiteX1"/>
              <a:gd fmla="*/ 234696 h 301752" name="connsiteY1"/>
              <a:gd fmla="*/ 982980 w 5359908" name="connsiteX2"/>
              <a:gd fmla="*/ 251459 h 301752" name="connsiteY2"/>
              <a:gd fmla="*/ 1467612 w 5359908" name="connsiteX3"/>
              <a:gd fmla="*/ 275844 h 301752" name="connsiteY3"/>
              <a:gd fmla="*/ 1952244 w 5359908" name="connsiteX4"/>
              <a:gd fmla="*/ 288035 h 301752" name="connsiteY4"/>
              <a:gd fmla="*/ 2436875 w 5359908" name="connsiteX5"/>
              <a:gd fmla="*/ 278891 h 301752" name="connsiteY5"/>
              <a:gd fmla="*/ 2923032 w 5359908" name="connsiteX6"/>
              <a:gd fmla="*/ 275844 h 301752" name="connsiteY6"/>
              <a:gd fmla="*/ 3407664 w 5359908" name="connsiteX7"/>
              <a:gd fmla="*/ 237744 h 301752" name="connsiteY7"/>
              <a:gd fmla="*/ 3892295 w 5359908" name="connsiteX8"/>
              <a:gd fmla="*/ 239267 h 301752" name="connsiteY8"/>
              <a:gd fmla="*/ 4376927 w 5359908" name="connsiteX9"/>
              <a:gd fmla="*/ 269747 h 301752" name="connsiteY9"/>
              <a:gd fmla="*/ 4861559 w 5359908" name="connsiteX10"/>
              <a:gd fmla="*/ 196596 h 301752" name="connsiteY10"/>
              <a:gd fmla="*/ 5346191 w 5359908" name="connsiteX11"/>
              <a:gd fmla="*/ 13715 h 301752"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301752" w="5359908">
                <a:moveTo>
                  <a:pt x="13716" y="236220"/>
                </a:moveTo>
                <a:lnTo>
                  <a:pt x="498347" y="234696"/>
                </a:lnTo>
                <a:lnTo>
                  <a:pt x="982980" y="251459"/>
                </a:lnTo>
                <a:lnTo>
                  <a:pt x="1467612" y="275844"/>
                </a:lnTo>
                <a:lnTo>
                  <a:pt x="1952244" y="288035"/>
                </a:lnTo>
                <a:lnTo>
                  <a:pt x="2436875" y="278891"/>
                </a:lnTo>
                <a:lnTo>
                  <a:pt x="2923032" y="275844"/>
                </a:lnTo>
                <a:lnTo>
                  <a:pt x="3407664" y="237744"/>
                </a:lnTo>
                <a:lnTo>
                  <a:pt x="3892295" y="239267"/>
                </a:lnTo>
                <a:lnTo>
                  <a:pt x="4376927" y="269747"/>
                </a:lnTo>
                <a:lnTo>
                  <a:pt x="4861559" y="196596"/>
                </a:lnTo>
                <a:lnTo>
                  <a:pt x="5346191" y="13715"/>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693419" y="3713988"/>
            <a:ext cx="5359908" cy="245364"/>
          </a:xfrm>
          <a:custGeom>
            <a:gdLst>
              <a:gd fmla="*/ 13716 w 5359908" name="connsiteX0"/>
              <a:gd fmla="*/ 231647 h 245364" name="connsiteY0"/>
              <a:gd fmla="*/ 498347 w 5359908" name="connsiteX1"/>
              <a:gd fmla="*/ 219455 h 245364" name="connsiteY1"/>
              <a:gd fmla="*/ 982980 w 5359908" name="connsiteX2"/>
              <a:gd fmla="*/ 208788 h 245364" name="connsiteY2"/>
              <a:gd fmla="*/ 1467612 w 5359908" name="connsiteX3"/>
              <a:gd fmla="*/ 211835 h 245364" name="connsiteY3"/>
              <a:gd fmla="*/ 1952244 w 5359908" name="connsiteX4"/>
              <a:gd fmla="*/ 207264 h 245364" name="connsiteY4"/>
              <a:gd fmla="*/ 2436875 w 5359908" name="connsiteX5"/>
              <a:gd fmla="*/ 181355 h 245364" name="connsiteY5"/>
              <a:gd fmla="*/ 2923032 w 5359908" name="connsiteX6"/>
              <a:gd fmla="*/ 173735 h 245364" name="connsiteY6"/>
              <a:gd fmla="*/ 3407664 w 5359908" name="connsiteX7"/>
              <a:gd fmla="*/ 131064 h 245364" name="connsiteY7"/>
              <a:gd fmla="*/ 3892295 w 5359908" name="connsiteX8"/>
              <a:gd fmla="*/ 106679 h 245364" name="connsiteY8"/>
              <a:gd fmla="*/ 4376927 w 5359908" name="connsiteX9"/>
              <a:gd fmla="*/ 85344 h 245364" name="connsiteY9"/>
              <a:gd fmla="*/ 4861559 w 5359908" name="connsiteX10"/>
              <a:gd fmla="*/ 35052 h 245364" name="connsiteY10"/>
              <a:gd fmla="*/ 5346191 w 5359908" name="connsiteX11"/>
              <a:gd fmla="*/ 13715 h 245364"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245364" w="5359908">
                <a:moveTo>
                  <a:pt x="13716" y="231647"/>
                </a:moveTo>
                <a:lnTo>
                  <a:pt x="498347" y="219455"/>
                </a:lnTo>
                <a:lnTo>
                  <a:pt x="982980" y="208788"/>
                </a:lnTo>
                <a:lnTo>
                  <a:pt x="1467612" y="211835"/>
                </a:lnTo>
                <a:lnTo>
                  <a:pt x="1952244" y="207264"/>
                </a:lnTo>
                <a:lnTo>
                  <a:pt x="2436875" y="181355"/>
                </a:lnTo>
                <a:lnTo>
                  <a:pt x="2923032" y="173735"/>
                </a:lnTo>
                <a:lnTo>
                  <a:pt x="3407664" y="131064"/>
                </a:lnTo>
                <a:lnTo>
                  <a:pt x="3892295" y="106679"/>
                </a:lnTo>
                <a:lnTo>
                  <a:pt x="4376927" y="85344"/>
                </a:lnTo>
                <a:lnTo>
                  <a:pt x="4861559" y="35052"/>
                </a:lnTo>
                <a:lnTo>
                  <a:pt x="5346191" y="13715"/>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693419" y="3695700"/>
            <a:ext cx="5359908" cy="105155"/>
          </a:xfrm>
          <a:custGeom>
            <a:gdLst>
              <a:gd fmla="*/ 13716 w 5359908" name="connsiteX0"/>
              <a:gd fmla="*/ 89915 h 105155" name="connsiteY0"/>
              <a:gd fmla="*/ 498347 w 5359908" name="connsiteX1"/>
              <a:gd fmla="*/ 65532 h 105155" name="connsiteY1"/>
              <a:gd fmla="*/ 982980 w 5359908" name="connsiteX2"/>
              <a:gd fmla="*/ 64008 h 105155" name="connsiteY2"/>
              <a:gd fmla="*/ 1467612 w 5359908" name="connsiteX3"/>
              <a:gd fmla="*/ 39623 h 105155" name="connsiteY3"/>
              <a:gd fmla="*/ 1952244 w 5359908" name="connsiteX4"/>
              <a:gd fmla="*/ 42671 h 105155" name="connsiteY4"/>
              <a:gd fmla="*/ 2436875 w 5359908" name="connsiteX5"/>
              <a:gd fmla="*/ 50291 h 105155" name="connsiteY5"/>
              <a:gd fmla="*/ 2923032 w 5359908" name="connsiteX6"/>
              <a:gd fmla="*/ 13715 h 105155" name="connsiteY6"/>
              <a:gd fmla="*/ 3407664 w 5359908" name="connsiteX7"/>
              <a:gd fmla="*/ 33528 h 105155" name="connsiteY7"/>
              <a:gd fmla="*/ 3892295 w 5359908" name="connsiteX8"/>
              <a:gd fmla="*/ 60959 h 105155" name="connsiteY8"/>
              <a:gd fmla="*/ 4376927 w 5359908" name="connsiteX9"/>
              <a:gd fmla="*/ 62484 h 105155" name="connsiteY9"/>
              <a:gd fmla="*/ 4861559 w 5359908" name="connsiteX10"/>
              <a:gd fmla="*/ 68579 h 105155" name="connsiteY10"/>
              <a:gd fmla="*/ 5346191 w 5359908" name="connsiteX11"/>
              <a:gd fmla="*/ 91440 h 105155"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05153" w="5359908">
                <a:moveTo>
                  <a:pt x="13716" y="89915"/>
                </a:moveTo>
                <a:lnTo>
                  <a:pt x="498347" y="65532"/>
                </a:lnTo>
                <a:lnTo>
                  <a:pt x="982980" y="64008"/>
                </a:lnTo>
                <a:lnTo>
                  <a:pt x="1467612" y="39623"/>
                </a:lnTo>
                <a:lnTo>
                  <a:pt x="1952244" y="42671"/>
                </a:lnTo>
                <a:lnTo>
                  <a:pt x="2436875" y="50291"/>
                </a:lnTo>
                <a:lnTo>
                  <a:pt x="2923032" y="13715"/>
                </a:lnTo>
                <a:lnTo>
                  <a:pt x="3407664" y="33528"/>
                </a:lnTo>
                <a:lnTo>
                  <a:pt x="3892295" y="60959"/>
                </a:lnTo>
                <a:lnTo>
                  <a:pt x="4376927" y="62484"/>
                </a:lnTo>
                <a:lnTo>
                  <a:pt x="4861559" y="68579"/>
                </a:lnTo>
                <a:lnTo>
                  <a:pt x="5346191" y="91440"/>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Freeform 3"/>
          <p:cNvSpPr/>
          <p:nvPr/>
        </p:nvSpPr>
        <p:spPr>
          <a:xfrm>
            <a:off x="693419" y="3759708"/>
            <a:ext cx="5359908" cy="118872"/>
          </a:xfrm>
          <a:custGeom>
            <a:gdLst>
              <a:gd fmla="*/ 13716 w 5359908" name="connsiteX0"/>
              <a:gd fmla="*/ 105155 h 118872" name="connsiteY0"/>
              <a:gd fmla="*/ 498347 w 5359908" name="connsiteX1"/>
              <a:gd fmla="*/ 67055 h 118872" name="connsiteY1"/>
              <a:gd fmla="*/ 982980 w 5359908" name="connsiteX2"/>
              <a:gd fmla="*/ 54863 h 118872" name="connsiteY2"/>
              <a:gd fmla="*/ 1467612 w 5359908" name="connsiteX3"/>
              <a:gd fmla="*/ 79247 h 118872" name="connsiteY3"/>
              <a:gd fmla="*/ 1952244 w 5359908" name="connsiteX4"/>
              <a:gd fmla="*/ 82295 h 118872" name="connsiteY4"/>
              <a:gd fmla="*/ 2436875 w 5359908" name="connsiteX5"/>
              <a:gd fmla="*/ 62483 h 118872" name="connsiteY5"/>
              <a:gd fmla="*/ 2923032 w 5359908" name="connsiteX6"/>
              <a:gd fmla="*/ 51815 h 118872" name="connsiteY6"/>
              <a:gd fmla="*/ 3407664 w 5359908" name="connsiteX7"/>
              <a:gd fmla="*/ 45720 h 118872" name="connsiteY7"/>
              <a:gd fmla="*/ 3892295 w 5359908" name="connsiteX8"/>
              <a:gd fmla="*/ 44195 h 118872" name="connsiteY8"/>
              <a:gd fmla="*/ 4376927 w 5359908" name="connsiteX9"/>
              <a:gd fmla="*/ 25907 h 118872" name="connsiteY9"/>
              <a:gd fmla="*/ 4861559 w 5359908" name="connsiteX10"/>
              <a:gd fmla="*/ 13715 h 118872" name="connsiteY10"/>
              <a:gd fmla="*/ 5346191 w 5359908" name="connsiteX11"/>
              <a:gd fmla="*/ 13715 h 118872"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18872" w="5359908">
                <a:moveTo>
                  <a:pt x="13716" y="105155"/>
                </a:moveTo>
                <a:lnTo>
                  <a:pt x="498347" y="67055"/>
                </a:lnTo>
                <a:lnTo>
                  <a:pt x="982980" y="54863"/>
                </a:lnTo>
                <a:lnTo>
                  <a:pt x="1467612" y="79247"/>
                </a:lnTo>
                <a:lnTo>
                  <a:pt x="1952244" y="82295"/>
                </a:lnTo>
                <a:lnTo>
                  <a:pt x="2436875" y="62483"/>
                </a:lnTo>
                <a:lnTo>
                  <a:pt x="2923032" y="51815"/>
                </a:lnTo>
                <a:lnTo>
                  <a:pt x="3407664" y="45720"/>
                </a:lnTo>
                <a:lnTo>
                  <a:pt x="3892295" y="44195"/>
                </a:lnTo>
                <a:lnTo>
                  <a:pt x="4376927" y="25907"/>
                </a:lnTo>
                <a:lnTo>
                  <a:pt x="4861559" y="13715"/>
                </a:lnTo>
                <a:lnTo>
                  <a:pt x="5346191" y="13715"/>
                </a:lnTo>
              </a:path>
            </a:pathLst>
          </a:custGeom>
          <a:ln w="25400">
            <a:solidFill>
              <a:srgbClr val="D33F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693419" y="3787140"/>
            <a:ext cx="5359908" cy="114299"/>
          </a:xfrm>
          <a:custGeom>
            <a:gdLst>
              <a:gd fmla="*/ 13716 w 5359908" name="connsiteX0"/>
              <a:gd fmla="*/ 100583 h 114299" name="connsiteY0"/>
              <a:gd fmla="*/ 498347 w 5359908" name="connsiteX1"/>
              <a:gd fmla="*/ 80771 h 114299" name="connsiteY1"/>
              <a:gd fmla="*/ 982980 w 5359908" name="connsiteX2"/>
              <a:gd fmla="*/ 77723 h 114299" name="connsiteY2"/>
              <a:gd fmla="*/ 1467612 w 5359908" name="connsiteX3"/>
              <a:gd fmla="*/ 89915 h 114299" name="connsiteY3"/>
              <a:gd fmla="*/ 1952244 w 5359908" name="connsiteX4"/>
              <a:gd fmla="*/ 91439 h 114299" name="connsiteY4"/>
              <a:gd fmla="*/ 2436875 w 5359908" name="connsiteX5"/>
              <a:gd fmla="*/ 79247 h 114299" name="connsiteY5"/>
              <a:gd fmla="*/ 2923032 w 5359908" name="connsiteX6"/>
              <a:gd fmla="*/ 70103 h 114299" name="connsiteY6"/>
              <a:gd fmla="*/ 3407664 w 5359908" name="connsiteX7"/>
              <a:gd fmla="*/ 68579 h 114299" name="connsiteY7"/>
              <a:gd fmla="*/ 3892295 w 5359908" name="connsiteX8"/>
              <a:gd fmla="*/ 64007 h 114299" name="connsiteY8"/>
              <a:gd fmla="*/ 4376927 w 5359908" name="connsiteX9"/>
              <a:gd fmla="*/ 38100 h 114299" name="connsiteY9"/>
              <a:gd fmla="*/ 4861559 w 5359908" name="connsiteX10"/>
              <a:gd fmla="*/ 18288 h 114299" name="connsiteY10"/>
              <a:gd fmla="*/ 5346191 w 5359908" name="connsiteX11"/>
              <a:gd fmla="*/ 13715 h 114299"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14299" w="5359908">
                <a:moveTo>
                  <a:pt x="13716" y="100583"/>
                </a:moveTo>
                <a:lnTo>
                  <a:pt x="498347" y="80771"/>
                </a:lnTo>
                <a:lnTo>
                  <a:pt x="982980" y="77723"/>
                </a:lnTo>
                <a:lnTo>
                  <a:pt x="1467612" y="89915"/>
                </a:lnTo>
                <a:lnTo>
                  <a:pt x="1952244" y="91439"/>
                </a:lnTo>
                <a:lnTo>
                  <a:pt x="2436875" y="79247"/>
                </a:lnTo>
                <a:lnTo>
                  <a:pt x="2923032" y="70103"/>
                </a:lnTo>
                <a:lnTo>
                  <a:pt x="3407664" y="68579"/>
                </a:lnTo>
                <a:lnTo>
                  <a:pt x="3892295" y="64007"/>
                </a:lnTo>
                <a:lnTo>
                  <a:pt x="4376927" y="38100"/>
                </a:lnTo>
                <a:lnTo>
                  <a:pt x="4861559" y="18288"/>
                </a:lnTo>
                <a:lnTo>
                  <a:pt x="5346191"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693419" y="3674364"/>
            <a:ext cx="5359908" cy="164591"/>
          </a:xfrm>
          <a:custGeom>
            <a:gdLst>
              <a:gd fmla="*/ 13716 w 5359908" name="connsiteX0"/>
              <a:gd fmla="*/ 86867 h 164591" name="connsiteY0"/>
              <a:gd fmla="*/ 498347 w 5359908" name="connsiteX1"/>
              <a:gd fmla="*/ 53339 h 164591" name="connsiteY1"/>
              <a:gd fmla="*/ 982980 w 5359908" name="connsiteX2"/>
              <a:gd fmla="*/ 13715 h 164591" name="connsiteY2"/>
              <a:gd fmla="*/ 1467612 w 5359908" name="connsiteX3"/>
              <a:gd fmla="*/ 77723 h 164591" name="connsiteY3"/>
              <a:gd fmla="*/ 1952244 w 5359908" name="connsiteX4"/>
              <a:gd fmla="*/ 103632 h 164591" name="connsiteY4"/>
              <a:gd fmla="*/ 2436875 w 5359908" name="connsiteX5"/>
              <a:gd fmla="*/ 102107 h 164591" name="connsiteY5"/>
              <a:gd fmla="*/ 2923032 w 5359908" name="connsiteX6"/>
              <a:gd fmla="*/ 112776 h 164591" name="connsiteY6"/>
              <a:gd fmla="*/ 3407664 w 5359908" name="connsiteX7"/>
              <a:gd fmla="*/ 134111 h 164591" name="connsiteY7"/>
              <a:gd fmla="*/ 3892295 w 5359908" name="connsiteX8"/>
              <a:gd fmla="*/ 146303 h 164591" name="connsiteY8"/>
              <a:gd fmla="*/ 4376927 w 5359908" name="connsiteX9"/>
              <a:gd fmla="*/ 141732 h 164591" name="connsiteY9"/>
              <a:gd fmla="*/ 4861559 w 5359908" name="connsiteX10"/>
              <a:gd fmla="*/ 137159 h 164591" name="connsiteY10"/>
              <a:gd fmla="*/ 5346191 w 5359908" name="connsiteX11"/>
              <a:gd fmla="*/ 150876 h 164591"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64591" w="5359908">
                <a:moveTo>
                  <a:pt x="13716" y="86867"/>
                </a:moveTo>
                <a:lnTo>
                  <a:pt x="498347" y="53339"/>
                </a:lnTo>
                <a:lnTo>
                  <a:pt x="982980" y="13715"/>
                </a:lnTo>
                <a:lnTo>
                  <a:pt x="1467612" y="77723"/>
                </a:lnTo>
                <a:lnTo>
                  <a:pt x="1952244" y="103632"/>
                </a:lnTo>
                <a:lnTo>
                  <a:pt x="2436875" y="102107"/>
                </a:lnTo>
                <a:lnTo>
                  <a:pt x="2923032" y="112776"/>
                </a:lnTo>
                <a:lnTo>
                  <a:pt x="3407664" y="134111"/>
                </a:lnTo>
                <a:lnTo>
                  <a:pt x="3892295" y="146303"/>
                </a:lnTo>
                <a:lnTo>
                  <a:pt x="4376927" y="141732"/>
                </a:lnTo>
                <a:lnTo>
                  <a:pt x="4861559" y="137159"/>
                </a:lnTo>
                <a:lnTo>
                  <a:pt x="5346191" y="150876"/>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693419" y="3768852"/>
            <a:ext cx="5359908" cy="176783"/>
          </a:xfrm>
          <a:custGeom>
            <a:gdLst>
              <a:gd fmla="*/ 13716 w 5359908" name="connsiteX0"/>
              <a:gd fmla="*/ 163067 h 176783" name="connsiteY0"/>
              <a:gd fmla="*/ 498347 w 5359908" name="connsiteX1"/>
              <a:gd fmla="*/ 158495 h 176783" name="connsiteY1"/>
              <a:gd fmla="*/ 982980 w 5359908" name="connsiteX2"/>
              <a:gd fmla="*/ 153923 h 176783" name="connsiteY2"/>
              <a:gd fmla="*/ 1467612 w 5359908" name="connsiteX3"/>
              <a:gd fmla="*/ 161544 h 176783" name="connsiteY3"/>
              <a:gd fmla="*/ 1952244 w 5359908" name="connsiteX4"/>
              <a:gd fmla="*/ 156971 h 176783" name="connsiteY4"/>
              <a:gd fmla="*/ 2436875 w 5359908" name="connsiteX5"/>
              <a:gd fmla="*/ 143255 h 176783" name="connsiteY5"/>
              <a:gd fmla="*/ 2923032 w 5359908" name="connsiteX6"/>
              <a:gd fmla="*/ 137159 h 176783" name="connsiteY6"/>
              <a:gd fmla="*/ 3407664 w 5359908" name="connsiteX7"/>
              <a:gd fmla="*/ 131063 h 176783" name="connsiteY7"/>
              <a:gd fmla="*/ 3892295 w 5359908" name="connsiteX8"/>
              <a:gd fmla="*/ 123444 h 176783" name="connsiteY8"/>
              <a:gd fmla="*/ 4376927 w 5359908" name="connsiteX9"/>
              <a:gd fmla="*/ 120395 h 176783" name="connsiteY9"/>
              <a:gd fmla="*/ 4861559 w 5359908" name="connsiteX10"/>
              <a:gd fmla="*/ 103632 h 176783" name="connsiteY10"/>
              <a:gd fmla="*/ 5346191 w 5359908" name="connsiteX11"/>
              <a:gd fmla="*/ 13715 h 176783" name="connsiteY11"/>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b="b" l="l" r="r" t="t"/>
            <a:pathLst>
              <a:path h="176783" w="5359908">
                <a:moveTo>
                  <a:pt x="13716" y="163067"/>
                </a:moveTo>
                <a:lnTo>
                  <a:pt x="498347" y="158495"/>
                </a:lnTo>
                <a:lnTo>
                  <a:pt x="982980" y="153923"/>
                </a:lnTo>
                <a:lnTo>
                  <a:pt x="1467612" y="161544"/>
                </a:lnTo>
                <a:lnTo>
                  <a:pt x="1952244" y="156971"/>
                </a:lnTo>
                <a:lnTo>
                  <a:pt x="2436875" y="143255"/>
                </a:lnTo>
                <a:lnTo>
                  <a:pt x="2923032" y="137159"/>
                </a:lnTo>
                <a:lnTo>
                  <a:pt x="3407664" y="131063"/>
                </a:lnTo>
                <a:lnTo>
                  <a:pt x="3892295" y="123444"/>
                </a:lnTo>
                <a:lnTo>
                  <a:pt x="4376927" y="120395"/>
                </a:lnTo>
                <a:lnTo>
                  <a:pt x="4861559" y="103632"/>
                </a:lnTo>
                <a:lnTo>
                  <a:pt x="5346191" y="13715"/>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4572000" y="3860292"/>
            <a:ext cx="1481328" cy="115823"/>
          </a:xfrm>
          <a:custGeom>
            <a:gdLst>
              <a:gd fmla="*/ 13715 w 1481328" name="connsiteX0"/>
              <a:gd fmla="*/ 102107 h 115823" name="connsiteY0"/>
              <a:gd fmla="*/ 498347 w 1481328" name="connsiteX1"/>
              <a:gd fmla="*/ 76199 h 115823" name="connsiteY1"/>
              <a:gd fmla="*/ 982979 w 1481328" name="connsiteX2"/>
              <a:gd fmla="*/ 25907 h 115823" name="connsiteY2"/>
              <a:gd fmla="*/ 1467611 w 1481328" name="connsiteX3"/>
              <a:gd fmla="*/ 13715 h 115823" name="connsiteY3"/>
            </a:gdLst>
            <a:cxnLst>
              <a:cxn ang="0">
                <a:pos x="connsiteX0" y="connsiteY0"/>
              </a:cxn>
              <a:cxn ang="1">
                <a:pos x="connsiteX1" y="connsiteY1"/>
              </a:cxn>
              <a:cxn ang="2">
                <a:pos x="connsiteX2" y="connsiteY2"/>
              </a:cxn>
              <a:cxn ang="3">
                <a:pos x="connsiteX3" y="connsiteY3"/>
              </a:cxn>
            </a:cxnLst>
            <a:rect b="b" l="l" r="r" t="t"/>
            <a:pathLst>
              <a:path h="115823" w="1481328">
                <a:moveTo>
                  <a:pt x="13715" y="102107"/>
                </a:moveTo>
                <a:lnTo>
                  <a:pt x="498347" y="76199"/>
                </a:lnTo>
                <a:lnTo>
                  <a:pt x="982979" y="25907"/>
                </a:lnTo>
                <a:lnTo>
                  <a:pt x="1467611" y="13715"/>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5914390" y="2529585"/>
            <a:ext cx="131571" cy="145287"/>
          </a:xfrm>
          <a:custGeom>
            <a:gdLst>
              <a:gd fmla="*/ 125221 w 131571" name="connsiteX0"/>
              <a:gd fmla="*/ 138938 h 145287" name="connsiteY0"/>
              <a:gd fmla="*/ 6350 w 131571" name="connsiteX1"/>
              <a:gd fmla="*/ 6350 h 145287" name="connsiteY1"/>
            </a:gdLst>
            <a:cxnLst>
              <a:cxn ang="0">
                <a:pos x="connsiteX0" y="connsiteY0"/>
              </a:cxn>
              <a:cxn ang="1">
                <a:pos x="connsiteX1" y="connsiteY1"/>
              </a:cxn>
            </a:cxnLst>
            <a:rect b="b" l="l" r="r" t="t"/>
            <a:pathLst>
              <a:path h="145287" w="131571">
                <a:moveTo>
                  <a:pt x="125221" y="138938"/>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6467855" y="1917191"/>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Freeform 3"/>
          <p:cNvSpPr/>
          <p:nvPr/>
        </p:nvSpPr>
        <p:spPr>
          <a:xfrm>
            <a:off x="6467855" y="2142744"/>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21A4F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Freeform 3"/>
          <p:cNvSpPr/>
          <p:nvPr/>
        </p:nvSpPr>
        <p:spPr>
          <a:xfrm>
            <a:off x="6467855" y="2368295"/>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3E8A67">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4" name="Freeform 3"/>
          <p:cNvSpPr/>
          <p:nvPr/>
        </p:nvSpPr>
        <p:spPr>
          <a:xfrm>
            <a:off x="6467855" y="2595372"/>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5" name="Freeform 3"/>
          <p:cNvSpPr/>
          <p:nvPr/>
        </p:nvSpPr>
        <p:spPr>
          <a:xfrm>
            <a:off x="6467855" y="2820923"/>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6467855" y="3046476"/>
            <a:ext cx="271272" cy="54864"/>
          </a:xfrm>
          <a:custGeom>
            <a:gdLst>
              <a:gd fmla="*/ 13715 w 271272" name="connsiteX0"/>
              <a:gd fmla="*/ 13716 h 54864" name="connsiteY0"/>
              <a:gd fmla="*/ 257555 w 271272" name="connsiteX1"/>
              <a:gd fmla="*/ 13716 h 54864" name="connsiteY1"/>
            </a:gdLst>
            <a:cxnLst>
              <a:cxn ang="0">
                <a:pos x="connsiteX0" y="connsiteY0"/>
              </a:cxn>
              <a:cxn ang="1">
                <a:pos x="connsiteX1" y="connsiteY1"/>
              </a:cxn>
            </a:cxnLst>
            <a:rect b="b" l="l" r="r" t="t"/>
            <a:pathLst>
              <a:path h="54864" w="271272">
                <a:moveTo>
                  <a:pt x="13715" y="13716"/>
                </a:moveTo>
                <a:lnTo>
                  <a:pt x="257555" y="13716"/>
                </a:lnTo>
              </a:path>
            </a:pathLst>
          </a:custGeom>
          <a:ln w="25400">
            <a:solidFill>
              <a:srgbClr val="D33F1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8" name="Freeform 3"/>
          <p:cNvSpPr/>
          <p:nvPr/>
        </p:nvSpPr>
        <p:spPr>
          <a:xfrm>
            <a:off x="6467855" y="3272028"/>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934FC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9" name="Freeform 3"/>
          <p:cNvSpPr/>
          <p:nvPr/>
        </p:nvSpPr>
        <p:spPr>
          <a:xfrm>
            <a:off x="6467855" y="3497580"/>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41287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0" name="Freeform 3"/>
          <p:cNvSpPr/>
          <p:nvPr/>
        </p:nvSpPr>
        <p:spPr>
          <a:xfrm>
            <a:off x="6467855" y="3723132"/>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34C4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1" name="Freeform 3"/>
          <p:cNvSpPr/>
          <p:nvPr/>
        </p:nvSpPr>
        <p:spPr>
          <a:xfrm>
            <a:off x="6467855" y="3950208"/>
            <a:ext cx="271272" cy="54864"/>
          </a:xfrm>
          <a:custGeom>
            <a:gdLst>
              <a:gd fmla="*/ 13715 w 271272" name="connsiteX0"/>
              <a:gd fmla="*/ 13715 h 54864" name="connsiteY0"/>
              <a:gd fmla="*/ 257555 w 271272" name="connsiteX1"/>
              <a:gd fmla="*/ 13715 h 54864" name="connsiteY1"/>
            </a:gdLst>
            <a:cxnLst>
              <a:cxn ang="0">
                <a:pos x="connsiteX0" y="connsiteY0"/>
              </a:cxn>
              <a:cxn ang="1">
                <a:pos x="connsiteX1" y="connsiteY1"/>
              </a:cxn>
            </a:cxnLst>
            <a:rect b="b" l="l" r="r" t="t"/>
            <a:pathLst>
              <a:path h="54864" w="271272">
                <a:moveTo>
                  <a:pt x="13715" y="13715"/>
                </a:moveTo>
                <a:lnTo>
                  <a:pt x="257555" y="13715"/>
                </a:lnTo>
              </a:path>
            </a:pathLst>
          </a:custGeom>
          <a:ln w="25400">
            <a:solidFill>
              <a:srgbClr val="296DA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393700" y="254000"/>
            <a:ext cx="9874250" cy="4013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细分行业应用盘点——移动医疗</a:t>
            </a:r>
          </a:p>
          <a:p>
            <a:pPr>
              <a:lnSpc>
                <a:spcPts val="1400"/>
              </a:lnSpc>
              <a:tabLst>
                <a:tab pos="241300"/>
              </a:tabLst>
            </a:pPr>
            <a:r>
              <a:rPr altLang="zh-CN" lang="en-US" smtClean="0"/>
              <a:t>   移动医疗类应用中，春雨医生覆盖量最多，1号药店、微医和易诊三款应用的用户覆盖增长最快</a:t>
            </a:r>
          </a:p>
        </p:txBody>
      </p:sp>
      <p:sp>
        <p:nvSpPr>
          <p:cNvPr id="1032" name="TextBox 1"/>
          <p:cNvSpPr txBox="1"/>
          <p:nvPr/>
        </p:nvSpPr>
        <p:spPr>
          <a:xfrm>
            <a:off x="6337300" y="1562100"/>
            <a:ext cx="2430462" cy="236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2014 年1 月-12 月 用户覆盖量增幅</a:t>
            </a:r>
          </a:p>
        </p:txBody>
      </p:sp>
      <p:sp>
        <p:nvSpPr>
          <p:cNvPr id="1033" name="TextBox 1"/>
          <p:cNvSpPr txBox="1"/>
          <p:nvPr/>
        </p:nvSpPr>
        <p:spPr>
          <a:xfrm>
            <a:off x="7988300" y="1803400"/>
            <a:ext cx="4413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341.5%</a:t>
            </a:r>
          </a:p>
        </p:txBody>
      </p:sp>
      <p:sp>
        <p:nvSpPr>
          <p:cNvPr id="1034" name="TextBox 1"/>
          <p:cNvSpPr txBox="1"/>
          <p:nvPr/>
        </p:nvSpPr>
        <p:spPr>
          <a:xfrm>
            <a:off x="7975600" y="2032000"/>
            <a:ext cx="468312" cy="1531620"/>
          </a:xfrm>
          <a:prstGeom prst="rect">
            <a:avLst/>
          </a:prstGeom>
          <a:noFill/>
        </p:spPr>
        <p:txBody>
          <a:bodyPr lIns="0" rIns="0" rtlCol="0" tIns="0" wrap="none">
            <a:spAutoFit/>
          </a:bodyPr>
          <a:lstStyle/>
          <a:p>
            <a:pPr>
              <a:lnSpc>
                <a:spcPts val="1300"/>
              </a:lnSpc>
              <a:tabLst>
                <a:tab pos="25400"/>
                <a:tab pos="50800"/>
                <a:tab pos="63500"/>
              </a:tabLst>
            </a:pPr>
            <a:r>
              <a:rPr altLang="zh-CN" b="1" lang="en-US" smtClean="0" sz="996">
                <a:solidFill>
                  <a:srgbClr val="FF6600"/>
                </a:solidFill>
                <a:latin charset="0" pitchFamily="18" typeface="Microsoft YaHei UI"/>
                <a:cs charset="0" pitchFamily="18" typeface="Microsoft YaHei UI"/>
              </a:rPr>
              <a:t>387.3%</a:t>
            </a:r>
          </a:p>
          <a:p>
            <a:pPr>
              <a:lnSpc>
                <a:spcPts val="1300"/>
              </a:lnSpc>
              <a:tabLst>
                <a:tab pos="25400"/>
                <a:tab pos="50800"/>
                <a:tab pos="63500"/>
              </a:tabLst>
            </a:pPr>
            <a:r>
              <a:rPr altLang="zh-CN" b="1" lang="en-US" smtClean="0" sz="996">
                <a:solidFill>
                  <a:srgbClr val="FF6600"/>
                </a:solidFill>
                <a:latin charset="0" pitchFamily="18" typeface="Microsoft YaHei UI"/>
                <a:cs charset="0" pitchFamily="18" typeface="Microsoft YaHei UI"/>
              </a:rPr>
              <a:t>106.8%</a:t>
            </a:r>
          </a:p>
          <a:p>
            <a:pPr>
              <a:lnSpc>
                <a:spcPts val="1300"/>
              </a:lnSpc>
              <a:tabLst>
                <a:tab pos="25400"/>
                <a:tab pos="50800"/>
                <a:tab pos="63500"/>
              </a:tabLst>
            </a:pPr>
            <a:r>
              <a:rPr altLang="zh-CN" b="1" lang="en-US" smtClean="0" sz="996">
                <a:solidFill>
                  <a:srgbClr val="FF6600"/>
                </a:solidFill>
                <a:latin charset="0" pitchFamily="18" typeface="Microsoft YaHei UI"/>
                <a:cs charset="0" pitchFamily="18" typeface="Microsoft YaHei UI"/>
              </a:rPr>
              <a:t>519.9%</a:t>
            </a:r>
          </a:p>
          <a:p>
            <a:pPr>
              <a:lnSpc>
                <a:spcPts val="1300"/>
              </a:lnSpc>
              <a:tabLst>
                <a:tab pos="25400"/>
                <a:tab pos="50800"/>
                <a:tab pos="63500"/>
              </a:tabLst>
            </a:pPr>
            <a:r>
              <a:rPr altLang="zh-CN" b="1" lang="en-US" smtClean="0" sz="996">
                <a:solidFill>
                  <a:srgbClr val="FF6600"/>
                </a:solidFill>
                <a:latin charset="0" pitchFamily="18" typeface="Microsoft YaHei UI"/>
                <a:cs charset="0" pitchFamily="18" typeface="Microsoft YaHei UI"/>
              </a:rPr>
              <a:t>			-0.9%</a:t>
            </a:r>
          </a:p>
          <a:p>
            <a:pPr>
              <a:lnSpc>
                <a:spcPts val="1300"/>
              </a:lnSpc>
              <a:tabLst>
                <a:tab pos="25400"/>
                <a:tab pos="50800"/>
                <a:tab pos="63500"/>
              </a:tabLst>
            </a:pPr>
            <a:r>
              <a:rPr altLang="zh-CN" b="1" lang="en-US" smtClean="0" sz="996">
                <a:solidFill>
                  <a:srgbClr val="FF6600"/>
                </a:solidFill>
                <a:latin charset="0" pitchFamily="18" typeface="Microsoft YaHei UI"/>
                <a:cs charset="0" pitchFamily="18" typeface="Microsoft YaHei UI"/>
              </a:rPr>
              <a:t>		74.4%</a:t>
            </a:r>
          </a:p>
          <a:p>
            <a:pPr>
              <a:lnSpc>
                <a:spcPts val="1300"/>
              </a:lnSpc>
              <a:tabLst>
                <a:tab pos="25400"/>
                <a:tab pos="50800"/>
                <a:tab pos="63500"/>
              </a:tabLst>
            </a:pPr>
            <a:r>
              <a:rPr altLang="zh-CN" b="1" lang="en-US" smtClean="0" sz="996">
                <a:solidFill>
                  <a:srgbClr val="FF6600"/>
                </a:solidFill>
                <a:latin charset="0" pitchFamily="18" typeface="Microsoft YaHei UI"/>
                <a:cs charset="0" pitchFamily="18" typeface="Microsoft YaHei UI"/>
              </a:rPr>
              <a:t>		87.6%</a:t>
            </a:r>
          </a:p>
          <a:p>
            <a:pPr>
              <a:lnSpc>
                <a:spcPts val="1300"/>
              </a:lnSpc>
              <a:tabLst>
                <a:tab pos="25400"/>
                <a:tab pos="50800"/>
                <a:tab pos="63500"/>
              </a:tabLst>
            </a:pPr>
            <a:r>
              <a:rPr altLang="zh-CN" b="1" lang="en-US" smtClean="0" sz="996">
                <a:solidFill>
                  <a:srgbClr val="FF6600"/>
                </a:solidFill>
                <a:latin charset="0" pitchFamily="18" typeface="Microsoft YaHei UI"/>
                <a:cs charset="0" pitchFamily="18" typeface="Microsoft YaHei UI"/>
              </a:rPr>
              <a:t>	-28.3%</a:t>
            </a:r>
          </a:p>
          <a:p>
            <a:pPr>
              <a:lnSpc>
                <a:spcPts val="1300"/>
              </a:lnSpc>
              <a:tabLst>
                <a:tab pos="25400"/>
                <a:tab pos="50800"/>
                <a:tab pos="63500"/>
              </a:tabLst>
            </a:pPr>
            <a:r>
              <a:rPr altLang="zh-CN" b="1" lang="en-US" smtClean="0" sz="996">
                <a:solidFill>
                  <a:srgbClr val="FF6600"/>
                </a:solidFill>
                <a:latin charset="0" pitchFamily="18" typeface="Microsoft YaHei UI"/>
                <a:cs charset="0" pitchFamily="18" typeface="Microsoft YaHei UI"/>
              </a:rPr>
              <a:t>268.6%</a:t>
            </a:r>
          </a:p>
          <a:p>
            <a:pPr>
              <a:lnSpc>
                <a:spcPts val="1300"/>
              </a:lnSpc>
              <a:tabLst>
                <a:tab pos="25400"/>
                <a:tab pos="50800"/>
                <a:tab pos="63500"/>
              </a:tabLst>
            </a:pPr>
            <a:r>
              <a:rPr altLang="zh-CN" b="1" lang="en-US" smtClean="0" sz="996">
                <a:solidFill>
                  <a:srgbClr val="FF6600"/>
                </a:solidFill>
                <a:latin charset="0" pitchFamily="18" typeface="Microsoft YaHei UI"/>
                <a:cs charset="0" pitchFamily="18" typeface="Microsoft YaHei UI"/>
              </a:rPr>
              <a:t>349.8%</a:t>
            </a:r>
          </a:p>
        </p:txBody>
      </p:sp>
      <p:sp>
        <p:nvSpPr>
          <p:cNvPr id="1035" name="TextBox 1"/>
          <p:cNvSpPr txBox="1"/>
          <p:nvPr/>
        </p:nvSpPr>
        <p:spPr>
          <a:xfrm>
            <a:off x="5778500" y="2311400"/>
            <a:ext cx="285750" cy="210820"/>
          </a:xfrm>
          <a:prstGeom prst="rect">
            <a:avLst/>
          </a:prstGeom>
          <a:noFill/>
        </p:spPr>
        <p:txBody>
          <a:bodyPr lIns="0" rIns="0" rtlCol="0" tIns="0" wrap="none">
            <a:spAutoFit/>
          </a:bodyPr>
          <a:lstStyle/>
          <a:p>
            <a:pPr>
              <a:lnSpc>
                <a:spcPts val="1300"/>
              </a:lnSpc>
            </a:pPr>
            <a:r>
              <a:rPr altLang="zh-CN" b="1" lang="en-US" smtClean="0" sz="1056">
                <a:solidFill>
                  <a:srgbClr val="FF6600"/>
                </a:solidFill>
                <a:latin charset="0" pitchFamily="18" typeface="Microsoft YaHei UI"/>
                <a:cs charset="0" pitchFamily="18" typeface="Microsoft YaHei UI"/>
              </a:rPr>
              <a:t>0.16</a:t>
            </a:r>
          </a:p>
        </p:txBody>
      </p:sp>
      <p:sp>
        <p:nvSpPr>
          <p:cNvPr id="1036" name="TextBox 1"/>
          <p:cNvSpPr txBox="1"/>
          <p:nvPr/>
        </p:nvSpPr>
        <p:spPr>
          <a:xfrm>
            <a:off x="495300" y="4076700"/>
            <a:ext cx="8066088" cy="1036320"/>
          </a:xfrm>
          <a:prstGeom prst="rect">
            <a:avLst/>
          </a:prstGeom>
          <a:noFill/>
        </p:spPr>
        <p:txBody>
          <a:bodyPr lIns="0" rIns="0" rtlCol="0" tIns="0" wrap="none">
            <a:spAutoFit/>
          </a:bodyPr>
          <a:lstStyle/>
          <a:p>
            <a:pPr>
              <a:lnSpc>
                <a:spcPts val="1300"/>
              </a:lnSpc>
              <a:tabLst>
                <a:tab pos="330200"/>
                <a:tab pos="4876800"/>
              </a:tabLst>
            </a:pPr>
            <a:r>
              <a:rPr altLang="zh-CN" lang="en-US" smtClean="0" sz="996">
                <a:solidFill>
                  <a:srgbClr val="8087A4"/>
                </a:solidFill>
                <a:latin charset="0" pitchFamily="18" typeface="Microsoft YaHei UI"/>
                <a:cs charset="0" pitchFamily="18" typeface="Microsoft YaHei UI"/>
              </a:rPr>
              <a:t>2014.1   2014.2   2014.3   2014.4   2014.5   2014.6   2014.7   2014.8   2014.9 2014.102014.112014.12</a:t>
            </a:r>
          </a:p>
          <a:p>
            <a:pPr>
              <a:lnSpc>
                <a:spcPts val="1300"/>
              </a:lnSpc>
              <a:tabLst>
                <a:tab pos="330200"/>
                <a:tab pos="48768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330200"/>
                <a:tab pos="4876800"/>
              </a:tabLst>
            </a:pPr>
            <a:r>
              <a:rPr altLang="zh-CN" lang="en-US" smtClean="0" sz="996">
                <a:solidFill>
                  <a:srgbClr val="8087A4"/>
                </a:solidFill>
                <a:latin charset="0" pitchFamily="18" typeface="Microsoft YaHei UI"/>
                <a:cs charset="0" pitchFamily="18" typeface="Microsoft YaHei UI"/>
              </a:rPr>
              <a:t>	数据来源：TalkingData 数据中心</a:t>
            </a:r>
          </a:p>
          <a:p>
            <a:pPr>
              <a:lnSpc>
                <a:spcPts val="1300"/>
              </a:lnSpc>
              <a:tabLst>
                <a:tab pos="330200"/>
                <a:tab pos="48768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330200"/>
                <a:tab pos="48768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330200"/>
                <a:tab pos="48768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37" name="TextBox 1"/>
          <p:cNvSpPr txBox="1"/>
          <p:nvPr/>
        </p:nvSpPr>
        <p:spPr>
          <a:xfrm>
            <a:off x="1701800" y="1447800"/>
            <a:ext cx="4019550"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2014年1-12月 移动医疗类应用用户覆盖量TOP10增长趋势</a:t>
            </a:r>
          </a:p>
        </p:txBody>
      </p:sp>
      <p:sp>
        <p:nvSpPr>
          <p:cNvPr id="1038" name="TextBox 1"/>
          <p:cNvSpPr txBox="1"/>
          <p:nvPr/>
        </p:nvSpPr>
        <p:spPr>
          <a:xfrm>
            <a:off x="6743700" y="18288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春雨医生</a:t>
            </a:r>
          </a:p>
        </p:txBody>
      </p:sp>
      <p:sp>
        <p:nvSpPr>
          <p:cNvPr id="1039" name="TextBox 1"/>
          <p:cNvSpPr txBox="1"/>
          <p:nvPr/>
        </p:nvSpPr>
        <p:spPr>
          <a:xfrm>
            <a:off x="6743700" y="2057400"/>
            <a:ext cx="762000" cy="15316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微医</a:t>
            </a:r>
          </a:p>
          <a:p>
            <a:pPr>
              <a:lnSpc>
                <a:spcPts val="1300"/>
              </a:lnSpc>
            </a:pPr>
            <a:r>
              <a:rPr altLang="zh-CN" lang="en-US" smtClean="0" sz="996">
                <a:solidFill>
                  <a:srgbClr val="8087A4"/>
                </a:solidFill>
                <a:latin charset="0" pitchFamily="18" typeface="Microsoft YaHei UI"/>
                <a:cs charset="0" pitchFamily="18" typeface="Microsoft YaHei UI"/>
              </a:rPr>
              <a:t>快速问医生</a:t>
            </a:r>
          </a:p>
          <a:p>
            <a:pPr>
              <a:lnSpc>
                <a:spcPts val="1300"/>
              </a:lnSpc>
            </a:pPr>
            <a:r>
              <a:rPr altLang="zh-CN" lang="en-US" smtClean="0" sz="996">
                <a:solidFill>
                  <a:srgbClr val="8087A4"/>
                </a:solidFill>
                <a:latin charset="0" pitchFamily="18" typeface="Microsoft YaHei UI"/>
                <a:cs charset="0" pitchFamily="18" typeface="Microsoft YaHei UI"/>
              </a:rPr>
              <a:t>1号药店</a:t>
            </a:r>
          </a:p>
          <a:p>
            <a:pPr>
              <a:lnSpc>
                <a:spcPts val="1300"/>
              </a:lnSpc>
            </a:pPr>
            <a:r>
              <a:rPr altLang="zh-CN" lang="en-US" smtClean="0" sz="996">
                <a:solidFill>
                  <a:srgbClr val="8087A4"/>
                </a:solidFill>
                <a:latin charset="0" pitchFamily="18" typeface="Microsoft YaHei UI"/>
                <a:cs charset="0" pitchFamily="18" typeface="Microsoft YaHei UI"/>
              </a:rPr>
              <a:t>丁香医生</a:t>
            </a:r>
          </a:p>
          <a:p>
            <a:pPr>
              <a:lnSpc>
                <a:spcPts val="1300"/>
              </a:lnSpc>
            </a:pPr>
            <a:r>
              <a:rPr altLang="zh-CN" lang="en-US" smtClean="0" sz="996">
                <a:solidFill>
                  <a:srgbClr val="8087A4"/>
                </a:solidFill>
                <a:latin charset="0" pitchFamily="18" typeface="Microsoft YaHei UI"/>
                <a:cs charset="0" pitchFamily="18" typeface="Microsoft YaHei UI"/>
              </a:rPr>
              <a:t>用药助手</a:t>
            </a:r>
          </a:p>
          <a:p>
            <a:pPr>
              <a:lnSpc>
                <a:spcPts val="1300"/>
              </a:lnSpc>
            </a:pPr>
            <a:r>
              <a:rPr altLang="zh-CN" lang="en-US" smtClean="0" sz="996">
                <a:solidFill>
                  <a:srgbClr val="8087A4"/>
                </a:solidFill>
                <a:latin charset="0" pitchFamily="18" typeface="Microsoft YaHei UI"/>
                <a:cs charset="0" pitchFamily="18" typeface="Microsoft YaHei UI"/>
              </a:rPr>
              <a:t>好大夫在线</a:t>
            </a:r>
          </a:p>
          <a:p>
            <a:pPr>
              <a:lnSpc>
                <a:spcPts val="1300"/>
              </a:lnSpc>
            </a:pPr>
            <a:r>
              <a:rPr altLang="zh-CN" lang="en-US" smtClean="0" sz="996">
                <a:solidFill>
                  <a:srgbClr val="8087A4"/>
                </a:solidFill>
                <a:latin charset="0" pitchFamily="18" typeface="Microsoft YaHei UI"/>
                <a:cs charset="0" pitchFamily="18" typeface="Microsoft YaHei UI"/>
              </a:rPr>
              <a:t>掌上药店</a:t>
            </a:r>
          </a:p>
          <a:p>
            <a:pPr>
              <a:lnSpc>
                <a:spcPts val="1300"/>
              </a:lnSpc>
            </a:pPr>
            <a:r>
              <a:rPr altLang="zh-CN" lang="en-US" smtClean="0" sz="996">
                <a:solidFill>
                  <a:srgbClr val="8087A4"/>
                </a:solidFill>
                <a:latin charset="0" pitchFamily="18" typeface="Microsoft YaHei UI"/>
                <a:cs charset="0" pitchFamily="18" typeface="Microsoft YaHei UI"/>
              </a:rPr>
              <a:t>女性私人医生</a:t>
            </a:r>
          </a:p>
          <a:p>
            <a:pPr>
              <a:lnSpc>
                <a:spcPts val="1300"/>
              </a:lnSpc>
            </a:pPr>
            <a:r>
              <a:rPr altLang="zh-CN" lang="en-US" smtClean="0" sz="996">
                <a:solidFill>
                  <a:srgbClr val="8087A4"/>
                </a:solidFill>
                <a:latin charset="0" pitchFamily="18" typeface="Microsoft YaHei UI"/>
                <a:cs charset="0" pitchFamily="18" typeface="Microsoft YaHei UI"/>
              </a:rPr>
              <a:t>易诊</a:t>
            </a:r>
          </a:p>
        </p:txBody>
      </p:sp>
      <p:sp>
        <p:nvSpPr>
          <p:cNvPr id="1040" name="TextBox 1"/>
          <p:cNvSpPr txBox="1"/>
          <p:nvPr/>
        </p:nvSpPr>
        <p:spPr>
          <a:xfrm>
            <a:off x="723900" y="2197100"/>
            <a:ext cx="635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单位：亿台</a:t>
            </a:r>
          </a:p>
        </p:txBody>
      </p:sp>
    </p:spTree>
  </p:cSld>
  <p:clrMapOvr>
    <a:masterClrMapping/>
  </p:clrMapOvr>
  <p:transition/>
  <p:timing/>
</p:sld>
</file>

<file path=ppt/slides/slide6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4942332" y="1342644"/>
            <a:ext cx="3686555" cy="394716"/>
          </a:xfrm>
          <a:custGeom>
            <a:gdLst>
              <a:gd fmla="*/ 0 w 3686555" name="connsiteX0"/>
              <a:gd fmla="*/ 394716 h 394716" name="connsiteY0"/>
              <a:gd fmla="*/ 3686555 w 3686555" name="connsiteX1"/>
              <a:gd fmla="*/ 394716 h 394716" name="connsiteY1"/>
              <a:gd fmla="*/ 3686555 w 3686555" name="connsiteX2"/>
              <a:gd fmla="*/ 0 h 394716" name="connsiteY2"/>
              <a:gd fmla="*/ 0 w 3686555" name="connsiteX3"/>
              <a:gd fmla="*/ 0 h 394716" name="connsiteY3"/>
              <a:gd fmla="*/ 0 w 3686555" name="connsiteX4"/>
              <a:gd fmla="*/ 394716 h 3947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94716" w="3686555">
                <a:moveTo>
                  <a:pt x="0" y="394716"/>
                </a:moveTo>
                <a:lnTo>
                  <a:pt x="3686555" y="394716"/>
                </a:lnTo>
                <a:lnTo>
                  <a:pt x="3686555" y="0"/>
                </a:lnTo>
                <a:lnTo>
                  <a:pt x="0" y="0"/>
                </a:lnTo>
                <a:lnTo>
                  <a:pt x="0" y="394716"/>
                </a:lnTo>
              </a:path>
            </a:pathLst>
          </a:custGeom>
          <a:solidFill>
            <a:srgbClr val="7F7F7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717804" y="1342644"/>
            <a:ext cx="3686555" cy="394716"/>
          </a:xfrm>
          <a:custGeom>
            <a:gdLst>
              <a:gd fmla="*/ 0 w 3686555" name="connsiteX0"/>
              <a:gd fmla="*/ 394716 h 394716" name="connsiteY0"/>
              <a:gd fmla="*/ 3686555 w 3686555" name="connsiteX1"/>
              <a:gd fmla="*/ 394716 h 394716" name="connsiteY1"/>
              <a:gd fmla="*/ 3686555 w 3686555" name="connsiteX2"/>
              <a:gd fmla="*/ 0 h 394716" name="connsiteY2"/>
              <a:gd fmla="*/ 0 w 3686555" name="connsiteX3"/>
              <a:gd fmla="*/ 0 h 394716" name="connsiteY3"/>
              <a:gd fmla="*/ 0 w 3686555" name="connsiteX4"/>
              <a:gd fmla="*/ 394716 h 3947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94716" w="3686555">
                <a:moveTo>
                  <a:pt x="0" y="394716"/>
                </a:moveTo>
                <a:lnTo>
                  <a:pt x="3686555" y="394716"/>
                </a:lnTo>
                <a:lnTo>
                  <a:pt x="3686555" y="0"/>
                </a:lnTo>
                <a:lnTo>
                  <a:pt x="0" y="0"/>
                </a:lnTo>
                <a:lnTo>
                  <a:pt x="0" y="394716"/>
                </a:lnTo>
              </a:path>
            </a:pathLst>
          </a:custGeom>
          <a:solidFill>
            <a:srgbClr val="7F7F7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5248655" y="3517391"/>
            <a:ext cx="371855" cy="457200"/>
          </a:xfrm>
          <a:custGeom>
            <a:gdLst>
              <a:gd fmla="*/ 0 w 371855" name="connsiteX0"/>
              <a:gd fmla="*/ 0 h 457200" name="connsiteY0"/>
              <a:gd fmla="*/ 371855 w 371855" name="connsiteX1"/>
              <a:gd fmla="*/ 0 h 457200" name="connsiteY1"/>
              <a:gd fmla="*/ 371855 w 371855" name="connsiteX2"/>
              <a:gd fmla="*/ 457200 h 457200" name="connsiteY2"/>
              <a:gd fmla="*/ 0 w 371855" name="connsiteX3"/>
              <a:gd fmla="*/ 457200 h 457200" name="connsiteY3"/>
              <a:gd fmla="*/ 0 w 371855" name="connsiteX4"/>
              <a:gd fmla="*/ 0 h 457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57200" w="371855">
                <a:moveTo>
                  <a:pt x="0" y="0"/>
                </a:moveTo>
                <a:lnTo>
                  <a:pt x="371855" y="0"/>
                </a:lnTo>
                <a:lnTo>
                  <a:pt x="371855" y="457200"/>
                </a:lnTo>
                <a:lnTo>
                  <a:pt x="0" y="457200"/>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5919215" y="3308603"/>
            <a:ext cx="371855" cy="665988"/>
          </a:xfrm>
          <a:custGeom>
            <a:gdLst>
              <a:gd fmla="*/ 0 w 371855" name="connsiteX0"/>
              <a:gd fmla="*/ 0 h 665988" name="connsiteY0"/>
              <a:gd fmla="*/ 371855 w 371855" name="connsiteX1"/>
              <a:gd fmla="*/ 0 h 665988" name="connsiteY1"/>
              <a:gd fmla="*/ 371855 w 371855" name="connsiteX2"/>
              <a:gd fmla="*/ 665988 h 665988" name="connsiteY2"/>
              <a:gd fmla="*/ 0 w 371855" name="connsiteX3"/>
              <a:gd fmla="*/ 665988 h 665988" name="connsiteY3"/>
              <a:gd fmla="*/ 0 w 371855" name="connsiteX4"/>
              <a:gd fmla="*/ 0 h 6659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65988" w="371855">
                <a:moveTo>
                  <a:pt x="0" y="0"/>
                </a:moveTo>
                <a:lnTo>
                  <a:pt x="371855" y="0"/>
                </a:lnTo>
                <a:lnTo>
                  <a:pt x="371855" y="665988"/>
                </a:lnTo>
                <a:lnTo>
                  <a:pt x="0" y="66598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6589776" y="3849623"/>
            <a:ext cx="373380" cy="124967"/>
          </a:xfrm>
          <a:custGeom>
            <a:gdLst>
              <a:gd fmla="*/ 0 w 373380" name="connsiteX0"/>
              <a:gd fmla="*/ 0 h 124967" name="connsiteY0"/>
              <a:gd fmla="*/ 373380 w 373380" name="connsiteX1"/>
              <a:gd fmla="*/ 0 h 124967" name="connsiteY1"/>
              <a:gd fmla="*/ 373380 w 373380" name="connsiteX2"/>
              <a:gd fmla="*/ 124967 h 124967" name="connsiteY2"/>
              <a:gd fmla="*/ 0 w 373380" name="connsiteX3"/>
              <a:gd fmla="*/ 124967 h 124967" name="connsiteY3"/>
              <a:gd fmla="*/ 0 w 373380" name="connsiteX4"/>
              <a:gd fmla="*/ 0 h 1249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4967" w="373380">
                <a:moveTo>
                  <a:pt x="0" y="0"/>
                </a:moveTo>
                <a:lnTo>
                  <a:pt x="373380" y="0"/>
                </a:lnTo>
                <a:lnTo>
                  <a:pt x="373380" y="124967"/>
                </a:lnTo>
                <a:lnTo>
                  <a:pt x="0" y="124967"/>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7260335" y="3724655"/>
            <a:ext cx="373380" cy="249935"/>
          </a:xfrm>
          <a:custGeom>
            <a:gdLst>
              <a:gd fmla="*/ 0 w 373380" name="connsiteX0"/>
              <a:gd fmla="*/ 0 h 249935" name="connsiteY0"/>
              <a:gd fmla="*/ 373380 w 373380" name="connsiteX1"/>
              <a:gd fmla="*/ 0 h 249935" name="connsiteY1"/>
              <a:gd fmla="*/ 373380 w 373380" name="connsiteX2"/>
              <a:gd fmla="*/ 249935 h 249935" name="connsiteY2"/>
              <a:gd fmla="*/ 0 w 373380" name="connsiteX3"/>
              <a:gd fmla="*/ 249935 h 249935" name="connsiteY3"/>
              <a:gd fmla="*/ 0 w 373380" name="connsiteX4"/>
              <a:gd fmla="*/ 0 h 2499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49935" w="373380">
                <a:moveTo>
                  <a:pt x="0" y="0"/>
                </a:moveTo>
                <a:lnTo>
                  <a:pt x="373380" y="0"/>
                </a:lnTo>
                <a:lnTo>
                  <a:pt x="373380" y="249935"/>
                </a:lnTo>
                <a:lnTo>
                  <a:pt x="0" y="24993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7932419" y="3933444"/>
            <a:ext cx="371856" cy="41147"/>
          </a:xfrm>
          <a:custGeom>
            <a:gdLst>
              <a:gd fmla="*/ 0 w 371856" name="connsiteX0"/>
              <a:gd fmla="*/ 20573 h 41147" name="connsiteY0"/>
              <a:gd fmla="*/ 371856 w 371856" name="connsiteX1"/>
              <a:gd fmla="*/ 20573 h 41147" name="connsiteY1"/>
            </a:gdLst>
            <a:cxnLst>
              <a:cxn ang="0">
                <a:pos x="connsiteX0" y="connsiteY0"/>
              </a:cxn>
              <a:cxn ang="1">
                <a:pos x="connsiteX1" y="connsiteY1"/>
              </a:cxn>
            </a:cxnLst>
            <a:rect b="b" l="l" r="r" t="t"/>
            <a:pathLst>
              <a:path h="41147" w="371856">
                <a:moveTo>
                  <a:pt x="0" y="20573"/>
                </a:moveTo>
                <a:lnTo>
                  <a:pt x="371856" y="20573"/>
                </a:lnTo>
              </a:path>
            </a:pathLst>
          </a:custGeom>
          <a:ln w="508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 name="Freeform 3"/>
          <p:cNvSpPr/>
          <p:nvPr/>
        </p:nvSpPr>
        <p:spPr>
          <a:xfrm>
            <a:off x="720851" y="1696211"/>
            <a:ext cx="3688080" cy="2653284"/>
          </a:xfrm>
          <a:custGeom>
            <a:gdLst>
              <a:gd fmla="*/ 12954 w 3688080" name="connsiteX0"/>
              <a:gd fmla="*/ 2640329 h 2653284" name="connsiteY0"/>
              <a:gd fmla="*/ 3675126 w 3688080" name="connsiteX1"/>
              <a:gd fmla="*/ 2640329 h 2653284" name="connsiteY1"/>
              <a:gd fmla="*/ 3675126 w 3688080" name="connsiteX2"/>
              <a:gd fmla="*/ 12954 h 2653284" name="connsiteY2"/>
              <a:gd fmla="*/ 12954 w 3688080" name="connsiteX3"/>
              <a:gd fmla="*/ 12954 h 2653284" name="connsiteY3"/>
              <a:gd fmla="*/ 12954 w 3688080" name="connsiteX4"/>
              <a:gd fmla="*/ 2640329 h 265328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53284" w="3688079">
                <a:moveTo>
                  <a:pt x="12954" y="2640329"/>
                </a:moveTo>
                <a:lnTo>
                  <a:pt x="3675126" y="2640329"/>
                </a:lnTo>
                <a:lnTo>
                  <a:pt x="3675126" y="12954"/>
                </a:lnTo>
                <a:lnTo>
                  <a:pt x="12954" y="12954"/>
                </a:lnTo>
                <a:lnTo>
                  <a:pt x="12954" y="2640329"/>
                </a:lnTo>
              </a:path>
            </a:pathLst>
          </a:custGeom>
          <a:solidFill>
            <a:srgbClr val="000000">
              <a:alpha val="0"/>
            </a:srgbClr>
          </a:solidFill>
          <a:ln w="25400">
            <a:solidFill>
              <a:srgbClr val="7F7F7F">
                <a:alpha val="10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4942332" y="1705355"/>
            <a:ext cx="3688079" cy="2654807"/>
          </a:xfrm>
          <a:custGeom>
            <a:gdLst>
              <a:gd fmla="*/ 12953 w 3688079" name="connsiteX0"/>
              <a:gd fmla="*/ 2641853 h 2654807" name="connsiteY0"/>
              <a:gd fmla="*/ 3675125 w 3688079" name="connsiteX1"/>
              <a:gd fmla="*/ 2641853 h 2654807" name="connsiteY1"/>
              <a:gd fmla="*/ 3675125 w 3688079" name="connsiteX2"/>
              <a:gd fmla="*/ 12954 h 2654807" name="connsiteY2"/>
              <a:gd fmla="*/ 12953 w 3688079" name="connsiteX3"/>
              <a:gd fmla="*/ 12954 h 2654807" name="connsiteY3"/>
              <a:gd fmla="*/ 12953 w 3688079" name="connsiteX4"/>
              <a:gd fmla="*/ 2641853 h 265480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54807" w="3688079">
                <a:moveTo>
                  <a:pt x="12953" y="2641853"/>
                </a:moveTo>
                <a:lnTo>
                  <a:pt x="3675125" y="2641853"/>
                </a:lnTo>
                <a:lnTo>
                  <a:pt x="3675125" y="12954"/>
                </a:lnTo>
                <a:lnTo>
                  <a:pt x="12953" y="12954"/>
                </a:lnTo>
                <a:lnTo>
                  <a:pt x="12953" y="2641853"/>
                </a:lnTo>
              </a:path>
            </a:pathLst>
          </a:custGeom>
          <a:solidFill>
            <a:srgbClr val="000000">
              <a:alpha val="0"/>
            </a:srgbClr>
          </a:solidFill>
          <a:ln w="25400">
            <a:solidFill>
              <a:srgbClr val="7F7F7F">
                <a:alpha val="10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594359" y="1191767"/>
            <a:ext cx="422148" cy="422148"/>
          </a:xfrm>
          <a:custGeom>
            <a:gdLst>
              <a:gd fmla="*/ 0 w 422148" name="connsiteX0"/>
              <a:gd fmla="*/ 211074 h 422148" name="connsiteY0"/>
              <a:gd fmla="*/ 211073 w 422148" name="connsiteX1"/>
              <a:gd fmla="*/ 0 h 422148" name="connsiteY1"/>
              <a:gd fmla="*/ 422148 w 422148" name="connsiteX2"/>
              <a:gd fmla="*/ 211074 h 422148" name="connsiteY2"/>
              <a:gd fmla="*/ 211073 w 422148" name="connsiteX3"/>
              <a:gd fmla="*/ 422148 h 422148" name="connsiteY3"/>
              <a:gd fmla="*/ 0 w 422148" name="connsiteX4"/>
              <a:gd fmla="*/ 211074 h 4221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2148" w="422148">
                <a:moveTo>
                  <a:pt x="0" y="211074"/>
                </a:moveTo>
                <a:cubicBezTo>
                  <a:pt x="0" y="94488"/>
                  <a:pt x="94500" y="0"/>
                  <a:pt x="211073" y="0"/>
                </a:cubicBezTo>
                <a:cubicBezTo>
                  <a:pt x="327647" y="0"/>
                  <a:pt x="422148" y="94488"/>
                  <a:pt x="422148" y="211074"/>
                </a:cubicBezTo>
                <a:cubicBezTo>
                  <a:pt x="422148" y="327660"/>
                  <a:pt x="327647" y="422148"/>
                  <a:pt x="211073" y="422148"/>
                </a:cubicBezTo>
                <a:cubicBezTo>
                  <a:pt x="94500" y="422148"/>
                  <a:pt x="0" y="327660"/>
                  <a:pt x="0" y="211074"/>
                </a:cubicBezTo>
              </a:path>
            </a:pathLst>
          </a:custGeom>
          <a:solidFill>
            <a:srgbClr val="7F7F7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4792979" y="1191767"/>
            <a:ext cx="422147" cy="422148"/>
          </a:xfrm>
          <a:custGeom>
            <a:gdLst>
              <a:gd fmla="*/ 0 w 422147" name="connsiteX0"/>
              <a:gd fmla="*/ 211074 h 422148" name="connsiteY0"/>
              <a:gd fmla="*/ 211073 w 422147" name="connsiteX1"/>
              <a:gd fmla="*/ 0 h 422148" name="connsiteY1"/>
              <a:gd fmla="*/ 422148 w 422147" name="connsiteX2"/>
              <a:gd fmla="*/ 211074 h 422148" name="connsiteY2"/>
              <a:gd fmla="*/ 211073 w 422147" name="connsiteX3"/>
              <a:gd fmla="*/ 422148 h 422148" name="connsiteY3"/>
              <a:gd fmla="*/ 0 w 422147" name="connsiteX4"/>
              <a:gd fmla="*/ 211074 h 4221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22148" w="422147">
                <a:moveTo>
                  <a:pt x="0" y="211074"/>
                </a:moveTo>
                <a:cubicBezTo>
                  <a:pt x="0" y="94488"/>
                  <a:pt x="94488" y="0"/>
                  <a:pt x="211073" y="0"/>
                </a:cubicBezTo>
                <a:cubicBezTo>
                  <a:pt x="327660" y="0"/>
                  <a:pt x="422148" y="94488"/>
                  <a:pt x="422148" y="211074"/>
                </a:cubicBezTo>
                <a:cubicBezTo>
                  <a:pt x="422148" y="327660"/>
                  <a:pt x="327660" y="422148"/>
                  <a:pt x="211073" y="422148"/>
                </a:cubicBezTo>
                <a:cubicBezTo>
                  <a:pt x="94488" y="422148"/>
                  <a:pt x="0" y="327660"/>
                  <a:pt x="0" y="211074"/>
                </a:cubicBezTo>
              </a:path>
            </a:pathLst>
          </a:custGeom>
          <a:solidFill>
            <a:srgbClr val="7F7F7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812800" y="1841500"/>
            <a:ext cx="1155700" cy="762000"/>
          </a:xfrm>
          <a:prstGeom prst="rect">
            <a:avLst/>
          </a:prstGeom>
          <a:noFill/>
        </p:spPr>
      </p:pic>
      <p:pic>
        <p:nvPicPr>
          <p:cNvPr id="17" name="Picture 3"/>
          <p:cNvPicPr>
            <a:picLocks noChangeArrowheads="1" noChangeAspect="1"/>
          </p:cNvPicPr>
          <p:nvPr/>
        </p:nvPicPr>
        <p:blipFill>
          <a:blip r:embed="rId3"/>
          <a:stretch>
            <a:fillRect/>
          </a:stretch>
        </p:blipFill>
        <p:spPr bwMode="auto">
          <a:xfrm>
            <a:off x="927100" y="2794000"/>
            <a:ext cx="927100" cy="444500"/>
          </a:xfrm>
          <a:prstGeom prst="rect">
            <a:avLst/>
          </a:prstGeom>
          <a:noFill/>
        </p:spPr>
      </p:pic>
      <p:pic>
        <p:nvPicPr>
          <p:cNvPr id="18" name="Picture 3"/>
          <p:cNvPicPr>
            <a:picLocks noChangeArrowheads="1" noChangeAspect="1"/>
          </p:cNvPicPr>
          <p:nvPr/>
        </p:nvPicPr>
        <p:blipFill>
          <a:blip r:embed="rId4"/>
          <a:stretch>
            <a:fillRect/>
          </a:stretch>
        </p:blipFill>
        <p:spPr bwMode="auto">
          <a:xfrm>
            <a:off x="736600" y="3683000"/>
            <a:ext cx="1308100" cy="444500"/>
          </a:xfrm>
          <a:prstGeom prst="rect">
            <a:avLst/>
          </a:prstGeom>
          <a:noFill/>
        </p:spPr>
      </p:pic>
      <p:pic>
        <p:nvPicPr>
          <p:cNvPr id="19" name="Picture 3"/>
          <p:cNvPicPr>
            <a:picLocks noChangeArrowheads="1" noChangeAspect="1"/>
          </p:cNvPicPr>
          <p:nvPr/>
        </p:nvPicPr>
        <p:blipFill>
          <a:blip r:embed="rId5"/>
          <a:stretch>
            <a:fillRect/>
          </a:stretch>
        </p:blipFill>
        <p:spPr bwMode="auto">
          <a:xfrm>
            <a:off x="444500" y="4800600"/>
            <a:ext cx="1117600" cy="304800"/>
          </a:xfrm>
          <a:prstGeom prst="rect">
            <a:avLst/>
          </a:prstGeom>
          <a:noFill/>
        </p:spPr>
      </p:pic>
      <p:sp>
        <p:nvSpPr>
          <p:cNvPr id="2" name="TextBox 1"/>
          <p:cNvSpPr txBox="1"/>
          <p:nvPr/>
        </p:nvSpPr>
        <p:spPr>
          <a:xfrm>
            <a:off x="393700" y="254000"/>
            <a:ext cx="6675983" cy="401320"/>
          </a:xfrm>
          <a:prstGeom prst="rect">
            <a:avLst/>
          </a:prstGeom>
          <a:noFill/>
        </p:spPr>
        <p:txBody>
          <a:bodyPr lIns="0" rIns="0" rtlCol="0" tIns="0" wrap="none">
            <a:spAutoFit/>
          </a:bodyPr>
          <a:lstStyle/>
          <a:p>
            <a:pPr>
              <a:lnSpc>
                <a:spcPts val="1400"/>
              </a:lnSpc>
              <a:tabLst>
                <a:tab pos="241300"/>
              </a:tabLst>
            </a:pPr>
            <a:r>
              <a:rPr altLang="zh-CN" lang="en-US" smtClean="0"/>
              <a:t>	细分行业应用盘点——移动医疗</a:t>
            </a:r>
          </a:p>
          <a:p>
            <a:pPr>
              <a:lnSpc>
                <a:spcPts val="1400"/>
              </a:lnSpc>
              <a:tabLst>
                <a:tab pos="241300"/>
              </a:tabLst>
            </a:pPr>
            <a:r>
              <a:rPr altLang="zh-CN" lang="en-US" smtClean="0"/>
              <a:t>   移动医疗行业热点：BAT加速移动医疗布局，行业投资热潮涌动</a:t>
            </a:r>
          </a:p>
        </p:txBody>
      </p:sp>
      <p:sp>
        <p:nvSpPr>
          <p:cNvPr id="20"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数据来源：网络公开资料</a:t>
            </a: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注释：投资金额中，美元按照6.2的汇率换算成人民币</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1" name="TextBox 1"/>
          <p:cNvSpPr txBox="1"/>
          <p:nvPr/>
        </p:nvSpPr>
        <p:spPr>
          <a:xfrm>
            <a:off x="2159000" y="3657600"/>
            <a:ext cx="2001838" cy="5410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借助微信平台推出”智慧医疗“计</a:t>
            </a:r>
          </a:p>
          <a:p>
            <a:pPr>
              <a:lnSpc>
                <a:spcPts val="1300"/>
              </a:lnSpc>
            </a:pPr>
            <a:r>
              <a:rPr altLang="zh-CN" lang="en-US" smtClean="0" sz="996">
                <a:solidFill>
                  <a:srgbClr val="8087A4"/>
                </a:solidFill>
                <a:latin charset="0" pitchFamily="18" typeface="Microsoft YaHei UI"/>
                <a:cs charset="0" pitchFamily="18" typeface="Microsoft YaHei UI"/>
              </a:rPr>
              <a:t>划，目前在全国范围内已经接入100</a:t>
            </a:r>
          </a:p>
          <a:p>
            <a:pPr>
              <a:lnSpc>
                <a:spcPts val="1300"/>
              </a:lnSpc>
            </a:pPr>
            <a:r>
              <a:rPr altLang="zh-CN" lang="en-US" smtClean="0" sz="996">
                <a:solidFill>
                  <a:srgbClr val="8087A4"/>
                </a:solidFill>
                <a:latin charset="0" pitchFamily="18" typeface="Microsoft YaHei UI"/>
                <a:cs charset="0" pitchFamily="18" typeface="Microsoft YaHei UI"/>
              </a:rPr>
              <a:t>多家医院；投资丁香园、挂号网</a:t>
            </a:r>
          </a:p>
        </p:txBody>
      </p:sp>
      <p:sp>
        <p:nvSpPr>
          <p:cNvPr id="22" name="TextBox 1"/>
          <p:cNvSpPr txBox="1"/>
          <p:nvPr/>
        </p:nvSpPr>
        <p:spPr>
          <a:xfrm>
            <a:off x="1739900" y="1409700"/>
            <a:ext cx="3810000" cy="3093720"/>
          </a:xfrm>
          <a:prstGeom prst="rect">
            <a:avLst/>
          </a:prstGeom>
          <a:noFill/>
        </p:spPr>
        <p:txBody>
          <a:bodyPr lIns="0" rIns="0" rtlCol="0" tIns="0" wrap="none">
            <a:spAutoFit/>
          </a:bodyPr>
          <a:lstStyle/>
          <a:p>
            <a:pPr>
              <a:lnSpc>
                <a:spcPts val="2000"/>
              </a:lnSpc>
              <a:tabLst>
                <a:tab pos="317500"/>
                <a:tab pos="355600"/>
              </a:tabLst>
            </a:pPr>
            <a:r>
              <a:rPr altLang="zh-CN" b="1" lang="en-US" smtClean="0" sz="1596">
                <a:solidFill>
                  <a:srgbClr val="FFFFFF"/>
                </a:solidFill>
                <a:latin charset="0" pitchFamily="18" typeface="Microsoft YaHei UI"/>
                <a:cs charset="0" pitchFamily="18" typeface="Microsoft YaHei UI"/>
              </a:rPr>
              <a:t>互联网巨头加速布局</a:t>
            </a:r>
          </a:p>
          <a:p>
            <a:pPr>
              <a:lnSpc>
                <a:spcPts val="2000"/>
              </a:lnSpc>
              <a:tabLst>
                <a:tab pos="317500"/>
                <a:tab pos="355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317500"/>
                <a:tab pos="355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317500"/>
                <a:tab pos="355600"/>
              </a:tabLst>
            </a:pPr>
            <a:r>
              <a:rPr altLang="zh-CN" b="1" lang="en-US" smtClean="0" sz="1596">
                <a:solidFill>
                  <a:srgbClr val="FFFFFF"/>
                </a:solidFill>
                <a:latin charset="0" pitchFamily="18" typeface="Microsoft YaHei UI"/>
                <a:cs charset="0" pitchFamily="18" typeface="Microsoft YaHei UI"/>
              </a:rPr>
              <a:t>	“未来医院”计划基于支付宝平台，目</a:t>
            </a:r>
          </a:p>
          <a:p>
            <a:pPr>
              <a:lnSpc>
                <a:spcPts val="2000"/>
              </a:lnSpc>
              <a:tabLst>
                <a:tab pos="317500"/>
                <a:tab pos="355600"/>
              </a:tabLst>
            </a:pPr>
            <a:r>
              <a:rPr altLang="zh-CN" b="1" lang="en-US" smtClean="0" sz="1596">
                <a:solidFill>
                  <a:srgbClr val="FFFFFF"/>
                </a:solidFill>
                <a:latin charset="0" pitchFamily="18" typeface="Microsoft YaHei UI"/>
                <a:cs charset="0" pitchFamily="18" typeface="Microsoft YaHei UI"/>
              </a:rPr>
              <a:t>	前已接入全国数十万家药店，并在部分</a:t>
            </a:r>
          </a:p>
          <a:p>
            <a:pPr>
              <a:lnSpc>
                <a:spcPts val="2000"/>
              </a:lnSpc>
              <a:tabLst>
                <a:tab pos="317500"/>
                <a:tab pos="355600"/>
              </a:tabLst>
            </a:pPr>
            <a:r>
              <a:rPr altLang="zh-CN" b="1" lang="en-US" smtClean="0" sz="1596">
                <a:solidFill>
                  <a:srgbClr val="FFFFFF"/>
                </a:solidFill>
                <a:latin charset="0" pitchFamily="18" typeface="Microsoft YaHei UI"/>
                <a:cs charset="0" pitchFamily="18" typeface="Microsoft YaHei UI"/>
              </a:rPr>
              <a:t>	医院支持预约挂号和医保实时结算</a:t>
            </a:r>
          </a:p>
          <a:p>
            <a:pPr>
              <a:lnSpc>
                <a:spcPts val="2000"/>
              </a:lnSpc>
              <a:tabLst>
                <a:tab pos="317500"/>
                <a:tab pos="355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317500"/>
                <a:tab pos="355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317500"/>
                <a:tab pos="355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317500"/>
                <a:tab pos="355600"/>
              </a:tabLst>
            </a:pPr>
            <a:r>
              <a:rPr altLang="zh-CN" b="1" lang="en-US" smtClean="0" sz="1596">
                <a:solidFill>
                  <a:srgbClr val="FFFFFF"/>
                </a:solidFill>
                <a:latin charset="0" pitchFamily="18" typeface="Microsoft YaHei UI"/>
                <a:cs charset="0" pitchFamily="18" typeface="Microsoft YaHei UI"/>
              </a:rPr>
              <a:t>		推出”北京健康云“，通过硬件设备感</a:t>
            </a:r>
          </a:p>
          <a:p>
            <a:pPr>
              <a:lnSpc>
                <a:spcPts val="2000"/>
              </a:lnSpc>
              <a:tabLst>
                <a:tab pos="317500"/>
                <a:tab pos="355600"/>
              </a:tabLst>
            </a:pPr>
            <a:r>
              <a:rPr altLang="zh-CN" b="1" lang="en-US" smtClean="0" sz="1596">
                <a:solidFill>
                  <a:srgbClr val="FFFFFF"/>
                </a:solidFill>
                <a:latin charset="0" pitchFamily="18" typeface="Microsoft YaHei UI"/>
                <a:cs charset="0" pitchFamily="18" typeface="Microsoft YaHei UI"/>
              </a:rPr>
              <a:t>		知，监测用户健康数据；投资好大夫在</a:t>
            </a:r>
          </a:p>
          <a:p>
            <a:pPr>
              <a:lnSpc>
                <a:spcPts val="2000"/>
              </a:lnSpc>
              <a:tabLst>
                <a:tab pos="317500"/>
                <a:tab pos="355600"/>
              </a:tabLst>
            </a:pPr>
            <a:r>
              <a:rPr altLang="zh-CN" b="1" lang="en-US" smtClean="0" sz="1596">
                <a:solidFill>
                  <a:srgbClr val="FFFFFF"/>
                </a:solidFill>
                <a:latin charset="0" pitchFamily="18" typeface="Microsoft YaHei UI"/>
                <a:cs charset="0" pitchFamily="18" typeface="Microsoft YaHei UI"/>
              </a:rPr>
              <a:t>		线</a:t>
            </a:r>
          </a:p>
        </p:txBody>
      </p:sp>
      <p:sp>
        <p:nvSpPr>
          <p:cNvPr id="23" name="TextBox 1"/>
          <p:cNvSpPr txBox="1"/>
          <p:nvPr/>
        </p:nvSpPr>
        <p:spPr>
          <a:xfrm>
            <a:off x="5156200" y="4089400"/>
            <a:ext cx="533400" cy="210820"/>
          </a:xfrm>
          <a:prstGeom prst="rect">
            <a:avLst/>
          </a:prstGeom>
          <a:noFill/>
        </p:spPr>
        <p:txBody>
          <a:bodyPr lIns="0" rIns="0" rtlCol="0" tIns="0" wrap="none">
            <a:spAutoFit/>
          </a:bodyPr>
          <a:lstStyle/>
          <a:p>
            <a:pPr>
              <a:lnSpc>
                <a:spcPts val="1300"/>
              </a:lnSpc>
            </a:pPr>
            <a:r>
              <a:rPr altLang="zh-CN" lang="en-US" smtClean="0" sz="1056">
                <a:solidFill>
                  <a:srgbClr val="8087A4"/>
                </a:solidFill>
                <a:latin charset="0" pitchFamily="18" typeface="Microsoft YaHei UI"/>
                <a:cs charset="0" pitchFamily="18" typeface="Microsoft YaHei UI"/>
              </a:rPr>
              <a:t>天使投资</a:t>
            </a:r>
          </a:p>
        </p:txBody>
      </p:sp>
      <p:sp>
        <p:nvSpPr>
          <p:cNvPr id="24" name="TextBox 1"/>
          <p:cNvSpPr txBox="1"/>
          <p:nvPr/>
        </p:nvSpPr>
        <p:spPr>
          <a:xfrm>
            <a:off x="5981700" y="4089400"/>
            <a:ext cx="227012" cy="210820"/>
          </a:xfrm>
          <a:prstGeom prst="rect">
            <a:avLst/>
          </a:prstGeom>
          <a:noFill/>
        </p:spPr>
        <p:txBody>
          <a:bodyPr lIns="0" rIns="0" rtlCol="0" tIns="0" wrap="none">
            <a:spAutoFit/>
          </a:bodyPr>
          <a:lstStyle/>
          <a:p>
            <a:pPr>
              <a:lnSpc>
                <a:spcPts val="1300"/>
              </a:lnSpc>
            </a:pPr>
            <a:r>
              <a:rPr altLang="zh-CN" lang="en-US" smtClean="0" sz="1056">
                <a:solidFill>
                  <a:srgbClr val="8087A4"/>
                </a:solidFill>
                <a:latin charset="0" pitchFamily="18" typeface="Microsoft YaHei UI"/>
                <a:cs charset="0" pitchFamily="18" typeface="Microsoft YaHei UI"/>
              </a:rPr>
              <a:t>A轮</a:t>
            </a:r>
          </a:p>
        </p:txBody>
      </p:sp>
      <p:sp>
        <p:nvSpPr>
          <p:cNvPr id="25" name="TextBox 1"/>
          <p:cNvSpPr txBox="1"/>
          <p:nvPr/>
        </p:nvSpPr>
        <p:spPr>
          <a:xfrm>
            <a:off x="6667500" y="3594100"/>
            <a:ext cx="352425" cy="706120"/>
          </a:xfrm>
          <a:prstGeom prst="rect">
            <a:avLst/>
          </a:prstGeom>
          <a:noFill/>
        </p:spPr>
        <p:txBody>
          <a:bodyPr lIns="0" rIns="0" rtlCol="0" tIns="0" wrap="none">
            <a:spAutoFit/>
          </a:bodyPr>
          <a:lstStyle/>
          <a:p>
            <a:pPr>
              <a:lnSpc>
                <a:spcPts val="1300"/>
              </a:lnSpc>
              <a:tabLst>
                <a:tab pos="63500"/>
              </a:tabLst>
            </a:pPr>
            <a:r>
              <a:rPr altLang="zh-CN" lang="en-US" smtClean="0"/>
              <a:t>	3</a:t>
            </a:r>
          </a:p>
          <a:p>
            <a:pPr>
              <a:lnSpc>
                <a:spcPts val="1300"/>
              </a:lnSpc>
              <a:tabLst>
                <a:tab pos="63500"/>
              </a:tabLst>
            </a:pPr>
            <a:endParaRPr altLang="zh-CN" lang="en-US" smtClean="0"/>
          </a:p>
          <a:p>
            <a:pPr>
              <a:lnSpc>
                <a:spcPts val="1300"/>
              </a:lnSpc>
              <a:tabLst>
                <a:tab pos="63500"/>
              </a:tabLst>
            </a:pPr>
            <a:endParaRPr altLang="zh-CN" lang="en-US" smtClean="0"/>
          </a:p>
          <a:p>
            <a:pPr>
              <a:lnSpc>
                <a:spcPts val="1300"/>
              </a:lnSpc>
              <a:tabLst>
                <a:tab pos="63500"/>
              </a:tabLst>
            </a:pPr>
            <a:r>
              <a:rPr altLang="zh-CN" lang="en-US" smtClean="0"/>
              <a:t>B轮</a:t>
            </a:r>
          </a:p>
        </p:txBody>
      </p:sp>
      <p:sp>
        <p:nvSpPr>
          <p:cNvPr id="26" name="TextBox 1"/>
          <p:cNvSpPr txBox="1"/>
          <p:nvPr/>
        </p:nvSpPr>
        <p:spPr>
          <a:xfrm>
            <a:off x="7327900" y="3467100"/>
            <a:ext cx="350838" cy="871220"/>
          </a:xfrm>
          <a:prstGeom prst="rect">
            <a:avLst/>
          </a:prstGeom>
          <a:noFill/>
        </p:spPr>
        <p:txBody>
          <a:bodyPr lIns="0" rIns="0" rtlCol="0" tIns="0" wrap="none">
            <a:spAutoFit/>
          </a:bodyPr>
          <a:lstStyle/>
          <a:p>
            <a:pPr>
              <a:lnSpc>
                <a:spcPts val="1300"/>
              </a:lnSpc>
              <a:tabLst>
                <a:tab pos="76200"/>
              </a:tabLst>
            </a:pPr>
            <a:r>
              <a:rPr altLang="zh-CN" lang="en-US" smtClean="0"/>
              <a:t>	6</a:t>
            </a:r>
          </a:p>
          <a:p>
            <a:pPr>
              <a:lnSpc>
                <a:spcPts val="1300"/>
              </a:lnSpc>
              <a:tabLst>
                <a:tab pos="76200"/>
              </a:tabLst>
            </a:pPr>
            <a:endParaRPr altLang="zh-CN" lang="en-US" smtClean="0"/>
          </a:p>
          <a:p>
            <a:pPr>
              <a:lnSpc>
                <a:spcPts val="1300"/>
              </a:lnSpc>
              <a:tabLst>
                <a:tab pos="76200"/>
              </a:tabLst>
            </a:pPr>
            <a:endParaRPr altLang="zh-CN" lang="en-US" smtClean="0"/>
          </a:p>
          <a:p>
            <a:pPr>
              <a:lnSpc>
                <a:spcPts val="1300"/>
              </a:lnSpc>
              <a:tabLst>
                <a:tab pos="76200"/>
              </a:tabLst>
            </a:pPr>
            <a:endParaRPr altLang="zh-CN" lang="en-US" smtClean="0"/>
          </a:p>
          <a:p>
            <a:pPr>
              <a:lnSpc>
                <a:spcPts val="1300"/>
              </a:lnSpc>
              <a:tabLst>
                <a:tab pos="76200"/>
              </a:tabLst>
            </a:pPr>
            <a:r>
              <a:rPr altLang="zh-CN" lang="en-US" smtClean="0"/>
              <a:t>C轮</a:t>
            </a:r>
          </a:p>
        </p:txBody>
      </p:sp>
      <p:sp>
        <p:nvSpPr>
          <p:cNvPr id="27" name="TextBox 1"/>
          <p:cNvSpPr txBox="1"/>
          <p:nvPr/>
        </p:nvSpPr>
        <p:spPr>
          <a:xfrm>
            <a:off x="7848600" y="3683000"/>
            <a:ext cx="914400" cy="541020"/>
          </a:xfrm>
          <a:prstGeom prst="rect">
            <a:avLst/>
          </a:prstGeom>
          <a:noFill/>
        </p:spPr>
        <p:txBody>
          <a:bodyPr lIns="0" rIns="0" rtlCol="0" tIns="0" wrap="none">
            <a:spAutoFit/>
          </a:bodyPr>
          <a:lstStyle/>
          <a:p>
            <a:pPr>
              <a:lnSpc>
                <a:spcPts val="1300"/>
              </a:lnSpc>
              <a:tabLst>
                <a:tab pos="228600"/>
              </a:tabLst>
            </a:pPr>
            <a:r>
              <a:rPr altLang="zh-CN" lang="en-US" smtClean="0"/>
              <a:t>	1</a:t>
            </a:r>
          </a:p>
          <a:p>
            <a:pPr>
              <a:lnSpc>
                <a:spcPts val="1300"/>
              </a:lnSpc>
              <a:tabLst>
                <a:tab pos="228600"/>
              </a:tabLst>
            </a:pPr>
            <a:endParaRPr altLang="zh-CN" lang="en-US" smtClean="0"/>
          </a:p>
          <a:p>
            <a:pPr>
              <a:lnSpc>
                <a:spcPts val="1300"/>
              </a:lnSpc>
              <a:tabLst>
                <a:tab pos="228600"/>
              </a:tabLst>
            </a:pPr>
            <a:r>
              <a:rPr altLang="zh-CN" lang="en-US" smtClean="0"/>
              <a:t>战略投资</a:t>
            </a:r>
          </a:p>
        </p:txBody>
      </p:sp>
      <p:sp>
        <p:nvSpPr>
          <p:cNvPr id="28" name="TextBox 1"/>
          <p:cNvSpPr txBox="1"/>
          <p:nvPr/>
        </p:nvSpPr>
        <p:spPr>
          <a:xfrm>
            <a:off x="5207000" y="1409700"/>
            <a:ext cx="3956050" cy="2331720"/>
          </a:xfrm>
          <a:prstGeom prst="rect">
            <a:avLst/>
          </a:prstGeom>
          <a:noFill/>
        </p:spPr>
        <p:txBody>
          <a:bodyPr lIns="0" rIns="0" rtlCol="0" tIns="0" wrap="none">
            <a:spAutoFit/>
          </a:bodyPr>
          <a:lstStyle/>
          <a:p>
            <a:pPr>
              <a:lnSpc>
                <a:spcPts val="2000"/>
              </a:lnSpc>
              <a:tabLst>
                <a:tab pos="152400"/>
                <a:tab pos="520700"/>
                <a:tab pos="812800"/>
                <a:tab pos="1079500"/>
              </a:tabLst>
            </a:pPr>
            <a:r>
              <a:rPr altLang="zh-CN" lang="en-US" smtClean="0"/>
              <a:t>				投资热潮涌动</a:t>
            </a:r>
          </a:p>
          <a:p>
            <a:pPr>
              <a:lnSpc>
                <a:spcPts val="2000"/>
              </a:lnSpc>
              <a:tabLst>
                <a:tab pos="152400"/>
                <a:tab pos="520700"/>
                <a:tab pos="812800"/>
                <a:tab pos="1079500"/>
              </a:tabLst>
            </a:pPr>
            <a:endParaRPr altLang="zh-CN" lang="en-US" smtClean="0"/>
          </a:p>
          <a:p>
            <a:pPr>
              <a:lnSpc>
                <a:spcPts val="2000"/>
              </a:lnSpc>
              <a:tabLst>
                <a:tab pos="152400"/>
                <a:tab pos="520700"/>
                <a:tab pos="812800"/>
                <a:tab pos="1079500"/>
              </a:tabLst>
            </a:pPr>
            <a:r>
              <a:rPr altLang="zh-CN" lang="en-US" smtClean="0"/>
              <a:t>2014年，移动医疗领域发生投资37笔</a:t>
            </a:r>
          </a:p>
          <a:p>
            <a:pPr>
              <a:lnSpc>
                <a:spcPts val="2000"/>
              </a:lnSpc>
              <a:tabLst>
                <a:tab pos="152400"/>
                <a:tab pos="520700"/>
                <a:tab pos="812800"/>
                <a:tab pos="1079500"/>
              </a:tabLst>
            </a:pPr>
            <a:r>
              <a:rPr altLang="zh-CN" lang="en-US" smtClean="0"/>
              <a:t>其中，披露金额的22笔，共计63.41亿元</a:t>
            </a:r>
          </a:p>
          <a:p>
            <a:pPr>
              <a:lnSpc>
                <a:spcPts val="2000"/>
              </a:lnSpc>
              <a:tabLst>
                <a:tab pos="152400"/>
                <a:tab pos="520700"/>
                <a:tab pos="812800"/>
                <a:tab pos="1079500"/>
              </a:tabLst>
            </a:pPr>
            <a:endParaRPr altLang="zh-CN" lang="en-US" smtClean="0"/>
          </a:p>
          <a:p>
            <a:pPr>
              <a:lnSpc>
                <a:spcPts val="2000"/>
              </a:lnSpc>
              <a:tabLst>
                <a:tab pos="152400"/>
                <a:tab pos="520700"/>
                <a:tab pos="812800"/>
                <a:tab pos="1079500"/>
              </a:tabLst>
            </a:pPr>
            <a:endParaRPr altLang="zh-CN" lang="en-US" smtClean="0"/>
          </a:p>
          <a:p>
            <a:pPr>
              <a:lnSpc>
                <a:spcPts val="2000"/>
              </a:lnSpc>
              <a:tabLst>
                <a:tab pos="152400"/>
                <a:tab pos="520700"/>
                <a:tab pos="812800"/>
                <a:tab pos="1079500"/>
              </a:tabLst>
            </a:pPr>
            <a:r>
              <a:rPr altLang="zh-CN" lang="en-US" smtClean="0"/>
              <a:t>		2014年移动医疗领域投资数量分布</a:t>
            </a:r>
          </a:p>
          <a:p>
            <a:pPr>
              <a:lnSpc>
                <a:spcPts val="2000"/>
              </a:lnSpc>
              <a:tabLst>
                <a:tab pos="152400"/>
                <a:tab pos="520700"/>
                <a:tab pos="812800"/>
                <a:tab pos="1079500"/>
              </a:tabLst>
            </a:pPr>
            <a:r>
              <a:rPr altLang="zh-CN" lang="en-US" smtClean="0"/>
              <a:t>			16</a:t>
            </a:r>
          </a:p>
          <a:p>
            <a:pPr>
              <a:lnSpc>
                <a:spcPts val="2000"/>
              </a:lnSpc>
              <a:tabLst>
                <a:tab pos="152400"/>
                <a:tab pos="520700"/>
                <a:tab pos="812800"/>
                <a:tab pos="1079500"/>
              </a:tabLst>
            </a:pPr>
            <a:r>
              <a:rPr altLang="zh-CN" lang="en-US" smtClean="0"/>
              <a:t>	11</a:t>
            </a:r>
          </a:p>
        </p:txBody>
      </p:sp>
      <p:sp>
        <p:nvSpPr>
          <p:cNvPr id="29" name="TextBox 1"/>
          <p:cNvSpPr txBox="1"/>
          <p:nvPr/>
        </p:nvSpPr>
        <p:spPr>
          <a:xfrm>
            <a:off x="736600" y="1231900"/>
            <a:ext cx="141288" cy="337820"/>
          </a:xfrm>
          <a:prstGeom prst="rect">
            <a:avLst/>
          </a:prstGeom>
          <a:noFill/>
        </p:spPr>
        <p:txBody>
          <a:bodyPr lIns="0" rIns="0" rtlCol="0" tIns="0" wrap="none">
            <a:spAutoFit/>
          </a:bodyPr>
          <a:lstStyle/>
          <a:p>
            <a:pPr>
              <a:lnSpc>
                <a:spcPts val="2300"/>
              </a:lnSpc>
            </a:pPr>
            <a:r>
              <a:rPr altLang="zh-CN" b="1" lang="en-US" smtClean="0" sz="1800">
                <a:solidFill>
                  <a:srgbClr val="FFFFFF"/>
                </a:solidFill>
                <a:latin charset="0" pitchFamily="18" typeface="Microsoft YaHei UI"/>
                <a:cs charset="0" pitchFamily="18" typeface="Microsoft YaHei UI"/>
              </a:rPr>
              <a:t>1</a:t>
            </a:r>
          </a:p>
        </p:txBody>
      </p:sp>
      <p:sp>
        <p:nvSpPr>
          <p:cNvPr id="30" name="TextBox 1"/>
          <p:cNvSpPr txBox="1"/>
          <p:nvPr/>
        </p:nvSpPr>
        <p:spPr>
          <a:xfrm>
            <a:off x="4940300" y="1244600"/>
            <a:ext cx="141288" cy="337820"/>
          </a:xfrm>
          <a:prstGeom prst="rect">
            <a:avLst/>
          </a:prstGeom>
          <a:noFill/>
        </p:spPr>
        <p:txBody>
          <a:bodyPr lIns="0" rIns="0" rtlCol="0" tIns="0" wrap="none">
            <a:spAutoFit/>
          </a:bodyPr>
          <a:lstStyle/>
          <a:p>
            <a:pPr>
              <a:lnSpc>
                <a:spcPts val="2300"/>
              </a:lnSpc>
            </a:pPr>
            <a:r>
              <a:rPr altLang="zh-CN" b="1" lang="en-US" smtClean="0" sz="1800">
                <a:solidFill>
                  <a:srgbClr val="FFFFFF"/>
                </a:solidFill>
                <a:latin charset="0" pitchFamily="18" typeface="Microsoft YaHei UI"/>
                <a:cs charset="0" pitchFamily="18" typeface="Microsoft YaHei UI"/>
              </a:rPr>
              <a:t>2</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2682239" y="3858767"/>
            <a:ext cx="379476" cy="341376"/>
          </a:xfrm>
          <a:custGeom>
            <a:gdLst>
              <a:gd fmla="*/ 0 w 379476" name="connsiteX0"/>
              <a:gd fmla="*/ 341376 h 341376" name="connsiteY0"/>
              <a:gd fmla="*/ 379476 w 379476" name="connsiteX1"/>
              <a:gd fmla="*/ 341376 h 341376" name="connsiteY1"/>
              <a:gd fmla="*/ 379476 w 379476" name="connsiteX2"/>
              <a:gd fmla="*/ 0 h 341376" name="connsiteY2"/>
              <a:gd fmla="*/ 0 w 379476" name="connsiteX3"/>
              <a:gd fmla="*/ 0 h 341376" name="connsiteY3"/>
              <a:gd fmla="*/ 0 w 379476" name="connsiteX4"/>
              <a:gd fmla="*/ 341376 h 3413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41376" w="379476">
                <a:moveTo>
                  <a:pt x="0" y="341376"/>
                </a:moveTo>
                <a:lnTo>
                  <a:pt x="379476" y="341376"/>
                </a:lnTo>
                <a:lnTo>
                  <a:pt x="379476" y="0"/>
                </a:lnTo>
                <a:lnTo>
                  <a:pt x="0" y="0"/>
                </a:lnTo>
                <a:lnTo>
                  <a:pt x="0" y="341376"/>
                </a:lnTo>
              </a:path>
            </a:pathLst>
          </a:custGeom>
          <a:solidFill>
            <a:srgbClr val="7D9CF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2682239" y="3314700"/>
            <a:ext cx="932688" cy="339852"/>
          </a:xfrm>
          <a:custGeom>
            <a:gdLst>
              <a:gd fmla="*/ 0 w 932688" name="connsiteX0"/>
              <a:gd fmla="*/ 339852 h 339852" name="connsiteY0"/>
              <a:gd fmla="*/ 932688 w 932688" name="connsiteX1"/>
              <a:gd fmla="*/ 339852 h 339852" name="connsiteY1"/>
              <a:gd fmla="*/ 932688 w 932688" name="connsiteX2"/>
              <a:gd fmla="*/ 0 h 339852" name="connsiteY2"/>
              <a:gd fmla="*/ 0 w 932688" name="connsiteX3"/>
              <a:gd fmla="*/ 0 h 339852" name="connsiteY3"/>
              <a:gd fmla="*/ 0 w 932688" name="connsiteX4"/>
              <a:gd fmla="*/ 339852 h 3398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39852" w="932688">
                <a:moveTo>
                  <a:pt x="0" y="339852"/>
                </a:moveTo>
                <a:lnTo>
                  <a:pt x="932688" y="339852"/>
                </a:lnTo>
                <a:lnTo>
                  <a:pt x="932688" y="0"/>
                </a:lnTo>
                <a:lnTo>
                  <a:pt x="0" y="0"/>
                </a:lnTo>
                <a:lnTo>
                  <a:pt x="0" y="339852"/>
                </a:lnTo>
              </a:path>
            </a:pathLst>
          </a:custGeom>
          <a:solidFill>
            <a:srgbClr val="7896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2682239" y="2769107"/>
            <a:ext cx="1353312" cy="341376"/>
          </a:xfrm>
          <a:custGeom>
            <a:gdLst>
              <a:gd fmla="*/ 0 w 1353312" name="connsiteX0"/>
              <a:gd fmla="*/ 341376 h 341376" name="connsiteY0"/>
              <a:gd fmla="*/ 1353312 w 1353312" name="connsiteX1"/>
              <a:gd fmla="*/ 341376 h 341376" name="connsiteY1"/>
              <a:gd fmla="*/ 1353312 w 1353312" name="connsiteX2"/>
              <a:gd fmla="*/ 0 h 341376" name="connsiteY2"/>
              <a:gd fmla="*/ 0 w 1353312" name="connsiteX3"/>
              <a:gd fmla="*/ 0 h 341376" name="connsiteY3"/>
              <a:gd fmla="*/ 0 w 1353312" name="connsiteX4"/>
              <a:gd fmla="*/ 341376 h 3413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41376" w="1353312">
                <a:moveTo>
                  <a:pt x="0" y="341376"/>
                </a:moveTo>
                <a:lnTo>
                  <a:pt x="1353312" y="341376"/>
                </a:lnTo>
                <a:lnTo>
                  <a:pt x="1353312" y="0"/>
                </a:lnTo>
                <a:lnTo>
                  <a:pt x="0" y="0"/>
                </a:lnTo>
                <a:lnTo>
                  <a:pt x="0" y="341376"/>
                </a:lnTo>
              </a:path>
            </a:pathLst>
          </a:custGeom>
          <a:solidFill>
            <a:srgbClr val="5879E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682239" y="2225039"/>
            <a:ext cx="3927347" cy="339852"/>
          </a:xfrm>
          <a:custGeom>
            <a:gdLst>
              <a:gd fmla="*/ 0 w 3927347" name="connsiteX0"/>
              <a:gd fmla="*/ 339852 h 339852" name="connsiteY0"/>
              <a:gd fmla="*/ 3927348 w 3927347" name="connsiteX1"/>
              <a:gd fmla="*/ 339852 h 339852" name="connsiteY1"/>
              <a:gd fmla="*/ 3927348 w 3927347" name="connsiteX2"/>
              <a:gd fmla="*/ 0 h 339852" name="connsiteY2"/>
              <a:gd fmla="*/ 0 w 3927347" name="connsiteX3"/>
              <a:gd fmla="*/ 0 h 339852" name="connsiteY3"/>
              <a:gd fmla="*/ 0 w 3927347" name="connsiteX4"/>
              <a:gd fmla="*/ 339852 h 3398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39852" w="3927347">
                <a:moveTo>
                  <a:pt x="0" y="339852"/>
                </a:moveTo>
                <a:lnTo>
                  <a:pt x="3927348" y="339852"/>
                </a:lnTo>
                <a:lnTo>
                  <a:pt x="3927348" y="0"/>
                </a:lnTo>
                <a:lnTo>
                  <a:pt x="0" y="0"/>
                </a:lnTo>
                <a:lnTo>
                  <a:pt x="0" y="339852"/>
                </a:lnTo>
              </a:path>
            </a:pathLst>
          </a:custGeom>
          <a:solidFill>
            <a:srgbClr val="496A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2682239" y="1679448"/>
            <a:ext cx="3660647" cy="341376"/>
          </a:xfrm>
          <a:custGeom>
            <a:gdLst>
              <a:gd fmla="*/ 0 w 3660647" name="connsiteX0"/>
              <a:gd fmla="*/ 341375 h 341376" name="connsiteY0"/>
              <a:gd fmla="*/ 3660648 w 3660647" name="connsiteX1"/>
              <a:gd fmla="*/ 341375 h 341376" name="connsiteY1"/>
              <a:gd fmla="*/ 3660648 w 3660647" name="connsiteX2"/>
              <a:gd fmla="*/ 0 h 341376" name="connsiteY2"/>
              <a:gd fmla="*/ 0 w 3660647" name="connsiteX3"/>
              <a:gd fmla="*/ 0 h 341376" name="connsiteY3"/>
              <a:gd fmla="*/ 0 w 3660647" name="connsiteX4"/>
              <a:gd fmla="*/ 341375 h 3413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41376" w="3660647">
                <a:moveTo>
                  <a:pt x="0" y="341375"/>
                </a:moveTo>
                <a:lnTo>
                  <a:pt x="3660648" y="341375"/>
                </a:lnTo>
                <a:lnTo>
                  <a:pt x="3660648" y="0"/>
                </a:lnTo>
                <a:lnTo>
                  <a:pt x="0" y="0"/>
                </a:lnTo>
                <a:lnTo>
                  <a:pt x="0" y="341375"/>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2675889" y="1570989"/>
            <a:ext cx="21844" cy="2737611"/>
          </a:xfrm>
          <a:custGeom>
            <a:gdLst>
              <a:gd fmla="*/ 6350 w 21844" name="connsiteX0"/>
              <a:gd fmla="*/ 2731262 h 2737611" name="connsiteY0"/>
              <a:gd fmla="*/ 6350 w 21844" name="connsiteX1"/>
              <a:gd fmla="*/ 6350 h 2737611" name="connsiteY1"/>
            </a:gdLst>
            <a:cxnLst>
              <a:cxn ang="0">
                <a:pos x="connsiteX0" y="connsiteY0"/>
              </a:cxn>
              <a:cxn ang="1">
                <a:pos x="connsiteX1" y="connsiteY1"/>
              </a:cxn>
            </a:cxnLst>
            <a:rect b="b" l="l" r="r" t="t"/>
            <a:pathLst>
              <a:path h="2737611" w="21844">
                <a:moveTo>
                  <a:pt x="6350" y="2731262"/>
                </a:moveTo>
                <a:lnTo>
                  <a:pt x="6350"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pic>
        <p:nvPicPr>
          <p:cNvPr id="12" name="Picture 3"/>
          <p:cNvPicPr>
            <a:picLocks noChangeArrowheads="1" noChangeAspect="1"/>
          </p:cNvPicPr>
          <p:nvPr/>
        </p:nvPicPr>
        <p:blipFill>
          <a:blip r:embed="rId3"/>
          <a:stretch>
            <a:fillRect/>
          </a:stretch>
        </p:blipFill>
        <p:spPr bwMode="auto">
          <a:xfrm>
            <a:off x="4152900" y="2717800"/>
            <a:ext cx="355600" cy="419100"/>
          </a:xfrm>
          <a:prstGeom prst="rect">
            <a:avLst/>
          </a:prstGeom>
          <a:noFill/>
        </p:spPr>
      </p:pic>
      <p:pic>
        <p:nvPicPr>
          <p:cNvPr id="13" name="Picture 3"/>
          <p:cNvPicPr>
            <a:picLocks noChangeArrowheads="1" noChangeAspect="1"/>
          </p:cNvPicPr>
          <p:nvPr/>
        </p:nvPicPr>
        <p:blipFill>
          <a:blip r:embed="rId4"/>
          <a:stretch>
            <a:fillRect/>
          </a:stretch>
        </p:blipFill>
        <p:spPr bwMode="auto">
          <a:xfrm>
            <a:off x="3822700" y="3289300"/>
            <a:ext cx="342900" cy="419100"/>
          </a:xfrm>
          <a:prstGeom prst="rect">
            <a:avLst/>
          </a:prstGeom>
          <a:noFill/>
        </p:spPr>
      </p:pic>
      <p:pic>
        <p:nvPicPr>
          <p:cNvPr id="14" name="Picture 3"/>
          <p:cNvPicPr>
            <a:picLocks noChangeArrowheads="1" noChangeAspect="1"/>
          </p:cNvPicPr>
          <p:nvPr/>
        </p:nvPicPr>
        <p:blipFill>
          <a:blip r:embed="rId5"/>
          <a:stretch>
            <a:fillRect/>
          </a:stretch>
        </p:blipFill>
        <p:spPr bwMode="auto">
          <a:xfrm>
            <a:off x="3606800" y="3810000"/>
            <a:ext cx="342900" cy="419100"/>
          </a:xfrm>
          <a:prstGeom prst="rect">
            <a:avLst/>
          </a:prstGeom>
          <a:noFill/>
        </p:spPr>
      </p:pic>
      <p:pic>
        <p:nvPicPr>
          <p:cNvPr id="15" name="Picture 3"/>
          <p:cNvPicPr>
            <a:picLocks noChangeArrowheads="1" noChangeAspect="1"/>
          </p:cNvPicPr>
          <p:nvPr/>
        </p:nvPicPr>
        <p:blipFill>
          <a:blip r:embed="rId6"/>
          <a:stretch>
            <a:fillRect/>
          </a:stretch>
        </p:blipFill>
        <p:spPr bwMode="auto">
          <a:xfrm>
            <a:off x="6502400" y="1651000"/>
            <a:ext cx="304800" cy="419100"/>
          </a:xfrm>
          <a:prstGeom prst="rect">
            <a:avLst/>
          </a:prstGeom>
          <a:noFill/>
        </p:spPr>
      </p:pic>
      <p:pic>
        <p:nvPicPr>
          <p:cNvPr id="16" name="Picture 3"/>
          <p:cNvPicPr>
            <a:picLocks noChangeArrowheads="1" noChangeAspect="1"/>
          </p:cNvPicPr>
          <p:nvPr/>
        </p:nvPicPr>
        <p:blipFill>
          <a:blip r:embed="rId7"/>
          <a:stretch>
            <a:fillRect/>
          </a:stretch>
        </p:blipFill>
        <p:spPr bwMode="auto">
          <a:xfrm>
            <a:off x="6769100" y="2184400"/>
            <a:ext cx="330200" cy="419100"/>
          </a:xfrm>
          <a:prstGeom prst="rect">
            <a:avLst/>
          </a:prstGeom>
          <a:noFill/>
        </p:spPr>
      </p:pic>
      <p:sp>
        <p:nvSpPr>
          <p:cNvPr id="2" name="TextBox 1"/>
          <p:cNvSpPr txBox="1"/>
          <p:nvPr/>
        </p:nvSpPr>
        <p:spPr>
          <a:xfrm>
            <a:off x="3098800" y="2870200"/>
            <a:ext cx="923925" cy="1112520"/>
          </a:xfrm>
          <a:prstGeom prst="rect">
            <a:avLst/>
          </a:prstGeom>
          <a:noFill/>
        </p:spPr>
        <p:txBody>
          <a:bodyPr lIns="0" rIns="0" rtlCol="0" tIns="0" wrap="none">
            <a:spAutoFit/>
          </a:bodyPr>
          <a:lstStyle/>
          <a:p>
            <a:pPr>
              <a:lnSpc>
                <a:spcPts val="1200"/>
              </a:lnSpc>
              <a:tabLst>
                <a:tab pos="25400"/>
                <a:tab pos="355600"/>
              </a:tabLst>
            </a:pPr>
            <a:r>
              <a:rPr altLang="zh-CN" lang="en-US" smtClean="0"/>
              <a:t>		13.2%</a:t>
            </a:r>
          </a:p>
          <a:p>
            <a:pPr>
              <a:lnSpc>
                <a:spcPts val="1200"/>
              </a:lnSpc>
              <a:tabLst>
                <a:tab pos="25400"/>
                <a:tab pos="355600"/>
              </a:tabLst>
            </a:pPr>
            <a:endParaRPr altLang="zh-CN" lang="en-US" smtClean="0"/>
          </a:p>
          <a:p>
            <a:pPr>
              <a:lnSpc>
                <a:spcPts val="1200"/>
              </a:lnSpc>
              <a:tabLst>
                <a:tab pos="25400"/>
                <a:tab pos="355600"/>
              </a:tabLst>
            </a:pPr>
            <a:endParaRPr altLang="zh-CN" lang="en-US" smtClean="0"/>
          </a:p>
          <a:p>
            <a:pPr>
              <a:lnSpc>
                <a:spcPts val="1200"/>
              </a:lnSpc>
              <a:tabLst>
                <a:tab pos="25400"/>
                <a:tab pos="355600"/>
              </a:tabLst>
            </a:pPr>
            <a:r>
              <a:rPr altLang="zh-CN" lang="en-US" smtClean="0"/>
              <a:t>	9.1%</a:t>
            </a:r>
          </a:p>
          <a:p>
            <a:pPr>
              <a:lnSpc>
                <a:spcPts val="1200"/>
              </a:lnSpc>
              <a:tabLst>
                <a:tab pos="25400"/>
                <a:tab pos="355600"/>
              </a:tabLst>
            </a:pPr>
            <a:endParaRPr altLang="zh-CN" lang="en-US" smtClean="0"/>
          </a:p>
          <a:p>
            <a:pPr>
              <a:lnSpc>
                <a:spcPts val="1200"/>
              </a:lnSpc>
              <a:tabLst>
                <a:tab pos="25400"/>
                <a:tab pos="355600"/>
              </a:tabLst>
            </a:pPr>
            <a:endParaRPr altLang="zh-CN" lang="en-US" smtClean="0"/>
          </a:p>
          <a:p>
            <a:pPr>
              <a:lnSpc>
                <a:spcPts val="1200"/>
              </a:lnSpc>
              <a:tabLst>
                <a:tab pos="25400"/>
                <a:tab pos="355600"/>
              </a:tabLst>
            </a:pPr>
            <a:r>
              <a:rPr altLang="zh-CN" lang="en-US" smtClean="0"/>
              <a:t>3.7%</a:t>
            </a:r>
          </a:p>
        </p:txBody>
      </p:sp>
      <p:sp>
        <p:nvSpPr>
          <p:cNvPr id="17" name="TextBox 1"/>
          <p:cNvSpPr txBox="1"/>
          <p:nvPr/>
        </p:nvSpPr>
        <p:spPr>
          <a:xfrm>
            <a:off x="5765800" y="1778000"/>
            <a:ext cx="755650" cy="655320"/>
          </a:xfrm>
          <a:prstGeom prst="rect">
            <a:avLst/>
          </a:prstGeom>
          <a:noFill/>
        </p:spPr>
        <p:txBody>
          <a:bodyPr lIns="0" rIns="0" rtlCol="0" tIns="0" wrap="none">
            <a:spAutoFit/>
          </a:bodyPr>
          <a:lstStyle/>
          <a:p>
            <a:pPr>
              <a:lnSpc>
                <a:spcPts val="1200"/>
              </a:lnSpc>
              <a:tabLst>
                <a:tab pos="266700"/>
              </a:tabLst>
            </a:pPr>
            <a:r>
              <a:rPr altLang="zh-CN" b="1" lang="en-US" smtClean="0" sz="1403">
                <a:solidFill>
                  <a:srgbClr val="FFFFFF"/>
                </a:solidFill>
                <a:latin charset="0" pitchFamily="18" typeface="Times New Roman"/>
                <a:cs charset="0" pitchFamily="18" typeface="Times New Roman"/>
              </a:rPr>
              <a:t>35.7%</a:t>
            </a:r>
          </a:p>
          <a:p>
            <a:pPr>
              <a:lnSpc>
                <a:spcPts val="1200"/>
              </a:lnSpc>
              <a:tabLst>
                <a:tab pos="266700"/>
              </a:tabLst>
            </a:pPr>
            <a:endParaRPr altLang="zh-CN" b="1" lang="en-US" smtClean="0" sz="1403">
              <a:solidFill>
                <a:srgbClr val="FFFFFF"/>
              </a:solidFill>
              <a:latin charset="0" pitchFamily="18" typeface="Times New Roman"/>
              <a:cs charset="0" pitchFamily="18" typeface="Times New Roman"/>
            </a:endParaRPr>
          </a:p>
          <a:p>
            <a:pPr>
              <a:lnSpc>
                <a:spcPts val="1200"/>
              </a:lnSpc>
              <a:tabLst>
                <a:tab pos="266700"/>
              </a:tabLst>
            </a:pPr>
            <a:endParaRPr altLang="zh-CN" b="1" lang="en-US" smtClean="0" sz="1403">
              <a:solidFill>
                <a:srgbClr val="FFFFFF"/>
              </a:solidFill>
              <a:latin charset="0" pitchFamily="18" typeface="Times New Roman"/>
              <a:cs charset="0" pitchFamily="18" typeface="Times New Roman"/>
            </a:endParaRPr>
          </a:p>
          <a:p>
            <a:pPr>
              <a:lnSpc>
                <a:spcPts val="1200"/>
              </a:lnSpc>
              <a:tabLst>
                <a:tab pos="266700"/>
              </a:tabLst>
            </a:pPr>
            <a:r>
              <a:rPr altLang="zh-CN" b="1" lang="en-US" smtClean="0" sz="1403">
                <a:solidFill>
                  <a:srgbClr val="FFFFFF"/>
                </a:solidFill>
                <a:latin charset="0" pitchFamily="18" typeface="Times New Roman"/>
                <a:cs charset="0" pitchFamily="18" typeface="Times New Roman"/>
              </a:rPr>
              <a:t>	38.3%</a:t>
            </a:r>
          </a:p>
        </p:txBody>
      </p:sp>
      <p:sp>
        <p:nvSpPr>
          <p:cNvPr id="18" name="TextBox 1"/>
          <p:cNvSpPr txBox="1"/>
          <p:nvPr/>
        </p:nvSpPr>
        <p:spPr>
          <a:xfrm>
            <a:off x="2019300" y="2844800"/>
            <a:ext cx="917575" cy="1201420"/>
          </a:xfrm>
          <a:prstGeom prst="rect">
            <a:avLst/>
          </a:prstGeom>
          <a:noFill/>
        </p:spPr>
        <p:txBody>
          <a:bodyPr lIns="0" rIns="0" rtlCol="0" tIns="0" wrap="none">
            <a:spAutoFit/>
          </a:bodyPr>
          <a:lstStyle/>
          <a:p>
            <a:pPr>
              <a:lnSpc>
                <a:spcPts val="1300"/>
              </a:lnSpc>
              <a:tabLst>
                <a:tab pos="50800"/>
              </a:tabLst>
            </a:pPr>
            <a:r>
              <a:rPr altLang="zh-CN" lang="en-US" smtClean="0"/>
              <a:t>	36-45岁</a:t>
            </a:r>
          </a:p>
          <a:p>
            <a:pPr>
              <a:lnSpc>
                <a:spcPts val="1300"/>
              </a:lnSpc>
              <a:tabLst>
                <a:tab pos="50800"/>
              </a:tabLst>
            </a:pPr>
            <a:endParaRPr altLang="zh-CN" lang="en-US" smtClean="0"/>
          </a:p>
          <a:p>
            <a:pPr>
              <a:lnSpc>
                <a:spcPts val="1300"/>
              </a:lnSpc>
              <a:tabLst>
                <a:tab pos="50800"/>
              </a:tabLst>
            </a:pPr>
            <a:endParaRPr altLang="zh-CN" lang="en-US" smtClean="0"/>
          </a:p>
          <a:p>
            <a:pPr>
              <a:lnSpc>
                <a:spcPts val="1300"/>
              </a:lnSpc>
              <a:tabLst>
                <a:tab pos="50800"/>
              </a:tabLst>
            </a:pPr>
            <a:r>
              <a:rPr altLang="zh-CN" lang="en-US" smtClean="0"/>
              <a:t>	46-55岁</a:t>
            </a:r>
          </a:p>
          <a:p>
            <a:pPr>
              <a:lnSpc>
                <a:spcPts val="1300"/>
              </a:lnSpc>
              <a:tabLst>
                <a:tab pos="50800"/>
              </a:tabLst>
            </a:pPr>
            <a:endParaRPr altLang="zh-CN" lang="en-US" smtClean="0"/>
          </a:p>
          <a:p>
            <a:pPr>
              <a:lnSpc>
                <a:spcPts val="1300"/>
              </a:lnSpc>
              <a:tabLst>
                <a:tab pos="50800"/>
              </a:tabLst>
            </a:pPr>
            <a:endParaRPr altLang="zh-CN" lang="en-US" smtClean="0"/>
          </a:p>
          <a:p>
            <a:pPr>
              <a:lnSpc>
                <a:spcPts val="1300"/>
              </a:lnSpc>
              <a:tabLst>
                <a:tab pos="50800"/>
              </a:tabLst>
            </a:pPr>
            <a:r>
              <a:rPr altLang="zh-CN" lang="en-US" smtClean="0"/>
              <a:t>55岁以上</a:t>
            </a:r>
          </a:p>
        </p:txBody>
      </p:sp>
      <p:sp>
        <p:nvSpPr>
          <p:cNvPr id="19" name="TextBox 1"/>
          <p:cNvSpPr txBox="1"/>
          <p:nvPr/>
        </p:nvSpPr>
        <p:spPr>
          <a:xfrm>
            <a:off x="1892300" y="1752600"/>
            <a:ext cx="657225" cy="706120"/>
          </a:xfrm>
          <a:prstGeom prst="rect">
            <a:avLst/>
          </a:prstGeom>
          <a:noFill/>
        </p:spPr>
        <p:txBody>
          <a:bodyPr lIns="0" rIns="0" rtlCol="0" tIns="0" wrap="none">
            <a:spAutoFit/>
          </a:bodyPr>
          <a:lstStyle/>
          <a:p>
            <a:pPr>
              <a:lnSpc>
                <a:spcPts val="1300"/>
              </a:lnSpc>
              <a:tabLst>
                <a:tab pos="177800"/>
              </a:tabLst>
            </a:pPr>
            <a:r>
              <a:rPr altLang="zh-CN" lang="en-US" smtClean="0" sz="996">
                <a:solidFill>
                  <a:srgbClr val="8087A4"/>
                </a:solidFill>
                <a:latin charset="0" pitchFamily="18" typeface="Microsoft YaHei UI"/>
                <a:cs charset="0" pitchFamily="18" typeface="Microsoft YaHei UI"/>
              </a:rPr>
              <a:t>25岁及以下</a:t>
            </a:r>
          </a:p>
          <a:p>
            <a:pPr>
              <a:lnSpc>
                <a:spcPts val="1300"/>
              </a:lnSpc>
              <a:tabLst>
                <a:tab pos="1778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1778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177800"/>
              </a:tabLst>
            </a:pPr>
            <a:r>
              <a:rPr altLang="zh-CN" lang="en-US" smtClean="0" sz="996">
                <a:solidFill>
                  <a:srgbClr val="8087A4"/>
                </a:solidFill>
                <a:latin charset="0" pitchFamily="18" typeface="Microsoft YaHei UI"/>
                <a:cs charset="0" pitchFamily="18" typeface="Microsoft YaHei UI"/>
              </a:rPr>
              <a:t>	26-35岁</a:t>
            </a:r>
          </a:p>
        </p:txBody>
      </p:sp>
      <p:sp>
        <p:nvSpPr>
          <p:cNvPr id="20" name="TextBox 1"/>
          <p:cNvSpPr txBox="1"/>
          <p:nvPr/>
        </p:nvSpPr>
        <p:spPr>
          <a:xfrm>
            <a:off x="393700" y="254000"/>
            <a:ext cx="9078912" cy="1112520"/>
          </a:xfrm>
          <a:prstGeom prst="rect">
            <a:avLst/>
          </a:prstGeom>
          <a:noFill/>
        </p:spPr>
        <p:txBody>
          <a:bodyPr lIns="0" rIns="0" rtlCol="0" tIns="0" wrap="none">
            <a:spAutoFit/>
          </a:bodyPr>
          <a:lstStyle/>
          <a:p>
            <a:pPr>
              <a:lnSpc>
                <a:spcPts val="1400"/>
              </a:lnSpc>
              <a:tabLst>
                <a:tab pos="241300"/>
                <a:tab pos="2870200"/>
              </a:tabLst>
            </a:pPr>
            <a:r>
              <a:rPr altLang="zh-CN" lang="en-US" smtClean="0"/>
              <a:t>	移动互联网行业概况</a:t>
            </a:r>
          </a:p>
          <a:p>
            <a:pPr>
              <a:lnSpc>
                <a:spcPts val="1400"/>
              </a:lnSpc>
              <a:tabLst>
                <a:tab pos="241300"/>
                <a:tab pos="2870200"/>
              </a:tabLst>
            </a:pPr>
            <a:r>
              <a:rPr altLang="zh-CN" lang="en-US" smtClean="0"/>
              <a:t>   80后中青年用户是移动网民的主力军，而90后青少年已逐渐成为移动互联网的新生力量</a:t>
            </a:r>
          </a:p>
          <a:p>
            <a:pPr>
              <a:lnSpc>
                <a:spcPts val="1400"/>
              </a:lnSpc>
              <a:tabLst>
                <a:tab pos="241300"/>
                <a:tab pos="2870200"/>
              </a:tabLst>
            </a:pPr>
            <a:endParaRPr altLang="zh-CN" lang="en-US" smtClean="0"/>
          </a:p>
          <a:p>
            <a:pPr>
              <a:lnSpc>
                <a:spcPts val="1400"/>
              </a:lnSpc>
              <a:tabLst>
                <a:tab pos="241300"/>
                <a:tab pos="2870200"/>
              </a:tabLst>
            </a:pPr>
            <a:endParaRPr altLang="zh-CN" lang="en-US" smtClean="0"/>
          </a:p>
          <a:p>
            <a:pPr>
              <a:lnSpc>
                <a:spcPts val="1400"/>
              </a:lnSpc>
              <a:tabLst>
                <a:tab pos="241300"/>
                <a:tab pos="2870200"/>
              </a:tabLst>
            </a:pPr>
            <a:endParaRPr altLang="zh-CN" lang="en-US" smtClean="0"/>
          </a:p>
          <a:p>
            <a:pPr>
              <a:lnSpc>
                <a:spcPts val="1400"/>
              </a:lnSpc>
              <a:tabLst>
                <a:tab pos="241300"/>
                <a:tab pos="2870200"/>
              </a:tabLst>
            </a:pPr>
            <a:r>
              <a:rPr altLang="zh-CN" lang="en-US" smtClean="0"/>
              <a:t>		2014年12月 移动智能终端用户年龄分布</a:t>
            </a:r>
          </a:p>
        </p:txBody>
      </p:sp>
      <p:sp>
        <p:nvSpPr>
          <p:cNvPr id="21"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2" name="TextBox 1"/>
          <p:cNvSpPr txBox="1"/>
          <p:nvPr/>
        </p:nvSpPr>
        <p:spPr>
          <a:xfrm>
            <a:off x="6896100" y="1739900"/>
            <a:ext cx="638175" cy="960120"/>
          </a:xfrm>
          <a:prstGeom prst="rect">
            <a:avLst/>
          </a:prstGeom>
          <a:noFill/>
        </p:spPr>
        <p:txBody>
          <a:bodyPr lIns="0" rIns="0" rtlCol="0" tIns="0" wrap="none">
            <a:spAutoFit/>
          </a:bodyPr>
          <a:lstStyle/>
          <a:p>
            <a:pPr>
              <a:lnSpc>
                <a:spcPts val="1800"/>
              </a:lnSpc>
              <a:tabLst>
                <a:tab pos="241300"/>
              </a:tabLst>
            </a:pPr>
            <a:r>
              <a:rPr altLang="zh-CN" b="1" lang="en-US" smtClean="0" sz="1403">
                <a:solidFill>
                  <a:srgbClr val="3E5CCC"/>
                </a:solidFill>
                <a:latin charset="0" pitchFamily="18" typeface="Microsoft YaHei UI"/>
                <a:cs charset="0" pitchFamily="18" typeface="Microsoft YaHei UI"/>
              </a:rPr>
              <a:t>90后</a:t>
            </a:r>
          </a:p>
          <a:p>
            <a:pPr>
              <a:lnSpc>
                <a:spcPts val="1800"/>
              </a:lnSpc>
              <a:tabLst>
                <a:tab pos="241300"/>
              </a:tabLst>
            </a:pPr>
            <a:endParaRPr altLang="zh-CN" b="1" lang="en-US" smtClean="0" sz="1403">
              <a:solidFill>
                <a:srgbClr val="3E5CCC"/>
              </a:solidFill>
              <a:latin charset="0" pitchFamily="18" typeface="Microsoft YaHei UI"/>
              <a:cs charset="0" pitchFamily="18" typeface="Microsoft YaHei UI"/>
            </a:endParaRPr>
          </a:p>
          <a:p>
            <a:pPr>
              <a:lnSpc>
                <a:spcPts val="1800"/>
              </a:lnSpc>
              <a:tabLst>
                <a:tab pos="241300"/>
              </a:tabLst>
            </a:pPr>
            <a:endParaRPr altLang="zh-CN" b="1" lang="en-US" smtClean="0" sz="1403">
              <a:solidFill>
                <a:srgbClr val="3E5CCC"/>
              </a:solidFill>
              <a:latin charset="0" pitchFamily="18" typeface="Microsoft YaHei UI"/>
              <a:cs charset="0" pitchFamily="18" typeface="Microsoft YaHei UI"/>
            </a:endParaRPr>
          </a:p>
          <a:p>
            <a:pPr>
              <a:lnSpc>
                <a:spcPts val="1800"/>
              </a:lnSpc>
              <a:tabLst>
                <a:tab pos="241300"/>
              </a:tabLst>
            </a:pPr>
            <a:r>
              <a:rPr altLang="zh-CN" b="1" lang="en-US" smtClean="0" sz="1403">
                <a:solidFill>
                  <a:srgbClr val="3E5CCC"/>
                </a:solidFill>
                <a:latin charset="0" pitchFamily="18" typeface="Microsoft YaHei UI"/>
                <a:cs charset="0" pitchFamily="18" typeface="Microsoft YaHei UI"/>
              </a:rPr>
              <a:t>	80后</a:t>
            </a:r>
          </a:p>
        </p:txBody>
      </p:sp>
      <p:sp>
        <p:nvSpPr>
          <p:cNvPr id="23" name="TextBox 1"/>
          <p:cNvSpPr txBox="1"/>
          <p:nvPr/>
        </p:nvSpPr>
        <p:spPr>
          <a:xfrm>
            <a:off x="4013200" y="2819400"/>
            <a:ext cx="993775" cy="1645920"/>
          </a:xfrm>
          <a:prstGeom prst="rect">
            <a:avLst/>
          </a:prstGeom>
          <a:noFill/>
        </p:spPr>
        <p:txBody>
          <a:bodyPr lIns="0" rIns="0" rtlCol="0" tIns="0" wrap="none">
            <a:spAutoFit/>
          </a:bodyPr>
          <a:lstStyle/>
          <a:p>
            <a:pPr>
              <a:lnSpc>
                <a:spcPts val="1800"/>
              </a:lnSpc>
              <a:tabLst>
                <a:tab pos="228600"/>
                <a:tab pos="533400"/>
              </a:tabLst>
            </a:pPr>
            <a:r>
              <a:rPr altLang="zh-CN" lang="en-US" smtClean="0"/>
              <a:t>		70后</a:t>
            </a:r>
          </a:p>
          <a:p>
            <a:pPr>
              <a:lnSpc>
                <a:spcPts val="1800"/>
              </a:lnSpc>
              <a:tabLst>
                <a:tab pos="228600"/>
                <a:tab pos="533400"/>
              </a:tabLst>
            </a:pPr>
            <a:endParaRPr altLang="zh-CN" lang="en-US" smtClean="0"/>
          </a:p>
          <a:p>
            <a:pPr>
              <a:lnSpc>
                <a:spcPts val="1800"/>
              </a:lnSpc>
              <a:tabLst>
                <a:tab pos="228600"/>
                <a:tab pos="533400"/>
              </a:tabLst>
            </a:pPr>
            <a:endParaRPr altLang="zh-CN" lang="en-US" smtClean="0"/>
          </a:p>
          <a:p>
            <a:pPr>
              <a:lnSpc>
                <a:spcPts val="1800"/>
              </a:lnSpc>
              <a:tabLst>
                <a:tab pos="228600"/>
                <a:tab pos="533400"/>
              </a:tabLst>
            </a:pPr>
            <a:r>
              <a:rPr altLang="zh-CN" lang="en-US" smtClean="0"/>
              <a:t>	60后</a:t>
            </a:r>
          </a:p>
          <a:p>
            <a:pPr>
              <a:lnSpc>
                <a:spcPts val="1800"/>
              </a:lnSpc>
              <a:tabLst>
                <a:tab pos="228600"/>
                <a:tab pos="533400"/>
              </a:tabLst>
            </a:pPr>
            <a:endParaRPr altLang="zh-CN" lang="en-US" smtClean="0"/>
          </a:p>
          <a:p>
            <a:pPr>
              <a:lnSpc>
                <a:spcPts val="1800"/>
              </a:lnSpc>
              <a:tabLst>
                <a:tab pos="228600"/>
                <a:tab pos="533400"/>
              </a:tabLst>
            </a:pPr>
            <a:endParaRPr altLang="zh-CN" lang="en-US" smtClean="0"/>
          </a:p>
          <a:p>
            <a:pPr>
              <a:lnSpc>
                <a:spcPts val="1800"/>
              </a:lnSpc>
              <a:tabLst>
                <a:tab pos="228600"/>
                <a:tab pos="533400"/>
              </a:tabLst>
            </a:pPr>
            <a:r>
              <a:rPr altLang="zh-CN" lang="en-US" smtClean="0"/>
              <a:t>60后以上</a:t>
            </a:r>
          </a:p>
        </p:txBody>
      </p:sp>
    </p:spTree>
  </p:cSld>
  <p:clrMapOvr>
    <a:masterClrMapping/>
  </p:clrMapOvr>
  <p:transition/>
  <p:timing/>
</p:sld>
</file>

<file path=ppt/slides/slide7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 name="TextBox 1"/>
          <p:cNvSpPr txBox="1"/>
          <p:nvPr/>
        </p:nvSpPr>
        <p:spPr>
          <a:xfrm>
            <a:off x="2451100" y="1993900"/>
            <a:ext cx="4622800" cy="502920"/>
          </a:xfrm>
          <a:prstGeom prst="rect">
            <a:avLst/>
          </a:prstGeom>
          <a:noFill/>
        </p:spPr>
        <p:txBody>
          <a:bodyPr lIns="0" rIns="0" rtlCol="0" tIns="0" wrap="none">
            <a:spAutoFit/>
          </a:bodyPr>
          <a:lstStyle/>
          <a:p>
            <a:pPr>
              <a:lnSpc>
                <a:spcPts val="3600"/>
              </a:lnSpc>
            </a:pPr>
            <a:r>
              <a:rPr altLang="zh-CN" lang="en-US" smtClean="0" sz="2795">
                <a:solidFill>
                  <a:srgbClr val="FFFFFF"/>
                </a:solidFill>
                <a:latin charset="0" pitchFamily="18" typeface="Microsoft YaHei UI"/>
                <a:cs charset="0" pitchFamily="18" typeface="Microsoft YaHei UI"/>
              </a:rPr>
              <a:t>移动互联网用户线下消费习惯</a:t>
            </a:r>
          </a:p>
        </p:txBody>
      </p:sp>
    </p:spTree>
  </p:cSld>
  <p:clrMapOvr>
    <a:masterClrMapping/>
  </p:clrMapOvr>
  <p:transition/>
  <p:timing/>
</p:sld>
</file>

<file path=ppt/slides/slide7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698500" y="38227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1日</a:t>
            </a:r>
          </a:p>
        </p:txBody>
      </p:sp>
      <p:sp>
        <p:nvSpPr>
          <p:cNvPr id="3" name="TextBox 1"/>
          <p:cNvSpPr txBox="1"/>
          <p:nvPr/>
        </p:nvSpPr>
        <p:spPr>
          <a:xfrm>
            <a:off x="1219200" y="38227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3日</a:t>
            </a:r>
          </a:p>
        </p:txBody>
      </p:sp>
      <p:sp>
        <p:nvSpPr>
          <p:cNvPr id="4" name="TextBox 1"/>
          <p:cNvSpPr txBox="1"/>
          <p:nvPr/>
        </p:nvSpPr>
        <p:spPr>
          <a:xfrm>
            <a:off x="1739900" y="38227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5日</a:t>
            </a:r>
          </a:p>
        </p:txBody>
      </p:sp>
      <p:sp>
        <p:nvSpPr>
          <p:cNvPr id="5" name="TextBox 1"/>
          <p:cNvSpPr txBox="1"/>
          <p:nvPr/>
        </p:nvSpPr>
        <p:spPr>
          <a:xfrm>
            <a:off x="2260600" y="38227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7日</a:t>
            </a:r>
          </a:p>
        </p:txBody>
      </p:sp>
      <p:sp>
        <p:nvSpPr>
          <p:cNvPr id="6" name="TextBox 1"/>
          <p:cNvSpPr txBox="1"/>
          <p:nvPr/>
        </p:nvSpPr>
        <p:spPr>
          <a:xfrm>
            <a:off x="2781300" y="38227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9日</a:t>
            </a:r>
          </a:p>
        </p:txBody>
      </p:sp>
      <p:sp>
        <p:nvSpPr>
          <p:cNvPr id="7" name="TextBox 1"/>
          <p:cNvSpPr txBox="1"/>
          <p:nvPr/>
        </p:nvSpPr>
        <p:spPr>
          <a:xfrm>
            <a:off x="3263900" y="38227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11日</a:t>
            </a:r>
          </a:p>
        </p:txBody>
      </p:sp>
      <p:sp>
        <p:nvSpPr>
          <p:cNvPr id="8" name="TextBox 1"/>
          <p:cNvSpPr txBox="1"/>
          <p:nvPr/>
        </p:nvSpPr>
        <p:spPr>
          <a:xfrm>
            <a:off x="3771900" y="38227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13日</a:t>
            </a:r>
          </a:p>
        </p:txBody>
      </p:sp>
      <p:sp>
        <p:nvSpPr>
          <p:cNvPr id="9" name="TextBox 1"/>
          <p:cNvSpPr txBox="1"/>
          <p:nvPr/>
        </p:nvSpPr>
        <p:spPr>
          <a:xfrm>
            <a:off x="4292600" y="38227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15日</a:t>
            </a:r>
          </a:p>
        </p:txBody>
      </p:sp>
      <p:sp>
        <p:nvSpPr>
          <p:cNvPr id="10" name="TextBox 1"/>
          <p:cNvSpPr txBox="1"/>
          <p:nvPr/>
        </p:nvSpPr>
        <p:spPr>
          <a:xfrm>
            <a:off x="4813300" y="38227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17日</a:t>
            </a:r>
          </a:p>
        </p:txBody>
      </p:sp>
      <p:sp>
        <p:nvSpPr>
          <p:cNvPr id="11" name="TextBox 1"/>
          <p:cNvSpPr txBox="1"/>
          <p:nvPr/>
        </p:nvSpPr>
        <p:spPr>
          <a:xfrm>
            <a:off x="5334000" y="38227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19日</a:t>
            </a:r>
          </a:p>
        </p:txBody>
      </p:sp>
      <p:sp>
        <p:nvSpPr>
          <p:cNvPr id="12" name="TextBox 1"/>
          <p:cNvSpPr txBox="1"/>
          <p:nvPr/>
        </p:nvSpPr>
        <p:spPr>
          <a:xfrm>
            <a:off x="5854700" y="38227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21日</a:t>
            </a:r>
          </a:p>
        </p:txBody>
      </p:sp>
      <p:sp>
        <p:nvSpPr>
          <p:cNvPr id="13" name="TextBox 1"/>
          <p:cNvSpPr txBox="1"/>
          <p:nvPr/>
        </p:nvSpPr>
        <p:spPr>
          <a:xfrm>
            <a:off x="6375400" y="38227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23日</a:t>
            </a:r>
          </a:p>
        </p:txBody>
      </p:sp>
      <p:sp>
        <p:nvSpPr>
          <p:cNvPr id="14" name="TextBox 1"/>
          <p:cNvSpPr txBox="1"/>
          <p:nvPr/>
        </p:nvSpPr>
        <p:spPr>
          <a:xfrm>
            <a:off x="6883400" y="38227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25日</a:t>
            </a:r>
          </a:p>
        </p:txBody>
      </p:sp>
      <p:sp>
        <p:nvSpPr>
          <p:cNvPr id="15" name="TextBox 1"/>
          <p:cNvSpPr txBox="1"/>
          <p:nvPr/>
        </p:nvSpPr>
        <p:spPr>
          <a:xfrm>
            <a:off x="7404100" y="38227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27日</a:t>
            </a:r>
          </a:p>
        </p:txBody>
      </p:sp>
      <p:sp>
        <p:nvSpPr>
          <p:cNvPr id="16" name="TextBox 1"/>
          <p:cNvSpPr txBox="1"/>
          <p:nvPr/>
        </p:nvSpPr>
        <p:spPr>
          <a:xfrm>
            <a:off x="7924800" y="38227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29日</a:t>
            </a:r>
          </a:p>
        </p:txBody>
      </p:sp>
      <p:sp>
        <p:nvSpPr>
          <p:cNvPr id="17" name="TextBox 1"/>
          <p:cNvSpPr txBox="1"/>
          <p:nvPr/>
        </p:nvSpPr>
        <p:spPr>
          <a:xfrm>
            <a:off x="838200" y="2463800"/>
            <a:ext cx="177800" cy="5029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周</a:t>
            </a:r>
          </a:p>
          <a:p>
            <a:pPr>
              <a:lnSpc>
                <a:spcPts val="1800"/>
              </a:lnSpc>
            </a:pPr>
            <a:r>
              <a:rPr altLang="zh-CN" lang="en-US" smtClean="0" sz="1403">
                <a:solidFill>
                  <a:srgbClr val="000000"/>
                </a:solidFill>
                <a:latin charset="0" pitchFamily="18" typeface="Microsoft YaHei UI"/>
                <a:cs charset="0" pitchFamily="18" typeface="Microsoft YaHei UI"/>
              </a:rPr>
              <a:t>末</a:t>
            </a:r>
          </a:p>
        </p:txBody>
      </p:sp>
      <p:sp>
        <p:nvSpPr>
          <p:cNvPr id="18" name="TextBox 1"/>
          <p:cNvSpPr txBox="1"/>
          <p:nvPr/>
        </p:nvSpPr>
        <p:spPr>
          <a:xfrm>
            <a:off x="2616200" y="2463800"/>
            <a:ext cx="177800" cy="5029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周</a:t>
            </a:r>
          </a:p>
          <a:p>
            <a:pPr>
              <a:lnSpc>
                <a:spcPts val="1800"/>
              </a:lnSpc>
            </a:pPr>
            <a:r>
              <a:rPr altLang="zh-CN" lang="en-US" smtClean="0" sz="1403">
                <a:solidFill>
                  <a:srgbClr val="000000"/>
                </a:solidFill>
                <a:latin charset="0" pitchFamily="18" typeface="Microsoft YaHei UI"/>
                <a:cs charset="0" pitchFamily="18" typeface="Microsoft YaHei UI"/>
              </a:rPr>
              <a:t>末</a:t>
            </a:r>
          </a:p>
        </p:txBody>
      </p:sp>
      <p:sp>
        <p:nvSpPr>
          <p:cNvPr id="19" name="TextBox 1"/>
          <p:cNvSpPr txBox="1"/>
          <p:nvPr/>
        </p:nvSpPr>
        <p:spPr>
          <a:xfrm>
            <a:off x="4419600" y="2463800"/>
            <a:ext cx="177800" cy="5029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周</a:t>
            </a:r>
          </a:p>
          <a:p>
            <a:pPr>
              <a:lnSpc>
                <a:spcPts val="1800"/>
              </a:lnSpc>
            </a:pPr>
            <a:r>
              <a:rPr altLang="zh-CN" lang="en-US" smtClean="0" sz="1403">
                <a:solidFill>
                  <a:srgbClr val="000000"/>
                </a:solidFill>
                <a:latin charset="0" pitchFamily="18" typeface="Microsoft YaHei UI"/>
                <a:cs charset="0" pitchFamily="18" typeface="Microsoft YaHei UI"/>
              </a:rPr>
              <a:t>末</a:t>
            </a:r>
          </a:p>
        </p:txBody>
      </p:sp>
      <p:sp>
        <p:nvSpPr>
          <p:cNvPr id="20" name="TextBox 1"/>
          <p:cNvSpPr txBox="1"/>
          <p:nvPr/>
        </p:nvSpPr>
        <p:spPr>
          <a:xfrm>
            <a:off x="6324600" y="2463800"/>
            <a:ext cx="177800" cy="5029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周</a:t>
            </a:r>
          </a:p>
          <a:p>
            <a:pPr>
              <a:lnSpc>
                <a:spcPts val="1800"/>
              </a:lnSpc>
            </a:pPr>
            <a:r>
              <a:rPr altLang="zh-CN" lang="en-US" smtClean="0" sz="1403">
                <a:solidFill>
                  <a:srgbClr val="000000"/>
                </a:solidFill>
                <a:latin charset="0" pitchFamily="18" typeface="Microsoft YaHei UI"/>
                <a:cs charset="0" pitchFamily="18" typeface="Microsoft YaHei UI"/>
              </a:rPr>
              <a:t>末</a:t>
            </a:r>
          </a:p>
        </p:txBody>
      </p:sp>
      <p:sp>
        <p:nvSpPr>
          <p:cNvPr id="21" name="TextBox 1"/>
          <p:cNvSpPr txBox="1"/>
          <p:nvPr/>
        </p:nvSpPr>
        <p:spPr>
          <a:xfrm>
            <a:off x="3289300" y="2298700"/>
            <a:ext cx="177800" cy="7315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双</a:t>
            </a:r>
          </a:p>
          <a:p>
            <a:pPr>
              <a:lnSpc>
                <a:spcPts val="1800"/>
              </a:lnSpc>
            </a:pPr>
            <a:r>
              <a:rPr altLang="zh-CN" lang="en-US" smtClean="0" sz="1403">
                <a:solidFill>
                  <a:srgbClr val="000000"/>
                </a:solidFill>
                <a:latin charset="0" pitchFamily="18" typeface="Microsoft YaHei UI"/>
                <a:cs charset="0" pitchFamily="18" typeface="Microsoft YaHei UI"/>
              </a:rPr>
              <a:t>十</a:t>
            </a:r>
          </a:p>
          <a:p>
            <a:pPr>
              <a:lnSpc>
                <a:spcPts val="1800"/>
              </a:lnSpc>
            </a:pPr>
            <a:r>
              <a:rPr altLang="zh-CN" lang="en-US" smtClean="0" sz="1403">
                <a:solidFill>
                  <a:srgbClr val="000000"/>
                </a:solidFill>
                <a:latin charset="0" pitchFamily="18" typeface="Microsoft YaHei UI"/>
                <a:cs charset="0" pitchFamily="18" typeface="Microsoft YaHei UI"/>
              </a:rPr>
              <a:t>一</a:t>
            </a:r>
          </a:p>
        </p:txBody>
      </p:sp>
      <p:sp>
        <p:nvSpPr>
          <p:cNvPr id="22" name="TextBox 1"/>
          <p:cNvSpPr txBox="1"/>
          <p:nvPr/>
        </p:nvSpPr>
        <p:spPr>
          <a:xfrm>
            <a:off x="393700" y="254000"/>
            <a:ext cx="10672762" cy="1112520"/>
          </a:xfrm>
          <a:prstGeom prst="rect">
            <a:avLst/>
          </a:prstGeom>
          <a:noFill/>
        </p:spPr>
        <p:txBody>
          <a:bodyPr lIns="0" rIns="0" rtlCol="0" tIns="0" wrap="none">
            <a:spAutoFit/>
          </a:bodyPr>
          <a:lstStyle/>
          <a:p>
            <a:pPr>
              <a:lnSpc>
                <a:spcPts val="1400"/>
              </a:lnSpc>
              <a:tabLst>
                <a:tab pos="241300"/>
                <a:tab pos="2057400"/>
              </a:tabLst>
            </a:pPr>
            <a:r>
              <a:rPr altLang="zh-CN" lang="en-US" smtClean="0"/>
              <a:t>	移动互联网用户线下消费习惯</a:t>
            </a:r>
          </a:p>
          <a:p>
            <a:pPr>
              <a:lnSpc>
                <a:spcPts val="1400"/>
              </a:lnSpc>
              <a:tabLst>
                <a:tab pos="241300"/>
                <a:tab pos="2057400"/>
              </a:tabLst>
            </a:pPr>
            <a:r>
              <a:rPr altLang="zh-CN" lang="en-US" smtClean="0"/>
              <a:t>   移动智能终端用户在线下店铺的客流量呈现周一最低，随后逐渐增长，周六达到峰值，周日回落的一周</a:t>
            </a:r>
          </a:p>
          <a:p>
            <a:pPr>
              <a:lnSpc>
                <a:spcPts val="1400"/>
              </a:lnSpc>
              <a:tabLst>
                <a:tab pos="241300"/>
                <a:tab pos="2057400"/>
              </a:tabLst>
            </a:pPr>
            <a:r>
              <a:rPr altLang="zh-CN" lang="en-US" smtClean="0"/>
              <a:t>	趋势；双十一期间，线上电商促销活动对线下店铺也产生一定积极影响，线下客流量相应出现明显波动</a:t>
            </a:r>
          </a:p>
          <a:p>
            <a:pPr>
              <a:lnSpc>
                <a:spcPts val="1400"/>
              </a:lnSpc>
              <a:tabLst>
                <a:tab pos="241300"/>
                <a:tab pos="2057400"/>
              </a:tabLst>
            </a:pPr>
            <a:endParaRPr altLang="zh-CN" lang="en-US" smtClean="0"/>
          </a:p>
          <a:p>
            <a:pPr>
              <a:lnSpc>
                <a:spcPts val="1400"/>
              </a:lnSpc>
              <a:tabLst>
                <a:tab pos="241300"/>
                <a:tab pos="2057400"/>
              </a:tabLst>
            </a:pPr>
            <a:endParaRPr altLang="zh-CN" lang="en-US" smtClean="0"/>
          </a:p>
          <a:p>
            <a:pPr>
              <a:lnSpc>
                <a:spcPts val="1400"/>
              </a:lnSpc>
              <a:tabLst>
                <a:tab pos="241300"/>
                <a:tab pos="2057400"/>
              </a:tabLst>
            </a:pPr>
            <a:r>
              <a:rPr altLang="zh-CN" lang="en-US" smtClean="0"/>
              <a:t>		2014年11月移动智能终端用户线下店铺客流量&amp;移动电商App使用频次变化趋势</a:t>
            </a:r>
          </a:p>
        </p:txBody>
      </p:sp>
      <p:sp>
        <p:nvSpPr>
          <p:cNvPr id="23"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4" name="TextBox 1"/>
          <p:cNvSpPr txBox="1"/>
          <p:nvPr/>
        </p:nvSpPr>
        <p:spPr>
          <a:xfrm>
            <a:off x="8077200" y="2463800"/>
            <a:ext cx="177800" cy="5029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周</a:t>
            </a:r>
          </a:p>
          <a:p>
            <a:pPr>
              <a:lnSpc>
                <a:spcPts val="1800"/>
              </a:lnSpc>
            </a:pPr>
            <a:r>
              <a:rPr altLang="zh-CN" lang="en-US" smtClean="0" sz="1403">
                <a:solidFill>
                  <a:srgbClr val="000000"/>
                </a:solidFill>
                <a:latin charset="0" pitchFamily="18" typeface="Microsoft YaHei UI"/>
                <a:cs charset="0" pitchFamily="18" typeface="Microsoft YaHei UI"/>
              </a:rPr>
              <a:t>末</a:t>
            </a:r>
          </a:p>
        </p:txBody>
      </p:sp>
      <p:sp>
        <p:nvSpPr>
          <p:cNvPr id="25" name="TextBox 1"/>
          <p:cNvSpPr txBox="1"/>
          <p:nvPr/>
        </p:nvSpPr>
        <p:spPr>
          <a:xfrm>
            <a:off x="3314700" y="4102100"/>
            <a:ext cx="889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线下店铺客流量</a:t>
            </a:r>
          </a:p>
        </p:txBody>
      </p:sp>
      <p:sp>
        <p:nvSpPr>
          <p:cNvPr id="26" name="TextBox 1"/>
          <p:cNvSpPr txBox="1"/>
          <p:nvPr/>
        </p:nvSpPr>
        <p:spPr>
          <a:xfrm>
            <a:off x="5156200" y="4102100"/>
            <a:ext cx="12668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移动电商App使用频次</a:t>
            </a:r>
          </a:p>
        </p:txBody>
      </p:sp>
    </p:spTree>
  </p:cSld>
  <p:clrMapOvr>
    <a:masterClrMapping/>
  </p:clrMapOvr>
  <p:transition/>
  <p:timing/>
</p:sld>
</file>

<file path=ppt/slides/slide7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2637789" y="2401570"/>
            <a:ext cx="864616" cy="50800"/>
          </a:xfrm>
          <a:custGeom>
            <a:gdLst>
              <a:gd fmla="*/ 858266 w 864616" name="connsiteX0"/>
              <a:gd fmla="*/ 6350 h 50800" name="connsiteY0"/>
              <a:gd fmla="*/ 62738 w 864616" name="connsiteX1"/>
              <a:gd fmla="*/ 44450 h 50800" name="connsiteY1"/>
              <a:gd fmla="*/ 6350 w 864616" name="connsiteX2"/>
              <a:gd fmla="*/ 44450 h 50800" name="connsiteY2"/>
            </a:gdLst>
            <a:cxnLst>
              <a:cxn ang="0">
                <a:pos x="connsiteX0" y="connsiteY0"/>
              </a:cxn>
              <a:cxn ang="1">
                <a:pos x="connsiteX1" y="connsiteY1"/>
              </a:cxn>
              <a:cxn ang="2">
                <a:pos x="connsiteX2" y="connsiteY2"/>
              </a:cxn>
            </a:cxnLst>
            <a:rect b="b" l="l" r="r" t="t"/>
            <a:pathLst>
              <a:path h="50800" w="864616">
                <a:moveTo>
                  <a:pt x="858266" y="6350"/>
                </a:moveTo>
                <a:lnTo>
                  <a:pt x="62738" y="44450"/>
                </a:lnTo>
                <a:lnTo>
                  <a:pt x="6350" y="444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 name="Freeform 3"/>
          <p:cNvSpPr/>
          <p:nvPr/>
        </p:nvSpPr>
        <p:spPr>
          <a:xfrm>
            <a:off x="3099561" y="2209545"/>
            <a:ext cx="596391" cy="154432"/>
          </a:xfrm>
          <a:custGeom>
            <a:gdLst>
              <a:gd fmla="*/ 590041 w 596391" name="connsiteX0"/>
              <a:gd fmla="*/ 148082 h 154432" name="connsiteY0"/>
              <a:gd fmla="*/ 62738 w 596391" name="connsiteX1"/>
              <a:gd fmla="*/ 6350 h 154432" name="connsiteY1"/>
              <a:gd fmla="*/ 6350 w 596391" name="connsiteX2"/>
              <a:gd fmla="*/ 6350 h 154432" name="connsiteY2"/>
            </a:gdLst>
            <a:cxnLst>
              <a:cxn ang="0">
                <a:pos x="connsiteX0" y="connsiteY0"/>
              </a:cxn>
              <a:cxn ang="1">
                <a:pos x="connsiteX1" y="connsiteY1"/>
              </a:cxn>
              <a:cxn ang="2">
                <a:pos x="connsiteX2" y="connsiteY2"/>
              </a:cxn>
            </a:cxnLst>
            <a:rect b="b" l="l" r="r" t="t"/>
            <a:pathLst>
              <a:path h="154432" w="596391">
                <a:moveTo>
                  <a:pt x="590041" y="148082"/>
                </a:moveTo>
                <a:lnTo>
                  <a:pt x="62738" y="6350"/>
                </a:ln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Freeform 3"/>
          <p:cNvSpPr/>
          <p:nvPr/>
        </p:nvSpPr>
        <p:spPr>
          <a:xfrm>
            <a:off x="3760978" y="2134870"/>
            <a:ext cx="114808" cy="195579"/>
          </a:xfrm>
          <a:custGeom>
            <a:gdLst>
              <a:gd fmla="*/ 108457 w 114808" name="connsiteX0"/>
              <a:gd fmla="*/ 189229 h 195579" name="connsiteY0"/>
              <a:gd fmla="*/ 64261 w 114808" name="connsiteX1"/>
              <a:gd fmla="*/ 6350 h 195579" name="connsiteY1"/>
              <a:gd fmla="*/ 6350 w 114808" name="connsiteX2"/>
              <a:gd fmla="*/ 6350 h 195579" name="connsiteY2"/>
            </a:gdLst>
            <a:cxnLst>
              <a:cxn ang="0">
                <a:pos x="connsiteX0" y="connsiteY0"/>
              </a:cxn>
              <a:cxn ang="1">
                <a:pos x="connsiteX1" y="connsiteY1"/>
              </a:cxn>
              <a:cxn ang="2">
                <a:pos x="connsiteX2" y="connsiteY2"/>
              </a:cxn>
            </a:cxnLst>
            <a:rect b="b" l="l" r="r" t="t"/>
            <a:pathLst>
              <a:path h="195579" w="114807">
                <a:moveTo>
                  <a:pt x="108457" y="189229"/>
                </a:moveTo>
                <a:lnTo>
                  <a:pt x="64261" y="6350"/>
                </a:ln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Freeform 3"/>
          <p:cNvSpPr/>
          <p:nvPr/>
        </p:nvSpPr>
        <p:spPr>
          <a:xfrm>
            <a:off x="4030726" y="2212594"/>
            <a:ext cx="12700" cy="96520"/>
          </a:xfrm>
          <a:custGeom>
            <a:gdLst>
              <a:gd fmla="*/ 6350 w 12700" name="connsiteX0"/>
              <a:gd fmla="*/ 90170 h 96520" name="connsiteY0"/>
              <a:gd fmla="*/ 6350 w 12700" name="connsiteX1"/>
              <a:gd fmla="*/ 62738 h 96520" name="connsiteY1"/>
              <a:gd fmla="*/ 6350 w 12700" name="connsiteX2"/>
              <a:gd fmla="*/ 6350 h 96520" name="connsiteY2"/>
            </a:gdLst>
            <a:cxnLst>
              <a:cxn ang="0">
                <a:pos x="connsiteX0" y="connsiteY0"/>
              </a:cxn>
              <a:cxn ang="1">
                <a:pos x="connsiteX1" y="connsiteY1"/>
              </a:cxn>
              <a:cxn ang="2">
                <a:pos x="connsiteX2" y="connsiteY2"/>
              </a:cxn>
            </a:cxnLst>
            <a:rect b="b" l="l" r="r" t="t"/>
            <a:pathLst>
              <a:path h="96520" w="12700">
                <a:moveTo>
                  <a:pt x="6350" y="90170"/>
                </a:moveTo>
                <a:lnTo>
                  <a:pt x="6350" y="62738"/>
                </a:ln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Freeform 3"/>
          <p:cNvSpPr/>
          <p:nvPr/>
        </p:nvSpPr>
        <p:spPr>
          <a:xfrm>
            <a:off x="4172458" y="2099817"/>
            <a:ext cx="12700" cy="197104"/>
          </a:xfrm>
          <a:custGeom>
            <a:gdLst>
              <a:gd fmla="*/ 6350 w 12700" name="connsiteX0"/>
              <a:gd fmla="*/ 190754 h 197104" name="connsiteY0"/>
              <a:gd fmla="*/ 6350 w 12700" name="connsiteX1"/>
              <a:gd fmla="*/ 64261 h 197104" name="connsiteY1"/>
              <a:gd fmla="*/ 6350 w 12700" name="connsiteX2"/>
              <a:gd fmla="*/ 6350 h 197104" name="connsiteY2"/>
            </a:gdLst>
            <a:cxnLst>
              <a:cxn ang="0">
                <a:pos x="connsiteX0" y="connsiteY0"/>
              </a:cxn>
              <a:cxn ang="1">
                <a:pos x="connsiteX1" y="connsiteY1"/>
              </a:cxn>
              <a:cxn ang="2">
                <a:pos x="connsiteX2" y="connsiteY2"/>
              </a:cxn>
            </a:cxnLst>
            <a:rect b="b" l="l" r="r" t="t"/>
            <a:pathLst>
              <a:path h="197104" w="12700">
                <a:moveTo>
                  <a:pt x="6350" y="190754"/>
                </a:moveTo>
                <a:lnTo>
                  <a:pt x="6350" y="64261"/>
                </a:ln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Freeform 3"/>
          <p:cNvSpPr/>
          <p:nvPr/>
        </p:nvSpPr>
        <p:spPr>
          <a:xfrm>
            <a:off x="4305046" y="2128773"/>
            <a:ext cx="477519" cy="163576"/>
          </a:xfrm>
          <a:custGeom>
            <a:gdLst>
              <a:gd fmla="*/ 6350 w 477519" name="connsiteX0"/>
              <a:gd fmla="*/ 157226 h 163576" name="connsiteY0"/>
              <a:gd fmla="*/ 413257 w 477519" name="connsiteX1"/>
              <a:gd fmla="*/ 6350 h 163576" name="connsiteY1"/>
              <a:gd fmla="*/ 471169 w 477519" name="connsiteX2"/>
              <a:gd fmla="*/ 6350 h 163576" name="connsiteY2"/>
            </a:gdLst>
            <a:cxnLst>
              <a:cxn ang="0">
                <a:pos x="connsiteX0" y="connsiteY0"/>
              </a:cxn>
              <a:cxn ang="1">
                <a:pos x="connsiteX1" y="connsiteY1"/>
              </a:cxn>
              <a:cxn ang="2">
                <a:pos x="connsiteX2" y="connsiteY2"/>
              </a:cxn>
            </a:cxnLst>
            <a:rect b="b" l="l" r="r" t="t"/>
            <a:pathLst>
              <a:path h="163576" w="477519">
                <a:moveTo>
                  <a:pt x="6350" y="157226"/>
                </a:moveTo>
                <a:lnTo>
                  <a:pt x="413257" y="6350"/>
                </a:lnTo>
                <a:lnTo>
                  <a:pt x="471169"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2" name="Freeform 3"/>
          <p:cNvSpPr/>
          <p:nvPr/>
        </p:nvSpPr>
        <p:spPr>
          <a:xfrm>
            <a:off x="6902195" y="1943100"/>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6902195" y="2157983"/>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34C4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6902195" y="2371344"/>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3E8A6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902195" y="2584704"/>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6902195" y="2799588"/>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6902195" y="3012948"/>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D33F1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6902195" y="3227832"/>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934FC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6902195" y="3441191"/>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4128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6902195" y="3654552"/>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61748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6902195" y="3869435"/>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34C4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6902195" y="4082796"/>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7F7F7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pic>
        <p:nvPicPr>
          <p:cNvPr id="23" name="Picture 3"/>
          <p:cNvPicPr>
            <a:picLocks noChangeArrowheads="1" noChangeAspect="1"/>
          </p:cNvPicPr>
          <p:nvPr/>
        </p:nvPicPr>
        <p:blipFill>
          <a:blip r:embed="rId3"/>
          <a:stretch>
            <a:fillRect/>
          </a:stretch>
        </p:blipFill>
        <p:spPr bwMode="auto">
          <a:xfrm>
            <a:off x="2476500" y="2247900"/>
            <a:ext cx="3810000" cy="2006600"/>
          </a:xfrm>
          <a:prstGeom prst="rect">
            <a:avLst/>
          </a:prstGeom>
          <a:noFill/>
        </p:spPr>
      </p:pic>
      <p:sp>
        <p:nvSpPr>
          <p:cNvPr id="2" name="TextBox 1"/>
          <p:cNvSpPr txBox="1"/>
          <p:nvPr/>
        </p:nvSpPr>
        <p:spPr>
          <a:xfrm>
            <a:off x="5130800" y="3073400"/>
            <a:ext cx="261938"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58%</a:t>
            </a:r>
          </a:p>
        </p:txBody>
      </p:sp>
      <p:sp>
        <p:nvSpPr>
          <p:cNvPr id="24" name="TextBox 1"/>
          <p:cNvSpPr txBox="1"/>
          <p:nvPr/>
        </p:nvSpPr>
        <p:spPr>
          <a:xfrm>
            <a:off x="3302000" y="3175000"/>
            <a:ext cx="261938"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16%</a:t>
            </a:r>
          </a:p>
        </p:txBody>
      </p:sp>
      <p:sp>
        <p:nvSpPr>
          <p:cNvPr id="25" name="TextBox 1"/>
          <p:cNvSpPr txBox="1"/>
          <p:nvPr/>
        </p:nvSpPr>
        <p:spPr>
          <a:xfrm>
            <a:off x="3048000" y="2743200"/>
            <a:ext cx="187325"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6%</a:t>
            </a:r>
          </a:p>
        </p:txBody>
      </p:sp>
      <p:sp>
        <p:nvSpPr>
          <p:cNvPr id="26" name="TextBox 1"/>
          <p:cNvSpPr txBox="1"/>
          <p:nvPr/>
        </p:nvSpPr>
        <p:spPr>
          <a:xfrm>
            <a:off x="3200400" y="2565400"/>
            <a:ext cx="187325"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4%</a:t>
            </a:r>
          </a:p>
        </p:txBody>
      </p:sp>
      <p:sp>
        <p:nvSpPr>
          <p:cNvPr id="27" name="TextBox 1"/>
          <p:cNvSpPr txBox="1"/>
          <p:nvPr/>
        </p:nvSpPr>
        <p:spPr>
          <a:xfrm>
            <a:off x="2425700" y="2311400"/>
            <a:ext cx="1873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3%</a:t>
            </a:r>
          </a:p>
        </p:txBody>
      </p:sp>
      <p:sp>
        <p:nvSpPr>
          <p:cNvPr id="28" name="TextBox 1"/>
          <p:cNvSpPr txBox="1"/>
          <p:nvPr/>
        </p:nvSpPr>
        <p:spPr>
          <a:xfrm>
            <a:off x="2895600" y="2082800"/>
            <a:ext cx="1873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a:t>
            </a:r>
          </a:p>
        </p:txBody>
      </p:sp>
      <p:sp>
        <p:nvSpPr>
          <p:cNvPr id="29" name="TextBox 1"/>
          <p:cNvSpPr txBox="1"/>
          <p:nvPr/>
        </p:nvSpPr>
        <p:spPr>
          <a:xfrm>
            <a:off x="3403600" y="2006600"/>
            <a:ext cx="431800" cy="706120"/>
          </a:xfrm>
          <a:prstGeom prst="rect">
            <a:avLst/>
          </a:prstGeom>
          <a:noFill/>
        </p:spPr>
        <p:txBody>
          <a:bodyPr lIns="0" rIns="0" rtlCol="0" tIns="0" wrap="none">
            <a:spAutoFit/>
          </a:bodyPr>
          <a:lstStyle/>
          <a:p>
            <a:pPr>
              <a:lnSpc>
                <a:spcPts val="1300"/>
              </a:lnSpc>
              <a:tabLst>
                <a:tab pos="152400"/>
              </a:tabLst>
            </a:pPr>
            <a:r>
              <a:rPr altLang="zh-CN" lang="en-US" smtClean="0"/>
              <a:t>	2%</a:t>
            </a:r>
          </a:p>
          <a:p>
            <a:pPr>
              <a:lnSpc>
                <a:spcPts val="1300"/>
              </a:lnSpc>
              <a:tabLst>
                <a:tab pos="152400"/>
              </a:tabLst>
            </a:pPr>
            <a:endParaRPr altLang="zh-CN" lang="en-US" smtClean="0"/>
          </a:p>
          <a:p>
            <a:pPr>
              <a:lnSpc>
                <a:spcPts val="1300"/>
              </a:lnSpc>
              <a:tabLst>
                <a:tab pos="152400"/>
              </a:tabLst>
            </a:pPr>
            <a:endParaRPr altLang="zh-CN" lang="en-US" smtClean="0"/>
          </a:p>
          <a:p>
            <a:pPr>
              <a:lnSpc>
                <a:spcPts val="1300"/>
              </a:lnSpc>
              <a:tabLst>
                <a:tab pos="152400"/>
              </a:tabLst>
            </a:pPr>
            <a:r>
              <a:rPr altLang="zh-CN" lang="en-US" smtClean="0"/>
              <a:t>3%</a:t>
            </a:r>
          </a:p>
        </p:txBody>
      </p:sp>
      <p:sp>
        <p:nvSpPr>
          <p:cNvPr id="30" name="TextBox 1"/>
          <p:cNvSpPr txBox="1"/>
          <p:nvPr/>
        </p:nvSpPr>
        <p:spPr>
          <a:xfrm>
            <a:off x="3873500" y="2019300"/>
            <a:ext cx="1873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a:t>
            </a:r>
          </a:p>
        </p:txBody>
      </p:sp>
      <p:sp>
        <p:nvSpPr>
          <p:cNvPr id="31" name="TextBox 1"/>
          <p:cNvSpPr txBox="1"/>
          <p:nvPr/>
        </p:nvSpPr>
        <p:spPr>
          <a:xfrm>
            <a:off x="4064000" y="1905000"/>
            <a:ext cx="1873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a:t>
            </a:r>
          </a:p>
        </p:txBody>
      </p:sp>
      <p:sp>
        <p:nvSpPr>
          <p:cNvPr id="1024" name="TextBox 1"/>
          <p:cNvSpPr txBox="1"/>
          <p:nvPr/>
        </p:nvSpPr>
        <p:spPr>
          <a:xfrm>
            <a:off x="4787900" y="1993900"/>
            <a:ext cx="1873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a:t>
            </a:r>
          </a:p>
        </p:txBody>
      </p:sp>
      <p:sp>
        <p:nvSpPr>
          <p:cNvPr id="1025" name="TextBox 1"/>
          <p:cNvSpPr txBox="1"/>
          <p:nvPr/>
        </p:nvSpPr>
        <p:spPr>
          <a:xfrm>
            <a:off x="393700" y="254000"/>
            <a:ext cx="10610850" cy="1468120"/>
          </a:xfrm>
          <a:prstGeom prst="rect">
            <a:avLst/>
          </a:prstGeom>
          <a:noFill/>
        </p:spPr>
        <p:txBody>
          <a:bodyPr lIns="0" rIns="0" rtlCol="0" tIns="0" wrap="none">
            <a:spAutoFit/>
          </a:bodyPr>
          <a:lstStyle/>
          <a:p>
            <a:pPr>
              <a:lnSpc>
                <a:spcPts val="1400"/>
              </a:lnSpc>
              <a:tabLst>
                <a:tab pos="241300"/>
                <a:tab pos="2324100"/>
              </a:tabLst>
            </a:pPr>
            <a:r>
              <a:rPr altLang="zh-CN" lang="en-US" smtClean="0"/>
              <a:t>	移动互联网用户线下消费习惯</a:t>
            </a:r>
          </a:p>
          <a:p>
            <a:pPr>
              <a:lnSpc>
                <a:spcPts val="1400"/>
              </a:lnSpc>
              <a:tabLst>
                <a:tab pos="241300"/>
                <a:tab pos="2324100"/>
              </a:tabLst>
            </a:pPr>
            <a:r>
              <a:rPr altLang="zh-CN" lang="en-US" smtClean="0"/>
              <a:t>   服装服饰与餐饮是移动网民在线下消费最多的两大品类，两者客流量之和占线下店铺总体客流量的74%</a:t>
            </a:r>
          </a:p>
          <a:p>
            <a:pPr>
              <a:lnSpc>
                <a:spcPts val="1400"/>
              </a:lnSpc>
              <a:tabLst>
                <a:tab pos="241300"/>
                <a:tab pos="2324100"/>
              </a:tabLst>
            </a:pPr>
            <a:endParaRPr altLang="zh-CN" lang="en-US" smtClean="0"/>
          </a:p>
          <a:p>
            <a:pPr>
              <a:lnSpc>
                <a:spcPts val="1400"/>
              </a:lnSpc>
              <a:tabLst>
                <a:tab pos="241300"/>
                <a:tab pos="2324100"/>
              </a:tabLst>
            </a:pPr>
            <a:endParaRPr altLang="zh-CN" lang="en-US" smtClean="0"/>
          </a:p>
          <a:p>
            <a:pPr>
              <a:lnSpc>
                <a:spcPts val="1400"/>
              </a:lnSpc>
              <a:tabLst>
                <a:tab pos="241300"/>
                <a:tab pos="2324100"/>
              </a:tabLst>
            </a:pPr>
            <a:endParaRPr altLang="zh-CN" lang="en-US" smtClean="0"/>
          </a:p>
          <a:p>
            <a:pPr>
              <a:lnSpc>
                <a:spcPts val="1400"/>
              </a:lnSpc>
              <a:tabLst>
                <a:tab pos="241300"/>
                <a:tab pos="2324100"/>
              </a:tabLst>
            </a:pPr>
            <a:endParaRPr altLang="zh-CN" lang="en-US" smtClean="0"/>
          </a:p>
          <a:p>
            <a:pPr>
              <a:lnSpc>
                <a:spcPts val="1400"/>
              </a:lnSpc>
              <a:tabLst>
                <a:tab pos="241300"/>
                <a:tab pos="2324100"/>
              </a:tabLst>
            </a:pPr>
            <a:endParaRPr altLang="zh-CN" lang="en-US" smtClean="0"/>
          </a:p>
          <a:p>
            <a:pPr>
              <a:lnSpc>
                <a:spcPts val="1400"/>
              </a:lnSpc>
              <a:tabLst>
                <a:tab pos="241300"/>
                <a:tab pos="2324100"/>
              </a:tabLst>
            </a:pPr>
            <a:r>
              <a:rPr altLang="zh-CN" lang="en-US" smtClean="0"/>
              <a:t>		2014年11月移动智能终端用户线下店铺不同品类客流量分布</a:t>
            </a:r>
          </a:p>
        </p:txBody>
      </p:sp>
      <p:sp>
        <p:nvSpPr>
          <p:cNvPr id="1026" name="TextBox 1"/>
          <p:cNvSpPr txBox="1"/>
          <p:nvPr/>
        </p:nvSpPr>
        <p:spPr>
          <a:xfrm>
            <a:off x="7010400" y="1879600"/>
            <a:ext cx="508000" cy="7061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服装服饰</a:t>
            </a:r>
          </a:p>
          <a:p>
            <a:pPr>
              <a:lnSpc>
                <a:spcPts val="1300"/>
              </a:lnSpc>
            </a:pPr>
            <a:r>
              <a:rPr altLang="zh-CN" lang="en-US" smtClean="0" sz="996">
                <a:solidFill>
                  <a:srgbClr val="8087A4"/>
                </a:solidFill>
                <a:latin charset="0" pitchFamily="18" typeface="Microsoft YaHei UI"/>
                <a:cs charset="0" pitchFamily="18" typeface="Microsoft YaHei UI"/>
              </a:rPr>
              <a:t>餐饮</a:t>
            </a:r>
          </a:p>
          <a:p>
            <a:pPr>
              <a:lnSpc>
                <a:spcPts val="1300"/>
              </a:lnSpc>
            </a:pPr>
            <a:r>
              <a:rPr altLang="zh-CN" lang="en-US" smtClean="0" sz="996">
                <a:solidFill>
                  <a:srgbClr val="8087A4"/>
                </a:solidFill>
                <a:latin charset="0" pitchFamily="18" typeface="Microsoft YaHei UI"/>
                <a:cs charset="0" pitchFamily="18" typeface="Microsoft YaHei UI"/>
              </a:rPr>
              <a:t>珠宝手表</a:t>
            </a:r>
          </a:p>
          <a:p>
            <a:pPr>
              <a:lnSpc>
                <a:spcPts val="1300"/>
              </a:lnSpc>
            </a:pPr>
            <a:r>
              <a:rPr altLang="zh-CN" lang="en-US" smtClean="0" sz="996">
                <a:solidFill>
                  <a:srgbClr val="8087A4"/>
                </a:solidFill>
                <a:latin charset="0" pitchFamily="18" typeface="Microsoft YaHei UI"/>
                <a:cs charset="0" pitchFamily="18" typeface="Microsoft YaHei UI"/>
              </a:rPr>
              <a:t>化妆品</a:t>
            </a:r>
          </a:p>
        </p:txBody>
      </p:sp>
      <p:sp>
        <p:nvSpPr>
          <p:cNvPr id="1028" name="TextBox 1"/>
          <p:cNvSpPr txBox="1"/>
          <p:nvPr/>
        </p:nvSpPr>
        <p:spPr>
          <a:xfrm>
            <a:off x="7010400" y="27432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零售卖场</a:t>
            </a:r>
          </a:p>
        </p:txBody>
      </p:sp>
      <p:sp>
        <p:nvSpPr>
          <p:cNvPr id="1029" name="TextBox 1"/>
          <p:cNvSpPr txBox="1"/>
          <p:nvPr/>
        </p:nvSpPr>
        <p:spPr>
          <a:xfrm>
            <a:off x="7010400" y="2946400"/>
            <a:ext cx="508000" cy="3759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奢侈品</a:t>
            </a:r>
          </a:p>
          <a:p>
            <a:pPr>
              <a:lnSpc>
                <a:spcPts val="1300"/>
              </a:lnSpc>
            </a:pPr>
            <a:r>
              <a:rPr altLang="zh-CN" lang="en-US" smtClean="0" sz="996">
                <a:solidFill>
                  <a:srgbClr val="8087A4"/>
                </a:solidFill>
                <a:latin charset="0" pitchFamily="18" typeface="Microsoft YaHei UI"/>
                <a:cs charset="0" pitchFamily="18" typeface="Microsoft YaHei UI"/>
              </a:rPr>
              <a:t>生活服务</a:t>
            </a:r>
          </a:p>
        </p:txBody>
      </p:sp>
      <p:sp>
        <p:nvSpPr>
          <p:cNvPr id="1030" name="TextBox 1"/>
          <p:cNvSpPr txBox="1"/>
          <p:nvPr/>
        </p:nvSpPr>
        <p:spPr>
          <a:xfrm>
            <a:off x="825500" y="3378200"/>
            <a:ext cx="9355758" cy="1531620"/>
          </a:xfrm>
          <a:prstGeom prst="rect">
            <a:avLst/>
          </a:prstGeom>
          <a:noFill/>
        </p:spPr>
        <p:txBody>
          <a:bodyPr lIns="0" rIns="0" rtlCol="0" tIns="0" wrap="none">
            <a:spAutoFit/>
          </a:bodyPr>
          <a:lstStyle/>
          <a:p>
            <a:pPr>
              <a:lnSpc>
                <a:spcPts val="1300"/>
              </a:lnSpc>
              <a:tabLst>
                <a:tab pos="4546600"/>
                <a:tab pos="6184900"/>
              </a:tabLst>
            </a:pPr>
            <a:r>
              <a:rPr altLang="zh-CN" lang="en-US" smtClean="0"/>
              <a:t>		家具电器</a:t>
            </a:r>
          </a:p>
          <a:p>
            <a:pPr>
              <a:lnSpc>
                <a:spcPts val="1300"/>
              </a:lnSpc>
              <a:tabLst>
                <a:tab pos="4546600"/>
                <a:tab pos="6184900"/>
              </a:tabLst>
            </a:pPr>
            <a:r>
              <a:rPr altLang="zh-CN" lang="en-US" smtClean="0"/>
              <a:t>		箱包</a:t>
            </a:r>
          </a:p>
          <a:p>
            <a:pPr>
              <a:lnSpc>
                <a:spcPts val="1300"/>
              </a:lnSpc>
              <a:tabLst>
                <a:tab pos="4546600"/>
                <a:tab pos="6184900"/>
              </a:tabLst>
            </a:pPr>
            <a:r>
              <a:rPr altLang="zh-CN" lang="en-US" smtClean="0"/>
              <a:t>		数码</a:t>
            </a:r>
          </a:p>
          <a:p>
            <a:pPr>
              <a:lnSpc>
                <a:spcPts val="1300"/>
              </a:lnSpc>
              <a:tabLst>
                <a:tab pos="4546600"/>
                <a:tab pos="6184900"/>
              </a:tabLst>
            </a:pPr>
            <a:r>
              <a:rPr altLang="zh-CN" lang="en-US" smtClean="0"/>
              <a:t>		其他</a:t>
            </a:r>
          </a:p>
          <a:p>
            <a:pPr>
              <a:lnSpc>
                <a:spcPts val="1300"/>
              </a:lnSpc>
              <a:tabLst>
                <a:tab pos="4546600"/>
                <a:tab pos="6184900"/>
              </a:tabLst>
            </a:pPr>
            <a:endParaRPr altLang="zh-CN" lang="en-US" smtClean="0"/>
          </a:p>
          <a:p>
            <a:pPr>
              <a:lnSpc>
                <a:spcPts val="1300"/>
              </a:lnSpc>
              <a:tabLst>
                <a:tab pos="4546600"/>
                <a:tab pos="6184900"/>
              </a:tabLst>
            </a:pPr>
            <a:r>
              <a:rPr altLang="zh-CN" lang="en-US" smtClean="0"/>
              <a:t>数据来源：TalkingData 数据中心</a:t>
            </a:r>
          </a:p>
          <a:p>
            <a:pPr>
              <a:lnSpc>
                <a:spcPts val="1300"/>
              </a:lnSpc>
              <a:tabLst>
                <a:tab pos="4546600"/>
                <a:tab pos="6184900"/>
              </a:tabLst>
            </a:pPr>
            <a:endParaRPr altLang="zh-CN" lang="en-US" smtClean="0"/>
          </a:p>
          <a:p>
            <a:pPr>
              <a:lnSpc>
                <a:spcPts val="1300"/>
              </a:lnSpc>
              <a:tabLst>
                <a:tab pos="4546600"/>
                <a:tab pos="6184900"/>
              </a:tabLst>
            </a:pPr>
            <a:endParaRPr altLang="zh-CN" lang="en-US" smtClean="0"/>
          </a:p>
          <a:p>
            <a:pPr>
              <a:lnSpc>
                <a:spcPts val="1300"/>
              </a:lnSpc>
              <a:tabLst>
                <a:tab pos="4546600"/>
                <a:tab pos="6184900"/>
              </a:tabLst>
            </a:pPr>
            <a:r>
              <a:rPr altLang="zh-CN" lang="en-US" smtClean="0"/>
              <a:t>	Copyright 2014 TalkingData Ltd., All Rights Reserved</a:t>
            </a:r>
          </a:p>
        </p:txBody>
      </p:sp>
    </p:spTree>
  </p:cSld>
  <p:clrMapOvr>
    <a:masterClrMapping/>
  </p:clrMapOvr>
  <p:transition/>
  <p:timing/>
</p:sld>
</file>

<file path=ppt/slides/slide7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3" name="TextBox 1"/>
          <p:cNvSpPr txBox="1"/>
          <p:nvPr/>
        </p:nvSpPr>
        <p:spPr>
          <a:xfrm>
            <a:off x="8153400" y="2628900"/>
            <a:ext cx="177800" cy="5029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周</a:t>
            </a:r>
          </a:p>
          <a:p>
            <a:pPr>
              <a:lnSpc>
                <a:spcPts val="1800"/>
              </a:lnSpc>
            </a:pPr>
            <a:r>
              <a:rPr altLang="zh-CN" lang="en-US" smtClean="0" sz="1403">
                <a:solidFill>
                  <a:srgbClr val="000000"/>
                </a:solidFill>
                <a:latin charset="0" pitchFamily="18" typeface="Microsoft YaHei UI"/>
                <a:cs charset="0" pitchFamily="18" typeface="Microsoft YaHei UI"/>
              </a:rPr>
              <a:t>末</a:t>
            </a:r>
          </a:p>
        </p:txBody>
      </p:sp>
      <p:sp>
        <p:nvSpPr>
          <p:cNvPr id="4" name="TextBox 1"/>
          <p:cNvSpPr txBox="1"/>
          <p:nvPr/>
        </p:nvSpPr>
        <p:spPr>
          <a:xfrm>
            <a:off x="6350000" y="2628900"/>
            <a:ext cx="177800" cy="5029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周</a:t>
            </a:r>
          </a:p>
          <a:p>
            <a:pPr>
              <a:lnSpc>
                <a:spcPts val="1800"/>
              </a:lnSpc>
            </a:pPr>
            <a:r>
              <a:rPr altLang="zh-CN" lang="en-US" smtClean="0" sz="1403">
                <a:solidFill>
                  <a:srgbClr val="000000"/>
                </a:solidFill>
                <a:latin charset="0" pitchFamily="18" typeface="Microsoft YaHei UI"/>
                <a:cs charset="0" pitchFamily="18" typeface="Microsoft YaHei UI"/>
              </a:rPr>
              <a:t>末</a:t>
            </a:r>
          </a:p>
        </p:txBody>
      </p:sp>
      <p:sp>
        <p:nvSpPr>
          <p:cNvPr id="5" name="TextBox 1"/>
          <p:cNvSpPr txBox="1"/>
          <p:nvPr/>
        </p:nvSpPr>
        <p:spPr>
          <a:xfrm>
            <a:off x="4495800" y="2628900"/>
            <a:ext cx="177800" cy="5029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周</a:t>
            </a:r>
          </a:p>
          <a:p>
            <a:pPr>
              <a:lnSpc>
                <a:spcPts val="1800"/>
              </a:lnSpc>
            </a:pPr>
            <a:r>
              <a:rPr altLang="zh-CN" lang="en-US" smtClean="0" sz="1403">
                <a:solidFill>
                  <a:srgbClr val="000000"/>
                </a:solidFill>
                <a:latin charset="0" pitchFamily="18" typeface="Microsoft YaHei UI"/>
                <a:cs charset="0" pitchFamily="18" typeface="Microsoft YaHei UI"/>
              </a:rPr>
              <a:t>末</a:t>
            </a:r>
          </a:p>
        </p:txBody>
      </p:sp>
      <p:sp>
        <p:nvSpPr>
          <p:cNvPr id="6" name="TextBox 1"/>
          <p:cNvSpPr txBox="1"/>
          <p:nvPr/>
        </p:nvSpPr>
        <p:spPr>
          <a:xfrm>
            <a:off x="2717800" y="2628900"/>
            <a:ext cx="177800" cy="5029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周</a:t>
            </a:r>
          </a:p>
          <a:p>
            <a:pPr>
              <a:lnSpc>
                <a:spcPts val="1800"/>
              </a:lnSpc>
            </a:pPr>
            <a:r>
              <a:rPr altLang="zh-CN" lang="en-US" smtClean="0" sz="1403">
                <a:solidFill>
                  <a:srgbClr val="000000"/>
                </a:solidFill>
                <a:latin charset="0" pitchFamily="18" typeface="Microsoft YaHei UI"/>
                <a:cs charset="0" pitchFamily="18" typeface="Microsoft YaHei UI"/>
              </a:rPr>
              <a:t>末</a:t>
            </a:r>
          </a:p>
        </p:txBody>
      </p:sp>
      <p:sp>
        <p:nvSpPr>
          <p:cNvPr id="7" name="TextBox 1"/>
          <p:cNvSpPr txBox="1"/>
          <p:nvPr/>
        </p:nvSpPr>
        <p:spPr>
          <a:xfrm>
            <a:off x="914400" y="2628900"/>
            <a:ext cx="177800" cy="5029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周</a:t>
            </a:r>
          </a:p>
          <a:p>
            <a:pPr>
              <a:lnSpc>
                <a:spcPts val="1800"/>
              </a:lnSpc>
            </a:pPr>
            <a:r>
              <a:rPr altLang="zh-CN" lang="en-US" smtClean="0" sz="1403">
                <a:solidFill>
                  <a:srgbClr val="000000"/>
                </a:solidFill>
                <a:latin charset="0" pitchFamily="18" typeface="Microsoft YaHei UI"/>
                <a:cs charset="0" pitchFamily="18" typeface="Microsoft YaHei UI"/>
              </a:rPr>
              <a:t>末</a:t>
            </a:r>
          </a:p>
        </p:txBody>
      </p:sp>
      <p:sp>
        <p:nvSpPr>
          <p:cNvPr id="8" name="TextBox 1"/>
          <p:cNvSpPr txBox="1"/>
          <p:nvPr/>
        </p:nvSpPr>
        <p:spPr>
          <a:xfrm>
            <a:off x="3390900" y="2514600"/>
            <a:ext cx="177800" cy="731520"/>
          </a:xfrm>
          <a:prstGeom prst="rect">
            <a:avLst/>
          </a:prstGeom>
          <a:noFill/>
        </p:spPr>
        <p:txBody>
          <a:bodyPr lIns="0" rIns="0" rtlCol="0" tIns="0" wrap="none">
            <a:spAutoFit/>
          </a:bodyPr>
          <a:lstStyle/>
          <a:p>
            <a:pPr>
              <a:lnSpc>
                <a:spcPts val="1800"/>
              </a:lnSpc>
            </a:pPr>
            <a:r>
              <a:rPr altLang="zh-CN" lang="en-US" smtClean="0" sz="1403">
                <a:solidFill>
                  <a:srgbClr val="000000"/>
                </a:solidFill>
                <a:latin charset="0" pitchFamily="18" typeface="Microsoft YaHei UI"/>
                <a:cs charset="0" pitchFamily="18" typeface="Microsoft YaHei UI"/>
              </a:rPr>
              <a:t>双</a:t>
            </a:r>
          </a:p>
          <a:p>
            <a:pPr>
              <a:lnSpc>
                <a:spcPts val="1800"/>
              </a:lnSpc>
            </a:pPr>
            <a:r>
              <a:rPr altLang="zh-CN" lang="en-US" smtClean="0" sz="1403">
                <a:solidFill>
                  <a:srgbClr val="000000"/>
                </a:solidFill>
                <a:latin charset="0" pitchFamily="18" typeface="Microsoft YaHei UI"/>
                <a:cs charset="0" pitchFamily="18" typeface="Microsoft YaHei UI"/>
              </a:rPr>
              <a:t>十</a:t>
            </a:r>
          </a:p>
          <a:p>
            <a:pPr>
              <a:lnSpc>
                <a:spcPts val="1800"/>
              </a:lnSpc>
            </a:pPr>
            <a:r>
              <a:rPr altLang="zh-CN" lang="en-US" smtClean="0" sz="1403">
                <a:solidFill>
                  <a:srgbClr val="000000"/>
                </a:solidFill>
                <a:latin charset="0" pitchFamily="18" typeface="Microsoft YaHei UI"/>
                <a:cs charset="0" pitchFamily="18" typeface="Microsoft YaHei UI"/>
              </a:rPr>
              <a:t>一</a:t>
            </a:r>
          </a:p>
        </p:txBody>
      </p:sp>
      <p:sp>
        <p:nvSpPr>
          <p:cNvPr id="9" name="TextBox 1"/>
          <p:cNvSpPr txBox="1"/>
          <p:nvPr/>
        </p:nvSpPr>
        <p:spPr>
          <a:xfrm>
            <a:off x="838200" y="38608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1日</a:t>
            </a:r>
          </a:p>
        </p:txBody>
      </p:sp>
      <p:sp>
        <p:nvSpPr>
          <p:cNvPr id="10" name="TextBox 1"/>
          <p:cNvSpPr txBox="1"/>
          <p:nvPr/>
        </p:nvSpPr>
        <p:spPr>
          <a:xfrm>
            <a:off x="1346200" y="38608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3日</a:t>
            </a:r>
          </a:p>
        </p:txBody>
      </p:sp>
      <p:sp>
        <p:nvSpPr>
          <p:cNvPr id="11" name="TextBox 1"/>
          <p:cNvSpPr txBox="1"/>
          <p:nvPr/>
        </p:nvSpPr>
        <p:spPr>
          <a:xfrm>
            <a:off x="1866900" y="38608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5日</a:t>
            </a:r>
          </a:p>
        </p:txBody>
      </p:sp>
      <p:sp>
        <p:nvSpPr>
          <p:cNvPr id="12" name="TextBox 1"/>
          <p:cNvSpPr txBox="1"/>
          <p:nvPr/>
        </p:nvSpPr>
        <p:spPr>
          <a:xfrm>
            <a:off x="2387600" y="38608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7日</a:t>
            </a:r>
          </a:p>
        </p:txBody>
      </p:sp>
      <p:sp>
        <p:nvSpPr>
          <p:cNvPr id="13" name="TextBox 1"/>
          <p:cNvSpPr txBox="1"/>
          <p:nvPr/>
        </p:nvSpPr>
        <p:spPr>
          <a:xfrm>
            <a:off x="2895600" y="3860800"/>
            <a:ext cx="20161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9日</a:t>
            </a:r>
          </a:p>
        </p:txBody>
      </p:sp>
      <p:sp>
        <p:nvSpPr>
          <p:cNvPr id="14" name="TextBox 1"/>
          <p:cNvSpPr txBox="1"/>
          <p:nvPr/>
        </p:nvSpPr>
        <p:spPr>
          <a:xfrm>
            <a:off x="3378200" y="38608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11日</a:t>
            </a:r>
          </a:p>
        </p:txBody>
      </p:sp>
      <p:sp>
        <p:nvSpPr>
          <p:cNvPr id="15" name="TextBox 1"/>
          <p:cNvSpPr txBox="1"/>
          <p:nvPr/>
        </p:nvSpPr>
        <p:spPr>
          <a:xfrm>
            <a:off x="3898900" y="38608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13日</a:t>
            </a:r>
          </a:p>
        </p:txBody>
      </p:sp>
      <p:sp>
        <p:nvSpPr>
          <p:cNvPr id="16" name="TextBox 1"/>
          <p:cNvSpPr txBox="1"/>
          <p:nvPr/>
        </p:nvSpPr>
        <p:spPr>
          <a:xfrm>
            <a:off x="4419600" y="38608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15日</a:t>
            </a:r>
          </a:p>
        </p:txBody>
      </p:sp>
      <p:sp>
        <p:nvSpPr>
          <p:cNvPr id="17" name="TextBox 1"/>
          <p:cNvSpPr txBox="1"/>
          <p:nvPr/>
        </p:nvSpPr>
        <p:spPr>
          <a:xfrm>
            <a:off x="4927600" y="38608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17日</a:t>
            </a:r>
          </a:p>
        </p:txBody>
      </p:sp>
      <p:sp>
        <p:nvSpPr>
          <p:cNvPr id="18" name="TextBox 1"/>
          <p:cNvSpPr txBox="1"/>
          <p:nvPr/>
        </p:nvSpPr>
        <p:spPr>
          <a:xfrm>
            <a:off x="5448300" y="38608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19日</a:t>
            </a:r>
          </a:p>
        </p:txBody>
      </p:sp>
      <p:sp>
        <p:nvSpPr>
          <p:cNvPr id="19" name="TextBox 1"/>
          <p:cNvSpPr txBox="1"/>
          <p:nvPr/>
        </p:nvSpPr>
        <p:spPr>
          <a:xfrm>
            <a:off x="5969000" y="38608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21日</a:t>
            </a:r>
          </a:p>
        </p:txBody>
      </p:sp>
      <p:sp>
        <p:nvSpPr>
          <p:cNvPr id="20" name="TextBox 1"/>
          <p:cNvSpPr txBox="1"/>
          <p:nvPr/>
        </p:nvSpPr>
        <p:spPr>
          <a:xfrm>
            <a:off x="6477000" y="38608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23日</a:t>
            </a:r>
          </a:p>
        </p:txBody>
      </p:sp>
      <p:sp>
        <p:nvSpPr>
          <p:cNvPr id="21" name="TextBox 1"/>
          <p:cNvSpPr txBox="1"/>
          <p:nvPr/>
        </p:nvSpPr>
        <p:spPr>
          <a:xfrm>
            <a:off x="6997700" y="38608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25日</a:t>
            </a:r>
          </a:p>
        </p:txBody>
      </p:sp>
      <p:sp>
        <p:nvSpPr>
          <p:cNvPr id="22" name="TextBox 1"/>
          <p:cNvSpPr txBox="1"/>
          <p:nvPr/>
        </p:nvSpPr>
        <p:spPr>
          <a:xfrm>
            <a:off x="7518400" y="38608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27日</a:t>
            </a:r>
          </a:p>
        </p:txBody>
      </p:sp>
      <p:sp>
        <p:nvSpPr>
          <p:cNvPr id="23" name="TextBox 1"/>
          <p:cNvSpPr txBox="1"/>
          <p:nvPr/>
        </p:nvSpPr>
        <p:spPr>
          <a:xfrm>
            <a:off x="8026400" y="3860800"/>
            <a:ext cx="2762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29日</a:t>
            </a:r>
          </a:p>
        </p:txBody>
      </p:sp>
      <p:sp>
        <p:nvSpPr>
          <p:cNvPr id="24" name="TextBox 1"/>
          <p:cNvSpPr txBox="1"/>
          <p:nvPr/>
        </p:nvSpPr>
        <p:spPr>
          <a:xfrm>
            <a:off x="393700" y="254000"/>
            <a:ext cx="10444162" cy="1290320"/>
          </a:xfrm>
          <a:prstGeom prst="rect">
            <a:avLst/>
          </a:prstGeom>
          <a:noFill/>
        </p:spPr>
        <p:txBody>
          <a:bodyPr lIns="0" rIns="0" rtlCol="0" tIns="0" wrap="none">
            <a:spAutoFit/>
          </a:bodyPr>
          <a:lstStyle/>
          <a:p>
            <a:pPr>
              <a:lnSpc>
                <a:spcPts val="1400"/>
              </a:lnSpc>
              <a:tabLst>
                <a:tab pos="241300"/>
                <a:tab pos="2273300"/>
              </a:tabLst>
            </a:pPr>
            <a:r>
              <a:rPr altLang="zh-CN" lang="en-US" smtClean="0"/>
              <a:t>	移动互联网用户线下消费习惯</a:t>
            </a:r>
          </a:p>
          <a:p>
            <a:pPr>
              <a:lnSpc>
                <a:spcPts val="1400"/>
              </a:lnSpc>
              <a:tabLst>
                <a:tab pos="241300"/>
                <a:tab pos="2273300"/>
              </a:tabLst>
            </a:pPr>
            <a:r>
              <a:rPr altLang="zh-CN" lang="en-US" smtClean="0"/>
              <a:t>   用户在各细分品类的线下店铺客流量与总体客流量变化趋势基本一致，除双十一等特殊节假日的影响</a:t>
            </a:r>
          </a:p>
          <a:p>
            <a:pPr>
              <a:lnSpc>
                <a:spcPts val="1400"/>
              </a:lnSpc>
              <a:tabLst>
                <a:tab pos="241300"/>
                <a:tab pos="2273300"/>
              </a:tabLst>
            </a:pPr>
            <a:r>
              <a:rPr altLang="zh-CN" lang="en-US" smtClean="0"/>
              <a:t>	外，周六达到峰值；珠宝手表类的客流量峰值通常出现在周五</a:t>
            </a:r>
          </a:p>
          <a:p>
            <a:pPr>
              <a:lnSpc>
                <a:spcPts val="1400"/>
              </a:lnSpc>
              <a:tabLst>
                <a:tab pos="241300"/>
                <a:tab pos="2273300"/>
              </a:tabLst>
            </a:pPr>
            <a:endParaRPr altLang="zh-CN" lang="en-US" smtClean="0"/>
          </a:p>
          <a:p>
            <a:pPr>
              <a:lnSpc>
                <a:spcPts val="1400"/>
              </a:lnSpc>
              <a:tabLst>
                <a:tab pos="241300"/>
                <a:tab pos="2273300"/>
              </a:tabLst>
            </a:pPr>
            <a:endParaRPr altLang="zh-CN" lang="en-US" smtClean="0"/>
          </a:p>
          <a:p>
            <a:pPr>
              <a:lnSpc>
                <a:spcPts val="1400"/>
              </a:lnSpc>
              <a:tabLst>
                <a:tab pos="241300"/>
                <a:tab pos="2273300"/>
              </a:tabLst>
            </a:pPr>
            <a:endParaRPr altLang="zh-CN" lang="en-US" smtClean="0"/>
          </a:p>
          <a:p>
            <a:pPr>
              <a:lnSpc>
                <a:spcPts val="1400"/>
              </a:lnSpc>
              <a:tabLst>
                <a:tab pos="241300"/>
                <a:tab pos="2273300"/>
              </a:tabLst>
            </a:pPr>
            <a:r>
              <a:rPr altLang="zh-CN" lang="en-US" smtClean="0"/>
              <a:t>		2014年11月移动智能终端用户线下店铺分品类客流量TOP5变化趋势</a:t>
            </a:r>
          </a:p>
        </p:txBody>
      </p:sp>
      <p:sp>
        <p:nvSpPr>
          <p:cNvPr id="25" name="TextBox 1"/>
          <p:cNvSpPr txBox="1"/>
          <p:nvPr/>
        </p:nvSpPr>
        <p:spPr>
          <a:xfrm>
            <a:off x="4064000" y="41910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餐饮</a:t>
            </a:r>
          </a:p>
        </p:txBody>
      </p:sp>
      <p:sp>
        <p:nvSpPr>
          <p:cNvPr id="26" name="TextBox 1"/>
          <p:cNvSpPr txBox="1"/>
          <p:nvPr/>
        </p:nvSpPr>
        <p:spPr>
          <a:xfrm>
            <a:off x="4737100" y="41910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珠宝手表</a:t>
            </a:r>
          </a:p>
        </p:txBody>
      </p:sp>
      <p:sp>
        <p:nvSpPr>
          <p:cNvPr id="27" name="TextBox 1"/>
          <p:cNvSpPr txBox="1"/>
          <p:nvPr/>
        </p:nvSpPr>
        <p:spPr>
          <a:xfrm>
            <a:off x="5664200" y="4191000"/>
            <a:ext cx="381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化妆品</a:t>
            </a:r>
          </a:p>
        </p:txBody>
      </p:sp>
      <p:sp>
        <p:nvSpPr>
          <p:cNvPr id="28" name="TextBox 1"/>
          <p:cNvSpPr txBox="1"/>
          <p:nvPr/>
        </p:nvSpPr>
        <p:spPr>
          <a:xfrm>
            <a:off x="6464300" y="41910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零售卖场</a:t>
            </a:r>
          </a:p>
        </p:txBody>
      </p:sp>
      <p:sp>
        <p:nvSpPr>
          <p:cNvPr id="29" name="TextBox 1"/>
          <p:cNvSpPr txBox="1"/>
          <p:nvPr/>
        </p:nvSpPr>
        <p:spPr>
          <a:xfrm>
            <a:off x="3136900" y="41910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服装服饰</a:t>
            </a:r>
          </a:p>
        </p:txBody>
      </p:sp>
    </p:spTree>
  </p:cSld>
  <p:clrMapOvr>
    <a:masterClrMapping/>
  </p:clrMapOvr>
  <p:transition/>
  <p:timing/>
</p:sld>
</file>

<file path=ppt/slides/slide7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100327" y="2420111"/>
            <a:ext cx="176783" cy="1597152"/>
          </a:xfrm>
          <a:custGeom>
            <a:gdLst>
              <a:gd fmla="*/ 0 w 176783" name="connsiteX0"/>
              <a:gd fmla="*/ 0 h 1597152" name="connsiteY0"/>
              <a:gd fmla="*/ 176783 w 176783" name="connsiteX1"/>
              <a:gd fmla="*/ 0 h 1597152" name="connsiteY1"/>
              <a:gd fmla="*/ 176783 w 176783" name="connsiteX2"/>
              <a:gd fmla="*/ 1597152 h 1597152" name="connsiteY2"/>
              <a:gd fmla="*/ 0 w 176783" name="connsiteX3"/>
              <a:gd fmla="*/ 1597152 h 1597152" name="connsiteY3"/>
              <a:gd fmla="*/ 0 w 176783" name="connsiteX4"/>
              <a:gd fmla="*/ 0 h 15971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597152" w="176783">
                <a:moveTo>
                  <a:pt x="0" y="0"/>
                </a:moveTo>
                <a:lnTo>
                  <a:pt x="176783" y="0"/>
                </a:lnTo>
                <a:lnTo>
                  <a:pt x="176783" y="1597152"/>
                </a:lnTo>
                <a:lnTo>
                  <a:pt x="0" y="159715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754123" y="3465576"/>
            <a:ext cx="176783" cy="551688"/>
          </a:xfrm>
          <a:custGeom>
            <a:gdLst>
              <a:gd fmla="*/ 0 w 176783" name="connsiteX0"/>
              <a:gd fmla="*/ 0 h 551688" name="connsiteY0"/>
              <a:gd fmla="*/ 176783 w 176783" name="connsiteX1"/>
              <a:gd fmla="*/ 0 h 551688" name="connsiteY1"/>
              <a:gd fmla="*/ 176783 w 176783" name="connsiteX2"/>
              <a:gd fmla="*/ 551688 h 551688" name="connsiteY2"/>
              <a:gd fmla="*/ 0 w 176783" name="connsiteX3"/>
              <a:gd fmla="*/ 551688 h 551688" name="connsiteY3"/>
              <a:gd fmla="*/ 0 w 176783" name="connsiteX4"/>
              <a:gd fmla="*/ 0 h 5516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51688" w="176783">
                <a:moveTo>
                  <a:pt x="0" y="0"/>
                </a:moveTo>
                <a:lnTo>
                  <a:pt x="176783" y="0"/>
                </a:lnTo>
                <a:lnTo>
                  <a:pt x="176783" y="551688"/>
                </a:lnTo>
                <a:lnTo>
                  <a:pt x="0" y="55168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407920" y="3825240"/>
            <a:ext cx="176783" cy="192023"/>
          </a:xfrm>
          <a:custGeom>
            <a:gdLst>
              <a:gd fmla="*/ 0 w 176783" name="connsiteX0"/>
              <a:gd fmla="*/ 0 h 192023" name="connsiteY0"/>
              <a:gd fmla="*/ 176783 w 176783" name="connsiteX1"/>
              <a:gd fmla="*/ 0 h 192023" name="connsiteY1"/>
              <a:gd fmla="*/ 176783 w 176783" name="connsiteX2"/>
              <a:gd fmla="*/ 192023 h 192023" name="connsiteY2"/>
              <a:gd fmla="*/ 0 w 176783" name="connsiteX3"/>
              <a:gd fmla="*/ 192023 h 192023" name="connsiteY3"/>
              <a:gd fmla="*/ 0 w 176783" name="connsiteX4"/>
              <a:gd fmla="*/ 0 h 1920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92023" w="176783">
                <a:moveTo>
                  <a:pt x="0" y="0"/>
                </a:moveTo>
                <a:lnTo>
                  <a:pt x="176783" y="0"/>
                </a:lnTo>
                <a:lnTo>
                  <a:pt x="176783" y="192023"/>
                </a:lnTo>
                <a:lnTo>
                  <a:pt x="0" y="192023"/>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3063239" y="3890771"/>
            <a:ext cx="176783" cy="126492"/>
          </a:xfrm>
          <a:custGeom>
            <a:gdLst>
              <a:gd fmla="*/ 0 w 176783" name="connsiteX0"/>
              <a:gd fmla="*/ 0 h 126492" name="connsiteY0"/>
              <a:gd fmla="*/ 176783 w 176783" name="connsiteX1"/>
              <a:gd fmla="*/ 0 h 126492" name="connsiteY1"/>
              <a:gd fmla="*/ 176783 w 176783" name="connsiteX2"/>
              <a:gd fmla="*/ 126492 h 126492" name="connsiteY2"/>
              <a:gd fmla="*/ 0 w 176783" name="connsiteX3"/>
              <a:gd fmla="*/ 126492 h 126492" name="connsiteY3"/>
              <a:gd fmla="*/ 0 w 176783" name="connsiteX4"/>
              <a:gd fmla="*/ 0 h 1264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6492" w="176783">
                <a:moveTo>
                  <a:pt x="0" y="0"/>
                </a:moveTo>
                <a:lnTo>
                  <a:pt x="176783" y="0"/>
                </a:lnTo>
                <a:lnTo>
                  <a:pt x="176783" y="126492"/>
                </a:lnTo>
                <a:lnTo>
                  <a:pt x="0" y="126492"/>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717035" y="3912108"/>
            <a:ext cx="176784" cy="105155"/>
          </a:xfrm>
          <a:custGeom>
            <a:gdLst>
              <a:gd fmla="*/ 0 w 176784" name="connsiteX0"/>
              <a:gd fmla="*/ 0 h 105155" name="connsiteY0"/>
              <a:gd fmla="*/ 176784 w 176784" name="connsiteX1"/>
              <a:gd fmla="*/ 0 h 105155" name="connsiteY1"/>
              <a:gd fmla="*/ 176784 w 176784" name="connsiteX2"/>
              <a:gd fmla="*/ 105155 h 105155" name="connsiteY2"/>
              <a:gd fmla="*/ 0 w 176784" name="connsiteX3"/>
              <a:gd fmla="*/ 105155 h 105155" name="connsiteY3"/>
              <a:gd fmla="*/ 0 w 176784" name="connsiteX4"/>
              <a:gd fmla="*/ 0 h 1051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5153" w="176784">
                <a:moveTo>
                  <a:pt x="0" y="0"/>
                </a:moveTo>
                <a:lnTo>
                  <a:pt x="176784" y="0"/>
                </a:lnTo>
                <a:lnTo>
                  <a:pt x="176784" y="105155"/>
                </a:lnTo>
                <a:lnTo>
                  <a:pt x="0" y="10515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370832" y="3919728"/>
            <a:ext cx="176784" cy="97535"/>
          </a:xfrm>
          <a:custGeom>
            <a:gdLst>
              <a:gd fmla="*/ 0 w 176784" name="connsiteX0"/>
              <a:gd fmla="*/ 0 h 97535" name="connsiteY0"/>
              <a:gd fmla="*/ 176783 w 176784" name="connsiteX1"/>
              <a:gd fmla="*/ 0 h 97535" name="connsiteY1"/>
              <a:gd fmla="*/ 176783 w 176784" name="connsiteX2"/>
              <a:gd fmla="*/ 97535 h 97535" name="connsiteY2"/>
              <a:gd fmla="*/ 0 w 176784" name="connsiteX3"/>
              <a:gd fmla="*/ 97535 h 97535" name="connsiteY3"/>
              <a:gd fmla="*/ 0 w 176784" name="connsiteX4"/>
              <a:gd fmla="*/ 0 h 975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7535" w="176784">
                <a:moveTo>
                  <a:pt x="0" y="0"/>
                </a:moveTo>
                <a:lnTo>
                  <a:pt x="176783" y="0"/>
                </a:lnTo>
                <a:lnTo>
                  <a:pt x="176783" y="97535"/>
                </a:lnTo>
                <a:lnTo>
                  <a:pt x="0" y="97535"/>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5026152" y="3945635"/>
            <a:ext cx="176784" cy="71628"/>
          </a:xfrm>
          <a:custGeom>
            <a:gdLst>
              <a:gd fmla="*/ 0 w 176784" name="connsiteX0"/>
              <a:gd fmla="*/ 0 h 71628" name="connsiteY0"/>
              <a:gd fmla="*/ 176783 w 176784" name="connsiteX1"/>
              <a:gd fmla="*/ 0 h 71628" name="connsiteY1"/>
              <a:gd fmla="*/ 176783 w 176784" name="connsiteX2"/>
              <a:gd fmla="*/ 71628 h 71628" name="connsiteY2"/>
              <a:gd fmla="*/ 0 w 176784" name="connsiteX3"/>
              <a:gd fmla="*/ 71628 h 71628" name="connsiteY3"/>
              <a:gd fmla="*/ 0 w 176784" name="connsiteX4"/>
              <a:gd fmla="*/ 0 h 716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628" w="176784">
                <a:moveTo>
                  <a:pt x="0" y="0"/>
                </a:moveTo>
                <a:lnTo>
                  <a:pt x="176783" y="0"/>
                </a:lnTo>
                <a:lnTo>
                  <a:pt x="176783" y="71628"/>
                </a:lnTo>
                <a:lnTo>
                  <a:pt x="0" y="7162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679947" y="3966971"/>
            <a:ext cx="176784" cy="50292"/>
          </a:xfrm>
          <a:custGeom>
            <a:gdLst>
              <a:gd fmla="*/ 0 w 176784" name="connsiteX0"/>
              <a:gd fmla="*/ 25146 h 50292" name="connsiteY0"/>
              <a:gd fmla="*/ 176784 w 176784" name="connsiteX1"/>
              <a:gd fmla="*/ 25146 h 50292" name="connsiteY1"/>
            </a:gdLst>
            <a:cxnLst>
              <a:cxn ang="0">
                <a:pos x="connsiteX0" y="connsiteY0"/>
              </a:cxn>
              <a:cxn ang="1">
                <a:pos x="connsiteX1" y="connsiteY1"/>
              </a:cxn>
            </a:cxnLst>
            <a:rect b="b" l="l" r="r" t="t"/>
            <a:pathLst>
              <a:path h="50292" w="176784">
                <a:moveTo>
                  <a:pt x="0" y="25146"/>
                </a:moveTo>
                <a:lnTo>
                  <a:pt x="176784" y="25146"/>
                </a:lnTo>
              </a:path>
            </a:pathLst>
          </a:custGeom>
          <a:ln w="635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4" name="Freeform 3"/>
          <p:cNvSpPr/>
          <p:nvPr/>
        </p:nvSpPr>
        <p:spPr>
          <a:xfrm>
            <a:off x="6333744" y="3971544"/>
            <a:ext cx="178308" cy="45720"/>
          </a:xfrm>
          <a:custGeom>
            <a:gdLst>
              <a:gd fmla="*/ 0 w 178308" name="connsiteX0"/>
              <a:gd fmla="*/ 22860 h 45720" name="connsiteY0"/>
              <a:gd fmla="*/ 178308 w 178308" name="connsiteX1"/>
              <a:gd fmla="*/ 22860 h 45720" name="connsiteY1"/>
            </a:gdLst>
            <a:cxnLst>
              <a:cxn ang="0">
                <a:pos x="connsiteX0" y="connsiteY0"/>
              </a:cxn>
              <a:cxn ang="1">
                <a:pos x="connsiteX1" y="connsiteY1"/>
              </a:cxn>
            </a:cxnLst>
            <a:rect b="b" l="l" r="r" t="t"/>
            <a:pathLst>
              <a:path h="45720" w="178308">
                <a:moveTo>
                  <a:pt x="0" y="22860"/>
                </a:moveTo>
                <a:lnTo>
                  <a:pt x="178308" y="22860"/>
                </a:lnTo>
              </a:path>
            </a:pathLst>
          </a:custGeom>
          <a:ln w="635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 name="Freeform 3"/>
          <p:cNvSpPr/>
          <p:nvPr/>
        </p:nvSpPr>
        <p:spPr>
          <a:xfrm>
            <a:off x="6989064" y="3977640"/>
            <a:ext cx="176783" cy="39623"/>
          </a:xfrm>
          <a:custGeom>
            <a:gdLst>
              <a:gd fmla="*/ 0 w 176783" name="connsiteX0"/>
              <a:gd fmla="*/ 19811 h 39623" name="connsiteY0"/>
              <a:gd fmla="*/ 176783 w 176783" name="connsiteX1"/>
              <a:gd fmla="*/ 19811 h 39623" name="connsiteY1"/>
            </a:gdLst>
            <a:cxnLst>
              <a:cxn ang="0">
                <a:pos x="connsiteX0" y="connsiteY0"/>
              </a:cxn>
              <a:cxn ang="1">
                <a:pos x="connsiteX1" y="connsiteY1"/>
              </a:cxn>
            </a:cxnLst>
            <a:rect b="b" l="l" r="r" t="t"/>
            <a:pathLst>
              <a:path h="39623" w="176783">
                <a:moveTo>
                  <a:pt x="0" y="19811"/>
                </a:moveTo>
                <a:lnTo>
                  <a:pt x="176783" y="19811"/>
                </a:lnTo>
              </a:path>
            </a:pathLst>
          </a:custGeom>
          <a:ln w="508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6" name="Freeform 3"/>
          <p:cNvSpPr/>
          <p:nvPr/>
        </p:nvSpPr>
        <p:spPr>
          <a:xfrm>
            <a:off x="7642859" y="3966971"/>
            <a:ext cx="176783" cy="50292"/>
          </a:xfrm>
          <a:custGeom>
            <a:gdLst>
              <a:gd fmla="*/ 0 w 176783" name="connsiteX0"/>
              <a:gd fmla="*/ 25146 h 50292" name="connsiteY0"/>
              <a:gd fmla="*/ 176783 w 176783" name="connsiteX1"/>
              <a:gd fmla="*/ 25146 h 50292" name="connsiteY1"/>
            </a:gdLst>
            <a:cxnLst>
              <a:cxn ang="0">
                <a:pos x="connsiteX0" y="connsiteY0"/>
              </a:cxn>
              <a:cxn ang="1">
                <a:pos x="connsiteX1" y="connsiteY1"/>
              </a:cxn>
            </a:cxnLst>
            <a:rect b="b" l="l" r="r" t="t"/>
            <a:pathLst>
              <a:path h="50292" w="176783">
                <a:moveTo>
                  <a:pt x="0" y="25146"/>
                </a:moveTo>
                <a:lnTo>
                  <a:pt x="176783" y="25146"/>
                </a:lnTo>
              </a:path>
            </a:pathLst>
          </a:custGeom>
          <a:ln w="63500">
            <a:solidFill>
              <a:srgbClr val="3E5CCC">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1312163" y="2177795"/>
            <a:ext cx="176783" cy="1839468"/>
          </a:xfrm>
          <a:custGeom>
            <a:gdLst>
              <a:gd fmla="*/ 0 w 176783" name="connsiteX0"/>
              <a:gd fmla="*/ 0 h 1839468" name="connsiteY0"/>
              <a:gd fmla="*/ 176783 w 176783" name="connsiteX1"/>
              <a:gd fmla="*/ 0 h 1839468" name="connsiteY1"/>
              <a:gd fmla="*/ 176783 w 176783" name="connsiteX2"/>
              <a:gd fmla="*/ 1839468 h 1839468" name="connsiteY2"/>
              <a:gd fmla="*/ 0 w 176783" name="connsiteX3"/>
              <a:gd fmla="*/ 1839468 h 1839468" name="connsiteY3"/>
              <a:gd fmla="*/ 0 w 176783" name="connsiteX4"/>
              <a:gd fmla="*/ 0 h 183946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39468" w="176783">
                <a:moveTo>
                  <a:pt x="0" y="0"/>
                </a:moveTo>
                <a:lnTo>
                  <a:pt x="176783" y="0"/>
                </a:lnTo>
                <a:lnTo>
                  <a:pt x="176783" y="1839468"/>
                </a:lnTo>
                <a:lnTo>
                  <a:pt x="0" y="1839468"/>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1965960" y="3610355"/>
            <a:ext cx="176783" cy="406908"/>
          </a:xfrm>
          <a:custGeom>
            <a:gdLst>
              <a:gd fmla="*/ 0 w 176783" name="connsiteX0"/>
              <a:gd fmla="*/ 0 h 406908" name="connsiteY0"/>
              <a:gd fmla="*/ 176783 w 176783" name="connsiteX1"/>
              <a:gd fmla="*/ 0 h 406908" name="connsiteY1"/>
              <a:gd fmla="*/ 176783 w 176783" name="connsiteX2"/>
              <a:gd fmla="*/ 406908 h 406908" name="connsiteY2"/>
              <a:gd fmla="*/ 0 w 176783" name="connsiteX3"/>
              <a:gd fmla="*/ 406908 h 406908" name="connsiteY3"/>
              <a:gd fmla="*/ 0 w 176783" name="connsiteX4"/>
              <a:gd fmla="*/ 0 h 4069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06908" w="176783">
                <a:moveTo>
                  <a:pt x="0" y="0"/>
                </a:moveTo>
                <a:lnTo>
                  <a:pt x="176783" y="0"/>
                </a:lnTo>
                <a:lnTo>
                  <a:pt x="176783" y="406908"/>
                </a:lnTo>
                <a:lnTo>
                  <a:pt x="0" y="406908"/>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2621279" y="3877055"/>
            <a:ext cx="176784" cy="140208"/>
          </a:xfrm>
          <a:custGeom>
            <a:gdLst>
              <a:gd fmla="*/ 0 w 176784" name="connsiteX0"/>
              <a:gd fmla="*/ 0 h 140208" name="connsiteY0"/>
              <a:gd fmla="*/ 176784 w 176784" name="connsiteX1"/>
              <a:gd fmla="*/ 0 h 140208" name="connsiteY1"/>
              <a:gd fmla="*/ 176784 w 176784" name="connsiteX2"/>
              <a:gd fmla="*/ 140208 h 140208" name="connsiteY2"/>
              <a:gd fmla="*/ 0 w 176784" name="connsiteX3"/>
              <a:gd fmla="*/ 140208 h 140208" name="connsiteY3"/>
              <a:gd fmla="*/ 0 w 176784" name="connsiteX4"/>
              <a:gd fmla="*/ 0 h 1402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40208" w="176784">
                <a:moveTo>
                  <a:pt x="0" y="0"/>
                </a:moveTo>
                <a:lnTo>
                  <a:pt x="176784" y="0"/>
                </a:lnTo>
                <a:lnTo>
                  <a:pt x="176784" y="140208"/>
                </a:lnTo>
                <a:lnTo>
                  <a:pt x="0" y="140208"/>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3275076" y="3945635"/>
            <a:ext cx="176784" cy="71628"/>
          </a:xfrm>
          <a:custGeom>
            <a:gdLst>
              <a:gd fmla="*/ 0 w 176784" name="connsiteX0"/>
              <a:gd fmla="*/ 0 h 71628" name="connsiteY0"/>
              <a:gd fmla="*/ 176783 w 176784" name="connsiteX1"/>
              <a:gd fmla="*/ 0 h 71628" name="connsiteY1"/>
              <a:gd fmla="*/ 176783 w 176784" name="connsiteX2"/>
              <a:gd fmla="*/ 71628 h 71628" name="connsiteY2"/>
              <a:gd fmla="*/ 0 w 176784" name="connsiteX3"/>
              <a:gd fmla="*/ 71628 h 71628" name="connsiteY3"/>
              <a:gd fmla="*/ 0 w 176784" name="connsiteX4"/>
              <a:gd fmla="*/ 0 h 716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1628" w="176784">
                <a:moveTo>
                  <a:pt x="0" y="0"/>
                </a:moveTo>
                <a:lnTo>
                  <a:pt x="176783" y="0"/>
                </a:lnTo>
                <a:lnTo>
                  <a:pt x="176783" y="71628"/>
                </a:lnTo>
                <a:lnTo>
                  <a:pt x="0" y="71628"/>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3928871" y="4002023"/>
            <a:ext cx="176784" cy="15240"/>
          </a:xfrm>
          <a:custGeom>
            <a:gdLst>
              <a:gd fmla="*/ 0 w 176784" name="connsiteX0"/>
              <a:gd fmla="*/ 7620 h 15240" name="connsiteY0"/>
              <a:gd fmla="*/ 176784 w 176784" name="connsiteX1"/>
              <a:gd fmla="*/ 7620 h 15240" name="connsiteY1"/>
            </a:gdLst>
            <a:cxnLst>
              <a:cxn ang="0">
                <a:pos x="connsiteX0" y="connsiteY0"/>
              </a:cxn>
              <a:cxn ang="1">
                <a:pos x="connsiteX1" y="connsiteY1"/>
              </a:cxn>
            </a:cxnLst>
            <a:rect b="b" l="l" r="r" t="t"/>
            <a:pathLst>
              <a:path h="15240" w="176784">
                <a:moveTo>
                  <a:pt x="0" y="7620"/>
                </a:moveTo>
                <a:lnTo>
                  <a:pt x="176784" y="7620"/>
                </a:lnTo>
              </a:path>
            </a:pathLst>
          </a:custGeom>
          <a:ln w="127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4584191" y="3938015"/>
            <a:ext cx="176784" cy="79248"/>
          </a:xfrm>
          <a:custGeom>
            <a:gdLst>
              <a:gd fmla="*/ 0 w 176784" name="connsiteX0"/>
              <a:gd fmla="*/ 0 h 79248" name="connsiteY0"/>
              <a:gd fmla="*/ 176784 w 176784" name="connsiteX1"/>
              <a:gd fmla="*/ 0 h 79248" name="connsiteY1"/>
              <a:gd fmla="*/ 176784 w 176784" name="connsiteX2"/>
              <a:gd fmla="*/ 79248 h 79248" name="connsiteY2"/>
              <a:gd fmla="*/ 0 w 176784" name="connsiteX3"/>
              <a:gd fmla="*/ 79248 h 79248" name="connsiteY3"/>
              <a:gd fmla="*/ 0 w 176784" name="connsiteX4"/>
              <a:gd fmla="*/ 0 h 792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9248" w="176784">
                <a:moveTo>
                  <a:pt x="0" y="0"/>
                </a:moveTo>
                <a:lnTo>
                  <a:pt x="176784" y="0"/>
                </a:lnTo>
                <a:lnTo>
                  <a:pt x="176784" y="79248"/>
                </a:lnTo>
                <a:lnTo>
                  <a:pt x="0" y="79248"/>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237988" y="3962400"/>
            <a:ext cx="176784" cy="54864"/>
          </a:xfrm>
          <a:custGeom>
            <a:gdLst>
              <a:gd fmla="*/ 0 w 176784" name="connsiteX0"/>
              <a:gd fmla="*/ 27432 h 54864" name="connsiteY0"/>
              <a:gd fmla="*/ 176784 w 176784" name="connsiteX1"/>
              <a:gd fmla="*/ 27432 h 54864" name="connsiteY1"/>
            </a:gdLst>
            <a:cxnLst>
              <a:cxn ang="0">
                <a:pos x="connsiteX0" y="connsiteY0"/>
              </a:cxn>
              <a:cxn ang="1">
                <a:pos x="connsiteX1" y="connsiteY1"/>
              </a:cxn>
            </a:cxnLst>
            <a:rect b="b" l="l" r="r" t="t"/>
            <a:pathLst>
              <a:path h="54864" w="176784">
                <a:moveTo>
                  <a:pt x="0" y="27432"/>
                </a:moveTo>
                <a:lnTo>
                  <a:pt x="176784" y="27432"/>
                </a:lnTo>
              </a:path>
            </a:pathLst>
          </a:custGeom>
          <a:ln w="762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5891784" y="3840479"/>
            <a:ext cx="176784" cy="176784"/>
          </a:xfrm>
          <a:custGeom>
            <a:gdLst>
              <a:gd fmla="*/ 0 w 176784" name="connsiteX0"/>
              <a:gd fmla="*/ 0 h 176784" name="connsiteY0"/>
              <a:gd fmla="*/ 176783 w 176784" name="connsiteX1"/>
              <a:gd fmla="*/ 0 h 176784" name="connsiteY1"/>
              <a:gd fmla="*/ 176783 w 176784" name="connsiteX2"/>
              <a:gd fmla="*/ 176784 h 176784" name="connsiteY2"/>
              <a:gd fmla="*/ 0 w 176784" name="connsiteX3"/>
              <a:gd fmla="*/ 176784 h 176784" name="connsiteY3"/>
              <a:gd fmla="*/ 0 w 176784" name="connsiteX4"/>
              <a:gd fmla="*/ 0 h 17678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76784" w="176784">
                <a:moveTo>
                  <a:pt x="0" y="0"/>
                </a:moveTo>
                <a:lnTo>
                  <a:pt x="176783" y="0"/>
                </a:lnTo>
                <a:lnTo>
                  <a:pt x="176783" y="176784"/>
                </a:lnTo>
                <a:lnTo>
                  <a:pt x="0" y="176784"/>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6547104" y="3989832"/>
            <a:ext cx="176783" cy="27432"/>
          </a:xfrm>
          <a:custGeom>
            <a:gdLst>
              <a:gd fmla="*/ 0 w 176783" name="connsiteX0"/>
              <a:gd fmla="*/ 13715 h 27432" name="connsiteY0"/>
              <a:gd fmla="*/ 176783 w 176783" name="connsiteX1"/>
              <a:gd fmla="*/ 13715 h 27432" name="connsiteY1"/>
            </a:gdLst>
            <a:cxnLst>
              <a:cxn ang="0">
                <a:pos x="connsiteX0" y="connsiteY0"/>
              </a:cxn>
              <a:cxn ang="1">
                <a:pos x="connsiteX1" y="connsiteY1"/>
              </a:cxn>
            </a:cxnLst>
            <a:rect b="b" l="l" r="r" t="t"/>
            <a:pathLst>
              <a:path h="27432" w="176783">
                <a:moveTo>
                  <a:pt x="0" y="13715"/>
                </a:moveTo>
                <a:lnTo>
                  <a:pt x="176783" y="13715"/>
                </a:lnTo>
              </a:path>
            </a:pathLst>
          </a:custGeom>
          <a:ln w="381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Freeform 3"/>
          <p:cNvSpPr/>
          <p:nvPr/>
        </p:nvSpPr>
        <p:spPr>
          <a:xfrm>
            <a:off x="7200900" y="3938015"/>
            <a:ext cx="176783" cy="79248"/>
          </a:xfrm>
          <a:custGeom>
            <a:gdLst>
              <a:gd fmla="*/ 0 w 176783" name="connsiteX0"/>
              <a:gd fmla="*/ 0 h 79248" name="connsiteY0"/>
              <a:gd fmla="*/ 176783 w 176783" name="connsiteX1"/>
              <a:gd fmla="*/ 0 h 79248" name="connsiteY1"/>
              <a:gd fmla="*/ 176783 w 176783" name="connsiteX2"/>
              <a:gd fmla="*/ 79248 h 79248" name="connsiteY2"/>
              <a:gd fmla="*/ 0 w 176783" name="connsiteX3"/>
              <a:gd fmla="*/ 79248 h 79248" name="connsiteY3"/>
              <a:gd fmla="*/ 0 w 176783" name="connsiteX4"/>
              <a:gd fmla="*/ 0 h 792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9248" w="176783">
                <a:moveTo>
                  <a:pt x="0" y="0"/>
                </a:moveTo>
                <a:lnTo>
                  <a:pt x="176783" y="0"/>
                </a:lnTo>
                <a:lnTo>
                  <a:pt x="176783" y="79248"/>
                </a:lnTo>
                <a:lnTo>
                  <a:pt x="0" y="79248"/>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7854695" y="3979164"/>
            <a:ext cx="176784" cy="38100"/>
          </a:xfrm>
          <a:custGeom>
            <a:gdLst>
              <a:gd fmla="*/ 0 w 176784" name="connsiteX0"/>
              <a:gd fmla="*/ 19050 h 38100" name="connsiteY0"/>
              <a:gd fmla="*/ 176784 w 176784" name="connsiteX1"/>
              <a:gd fmla="*/ 19050 h 38100" name="connsiteY1"/>
            </a:gdLst>
            <a:cxnLst>
              <a:cxn ang="0">
                <a:pos x="connsiteX0" y="connsiteY0"/>
              </a:cxn>
              <a:cxn ang="1">
                <a:pos x="connsiteX1" y="connsiteY1"/>
              </a:cxn>
            </a:cxnLst>
            <a:rect b="b" l="l" r="r" t="t"/>
            <a:pathLst>
              <a:path h="38100" w="176784">
                <a:moveTo>
                  <a:pt x="0" y="19050"/>
                </a:moveTo>
                <a:lnTo>
                  <a:pt x="176784" y="19050"/>
                </a:lnTo>
              </a:path>
            </a:pathLst>
          </a:custGeom>
          <a:ln w="508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Freeform 3"/>
          <p:cNvSpPr/>
          <p:nvPr/>
        </p:nvSpPr>
        <p:spPr>
          <a:xfrm>
            <a:off x="961389" y="4010914"/>
            <a:ext cx="7209028" cy="21844"/>
          </a:xfrm>
          <a:custGeom>
            <a:gdLst>
              <a:gd fmla="*/ 6350 w 7209028" name="connsiteX0"/>
              <a:gd fmla="*/ 6350 h 21844" name="connsiteY0"/>
              <a:gd fmla="*/ 7202678 w 7209028" name="connsiteX1"/>
              <a:gd fmla="*/ 6350 h 21844" name="connsiteY1"/>
            </a:gdLst>
            <a:cxnLst>
              <a:cxn ang="0">
                <a:pos x="connsiteX0" y="connsiteY0"/>
              </a:cxn>
              <a:cxn ang="1">
                <a:pos x="connsiteX1" y="connsiteY1"/>
              </a:cxn>
            </a:cxnLst>
            <a:rect b="b" l="l" r="r" t="t"/>
            <a:pathLst>
              <a:path h="21844" w="7209028">
                <a:moveTo>
                  <a:pt x="6350" y="6350"/>
                </a:moveTo>
                <a:lnTo>
                  <a:pt x="7202678"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Freeform 3"/>
          <p:cNvSpPr/>
          <p:nvPr/>
        </p:nvSpPr>
        <p:spPr>
          <a:xfrm>
            <a:off x="7434071" y="2529839"/>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7434071" y="2755392"/>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1627632" y="1853183"/>
            <a:ext cx="690372" cy="2503931"/>
          </a:xfrm>
          <a:custGeom>
            <a:gdLst>
              <a:gd fmla="*/ 9905 w 690372" name="connsiteX0"/>
              <a:gd fmla="*/ 2494025 h 2503931" name="connsiteY0"/>
              <a:gd fmla="*/ 680466 w 690372" name="connsiteX1"/>
              <a:gd fmla="*/ 2494025 h 2503931" name="connsiteY1"/>
              <a:gd fmla="*/ 680466 w 690372" name="connsiteX2"/>
              <a:gd fmla="*/ 9905 h 2503931" name="connsiteY2"/>
              <a:gd fmla="*/ 9905 w 690372" name="connsiteX3"/>
              <a:gd fmla="*/ 9905 h 2503931" name="connsiteY3"/>
              <a:gd fmla="*/ 9905 w 690372" name="connsiteX4"/>
              <a:gd fmla="*/ 2494025 h 250393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503931" w="690372">
                <a:moveTo>
                  <a:pt x="9905" y="2494025"/>
                </a:moveTo>
                <a:lnTo>
                  <a:pt x="680466" y="2494025"/>
                </a:lnTo>
                <a:lnTo>
                  <a:pt x="680466" y="9905"/>
                </a:lnTo>
                <a:lnTo>
                  <a:pt x="9905" y="9905"/>
                </a:lnTo>
                <a:lnTo>
                  <a:pt x="9905" y="2494025"/>
                </a:lnTo>
              </a:path>
            </a:pathLst>
          </a:custGeom>
          <a:solidFill>
            <a:srgbClr val="000000">
              <a:alpha val="0"/>
            </a:srgbClr>
          </a:solidFill>
          <a:ln w="25400">
            <a:solidFill>
              <a:srgbClr val="3E5CC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577840" y="2176272"/>
            <a:ext cx="597408" cy="2179319"/>
          </a:xfrm>
          <a:custGeom>
            <a:gdLst>
              <a:gd fmla="*/ 9905 w 597408" name="connsiteX0"/>
              <a:gd fmla="*/ 2169413 h 2179319" name="connsiteY0"/>
              <a:gd fmla="*/ 587501 w 597408" name="connsiteX1"/>
              <a:gd fmla="*/ 2169413 h 2179319" name="connsiteY1"/>
              <a:gd fmla="*/ 587501 w 597408" name="connsiteX2"/>
              <a:gd fmla="*/ 9905 h 2179319" name="connsiteY2"/>
              <a:gd fmla="*/ 9905 w 597408" name="connsiteX3"/>
              <a:gd fmla="*/ 9905 h 2179319" name="connsiteY3"/>
              <a:gd fmla="*/ 9905 w 597408" name="connsiteX4"/>
              <a:gd fmla="*/ 2169413 h 217931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79319" w="597408">
                <a:moveTo>
                  <a:pt x="9905" y="2169413"/>
                </a:moveTo>
                <a:lnTo>
                  <a:pt x="587501" y="2169413"/>
                </a:lnTo>
                <a:lnTo>
                  <a:pt x="587501" y="9905"/>
                </a:lnTo>
                <a:lnTo>
                  <a:pt x="9905" y="9905"/>
                </a:lnTo>
                <a:lnTo>
                  <a:pt x="9905" y="2169413"/>
                </a:lnTo>
              </a:path>
            </a:pathLst>
          </a:custGeom>
          <a:solidFill>
            <a:srgbClr val="000000">
              <a:alpha val="0"/>
            </a:srgbClr>
          </a:solidFill>
          <a:ln w="254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890016" y="1853183"/>
            <a:ext cx="694944" cy="2503931"/>
          </a:xfrm>
          <a:custGeom>
            <a:gdLst>
              <a:gd fmla="*/ 9905 w 694944" name="connsiteX0"/>
              <a:gd fmla="*/ 2494025 h 2503931" name="connsiteY0"/>
              <a:gd fmla="*/ 685037 w 694944" name="connsiteX1"/>
              <a:gd fmla="*/ 2494025 h 2503931" name="connsiteY1"/>
              <a:gd fmla="*/ 685037 w 694944" name="connsiteX2"/>
              <a:gd fmla="*/ 9905 h 2503931" name="connsiteY2"/>
              <a:gd fmla="*/ 9905 w 694944" name="connsiteX3"/>
              <a:gd fmla="*/ 9905 h 2503931" name="connsiteY3"/>
              <a:gd fmla="*/ 9905 w 694944" name="connsiteX4"/>
              <a:gd fmla="*/ 2494025 h 250393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503931" w="694944">
                <a:moveTo>
                  <a:pt x="9905" y="2494025"/>
                </a:moveTo>
                <a:lnTo>
                  <a:pt x="685037" y="2494025"/>
                </a:lnTo>
                <a:lnTo>
                  <a:pt x="685037" y="9905"/>
                </a:lnTo>
                <a:lnTo>
                  <a:pt x="9905" y="9905"/>
                </a:lnTo>
                <a:lnTo>
                  <a:pt x="9905" y="2494025"/>
                </a:lnTo>
              </a:path>
            </a:pathLst>
          </a:custGeom>
          <a:solidFill>
            <a:srgbClr val="000000">
              <a:alpha val="0"/>
            </a:srgbClr>
          </a:solidFill>
          <a:ln w="25400">
            <a:solidFill>
              <a:srgbClr val="F08E35">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6" name="Freeform 3"/>
          <p:cNvSpPr/>
          <p:nvPr/>
        </p:nvSpPr>
        <p:spPr>
          <a:xfrm>
            <a:off x="3573779" y="2176272"/>
            <a:ext cx="690372" cy="2179319"/>
          </a:xfrm>
          <a:custGeom>
            <a:gdLst>
              <a:gd fmla="*/ 9905 w 690372" name="connsiteX0"/>
              <a:gd fmla="*/ 2169413 h 2179319" name="connsiteY0"/>
              <a:gd fmla="*/ 680466 w 690372" name="connsiteX1"/>
              <a:gd fmla="*/ 2169413 h 2179319" name="connsiteY1"/>
              <a:gd fmla="*/ 680466 w 690372" name="connsiteX2"/>
              <a:gd fmla="*/ 9905 h 2179319" name="connsiteY2"/>
              <a:gd fmla="*/ 9905 w 690372" name="connsiteX3"/>
              <a:gd fmla="*/ 9905 h 2179319" name="connsiteY3"/>
              <a:gd fmla="*/ 9905 w 690372" name="connsiteX4"/>
              <a:gd fmla="*/ 2169413 h 217931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79319" w="690372">
                <a:moveTo>
                  <a:pt x="9905" y="2169413"/>
                </a:moveTo>
                <a:lnTo>
                  <a:pt x="680466" y="2169413"/>
                </a:lnTo>
                <a:lnTo>
                  <a:pt x="680466" y="9905"/>
                </a:lnTo>
                <a:lnTo>
                  <a:pt x="9905" y="9905"/>
                </a:lnTo>
                <a:lnTo>
                  <a:pt x="9905" y="2169413"/>
                </a:lnTo>
              </a:path>
            </a:pathLst>
          </a:custGeom>
          <a:solidFill>
            <a:srgbClr val="000000">
              <a:alpha val="0"/>
            </a:srgbClr>
          </a:solidFill>
          <a:ln w="25400">
            <a:solidFill>
              <a:srgbClr val="3E5CC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028" name="TextBox 1"/>
          <p:cNvSpPr txBox="1"/>
          <p:nvPr/>
        </p:nvSpPr>
        <p:spPr>
          <a:xfrm>
            <a:off x="2324100" y="3594100"/>
            <a:ext cx="523875" cy="236220"/>
          </a:xfrm>
          <a:prstGeom prst="rect">
            <a:avLst/>
          </a:prstGeom>
          <a:noFill/>
        </p:spPr>
        <p:txBody>
          <a:bodyPr lIns="0" rIns="0" rtlCol="0" tIns="0" wrap="none">
            <a:spAutoFit/>
          </a:bodyPr>
          <a:lstStyle/>
          <a:p>
            <a:pPr>
              <a:lnSpc>
                <a:spcPts val="1500"/>
              </a:lnSpc>
            </a:pPr>
            <a:r>
              <a:rPr altLang="zh-CN" lang="en-US" smtClean="0" sz="900">
                <a:solidFill>
                  <a:srgbClr val="3E5CCC"/>
                </a:solidFill>
                <a:latin charset="0" pitchFamily="18" typeface="Microsoft YaHei UI"/>
                <a:cs charset="0" pitchFamily="18" typeface="Microsoft YaHei UI"/>
              </a:rPr>
              <a:t>6.5%4.8%</a:t>
            </a:r>
          </a:p>
        </p:txBody>
      </p:sp>
      <p:sp>
        <p:nvSpPr>
          <p:cNvPr id="1029" name="TextBox 1"/>
          <p:cNvSpPr txBox="1"/>
          <p:nvPr/>
        </p:nvSpPr>
        <p:spPr>
          <a:xfrm>
            <a:off x="2971800" y="3657600"/>
            <a:ext cx="919162" cy="248920"/>
          </a:xfrm>
          <a:prstGeom prst="rect">
            <a:avLst/>
          </a:prstGeom>
          <a:noFill/>
        </p:spPr>
        <p:txBody>
          <a:bodyPr lIns="0" rIns="0" rtlCol="0" tIns="0" wrap="none">
            <a:spAutoFit/>
          </a:bodyPr>
          <a:lstStyle/>
          <a:p>
            <a:pPr>
              <a:lnSpc>
                <a:spcPts val="1600"/>
              </a:lnSpc>
            </a:pPr>
            <a:r>
              <a:rPr altLang="zh-CN" lang="en-US" smtClean="0" sz="900">
                <a:solidFill>
                  <a:srgbClr val="3E5CCC"/>
                </a:solidFill>
                <a:latin charset="0" pitchFamily="18" typeface="Microsoft YaHei UI"/>
                <a:cs charset="0" pitchFamily="18" typeface="Microsoft YaHei UI"/>
              </a:rPr>
              <a:t>4.3%2.5%    3.6%</a:t>
            </a:r>
          </a:p>
        </p:txBody>
      </p:sp>
      <p:sp>
        <p:nvSpPr>
          <p:cNvPr id="1030" name="TextBox 1"/>
          <p:cNvSpPr txBox="1"/>
          <p:nvPr/>
        </p:nvSpPr>
        <p:spPr>
          <a:xfrm>
            <a:off x="3911600" y="3759200"/>
            <a:ext cx="261938" cy="185420"/>
          </a:xfrm>
          <a:prstGeom prst="rect">
            <a:avLst/>
          </a:prstGeom>
          <a:noFill/>
        </p:spPr>
        <p:txBody>
          <a:bodyPr lIns="0" rIns="0" rtlCol="0" tIns="0" wrap="none">
            <a:spAutoFit/>
          </a:bodyPr>
          <a:lstStyle/>
          <a:p>
            <a:pPr>
              <a:lnSpc>
                <a:spcPts val="1100"/>
              </a:lnSpc>
            </a:pPr>
            <a:r>
              <a:rPr altLang="zh-CN" lang="en-US" smtClean="0" sz="900">
                <a:solidFill>
                  <a:srgbClr val="F08E35"/>
                </a:solidFill>
                <a:latin charset="0" pitchFamily="18" typeface="Microsoft YaHei UI"/>
                <a:cs charset="0" pitchFamily="18" typeface="Microsoft YaHei UI"/>
              </a:rPr>
              <a:t>0.5%</a:t>
            </a:r>
          </a:p>
        </p:txBody>
      </p:sp>
      <p:sp>
        <p:nvSpPr>
          <p:cNvPr id="1031" name="TextBox 1"/>
          <p:cNvSpPr txBox="1"/>
          <p:nvPr/>
        </p:nvSpPr>
        <p:spPr>
          <a:xfrm>
            <a:off x="4279900" y="3683000"/>
            <a:ext cx="1576388" cy="236220"/>
          </a:xfrm>
          <a:prstGeom prst="rect">
            <a:avLst/>
          </a:prstGeom>
          <a:noFill/>
        </p:spPr>
        <p:txBody>
          <a:bodyPr lIns="0" rIns="0" rtlCol="0" tIns="0" wrap="none">
            <a:spAutoFit/>
          </a:bodyPr>
          <a:lstStyle/>
          <a:p>
            <a:pPr>
              <a:lnSpc>
                <a:spcPts val="1500"/>
              </a:lnSpc>
            </a:pPr>
            <a:r>
              <a:rPr altLang="zh-CN" lang="en-US" smtClean="0" sz="900">
                <a:solidFill>
                  <a:srgbClr val="3E5CCC"/>
                </a:solidFill>
                <a:latin charset="0" pitchFamily="18" typeface="Microsoft YaHei UI"/>
                <a:cs charset="0" pitchFamily="18" typeface="Microsoft YaHei UI"/>
              </a:rPr>
              <a:t>3.3%2.7%    2.4%1.8%    1.7%</a:t>
            </a:r>
          </a:p>
        </p:txBody>
      </p:sp>
      <p:sp>
        <p:nvSpPr>
          <p:cNvPr id="1032" name="TextBox 1"/>
          <p:cNvSpPr txBox="1"/>
          <p:nvPr/>
        </p:nvSpPr>
        <p:spPr>
          <a:xfrm>
            <a:off x="5880100" y="3606800"/>
            <a:ext cx="261938" cy="185420"/>
          </a:xfrm>
          <a:prstGeom prst="rect">
            <a:avLst/>
          </a:prstGeom>
          <a:noFill/>
        </p:spPr>
        <p:txBody>
          <a:bodyPr lIns="0" rIns="0" rtlCol="0" tIns="0" wrap="none">
            <a:spAutoFit/>
          </a:bodyPr>
          <a:lstStyle/>
          <a:p>
            <a:pPr>
              <a:lnSpc>
                <a:spcPts val="1100"/>
              </a:lnSpc>
            </a:pPr>
            <a:r>
              <a:rPr altLang="zh-CN" lang="en-US" smtClean="0" sz="900">
                <a:solidFill>
                  <a:srgbClr val="F08E35"/>
                </a:solidFill>
                <a:latin charset="0" pitchFamily="18" typeface="Microsoft YaHei UI"/>
                <a:cs charset="0" pitchFamily="18" typeface="Microsoft YaHei UI"/>
              </a:rPr>
              <a:t>6.0%</a:t>
            </a:r>
          </a:p>
        </p:txBody>
      </p:sp>
      <p:sp>
        <p:nvSpPr>
          <p:cNvPr id="1033" name="TextBox 1"/>
          <p:cNvSpPr txBox="1"/>
          <p:nvPr/>
        </p:nvSpPr>
        <p:spPr>
          <a:xfrm>
            <a:off x="6248400" y="3695700"/>
            <a:ext cx="1838325" cy="274320"/>
          </a:xfrm>
          <a:prstGeom prst="rect">
            <a:avLst/>
          </a:prstGeom>
          <a:noFill/>
        </p:spPr>
        <p:txBody>
          <a:bodyPr lIns="0" rIns="0" rtlCol="0" tIns="0" wrap="none">
            <a:spAutoFit/>
          </a:bodyPr>
          <a:lstStyle/>
          <a:p>
            <a:pPr>
              <a:lnSpc>
                <a:spcPts val="1800"/>
              </a:lnSpc>
            </a:pPr>
            <a:r>
              <a:rPr altLang="zh-CN" lang="en-US" smtClean="0" sz="900">
                <a:solidFill>
                  <a:srgbClr val="3E5CCC"/>
                </a:solidFill>
                <a:latin charset="0" pitchFamily="18" typeface="Microsoft YaHei UI"/>
                <a:cs charset="0" pitchFamily="18" typeface="Microsoft YaHei UI"/>
              </a:rPr>
              <a:t>1.6%0.9%    1.4%2.7%    1.7%1.3%</a:t>
            </a:r>
          </a:p>
        </p:txBody>
      </p:sp>
      <p:sp>
        <p:nvSpPr>
          <p:cNvPr id="1034" name="TextBox 1"/>
          <p:cNvSpPr txBox="1"/>
          <p:nvPr/>
        </p:nvSpPr>
        <p:spPr>
          <a:xfrm>
            <a:off x="1028700" y="41275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服装服饰</a:t>
            </a:r>
          </a:p>
        </p:txBody>
      </p:sp>
      <p:sp>
        <p:nvSpPr>
          <p:cNvPr id="1035" name="TextBox 1"/>
          <p:cNvSpPr txBox="1"/>
          <p:nvPr/>
        </p:nvSpPr>
        <p:spPr>
          <a:xfrm>
            <a:off x="1816100" y="4127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餐饮</a:t>
            </a:r>
          </a:p>
        </p:txBody>
      </p:sp>
      <p:sp>
        <p:nvSpPr>
          <p:cNvPr id="1036" name="TextBox 1"/>
          <p:cNvSpPr txBox="1"/>
          <p:nvPr/>
        </p:nvSpPr>
        <p:spPr>
          <a:xfrm>
            <a:off x="2336800" y="41275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珠宝手表</a:t>
            </a:r>
          </a:p>
        </p:txBody>
      </p:sp>
      <p:sp>
        <p:nvSpPr>
          <p:cNvPr id="1037" name="TextBox 1"/>
          <p:cNvSpPr txBox="1"/>
          <p:nvPr/>
        </p:nvSpPr>
        <p:spPr>
          <a:xfrm>
            <a:off x="2997200" y="41275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零售卖场</a:t>
            </a:r>
          </a:p>
        </p:txBody>
      </p:sp>
      <p:sp>
        <p:nvSpPr>
          <p:cNvPr id="1038" name="TextBox 1"/>
          <p:cNvSpPr txBox="1"/>
          <p:nvPr/>
        </p:nvSpPr>
        <p:spPr>
          <a:xfrm>
            <a:off x="3657600" y="41275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生活服务</a:t>
            </a:r>
          </a:p>
        </p:txBody>
      </p:sp>
      <p:sp>
        <p:nvSpPr>
          <p:cNvPr id="1039" name="TextBox 1"/>
          <p:cNvSpPr txBox="1"/>
          <p:nvPr/>
        </p:nvSpPr>
        <p:spPr>
          <a:xfrm>
            <a:off x="4368800" y="4127500"/>
            <a:ext cx="381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化妆品</a:t>
            </a:r>
          </a:p>
        </p:txBody>
      </p:sp>
      <p:sp>
        <p:nvSpPr>
          <p:cNvPr id="1040" name="TextBox 1"/>
          <p:cNvSpPr txBox="1"/>
          <p:nvPr/>
        </p:nvSpPr>
        <p:spPr>
          <a:xfrm>
            <a:off x="5029200" y="4127500"/>
            <a:ext cx="381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奢侈品</a:t>
            </a:r>
          </a:p>
        </p:txBody>
      </p:sp>
      <p:sp>
        <p:nvSpPr>
          <p:cNvPr id="1041" name="TextBox 1"/>
          <p:cNvSpPr txBox="1"/>
          <p:nvPr/>
        </p:nvSpPr>
        <p:spPr>
          <a:xfrm>
            <a:off x="5613400" y="41275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家具电器</a:t>
            </a:r>
          </a:p>
        </p:txBody>
      </p:sp>
      <p:sp>
        <p:nvSpPr>
          <p:cNvPr id="1042" name="TextBox 1"/>
          <p:cNvSpPr txBox="1"/>
          <p:nvPr/>
        </p:nvSpPr>
        <p:spPr>
          <a:xfrm>
            <a:off x="6400800" y="4127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箱包</a:t>
            </a:r>
          </a:p>
        </p:txBody>
      </p:sp>
      <p:sp>
        <p:nvSpPr>
          <p:cNvPr id="1043" name="TextBox 1"/>
          <p:cNvSpPr txBox="1"/>
          <p:nvPr/>
        </p:nvSpPr>
        <p:spPr>
          <a:xfrm>
            <a:off x="7048500" y="4127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数码</a:t>
            </a:r>
          </a:p>
        </p:txBody>
      </p:sp>
      <p:sp>
        <p:nvSpPr>
          <p:cNvPr id="1044" name="TextBox 1"/>
          <p:cNvSpPr txBox="1"/>
          <p:nvPr/>
        </p:nvSpPr>
        <p:spPr>
          <a:xfrm>
            <a:off x="7708900" y="41275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其他</a:t>
            </a:r>
          </a:p>
        </p:txBody>
      </p:sp>
      <p:sp>
        <p:nvSpPr>
          <p:cNvPr id="1045" name="TextBox 1"/>
          <p:cNvSpPr txBox="1"/>
          <p:nvPr/>
        </p:nvSpPr>
        <p:spPr>
          <a:xfrm>
            <a:off x="393700" y="254000"/>
            <a:ext cx="10733088" cy="3068320"/>
          </a:xfrm>
          <a:prstGeom prst="rect">
            <a:avLst/>
          </a:prstGeom>
          <a:noFill/>
        </p:spPr>
        <p:txBody>
          <a:bodyPr lIns="0" rIns="0" rtlCol="0" tIns="0" wrap="none">
            <a:spAutoFit/>
          </a:bodyPr>
          <a:lstStyle/>
          <a:p>
            <a:pPr>
              <a:lnSpc>
                <a:spcPts val="1400"/>
              </a:lnSpc>
              <a:tabLst>
                <a:tab pos="241300"/>
                <a:tab pos="533400"/>
                <a:tab pos="812800"/>
                <a:tab pos="1270000"/>
                <a:tab pos="1562100"/>
                <a:tab pos="2336800"/>
                <a:tab pos="7150100"/>
              </a:tabLst>
            </a:pPr>
            <a:r>
              <a:rPr altLang="zh-CN" lang="en-US" smtClean="0"/>
              <a:t>	移动互联网用户线下消费习惯</a:t>
            </a:r>
          </a:p>
          <a:p>
            <a:pPr>
              <a:lnSpc>
                <a:spcPts val="1400"/>
              </a:lnSpc>
              <a:tabLst>
                <a:tab pos="241300"/>
                <a:tab pos="533400"/>
                <a:tab pos="812800"/>
                <a:tab pos="1270000"/>
                <a:tab pos="1562100"/>
                <a:tab pos="2336800"/>
                <a:tab pos="7150100"/>
              </a:tabLst>
            </a:pPr>
            <a:r>
              <a:rPr altLang="zh-CN" lang="en-US" smtClean="0"/>
              <a:t>   得益于发达的服装批发业，广州用户的服装服饰类消费力高于北京8.3个百分点，而北京作为各路美食聚</a:t>
            </a:r>
          </a:p>
          <a:p>
            <a:pPr>
              <a:lnSpc>
                <a:spcPts val="1400"/>
              </a:lnSpc>
              <a:tabLst>
                <a:tab pos="241300"/>
                <a:tab pos="533400"/>
                <a:tab pos="812800"/>
                <a:tab pos="1270000"/>
                <a:tab pos="1562100"/>
                <a:tab pos="2336800"/>
                <a:tab pos="7150100"/>
              </a:tabLst>
            </a:pPr>
            <a:r>
              <a:rPr altLang="zh-CN" lang="en-US" smtClean="0"/>
              <a:t>	集地，吸引了18.9%的客流；此外，北京人爱外出就餐、享受生活服务，广州人更注重服饰、也更居家</a:t>
            </a:r>
          </a:p>
          <a:p>
            <a:pPr>
              <a:lnSpc>
                <a:spcPts val="1400"/>
              </a:lnSpc>
              <a:tabLst>
                <a:tab pos="241300"/>
                <a:tab pos="533400"/>
                <a:tab pos="812800"/>
                <a:tab pos="1270000"/>
                <a:tab pos="1562100"/>
                <a:tab pos="2336800"/>
                <a:tab pos="7150100"/>
              </a:tabLst>
            </a:pPr>
            <a:endParaRPr altLang="zh-CN" lang="en-US" smtClean="0"/>
          </a:p>
          <a:p>
            <a:pPr>
              <a:lnSpc>
                <a:spcPts val="1400"/>
              </a:lnSpc>
              <a:tabLst>
                <a:tab pos="241300"/>
                <a:tab pos="533400"/>
                <a:tab pos="812800"/>
                <a:tab pos="1270000"/>
                <a:tab pos="1562100"/>
                <a:tab pos="2336800"/>
                <a:tab pos="7150100"/>
              </a:tabLst>
            </a:pPr>
            <a:endParaRPr altLang="zh-CN" lang="en-US" smtClean="0"/>
          </a:p>
          <a:p>
            <a:pPr>
              <a:lnSpc>
                <a:spcPts val="1400"/>
              </a:lnSpc>
              <a:tabLst>
                <a:tab pos="241300"/>
                <a:tab pos="533400"/>
                <a:tab pos="812800"/>
                <a:tab pos="1270000"/>
                <a:tab pos="1562100"/>
                <a:tab pos="2336800"/>
                <a:tab pos="7150100"/>
              </a:tabLst>
            </a:pPr>
            <a:endParaRPr altLang="zh-CN" lang="en-US" smtClean="0"/>
          </a:p>
          <a:p>
            <a:pPr>
              <a:lnSpc>
                <a:spcPts val="1400"/>
              </a:lnSpc>
              <a:tabLst>
                <a:tab pos="241300"/>
                <a:tab pos="533400"/>
                <a:tab pos="812800"/>
                <a:tab pos="1270000"/>
                <a:tab pos="1562100"/>
                <a:tab pos="2336800"/>
                <a:tab pos="7150100"/>
              </a:tabLst>
            </a:pPr>
            <a:r>
              <a:rPr altLang="zh-CN" lang="en-US" smtClean="0"/>
              <a:t>						2014年11月北京&amp;广州移动智能终端用户线下店铺客流量分布对比</a:t>
            </a:r>
          </a:p>
          <a:p>
            <a:pPr>
              <a:lnSpc>
                <a:spcPts val="1400"/>
              </a:lnSpc>
              <a:tabLst>
                <a:tab pos="241300"/>
                <a:tab pos="533400"/>
                <a:tab pos="812800"/>
                <a:tab pos="1270000"/>
                <a:tab pos="1562100"/>
                <a:tab pos="2336800"/>
                <a:tab pos="7150100"/>
              </a:tabLst>
            </a:pPr>
            <a:endParaRPr altLang="zh-CN" lang="en-US" smtClean="0"/>
          </a:p>
          <a:p>
            <a:pPr>
              <a:lnSpc>
                <a:spcPts val="1400"/>
              </a:lnSpc>
              <a:tabLst>
                <a:tab pos="241300"/>
                <a:tab pos="533400"/>
                <a:tab pos="812800"/>
                <a:tab pos="1270000"/>
                <a:tab pos="1562100"/>
                <a:tab pos="2336800"/>
                <a:tab pos="7150100"/>
              </a:tabLst>
            </a:pPr>
            <a:r>
              <a:rPr altLang="zh-CN" lang="en-US" smtClean="0"/>
              <a:t>			62.9%</a:t>
            </a:r>
          </a:p>
          <a:p>
            <a:pPr>
              <a:lnSpc>
                <a:spcPts val="1400"/>
              </a:lnSpc>
              <a:tabLst>
                <a:tab pos="241300"/>
                <a:tab pos="533400"/>
                <a:tab pos="812800"/>
                <a:tab pos="1270000"/>
                <a:tab pos="1562100"/>
                <a:tab pos="2336800"/>
                <a:tab pos="7150100"/>
              </a:tabLst>
            </a:pPr>
            <a:r>
              <a:rPr altLang="zh-CN" lang="en-US" smtClean="0"/>
              <a:t>		54.6%</a:t>
            </a:r>
          </a:p>
          <a:p>
            <a:pPr>
              <a:lnSpc>
                <a:spcPts val="1400"/>
              </a:lnSpc>
              <a:tabLst>
                <a:tab pos="241300"/>
                <a:tab pos="533400"/>
                <a:tab pos="812800"/>
                <a:tab pos="1270000"/>
                <a:tab pos="1562100"/>
                <a:tab pos="2336800"/>
                <a:tab pos="7150100"/>
              </a:tabLst>
            </a:pPr>
            <a:endParaRPr altLang="zh-CN" lang="en-US" smtClean="0"/>
          </a:p>
          <a:p>
            <a:pPr>
              <a:lnSpc>
                <a:spcPts val="1400"/>
              </a:lnSpc>
              <a:tabLst>
                <a:tab pos="241300"/>
                <a:tab pos="533400"/>
                <a:tab pos="812800"/>
                <a:tab pos="1270000"/>
                <a:tab pos="1562100"/>
                <a:tab pos="2336800"/>
                <a:tab pos="7150100"/>
              </a:tabLst>
            </a:pPr>
            <a:r>
              <a:rPr altLang="zh-CN" lang="en-US" smtClean="0"/>
              <a:t>							北京</a:t>
            </a:r>
          </a:p>
          <a:p>
            <a:pPr>
              <a:lnSpc>
                <a:spcPts val="1400"/>
              </a:lnSpc>
              <a:tabLst>
                <a:tab pos="241300"/>
                <a:tab pos="533400"/>
                <a:tab pos="812800"/>
                <a:tab pos="1270000"/>
                <a:tab pos="1562100"/>
                <a:tab pos="2336800"/>
                <a:tab pos="7150100"/>
              </a:tabLst>
            </a:pPr>
            <a:r>
              <a:rPr altLang="zh-CN" lang="en-US" smtClean="0"/>
              <a:t>							广州</a:t>
            </a:r>
          </a:p>
          <a:p>
            <a:pPr>
              <a:lnSpc>
                <a:spcPts val="1400"/>
              </a:lnSpc>
              <a:tabLst>
                <a:tab pos="241300"/>
                <a:tab pos="533400"/>
                <a:tab pos="812800"/>
                <a:tab pos="1270000"/>
                <a:tab pos="1562100"/>
                <a:tab pos="2336800"/>
                <a:tab pos="7150100"/>
              </a:tabLst>
            </a:pPr>
            <a:endParaRPr altLang="zh-CN" lang="en-US" smtClean="0"/>
          </a:p>
          <a:p>
            <a:pPr>
              <a:lnSpc>
                <a:spcPts val="1400"/>
              </a:lnSpc>
              <a:tabLst>
                <a:tab pos="241300"/>
                <a:tab pos="533400"/>
                <a:tab pos="812800"/>
                <a:tab pos="1270000"/>
                <a:tab pos="1562100"/>
                <a:tab pos="2336800"/>
                <a:tab pos="7150100"/>
              </a:tabLst>
            </a:pPr>
            <a:endParaRPr altLang="zh-CN" lang="en-US" smtClean="0"/>
          </a:p>
          <a:p>
            <a:pPr>
              <a:lnSpc>
                <a:spcPts val="1400"/>
              </a:lnSpc>
              <a:tabLst>
                <a:tab pos="241300"/>
                <a:tab pos="533400"/>
                <a:tab pos="812800"/>
                <a:tab pos="1270000"/>
                <a:tab pos="1562100"/>
                <a:tab pos="2336800"/>
                <a:tab pos="7150100"/>
              </a:tabLst>
            </a:pPr>
            <a:r>
              <a:rPr altLang="zh-CN" lang="en-US" smtClean="0"/>
              <a:t>				18.9%</a:t>
            </a:r>
          </a:p>
          <a:p>
            <a:pPr>
              <a:lnSpc>
                <a:spcPts val="1400"/>
              </a:lnSpc>
              <a:tabLst>
                <a:tab pos="241300"/>
                <a:tab pos="533400"/>
                <a:tab pos="812800"/>
                <a:tab pos="1270000"/>
                <a:tab pos="1562100"/>
                <a:tab pos="2336800"/>
                <a:tab pos="7150100"/>
              </a:tabLst>
            </a:pPr>
            <a:r>
              <a:rPr altLang="zh-CN" lang="en-US" smtClean="0"/>
              <a:t>					13.9%</a:t>
            </a:r>
          </a:p>
        </p:txBody>
      </p:sp>
    </p:spTree>
  </p:cSld>
  <p:clrMapOvr>
    <a:masterClrMapping/>
  </p:clrMapOvr>
  <p:transition/>
  <p:timing/>
</p:sld>
</file>

<file path=ppt/slides/slide7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2831338" y="2707894"/>
            <a:ext cx="572008" cy="238251"/>
          </a:xfrm>
          <a:custGeom>
            <a:gdLst>
              <a:gd fmla="*/ 565658 w 572008" name="connsiteX0"/>
              <a:gd fmla="*/ 6350 h 238251" name="connsiteY0"/>
              <a:gd fmla="*/ 62738 w 572008" name="connsiteX1"/>
              <a:gd fmla="*/ 231901 h 238251" name="connsiteY1"/>
              <a:gd fmla="*/ 6350 w 572008" name="connsiteX2"/>
              <a:gd fmla="*/ 231901 h 238251" name="connsiteY2"/>
            </a:gdLst>
            <a:cxnLst>
              <a:cxn ang="0">
                <a:pos x="connsiteX0" y="connsiteY0"/>
              </a:cxn>
              <a:cxn ang="1">
                <a:pos x="connsiteX1" y="connsiteY1"/>
              </a:cxn>
              <a:cxn ang="2">
                <a:pos x="connsiteX2" y="connsiteY2"/>
              </a:cxn>
            </a:cxnLst>
            <a:rect b="b" l="l" r="r" t="t"/>
            <a:pathLst>
              <a:path h="238251" w="572008">
                <a:moveTo>
                  <a:pt x="565658" y="6350"/>
                </a:moveTo>
                <a:lnTo>
                  <a:pt x="62738" y="231901"/>
                </a:lnTo>
                <a:lnTo>
                  <a:pt x="6350" y="231901"/>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 name="Freeform 3"/>
          <p:cNvSpPr/>
          <p:nvPr/>
        </p:nvSpPr>
        <p:spPr>
          <a:xfrm>
            <a:off x="3168142" y="2546350"/>
            <a:ext cx="576580" cy="27939"/>
          </a:xfrm>
          <a:custGeom>
            <a:gdLst>
              <a:gd fmla="*/ 570229 w 576580" name="connsiteX0"/>
              <a:gd fmla="*/ 6350 h 27939" name="connsiteY0"/>
              <a:gd fmla="*/ 64261 w 576580" name="connsiteX1"/>
              <a:gd fmla="*/ 21589 h 27939" name="connsiteY1"/>
              <a:gd fmla="*/ 6350 w 576580" name="connsiteX2"/>
              <a:gd fmla="*/ 21589 h 27939" name="connsiteY2"/>
            </a:gdLst>
            <a:cxnLst>
              <a:cxn ang="0">
                <a:pos x="connsiteX0" y="connsiteY0"/>
              </a:cxn>
              <a:cxn ang="1">
                <a:pos x="connsiteX1" y="connsiteY1"/>
              </a:cxn>
              <a:cxn ang="2">
                <a:pos x="connsiteX2" y="connsiteY2"/>
              </a:cxn>
            </a:cxnLst>
            <a:rect b="b" l="l" r="r" t="t"/>
            <a:pathLst>
              <a:path h="27939" w="576580">
                <a:moveTo>
                  <a:pt x="570229" y="6350"/>
                </a:moveTo>
                <a:lnTo>
                  <a:pt x="64261" y="21589"/>
                </a:lnTo>
                <a:lnTo>
                  <a:pt x="6350" y="21589"/>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Freeform 3"/>
          <p:cNvSpPr/>
          <p:nvPr/>
        </p:nvSpPr>
        <p:spPr>
          <a:xfrm>
            <a:off x="3645153" y="2386329"/>
            <a:ext cx="401320" cy="98044"/>
          </a:xfrm>
          <a:custGeom>
            <a:gdLst>
              <a:gd fmla="*/ 394970 w 401320" name="connsiteX0"/>
              <a:gd fmla="*/ 91694 h 98044" name="connsiteY0"/>
              <a:gd fmla="*/ 64261 w 401320" name="connsiteX1"/>
              <a:gd fmla="*/ 6350 h 98044" name="connsiteY1"/>
              <a:gd fmla="*/ 6350 w 401320" name="connsiteX2"/>
              <a:gd fmla="*/ 6350 h 98044" name="connsiteY2"/>
            </a:gdLst>
            <a:cxnLst>
              <a:cxn ang="0">
                <a:pos x="connsiteX0" y="connsiteY0"/>
              </a:cxn>
              <a:cxn ang="1">
                <a:pos x="connsiteX1" y="connsiteY1"/>
              </a:cxn>
              <a:cxn ang="2">
                <a:pos x="connsiteX2" y="connsiteY2"/>
              </a:cxn>
            </a:cxnLst>
            <a:rect b="b" l="l" r="r" t="t"/>
            <a:pathLst>
              <a:path h="98044" w="401320">
                <a:moveTo>
                  <a:pt x="394970" y="91694"/>
                </a:moveTo>
                <a:lnTo>
                  <a:pt x="64261" y="6350"/>
                </a:ln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Freeform 3"/>
          <p:cNvSpPr/>
          <p:nvPr/>
        </p:nvSpPr>
        <p:spPr>
          <a:xfrm>
            <a:off x="4218178" y="2261361"/>
            <a:ext cx="35559" cy="197104"/>
          </a:xfrm>
          <a:custGeom>
            <a:gdLst>
              <a:gd fmla="*/ 29209 w 35559" name="connsiteX0"/>
              <a:gd fmla="*/ 190754 h 197104" name="connsiteY0"/>
              <a:gd fmla="*/ 6350 w 35559" name="connsiteX1"/>
              <a:gd fmla="*/ 6350 h 197104" name="connsiteY1"/>
            </a:gdLst>
            <a:cxnLst>
              <a:cxn ang="0">
                <a:pos x="connsiteX0" y="connsiteY0"/>
              </a:cxn>
              <a:cxn ang="1">
                <a:pos x="connsiteX1" y="connsiteY1"/>
              </a:cxn>
            </a:cxnLst>
            <a:rect b="b" l="l" r="r" t="t"/>
            <a:pathLst>
              <a:path h="197104" w="35559">
                <a:moveTo>
                  <a:pt x="29209" y="190754"/>
                </a:move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Freeform 3"/>
          <p:cNvSpPr/>
          <p:nvPr/>
        </p:nvSpPr>
        <p:spPr>
          <a:xfrm>
            <a:off x="4431538" y="2320798"/>
            <a:ext cx="12700" cy="123951"/>
          </a:xfrm>
          <a:custGeom>
            <a:gdLst>
              <a:gd fmla="*/ 6350 w 12700" name="connsiteX0"/>
              <a:gd fmla="*/ 117601 h 123951" name="connsiteY0"/>
              <a:gd fmla="*/ 6350 w 12700" name="connsiteX1"/>
              <a:gd fmla="*/ 64261 h 123951" name="connsiteY1"/>
              <a:gd fmla="*/ 6350 w 12700" name="connsiteX2"/>
              <a:gd fmla="*/ 6350 h 123951" name="connsiteY2"/>
            </a:gdLst>
            <a:cxnLst>
              <a:cxn ang="0">
                <a:pos x="connsiteX0" y="connsiteY0"/>
              </a:cxn>
              <a:cxn ang="1">
                <a:pos x="connsiteX1" y="connsiteY1"/>
              </a:cxn>
              <a:cxn ang="2">
                <a:pos x="connsiteX2" y="connsiteY2"/>
              </a:cxn>
            </a:cxnLst>
            <a:rect b="b" l="l" r="r" t="t"/>
            <a:pathLst>
              <a:path h="123951" w="12700">
                <a:moveTo>
                  <a:pt x="6350" y="117601"/>
                </a:moveTo>
                <a:lnTo>
                  <a:pt x="6350" y="64261"/>
                </a:ln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Freeform 3"/>
          <p:cNvSpPr/>
          <p:nvPr/>
        </p:nvSpPr>
        <p:spPr>
          <a:xfrm>
            <a:off x="6955535" y="1944623"/>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6955535" y="2183892"/>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6955535" y="2424683"/>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3E8A6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6955535" y="2665476"/>
            <a:ext cx="76200" cy="74676"/>
          </a:xfrm>
          <a:custGeom>
            <a:gdLst>
              <a:gd fmla="*/ 0 w 76200" name="connsiteX0"/>
              <a:gd fmla="*/ 74675 h 74676" name="connsiteY0"/>
              <a:gd fmla="*/ 76200 w 76200" name="connsiteX1"/>
              <a:gd fmla="*/ 74675 h 74676" name="connsiteY1"/>
              <a:gd fmla="*/ 76200 w 76200" name="connsiteX2"/>
              <a:gd fmla="*/ 0 h 74676" name="connsiteY2"/>
              <a:gd fmla="*/ 0 w 76200" name="connsiteX3"/>
              <a:gd fmla="*/ 0 h 74676" name="connsiteY3"/>
              <a:gd fmla="*/ 0 w 76200" name="connsiteX4"/>
              <a:gd fmla="*/ 74675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5"/>
                </a:moveTo>
                <a:lnTo>
                  <a:pt x="76200" y="74675"/>
                </a:lnTo>
                <a:lnTo>
                  <a:pt x="76200" y="0"/>
                </a:lnTo>
                <a:lnTo>
                  <a:pt x="0" y="0"/>
                </a:lnTo>
                <a:lnTo>
                  <a:pt x="0" y="74675"/>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955535" y="2906267"/>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6955535" y="3147060"/>
            <a:ext cx="76200" cy="74676"/>
          </a:xfrm>
          <a:custGeom>
            <a:gdLst>
              <a:gd fmla="*/ 0 w 76200" name="connsiteX0"/>
              <a:gd fmla="*/ 74675 h 74676" name="connsiteY0"/>
              <a:gd fmla="*/ 76200 w 76200" name="connsiteX1"/>
              <a:gd fmla="*/ 74675 h 74676" name="connsiteY1"/>
              <a:gd fmla="*/ 76200 w 76200" name="connsiteX2"/>
              <a:gd fmla="*/ 0 h 74676" name="connsiteY2"/>
              <a:gd fmla="*/ 0 w 76200" name="connsiteX3"/>
              <a:gd fmla="*/ 0 h 74676" name="connsiteY3"/>
              <a:gd fmla="*/ 0 w 76200" name="connsiteX4"/>
              <a:gd fmla="*/ 74675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5"/>
                </a:moveTo>
                <a:lnTo>
                  <a:pt x="76200" y="74675"/>
                </a:lnTo>
                <a:lnTo>
                  <a:pt x="76200" y="0"/>
                </a:lnTo>
                <a:lnTo>
                  <a:pt x="0" y="0"/>
                </a:lnTo>
                <a:lnTo>
                  <a:pt x="0" y="74675"/>
                </a:lnTo>
              </a:path>
            </a:pathLst>
          </a:custGeom>
          <a:solidFill>
            <a:srgbClr val="D33F1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6955535" y="3386328"/>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934FC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6955535" y="3627120"/>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4128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6955535" y="3867911"/>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34C4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6955535" y="4108703"/>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296DA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pic>
        <p:nvPicPr>
          <p:cNvPr id="21" name="Picture 3"/>
          <p:cNvPicPr>
            <a:picLocks noChangeArrowheads="1" noChangeAspect="1"/>
          </p:cNvPicPr>
          <p:nvPr/>
        </p:nvPicPr>
        <p:blipFill>
          <a:blip r:embed="rId3"/>
          <a:stretch>
            <a:fillRect/>
          </a:stretch>
        </p:blipFill>
        <p:spPr bwMode="auto">
          <a:xfrm>
            <a:off x="1600200" y="2400300"/>
            <a:ext cx="5867400" cy="1701800"/>
          </a:xfrm>
          <a:prstGeom prst="rect">
            <a:avLst/>
          </a:prstGeom>
          <a:noFill/>
        </p:spPr>
      </p:pic>
      <p:sp>
        <p:nvSpPr>
          <p:cNvPr id="2" name="TextBox 1"/>
          <p:cNvSpPr txBox="1"/>
          <p:nvPr/>
        </p:nvSpPr>
        <p:spPr>
          <a:xfrm>
            <a:off x="4826000" y="2565400"/>
            <a:ext cx="366712"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22.3%</a:t>
            </a:r>
          </a:p>
        </p:txBody>
      </p:sp>
      <p:sp>
        <p:nvSpPr>
          <p:cNvPr id="22" name="TextBox 1"/>
          <p:cNvSpPr txBox="1"/>
          <p:nvPr/>
        </p:nvSpPr>
        <p:spPr>
          <a:xfrm>
            <a:off x="5397500" y="3086100"/>
            <a:ext cx="366712"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18.8%</a:t>
            </a:r>
          </a:p>
        </p:txBody>
      </p:sp>
      <p:sp>
        <p:nvSpPr>
          <p:cNvPr id="23" name="TextBox 1"/>
          <p:cNvSpPr txBox="1"/>
          <p:nvPr/>
        </p:nvSpPr>
        <p:spPr>
          <a:xfrm>
            <a:off x="4356100" y="3505200"/>
            <a:ext cx="366712"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17.3%</a:t>
            </a:r>
          </a:p>
        </p:txBody>
      </p:sp>
      <p:sp>
        <p:nvSpPr>
          <p:cNvPr id="24" name="TextBox 1"/>
          <p:cNvSpPr txBox="1"/>
          <p:nvPr/>
        </p:nvSpPr>
        <p:spPr>
          <a:xfrm>
            <a:off x="3416300" y="3225800"/>
            <a:ext cx="366712"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11.5%</a:t>
            </a:r>
          </a:p>
        </p:txBody>
      </p:sp>
      <p:sp>
        <p:nvSpPr>
          <p:cNvPr id="25" name="TextBox 1"/>
          <p:cNvSpPr txBox="1"/>
          <p:nvPr/>
        </p:nvSpPr>
        <p:spPr>
          <a:xfrm>
            <a:off x="3276600" y="2895600"/>
            <a:ext cx="292100"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8.8%</a:t>
            </a:r>
          </a:p>
        </p:txBody>
      </p:sp>
      <p:sp>
        <p:nvSpPr>
          <p:cNvPr id="26" name="TextBox 1"/>
          <p:cNvSpPr txBox="1"/>
          <p:nvPr/>
        </p:nvSpPr>
        <p:spPr>
          <a:xfrm>
            <a:off x="2514600" y="2806700"/>
            <a:ext cx="2921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6.6%</a:t>
            </a:r>
          </a:p>
        </p:txBody>
      </p:sp>
      <p:sp>
        <p:nvSpPr>
          <p:cNvPr id="27" name="TextBox 1"/>
          <p:cNvSpPr txBox="1"/>
          <p:nvPr/>
        </p:nvSpPr>
        <p:spPr>
          <a:xfrm>
            <a:off x="2857500" y="2425700"/>
            <a:ext cx="2921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6.0%</a:t>
            </a:r>
          </a:p>
        </p:txBody>
      </p:sp>
      <p:sp>
        <p:nvSpPr>
          <p:cNvPr id="28" name="TextBox 1"/>
          <p:cNvSpPr txBox="1"/>
          <p:nvPr/>
        </p:nvSpPr>
        <p:spPr>
          <a:xfrm>
            <a:off x="3327400" y="2247900"/>
            <a:ext cx="2921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3.2%</a:t>
            </a:r>
          </a:p>
        </p:txBody>
      </p:sp>
      <p:sp>
        <p:nvSpPr>
          <p:cNvPr id="29" name="TextBox 1"/>
          <p:cNvSpPr txBox="1"/>
          <p:nvPr/>
        </p:nvSpPr>
        <p:spPr>
          <a:xfrm>
            <a:off x="3911600" y="2133600"/>
            <a:ext cx="2921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2.7%</a:t>
            </a:r>
          </a:p>
        </p:txBody>
      </p:sp>
      <p:sp>
        <p:nvSpPr>
          <p:cNvPr id="30" name="TextBox 1"/>
          <p:cNvSpPr txBox="1"/>
          <p:nvPr/>
        </p:nvSpPr>
        <p:spPr>
          <a:xfrm>
            <a:off x="4394200" y="2133600"/>
            <a:ext cx="2921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2.6%</a:t>
            </a:r>
          </a:p>
        </p:txBody>
      </p:sp>
      <p:sp>
        <p:nvSpPr>
          <p:cNvPr id="31" name="TextBox 1"/>
          <p:cNvSpPr txBox="1"/>
          <p:nvPr/>
        </p:nvSpPr>
        <p:spPr>
          <a:xfrm>
            <a:off x="393700" y="254000"/>
            <a:ext cx="10672762" cy="1645920"/>
          </a:xfrm>
          <a:prstGeom prst="rect">
            <a:avLst/>
          </a:prstGeom>
          <a:noFill/>
        </p:spPr>
        <p:txBody>
          <a:bodyPr lIns="0" rIns="0" rtlCol="0" tIns="0" wrap="none">
            <a:spAutoFit/>
          </a:bodyPr>
          <a:lstStyle/>
          <a:p>
            <a:pPr>
              <a:lnSpc>
                <a:spcPts val="1400"/>
              </a:lnSpc>
              <a:tabLst>
                <a:tab pos="241300"/>
                <a:tab pos="2298700"/>
                <a:tab pos="6667500"/>
              </a:tabLst>
            </a:pPr>
            <a:r>
              <a:rPr altLang="zh-CN" lang="en-US" smtClean="0"/>
              <a:t>	移动互联网用户线下消费习惯</a:t>
            </a:r>
          </a:p>
          <a:p>
            <a:pPr>
              <a:lnSpc>
                <a:spcPts val="1400"/>
              </a:lnSpc>
              <a:tabLst>
                <a:tab pos="241300"/>
                <a:tab pos="2298700"/>
                <a:tab pos="6667500"/>
              </a:tabLst>
            </a:pPr>
            <a:r>
              <a:rPr altLang="zh-CN" lang="en-US" smtClean="0"/>
              <a:t>   运动户外、潮流女装、牛仔休闲和鞋履是用户关注最多的几类服装服饰品类，四类店铺客流量占服装服</a:t>
            </a:r>
          </a:p>
          <a:p>
            <a:pPr>
              <a:lnSpc>
                <a:spcPts val="1400"/>
              </a:lnSpc>
              <a:tabLst>
                <a:tab pos="241300"/>
                <a:tab pos="2298700"/>
                <a:tab pos="6667500"/>
              </a:tabLst>
            </a:pPr>
            <a:r>
              <a:rPr altLang="zh-CN" lang="en-US" smtClean="0"/>
              <a:t>	饰整体客流的70%</a:t>
            </a:r>
          </a:p>
          <a:p>
            <a:pPr>
              <a:lnSpc>
                <a:spcPts val="1400"/>
              </a:lnSpc>
              <a:tabLst>
                <a:tab pos="241300"/>
                <a:tab pos="2298700"/>
                <a:tab pos="6667500"/>
              </a:tabLst>
            </a:pPr>
            <a:endParaRPr altLang="zh-CN" lang="en-US" smtClean="0"/>
          </a:p>
          <a:p>
            <a:pPr>
              <a:lnSpc>
                <a:spcPts val="1400"/>
              </a:lnSpc>
              <a:tabLst>
                <a:tab pos="241300"/>
                <a:tab pos="2298700"/>
                <a:tab pos="6667500"/>
              </a:tabLst>
            </a:pPr>
            <a:endParaRPr altLang="zh-CN" lang="en-US" smtClean="0"/>
          </a:p>
          <a:p>
            <a:pPr>
              <a:lnSpc>
                <a:spcPts val="1400"/>
              </a:lnSpc>
              <a:tabLst>
                <a:tab pos="241300"/>
                <a:tab pos="2298700"/>
                <a:tab pos="6667500"/>
              </a:tabLst>
            </a:pPr>
            <a:endParaRPr altLang="zh-CN" lang="en-US" smtClean="0"/>
          </a:p>
          <a:p>
            <a:pPr>
              <a:lnSpc>
                <a:spcPts val="1400"/>
              </a:lnSpc>
              <a:tabLst>
                <a:tab pos="241300"/>
                <a:tab pos="2298700"/>
                <a:tab pos="6667500"/>
              </a:tabLst>
            </a:pPr>
            <a:r>
              <a:rPr altLang="zh-CN" lang="en-US" smtClean="0"/>
              <a:t>		2014年11月移动智能终端用户线下店铺服装服饰类客流量分布</a:t>
            </a:r>
          </a:p>
          <a:p>
            <a:pPr>
              <a:lnSpc>
                <a:spcPts val="1400"/>
              </a:lnSpc>
              <a:tabLst>
                <a:tab pos="241300"/>
                <a:tab pos="2298700"/>
                <a:tab pos="6667500"/>
              </a:tabLst>
            </a:pPr>
            <a:endParaRPr altLang="zh-CN" lang="en-US" smtClean="0"/>
          </a:p>
          <a:p>
            <a:pPr>
              <a:lnSpc>
                <a:spcPts val="1400"/>
              </a:lnSpc>
              <a:tabLst>
                <a:tab pos="241300"/>
                <a:tab pos="2298700"/>
                <a:tab pos="6667500"/>
              </a:tabLst>
            </a:pPr>
            <a:r>
              <a:rPr altLang="zh-CN" lang="en-US" smtClean="0"/>
              <a:t>			运动户外</a:t>
            </a:r>
          </a:p>
        </p:txBody>
      </p:sp>
      <p:sp>
        <p:nvSpPr>
          <p:cNvPr id="1024" name="TextBox 1"/>
          <p:cNvSpPr txBox="1"/>
          <p:nvPr/>
        </p:nvSpPr>
        <p:spPr>
          <a:xfrm>
            <a:off x="7061200" y="2120900"/>
            <a:ext cx="508000" cy="5410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潮流女装</a:t>
            </a:r>
          </a:p>
          <a:p>
            <a:pPr>
              <a:lnSpc>
                <a:spcPts val="1300"/>
              </a:lnSpc>
            </a:pPr>
            <a:r>
              <a:rPr altLang="zh-CN" lang="en-US" smtClean="0" sz="996">
                <a:solidFill>
                  <a:srgbClr val="8087A4"/>
                </a:solidFill>
                <a:latin charset="0" pitchFamily="18" typeface="Microsoft YaHei UI"/>
                <a:cs charset="0" pitchFamily="18" typeface="Microsoft YaHei UI"/>
              </a:rPr>
              <a:t>牛仔休闲</a:t>
            </a:r>
          </a:p>
          <a:p>
            <a:pPr>
              <a:lnSpc>
                <a:spcPts val="1300"/>
              </a:lnSpc>
            </a:pPr>
            <a:r>
              <a:rPr altLang="zh-CN" lang="en-US" smtClean="0" sz="996">
                <a:solidFill>
                  <a:srgbClr val="8087A4"/>
                </a:solidFill>
                <a:latin charset="0" pitchFamily="18" typeface="Microsoft YaHei UI"/>
                <a:cs charset="0" pitchFamily="18" typeface="Microsoft YaHei UI"/>
              </a:rPr>
              <a:t>鞋履</a:t>
            </a:r>
          </a:p>
        </p:txBody>
      </p:sp>
      <p:sp>
        <p:nvSpPr>
          <p:cNvPr id="1025" name="TextBox 1"/>
          <p:cNvSpPr txBox="1"/>
          <p:nvPr/>
        </p:nvSpPr>
        <p:spPr>
          <a:xfrm>
            <a:off x="7061200" y="28448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成熟女装</a:t>
            </a:r>
          </a:p>
        </p:txBody>
      </p:sp>
      <p:sp>
        <p:nvSpPr>
          <p:cNvPr id="1026" name="TextBox 1"/>
          <p:cNvSpPr txBox="1"/>
          <p:nvPr/>
        </p:nvSpPr>
        <p:spPr>
          <a:xfrm>
            <a:off x="7061200" y="3086100"/>
            <a:ext cx="508000" cy="5410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商务男装</a:t>
            </a:r>
          </a:p>
          <a:p>
            <a:pPr>
              <a:lnSpc>
                <a:spcPts val="1300"/>
              </a:lnSpc>
            </a:pPr>
            <a:r>
              <a:rPr altLang="zh-CN" lang="en-US" smtClean="0" sz="996">
                <a:solidFill>
                  <a:srgbClr val="8087A4"/>
                </a:solidFill>
                <a:latin charset="0" pitchFamily="18" typeface="Microsoft YaHei UI"/>
                <a:cs charset="0" pitchFamily="18" typeface="Microsoft YaHei UI"/>
              </a:rPr>
              <a:t>配饰</a:t>
            </a:r>
          </a:p>
          <a:p>
            <a:pPr>
              <a:lnSpc>
                <a:spcPts val="1300"/>
              </a:lnSpc>
            </a:pPr>
            <a:r>
              <a:rPr altLang="zh-CN" lang="en-US" smtClean="0" sz="996">
                <a:solidFill>
                  <a:srgbClr val="8087A4"/>
                </a:solidFill>
                <a:latin charset="0" pitchFamily="18" typeface="Microsoft YaHei UI"/>
                <a:cs charset="0" pitchFamily="18" typeface="Microsoft YaHei UI"/>
              </a:rPr>
              <a:t>内衣</a:t>
            </a:r>
          </a:p>
        </p:txBody>
      </p:sp>
      <p:sp>
        <p:nvSpPr>
          <p:cNvPr id="1028" name="TextBox 1"/>
          <p:cNvSpPr txBox="1"/>
          <p:nvPr/>
        </p:nvSpPr>
        <p:spPr>
          <a:xfrm>
            <a:off x="825500" y="3810000"/>
            <a:ext cx="9355758" cy="1201420"/>
          </a:xfrm>
          <a:prstGeom prst="rect">
            <a:avLst/>
          </a:prstGeom>
          <a:noFill/>
        </p:spPr>
        <p:txBody>
          <a:bodyPr lIns="0" rIns="0" rtlCol="0" tIns="0" wrap="none">
            <a:spAutoFit/>
          </a:bodyPr>
          <a:lstStyle/>
          <a:p>
            <a:pPr>
              <a:lnSpc>
                <a:spcPts val="1300"/>
              </a:lnSpc>
              <a:tabLst>
                <a:tab pos="4546600"/>
                <a:tab pos="6235700"/>
              </a:tabLst>
            </a:pPr>
            <a:r>
              <a:rPr altLang="zh-CN" lang="en-US" smtClean="0"/>
              <a:t>		潮流男装</a:t>
            </a:r>
          </a:p>
          <a:p>
            <a:pPr>
              <a:lnSpc>
                <a:spcPts val="1300"/>
              </a:lnSpc>
              <a:tabLst>
                <a:tab pos="4546600"/>
                <a:tab pos="6235700"/>
              </a:tabLst>
            </a:pPr>
            <a:r>
              <a:rPr altLang="zh-CN" lang="en-US" smtClean="0"/>
              <a:t>		童装</a:t>
            </a:r>
          </a:p>
          <a:p>
            <a:pPr>
              <a:lnSpc>
                <a:spcPts val="1300"/>
              </a:lnSpc>
              <a:tabLst>
                <a:tab pos="4546600"/>
                <a:tab pos="6235700"/>
              </a:tabLst>
            </a:pPr>
            <a:endParaRPr altLang="zh-CN" lang="en-US" smtClean="0"/>
          </a:p>
          <a:p>
            <a:pPr>
              <a:lnSpc>
                <a:spcPts val="1300"/>
              </a:lnSpc>
              <a:tabLst>
                <a:tab pos="4546600"/>
                <a:tab pos="6235700"/>
              </a:tabLst>
            </a:pPr>
            <a:r>
              <a:rPr altLang="zh-CN" lang="en-US" smtClean="0"/>
              <a:t>数据来源：TalkingData 数据中心</a:t>
            </a:r>
          </a:p>
          <a:p>
            <a:pPr>
              <a:lnSpc>
                <a:spcPts val="1300"/>
              </a:lnSpc>
              <a:tabLst>
                <a:tab pos="4546600"/>
                <a:tab pos="6235700"/>
              </a:tabLst>
            </a:pPr>
            <a:endParaRPr altLang="zh-CN" lang="en-US" smtClean="0"/>
          </a:p>
          <a:p>
            <a:pPr>
              <a:lnSpc>
                <a:spcPts val="1300"/>
              </a:lnSpc>
              <a:tabLst>
                <a:tab pos="4546600"/>
                <a:tab pos="6235700"/>
              </a:tabLst>
            </a:pPr>
            <a:endParaRPr altLang="zh-CN" lang="en-US" smtClean="0"/>
          </a:p>
          <a:p>
            <a:pPr>
              <a:lnSpc>
                <a:spcPts val="1300"/>
              </a:lnSpc>
              <a:tabLst>
                <a:tab pos="4546600"/>
                <a:tab pos="6235700"/>
              </a:tabLst>
            </a:pPr>
            <a:r>
              <a:rPr altLang="zh-CN" lang="en-US" smtClean="0"/>
              <a:t>	Copyright 2014 TalkingData Ltd., All Rights Reserved</a:t>
            </a:r>
          </a:p>
        </p:txBody>
      </p:sp>
    </p:spTree>
  </p:cSld>
  <p:clrMapOvr>
    <a:masterClrMapping/>
  </p:clrMapOvr>
  <p:transition/>
  <p:timing/>
</p:sld>
</file>

<file path=ppt/slides/slide7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214627" y="3732276"/>
            <a:ext cx="156972" cy="249935"/>
          </a:xfrm>
          <a:custGeom>
            <a:gdLst>
              <a:gd fmla="*/ 0 w 156972" name="connsiteX0"/>
              <a:gd fmla="*/ 0 h 249935" name="connsiteY0"/>
              <a:gd fmla="*/ 156972 w 156972" name="connsiteX1"/>
              <a:gd fmla="*/ 0 h 249935" name="connsiteY1"/>
              <a:gd fmla="*/ 156972 w 156972" name="connsiteX2"/>
              <a:gd fmla="*/ 249935 h 249935" name="connsiteY2"/>
              <a:gd fmla="*/ 0 w 156972" name="connsiteX3"/>
              <a:gd fmla="*/ 249935 h 249935" name="connsiteY3"/>
              <a:gd fmla="*/ 0 w 156972" name="connsiteX4"/>
              <a:gd fmla="*/ 0 h 24993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49935" w="156972">
                <a:moveTo>
                  <a:pt x="0" y="0"/>
                </a:moveTo>
                <a:lnTo>
                  <a:pt x="156972" y="0"/>
                </a:lnTo>
                <a:lnTo>
                  <a:pt x="156972" y="249935"/>
                </a:lnTo>
                <a:lnTo>
                  <a:pt x="0" y="249935"/>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1915667" y="2298192"/>
            <a:ext cx="156972" cy="1684019"/>
          </a:xfrm>
          <a:custGeom>
            <a:gdLst>
              <a:gd fmla="*/ 0 w 156972" name="connsiteX0"/>
              <a:gd fmla="*/ 0 h 1684019" name="connsiteY0"/>
              <a:gd fmla="*/ 156972 w 156972" name="connsiteX1"/>
              <a:gd fmla="*/ 0 h 1684019" name="connsiteY1"/>
              <a:gd fmla="*/ 156972 w 156972" name="connsiteX2"/>
              <a:gd fmla="*/ 1684019 h 1684019" name="connsiteY2"/>
              <a:gd fmla="*/ 0 w 156972" name="connsiteX3"/>
              <a:gd fmla="*/ 1684019 h 1684019" name="connsiteY3"/>
              <a:gd fmla="*/ 0 w 156972" name="connsiteX4"/>
              <a:gd fmla="*/ 0 h 168401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684019" w="156972">
                <a:moveTo>
                  <a:pt x="0" y="0"/>
                </a:moveTo>
                <a:lnTo>
                  <a:pt x="156972" y="0"/>
                </a:lnTo>
                <a:lnTo>
                  <a:pt x="156972" y="1684019"/>
                </a:lnTo>
                <a:lnTo>
                  <a:pt x="0" y="1684019"/>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616707" y="3704844"/>
            <a:ext cx="158496" cy="277367"/>
          </a:xfrm>
          <a:custGeom>
            <a:gdLst>
              <a:gd fmla="*/ 0 w 158496" name="connsiteX0"/>
              <a:gd fmla="*/ 0 h 277367" name="connsiteY0"/>
              <a:gd fmla="*/ 158496 w 158496" name="connsiteX1"/>
              <a:gd fmla="*/ 0 h 277367" name="connsiteY1"/>
              <a:gd fmla="*/ 158496 w 158496" name="connsiteX2"/>
              <a:gd fmla="*/ 277367 h 277367" name="connsiteY2"/>
              <a:gd fmla="*/ 0 w 158496" name="connsiteX3"/>
              <a:gd fmla="*/ 277367 h 277367" name="connsiteY3"/>
              <a:gd fmla="*/ 0 w 158496" name="connsiteX4"/>
              <a:gd fmla="*/ 0 h 2773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77367" w="158496">
                <a:moveTo>
                  <a:pt x="0" y="0"/>
                </a:moveTo>
                <a:lnTo>
                  <a:pt x="158496" y="0"/>
                </a:lnTo>
                <a:lnTo>
                  <a:pt x="158496" y="277367"/>
                </a:lnTo>
                <a:lnTo>
                  <a:pt x="0" y="277367"/>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3317747" y="3762755"/>
            <a:ext cx="158496" cy="219455"/>
          </a:xfrm>
          <a:custGeom>
            <a:gdLst>
              <a:gd fmla="*/ 0 w 158496" name="connsiteX0"/>
              <a:gd fmla="*/ 0 h 219455" name="connsiteY0"/>
              <a:gd fmla="*/ 158496 w 158496" name="connsiteX1"/>
              <a:gd fmla="*/ 0 h 219455" name="connsiteY1"/>
              <a:gd fmla="*/ 158496 w 158496" name="connsiteX2"/>
              <a:gd fmla="*/ 219455 h 219455" name="connsiteY2"/>
              <a:gd fmla="*/ 0 w 158496" name="connsiteX3"/>
              <a:gd fmla="*/ 219455 h 219455" name="connsiteY3"/>
              <a:gd fmla="*/ 0 w 158496" name="connsiteX4"/>
              <a:gd fmla="*/ 0 h 2194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19455" w="158496">
                <a:moveTo>
                  <a:pt x="0" y="0"/>
                </a:moveTo>
                <a:lnTo>
                  <a:pt x="158496" y="0"/>
                </a:lnTo>
                <a:lnTo>
                  <a:pt x="158496" y="219455"/>
                </a:lnTo>
                <a:lnTo>
                  <a:pt x="0" y="219455"/>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4020311" y="3963923"/>
            <a:ext cx="156972" cy="18288"/>
          </a:xfrm>
          <a:custGeom>
            <a:gdLst>
              <a:gd fmla="*/ 0 w 156972" name="connsiteX0"/>
              <a:gd fmla="*/ 9144 h 18288" name="connsiteY0"/>
              <a:gd fmla="*/ 156972 w 156972" name="connsiteX1"/>
              <a:gd fmla="*/ 9144 h 18288" name="connsiteY1"/>
            </a:gdLst>
            <a:cxnLst>
              <a:cxn ang="0">
                <a:pos x="connsiteX0" y="connsiteY0"/>
              </a:cxn>
              <a:cxn ang="1">
                <a:pos x="connsiteX1" y="connsiteY1"/>
              </a:cxn>
            </a:cxnLst>
            <a:rect b="b" l="l" r="r" t="t"/>
            <a:pathLst>
              <a:path h="18288" w="156972">
                <a:moveTo>
                  <a:pt x="0" y="9144"/>
                </a:moveTo>
                <a:lnTo>
                  <a:pt x="156972" y="9144"/>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Freeform 3"/>
          <p:cNvSpPr/>
          <p:nvPr/>
        </p:nvSpPr>
        <p:spPr>
          <a:xfrm>
            <a:off x="4721352" y="3886200"/>
            <a:ext cx="156971" cy="96011"/>
          </a:xfrm>
          <a:custGeom>
            <a:gdLst>
              <a:gd fmla="*/ 0 w 156971" name="connsiteX0"/>
              <a:gd fmla="*/ 0 h 96011" name="connsiteY0"/>
              <a:gd fmla="*/ 156971 w 156971" name="connsiteX1"/>
              <a:gd fmla="*/ 0 h 96011" name="connsiteY1"/>
              <a:gd fmla="*/ 156971 w 156971" name="connsiteX2"/>
              <a:gd fmla="*/ 96011 h 96011" name="connsiteY2"/>
              <a:gd fmla="*/ 0 w 156971" name="connsiteX3"/>
              <a:gd fmla="*/ 96011 h 96011" name="connsiteY3"/>
              <a:gd fmla="*/ 0 w 156971" name="connsiteX4"/>
              <a:gd fmla="*/ 0 h 9601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6011" w="156971">
                <a:moveTo>
                  <a:pt x="0" y="0"/>
                </a:moveTo>
                <a:lnTo>
                  <a:pt x="156971" y="0"/>
                </a:lnTo>
                <a:lnTo>
                  <a:pt x="156971" y="96011"/>
                </a:lnTo>
                <a:lnTo>
                  <a:pt x="0" y="96011"/>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5422391" y="3852671"/>
            <a:ext cx="156972" cy="129540"/>
          </a:xfrm>
          <a:custGeom>
            <a:gdLst>
              <a:gd fmla="*/ 0 w 156972" name="connsiteX0"/>
              <a:gd fmla="*/ 0 h 129540" name="connsiteY0"/>
              <a:gd fmla="*/ 156972 w 156972" name="connsiteX1"/>
              <a:gd fmla="*/ 0 h 129540" name="connsiteY1"/>
              <a:gd fmla="*/ 156972 w 156972" name="connsiteX2"/>
              <a:gd fmla="*/ 129540 h 129540" name="connsiteY2"/>
              <a:gd fmla="*/ 0 w 156972" name="connsiteX3"/>
              <a:gd fmla="*/ 129540 h 129540" name="connsiteY3"/>
              <a:gd fmla="*/ 0 w 156972" name="connsiteX4"/>
              <a:gd fmla="*/ 0 h 12954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9538" w="156972">
                <a:moveTo>
                  <a:pt x="0" y="0"/>
                </a:moveTo>
                <a:lnTo>
                  <a:pt x="156972" y="0"/>
                </a:lnTo>
                <a:lnTo>
                  <a:pt x="156972" y="129540"/>
                </a:lnTo>
                <a:lnTo>
                  <a:pt x="0" y="129540"/>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6123432" y="3954779"/>
            <a:ext cx="156971" cy="27432"/>
          </a:xfrm>
          <a:custGeom>
            <a:gdLst>
              <a:gd fmla="*/ 0 w 156971" name="connsiteX0"/>
              <a:gd fmla="*/ 13715 h 27432" name="connsiteY0"/>
              <a:gd fmla="*/ 156971 w 156971" name="connsiteX1"/>
              <a:gd fmla="*/ 13715 h 27432" name="connsiteY1"/>
            </a:gdLst>
            <a:cxnLst>
              <a:cxn ang="0">
                <a:pos x="connsiteX0" y="connsiteY0"/>
              </a:cxn>
              <a:cxn ang="1">
                <a:pos x="connsiteX1" y="connsiteY1"/>
              </a:cxn>
            </a:cxnLst>
            <a:rect b="b" l="l" r="r" t="t"/>
            <a:pathLst>
              <a:path h="27432" w="156971">
                <a:moveTo>
                  <a:pt x="0" y="13715"/>
                </a:moveTo>
                <a:lnTo>
                  <a:pt x="156971" y="13715"/>
                </a:lnTo>
              </a:path>
            </a:pathLst>
          </a:custGeom>
          <a:ln w="381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4" name="Freeform 3"/>
          <p:cNvSpPr/>
          <p:nvPr/>
        </p:nvSpPr>
        <p:spPr>
          <a:xfrm>
            <a:off x="6824471" y="3948684"/>
            <a:ext cx="156971" cy="33528"/>
          </a:xfrm>
          <a:custGeom>
            <a:gdLst>
              <a:gd fmla="*/ 0 w 156971" name="connsiteX0"/>
              <a:gd fmla="*/ 16764 h 33528" name="connsiteY0"/>
              <a:gd fmla="*/ 156971 w 156971" name="connsiteX1"/>
              <a:gd fmla="*/ 16764 h 33528" name="connsiteY1"/>
            </a:gdLst>
            <a:cxnLst>
              <a:cxn ang="0">
                <a:pos x="connsiteX0" y="connsiteY0"/>
              </a:cxn>
              <a:cxn ang="1">
                <a:pos x="connsiteX1" y="connsiteY1"/>
              </a:cxn>
            </a:cxnLst>
            <a:rect b="b" l="l" r="r" t="t"/>
            <a:pathLst>
              <a:path h="33528" w="156971">
                <a:moveTo>
                  <a:pt x="0" y="16764"/>
                </a:moveTo>
                <a:lnTo>
                  <a:pt x="156971" y="16764"/>
                </a:lnTo>
              </a:path>
            </a:pathLst>
          </a:custGeom>
          <a:ln w="381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 name="Freeform 3"/>
          <p:cNvSpPr/>
          <p:nvPr/>
        </p:nvSpPr>
        <p:spPr>
          <a:xfrm>
            <a:off x="7525511" y="3916679"/>
            <a:ext cx="158495" cy="65532"/>
          </a:xfrm>
          <a:custGeom>
            <a:gdLst>
              <a:gd fmla="*/ 0 w 158495" name="connsiteX0"/>
              <a:gd fmla="*/ 0 h 65532" name="connsiteY0"/>
              <a:gd fmla="*/ 158495 w 158495" name="connsiteX1"/>
              <a:gd fmla="*/ 0 h 65532" name="connsiteY1"/>
              <a:gd fmla="*/ 158495 w 158495" name="connsiteX2"/>
              <a:gd fmla="*/ 65532 h 65532" name="connsiteY2"/>
              <a:gd fmla="*/ 0 w 158495" name="connsiteX3"/>
              <a:gd fmla="*/ 65532 h 65532" name="connsiteY3"/>
              <a:gd fmla="*/ 0 w 158495" name="connsiteX4"/>
              <a:gd fmla="*/ 0 h 655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5532" w="158495">
                <a:moveTo>
                  <a:pt x="0" y="0"/>
                </a:moveTo>
                <a:lnTo>
                  <a:pt x="158495" y="0"/>
                </a:lnTo>
                <a:lnTo>
                  <a:pt x="158495" y="65532"/>
                </a:lnTo>
                <a:lnTo>
                  <a:pt x="0" y="65532"/>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1414272" y="3176016"/>
            <a:ext cx="156972" cy="806195"/>
          </a:xfrm>
          <a:custGeom>
            <a:gdLst>
              <a:gd fmla="*/ 0 w 156972" name="connsiteX0"/>
              <a:gd fmla="*/ 0 h 806195" name="connsiteY0"/>
              <a:gd fmla="*/ 156972 w 156972" name="connsiteX1"/>
              <a:gd fmla="*/ 0 h 806195" name="connsiteY1"/>
              <a:gd fmla="*/ 156972 w 156972" name="connsiteX2"/>
              <a:gd fmla="*/ 806195 h 806195" name="connsiteY2"/>
              <a:gd fmla="*/ 0 w 156972" name="connsiteX3"/>
              <a:gd fmla="*/ 806195 h 806195" name="connsiteY3"/>
              <a:gd fmla="*/ 0 w 156972" name="connsiteX4"/>
              <a:gd fmla="*/ 0 h 80619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06195" w="156972">
                <a:moveTo>
                  <a:pt x="0" y="0"/>
                </a:moveTo>
                <a:lnTo>
                  <a:pt x="156972" y="0"/>
                </a:lnTo>
                <a:lnTo>
                  <a:pt x="156972" y="806195"/>
                </a:lnTo>
                <a:lnTo>
                  <a:pt x="0" y="806195"/>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2115311" y="3668267"/>
            <a:ext cx="156972" cy="313944"/>
          </a:xfrm>
          <a:custGeom>
            <a:gdLst>
              <a:gd fmla="*/ 0 w 156972" name="connsiteX0"/>
              <a:gd fmla="*/ 0 h 313944" name="connsiteY0"/>
              <a:gd fmla="*/ 156972 w 156972" name="connsiteX1"/>
              <a:gd fmla="*/ 0 h 313944" name="connsiteY1"/>
              <a:gd fmla="*/ 156972 w 156972" name="connsiteX2"/>
              <a:gd fmla="*/ 313944 h 313944" name="connsiteY2"/>
              <a:gd fmla="*/ 0 w 156972" name="connsiteX3"/>
              <a:gd fmla="*/ 313944 h 313944" name="connsiteY3"/>
              <a:gd fmla="*/ 0 w 156972" name="connsiteX4"/>
              <a:gd fmla="*/ 0 h 31394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13944" w="156972">
                <a:moveTo>
                  <a:pt x="0" y="0"/>
                </a:moveTo>
                <a:lnTo>
                  <a:pt x="156972" y="0"/>
                </a:lnTo>
                <a:lnTo>
                  <a:pt x="156972" y="313944"/>
                </a:lnTo>
                <a:lnTo>
                  <a:pt x="0" y="313944"/>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2816351" y="3171444"/>
            <a:ext cx="158496" cy="810767"/>
          </a:xfrm>
          <a:custGeom>
            <a:gdLst>
              <a:gd fmla="*/ 0 w 158496" name="connsiteX0"/>
              <a:gd fmla="*/ 0 h 810767" name="connsiteY0"/>
              <a:gd fmla="*/ 158496 w 158496" name="connsiteX1"/>
              <a:gd fmla="*/ 0 h 810767" name="connsiteY1"/>
              <a:gd fmla="*/ 158496 w 158496" name="connsiteX2"/>
              <a:gd fmla="*/ 810767 h 810767" name="connsiteY2"/>
              <a:gd fmla="*/ 0 w 158496" name="connsiteX3"/>
              <a:gd fmla="*/ 810767 h 810767" name="connsiteY3"/>
              <a:gd fmla="*/ 0 w 158496" name="connsiteX4"/>
              <a:gd fmla="*/ 0 h 8107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10767" w="158496">
                <a:moveTo>
                  <a:pt x="0" y="0"/>
                </a:moveTo>
                <a:lnTo>
                  <a:pt x="158496" y="0"/>
                </a:lnTo>
                <a:lnTo>
                  <a:pt x="158496" y="810767"/>
                </a:lnTo>
                <a:lnTo>
                  <a:pt x="0" y="810767"/>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3518915" y="3738371"/>
            <a:ext cx="156972" cy="243840"/>
          </a:xfrm>
          <a:custGeom>
            <a:gdLst>
              <a:gd fmla="*/ 0 w 156972" name="connsiteX0"/>
              <a:gd fmla="*/ 0 h 243840" name="connsiteY0"/>
              <a:gd fmla="*/ 156972 w 156972" name="connsiteX1"/>
              <a:gd fmla="*/ 0 h 243840" name="connsiteY1"/>
              <a:gd fmla="*/ 156972 w 156972" name="connsiteX2"/>
              <a:gd fmla="*/ 243840 h 243840" name="connsiteY2"/>
              <a:gd fmla="*/ 0 w 156972" name="connsiteX3"/>
              <a:gd fmla="*/ 243840 h 243840" name="connsiteY3"/>
              <a:gd fmla="*/ 0 w 156972" name="connsiteX4"/>
              <a:gd fmla="*/ 0 h 24384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43840" w="156972">
                <a:moveTo>
                  <a:pt x="0" y="0"/>
                </a:moveTo>
                <a:lnTo>
                  <a:pt x="156972" y="0"/>
                </a:lnTo>
                <a:lnTo>
                  <a:pt x="156972" y="243840"/>
                </a:lnTo>
                <a:lnTo>
                  <a:pt x="0" y="243840"/>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4219955" y="3957828"/>
            <a:ext cx="156972" cy="24384"/>
          </a:xfrm>
          <a:custGeom>
            <a:gdLst>
              <a:gd fmla="*/ 0 w 156972" name="connsiteX0"/>
              <a:gd fmla="*/ 12192 h 24384" name="connsiteY0"/>
              <a:gd fmla="*/ 156972 w 156972" name="connsiteX1"/>
              <a:gd fmla="*/ 12192 h 24384" name="connsiteY1"/>
            </a:gdLst>
            <a:cxnLst>
              <a:cxn ang="0">
                <a:pos x="connsiteX0" y="connsiteY0"/>
              </a:cxn>
              <a:cxn ang="1">
                <a:pos x="connsiteX1" y="connsiteY1"/>
              </a:cxn>
            </a:cxnLst>
            <a:rect b="b" l="l" r="r" t="t"/>
            <a:pathLst>
              <a:path h="24384" w="156972">
                <a:moveTo>
                  <a:pt x="0" y="12192"/>
                </a:moveTo>
                <a:lnTo>
                  <a:pt x="156972" y="12192"/>
                </a:lnTo>
              </a:path>
            </a:pathLst>
          </a:custGeom>
          <a:ln w="254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4920996" y="3681984"/>
            <a:ext cx="156971" cy="300227"/>
          </a:xfrm>
          <a:custGeom>
            <a:gdLst>
              <a:gd fmla="*/ 0 w 156971" name="connsiteX0"/>
              <a:gd fmla="*/ 0 h 300227" name="connsiteY0"/>
              <a:gd fmla="*/ 156971 w 156971" name="connsiteX1"/>
              <a:gd fmla="*/ 0 h 300227" name="connsiteY1"/>
              <a:gd fmla="*/ 156971 w 156971" name="connsiteX2"/>
              <a:gd fmla="*/ 300227 h 300227" name="connsiteY2"/>
              <a:gd fmla="*/ 0 w 156971" name="connsiteX3"/>
              <a:gd fmla="*/ 300227 h 300227" name="connsiteY3"/>
              <a:gd fmla="*/ 0 w 156971" name="connsiteX4"/>
              <a:gd fmla="*/ 0 h 3002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00227" w="156971">
                <a:moveTo>
                  <a:pt x="0" y="0"/>
                </a:moveTo>
                <a:lnTo>
                  <a:pt x="156971" y="0"/>
                </a:lnTo>
                <a:lnTo>
                  <a:pt x="156971" y="300227"/>
                </a:lnTo>
                <a:lnTo>
                  <a:pt x="0" y="300227"/>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5622035" y="3861815"/>
            <a:ext cx="156972" cy="120396"/>
          </a:xfrm>
          <a:custGeom>
            <a:gdLst>
              <a:gd fmla="*/ 0 w 156972" name="connsiteX0"/>
              <a:gd fmla="*/ 0 h 120396" name="connsiteY0"/>
              <a:gd fmla="*/ 156972 w 156972" name="connsiteX1"/>
              <a:gd fmla="*/ 0 h 120396" name="connsiteY1"/>
              <a:gd fmla="*/ 156972 w 156972" name="connsiteX2"/>
              <a:gd fmla="*/ 120396 h 120396" name="connsiteY2"/>
              <a:gd fmla="*/ 0 w 156972" name="connsiteX3"/>
              <a:gd fmla="*/ 120396 h 120396" name="connsiteY3"/>
              <a:gd fmla="*/ 0 w 156972" name="connsiteX4"/>
              <a:gd fmla="*/ 0 h 12039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0396" w="156972">
                <a:moveTo>
                  <a:pt x="0" y="0"/>
                </a:moveTo>
                <a:lnTo>
                  <a:pt x="156972" y="0"/>
                </a:lnTo>
                <a:lnTo>
                  <a:pt x="156972" y="120396"/>
                </a:lnTo>
                <a:lnTo>
                  <a:pt x="0" y="120396"/>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6323076" y="3965447"/>
            <a:ext cx="156971" cy="16764"/>
          </a:xfrm>
          <a:custGeom>
            <a:gdLst>
              <a:gd fmla="*/ 0 w 156971" name="connsiteX0"/>
              <a:gd fmla="*/ 8382 h 16764" name="connsiteY0"/>
              <a:gd fmla="*/ 156971 w 156971" name="connsiteX1"/>
              <a:gd fmla="*/ 8382 h 16764" name="connsiteY1"/>
            </a:gdLst>
            <a:cxnLst>
              <a:cxn ang="0">
                <a:pos x="connsiteX0" y="connsiteY0"/>
              </a:cxn>
              <a:cxn ang="1">
                <a:pos x="connsiteX1" y="connsiteY1"/>
              </a:cxn>
            </a:cxnLst>
            <a:rect b="b" l="l" r="r" t="t"/>
            <a:pathLst>
              <a:path h="16764" w="156971">
                <a:moveTo>
                  <a:pt x="0" y="8382"/>
                </a:moveTo>
                <a:lnTo>
                  <a:pt x="156971" y="8382"/>
                </a:lnTo>
              </a:path>
            </a:pathLst>
          </a:custGeom>
          <a:ln w="127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7024116" y="3907535"/>
            <a:ext cx="156971" cy="74676"/>
          </a:xfrm>
          <a:custGeom>
            <a:gdLst>
              <a:gd fmla="*/ 0 w 156971" name="connsiteX0"/>
              <a:gd fmla="*/ 0 h 74676" name="connsiteY0"/>
              <a:gd fmla="*/ 156971 w 156971" name="connsiteX1"/>
              <a:gd fmla="*/ 0 h 74676" name="connsiteY1"/>
              <a:gd fmla="*/ 156971 w 156971" name="connsiteX2"/>
              <a:gd fmla="*/ 74676 h 74676" name="connsiteY2"/>
              <a:gd fmla="*/ 0 w 156971" name="connsiteX3"/>
              <a:gd fmla="*/ 74676 h 74676" name="connsiteY3"/>
              <a:gd fmla="*/ 0 w 156971" name="connsiteX4"/>
              <a:gd fmla="*/ 0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156971">
                <a:moveTo>
                  <a:pt x="0" y="0"/>
                </a:moveTo>
                <a:lnTo>
                  <a:pt x="156971" y="0"/>
                </a:lnTo>
                <a:lnTo>
                  <a:pt x="156971" y="74676"/>
                </a:lnTo>
                <a:lnTo>
                  <a:pt x="0" y="74676"/>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7725156" y="3893820"/>
            <a:ext cx="158495" cy="88391"/>
          </a:xfrm>
          <a:custGeom>
            <a:gdLst>
              <a:gd fmla="*/ 0 w 158495" name="connsiteX0"/>
              <a:gd fmla="*/ 0 h 88391" name="connsiteY0"/>
              <a:gd fmla="*/ 158495 w 158495" name="connsiteX1"/>
              <a:gd fmla="*/ 0 h 88391" name="connsiteY1"/>
              <a:gd fmla="*/ 158495 w 158495" name="connsiteX2"/>
              <a:gd fmla="*/ 88391 h 88391" name="connsiteY2"/>
              <a:gd fmla="*/ 0 w 158495" name="connsiteX3"/>
              <a:gd fmla="*/ 88391 h 88391" name="connsiteY3"/>
              <a:gd fmla="*/ 0 w 158495" name="connsiteX4"/>
              <a:gd fmla="*/ 0 h 8839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8391" w="158495">
                <a:moveTo>
                  <a:pt x="0" y="0"/>
                </a:moveTo>
                <a:lnTo>
                  <a:pt x="158495" y="0"/>
                </a:lnTo>
                <a:lnTo>
                  <a:pt x="158495" y="88391"/>
                </a:lnTo>
                <a:lnTo>
                  <a:pt x="0" y="88391"/>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1036066" y="3975861"/>
            <a:ext cx="7026147" cy="21844"/>
          </a:xfrm>
          <a:custGeom>
            <a:gdLst>
              <a:gd fmla="*/ 6350 w 7026147" name="connsiteX0"/>
              <a:gd fmla="*/ 6350 h 21844" name="connsiteY0"/>
              <a:gd fmla="*/ 7019798 w 7026147" name="connsiteX1"/>
              <a:gd fmla="*/ 6350 h 21844" name="connsiteY1"/>
            </a:gdLst>
            <a:cxnLst>
              <a:cxn ang="0">
                <a:pos x="connsiteX0" y="connsiteY0"/>
              </a:cxn>
              <a:cxn ang="1">
                <a:pos x="connsiteX1" y="connsiteY1"/>
              </a:cxn>
            </a:cxnLst>
            <a:rect b="b" l="l" r="r" t="t"/>
            <a:pathLst>
              <a:path h="21844" w="7026147">
                <a:moveTo>
                  <a:pt x="6350" y="6350"/>
                </a:moveTo>
                <a:lnTo>
                  <a:pt x="7019798"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Freeform 3"/>
          <p:cNvSpPr/>
          <p:nvPr/>
        </p:nvSpPr>
        <p:spPr>
          <a:xfrm>
            <a:off x="7367016" y="2580132"/>
            <a:ext cx="76200" cy="76200"/>
          </a:xfrm>
          <a:custGeom>
            <a:gdLst>
              <a:gd fmla="*/ 0 w 76200" name="connsiteX0"/>
              <a:gd fmla="*/ 76200 h 76200" name="connsiteY0"/>
              <a:gd fmla="*/ 76200 w 76200" name="connsiteX1"/>
              <a:gd fmla="*/ 76200 h 76200" name="connsiteY1"/>
              <a:gd fmla="*/ 76200 w 76200" name="connsiteX2"/>
              <a:gd fmla="*/ 0 h 76200" name="connsiteY2"/>
              <a:gd fmla="*/ 0 w 76200" name="connsiteX3"/>
              <a:gd fmla="*/ 0 h 76200" name="connsiteY3"/>
              <a:gd fmla="*/ 0 w 76200"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6200">
                <a:moveTo>
                  <a:pt x="0" y="76200"/>
                </a:moveTo>
                <a:lnTo>
                  <a:pt x="76200" y="76200"/>
                </a:lnTo>
                <a:lnTo>
                  <a:pt x="76200" y="0"/>
                </a:lnTo>
                <a:lnTo>
                  <a:pt x="0" y="0"/>
                </a:lnTo>
                <a:lnTo>
                  <a:pt x="0" y="7620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7367016" y="2849879"/>
            <a:ext cx="76200" cy="74676"/>
          </a:xfrm>
          <a:custGeom>
            <a:gdLst>
              <a:gd fmla="*/ 0 w 76200" name="connsiteX0"/>
              <a:gd fmla="*/ 74676 h 74676" name="connsiteY0"/>
              <a:gd fmla="*/ 76200 w 76200" name="connsiteX1"/>
              <a:gd fmla="*/ 74676 h 74676" name="connsiteY1"/>
              <a:gd fmla="*/ 76200 w 76200" name="connsiteX2"/>
              <a:gd fmla="*/ 0 h 74676" name="connsiteY2"/>
              <a:gd fmla="*/ 0 w 76200" name="connsiteX3"/>
              <a:gd fmla="*/ 0 h 74676" name="connsiteY3"/>
              <a:gd fmla="*/ 0 w 76200"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6200">
                <a:moveTo>
                  <a:pt x="0" y="74676"/>
                </a:moveTo>
                <a:lnTo>
                  <a:pt x="76200" y="74676"/>
                </a:lnTo>
                <a:lnTo>
                  <a:pt x="76200" y="0"/>
                </a:lnTo>
                <a:lnTo>
                  <a:pt x="0" y="0"/>
                </a:lnTo>
                <a:lnTo>
                  <a:pt x="0" y="74676"/>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9" name="TextBox 1"/>
          <p:cNvSpPr txBox="1"/>
          <p:nvPr/>
        </p:nvSpPr>
        <p:spPr>
          <a:xfrm>
            <a:off x="1079500" y="3479800"/>
            <a:ext cx="292100" cy="210820"/>
          </a:xfrm>
          <a:prstGeom prst="rect">
            <a:avLst/>
          </a:prstGeom>
          <a:noFill/>
        </p:spPr>
        <p:txBody>
          <a:bodyPr lIns="0" rIns="0" rtlCol="0" tIns="0" wrap="none">
            <a:spAutoFit/>
          </a:bodyPr>
          <a:lstStyle/>
          <a:p>
            <a:pPr>
              <a:lnSpc>
                <a:spcPts val="1300"/>
              </a:lnSpc>
            </a:pPr>
            <a:r>
              <a:rPr altLang="zh-CN" lang="en-US" smtClean="0" sz="996">
                <a:solidFill>
                  <a:srgbClr val="F08E35"/>
                </a:solidFill>
                <a:latin charset="0" pitchFamily="18" typeface="Microsoft YaHei UI"/>
                <a:cs charset="0" pitchFamily="18" typeface="Microsoft YaHei UI"/>
              </a:rPr>
              <a:t>8.9%</a:t>
            </a:r>
          </a:p>
        </p:txBody>
      </p:sp>
      <p:sp>
        <p:nvSpPr>
          <p:cNvPr id="30" name="TextBox 1"/>
          <p:cNvSpPr txBox="1"/>
          <p:nvPr/>
        </p:nvSpPr>
        <p:spPr>
          <a:xfrm>
            <a:off x="1358900" y="2921000"/>
            <a:ext cx="366712" cy="210820"/>
          </a:xfrm>
          <a:prstGeom prst="rect">
            <a:avLst/>
          </a:prstGeom>
          <a:noFill/>
        </p:spPr>
        <p:txBody>
          <a:bodyPr lIns="0" rIns="0" rtlCol="0" tIns="0" wrap="none">
            <a:spAutoFit/>
          </a:bodyPr>
          <a:lstStyle/>
          <a:p>
            <a:pPr>
              <a:lnSpc>
                <a:spcPts val="1300"/>
              </a:lnSpc>
            </a:pPr>
            <a:r>
              <a:rPr altLang="zh-CN" lang="en-US" smtClean="0" sz="996">
                <a:solidFill>
                  <a:srgbClr val="55BC38"/>
                </a:solidFill>
                <a:latin charset="0" pitchFamily="18" typeface="Microsoft YaHei UI"/>
                <a:cs charset="0" pitchFamily="18" typeface="Microsoft YaHei UI"/>
              </a:rPr>
              <a:t>28.8%</a:t>
            </a:r>
          </a:p>
        </p:txBody>
      </p:sp>
      <p:sp>
        <p:nvSpPr>
          <p:cNvPr id="31" name="TextBox 1"/>
          <p:cNvSpPr txBox="1"/>
          <p:nvPr/>
        </p:nvSpPr>
        <p:spPr>
          <a:xfrm>
            <a:off x="2057400" y="3416300"/>
            <a:ext cx="735012" cy="236220"/>
          </a:xfrm>
          <a:prstGeom prst="rect">
            <a:avLst/>
          </a:prstGeom>
          <a:noFill/>
        </p:spPr>
        <p:txBody>
          <a:bodyPr lIns="0" rIns="0" rtlCol="0" tIns="0" wrap="none">
            <a:spAutoFit/>
          </a:bodyPr>
          <a:lstStyle/>
          <a:p>
            <a:pPr>
              <a:lnSpc>
                <a:spcPts val="1500"/>
              </a:lnSpc>
            </a:pPr>
            <a:r>
              <a:rPr altLang="zh-CN" lang="en-US" smtClean="0" sz="996">
                <a:solidFill>
                  <a:srgbClr val="55BC38"/>
                </a:solidFill>
                <a:latin charset="0" pitchFamily="18" typeface="Microsoft YaHei UI"/>
                <a:cs charset="0" pitchFamily="18" typeface="Microsoft YaHei UI"/>
              </a:rPr>
              <a:t>11.2%  9.9%</a:t>
            </a:r>
          </a:p>
        </p:txBody>
      </p:sp>
      <p:sp>
        <p:nvSpPr>
          <p:cNvPr id="1024" name="TextBox 1"/>
          <p:cNvSpPr txBox="1"/>
          <p:nvPr/>
        </p:nvSpPr>
        <p:spPr>
          <a:xfrm>
            <a:off x="2755900" y="2921000"/>
            <a:ext cx="366712" cy="210820"/>
          </a:xfrm>
          <a:prstGeom prst="rect">
            <a:avLst/>
          </a:prstGeom>
          <a:noFill/>
        </p:spPr>
        <p:txBody>
          <a:bodyPr lIns="0" rIns="0" rtlCol="0" tIns="0" wrap="none">
            <a:spAutoFit/>
          </a:bodyPr>
          <a:lstStyle/>
          <a:p>
            <a:pPr>
              <a:lnSpc>
                <a:spcPts val="1300"/>
              </a:lnSpc>
            </a:pPr>
            <a:r>
              <a:rPr altLang="zh-CN" lang="en-US" smtClean="0" sz="996">
                <a:solidFill>
                  <a:srgbClr val="55BC38"/>
                </a:solidFill>
                <a:latin charset="0" pitchFamily="18" typeface="Microsoft YaHei UI"/>
                <a:cs charset="0" pitchFamily="18" typeface="Microsoft YaHei UI"/>
              </a:rPr>
              <a:t>28.9%</a:t>
            </a:r>
          </a:p>
        </p:txBody>
      </p:sp>
      <p:sp>
        <p:nvSpPr>
          <p:cNvPr id="1025" name="TextBox 1"/>
          <p:cNvSpPr txBox="1"/>
          <p:nvPr/>
        </p:nvSpPr>
        <p:spPr>
          <a:xfrm>
            <a:off x="3187700" y="3479800"/>
            <a:ext cx="584200" cy="236220"/>
          </a:xfrm>
          <a:prstGeom prst="rect">
            <a:avLst/>
          </a:prstGeom>
          <a:noFill/>
        </p:spPr>
        <p:txBody>
          <a:bodyPr lIns="0" rIns="0" rtlCol="0" tIns="0" wrap="none">
            <a:spAutoFit/>
          </a:bodyPr>
          <a:lstStyle/>
          <a:p>
            <a:pPr>
              <a:lnSpc>
                <a:spcPts val="1500"/>
              </a:lnSpc>
            </a:pPr>
            <a:r>
              <a:rPr altLang="zh-CN" lang="en-US" smtClean="0" sz="996">
                <a:solidFill>
                  <a:srgbClr val="F08E35"/>
                </a:solidFill>
                <a:latin charset="0" pitchFamily="18" typeface="Microsoft YaHei UI"/>
                <a:cs charset="0" pitchFamily="18" typeface="Microsoft YaHei UI"/>
              </a:rPr>
              <a:t>7.8%8.7%</a:t>
            </a:r>
          </a:p>
        </p:txBody>
      </p:sp>
      <p:sp>
        <p:nvSpPr>
          <p:cNvPr id="1026" name="TextBox 1"/>
          <p:cNvSpPr txBox="1"/>
          <p:nvPr/>
        </p:nvSpPr>
        <p:spPr>
          <a:xfrm>
            <a:off x="3886200" y="3695700"/>
            <a:ext cx="584200" cy="210820"/>
          </a:xfrm>
          <a:prstGeom prst="rect">
            <a:avLst/>
          </a:prstGeom>
          <a:noFill/>
        </p:spPr>
        <p:txBody>
          <a:bodyPr lIns="0" rIns="0" rtlCol="0" tIns="0" wrap="none">
            <a:spAutoFit/>
          </a:bodyPr>
          <a:lstStyle/>
          <a:p>
            <a:pPr>
              <a:lnSpc>
                <a:spcPts val="1300"/>
              </a:lnSpc>
            </a:pPr>
            <a:r>
              <a:rPr altLang="zh-CN" lang="en-US" smtClean="0" sz="998">
                <a:solidFill>
                  <a:srgbClr val="F08E35"/>
                </a:solidFill>
                <a:latin charset="0" pitchFamily="18" typeface="Microsoft YaHei UI"/>
                <a:cs charset="0" pitchFamily="18" typeface="Microsoft YaHei UI"/>
              </a:rPr>
              <a:t>0.7%0.9%</a:t>
            </a:r>
          </a:p>
        </p:txBody>
      </p:sp>
      <p:sp>
        <p:nvSpPr>
          <p:cNvPr id="1028" name="TextBox 1"/>
          <p:cNvSpPr txBox="1"/>
          <p:nvPr/>
        </p:nvSpPr>
        <p:spPr>
          <a:xfrm>
            <a:off x="4597400" y="3429000"/>
            <a:ext cx="835025" cy="375920"/>
          </a:xfrm>
          <a:prstGeom prst="rect">
            <a:avLst/>
          </a:prstGeom>
          <a:noFill/>
        </p:spPr>
        <p:txBody>
          <a:bodyPr lIns="0" rIns="0" rtlCol="0" tIns="0" wrap="none">
            <a:spAutoFit/>
          </a:bodyPr>
          <a:lstStyle/>
          <a:p>
            <a:pPr>
              <a:lnSpc>
                <a:spcPts val="1300"/>
              </a:lnSpc>
              <a:tabLst>
                <a:tab pos="266700"/>
              </a:tabLst>
            </a:pPr>
            <a:r>
              <a:rPr altLang="zh-CN" lang="en-US" smtClean="0"/>
              <a:t>	10.7%</a:t>
            </a:r>
          </a:p>
          <a:p>
            <a:pPr>
              <a:lnSpc>
                <a:spcPts val="1300"/>
              </a:lnSpc>
              <a:tabLst>
                <a:tab pos="266700"/>
              </a:tabLst>
            </a:pPr>
            <a:r>
              <a:rPr altLang="zh-CN" lang="en-US" smtClean="0"/>
              <a:t>3.4%</a:t>
            </a:r>
          </a:p>
        </p:txBody>
      </p:sp>
      <p:sp>
        <p:nvSpPr>
          <p:cNvPr id="1029" name="TextBox 1"/>
          <p:cNvSpPr txBox="1"/>
          <p:nvPr/>
        </p:nvSpPr>
        <p:spPr>
          <a:xfrm>
            <a:off x="5295900" y="3594100"/>
            <a:ext cx="584200" cy="210820"/>
          </a:xfrm>
          <a:prstGeom prst="rect">
            <a:avLst/>
          </a:prstGeom>
          <a:noFill/>
        </p:spPr>
        <p:txBody>
          <a:bodyPr lIns="0" rIns="0" rtlCol="0" tIns="0" wrap="none">
            <a:spAutoFit/>
          </a:bodyPr>
          <a:lstStyle/>
          <a:p>
            <a:pPr>
              <a:lnSpc>
                <a:spcPts val="1300"/>
              </a:lnSpc>
            </a:pPr>
            <a:r>
              <a:rPr altLang="zh-CN" lang="en-US" smtClean="0" sz="996">
                <a:solidFill>
                  <a:srgbClr val="F08E35"/>
                </a:solidFill>
                <a:latin charset="0" pitchFamily="18" typeface="Microsoft YaHei UI"/>
                <a:cs charset="0" pitchFamily="18" typeface="Microsoft YaHei UI"/>
              </a:rPr>
              <a:t>4.6%4.3%</a:t>
            </a:r>
          </a:p>
        </p:txBody>
      </p:sp>
      <p:sp>
        <p:nvSpPr>
          <p:cNvPr id="1030" name="TextBox 1"/>
          <p:cNvSpPr txBox="1"/>
          <p:nvPr/>
        </p:nvSpPr>
        <p:spPr>
          <a:xfrm>
            <a:off x="5994400" y="3644900"/>
            <a:ext cx="1981200" cy="274320"/>
          </a:xfrm>
          <a:prstGeom prst="rect">
            <a:avLst/>
          </a:prstGeom>
          <a:noFill/>
        </p:spPr>
        <p:txBody>
          <a:bodyPr lIns="0" rIns="0" rtlCol="0" tIns="0" wrap="none">
            <a:spAutoFit/>
          </a:bodyPr>
          <a:lstStyle/>
          <a:p>
            <a:pPr>
              <a:lnSpc>
                <a:spcPts val="1800"/>
              </a:lnSpc>
            </a:pPr>
            <a:r>
              <a:rPr altLang="zh-CN" lang="en-US" smtClean="0" sz="996">
                <a:solidFill>
                  <a:srgbClr val="F08E35"/>
                </a:solidFill>
                <a:latin charset="0" pitchFamily="18" typeface="Microsoft YaHei UI"/>
                <a:cs charset="0" pitchFamily="18" typeface="Microsoft YaHei UI"/>
              </a:rPr>
              <a:t>1.0%0.6%   1.2%2.7%   2.3%3.1%</a:t>
            </a:r>
          </a:p>
        </p:txBody>
      </p:sp>
      <p:sp>
        <p:nvSpPr>
          <p:cNvPr id="1031" name="TextBox 1"/>
          <p:cNvSpPr txBox="1"/>
          <p:nvPr/>
        </p:nvSpPr>
        <p:spPr>
          <a:xfrm>
            <a:off x="1130300" y="40894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潮流女装</a:t>
            </a:r>
          </a:p>
        </p:txBody>
      </p:sp>
      <p:sp>
        <p:nvSpPr>
          <p:cNvPr id="1032" name="TextBox 1"/>
          <p:cNvSpPr txBox="1"/>
          <p:nvPr/>
        </p:nvSpPr>
        <p:spPr>
          <a:xfrm>
            <a:off x="1841500" y="40894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运动户外</a:t>
            </a:r>
          </a:p>
        </p:txBody>
      </p:sp>
      <p:sp>
        <p:nvSpPr>
          <p:cNvPr id="1033" name="TextBox 1"/>
          <p:cNvSpPr txBox="1"/>
          <p:nvPr/>
        </p:nvSpPr>
        <p:spPr>
          <a:xfrm>
            <a:off x="2540000" y="40894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牛仔休闲</a:t>
            </a:r>
          </a:p>
        </p:txBody>
      </p:sp>
      <p:sp>
        <p:nvSpPr>
          <p:cNvPr id="1034" name="TextBox 1"/>
          <p:cNvSpPr txBox="1"/>
          <p:nvPr/>
        </p:nvSpPr>
        <p:spPr>
          <a:xfrm>
            <a:off x="3365500" y="40894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鞋履</a:t>
            </a:r>
          </a:p>
        </p:txBody>
      </p:sp>
      <p:sp>
        <p:nvSpPr>
          <p:cNvPr id="1035" name="TextBox 1"/>
          <p:cNvSpPr txBox="1"/>
          <p:nvPr/>
        </p:nvSpPr>
        <p:spPr>
          <a:xfrm>
            <a:off x="4064000" y="40894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配饰</a:t>
            </a:r>
          </a:p>
        </p:txBody>
      </p:sp>
      <p:sp>
        <p:nvSpPr>
          <p:cNvPr id="1036" name="TextBox 1"/>
          <p:cNvSpPr txBox="1"/>
          <p:nvPr/>
        </p:nvSpPr>
        <p:spPr>
          <a:xfrm>
            <a:off x="4635500" y="40894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成熟女装</a:t>
            </a:r>
          </a:p>
        </p:txBody>
      </p:sp>
      <p:sp>
        <p:nvSpPr>
          <p:cNvPr id="1037" name="TextBox 1"/>
          <p:cNvSpPr txBox="1"/>
          <p:nvPr/>
        </p:nvSpPr>
        <p:spPr>
          <a:xfrm>
            <a:off x="5346700" y="40894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商务男装</a:t>
            </a:r>
          </a:p>
        </p:txBody>
      </p:sp>
      <p:sp>
        <p:nvSpPr>
          <p:cNvPr id="1038" name="TextBox 1"/>
          <p:cNvSpPr txBox="1"/>
          <p:nvPr/>
        </p:nvSpPr>
        <p:spPr>
          <a:xfrm>
            <a:off x="6172200" y="40894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童装</a:t>
            </a:r>
          </a:p>
        </p:txBody>
      </p:sp>
      <p:sp>
        <p:nvSpPr>
          <p:cNvPr id="1039" name="TextBox 1"/>
          <p:cNvSpPr txBox="1"/>
          <p:nvPr/>
        </p:nvSpPr>
        <p:spPr>
          <a:xfrm>
            <a:off x="6743700" y="40894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潮流男装</a:t>
            </a:r>
          </a:p>
        </p:txBody>
      </p:sp>
      <p:sp>
        <p:nvSpPr>
          <p:cNvPr id="1040" name="TextBox 1"/>
          <p:cNvSpPr txBox="1"/>
          <p:nvPr/>
        </p:nvSpPr>
        <p:spPr>
          <a:xfrm>
            <a:off x="7569200" y="40894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内衣</a:t>
            </a:r>
          </a:p>
        </p:txBody>
      </p:sp>
      <p:sp>
        <p:nvSpPr>
          <p:cNvPr id="1041" name="TextBox 1"/>
          <p:cNvSpPr txBox="1"/>
          <p:nvPr/>
        </p:nvSpPr>
        <p:spPr>
          <a:xfrm>
            <a:off x="393700" y="254000"/>
            <a:ext cx="10610850" cy="2357120"/>
          </a:xfrm>
          <a:prstGeom prst="rect">
            <a:avLst/>
          </a:prstGeom>
          <a:noFill/>
        </p:spPr>
        <p:txBody>
          <a:bodyPr lIns="0" rIns="0" rtlCol="0" tIns="0" wrap="none">
            <a:spAutoFit/>
          </a:bodyPr>
          <a:lstStyle/>
          <a:p>
            <a:pPr>
              <a:lnSpc>
                <a:spcPts val="1400"/>
              </a:lnSpc>
              <a:tabLst>
                <a:tab pos="241300"/>
                <a:tab pos="1358900"/>
                <a:tab pos="1765300"/>
                <a:tab pos="7073900"/>
              </a:tabLst>
            </a:pPr>
            <a:r>
              <a:rPr altLang="zh-CN" lang="en-US" smtClean="0"/>
              <a:t>	移动互联网用户线下消费习惯</a:t>
            </a:r>
          </a:p>
          <a:p>
            <a:pPr>
              <a:lnSpc>
                <a:spcPts val="1400"/>
              </a:lnSpc>
              <a:tabLst>
                <a:tab pos="241300"/>
                <a:tab pos="1358900"/>
                <a:tab pos="1765300"/>
                <a:tab pos="7073900"/>
              </a:tabLst>
            </a:pPr>
            <a:r>
              <a:rPr altLang="zh-CN" lang="en-US" smtClean="0"/>
              <a:t>   广州用户的运动户外类店铺客流量占服装服饰类整体客流的60%，而上海的潮流女装和牛仔休闲类客流</a:t>
            </a:r>
          </a:p>
          <a:p>
            <a:pPr>
              <a:lnSpc>
                <a:spcPts val="1400"/>
              </a:lnSpc>
              <a:tabLst>
                <a:tab pos="241300"/>
                <a:tab pos="1358900"/>
                <a:tab pos="1765300"/>
                <a:tab pos="7073900"/>
              </a:tabLst>
            </a:pPr>
            <a:r>
              <a:rPr altLang="zh-CN" lang="en-US" smtClean="0"/>
              <a:t>	量接近6成，可以看出，广州人爱运动，上海人爱时尚、更休闲</a:t>
            </a:r>
          </a:p>
          <a:p>
            <a:pPr>
              <a:lnSpc>
                <a:spcPts val="1400"/>
              </a:lnSpc>
              <a:tabLst>
                <a:tab pos="241300"/>
                <a:tab pos="1358900"/>
                <a:tab pos="1765300"/>
                <a:tab pos="7073900"/>
              </a:tabLst>
            </a:pPr>
            <a:endParaRPr altLang="zh-CN" lang="en-US" smtClean="0"/>
          </a:p>
          <a:p>
            <a:pPr>
              <a:lnSpc>
                <a:spcPts val="1400"/>
              </a:lnSpc>
              <a:tabLst>
                <a:tab pos="241300"/>
                <a:tab pos="1358900"/>
                <a:tab pos="1765300"/>
                <a:tab pos="7073900"/>
              </a:tabLst>
            </a:pPr>
            <a:endParaRPr altLang="zh-CN" lang="en-US" smtClean="0"/>
          </a:p>
          <a:p>
            <a:pPr>
              <a:lnSpc>
                <a:spcPts val="1400"/>
              </a:lnSpc>
              <a:tabLst>
                <a:tab pos="241300"/>
                <a:tab pos="1358900"/>
                <a:tab pos="1765300"/>
                <a:tab pos="7073900"/>
              </a:tabLst>
            </a:pPr>
            <a:endParaRPr altLang="zh-CN" lang="en-US" smtClean="0"/>
          </a:p>
          <a:p>
            <a:pPr>
              <a:lnSpc>
                <a:spcPts val="1400"/>
              </a:lnSpc>
              <a:tabLst>
                <a:tab pos="241300"/>
                <a:tab pos="1358900"/>
                <a:tab pos="1765300"/>
                <a:tab pos="7073900"/>
              </a:tabLst>
            </a:pPr>
            <a:r>
              <a:rPr altLang="zh-CN" lang="en-US" smtClean="0"/>
              <a:t>			2014年11月广州&amp;上海移动智能终端用户线下店铺服装服饰类客流量分布</a:t>
            </a:r>
          </a:p>
          <a:p>
            <a:pPr>
              <a:lnSpc>
                <a:spcPts val="1400"/>
              </a:lnSpc>
              <a:tabLst>
                <a:tab pos="241300"/>
                <a:tab pos="1358900"/>
                <a:tab pos="1765300"/>
                <a:tab pos="7073900"/>
              </a:tabLst>
            </a:pPr>
            <a:endParaRPr altLang="zh-CN" lang="en-US" smtClean="0"/>
          </a:p>
          <a:p>
            <a:pPr>
              <a:lnSpc>
                <a:spcPts val="1400"/>
              </a:lnSpc>
              <a:tabLst>
                <a:tab pos="241300"/>
                <a:tab pos="1358900"/>
                <a:tab pos="1765300"/>
                <a:tab pos="7073900"/>
              </a:tabLst>
            </a:pPr>
            <a:endParaRPr altLang="zh-CN" lang="en-US" smtClean="0"/>
          </a:p>
          <a:p>
            <a:pPr>
              <a:lnSpc>
                <a:spcPts val="1400"/>
              </a:lnSpc>
              <a:tabLst>
                <a:tab pos="241300"/>
                <a:tab pos="1358900"/>
                <a:tab pos="1765300"/>
                <a:tab pos="7073900"/>
              </a:tabLst>
            </a:pPr>
            <a:r>
              <a:rPr altLang="zh-CN" lang="en-US" smtClean="0"/>
              <a:t>		60.1%</a:t>
            </a:r>
          </a:p>
          <a:p>
            <a:pPr>
              <a:lnSpc>
                <a:spcPts val="1400"/>
              </a:lnSpc>
              <a:tabLst>
                <a:tab pos="241300"/>
                <a:tab pos="1358900"/>
                <a:tab pos="1765300"/>
                <a:tab pos="7073900"/>
              </a:tabLst>
            </a:pPr>
            <a:endParaRPr altLang="zh-CN" lang="en-US" smtClean="0"/>
          </a:p>
          <a:p>
            <a:pPr>
              <a:lnSpc>
                <a:spcPts val="1400"/>
              </a:lnSpc>
              <a:tabLst>
                <a:tab pos="241300"/>
                <a:tab pos="1358900"/>
                <a:tab pos="1765300"/>
                <a:tab pos="7073900"/>
              </a:tabLst>
            </a:pPr>
            <a:endParaRPr altLang="zh-CN" lang="en-US" smtClean="0"/>
          </a:p>
          <a:p>
            <a:pPr>
              <a:lnSpc>
                <a:spcPts val="1400"/>
              </a:lnSpc>
              <a:tabLst>
                <a:tab pos="241300"/>
                <a:tab pos="1358900"/>
                <a:tab pos="1765300"/>
                <a:tab pos="7073900"/>
              </a:tabLst>
            </a:pPr>
            <a:r>
              <a:rPr altLang="zh-CN" lang="en-US" smtClean="0"/>
              <a:t>				广州</a:t>
            </a:r>
          </a:p>
        </p:txBody>
      </p:sp>
      <p:sp>
        <p:nvSpPr>
          <p:cNvPr id="1042" name="TextBox 1"/>
          <p:cNvSpPr txBox="1"/>
          <p:nvPr/>
        </p:nvSpPr>
        <p:spPr>
          <a:xfrm>
            <a:off x="7467600" y="2794000"/>
            <a:ext cx="254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上海</a:t>
            </a:r>
          </a:p>
        </p:txBody>
      </p:sp>
    </p:spTree>
  </p:cSld>
  <p:clrMapOvr>
    <a:masterClrMapping/>
  </p:clrMapOvr>
  <p:transition/>
  <p:timing/>
</p:sld>
</file>

<file path=ppt/slides/slide7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990600" y="2209800"/>
            <a:ext cx="2133600" cy="2120900"/>
          </a:xfrm>
          <a:prstGeom prst="rect">
            <a:avLst/>
          </a:prstGeom>
          <a:noFill/>
        </p:spPr>
      </p:pic>
      <p:pic>
        <p:nvPicPr>
          <p:cNvPr id="6" name="Picture 3"/>
          <p:cNvPicPr>
            <a:picLocks noChangeArrowheads="1" noChangeAspect="1"/>
          </p:cNvPicPr>
          <p:nvPr/>
        </p:nvPicPr>
        <p:blipFill>
          <a:blip r:embed="rId3"/>
          <a:stretch>
            <a:fillRect/>
          </a:stretch>
        </p:blipFill>
        <p:spPr bwMode="auto">
          <a:xfrm>
            <a:off x="444500" y="4800600"/>
            <a:ext cx="1117600" cy="304800"/>
          </a:xfrm>
          <a:prstGeom prst="rect">
            <a:avLst/>
          </a:prstGeom>
          <a:noFill/>
        </p:spPr>
      </p:pic>
      <p:pic>
        <p:nvPicPr>
          <p:cNvPr id="7" name="Picture 3"/>
          <p:cNvPicPr>
            <a:picLocks noChangeArrowheads="1" noChangeAspect="1"/>
          </p:cNvPicPr>
          <p:nvPr/>
        </p:nvPicPr>
        <p:blipFill>
          <a:blip r:embed="rId4"/>
          <a:stretch>
            <a:fillRect/>
          </a:stretch>
        </p:blipFill>
        <p:spPr bwMode="auto">
          <a:xfrm>
            <a:off x="3657600" y="2209800"/>
            <a:ext cx="2133600" cy="2120900"/>
          </a:xfrm>
          <a:prstGeom prst="rect">
            <a:avLst/>
          </a:prstGeom>
          <a:noFill/>
        </p:spPr>
      </p:pic>
      <p:pic>
        <p:nvPicPr>
          <p:cNvPr id="8" name="Picture 3"/>
          <p:cNvPicPr>
            <a:picLocks noChangeArrowheads="1" noChangeAspect="1"/>
          </p:cNvPicPr>
          <p:nvPr/>
        </p:nvPicPr>
        <p:blipFill>
          <a:blip r:embed="rId5"/>
          <a:stretch>
            <a:fillRect/>
          </a:stretch>
        </p:blipFill>
        <p:spPr bwMode="auto">
          <a:xfrm>
            <a:off x="6324600" y="2209800"/>
            <a:ext cx="2133600" cy="21209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9" name="TextBox 1"/>
          <p:cNvSpPr txBox="1"/>
          <p:nvPr/>
        </p:nvSpPr>
        <p:spPr>
          <a:xfrm>
            <a:off x="393700" y="254000"/>
            <a:ext cx="9871918" cy="1290320"/>
          </a:xfrm>
          <a:prstGeom prst="rect">
            <a:avLst/>
          </a:prstGeom>
          <a:noFill/>
        </p:spPr>
        <p:txBody>
          <a:bodyPr lIns="0" rIns="0" rtlCol="0" tIns="0" wrap="none">
            <a:spAutoFit/>
          </a:bodyPr>
          <a:lstStyle/>
          <a:p>
            <a:pPr>
              <a:lnSpc>
                <a:spcPts val="1400"/>
              </a:lnSpc>
              <a:tabLst>
                <a:tab pos="241300"/>
                <a:tab pos="1790700"/>
              </a:tabLst>
            </a:pPr>
            <a:r>
              <a:rPr altLang="zh-CN" lang="en-US" smtClean="0"/>
              <a:t>	移动互联网用户线下消费习惯</a:t>
            </a:r>
          </a:p>
          <a:p>
            <a:pPr>
              <a:lnSpc>
                <a:spcPts val="1400"/>
              </a:lnSpc>
              <a:tabLst>
                <a:tab pos="241300"/>
                <a:tab pos="1790700"/>
              </a:tabLst>
            </a:pPr>
            <a:r>
              <a:rPr altLang="zh-CN" lang="en-US" smtClean="0"/>
              <a:t>   服装服饰类线下品牌中，北京人品牌偏好更平均，相对偏爱URBAN REVIVO、UNIQLO等快时尚品</a:t>
            </a:r>
          </a:p>
          <a:p>
            <a:pPr>
              <a:lnSpc>
                <a:spcPts val="1400"/>
              </a:lnSpc>
              <a:tabLst>
                <a:tab pos="241300"/>
                <a:tab pos="1790700"/>
              </a:tabLst>
            </a:pPr>
            <a:r>
              <a:rPr altLang="zh-CN" lang="en-US" smtClean="0"/>
              <a:t>	牌，广州人偏爱ANTA、NIKE等运动品牌，上海人则更喜欢GUESS、IT等时尚潮牌</a:t>
            </a:r>
          </a:p>
          <a:p>
            <a:pPr>
              <a:lnSpc>
                <a:spcPts val="1400"/>
              </a:lnSpc>
              <a:tabLst>
                <a:tab pos="241300"/>
                <a:tab pos="1790700"/>
              </a:tabLst>
            </a:pPr>
            <a:endParaRPr altLang="zh-CN" lang="en-US" smtClean="0"/>
          </a:p>
          <a:p>
            <a:pPr>
              <a:lnSpc>
                <a:spcPts val="1400"/>
              </a:lnSpc>
              <a:tabLst>
                <a:tab pos="241300"/>
                <a:tab pos="1790700"/>
              </a:tabLst>
            </a:pPr>
            <a:endParaRPr altLang="zh-CN" lang="en-US" smtClean="0"/>
          </a:p>
          <a:p>
            <a:pPr>
              <a:lnSpc>
                <a:spcPts val="1400"/>
              </a:lnSpc>
              <a:tabLst>
                <a:tab pos="241300"/>
                <a:tab pos="1790700"/>
              </a:tabLst>
            </a:pPr>
            <a:endParaRPr altLang="zh-CN" lang="en-US" smtClean="0"/>
          </a:p>
          <a:p>
            <a:pPr>
              <a:lnSpc>
                <a:spcPts val="1400"/>
              </a:lnSpc>
              <a:tabLst>
                <a:tab pos="241300"/>
                <a:tab pos="1790700"/>
              </a:tabLst>
            </a:pPr>
            <a:r>
              <a:rPr altLang="zh-CN" lang="en-US" smtClean="0"/>
              <a:t>		2014年11月移动智能终端用户服装服饰类线下店铺按品牌客流量分布热度图</a:t>
            </a:r>
          </a:p>
        </p:txBody>
      </p:sp>
      <p:sp>
        <p:nvSpPr>
          <p:cNvPr id="10" name="TextBox 1"/>
          <p:cNvSpPr txBox="1"/>
          <p:nvPr/>
        </p:nvSpPr>
        <p:spPr>
          <a:xfrm>
            <a:off x="4546600" y="1943100"/>
            <a:ext cx="442912"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广   州</a:t>
            </a:r>
          </a:p>
        </p:txBody>
      </p:sp>
      <p:sp>
        <p:nvSpPr>
          <p:cNvPr id="11" name="TextBox 1"/>
          <p:cNvSpPr txBox="1"/>
          <p:nvPr/>
        </p:nvSpPr>
        <p:spPr>
          <a:xfrm>
            <a:off x="7264400" y="1892300"/>
            <a:ext cx="442912"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上   海</a:t>
            </a:r>
          </a:p>
        </p:txBody>
      </p:sp>
      <p:sp>
        <p:nvSpPr>
          <p:cNvPr id="12" name="TextBox 1"/>
          <p:cNvSpPr txBox="1"/>
          <p:nvPr/>
        </p:nvSpPr>
        <p:spPr>
          <a:xfrm>
            <a:off x="1828800" y="1943100"/>
            <a:ext cx="396875"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北  京</a:t>
            </a:r>
          </a:p>
        </p:txBody>
      </p:sp>
    </p:spTree>
  </p:cSld>
  <p:clrMapOvr>
    <a:masterClrMapping/>
  </p:clrMapOvr>
  <p:transition/>
  <p:timing/>
</p:sld>
</file>

<file path=ppt/slides/slide7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3282441" y="2265933"/>
            <a:ext cx="722884" cy="125476"/>
          </a:xfrm>
          <a:custGeom>
            <a:gdLst>
              <a:gd fmla="*/ 716534 w 722884" name="connsiteX0"/>
              <a:gd fmla="*/ 119126 h 125476" name="connsiteY0"/>
              <a:gd fmla="*/ 62738 w 722884" name="connsiteX1"/>
              <a:gd fmla="*/ 6350 h 125476" name="connsiteY1"/>
              <a:gd fmla="*/ 6350 w 722884" name="connsiteX2"/>
              <a:gd fmla="*/ 6350 h 125476" name="connsiteY2"/>
            </a:gdLst>
            <a:cxnLst>
              <a:cxn ang="0">
                <a:pos x="connsiteX0" y="connsiteY0"/>
              </a:cxn>
              <a:cxn ang="1">
                <a:pos x="connsiteX1" y="connsiteY1"/>
              </a:cxn>
              <a:cxn ang="2">
                <a:pos x="connsiteX2" y="connsiteY2"/>
              </a:cxn>
            </a:cxnLst>
            <a:rect b="b" l="l" r="r" t="t"/>
            <a:pathLst>
              <a:path h="125476" w="722884">
                <a:moveTo>
                  <a:pt x="716534" y="119126"/>
                </a:moveTo>
                <a:lnTo>
                  <a:pt x="62738" y="6350"/>
                </a:ln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 name="Freeform 3"/>
          <p:cNvSpPr/>
          <p:nvPr/>
        </p:nvSpPr>
        <p:spPr>
          <a:xfrm>
            <a:off x="3893565" y="2188210"/>
            <a:ext cx="242824" cy="191007"/>
          </a:xfrm>
          <a:custGeom>
            <a:gdLst>
              <a:gd fmla="*/ 236474 w 242824" name="connsiteX0"/>
              <a:gd fmla="*/ 184657 h 191007" name="connsiteY0"/>
              <a:gd fmla="*/ 64262 w 242824" name="connsiteX1"/>
              <a:gd fmla="*/ 6350 h 191007" name="connsiteY1"/>
              <a:gd fmla="*/ 6350 w 242824" name="connsiteX2"/>
              <a:gd fmla="*/ 6350 h 191007" name="connsiteY2"/>
            </a:gdLst>
            <a:cxnLst>
              <a:cxn ang="0">
                <a:pos x="connsiteX0" y="connsiteY0"/>
              </a:cxn>
              <a:cxn ang="1">
                <a:pos x="connsiteX1" y="connsiteY1"/>
              </a:cxn>
              <a:cxn ang="2">
                <a:pos x="connsiteX2" y="connsiteY2"/>
              </a:cxn>
            </a:cxnLst>
            <a:rect b="b" l="l" r="r" t="t"/>
            <a:pathLst>
              <a:path h="191007" w="242824">
                <a:moveTo>
                  <a:pt x="236474" y="184657"/>
                </a:moveTo>
                <a:lnTo>
                  <a:pt x="64262" y="6350"/>
                </a:ln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Freeform 3"/>
          <p:cNvSpPr/>
          <p:nvPr/>
        </p:nvSpPr>
        <p:spPr>
          <a:xfrm>
            <a:off x="4231894" y="2133345"/>
            <a:ext cx="12700" cy="241300"/>
          </a:xfrm>
          <a:custGeom>
            <a:gdLst>
              <a:gd fmla="*/ 6350 w 12700" name="connsiteX0"/>
              <a:gd fmla="*/ 234950 h 241300" name="connsiteY0"/>
              <a:gd fmla="*/ 6350 w 12700" name="connsiteX1"/>
              <a:gd fmla="*/ 62738 h 241300" name="connsiteY1"/>
              <a:gd fmla="*/ 6350 w 12700" name="connsiteX2"/>
              <a:gd fmla="*/ 6350 h 241300" name="connsiteY2"/>
            </a:gdLst>
            <a:cxnLst>
              <a:cxn ang="0">
                <a:pos x="connsiteX0" y="connsiteY0"/>
              </a:cxn>
              <a:cxn ang="1">
                <a:pos x="connsiteX1" y="connsiteY1"/>
              </a:cxn>
              <a:cxn ang="2">
                <a:pos x="connsiteX2" y="connsiteY2"/>
              </a:cxn>
            </a:cxnLst>
            <a:rect b="b" l="l" r="r" t="t"/>
            <a:pathLst>
              <a:path h="241300" w="12700">
                <a:moveTo>
                  <a:pt x="6350" y="234950"/>
                </a:moveTo>
                <a:lnTo>
                  <a:pt x="6350" y="62738"/>
                </a:lnTo>
                <a:lnTo>
                  <a:pt x="6350"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Freeform 3"/>
          <p:cNvSpPr/>
          <p:nvPr/>
        </p:nvSpPr>
        <p:spPr>
          <a:xfrm>
            <a:off x="4297426" y="2160777"/>
            <a:ext cx="186435" cy="212344"/>
          </a:xfrm>
          <a:custGeom>
            <a:gdLst>
              <a:gd fmla="*/ 6350 w 186435" name="connsiteX0"/>
              <a:gd fmla="*/ 205994 h 212344" name="connsiteY0"/>
              <a:gd fmla="*/ 122173 w 186435" name="connsiteX1"/>
              <a:gd fmla="*/ 6350 h 212344" name="connsiteY1"/>
              <a:gd fmla="*/ 180085 w 186435" name="connsiteX2"/>
              <a:gd fmla="*/ 6350 h 212344" name="connsiteY2"/>
            </a:gdLst>
            <a:cxnLst>
              <a:cxn ang="0">
                <a:pos x="connsiteX0" y="connsiteY0"/>
              </a:cxn>
              <a:cxn ang="1">
                <a:pos x="connsiteX1" y="connsiteY1"/>
              </a:cxn>
              <a:cxn ang="2">
                <a:pos x="connsiteX2" y="connsiteY2"/>
              </a:cxn>
            </a:cxnLst>
            <a:rect b="b" l="l" r="r" t="t"/>
            <a:pathLst>
              <a:path h="212344" w="186435">
                <a:moveTo>
                  <a:pt x="6350" y="205994"/>
                </a:moveTo>
                <a:lnTo>
                  <a:pt x="122173" y="6350"/>
                </a:lnTo>
                <a:lnTo>
                  <a:pt x="180085" y="6350"/>
                </a:lnTo>
              </a:path>
            </a:pathLst>
          </a:custGeom>
          <a:ln w="12700">
            <a:solidFill>
              <a:srgbClr val="A6A6A6">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Freeform 3"/>
          <p:cNvSpPr/>
          <p:nvPr/>
        </p:nvSpPr>
        <p:spPr>
          <a:xfrm>
            <a:off x="6393179" y="2100072"/>
            <a:ext cx="74676" cy="74676"/>
          </a:xfrm>
          <a:custGeom>
            <a:gdLst>
              <a:gd fmla="*/ 0 w 74676" name="connsiteX0"/>
              <a:gd fmla="*/ 74676 h 74676" name="connsiteY0"/>
              <a:gd fmla="*/ 74676 w 74676" name="connsiteX1"/>
              <a:gd fmla="*/ 74676 h 74676" name="connsiteY1"/>
              <a:gd fmla="*/ 74676 w 74676" name="connsiteX2"/>
              <a:gd fmla="*/ 0 h 74676" name="connsiteY2"/>
              <a:gd fmla="*/ 0 w 74676" name="connsiteX3"/>
              <a:gd fmla="*/ 0 h 74676" name="connsiteY3"/>
              <a:gd fmla="*/ 0 w 74676"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4676">
                <a:moveTo>
                  <a:pt x="0" y="74676"/>
                </a:moveTo>
                <a:lnTo>
                  <a:pt x="74676" y="74676"/>
                </a:lnTo>
                <a:lnTo>
                  <a:pt x="74676" y="0"/>
                </a:lnTo>
                <a:lnTo>
                  <a:pt x="0" y="0"/>
                </a:lnTo>
                <a:lnTo>
                  <a:pt x="0" y="74676"/>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6393179" y="2345435"/>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6393179" y="2592323"/>
            <a:ext cx="74676" cy="74676"/>
          </a:xfrm>
          <a:custGeom>
            <a:gdLst>
              <a:gd fmla="*/ 0 w 74676" name="connsiteX0"/>
              <a:gd fmla="*/ 74676 h 74676" name="connsiteY0"/>
              <a:gd fmla="*/ 74676 w 74676" name="connsiteX1"/>
              <a:gd fmla="*/ 74676 h 74676" name="connsiteY1"/>
              <a:gd fmla="*/ 74676 w 74676" name="connsiteX2"/>
              <a:gd fmla="*/ 0 h 74676" name="connsiteY2"/>
              <a:gd fmla="*/ 0 w 74676" name="connsiteX3"/>
              <a:gd fmla="*/ 0 h 74676" name="connsiteY3"/>
              <a:gd fmla="*/ 0 w 74676"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4676">
                <a:moveTo>
                  <a:pt x="0" y="74676"/>
                </a:moveTo>
                <a:lnTo>
                  <a:pt x="74676" y="74676"/>
                </a:lnTo>
                <a:lnTo>
                  <a:pt x="74676" y="0"/>
                </a:lnTo>
                <a:lnTo>
                  <a:pt x="0" y="0"/>
                </a:lnTo>
                <a:lnTo>
                  <a:pt x="0" y="74676"/>
                </a:lnTo>
              </a:path>
            </a:pathLst>
          </a:custGeom>
          <a:solidFill>
            <a:srgbClr val="3E8A6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6393179" y="2837688"/>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6393179" y="3084576"/>
            <a:ext cx="74676" cy="74676"/>
          </a:xfrm>
          <a:custGeom>
            <a:gdLst>
              <a:gd fmla="*/ 0 w 74676" name="connsiteX0"/>
              <a:gd fmla="*/ 74675 h 74676" name="connsiteY0"/>
              <a:gd fmla="*/ 74676 w 74676" name="connsiteX1"/>
              <a:gd fmla="*/ 74675 h 74676" name="connsiteY1"/>
              <a:gd fmla="*/ 74676 w 74676" name="connsiteX2"/>
              <a:gd fmla="*/ 0 h 74676" name="connsiteY2"/>
              <a:gd fmla="*/ 0 w 74676" name="connsiteX3"/>
              <a:gd fmla="*/ 0 h 74676" name="connsiteY3"/>
              <a:gd fmla="*/ 0 w 74676" name="connsiteX4"/>
              <a:gd fmla="*/ 74675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4676">
                <a:moveTo>
                  <a:pt x="0" y="74675"/>
                </a:moveTo>
                <a:lnTo>
                  <a:pt x="74676" y="74675"/>
                </a:lnTo>
                <a:lnTo>
                  <a:pt x="74676" y="0"/>
                </a:lnTo>
                <a:lnTo>
                  <a:pt x="0" y="0"/>
                </a:lnTo>
                <a:lnTo>
                  <a:pt x="0" y="74675"/>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6393179" y="3329940"/>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D33F1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6393179" y="3576828"/>
            <a:ext cx="74676" cy="74676"/>
          </a:xfrm>
          <a:custGeom>
            <a:gdLst>
              <a:gd fmla="*/ 0 w 74676" name="connsiteX0"/>
              <a:gd fmla="*/ 74675 h 74676" name="connsiteY0"/>
              <a:gd fmla="*/ 74676 w 74676" name="connsiteX1"/>
              <a:gd fmla="*/ 74675 h 74676" name="connsiteY1"/>
              <a:gd fmla="*/ 74676 w 74676" name="connsiteX2"/>
              <a:gd fmla="*/ 0 h 74676" name="connsiteY2"/>
              <a:gd fmla="*/ 0 w 74676" name="connsiteX3"/>
              <a:gd fmla="*/ 0 h 74676" name="connsiteY3"/>
              <a:gd fmla="*/ 0 w 74676" name="connsiteX4"/>
              <a:gd fmla="*/ 74675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4676">
                <a:moveTo>
                  <a:pt x="0" y="74675"/>
                </a:moveTo>
                <a:lnTo>
                  <a:pt x="74676" y="74675"/>
                </a:lnTo>
                <a:lnTo>
                  <a:pt x="74676" y="0"/>
                </a:lnTo>
                <a:lnTo>
                  <a:pt x="0" y="0"/>
                </a:lnTo>
                <a:lnTo>
                  <a:pt x="0" y="74675"/>
                </a:lnTo>
              </a:path>
            </a:pathLst>
          </a:custGeom>
          <a:solidFill>
            <a:srgbClr val="934FC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6393179" y="3823715"/>
            <a:ext cx="74676" cy="74676"/>
          </a:xfrm>
          <a:custGeom>
            <a:gdLst>
              <a:gd fmla="*/ 0 w 74676" name="connsiteX0"/>
              <a:gd fmla="*/ 74676 h 74676" name="connsiteY0"/>
              <a:gd fmla="*/ 74676 w 74676" name="connsiteX1"/>
              <a:gd fmla="*/ 74676 h 74676" name="connsiteY1"/>
              <a:gd fmla="*/ 74676 w 74676" name="connsiteX2"/>
              <a:gd fmla="*/ 0 h 74676" name="connsiteY2"/>
              <a:gd fmla="*/ 0 w 74676" name="connsiteX3"/>
              <a:gd fmla="*/ 0 h 74676" name="connsiteY3"/>
              <a:gd fmla="*/ 0 w 74676" name="connsiteX4"/>
              <a:gd fmla="*/ 74676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74676">
                <a:moveTo>
                  <a:pt x="0" y="74676"/>
                </a:moveTo>
                <a:lnTo>
                  <a:pt x="74676" y="74676"/>
                </a:lnTo>
                <a:lnTo>
                  <a:pt x="74676" y="0"/>
                </a:lnTo>
                <a:lnTo>
                  <a:pt x="0" y="0"/>
                </a:lnTo>
                <a:lnTo>
                  <a:pt x="0" y="74676"/>
                </a:lnTo>
              </a:path>
            </a:pathLst>
          </a:custGeom>
          <a:solidFill>
            <a:srgbClr val="41287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6393179" y="4069079"/>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34C4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pic>
        <p:nvPicPr>
          <p:cNvPr id="19" name="Picture 3"/>
          <p:cNvPicPr>
            <a:picLocks noChangeArrowheads="1" noChangeAspect="1"/>
          </p:cNvPicPr>
          <p:nvPr/>
        </p:nvPicPr>
        <p:blipFill>
          <a:blip r:embed="rId3"/>
          <a:stretch>
            <a:fillRect/>
          </a:stretch>
        </p:blipFill>
        <p:spPr bwMode="auto">
          <a:xfrm>
            <a:off x="2743200" y="2336800"/>
            <a:ext cx="3149600" cy="1765300"/>
          </a:xfrm>
          <a:prstGeom prst="rect">
            <a:avLst/>
          </a:prstGeom>
          <a:noFill/>
        </p:spPr>
      </p:pic>
      <p:sp>
        <p:nvSpPr>
          <p:cNvPr id="2" name="TextBox 1"/>
          <p:cNvSpPr txBox="1"/>
          <p:nvPr/>
        </p:nvSpPr>
        <p:spPr>
          <a:xfrm>
            <a:off x="4889500" y="2590800"/>
            <a:ext cx="366712"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35.1%</a:t>
            </a:r>
          </a:p>
        </p:txBody>
      </p:sp>
      <p:sp>
        <p:nvSpPr>
          <p:cNvPr id="20" name="TextBox 1"/>
          <p:cNvSpPr txBox="1"/>
          <p:nvPr/>
        </p:nvSpPr>
        <p:spPr>
          <a:xfrm>
            <a:off x="4343400" y="3454400"/>
            <a:ext cx="366712"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24.7%</a:t>
            </a:r>
          </a:p>
        </p:txBody>
      </p:sp>
      <p:sp>
        <p:nvSpPr>
          <p:cNvPr id="21" name="TextBox 1"/>
          <p:cNvSpPr txBox="1"/>
          <p:nvPr/>
        </p:nvSpPr>
        <p:spPr>
          <a:xfrm>
            <a:off x="2984500" y="3035300"/>
            <a:ext cx="366712"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18.3%</a:t>
            </a:r>
          </a:p>
        </p:txBody>
      </p:sp>
      <p:sp>
        <p:nvSpPr>
          <p:cNvPr id="22" name="TextBox 1"/>
          <p:cNvSpPr txBox="1"/>
          <p:nvPr/>
        </p:nvSpPr>
        <p:spPr>
          <a:xfrm>
            <a:off x="2971800" y="2133600"/>
            <a:ext cx="2921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a:t>
            </a:r>
          </a:p>
        </p:txBody>
      </p:sp>
      <p:sp>
        <p:nvSpPr>
          <p:cNvPr id="23" name="TextBox 1"/>
          <p:cNvSpPr txBox="1"/>
          <p:nvPr/>
        </p:nvSpPr>
        <p:spPr>
          <a:xfrm>
            <a:off x="3314700" y="2057400"/>
            <a:ext cx="871538" cy="706120"/>
          </a:xfrm>
          <a:prstGeom prst="rect">
            <a:avLst/>
          </a:prstGeom>
          <a:noFill/>
        </p:spPr>
        <p:txBody>
          <a:bodyPr lIns="0" rIns="0" rtlCol="0" tIns="0" wrap="none">
            <a:spAutoFit/>
          </a:bodyPr>
          <a:lstStyle/>
          <a:p>
            <a:pPr>
              <a:lnSpc>
                <a:spcPts val="1300"/>
              </a:lnSpc>
              <a:tabLst>
                <a:tab pos="266700"/>
                <a:tab pos="419100"/>
              </a:tabLst>
            </a:pPr>
            <a:r>
              <a:rPr altLang="zh-CN" lang="en-US" smtClean="0"/>
              <a:t>	1.5%</a:t>
            </a:r>
          </a:p>
          <a:p>
            <a:pPr>
              <a:lnSpc>
                <a:spcPts val="1300"/>
              </a:lnSpc>
              <a:tabLst>
                <a:tab pos="266700"/>
                <a:tab pos="419100"/>
              </a:tabLst>
            </a:pPr>
            <a:endParaRPr altLang="zh-CN" lang="en-US" smtClean="0"/>
          </a:p>
          <a:p>
            <a:pPr>
              <a:lnSpc>
                <a:spcPts val="1300"/>
              </a:lnSpc>
              <a:tabLst>
                <a:tab pos="266700"/>
                <a:tab pos="419100"/>
              </a:tabLst>
            </a:pPr>
            <a:r>
              <a:rPr altLang="zh-CN" lang="en-US" smtClean="0"/>
              <a:t>		4.5%</a:t>
            </a:r>
          </a:p>
          <a:p>
            <a:pPr>
              <a:lnSpc>
                <a:spcPts val="1300"/>
              </a:lnSpc>
              <a:tabLst>
                <a:tab pos="266700"/>
                <a:tab pos="419100"/>
              </a:tabLst>
            </a:pPr>
            <a:r>
              <a:rPr altLang="zh-CN" lang="en-US" smtClean="0"/>
              <a:t>12.1%</a:t>
            </a:r>
          </a:p>
        </p:txBody>
      </p:sp>
      <p:sp>
        <p:nvSpPr>
          <p:cNvPr id="24" name="TextBox 1"/>
          <p:cNvSpPr txBox="1"/>
          <p:nvPr/>
        </p:nvSpPr>
        <p:spPr>
          <a:xfrm>
            <a:off x="4076700" y="1993900"/>
            <a:ext cx="736600" cy="248920"/>
          </a:xfrm>
          <a:prstGeom prst="rect">
            <a:avLst/>
          </a:prstGeom>
          <a:noFill/>
        </p:spPr>
        <p:txBody>
          <a:bodyPr lIns="0" rIns="0" rtlCol="0" tIns="0" wrap="none">
            <a:spAutoFit/>
          </a:bodyPr>
          <a:lstStyle/>
          <a:p>
            <a:pPr>
              <a:lnSpc>
                <a:spcPts val="1600"/>
              </a:lnSpc>
            </a:pPr>
            <a:r>
              <a:rPr altLang="zh-CN" lang="en-US" smtClean="0" sz="996">
                <a:solidFill>
                  <a:srgbClr val="8087A4"/>
                </a:solidFill>
                <a:latin charset="0" pitchFamily="18" typeface="Microsoft YaHei UI"/>
                <a:cs charset="0" pitchFamily="18" typeface="Microsoft YaHei UI"/>
              </a:rPr>
              <a:t>1.4%    0.4%</a:t>
            </a:r>
          </a:p>
        </p:txBody>
      </p:sp>
      <p:sp>
        <p:nvSpPr>
          <p:cNvPr id="25" name="TextBox 1"/>
          <p:cNvSpPr txBox="1"/>
          <p:nvPr/>
        </p:nvSpPr>
        <p:spPr>
          <a:xfrm>
            <a:off x="393700" y="254000"/>
            <a:ext cx="10672762" cy="1290320"/>
          </a:xfrm>
          <a:prstGeom prst="rect">
            <a:avLst/>
          </a:prstGeom>
          <a:noFill/>
        </p:spPr>
        <p:txBody>
          <a:bodyPr lIns="0" rIns="0" rtlCol="0" tIns="0" wrap="none">
            <a:spAutoFit/>
          </a:bodyPr>
          <a:lstStyle/>
          <a:p>
            <a:pPr>
              <a:lnSpc>
                <a:spcPts val="1400"/>
              </a:lnSpc>
              <a:tabLst>
                <a:tab pos="241300"/>
                <a:tab pos="2413000"/>
              </a:tabLst>
            </a:pPr>
            <a:r>
              <a:rPr altLang="zh-CN" lang="en-US" smtClean="0"/>
              <a:t>	移动互联网用户线下消费习惯</a:t>
            </a:r>
          </a:p>
          <a:p>
            <a:pPr>
              <a:lnSpc>
                <a:spcPts val="1400"/>
              </a:lnSpc>
              <a:tabLst>
                <a:tab pos="241300"/>
                <a:tab pos="2413000"/>
              </a:tabLst>
            </a:pPr>
            <a:r>
              <a:rPr altLang="zh-CN" lang="en-US" smtClean="0"/>
              <a:t>   快餐简餐、咖啡水吧和中餐正餐是餐饮类店铺客流量的前三名，其中，快餐简餐和咖啡水吧的客流量之</a:t>
            </a:r>
          </a:p>
          <a:p>
            <a:pPr>
              <a:lnSpc>
                <a:spcPts val="1400"/>
              </a:lnSpc>
              <a:tabLst>
                <a:tab pos="241300"/>
                <a:tab pos="2413000"/>
              </a:tabLst>
            </a:pPr>
            <a:r>
              <a:rPr altLang="zh-CN" lang="en-US" smtClean="0"/>
              <a:t>	和近6成，简单方便的快餐文化符合现代人的快节奏，也更受用户欢迎</a:t>
            </a:r>
          </a:p>
          <a:p>
            <a:pPr>
              <a:lnSpc>
                <a:spcPts val="1400"/>
              </a:lnSpc>
              <a:tabLst>
                <a:tab pos="241300"/>
                <a:tab pos="2413000"/>
              </a:tabLst>
            </a:pPr>
            <a:endParaRPr altLang="zh-CN" lang="en-US" smtClean="0"/>
          </a:p>
          <a:p>
            <a:pPr>
              <a:lnSpc>
                <a:spcPts val="1400"/>
              </a:lnSpc>
              <a:tabLst>
                <a:tab pos="241300"/>
                <a:tab pos="2413000"/>
              </a:tabLst>
            </a:pPr>
            <a:endParaRPr altLang="zh-CN" lang="en-US" smtClean="0"/>
          </a:p>
          <a:p>
            <a:pPr>
              <a:lnSpc>
                <a:spcPts val="1400"/>
              </a:lnSpc>
              <a:tabLst>
                <a:tab pos="241300"/>
                <a:tab pos="2413000"/>
              </a:tabLst>
            </a:pPr>
            <a:endParaRPr altLang="zh-CN" lang="en-US" smtClean="0"/>
          </a:p>
          <a:p>
            <a:pPr>
              <a:lnSpc>
                <a:spcPts val="1400"/>
              </a:lnSpc>
              <a:tabLst>
                <a:tab pos="241300"/>
                <a:tab pos="2413000"/>
              </a:tabLst>
            </a:pPr>
            <a:r>
              <a:rPr altLang="zh-CN" lang="en-US" smtClean="0"/>
              <a:t>		2014年11月移动智能终端用户线下店铺餐饮类客流量分布</a:t>
            </a:r>
          </a:p>
        </p:txBody>
      </p:sp>
      <p:sp>
        <p:nvSpPr>
          <p:cNvPr id="26" name="TextBox 1"/>
          <p:cNvSpPr txBox="1"/>
          <p:nvPr/>
        </p:nvSpPr>
        <p:spPr>
          <a:xfrm>
            <a:off x="6502400" y="2044700"/>
            <a:ext cx="508000" cy="5410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快餐简餐</a:t>
            </a:r>
          </a:p>
          <a:p>
            <a:pPr>
              <a:lnSpc>
                <a:spcPts val="1300"/>
              </a:lnSpc>
            </a:pPr>
            <a:r>
              <a:rPr altLang="zh-CN" lang="en-US" smtClean="0" sz="996">
                <a:solidFill>
                  <a:srgbClr val="8087A4"/>
                </a:solidFill>
                <a:latin charset="0" pitchFamily="18" typeface="Microsoft YaHei UI"/>
                <a:cs charset="0" pitchFamily="18" typeface="Microsoft YaHei UI"/>
              </a:rPr>
              <a:t>咖啡水吧</a:t>
            </a:r>
          </a:p>
          <a:p>
            <a:pPr>
              <a:lnSpc>
                <a:spcPts val="1300"/>
              </a:lnSpc>
            </a:pPr>
            <a:r>
              <a:rPr altLang="zh-CN" lang="en-US" smtClean="0" sz="996">
                <a:solidFill>
                  <a:srgbClr val="8087A4"/>
                </a:solidFill>
                <a:latin charset="0" pitchFamily="18" typeface="Microsoft YaHei UI"/>
                <a:cs charset="0" pitchFamily="18" typeface="Microsoft YaHei UI"/>
              </a:rPr>
              <a:t>中餐正餐</a:t>
            </a:r>
          </a:p>
        </p:txBody>
      </p:sp>
      <p:sp>
        <p:nvSpPr>
          <p:cNvPr id="27" name="TextBox 1"/>
          <p:cNvSpPr txBox="1"/>
          <p:nvPr/>
        </p:nvSpPr>
        <p:spPr>
          <a:xfrm>
            <a:off x="6502400" y="2781300"/>
            <a:ext cx="508000"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面包甜点</a:t>
            </a:r>
          </a:p>
        </p:txBody>
      </p:sp>
      <p:sp>
        <p:nvSpPr>
          <p:cNvPr id="28" name="TextBox 1"/>
          <p:cNvSpPr txBox="1"/>
          <p:nvPr/>
        </p:nvSpPr>
        <p:spPr>
          <a:xfrm>
            <a:off x="6489700" y="3022600"/>
            <a:ext cx="508000" cy="5410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西餐正餐</a:t>
            </a:r>
          </a:p>
          <a:p>
            <a:pPr>
              <a:lnSpc>
                <a:spcPts val="1300"/>
              </a:lnSpc>
            </a:pPr>
            <a:r>
              <a:rPr altLang="zh-CN" lang="en-US" smtClean="0" sz="996">
                <a:solidFill>
                  <a:srgbClr val="8087A4"/>
                </a:solidFill>
                <a:latin charset="0" pitchFamily="18" typeface="Microsoft YaHei UI"/>
                <a:cs charset="0" pitchFamily="18" typeface="Microsoft YaHei UI"/>
              </a:rPr>
              <a:t>零食小吃</a:t>
            </a:r>
          </a:p>
          <a:p>
            <a:pPr>
              <a:lnSpc>
                <a:spcPts val="1300"/>
              </a:lnSpc>
            </a:pPr>
            <a:r>
              <a:rPr altLang="zh-CN" lang="en-US" smtClean="0" sz="996">
                <a:solidFill>
                  <a:srgbClr val="8087A4"/>
                </a:solidFill>
                <a:latin charset="0" pitchFamily="18" typeface="Microsoft YaHei UI"/>
                <a:cs charset="0" pitchFamily="18" typeface="Microsoft YaHei UI"/>
              </a:rPr>
              <a:t>韩食</a:t>
            </a:r>
          </a:p>
        </p:txBody>
      </p:sp>
      <p:sp>
        <p:nvSpPr>
          <p:cNvPr id="29" name="TextBox 1"/>
          <p:cNvSpPr txBox="1"/>
          <p:nvPr/>
        </p:nvSpPr>
        <p:spPr>
          <a:xfrm>
            <a:off x="825500" y="3759200"/>
            <a:ext cx="9355758" cy="1201420"/>
          </a:xfrm>
          <a:prstGeom prst="rect">
            <a:avLst/>
          </a:prstGeom>
          <a:noFill/>
        </p:spPr>
        <p:txBody>
          <a:bodyPr lIns="0" rIns="0" rtlCol="0" tIns="0" wrap="none">
            <a:spAutoFit/>
          </a:bodyPr>
          <a:lstStyle/>
          <a:p>
            <a:pPr>
              <a:lnSpc>
                <a:spcPts val="1300"/>
              </a:lnSpc>
              <a:tabLst>
                <a:tab pos="4546600"/>
                <a:tab pos="5664200"/>
                <a:tab pos="5676900"/>
              </a:tabLst>
            </a:pPr>
            <a:r>
              <a:rPr altLang="zh-CN" lang="en-US" smtClean="0"/>
              <a:t>		日料</a:t>
            </a:r>
          </a:p>
          <a:p>
            <a:pPr>
              <a:lnSpc>
                <a:spcPts val="1300"/>
              </a:lnSpc>
              <a:tabLst>
                <a:tab pos="4546600"/>
                <a:tab pos="5664200"/>
                <a:tab pos="5676900"/>
              </a:tabLst>
            </a:pPr>
            <a:r>
              <a:rPr altLang="zh-CN" lang="en-US" smtClean="0"/>
              <a:t>			特色正餐</a:t>
            </a:r>
          </a:p>
          <a:p>
            <a:pPr>
              <a:lnSpc>
                <a:spcPts val="1300"/>
              </a:lnSpc>
              <a:tabLst>
                <a:tab pos="4546600"/>
                <a:tab pos="5664200"/>
                <a:tab pos="5676900"/>
              </a:tabLst>
            </a:pPr>
            <a:endParaRPr altLang="zh-CN" lang="en-US" smtClean="0"/>
          </a:p>
          <a:p>
            <a:pPr>
              <a:lnSpc>
                <a:spcPts val="1300"/>
              </a:lnSpc>
              <a:tabLst>
                <a:tab pos="4546600"/>
                <a:tab pos="5664200"/>
                <a:tab pos="5676900"/>
              </a:tabLst>
            </a:pPr>
            <a:r>
              <a:rPr altLang="zh-CN" lang="en-US" smtClean="0"/>
              <a:t>数据来源：TalkingData 数据中心</a:t>
            </a:r>
          </a:p>
          <a:p>
            <a:pPr>
              <a:lnSpc>
                <a:spcPts val="1300"/>
              </a:lnSpc>
              <a:tabLst>
                <a:tab pos="4546600"/>
                <a:tab pos="5664200"/>
                <a:tab pos="5676900"/>
              </a:tabLst>
            </a:pPr>
            <a:endParaRPr altLang="zh-CN" lang="en-US" smtClean="0"/>
          </a:p>
          <a:p>
            <a:pPr>
              <a:lnSpc>
                <a:spcPts val="1300"/>
              </a:lnSpc>
              <a:tabLst>
                <a:tab pos="4546600"/>
                <a:tab pos="5664200"/>
                <a:tab pos="5676900"/>
              </a:tabLst>
            </a:pPr>
            <a:endParaRPr altLang="zh-CN" lang="en-US" smtClean="0"/>
          </a:p>
          <a:p>
            <a:pPr>
              <a:lnSpc>
                <a:spcPts val="1300"/>
              </a:lnSpc>
              <a:tabLst>
                <a:tab pos="4546600"/>
                <a:tab pos="5664200"/>
                <a:tab pos="5676900"/>
              </a:tabLst>
            </a:pPr>
            <a:r>
              <a:rPr altLang="zh-CN" lang="en-US" smtClean="0"/>
              <a:t>	Copyright 2014 TalkingData Ltd., All Rights Reserved</a:t>
            </a:r>
          </a:p>
        </p:txBody>
      </p:sp>
    </p:spTree>
  </p:cSld>
  <p:clrMapOvr>
    <a:masterClrMapping/>
  </p:clrMapOvr>
  <p:transition/>
  <p:timing/>
</p:sld>
</file>

<file path=ppt/slides/slide7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1389888" y="2569464"/>
            <a:ext cx="175260" cy="1427988"/>
          </a:xfrm>
          <a:custGeom>
            <a:gdLst>
              <a:gd fmla="*/ 0 w 175260" name="connsiteX0"/>
              <a:gd fmla="*/ 0 h 1427988" name="connsiteY0"/>
              <a:gd fmla="*/ 175259 w 175260" name="connsiteX1"/>
              <a:gd fmla="*/ 0 h 1427988" name="connsiteY1"/>
              <a:gd fmla="*/ 175259 w 175260" name="connsiteX2"/>
              <a:gd fmla="*/ 1427988 h 1427988" name="connsiteY2"/>
              <a:gd fmla="*/ 0 w 175260" name="connsiteX3"/>
              <a:gd fmla="*/ 1427988 h 1427988" name="connsiteY3"/>
              <a:gd fmla="*/ 0 w 175260" name="connsiteX4"/>
              <a:gd fmla="*/ 0 h 14279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427988" w="175260">
                <a:moveTo>
                  <a:pt x="0" y="0"/>
                </a:moveTo>
                <a:lnTo>
                  <a:pt x="175259" y="0"/>
                </a:lnTo>
                <a:lnTo>
                  <a:pt x="175259" y="1427988"/>
                </a:lnTo>
                <a:lnTo>
                  <a:pt x="0" y="1427988"/>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2168651" y="3768852"/>
            <a:ext cx="175260" cy="228600"/>
          </a:xfrm>
          <a:custGeom>
            <a:gdLst>
              <a:gd fmla="*/ 0 w 175260" name="connsiteX0"/>
              <a:gd fmla="*/ 0 h 228600" name="connsiteY0"/>
              <a:gd fmla="*/ 175260 w 175260" name="connsiteX1"/>
              <a:gd fmla="*/ 0 h 228600" name="connsiteY1"/>
              <a:gd fmla="*/ 175260 w 175260" name="connsiteX2"/>
              <a:gd fmla="*/ 228600 h 228600" name="connsiteY2"/>
              <a:gd fmla="*/ 0 w 175260" name="connsiteX3"/>
              <a:gd fmla="*/ 228600 h 228600" name="connsiteY3"/>
              <a:gd fmla="*/ 0 w 175260" name="connsiteX4"/>
              <a:gd fmla="*/ 0 h 2286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28600" w="175260">
                <a:moveTo>
                  <a:pt x="0" y="0"/>
                </a:moveTo>
                <a:lnTo>
                  <a:pt x="175260" y="0"/>
                </a:lnTo>
                <a:lnTo>
                  <a:pt x="175260" y="228600"/>
                </a:lnTo>
                <a:lnTo>
                  <a:pt x="0" y="228600"/>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947416" y="3621023"/>
            <a:ext cx="175260" cy="376428"/>
          </a:xfrm>
          <a:custGeom>
            <a:gdLst>
              <a:gd fmla="*/ 0 w 175260" name="connsiteX0"/>
              <a:gd fmla="*/ 0 h 376428" name="connsiteY0"/>
              <a:gd fmla="*/ 175260 w 175260" name="connsiteX1"/>
              <a:gd fmla="*/ 0 h 376428" name="connsiteY1"/>
              <a:gd fmla="*/ 175260 w 175260" name="connsiteX2"/>
              <a:gd fmla="*/ 376428 h 376428" name="connsiteY2"/>
              <a:gd fmla="*/ 0 w 175260" name="connsiteX3"/>
              <a:gd fmla="*/ 376428 h 376428" name="connsiteY3"/>
              <a:gd fmla="*/ 0 w 175260" name="connsiteX4"/>
              <a:gd fmla="*/ 0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175260">
                <a:moveTo>
                  <a:pt x="0" y="0"/>
                </a:moveTo>
                <a:lnTo>
                  <a:pt x="175260" y="0"/>
                </a:lnTo>
                <a:lnTo>
                  <a:pt x="175260" y="376428"/>
                </a:lnTo>
                <a:lnTo>
                  <a:pt x="0" y="376428"/>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3727703" y="3502152"/>
            <a:ext cx="173736" cy="495300"/>
          </a:xfrm>
          <a:custGeom>
            <a:gdLst>
              <a:gd fmla="*/ 0 w 173736" name="connsiteX0"/>
              <a:gd fmla="*/ 0 h 495300" name="connsiteY0"/>
              <a:gd fmla="*/ 173736 w 173736" name="connsiteX1"/>
              <a:gd fmla="*/ 0 h 495300" name="connsiteY1"/>
              <a:gd fmla="*/ 173736 w 173736" name="connsiteX2"/>
              <a:gd fmla="*/ 495300 h 495300" name="connsiteY2"/>
              <a:gd fmla="*/ 0 w 173736" name="connsiteX3"/>
              <a:gd fmla="*/ 495300 h 495300" name="connsiteY3"/>
              <a:gd fmla="*/ 0 w 173736" name="connsiteX4"/>
              <a:gd fmla="*/ 0 h 495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95300" w="173736">
                <a:moveTo>
                  <a:pt x="0" y="0"/>
                </a:moveTo>
                <a:lnTo>
                  <a:pt x="173736" y="0"/>
                </a:lnTo>
                <a:lnTo>
                  <a:pt x="173736" y="495300"/>
                </a:lnTo>
                <a:lnTo>
                  <a:pt x="0" y="495300"/>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4506467" y="3884676"/>
            <a:ext cx="173735" cy="112776"/>
          </a:xfrm>
          <a:custGeom>
            <a:gdLst>
              <a:gd fmla="*/ 0 w 173735" name="connsiteX0"/>
              <a:gd fmla="*/ 0 h 112776" name="connsiteY0"/>
              <a:gd fmla="*/ 173735 w 173735" name="connsiteX1"/>
              <a:gd fmla="*/ 0 h 112776" name="connsiteY1"/>
              <a:gd fmla="*/ 173735 w 173735" name="connsiteX2"/>
              <a:gd fmla="*/ 112776 h 112776" name="connsiteY2"/>
              <a:gd fmla="*/ 0 w 173735" name="connsiteX3"/>
              <a:gd fmla="*/ 112776 h 112776" name="connsiteY3"/>
              <a:gd fmla="*/ 0 w 173735" name="connsiteX4"/>
              <a:gd fmla="*/ 0 h 1127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2776" w="173735">
                <a:moveTo>
                  <a:pt x="0" y="0"/>
                </a:moveTo>
                <a:lnTo>
                  <a:pt x="173735" y="0"/>
                </a:lnTo>
                <a:lnTo>
                  <a:pt x="173735" y="112776"/>
                </a:lnTo>
                <a:lnTo>
                  <a:pt x="0" y="112776"/>
                </a:lnTo>
                <a:lnTo>
                  <a:pt x="0" y="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5285232" y="3957828"/>
            <a:ext cx="175259" cy="39623"/>
          </a:xfrm>
          <a:custGeom>
            <a:gdLst>
              <a:gd fmla="*/ 0 w 175259" name="connsiteX0"/>
              <a:gd fmla="*/ 19811 h 39623" name="connsiteY0"/>
              <a:gd fmla="*/ 175259 w 175259" name="connsiteX1"/>
              <a:gd fmla="*/ 19811 h 39623" name="connsiteY1"/>
            </a:gdLst>
            <a:cxnLst>
              <a:cxn ang="0">
                <a:pos x="connsiteX0" y="connsiteY0"/>
              </a:cxn>
              <a:cxn ang="1">
                <a:pos x="connsiteX1" y="connsiteY1"/>
              </a:cxn>
            </a:cxnLst>
            <a:rect b="b" l="l" r="r" t="t"/>
            <a:pathLst>
              <a:path h="39623" w="175259">
                <a:moveTo>
                  <a:pt x="0" y="19811"/>
                </a:moveTo>
                <a:lnTo>
                  <a:pt x="175259" y="19811"/>
                </a:lnTo>
              </a:path>
            </a:pathLst>
          </a:custGeom>
          <a:ln w="508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2" name="Freeform 3"/>
          <p:cNvSpPr/>
          <p:nvPr/>
        </p:nvSpPr>
        <p:spPr>
          <a:xfrm>
            <a:off x="6063996" y="3948684"/>
            <a:ext cx="175259" cy="48767"/>
          </a:xfrm>
          <a:custGeom>
            <a:gdLst>
              <a:gd fmla="*/ 0 w 175259" name="connsiteX0"/>
              <a:gd fmla="*/ 24384 h 48767" name="connsiteY0"/>
              <a:gd fmla="*/ 175259 w 175259" name="connsiteX1"/>
              <a:gd fmla="*/ 24384 h 48767" name="connsiteY1"/>
            </a:gdLst>
            <a:cxnLst>
              <a:cxn ang="0">
                <a:pos x="connsiteX0" y="connsiteY0"/>
              </a:cxn>
              <a:cxn ang="1">
                <a:pos x="connsiteX1" y="connsiteY1"/>
              </a:cxn>
            </a:cxnLst>
            <a:rect b="b" l="l" r="r" t="t"/>
            <a:pathLst>
              <a:path h="48767" w="175259">
                <a:moveTo>
                  <a:pt x="0" y="24384"/>
                </a:moveTo>
                <a:lnTo>
                  <a:pt x="175259" y="24384"/>
                </a:lnTo>
              </a:path>
            </a:pathLst>
          </a:custGeom>
          <a:ln w="635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 name="Freeform 3"/>
          <p:cNvSpPr/>
          <p:nvPr/>
        </p:nvSpPr>
        <p:spPr>
          <a:xfrm>
            <a:off x="6842759" y="3951732"/>
            <a:ext cx="175259" cy="45720"/>
          </a:xfrm>
          <a:custGeom>
            <a:gdLst>
              <a:gd fmla="*/ 0 w 175259" name="connsiteX0"/>
              <a:gd fmla="*/ 22860 h 45720" name="connsiteY0"/>
              <a:gd fmla="*/ 175259 w 175259" name="connsiteX1"/>
              <a:gd fmla="*/ 22860 h 45720" name="connsiteY1"/>
            </a:gdLst>
            <a:cxnLst>
              <a:cxn ang="0">
                <a:pos x="connsiteX0" y="connsiteY0"/>
              </a:cxn>
              <a:cxn ang="1">
                <a:pos x="connsiteX1" y="connsiteY1"/>
              </a:cxn>
            </a:cxnLst>
            <a:rect b="b" l="l" r="r" t="t"/>
            <a:pathLst>
              <a:path h="45720" w="175259">
                <a:moveTo>
                  <a:pt x="0" y="22860"/>
                </a:moveTo>
                <a:lnTo>
                  <a:pt x="175259" y="22860"/>
                </a:lnTo>
              </a:path>
            </a:pathLst>
          </a:custGeom>
          <a:ln w="635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4" name="Freeform 3"/>
          <p:cNvSpPr/>
          <p:nvPr/>
        </p:nvSpPr>
        <p:spPr>
          <a:xfrm>
            <a:off x="7623047" y="3976115"/>
            <a:ext cx="173735" cy="21336"/>
          </a:xfrm>
          <a:custGeom>
            <a:gdLst>
              <a:gd fmla="*/ 0 w 173735" name="connsiteX0"/>
              <a:gd fmla="*/ 10667 h 21336" name="connsiteY0"/>
              <a:gd fmla="*/ 173735 w 173735" name="connsiteX1"/>
              <a:gd fmla="*/ 10667 h 21336" name="connsiteY1"/>
            </a:gdLst>
            <a:cxnLst>
              <a:cxn ang="0">
                <a:pos x="connsiteX0" y="connsiteY0"/>
              </a:cxn>
              <a:cxn ang="1">
                <a:pos x="connsiteX1" y="connsiteY1"/>
              </a:cxn>
            </a:cxnLst>
            <a:rect b="b" l="l" r="r" t="t"/>
            <a:pathLst>
              <a:path h="21336" w="173735">
                <a:moveTo>
                  <a:pt x="0" y="10667"/>
                </a:moveTo>
                <a:lnTo>
                  <a:pt x="173735" y="10667"/>
                </a:lnTo>
              </a:path>
            </a:pathLst>
          </a:custGeom>
          <a:ln w="25400">
            <a:solidFill>
              <a:srgbClr val="F08E3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 name="Freeform 3"/>
          <p:cNvSpPr/>
          <p:nvPr/>
        </p:nvSpPr>
        <p:spPr>
          <a:xfrm>
            <a:off x="1610867" y="3485388"/>
            <a:ext cx="175260" cy="512064"/>
          </a:xfrm>
          <a:custGeom>
            <a:gdLst>
              <a:gd fmla="*/ 0 w 175260" name="connsiteX0"/>
              <a:gd fmla="*/ 0 h 512064" name="connsiteY0"/>
              <a:gd fmla="*/ 175260 w 175260" name="connsiteX1"/>
              <a:gd fmla="*/ 0 h 512064" name="connsiteY1"/>
              <a:gd fmla="*/ 175260 w 175260" name="connsiteX2"/>
              <a:gd fmla="*/ 512064 h 512064" name="connsiteY2"/>
              <a:gd fmla="*/ 0 w 175260" name="connsiteX3"/>
              <a:gd fmla="*/ 512064 h 512064" name="connsiteY3"/>
              <a:gd fmla="*/ 0 w 175260" name="connsiteX4"/>
              <a:gd fmla="*/ 0 h 5120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2064" w="175260">
                <a:moveTo>
                  <a:pt x="0" y="0"/>
                </a:moveTo>
                <a:lnTo>
                  <a:pt x="175260" y="0"/>
                </a:lnTo>
                <a:lnTo>
                  <a:pt x="175260" y="512064"/>
                </a:lnTo>
                <a:lnTo>
                  <a:pt x="0" y="512064"/>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2391155" y="3733800"/>
            <a:ext cx="173736" cy="263652"/>
          </a:xfrm>
          <a:custGeom>
            <a:gdLst>
              <a:gd fmla="*/ 0 w 173736" name="connsiteX0"/>
              <a:gd fmla="*/ 0 h 263652" name="connsiteY0"/>
              <a:gd fmla="*/ 173736 w 173736" name="connsiteX1"/>
              <a:gd fmla="*/ 0 h 263652" name="connsiteY1"/>
              <a:gd fmla="*/ 173736 w 173736" name="connsiteX2"/>
              <a:gd fmla="*/ 263652 h 263652" name="connsiteY2"/>
              <a:gd fmla="*/ 0 w 173736" name="connsiteX3"/>
              <a:gd fmla="*/ 263652 h 263652" name="connsiteY3"/>
              <a:gd fmla="*/ 0 w 173736" name="connsiteX4"/>
              <a:gd fmla="*/ 0 h 26365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63652" w="173736">
                <a:moveTo>
                  <a:pt x="0" y="0"/>
                </a:moveTo>
                <a:lnTo>
                  <a:pt x="173736" y="0"/>
                </a:lnTo>
                <a:lnTo>
                  <a:pt x="173736" y="263652"/>
                </a:lnTo>
                <a:lnTo>
                  <a:pt x="0" y="263652"/>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3169920" y="2318004"/>
            <a:ext cx="175259" cy="1679448"/>
          </a:xfrm>
          <a:custGeom>
            <a:gdLst>
              <a:gd fmla="*/ 0 w 175259" name="connsiteX0"/>
              <a:gd fmla="*/ 0 h 1679448" name="connsiteY0"/>
              <a:gd fmla="*/ 175259 w 175259" name="connsiteX1"/>
              <a:gd fmla="*/ 0 h 1679448" name="connsiteY1"/>
              <a:gd fmla="*/ 175259 w 175259" name="connsiteX2"/>
              <a:gd fmla="*/ 1679448 h 1679448" name="connsiteY2"/>
              <a:gd fmla="*/ 0 w 175259" name="connsiteX3"/>
              <a:gd fmla="*/ 1679448 h 1679448" name="connsiteY3"/>
              <a:gd fmla="*/ 0 w 175259" name="connsiteX4"/>
              <a:gd fmla="*/ 0 h 16794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679448" w="175259">
                <a:moveTo>
                  <a:pt x="0" y="0"/>
                </a:moveTo>
                <a:lnTo>
                  <a:pt x="175259" y="0"/>
                </a:lnTo>
                <a:lnTo>
                  <a:pt x="175259" y="1679448"/>
                </a:lnTo>
                <a:lnTo>
                  <a:pt x="0" y="1679448"/>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3948684" y="3755135"/>
            <a:ext cx="175259" cy="242316"/>
          </a:xfrm>
          <a:custGeom>
            <a:gdLst>
              <a:gd fmla="*/ 0 w 175259" name="connsiteX0"/>
              <a:gd fmla="*/ 0 h 242316" name="connsiteY0"/>
              <a:gd fmla="*/ 175259 w 175259" name="connsiteX1"/>
              <a:gd fmla="*/ 0 h 242316" name="connsiteY1"/>
              <a:gd fmla="*/ 175259 w 175259" name="connsiteX2"/>
              <a:gd fmla="*/ 242316 h 242316" name="connsiteY2"/>
              <a:gd fmla="*/ 0 w 175259" name="connsiteX3"/>
              <a:gd fmla="*/ 242316 h 242316" name="connsiteY3"/>
              <a:gd fmla="*/ 0 w 175259" name="connsiteX4"/>
              <a:gd fmla="*/ 0 h 2423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42315" w="175259">
                <a:moveTo>
                  <a:pt x="0" y="0"/>
                </a:moveTo>
                <a:lnTo>
                  <a:pt x="175259" y="0"/>
                </a:lnTo>
                <a:lnTo>
                  <a:pt x="175259" y="242316"/>
                </a:lnTo>
                <a:lnTo>
                  <a:pt x="0" y="242316"/>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4727447" y="3922776"/>
            <a:ext cx="175260" cy="74676"/>
          </a:xfrm>
          <a:custGeom>
            <a:gdLst>
              <a:gd fmla="*/ 0 w 175260" name="connsiteX0"/>
              <a:gd fmla="*/ 0 h 74676" name="connsiteY0"/>
              <a:gd fmla="*/ 175260 w 175260" name="connsiteX1"/>
              <a:gd fmla="*/ 0 h 74676" name="connsiteY1"/>
              <a:gd fmla="*/ 175260 w 175260" name="connsiteX2"/>
              <a:gd fmla="*/ 74676 h 74676" name="connsiteY2"/>
              <a:gd fmla="*/ 0 w 175260" name="connsiteX3"/>
              <a:gd fmla="*/ 74676 h 74676" name="connsiteY3"/>
              <a:gd fmla="*/ 0 w 175260" name="connsiteX4"/>
              <a:gd fmla="*/ 0 h 746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4676" w="175260">
                <a:moveTo>
                  <a:pt x="0" y="0"/>
                </a:moveTo>
                <a:lnTo>
                  <a:pt x="175260" y="0"/>
                </a:lnTo>
                <a:lnTo>
                  <a:pt x="175260" y="74676"/>
                </a:lnTo>
                <a:lnTo>
                  <a:pt x="0" y="74676"/>
                </a:lnTo>
                <a:lnTo>
                  <a:pt x="0" y="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5507735" y="3992879"/>
            <a:ext cx="173735" cy="4572"/>
          </a:xfrm>
          <a:custGeom>
            <a:gdLst>
              <a:gd fmla="*/ 0 w 173735" name="connsiteX0"/>
              <a:gd fmla="*/ 2286 h 4572" name="connsiteY0"/>
              <a:gd fmla="*/ 173735 w 173735" name="connsiteX1"/>
              <a:gd fmla="*/ 2286 h 4572" name="connsiteY1"/>
            </a:gdLst>
            <a:cxnLst>
              <a:cxn ang="0">
                <a:pos x="connsiteX0" y="connsiteY0"/>
              </a:cxn>
              <a:cxn ang="1">
                <a:pos x="connsiteX1" y="connsiteY1"/>
              </a:cxn>
            </a:cxnLst>
            <a:rect b="b" l="l" r="r" t="t"/>
            <a:pathLst>
              <a:path h="4572" w="173735">
                <a:moveTo>
                  <a:pt x="0" y="2286"/>
                </a:moveTo>
                <a:lnTo>
                  <a:pt x="173735" y="2286"/>
                </a:lnTo>
              </a:path>
            </a:pathLst>
          </a:custGeom>
          <a:ln w="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6286500" y="3985259"/>
            <a:ext cx="173735" cy="12192"/>
          </a:xfrm>
          <a:custGeom>
            <a:gdLst>
              <a:gd fmla="*/ 0 w 173735" name="connsiteX0"/>
              <a:gd fmla="*/ 6096 h 12192" name="connsiteY0"/>
              <a:gd fmla="*/ 173735 w 173735" name="connsiteX1"/>
              <a:gd fmla="*/ 6096 h 12192" name="connsiteY1"/>
            </a:gdLst>
            <a:cxnLst>
              <a:cxn ang="0">
                <a:pos x="connsiteX0" y="connsiteY0"/>
              </a:cxn>
              <a:cxn ang="1">
                <a:pos x="connsiteX1" y="connsiteY1"/>
              </a:cxn>
            </a:cxnLst>
            <a:rect b="b" l="l" r="r" t="t"/>
            <a:pathLst>
              <a:path h="12192" w="173735">
                <a:moveTo>
                  <a:pt x="0" y="6096"/>
                </a:moveTo>
                <a:lnTo>
                  <a:pt x="173735" y="6096"/>
                </a:lnTo>
              </a:path>
            </a:pathLst>
          </a:custGeom>
          <a:ln w="1270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7065264" y="3992879"/>
            <a:ext cx="175259" cy="4572"/>
          </a:xfrm>
          <a:custGeom>
            <a:gdLst>
              <a:gd fmla="*/ 0 w 175259" name="connsiteX0"/>
              <a:gd fmla="*/ 2286 h 4572" name="connsiteY0"/>
              <a:gd fmla="*/ 175259 w 175259" name="connsiteX1"/>
              <a:gd fmla="*/ 2286 h 4572" name="connsiteY1"/>
            </a:gdLst>
            <a:cxnLst>
              <a:cxn ang="0">
                <a:pos x="connsiteX0" y="connsiteY0"/>
              </a:cxn>
              <a:cxn ang="1">
                <a:pos x="connsiteX1" y="connsiteY1"/>
              </a:cxn>
            </a:cxnLst>
            <a:rect b="b" l="l" r="r" t="t"/>
            <a:pathLst>
              <a:path h="4572" w="175259">
                <a:moveTo>
                  <a:pt x="0" y="2286"/>
                </a:moveTo>
                <a:lnTo>
                  <a:pt x="175259" y="2286"/>
                </a:lnTo>
              </a:path>
            </a:pathLst>
          </a:custGeom>
          <a:ln w="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Freeform 3"/>
          <p:cNvSpPr/>
          <p:nvPr/>
        </p:nvSpPr>
        <p:spPr>
          <a:xfrm>
            <a:off x="7844028" y="3995928"/>
            <a:ext cx="175259" cy="1523"/>
          </a:xfrm>
          <a:custGeom>
            <a:gdLst>
              <a:gd fmla="*/ 0 w 175259" name="connsiteX0"/>
              <a:gd fmla="*/ 761 h 1523" name="connsiteY0"/>
              <a:gd fmla="*/ 175259 w 175259" name="connsiteX1"/>
              <a:gd fmla="*/ 761 h 1523" name="connsiteY1"/>
            </a:gdLst>
            <a:cxnLst>
              <a:cxn ang="0">
                <a:pos x="connsiteX0" y="connsiteY0"/>
              </a:cxn>
              <a:cxn ang="1">
                <a:pos x="connsiteX1" y="connsiteY1"/>
              </a:cxn>
            </a:cxnLst>
            <a:rect b="b" l="l" r="r" t="t"/>
            <a:pathLst>
              <a:path h="1523" w="175259">
                <a:moveTo>
                  <a:pt x="0" y="761"/>
                </a:moveTo>
                <a:lnTo>
                  <a:pt x="175259" y="761"/>
                </a:lnTo>
              </a:path>
            </a:pathLst>
          </a:custGeom>
          <a:ln w="0">
            <a:solidFill>
              <a:srgbClr val="55BC3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Freeform 3"/>
          <p:cNvSpPr/>
          <p:nvPr/>
        </p:nvSpPr>
        <p:spPr>
          <a:xfrm>
            <a:off x="1191513" y="3991102"/>
            <a:ext cx="7024623" cy="21844"/>
          </a:xfrm>
          <a:custGeom>
            <a:gdLst>
              <a:gd fmla="*/ 6350 w 7024623" name="connsiteX0"/>
              <a:gd fmla="*/ 6350 h 21844" name="connsiteY0"/>
              <a:gd fmla="*/ 7018274 w 7024623" name="connsiteX1"/>
              <a:gd fmla="*/ 6350 h 21844" name="connsiteY1"/>
            </a:gdLst>
            <a:cxnLst>
              <a:cxn ang="0">
                <a:pos x="connsiteX0" y="connsiteY0"/>
              </a:cxn>
              <a:cxn ang="1">
                <a:pos x="connsiteX1" y="connsiteY1"/>
              </a:cxn>
            </a:cxnLst>
            <a:rect b="b" l="l" r="r" t="t"/>
            <a:pathLst>
              <a:path h="21844" w="7024623">
                <a:moveTo>
                  <a:pt x="6350" y="6350"/>
                </a:moveTo>
                <a:lnTo>
                  <a:pt x="7018274"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Freeform 3"/>
          <p:cNvSpPr/>
          <p:nvPr/>
        </p:nvSpPr>
        <p:spPr>
          <a:xfrm>
            <a:off x="7452359" y="2741676"/>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F08E35">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7452359" y="3011423"/>
            <a:ext cx="74676" cy="76200"/>
          </a:xfrm>
          <a:custGeom>
            <a:gdLst>
              <a:gd fmla="*/ 0 w 74676" name="connsiteX0"/>
              <a:gd fmla="*/ 76200 h 76200" name="connsiteY0"/>
              <a:gd fmla="*/ 74676 w 74676" name="connsiteX1"/>
              <a:gd fmla="*/ 76200 h 76200" name="connsiteY1"/>
              <a:gd fmla="*/ 74676 w 74676" name="connsiteX2"/>
              <a:gd fmla="*/ 0 h 76200" name="connsiteY2"/>
              <a:gd fmla="*/ 0 w 74676" name="connsiteX3"/>
              <a:gd fmla="*/ 0 h 76200" name="connsiteY3"/>
              <a:gd fmla="*/ 0 w 74676" name="connsiteX4"/>
              <a:gd fmla="*/ 76200 h 762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6200" w="74676">
                <a:moveTo>
                  <a:pt x="0" y="76200"/>
                </a:moveTo>
                <a:lnTo>
                  <a:pt x="74676" y="76200"/>
                </a:lnTo>
                <a:lnTo>
                  <a:pt x="74676" y="0"/>
                </a:lnTo>
                <a:lnTo>
                  <a:pt x="0" y="0"/>
                </a:lnTo>
                <a:lnTo>
                  <a:pt x="0" y="76200"/>
                </a:lnTo>
              </a:path>
            </a:pathLst>
          </a:custGeom>
          <a:solidFill>
            <a:srgbClr val="55BC3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7" name="TextBox 1"/>
          <p:cNvSpPr txBox="1"/>
          <p:nvPr/>
        </p:nvSpPr>
        <p:spPr>
          <a:xfrm>
            <a:off x="1333500" y="3225800"/>
            <a:ext cx="914400" cy="1201420"/>
          </a:xfrm>
          <a:prstGeom prst="rect">
            <a:avLst/>
          </a:prstGeom>
          <a:noFill/>
        </p:spPr>
        <p:txBody>
          <a:bodyPr lIns="0" rIns="0" rtlCol="0" tIns="0" wrap="none">
            <a:spAutoFit/>
          </a:bodyPr>
          <a:lstStyle/>
          <a:p>
            <a:pPr>
              <a:lnSpc>
                <a:spcPts val="1300"/>
              </a:lnSpc>
              <a:tabLst>
                <a:tab pos="228600"/>
              </a:tabLst>
            </a:pPr>
            <a:r>
              <a:rPr altLang="zh-CN" lang="en-US" smtClean="0"/>
              <a:t>	18.3%</a:t>
            </a:r>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endParaRPr altLang="zh-CN" lang="en-US" smtClean="0"/>
          </a:p>
          <a:p>
            <a:pPr>
              <a:lnSpc>
                <a:spcPts val="1300"/>
              </a:lnSpc>
              <a:tabLst>
                <a:tab pos="228600"/>
              </a:tabLst>
            </a:pPr>
            <a:r>
              <a:rPr altLang="zh-CN" lang="en-US" smtClean="0"/>
              <a:t>快餐简餐</a:t>
            </a:r>
          </a:p>
        </p:txBody>
      </p:sp>
      <p:sp>
        <p:nvSpPr>
          <p:cNvPr id="28" name="TextBox 1"/>
          <p:cNvSpPr txBox="1"/>
          <p:nvPr/>
        </p:nvSpPr>
        <p:spPr>
          <a:xfrm>
            <a:off x="2070100" y="3479800"/>
            <a:ext cx="584200" cy="998220"/>
          </a:xfrm>
          <a:prstGeom prst="rect">
            <a:avLst/>
          </a:prstGeom>
          <a:noFill/>
        </p:spPr>
        <p:txBody>
          <a:bodyPr lIns="0" rIns="0" rtlCol="0" tIns="0" wrap="none">
            <a:spAutoFit/>
          </a:bodyPr>
          <a:lstStyle/>
          <a:p>
            <a:pPr>
              <a:lnSpc>
                <a:spcPts val="1500"/>
              </a:lnSpc>
              <a:tabLst>
                <a:tab pos="38100"/>
              </a:tabLst>
            </a:pPr>
            <a:r>
              <a:rPr altLang="zh-CN" lang="en-US" smtClean="0" sz="996">
                <a:solidFill>
                  <a:srgbClr val="F08E35"/>
                </a:solidFill>
                <a:latin charset="0" pitchFamily="18" typeface="Microsoft YaHei UI"/>
                <a:cs charset="0" pitchFamily="18" typeface="Microsoft YaHei UI"/>
              </a:rPr>
              <a:t>8.2%9.4%</a:t>
            </a:r>
          </a:p>
          <a:p>
            <a:pPr>
              <a:lnSpc>
                <a:spcPts val="1500"/>
              </a:lnSpc>
              <a:tabLst>
                <a:tab pos="38100"/>
              </a:tabLst>
            </a:pPr>
            <a:endParaRPr altLang="zh-CN" lang="en-US" smtClean="0" sz="996">
              <a:solidFill>
                <a:srgbClr val="F08E35"/>
              </a:solidFill>
              <a:latin charset="0" pitchFamily="18" typeface="Microsoft YaHei UI"/>
              <a:cs charset="0" pitchFamily="18" typeface="Microsoft YaHei UI"/>
            </a:endParaRPr>
          </a:p>
          <a:p>
            <a:pPr>
              <a:lnSpc>
                <a:spcPts val="1500"/>
              </a:lnSpc>
              <a:tabLst>
                <a:tab pos="38100"/>
              </a:tabLst>
            </a:pPr>
            <a:endParaRPr altLang="zh-CN" lang="en-US" smtClean="0" sz="996">
              <a:solidFill>
                <a:srgbClr val="F08E35"/>
              </a:solidFill>
              <a:latin charset="0" pitchFamily="18" typeface="Microsoft YaHei UI"/>
              <a:cs charset="0" pitchFamily="18" typeface="Microsoft YaHei UI"/>
            </a:endParaRPr>
          </a:p>
          <a:p>
            <a:pPr>
              <a:lnSpc>
                <a:spcPts val="1500"/>
              </a:lnSpc>
              <a:tabLst>
                <a:tab pos="38100"/>
              </a:tabLst>
            </a:pPr>
            <a:endParaRPr altLang="zh-CN" lang="en-US" smtClean="0" sz="996">
              <a:solidFill>
                <a:srgbClr val="F08E35"/>
              </a:solidFill>
              <a:latin charset="0" pitchFamily="18" typeface="Microsoft YaHei UI"/>
              <a:cs charset="0" pitchFamily="18" typeface="Microsoft YaHei UI"/>
            </a:endParaRPr>
          </a:p>
          <a:p>
            <a:pPr>
              <a:lnSpc>
                <a:spcPts val="1500"/>
              </a:lnSpc>
              <a:tabLst>
                <a:tab pos="38100"/>
              </a:tabLst>
            </a:pPr>
            <a:r>
              <a:rPr altLang="zh-CN" lang="en-US" smtClean="0" sz="996">
                <a:solidFill>
                  <a:srgbClr val="F08E35"/>
                </a:solidFill>
                <a:latin charset="0" pitchFamily="18" typeface="Microsoft YaHei UI"/>
                <a:cs charset="0" pitchFamily="18" typeface="Microsoft YaHei UI"/>
              </a:rPr>
              <a:t>	中餐正餐</a:t>
            </a:r>
          </a:p>
        </p:txBody>
      </p:sp>
      <p:sp>
        <p:nvSpPr>
          <p:cNvPr id="29" name="TextBox 1"/>
          <p:cNvSpPr txBox="1"/>
          <p:nvPr/>
        </p:nvSpPr>
        <p:spPr>
          <a:xfrm>
            <a:off x="2806700" y="3365500"/>
            <a:ext cx="584200" cy="1036320"/>
          </a:xfrm>
          <a:prstGeom prst="rect">
            <a:avLst/>
          </a:prstGeom>
          <a:noFill/>
        </p:spPr>
        <p:txBody>
          <a:bodyPr lIns="0" rIns="0" rtlCol="0" tIns="0" wrap="none">
            <a:spAutoFit/>
          </a:bodyPr>
          <a:lstStyle/>
          <a:p>
            <a:pPr>
              <a:lnSpc>
                <a:spcPts val="1300"/>
              </a:lnSpc>
              <a:tabLst>
                <a:tab pos="76200"/>
              </a:tabLst>
            </a:pPr>
            <a:r>
              <a:rPr altLang="zh-CN" lang="en-US" smtClean="0" sz="996">
                <a:solidFill>
                  <a:srgbClr val="F08E35"/>
                </a:solidFill>
                <a:latin charset="0" pitchFamily="18" typeface="Microsoft YaHei UI"/>
                <a:cs charset="0" pitchFamily="18" typeface="Microsoft YaHei UI"/>
              </a:rPr>
              <a:t>13.4%</a:t>
            </a:r>
          </a:p>
          <a:p>
            <a:pPr>
              <a:lnSpc>
                <a:spcPts val="1300"/>
              </a:lnSpc>
              <a:tabLst>
                <a:tab pos="76200"/>
              </a:tabLst>
            </a:pPr>
            <a:endParaRPr altLang="zh-CN" lang="en-US" smtClean="0" sz="996">
              <a:solidFill>
                <a:srgbClr val="F08E35"/>
              </a:solidFill>
              <a:latin charset="0" pitchFamily="18" typeface="Microsoft YaHei UI"/>
              <a:cs charset="0" pitchFamily="18" typeface="Microsoft YaHei UI"/>
            </a:endParaRPr>
          </a:p>
          <a:p>
            <a:pPr>
              <a:lnSpc>
                <a:spcPts val="1300"/>
              </a:lnSpc>
              <a:tabLst>
                <a:tab pos="76200"/>
              </a:tabLst>
            </a:pPr>
            <a:endParaRPr altLang="zh-CN" lang="en-US" smtClean="0" sz="996">
              <a:solidFill>
                <a:srgbClr val="F08E35"/>
              </a:solidFill>
              <a:latin charset="0" pitchFamily="18" typeface="Microsoft YaHei UI"/>
              <a:cs charset="0" pitchFamily="18" typeface="Microsoft YaHei UI"/>
            </a:endParaRPr>
          </a:p>
          <a:p>
            <a:pPr>
              <a:lnSpc>
                <a:spcPts val="1300"/>
              </a:lnSpc>
              <a:tabLst>
                <a:tab pos="76200"/>
              </a:tabLst>
            </a:pPr>
            <a:endParaRPr altLang="zh-CN" lang="en-US" smtClean="0" sz="996">
              <a:solidFill>
                <a:srgbClr val="F08E35"/>
              </a:solidFill>
              <a:latin charset="0" pitchFamily="18" typeface="Microsoft YaHei UI"/>
              <a:cs charset="0" pitchFamily="18" typeface="Microsoft YaHei UI"/>
            </a:endParaRPr>
          </a:p>
          <a:p>
            <a:pPr>
              <a:lnSpc>
                <a:spcPts val="1300"/>
              </a:lnSpc>
              <a:tabLst>
                <a:tab pos="76200"/>
              </a:tabLst>
            </a:pPr>
            <a:endParaRPr altLang="zh-CN" lang="en-US" smtClean="0" sz="996">
              <a:solidFill>
                <a:srgbClr val="F08E35"/>
              </a:solidFill>
              <a:latin charset="0" pitchFamily="18" typeface="Microsoft YaHei UI"/>
              <a:cs charset="0" pitchFamily="18" typeface="Microsoft YaHei UI"/>
            </a:endParaRPr>
          </a:p>
          <a:p>
            <a:pPr>
              <a:lnSpc>
                <a:spcPts val="1300"/>
              </a:lnSpc>
              <a:tabLst>
                <a:tab pos="76200"/>
              </a:tabLst>
            </a:pPr>
            <a:r>
              <a:rPr altLang="zh-CN" lang="en-US" smtClean="0" sz="996">
                <a:solidFill>
                  <a:srgbClr val="F08E35"/>
                </a:solidFill>
                <a:latin charset="0" pitchFamily="18" typeface="Microsoft YaHei UI"/>
                <a:cs charset="0" pitchFamily="18" typeface="Microsoft YaHei UI"/>
              </a:rPr>
              <a:t>	咖啡水吧</a:t>
            </a:r>
          </a:p>
        </p:txBody>
      </p:sp>
      <p:sp>
        <p:nvSpPr>
          <p:cNvPr id="30" name="TextBox 1"/>
          <p:cNvSpPr txBox="1"/>
          <p:nvPr/>
        </p:nvSpPr>
        <p:spPr>
          <a:xfrm>
            <a:off x="3581400" y="3251200"/>
            <a:ext cx="647700" cy="1036320"/>
          </a:xfrm>
          <a:prstGeom prst="rect">
            <a:avLst/>
          </a:prstGeom>
          <a:noFill/>
        </p:spPr>
        <p:txBody>
          <a:bodyPr lIns="0" rIns="0" rtlCol="0" tIns="0" wrap="none">
            <a:spAutoFit/>
          </a:bodyPr>
          <a:lstStyle/>
          <a:p>
            <a:pPr>
              <a:lnSpc>
                <a:spcPts val="1300"/>
              </a:lnSpc>
              <a:tabLst>
                <a:tab pos="88900"/>
                <a:tab pos="355600"/>
              </a:tabLst>
            </a:pPr>
            <a:r>
              <a:rPr altLang="zh-CN" lang="en-US" smtClean="0" sz="996">
                <a:solidFill>
                  <a:srgbClr val="F08E35"/>
                </a:solidFill>
                <a:latin charset="0" pitchFamily="18" typeface="Microsoft YaHei UI"/>
                <a:cs charset="0" pitchFamily="18" typeface="Microsoft YaHei UI"/>
              </a:rPr>
              <a:t>17.7%</a:t>
            </a:r>
          </a:p>
          <a:p>
            <a:pPr>
              <a:lnSpc>
                <a:spcPts val="1300"/>
              </a:lnSpc>
              <a:tabLst>
                <a:tab pos="88900"/>
                <a:tab pos="355600"/>
              </a:tabLst>
            </a:pPr>
            <a:r>
              <a:rPr altLang="zh-CN" lang="en-US" smtClean="0" sz="996">
                <a:solidFill>
                  <a:srgbClr val="F08E35"/>
                </a:solidFill>
                <a:latin charset="0" pitchFamily="18" typeface="Microsoft YaHei UI"/>
                <a:cs charset="0" pitchFamily="18" typeface="Microsoft YaHei UI"/>
              </a:rPr>
              <a:t>		8.7%</a:t>
            </a:r>
          </a:p>
          <a:p>
            <a:pPr>
              <a:lnSpc>
                <a:spcPts val="1300"/>
              </a:lnSpc>
              <a:tabLst>
                <a:tab pos="88900"/>
                <a:tab pos="355600"/>
              </a:tabLst>
            </a:pPr>
            <a:endParaRPr altLang="zh-CN" lang="en-US" smtClean="0" sz="996">
              <a:solidFill>
                <a:srgbClr val="F08E35"/>
              </a:solidFill>
              <a:latin charset="0" pitchFamily="18" typeface="Microsoft YaHei UI"/>
              <a:cs charset="0" pitchFamily="18" typeface="Microsoft YaHei UI"/>
            </a:endParaRPr>
          </a:p>
          <a:p>
            <a:pPr>
              <a:lnSpc>
                <a:spcPts val="1300"/>
              </a:lnSpc>
              <a:tabLst>
                <a:tab pos="88900"/>
                <a:tab pos="355600"/>
              </a:tabLst>
            </a:pPr>
            <a:endParaRPr altLang="zh-CN" lang="en-US" smtClean="0" sz="996">
              <a:solidFill>
                <a:srgbClr val="F08E35"/>
              </a:solidFill>
              <a:latin charset="0" pitchFamily="18" typeface="Microsoft YaHei UI"/>
              <a:cs charset="0" pitchFamily="18" typeface="Microsoft YaHei UI"/>
            </a:endParaRPr>
          </a:p>
          <a:p>
            <a:pPr>
              <a:lnSpc>
                <a:spcPts val="1300"/>
              </a:lnSpc>
              <a:tabLst>
                <a:tab pos="88900"/>
                <a:tab pos="355600"/>
              </a:tabLst>
            </a:pPr>
            <a:endParaRPr altLang="zh-CN" lang="en-US" smtClean="0" sz="996">
              <a:solidFill>
                <a:srgbClr val="F08E35"/>
              </a:solidFill>
              <a:latin charset="0" pitchFamily="18" typeface="Microsoft YaHei UI"/>
              <a:cs charset="0" pitchFamily="18" typeface="Microsoft YaHei UI"/>
            </a:endParaRPr>
          </a:p>
          <a:p>
            <a:pPr>
              <a:lnSpc>
                <a:spcPts val="1300"/>
              </a:lnSpc>
              <a:tabLst>
                <a:tab pos="88900"/>
                <a:tab pos="355600"/>
              </a:tabLst>
            </a:pPr>
            <a:r>
              <a:rPr altLang="zh-CN" lang="en-US" smtClean="0" sz="996">
                <a:solidFill>
                  <a:srgbClr val="F08E35"/>
                </a:solidFill>
                <a:latin charset="0" pitchFamily="18" typeface="Microsoft YaHei UI"/>
                <a:cs charset="0" pitchFamily="18" typeface="Microsoft YaHei UI"/>
              </a:rPr>
              <a:t>	面包甜点</a:t>
            </a:r>
          </a:p>
        </p:txBody>
      </p:sp>
      <p:sp>
        <p:nvSpPr>
          <p:cNvPr id="31" name="TextBox 1"/>
          <p:cNvSpPr txBox="1"/>
          <p:nvPr/>
        </p:nvSpPr>
        <p:spPr>
          <a:xfrm>
            <a:off x="4406900" y="3632200"/>
            <a:ext cx="584200" cy="858520"/>
          </a:xfrm>
          <a:prstGeom prst="rect">
            <a:avLst/>
          </a:prstGeom>
          <a:noFill/>
        </p:spPr>
        <p:txBody>
          <a:bodyPr lIns="0" rIns="0" rtlCol="0" tIns="0" wrap="none">
            <a:spAutoFit/>
          </a:bodyPr>
          <a:lstStyle/>
          <a:p>
            <a:pPr>
              <a:lnSpc>
                <a:spcPts val="1600"/>
              </a:lnSpc>
              <a:tabLst>
                <a:tab pos="38100"/>
              </a:tabLst>
            </a:pPr>
            <a:r>
              <a:rPr altLang="zh-CN" lang="en-US" smtClean="0" sz="996">
                <a:solidFill>
                  <a:srgbClr val="F08E35"/>
                </a:solidFill>
                <a:latin charset="0" pitchFamily="18" typeface="Microsoft YaHei UI"/>
                <a:cs charset="0" pitchFamily="18" typeface="Microsoft YaHei UI"/>
              </a:rPr>
              <a:t>4.1%2.7%</a:t>
            </a:r>
          </a:p>
          <a:p>
            <a:pPr>
              <a:lnSpc>
                <a:spcPts val="1600"/>
              </a:lnSpc>
              <a:tabLst>
                <a:tab pos="38100"/>
              </a:tabLst>
            </a:pPr>
            <a:endParaRPr altLang="zh-CN" lang="en-US" smtClean="0" sz="996">
              <a:solidFill>
                <a:srgbClr val="F08E35"/>
              </a:solidFill>
              <a:latin charset="0" pitchFamily="18" typeface="Microsoft YaHei UI"/>
              <a:cs charset="0" pitchFamily="18" typeface="Microsoft YaHei UI"/>
            </a:endParaRPr>
          </a:p>
          <a:p>
            <a:pPr>
              <a:lnSpc>
                <a:spcPts val="1600"/>
              </a:lnSpc>
              <a:tabLst>
                <a:tab pos="38100"/>
              </a:tabLst>
            </a:pPr>
            <a:endParaRPr altLang="zh-CN" lang="en-US" smtClean="0" sz="996">
              <a:solidFill>
                <a:srgbClr val="F08E35"/>
              </a:solidFill>
              <a:latin charset="0" pitchFamily="18" typeface="Microsoft YaHei UI"/>
              <a:cs charset="0" pitchFamily="18" typeface="Microsoft YaHei UI"/>
            </a:endParaRPr>
          </a:p>
          <a:p>
            <a:pPr>
              <a:lnSpc>
                <a:spcPts val="1600"/>
              </a:lnSpc>
              <a:tabLst>
                <a:tab pos="38100"/>
              </a:tabLst>
            </a:pPr>
            <a:r>
              <a:rPr altLang="zh-CN" lang="en-US" smtClean="0" sz="996">
                <a:solidFill>
                  <a:srgbClr val="F08E35"/>
                </a:solidFill>
                <a:latin charset="0" pitchFamily="18" typeface="Microsoft YaHei UI"/>
                <a:cs charset="0" pitchFamily="18" typeface="Microsoft YaHei UI"/>
              </a:rPr>
              <a:t>	西餐正餐</a:t>
            </a:r>
          </a:p>
        </p:txBody>
      </p:sp>
      <p:sp>
        <p:nvSpPr>
          <p:cNvPr id="1024" name="TextBox 1"/>
          <p:cNvSpPr txBox="1"/>
          <p:nvPr/>
        </p:nvSpPr>
        <p:spPr>
          <a:xfrm>
            <a:off x="5181600" y="3695700"/>
            <a:ext cx="584200" cy="617220"/>
          </a:xfrm>
          <a:prstGeom prst="rect">
            <a:avLst/>
          </a:prstGeom>
          <a:noFill/>
        </p:spPr>
        <p:txBody>
          <a:bodyPr lIns="0" rIns="0" rtlCol="0" tIns="0" wrap="none">
            <a:spAutoFit/>
          </a:bodyPr>
          <a:lstStyle/>
          <a:p>
            <a:pPr>
              <a:lnSpc>
                <a:spcPts val="1500"/>
              </a:lnSpc>
              <a:tabLst>
                <a:tab pos="38100"/>
              </a:tabLst>
            </a:pPr>
            <a:r>
              <a:rPr altLang="zh-CN" lang="en-US" smtClean="0" sz="996">
                <a:solidFill>
                  <a:srgbClr val="F08E35"/>
                </a:solidFill>
                <a:latin charset="0" pitchFamily="18" typeface="Microsoft YaHei UI"/>
                <a:cs charset="0" pitchFamily="18" typeface="Microsoft YaHei UI"/>
              </a:rPr>
              <a:t>1.4%0.2%</a:t>
            </a:r>
          </a:p>
          <a:p>
            <a:pPr>
              <a:lnSpc>
                <a:spcPts val="1500"/>
              </a:lnSpc>
              <a:tabLst>
                <a:tab pos="38100"/>
              </a:tabLst>
            </a:pPr>
            <a:endParaRPr altLang="zh-CN" lang="en-US" smtClean="0" sz="996">
              <a:solidFill>
                <a:srgbClr val="F08E35"/>
              </a:solidFill>
              <a:latin charset="0" pitchFamily="18" typeface="Microsoft YaHei UI"/>
              <a:cs charset="0" pitchFamily="18" typeface="Microsoft YaHei UI"/>
            </a:endParaRPr>
          </a:p>
          <a:p>
            <a:pPr>
              <a:lnSpc>
                <a:spcPts val="1500"/>
              </a:lnSpc>
              <a:tabLst>
                <a:tab pos="38100"/>
              </a:tabLst>
            </a:pPr>
            <a:r>
              <a:rPr altLang="zh-CN" lang="en-US" smtClean="0" sz="996">
                <a:solidFill>
                  <a:srgbClr val="F08E35"/>
                </a:solidFill>
                <a:latin charset="0" pitchFamily="18" typeface="Microsoft YaHei UI"/>
                <a:cs charset="0" pitchFamily="18" typeface="Microsoft YaHei UI"/>
              </a:rPr>
              <a:t>	零食小吃</a:t>
            </a:r>
          </a:p>
        </p:txBody>
      </p:sp>
      <p:sp>
        <p:nvSpPr>
          <p:cNvPr id="1025" name="TextBox 1"/>
          <p:cNvSpPr txBox="1"/>
          <p:nvPr/>
        </p:nvSpPr>
        <p:spPr>
          <a:xfrm>
            <a:off x="5956300" y="3695700"/>
            <a:ext cx="584200" cy="617220"/>
          </a:xfrm>
          <a:prstGeom prst="rect">
            <a:avLst/>
          </a:prstGeom>
          <a:noFill/>
        </p:spPr>
        <p:txBody>
          <a:bodyPr lIns="0" rIns="0" rtlCol="0" tIns="0" wrap="none">
            <a:spAutoFit/>
          </a:bodyPr>
          <a:lstStyle/>
          <a:p>
            <a:pPr>
              <a:lnSpc>
                <a:spcPts val="1500"/>
              </a:lnSpc>
              <a:tabLst>
                <a:tab pos="177800"/>
              </a:tabLst>
            </a:pPr>
            <a:r>
              <a:rPr altLang="zh-CN" lang="en-US" smtClean="0" sz="996">
                <a:solidFill>
                  <a:srgbClr val="F08E35"/>
                </a:solidFill>
                <a:latin charset="0" pitchFamily="18" typeface="Microsoft YaHei UI"/>
                <a:cs charset="0" pitchFamily="18" typeface="Microsoft YaHei UI"/>
              </a:rPr>
              <a:t>1.8%0.4%</a:t>
            </a:r>
          </a:p>
          <a:p>
            <a:pPr>
              <a:lnSpc>
                <a:spcPts val="1500"/>
              </a:lnSpc>
              <a:tabLst>
                <a:tab pos="177800"/>
              </a:tabLst>
            </a:pPr>
            <a:endParaRPr altLang="zh-CN" lang="en-US" smtClean="0" sz="996">
              <a:solidFill>
                <a:srgbClr val="F08E35"/>
              </a:solidFill>
              <a:latin charset="0" pitchFamily="18" typeface="Microsoft YaHei UI"/>
              <a:cs charset="0" pitchFamily="18" typeface="Microsoft YaHei UI"/>
            </a:endParaRPr>
          </a:p>
          <a:p>
            <a:pPr>
              <a:lnSpc>
                <a:spcPts val="1500"/>
              </a:lnSpc>
              <a:tabLst>
                <a:tab pos="177800"/>
              </a:tabLst>
            </a:pPr>
            <a:r>
              <a:rPr altLang="zh-CN" lang="en-US" smtClean="0" sz="996">
                <a:solidFill>
                  <a:srgbClr val="F08E35"/>
                </a:solidFill>
                <a:latin charset="0" pitchFamily="18" typeface="Microsoft YaHei UI"/>
                <a:cs charset="0" pitchFamily="18" typeface="Microsoft YaHei UI"/>
              </a:rPr>
              <a:t>	韩食</a:t>
            </a:r>
          </a:p>
        </p:txBody>
      </p:sp>
      <p:sp>
        <p:nvSpPr>
          <p:cNvPr id="1026" name="TextBox 1"/>
          <p:cNvSpPr txBox="1"/>
          <p:nvPr/>
        </p:nvSpPr>
        <p:spPr>
          <a:xfrm>
            <a:off x="6743700" y="3695700"/>
            <a:ext cx="584200" cy="655320"/>
          </a:xfrm>
          <a:prstGeom prst="rect">
            <a:avLst/>
          </a:prstGeom>
          <a:noFill/>
        </p:spPr>
        <p:txBody>
          <a:bodyPr lIns="0" rIns="0" rtlCol="0" tIns="0" wrap="none">
            <a:spAutoFit/>
          </a:bodyPr>
          <a:lstStyle/>
          <a:p>
            <a:pPr>
              <a:lnSpc>
                <a:spcPts val="1600"/>
              </a:lnSpc>
              <a:tabLst>
                <a:tab pos="165100"/>
              </a:tabLst>
            </a:pPr>
            <a:r>
              <a:rPr altLang="zh-CN" lang="en-US" smtClean="0" sz="996">
                <a:solidFill>
                  <a:srgbClr val="F08E35"/>
                </a:solidFill>
                <a:latin charset="0" pitchFamily="18" typeface="Microsoft YaHei UI"/>
                <a:cs charset="0" pitchFamily="18" typeface="Microsoft YaHei UI"/>
              </a:rPr>
              <a:t>1.6%0.2%</a:t>
            </a:r>
          </a:p>
          <a:p>
            <a:pPr>
              <a:lnSpc>
                <a:spcPts val="1600"/>
              </a:lnSpc>
              <a:tabLst>
                <a:tab pos="165100"/>
              </a:tabLst>
            </a:pPr>
            <a:endParaRPr altLang="zh-CN" lang="en-US" smtClean="0" sz="996">
              <a:solidFill>
                <a:srgbClr val="F08E35"/>
              </a:solidFill>
              <a:latin charset="0" pitchFamily="18" typeface="Microsoft YaHei UI"/>
              <a:cs charset="0" pitchFamily="18" typeface="Microsoft YaHei UI"/>
            </a:endParaRPr>
          </a:p>
          <a:p>
            <a:pPr>
              <a:lnSpc>
                <a:spcPts val="1600"/>
              </a:lnSpc>
              <a:tabLst>
                <a:tab pos="165100"/>
              </a:tabLst>
            </a:pPr>
            <a:r>
              <a:rPr altLang="zh-CN" lang="en-US" smtClean="0" sz="996">
                <a:solidFill>
                  <a:srgbClr val="F08E35"/>
                </a:solidFill>
                <a:latin charset="0" pitchFamily="18" typeface="Microsoft YaHei UI"/>
                <a:cs charset="0" pitchFamily="18" typeface="Microsoft YaHei UI"/>
              </a:rPr>
              <a:t>	日料</a:t>
            </a:r>
          </a:p>
        </p:txBody>
      </p:sp>
      <p:sp>
        <p:nvSpPr>
          <p:cNvPr id="1028" name="TextBox 1"/>
          <p:cNvSpPr txBox="1"/>
          <p:nvPr/>
        </p:nvSpPr>
        <p:spPr>
          <a:xfrm>
            <a:off x="7518400" y="3721100"/>
            <a:ext cx="584200" cy="579120"/>
          </a:xfrm>
          <a:prstGeom prst="rect">
            <a:avLst/>
          </a:prstGeom>
          <a:noFill/>
        </p:spPr>
        <p:txBody>
          <a:bodyPr lIns="0" rIns="0" rtlCol="0" tIns="0" wrap="none">
            <a:spAutoFit/>
          </a:bodyPr>
          <a:lstStyle/>
          <a:p>
            <a:pPr>
              <a:lnSpc>
                <a:spcPts val="1400"/>
              </a:lnSpc>
              <a:tabLst>
                <a:tab pos="38100"/>
              </a:tabLst>
            </a:pPr>
            <a:r>
              <a:rPr altLang="zh-CN" lang="en-US" smtClean="0" sz="996">
                <a:solidFill>
                  <a:srgbClr val="F08E35"/>
                </a:solidFill>
                <a:latin charset="0" pitchFamily="18" typeface="Microsoft YaHei UI"/>
                <a:cs charset="0" pitchFamily="18" typeface="Microsoft YaHei UI"/>
              </a:rPr>
              <a:t>0.8%0.1%</a:t>
            </a:r>
          </a:p>
          <a:p>
            <a:pPr>
              <a:lnSpc>
                <a:spcPts val="1400"/>
              </a:lnSpc>
              <a:tabLst>
                <a:tab pos="38100"/>
              </a:tabLst>
            </a:pPr>
            <a:endParaRPr altLang="zh-CN" lang="en-US" smtClean="0" sz="996">
              <a:solidFill>
                <a:srgbClr val="F08E35"/>
              </a:solidFill>
              <a:latin charset="0" pitchFamily="18" typeface="Microsoft YaHei UI"/>
              <a:cs charset="0" pitchFamily="18" typeface="Microsoft YaHei UI"/>
            </a:endParaRPr>
          </a:p>
          <a:p>
            <a:pPr>
              <a:lnSpc>
                <a:spcPts val="1400"/>
              </a:lnSpc>
              <a:tabLst>
                <a:tab pos="38100"/>
              </a:tabLst>
            </a:pPr>
            <a:r>
              <a:rPr altLang="zh-CN" lang="en-US" smtClean="0" sz="996">
                <a:solidFill>
                  <a:srgbClr val="F08E35"/>
                </a:solidFill>
                <a:latin charset="0" pitchFamily="18" typeface="Microsoft YaHei UI"/>
                <a:cs charset="0" pitchFamily="18" typeface="Microsoft YaHei UI"/>
              </a:rPr>
              <a:t>	特色正餐</a:t>
            </a:r>
          </a:p>
        </p:txBody>
      </p:sp>
      <p:sp>
        <p:nvSpPr>
          <p:cNvPr id="1029" name="TextBox 1"/>
          <p:cNvSpPr txBox="1"/>
          <p:nvPr/>
        </p:nvSpPr>
        <p:spPr>
          <a:xfrm>
            <a:off x="393700" y="254000"/>
            <a:ext cx="8978900" cy="2712720"/>
          </a:xfrm>
          <a:prstGeom prst="rect">
            <a:avLst/>
          </a:prstGeom>
          <a:noFill/>
        </p:spPr>
        <p:txBody>
          <a:bodyPr lIns="0" rIns="0" rtlCol="0" tIns="0" wrap="none">
            <a:spAutoFit/>
          </a:bodyPr>
          <a:lstStyle/>
          <a:p>
            <a:pPr>
              <a:lnSpc>
                <a:spcPts val="1400"/>
              </a:lnSpc>
              <a:tabLst>
                <a:tab pos="241300"/>
                <a:tab pos="850900"/>
                <a:tab pos="2184400"/>
                <a:tab pos="2730500"/>
                <a:tab pos="7162800"/>
              </a:tabLst>
            </a:pPr>
            <a:r>
              <a:rPr altLang="zh-CN" lang="en-US" smtClean="0"/>
              <a:t>	移动互联网用户线下消费习惯</a:t>
            </a:r>
          </a:p>
          <a:p>
            <a:pPr>
              <a:lnSpc>
                <a:spcPts val="1400"/>
              </a:lnSpc>
              <a:tabLst>
                <a:tab pos="241300"/>
                <a:tab pos="850900"/>
                <a:tab pos="2184400"/>
                <a:tab pos="2730500"/>
                <a:tab pos="7162800"/>
              </a:tabLst>
            </a:pPr>
            <a:r>
              <a:rPr altLang="zh-CN" lang="en-US" smtClean="0"/>
              <a:t>   广州用户一半以上偏爱快餐简餐，上海用户更愿意在咖啡水吧享受休闲时光</a:t>
            </a:r>
          </a:p>
          <a:p>
            <a:pPr>
              <a:lnSpc>
                <a:spcPts val="1400"/>
              </a:lnSpc>
              <a:tabLst>
                <a:tab pos="241300"/>
                <a:tab pos="850900"/>
                <a:tab pos="2184400"/>
                <a:tab pos="2730500"/>
                <a:tab pos="7162800"/>
              </a:tabLst>
            </a:pPr>
            <a:endParaRPr altLang="zh-CN" lang="en-US" smtClean="0"/>
          </a:p>
          <a:p>
            <a:pPr>
              <a:lnSpc>
                <a:spcPts val="1400"/>
              </a:lnSpc>
              <a:tabLst>
                <a:tab pos="241300"/>
                <a:tab pos="850900"/>
                <a:tab pos="2184400"/>
                <a:tab pos="2730500"/>
                <a:tab pos="7162800"/>
              </a:tabLst>
            </a:pPr>
            <a:endParaRPr altLang="zh-CN" lang="en-US" smtClean="0"/>
          </a:p>
          <a:p>
            <a:pPr>
              <a:lnSpc>
                <a:spcPts val="1400"/>
              </a:lnSpc>
              <a:tabLst>
                <a:tab pos="241300"/>
                <a:tab pos="850900"/>
                <a:tab pos="2184400"/>
                <a:tab pos="2730500"/>
                <a:tab pos="7162800"/>
              </a:tabLst>
            </a:pPr>
            <a:endParaRPr altLang="zh-CN" lang="en-US" smtClean="0"/>
          </a:p>
          <a:p>
            <a:pPr>
              <a:lnSpc>
                <a:spcPts val="1400"/>
              </a:lnSpc>
              <a:tabLst>
                <a:tab pos="241300"/>
                <a:tab pos="850900"/>
                <a:tab pos="2184400"/>
                <a:tab pos="2730500"/>
                <a:tab pos="7162800"/>
              </a:tabLst>
            </a:pPr>
            <a:endParaRPr altLang="zh-CN" lang="en-US" smtClean="0"/>
          </a:p>
          <a:p>
            <a:pPr>
              <a:lnSpc>
                <a:spcPts val="1400"/>
              </a:lnSpc>
              <a:tabLst>
                <a:tab pos="241300"/>
                <a:tab pos="850900"/>
                <a:tab pos="2184400"/>
                <a:tab pos="2730500"/>
                <a:tab pos="7162800"/>
              </a:tabLst>
            </a:pPr>
            <a:endParaRPr altLang="zh-CN" lang="en-US" smtClean="0"/>
          </a:p>
          <a:p>
            <a:pPr>
              <a:lnSpc>
                <a:spcPts val="1400"/>
              </a:lnSpc>
              <a:tabLst>
                <a:tab pos="241300"/>
                <a:tab pos="850900"/>
                <a:tab pos="2184400"/>
                <a:tab pos="2730500"/>
                <a:tab pos="7162800"/>
              </a:tabLst>
            </a:pPr>
            <a:r>
              <a:rPr altLang="zh-CN" lang="en-US" smtClean="0"/>
              <a:t>			2014年11月广州&amp;上海移动智能终端用户线下店铺餐饮类客流量分布</a:t>
            </a:r>
          </a:p>
          <a:p>
            <a:pPr>
              <a:lnSpc>
                <a:spcPts val="1400"/>
              </a:lnSpc>
              <a:tabLst>
                <a:tab pos="241300"/>
                <a:tab pos="850900"/>
                <a:tab pos="2184400"/>
                <a:tab pos="2730500"/>
                <a:tab pos="7162800"/>
              </a:tabLst>
            </a:pPr>
            <a:endParaRPr altLang="zh-CN" lang="en-US" smtClean="0"/>
          </a:p>
          <a:p>
            <a:pPr>
              <a:lnSpc>
                <a:spcPts val="1400"/>
              </a:lnSpc>
              <a:tabLst>
                <a:tab pos="241300"/>
                <a:tab pos="850900"/>
                <a:tab pos="2184400"/>
                <a:tab pos="2730500"/>
                <a:tab pos="7162800"/>
              </a:tabLst>
            </a:pPr>
            <a:endParaRPr altLang="zh-CN" lang="en-US" smtClean="0"/>
          </a:p>
          <a:p>
            <a:pPr>
              <a:lnSpc>
                <a:spcPts val="1400"/>
              </a:lnSpc>
              <a:tabLst>
                <a:tab pos="241300"/>
                <a:tab pos="850900"/>
                <a:tab pos="2184400"/>
                <a:tab pos="2730500"/>
                <a:tab pos="7162800"/>
              </a:tabLst>
            </a:pPr>
            <a:r>
              <a:rPr altLang="zh-CN" lang="en-US" smtClean="0"/>
              <a:t>				60.0%</a:t>
            </a:r>
          </a:p>
          <a:p>
            <a:pPr>
              <a:lnSpc>
                <a:spcPts val="1400"/>
              </a:lnSpc>
              <a:tabLst>
                <a:tab pos="241300"/>
                <a:tab pos="850900"/>
                <a:tab pos="2184400"/>
                <a:tab pos="2730500"/>
                <a:tab pos="7162800"/>
              </a:tabLst>
            </a:pPr>
            <a:r>
              <a:rPr altLang="zh-CN" lang="en-US" smtClean="0"/>
              <a:t>		51.0%</a:t>
            </a:r>
          </a:p>
          <a:p>
            <a:pPr>
              <a:lnSpc>
                <a:spcPts val="1400"/>
              </a:lnSpc>
              <a:tabLst>
                <a:tab pos="241300"/>
                <a:tab pos="850900"/>
                <a:tab pos="2184400"/>
                <a:tab pos="2730500"/>
                <a:tab pos="7162800"/>
              </a:tabLst>
            </a:pPr>
            <a:endParaRPr altLang="zh-CN" lang="en-US" smtClean="0"/>
          </a:p>
          <a:p>
            <a:pPr>
              <a:lnSpc>
                <a:spcPts val="1400"/>
              </a:lnSpc>
              <a:tabLst>
                <a:tab pos="241300"/>
                <a:tab pos="850900"/>
                <a:tab pos="2184400"/>
                <a:tab pos="2730500"/>
                <a:tab pos="7162800"/>
              </a:tabLst>
            </a:pPr>
            <a:r>
              <a:rPr altLang="zh-CN" lang="en-US" smtClean="0"/>
              <a:t>					广州</a:t>
            </a:r>
          </a:p>
          <a:p>
            <a:pPr>
              <a:lnSpc>
                <a:spcPts val="1400"/>
              </a:lnSpc>
              <a:tabLst>
                <a:tab pos="241300"/>
                <a:tab pos="850900"/>
                <a:tab pos="2184400"/>
                <a:tab pos="2730500"/>
                <a:tab pos="7162800"/>
              </a:tabLst>
            </a:pPr>
            <a:r>
              <a:rPr altLang="zh-CN" lang="en-US" smtClean="0"/>
              <a:t>					上海</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5867400" y="1828800"/>
            <a:ext cx="254000" cy="1861820"/>
          </a:xfrm>
          <a:prstGeom prst="rect">
            <a:avLst/>
          </a:prstGeom>
          <a:noFill/>
        </p:spPr>
        <p:txBody>
          <a:bodyPr lIns="0" rIns="0" rtlCol="0" tIns="0" wrap="none">
            <a:spAutoFit/>
          </a:bodyPr>
          <a:lstStyle/>
          <a:p>
            <a:pPr>
              <a:lnSpc>
                <a:spcPts val="1300"/>
              </a:lnSpc>
              <a:tabLst>
                <a:tab pos="50800"/>
                <a:tab pos="88900"/>
              </a:tabLst>
            </a:pPr>
            <a:r>
              <a:rPr altLang="zh-CN" lang="en-US" smtClean="0" sz="996">
                <a:solidFill>
                  <a:srgbClr val="FFFFFF"/>
                </a:solidFill>
                <a:latin charset="0" pitchFamily="18" typeface="Microsoft YaHei UI"/>
                <a:cs charset="0" pitchFamily="18" typeface="Microsoft YaHei UI"/>
              </a:rPr>
              <a:t>排名</a:t>
            </a:r>
          </a:p>
          <a:p>
            <a:pPr>
              <a:lnSpc>
                <a:spcPts val="1300"/>
              </a:lnSpc>
              <a:tabLst>
                <a:tab pos="50800"/>
                <a:tab pos="88900"/>
              </a:tabLst>
            </a:pPr>
            <a:r>
              <a:rPr altLang="zh-CN" lang="en-US" smtClean="0" sz="996">
                <a:solidFill>
                  <a:srgbClr val="FFFFFF"/>
                </a:solidFill>
                <a:latin charset="0" pitchFamily="18" typeface="Microsoft YaHei UI"/>
                <a:cs charset="0" pitchFamily="18" typeface="Microsoft YaHei UI"/>
              </a:rPr>
              <a:t>		1</a:t>
            </a:r>
          </a:p>
          <a:p>
            <a:pPr>
              <a:lnSpc>
                <a:spcPts val="1300"/>
              </a:lnSpc>
              <a:tabLst>
                <a:tab pos="50800"/>
                <a:tab pos="88900"/>
              </a:tabLst>
            </a:pPr>
            <a:r>
              <a:rPr altLang="zh-CN" lang="en-US" smtClean="0" sz="996">
                <a:solidFill>
                  <a:srgbClr val="FFFFFF"/>
                </a:solidFill>
                <a:latin charset="0" pitchFamily="18" typeface="Microsoft YaHei UI"/>
                <a:cs charset="0" pitchFamily="18" typeface="Microsoft YaHei UI"/>
              </a:rPr>
              <a:t>		2</a:t>
            </a:r>
          </a:p>
          <a:p>
            <a:pPr>
              <a:lnSpc>
                <a:spcPts val="1300"/>
              </a:lnSpc>
              <a:tabLst>
                <a:tab pos="50800"/>
                <a:tab pos="88900"/>
              </a:tabLst>
            </a:pPr>
            <a:r>
              <a:rPr altLang="zh-CN" lang="en-US" smtClean="0" sz="996">
                <a:solidFill>
                  <a:srgbClr val="FFFFFF"/>
                </a:solidFill>
                <a:latin charset="0" pitchFamily="18" typeface="Microsoft YaHei UI"/>
                <a:cs charset="0" pitchFamily="18" typeface="Microsoft YaHei UI"/>
              </a:rPr>
              <a:t>		3</a:t>
            </a:r>
          </a:p>
          <a:p>
            <a:pPr>
              <a:lnSpc>
                <a:spcPts val="1300"/>
              </a:lnSpc>
              <a:tabLst>
                <a:tab pos="50800"/>
                <a:tab pos="88900"/>
              </a:tabLst>
            </a:pPr>
            <a:r>
              <a:rPr altLang="zh-CN" lang="en-US" smtClean="0" sz="996">
                <a:solidFill>
                  <a:srgbClr val="FFFFFF"/>
                </a:solidFill>
                <a:latin charset="0" pitchFamily="18" typeface="Microsoft YaHei UI"/>
                <a:cs charset="0" pitchFamily="18" typeface="Microsoft YaHei UI"/>
              </a:rPr>
              <a:t>		4</a:t>
            </a:r>
          </a:p>
          <a:p>
            <a:pPr>
              <a:lnSpc>
                <a:spcPts val="1300"/>
              </a:lnSpc>
              <a:tabLst>
                <a:tab pos="50800"/>
                <a:tab pos="88900"/>
              </a:tabLst>
            </a:pPr>
            <a:r>
              <a:rPr altLang="zh-CN" lang="en-US" smtClean="0" sz="996">
                <a:solidFill>
                  <a:srgbClr val="FFFFFF"/>
                </a:solidFill>
                <a:latin charset="0" pitchFamily="18" typeface="Microsoft YaHei UI"/>
                <a:cs charset="0" pitchFamily="18" typeface="Microsoft YaHei UI"/>
              </a:rPr>
              <a:t>		5</a:t>
            </a:r>
          </a:p>
          <a:p>
            <a:pPr>
              <a:lnSpc>
                <a:spcPts val="1300"/>
              </a:lnSpc>
              <a:tabLst>
                <a:tab pos="50800"/>
                <a:tab pos="88900"/>
              </a:tabLst>
            </a:pPr>
            <a:r>
              <a:rPr altLang="zh-CN" lang="en-US" smtClean="0" sz="996">
                <a:solidFill>
                  <a:srgbClr val="FFFFFF"/>
                </a:solidFill>
                <a:latin charset="0" pitchFamily="18" typeface="Microsoft YaHei UI"/>
                <a:cs charset="0" pitchFamily="18" typeface="Microsoft YaHei UI"/>
              </a:rPr>
              <a:t>		6</a:t>
            </a:r>
          </a:p>
          <a:p>
            <a:pPr>
              <a:lnSpc>
                <a:spcPts val="1300"/>
              </a:lnSpc>
              <a:tabLst>
                <a:tab pos="50800"/>
                <a:tab pos="88900"/>
              </a:tabLst>
            </a:pPr>
            <a:r>
              <a:rPr altLang="zh-CN" lang="en-US" smtClean="0" sz="996">
                <a:solidFill>
                  <a:srgbClr val="FFFFFF"/>
                </a:solidFill>
                <a:latin charset="0" pitchFamily="18" typeface="Microsoft YaHei UI"/>
                <a:cs charset="0" pitchFamily="18" typeface="Microsoft YaHei UI"/>
              </a:rPr>
              <a:t>		7</a:t>
            </a:r>
          </a:p>
          <a:p>
            <a:pPr>
              <a:lnSpc>
                <a:spcPts val="1300"/>
              </a:lnSpc>
              <a:tabLst>
                <a:tab pos="50800"/>
                <a:tab pos="88900"/>
              </a:tabLst>
            </a:pPr>
            <a:r>
              <a:rPr altLang="zh-CN" lang="en-US" smtClean="0" sz="996">
                <a:solidFill>
                  <a:srgbClr val="FFFFFF"/>
                </a:solidFill>
                <a:latin charset="0" pitchFamily="18" typeface="Microsoft YaHei UI"/>
                <a:cs charset="0" pitchFamily="18" typeface="Microsoft YaHei UI"/>
              </a:rPr>
              <a:t>		8</a:t>
            </a:r>
          </a:p>
          <a:p>
            <a:pPr>
              <a:lnSpc>
                <a:spcPts val="1300"/>
              </a:lnSpc>
              <a:tabLst>
                <a:tab pos="50800"/>
                <a:tab pos="88900"/>
              </a:tabLst>
            </a:pPr>
            <a:r>
              <a:rPr altLang="zh-CN" lang="en-US" smtClean="0" sz="996">
                <a:solidFill>
                  <a:srgbClr val="FFFFFF"/>
                </a:solidFill>
                <a:latin charset="0" pitchFamily="18" typeface="Microsoft YaHei UI"/>
                <a:cs charset="0" pitchFamily="18" typeface="Microsoft YaHei UI"/>
              </a:rPr>
              <a:t>		9</a:t>
            </a:r>
          </a:p>
          <a:p>
            <a:pPr>
              <a:lnSpc>
                <a:spcPts val="1300"/>
              </a:lnSpc>
              <a:tabLst>
                <a:tab pos="50800"/>
                <a:tab pos="88900"/>
              </a:tabLst>
            </a:pPr>
            <a:r>
              <a:rPr altLang="zh-CN" lang="en-US" smtClean="0" sz="996">
                <a:solidFill>
                  <a:srgbClr val="FFFFFF"/>
                </a:solidFill>
                <a:latin charset="0" pitchFamily="18" typeface="Microsoft YaHei UI"/>
                <a:cs charset="0" pitchFamily="18" typeface="Microsoft YaHei UI"/>
              </a:rPr>
              <a:t>	10</a:t>
            </a:r>
          </a:p>
        </p:txBody>
      </p:sp>
      <p:sp>
        <p:nvSpPr>
          <p:cNvPr id="3" name="TextBox 1"/>
          <p:cNvSpPr txBox="1"/>
          <p:nvPr/>
        </p:nvSpPr>
        <p:spPr>
          <a:xfrm>
            <a:off x="6769100" y="1828800"/>
            <a:ext cx="254000" cy="1861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省份</a:t>
            </a:r>
          </a:p>
          <a:p>
            <a:pPr>
              <a:lnSpc>
                <a:spcPts val="1300"/>
              </a:lnSpc>
            </a:pPr>
            <a:r>
              <a:rPr altLang="zh-CN" lang="en-US" smtClean="0" sz="996">
                <a:solidFill>
                  <a:srgbClr val="FFFFFF"/>
                </a:solidFill>
                <a:latin charset="0" pitchFamily="18" typeface="Microsoft YaHei UI"/>
                <a:cs charset="0" pitchFamily="18" typeface="Microsoft YaHei UI"/>
              </a:rPr>
              <a:t>广东</a:t>
            </a:r>
          </a:p>
          <a:p>
            <a:pPr>
              <a:lnSpc>
                <a:spcPts val="1300"/>
              </a:lnSpc>
            </a:pPr>
            <a:r>
              <a:rPr altLang="zh-CN" lang="en-US" smtClean="0" sz="996">
                <a:solidFill>
                  <a:srgbClr val="FFFFFF"/>
                </a:solidFill>
                <a:latin charset="0" pitchFamily="18" typeface="Microsoft YaHei UI"/>
                <a:cs charset="0" pitchFamily="18" typeface="Microsoft YaHei UI"/>
              </a:rPr>
              <a:t>北京</a:t>
            </a:r>
          </a:p>
          <a:p>
            <a:pPr>
              <a:lnSpc>
                <a:spcPts val="1300"/>
              </a:lnSpc>
            </a:pPr>
            <a:r>
              <a:rPr altLang="zh-CN" lang="en-US" smtClean="0" sz="996">
                <a:solidFill>
                  <a:srgbClr val="FFFFFF"/>
                </a:solidFill>
                <a:latin charset="0" pitchFamily="18" typeface="Microsoft YaHei UI"/>
                <a:cs charset="0" pitchFamily="18" typeface="Microsoft YaHei UI"/>
              </a:rPr>
              <a:t>江苏</a:t>
            </a:r>
          </a:p>
          <a:p>
            <a:pPr>
              <a:lnSpc>
                <a:spcPts val="1300"/>
              </a:lnSpc>
            </a:pPr>
            <a:r>
              <a:rPr altLang="zh-CN" lang="en-US" smtClean="0" sz="996">
                <a:solidFill>
                  <a:srgbClr val="FFFFFF"/>
                </a:solidFill>
                <a:latin charset="0" pitchFamily="18" typeface="Microsoft YaHei UI"/>
                <a:cs charset="0" pitchFamily="18" typeface="Microsoft YaHei UI"/>
              </a:rPr>
              <a:t>浙江</a:t>
            </a:r>
          </a:p>
          <a:p>
            <a:pPr>
              <a:lnSpc>
                <a:spcPts val="1300"/>
              </a:lnSpc>
            </a:pPr>
            <a:r>
              <a:rPr altLang="zh-CN" lang="en-US" smtClean="0" sz="996">
                <a:solidFill>
                  <a:srgbClr val="FFFFFF"/>
                </a:solidFill>
                <a:latin charset="0" pitchFamily="18" typeface="Microsoft YaHei UI"/>
                <a:cs charset="0" pitchFamily="18" typeface="Microsoft YaHei UI"/>
              </a:rPr>
              <a:t>山东</a:t>
            </a:r>
          </a:p>
          <a:p>
            <a:pPr>
              <a:lnSpc>
                <a:spcPts val="1300"/>
              </a:lnSpc>
            </a:pPr>
            <a:r>
              <a:rPr altLang="zh-CN" lang="en-US" smtClean="0" sz="996">
                <a:solidFill>
                  <a:srgbClr val="FFFFFF"/>
                </a:solidFill>
                <a:latin charset="0" pitchFamily="18" typeface="Microsoft YaHei UI"/>
                <a:cs charset="0" pitchFamily="18" typeface="Microsoft YaHei UI"/>
              </a:rPr>
              <a:t>湖南</a:t>
            </a:r>
          </a:p>
          <a:p>
            <a:pPr>
              <a:lnSpc>
                <a:spcPts val="1300"/>
              </a:lnSpc>
            </a:pPr>
            <a:r>
              <a:rPr altLang="zh-CN" lang="en-US" smtClean="0" sz="996">
                <a:solidFill>
                  <a:srgbClr val="FFFFFF"/>
                </a:solidFill>
                <a:latin charset="0" pitchFamily="18" typeface="Microsoft YaHei UI"/>
                <a:cs charset="0" pitchFamily="18" typeface="Microsoft YaHei UI"/>
              </a:rPr>
              <a:t>河南</a:t>
            </a:r>
          </a:p>
          <a:p>
            <a:pPr>
              <a:lnSpc>
                <a:spcPts val="1300"/>
              </a:lnSpc>
            </a:pPr>
            <a:r>
              <a:rPr altLang="zh-CN" lang="en-US" smtClean="0" sz="996">
                <a:solidFill>
                  <a:srgbClr val="FFFFFF"/>
                </a:solidFill>
                <a:latin charset="0" pitchFamily="18" typeface="Microsoft YaHei UI"/>
                <a:cs charset="0" pitchFamily="18" typeface="Microsoft YaHei UI"/>
              </a:rPr>
              <a:t>上海</a:t>
            </a:r>
          </a:p>
          <a:p>
            <a:pPr>
              <a:lnSpc>
                <a:spcPts val="1300"/>
              </a:lnSpc>
            </a:pPr>
            <a:r>
              <a:rPr altLang="zh-CN" lang="en-US" smtClean="0" sz="996">
                <a:solidFill>
                  <a:srgbClr val="FFFFFF"/>
                </a:solidFill>
                <a:latin charset="0" pitchFamily="18" typeface="Microsoft YaHei UI"/>
                <a:cs charset="0" pitchFamily="18" typeface="Microsoft YaHei UI"/>
              </a:rPr>
              <a:t>河北</a:t>
            </a:r>
          </a:p>
          <a:p>
            <a:pPr>
              <a:lnSpc>
                <a:spcPts val="1300"/>
              </a:lnSpc>
            </a:pPr>
            <a:r>
              <a:rPr altLang="zh-CN" lang="en-US" smtClean="0" sz="996">
                <a:solidFill>
                  <a:srgbClr val="FFFFFF"/>
                </a:solidFill>
                <a:latin charset="0" pitchFamily="18" typeface="Microsoft YaHei UI"/>
                <a:cs charset="0" pitchFamily="18" typeface="Microsoft YaHei UI"/>
              </a:rPr>
              <a:t>四川</a:t>
            </a:r>
          </a:p>
        </p:txBody>
      </p:sp>
      <p:sp>
        <p:nvSpPr>
          <p:cNvPr id="4" name="TextBox 1"/>
          <p:cNvSpPr txBox="1"/>
          <p:nvPr/>
        </p:nvSpPr>
        <p:spPr>
          <a:xfrm>
            <a:off x="7607300" y="1828800"/>
            <a:ext cx="568325" cy="1861820"/>
          </a:xfrm>
          <a:prstGeom prst="rect">
            <a:avLst/>
          </a:prstGeom>
          <a:noFill/>
        </p:spPr>
        <p:txBody>
          <a:bodyPr lIns="0" rIns="0" rtlCol="0" tIns="0" wrap="none">
            <a:spAutoFit/>
          </a:bodyPr>
          <a:lstStyle/>
          <a:p>
            <a:pPr>
              <a:lnSpc>
                <a:spcPts val="1300"/>
              </a:lnSpc>
              <a:tabLst>
                <a:tab pos="38100"/>
                <a:tab pos="50800"/>
              </a:tabLst>
            </a:pPr>
            <a:r>
              <a:rPr altLang="zh-CN" lang="en-US" smtClean="0"/>
              <a:t>		占比</a:t>
            </a:r>
          </a:p>
          <a:p>
            <a:pPr>
              <a:lnSpc>
                <a:spcPts val="1300"/>
              </a:lnSpc>
              <a:tabLst>
                <a:tab pos="38100"/>
                <a:tab pos="50800"/>
              </a:tabLst>
            </a:pPr>
            <a:r>
              <a:rPr altLang="zh-CN" lang="en-US" smtClean="0"/>
              <a:t>11.5%</a:t>
            </a:r>
          </a:p>
          <a:p>
            <a:pPr>
              <a:lnSpc>
                <a:spcPts val="1300"/>
              </a:lnSpc>
              <a:tabLst>
                <a:tab pos="38100"/>
                <a:tab pos="50800"/>
              </a:tabLst>
            </a:pPr>
            <a:r>
              <a:rPr altLang="zh-CN" lang="en-US" smtClean="0"/>
              <a:t>	7.2%</a:t>
            </a:r>
          </a:p>
          <a:p>
            <a:pPr>
              <a:lnSpc>
                <a:spcPts val="1300"/>
              </a:lnSpc>
              <a:tabLst>
                <a:tab pos="38100"/>
                <a:tab pos="50800"/>
              </a:tabLst>
            </a:pPr>
            <a:r>
              <a:rPr altLang="zh-CN" lang="en-US" smtClean="0"/>
              <a:t>	6.6%</a:t>
            </a:r>
          </a:p>
          <a:p>
            <a:pPr>
              <a:lnSpc>
                <a:spcPts val="1300"/>
              </a:lnSpc>
              <a:tabLst>
                <a:tab pos="38100"/>
                <a:tab pos="50800"/>
              </a:tabLst>
            </a:pPr>
            <a:r>
              <a:rPr altLang="zh-CN" lang="en-US" smtClean="0"/>
              <a:t>	6.5%</a:t>
            </a:r>
          </a:p>
          <a:p>
            <a:pPr>
              <a:lnSpc>
                <a:spcPts val="1300"/>
              </a:lnSpc>
              <a:tabLst>
                <a:tab pos="38100"/>
                <a:tab pos="50800"/>
              </a:tabLst>
            </a:pPr>
            <a:r>
              <a:rPr altLang="zh-CN" lang="en-US" smtClean="0"/>
              <a:t>	5.6%</a:t>
            </a:r>
          </a:p>
          <a:p>
            <a:pPr>
              <a:lnSpc>
                <a:spcPts val="1300"/>
              </a:lnSpc>
              <a:tabLst>
                <a:tab pos="38100"/>
                <a:tab pos="50800"/>
              </a:tabLst>
            </a:pPr>
            <a:r>
              <a:rPr altLang="zh-CN" lang="en-US" smtClean="0"/>
              <a:t>	4.9%</a:t>
            </a:r>
          </a:p>
          <a:p>
            <a:pPr>
              <a:lnSpc>
                <a:spcPts val="1300"/>
              </a:lnSpc>
              <a:tabLst>
                <a:tab pos="38100"/>
                <a:tab pos="50800"/>
              </a:tabLst>
            </a:pPr>
            <a:r>
              <a:rPr altLang="zh-CN" lang="en-US" smtClean="0"/>
              <a:t>	4.7%</a:t>
            </a:r>
          </a:p>
          <a:p>
            <a:pPr>
              <a:lnSpc>
                <a:spcPts val="1300"/>
              </a:lnSpc>
              <a:tabLst>
                <a:tab pos="38100"/>
                <a:tab pos="50800"/>
              </a:tabLst>
            </a:pPr>
            <a:r>
              <a:rPr altLang="zh-CN" lang="en-US" smtClean="0"/>
              <a:t>	4.4%</a:t>
            </a:r>
          </a:p>
          <a:p>
            <a:pPr>
              <a:lnSpc>
                <a:spcPts val="1300"/>
              </a:lnSpc>
              <a:tabLst>
                <a:tab pos="38100"/>
                <a:tab pos="50800"/>
              </a:tabLst>
            </a:pPr>
            <a:r>
              <a:rPr altLang="zh-CN" lang="en-US" smtClean="0"/>
              <a:t>	4.2%</a:t>
            </a:r>
          </a:p>
          <a:p>
            <a:pPr>
              <a:lnSpc>
                <a:spcPts val="1300"/>
              </a:lnSpc>
              <a:tabLst>
                <a:tab pos="38100"/>
                <a:tab pos="50800"/>
              </a:tabLst>
            </a:pPr>
            <a:r>
              <a:rPr altLang="zh-CN" lang="en-US" smtClean="0"/>
              <a:t>	4.2%</a:t>
            </a:r>
          </a:p>
        </p:txBody>
      </p:sp>
      <p:sp>
        <p:nvSpPr>
          <p:cNvPr id="5" name="TextBox 1"/>
          <p:cNvSpPr txBox="1"/>
          <p:nvPr/>
        </p:nvSpPr>
        <p:spPr>
          <a:xfrm>
            <a:off x="393700" y="254000"/>
            <a:ext cx="8615362" cy="1468120"/>
          </a:xfrm>
          <a:prstGeom prst="rect">
            <a:avLst/>
          </a:prstGeom>
          <a:noFill/>
        </p:spPr>
        <p:txBody>
          <a:bodyPr lIns="0" rIns="0" rtlCol="0" tIns="0" wrap="none">
            <a:spAutoFit/>
          </a:bodyPr>
          <a:lstStyle/>
          <a:p>
            <a:pPr>
              <a:lnSpc>
                <a:spcPts val="1400"/>
              </a:lnSpc>
              <a:tabLst>
                <a:tab pos="241300"/>
                <a:tab pos="3009900"/>
                <a:tab pos="5956300"/>
              </a:tabLst>
            </a:pPr>
            <a:r>
              <a:rPr altLang="zh-CN" lang="en-US" smtClean="0"/>
              <a:t>	移动互联网行业概况</a:t>
            </a:r>
          </a:p>
          <a:p>
            <a:pPr>
              <a:lnSpc>
                <a:spcPts val="1400"/>
              </a:lnSpc>
              <a:tabLst>
                <a:tab pos="241300"/>
                <a:tab pos="3009900"/>
                <a:tab pos="5956300"/>
              </a:tabLst>
            </a:pPr>
            <a:r>
              <a:rPr altLang="zh-CN" lang="en-US" smtClean="0"/>
              <a:t>   移动网民在沿海省份分布较集中，而湖南、河南、四川等中部地区用户占比也较高</a:t>
            </a:r>
          </a:p>
          <a:p>
            <a:pPr>
              <a:lnSpc>
                <a:spcPts val="1400"/>
              </a:lnSpc>
              <a:tabLst>
                <a:tab pos="241300"/>
                <a:tab pos="3009900"/>
                <a:tab pos="5956300"/>
              </a:tabLst>
            </a:pPr>
            <a:endParaRPr altLang="zh-CN" lang="en-US" smtClean="0"/>
          </a:p>
          <a:p>
            <a:pPr>
              <a:lnSpc>
                <a:spcPts val="1400"/>
              </a:lnSpc>
              <a:tabLst>
                <a:tab pos="241300"/>
                <a:tab pos="3009900"/>
                <a:tab pos="5956300"/>
              </a:tabLst>
            </a:pPr>
            <a:endParaRPr altLang="zh-CN" lang="en-US" smtClean="0"/>
          </a:p>
          <a:p>
            <a:pPr>
              <a:lnSpc>
                <a:spcPts val="1400"/>
              </a:lnSpc>
              <a:tabLst>
                <a:tab pos="241300"/>
                <a:tab pos="3009900"/>
                <a:tab pos="5956300"/>
              </a:tabLst>
            </a:pPr>
            <a:endParaRPr altLang="zh-CN" lang="en-US" smtClean="0"/>
          </a:p>
          <a:p>
            <a:pPr>
              <a:lnSpc>
                <a:spcPts val="1400"/>
              </a:lnSpc>
              <a:tabLst>
                <a:tab pos="241300"/>
                <a:tab pos="3009900"/>
                <a:tab pos="5956300"/>
              </a:tabLst>
            </a:pPr>
            <a:endParaRPr altLang="zh-CN" lang="en-US" smtClean="0"/>
          </a:p>
          <a:p>
            <a:pPr>
              <a:lnSpc>
                <a:spcPts val="1400"/>
              </a:lnSpc>
              <a:tabLst>
                <a:tab pos="241300"/>
                <a:tab pos="3009900"/>
                <a:tab pos="5956300"/>
              </a:tabLst>
            </a:pPr>
            <a:r>
              <a:rPr altLang="zh-CN" lang="en-US" smtClean="0"/>
              <a:t>		2014年12月 移动智能终端用户区域分布</a:t>
            </a:r>
          </a:p>
          <a:p>
            <a:pPr>
              <a:lnSpc>
                <a:spcPts val="1400"/>
              </a:lnSpc>
              <a:tabLst>
                <a:tab pos="241300"/>
                <a:tab pos="3009900"/>
                <a:tab pos="5956300"/>
              </a:tabLst>
            </a:pPr>
            <a:r>
              <a:rPr altLang="zh-CN" lang="en-US" smtClean="0"/>
              <a:t>			省份分布Top10</a:t>
            </a:r>
          </a:p>
        </p:txBody>
      </p:sp>
      <p:sp>
        <p:nvSpPr>
          <p:cNvPr id="6"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Tree>
  </p:cSld>
  <p:clrMapOvr>
    <a:masterClrMapping/>
  </p:clrMapOvr>
  <p:transition/>
  <p:timing/>
</p:sld>
</file>

<file path=ppt/slides/slide8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1016000" y="2222500"/>
            <a:ext cx="2057400" cy="2095500"/>
          </a:xfrm>
          <a:prstGeom prst="rect">
            <a:avLst/>
          </a:prstGeom>
          <a:noFill/>
        </p:spPr>
      </p:pic>
      <p:pic>
        <p:nvPicPr>
          <p:cNvPr id="6" name="Picture 3"/>
          <p:cNvPicPr>
            <a:picLocks noChangeArrowheads="1" noChangeAspect="1"/>
          </p:cNvPicPr>
          <p:nvPr/>
        </p:nvPicPr>
        <p:blipFill>
          <a:blip r:embed="rId3"/>
          <a:stretch>
            <a:fillRect/>
          </a:stretch>
        </p:blipFill>
        <p:spPr bwMode="auto">
          <a:xfrm>
            <a:off x="444500" y="4800600"/>
            <a:ext cx="1117600" cy="304800"/>
          </a:xfrm>
          <a:prstGeom prst="rect">
            <a:avLst/>
          </a:prstGeom>
          <a:noFill/>
        </p:spPr>
      </p:pic>
      <p:pic>
        <p:nvPicPr>
          <p:cNvPr id="7" name="Picture 3"/>
          <p:cNvPicPr>
            <a:picLocks noChangeArrowheads="1" noChangeAspect="1"/>
          </p:cNvPicPr>
          <p:nvPr/>
        </p:nvPicPr>
        <p:blipFill>
          <a:blip r:embed="rId4"/>
          <a:stretch>
            <a:fillRect/>
          </a:stretch>
        </p:blipFill>
        <p:spPr bwMode="auto">
          <a:xfrm>
            <a:off x="3657600" y="2222500"/>
            <a:ext cx="2108200" cy="2209800"/>
          </a:xfrm>
          <a:prstGeom prst="rect">
            <a:avLst/>
          </a:prstGeom>
          <a:noFill/>
        </p:spPr>
      </p:pic>
      <p:pic>
        <p:nvPicPr>
          <p:cNvPr id="8" name="Picture 3"/>
          <p:cNvPicPr>
            <a:picLocks noChangeArrowheads="1" noChangeAspect="1"/>
          </p:cNvPicPr>
          <p:nvPr/>
        </p:nvPicPr>
        <p:blipFill>
          <a:blip r:embed="rId5"/>
          <a:stretch>
            <a:fillRect/>
          </a:stretch>
        </p:blipFill>
        <p:spPr bwMode="auto">
          <a:xfrm>
            <a:off x="6350000" y="2222500"/>
            <a:ext cx="2184400" cy="21844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9" name="TextBox 1"/>
          <p:cNvSpPr txBox="1"/>
          <p:nvPr/>
        </p:nvSpPr>
        <p:spPr>
          <a:xfrm>
            <a:off x="393700" y="254000"/>
            <a:ext cx="10672762" cy="1290320"/>
          </a:xfrm>
          <a:prstGeom prst="rect">
            <a:avLst/>
          </a:prstGeom>
          <a:noFill/>
        </p:spPr>
        <p:txBody>
          <a:bodyPr lIns="0" rIns="0" rtlCol="0" tIns="0" wrap="none">
            <a:spAutoFit/>
          </a:bodyPr>
          <a:lstStyle/>
          <a:p>
            <a:pPr>
              <a:lnSpc>
                <a:spcPts val="1400"/>
              </a:lnSpc>
              <a:tabLst>
                <a:tab pos="241300"/>
                <a:tab pos="2006600"/>
              </a:tabLst>
            </a:pPr>
            <a:r>
              <a:rPr altLang="zh-CN" lang="en-US" smtClean="0"/>
              <a:t>	移动互联网用户线下消费习惯</a:t>
            </a:r>
          </a:p>
          <a:p>
            <a:pPr>
              <a:lnSpc>
                <a:spcPts val="1400"/>
              </a:lnSpc>
              <a:tabLst>
                <a:tab pos="241300"/>
                <a:tab pos="2006600"/>
              </a:tabLst>
            </a:pPr>
            <a:r>
              <a:rPr altLang="zh-CN" lang="en-US" smtClean="0"/>
              <a:t>   餐饮品牌中，北京人偏爱绿茶餐厅的小清新，广州人偏爱麦当劳的方便快捷，上海人则更喜欢星巴克的</a:t>
            </a:r>
          </a:p>
          <a:p>
            <a:pPr>
              <a:lnSpc>
                <a:spcPts val="1400"/>
              </a:lnSpc>
              <a:tabLst>
                <a:tab pos="241300"/>
                <a:tab pos="2006600"/>
              </a:tabLst>
            </a:pPr>
            <a:r>
              <a:rPr altLang="zh-CN" lang="en-US" smtClean="0"/>
              <a:t>	小资情调</a:t>
            </a:r>
          </a:p>
          <a:p>
            <a:pPr>
              <a:lnSpc>
                <a:spcPts val="1400"/>
              </a:lnSpc>
              <a:tabLst>
                <a:tab pos="241300"/>
                <a:tab pos="2006600"/>
              </a:tabLst>
            </a:pPr>
            <a:endParaRPr altLang="zh-CN" lang="en-US" smtClean="0"/>
          </a:p>
          <a:p>
            <a:pPr>
              <a:lnSpc>
                <a:spcPts val="1400"/>
              </a:lnSpc>
              <a:tabLst>
                <a:tab pos="241300"/>
                <a:tab pos="2006600"/>
              </a:tabLst>
            </a:pPr>
            <a:endParaRPr altLang="zh-CN" lang="en-US" smtClean="0"/>
          </a:p>
          <a:p>
            <a:pPr>
              <a:lnSpc>
                <a:spcPts val="1400"/>
              </a:lnSpc>
              <a:tabLst>
                <a:tab pos="241300"/>
                <a:tab pos="2006600"/>
              </a:tabLst>
            </a:pPr>
            <a:endParaRPr altLang="zh-CN" lang="en-US" smtClean="0"/>
          </a:p>
          <a:p>
            <a:pPr>
              <a:lnSpc>
                <a:spcPts val="1400"/>
              </a:lnSpc>
              <a:tabLst>
                <a:tab pos="241300"/>
                <a:tab pos="2006600"/>
              </a:tabLst>
            </a:pPr>
            <a:r>
              <a:rPr altLang="zh-CN" lang="en-US" smtClean="0"/>
              <a:t>		2014年11月移动智能终端用户服装服饰类线下店铺按品牌客流量分布热度图</a:t>
            </a:r>
          </a:p>
        </p:txBody>
      </p:sp>
      <p:sp>
        <p:nvSpPr>
          <p:cNvPr id="10" name="TextBox 1"/>
          <p:cNvSpPr txBox="1"/>
          <p:nvPr/>
        </p:nvSpPr>
        <p:spPr>
          <a:xfrm>
            <a:off x="4546600" y="1892300"/>
            <a:ext cx="442912"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广   州</a:t>
            </a:r>
          </a:p>
        </p:txBody>
      </p:sp>
      <p:sp>
        <p:nvSpPr>
          <p:cNvPr id="11" name="TextBox 1"/>
          <p:cNvSpPr txBox="1"/>
          <p:nvPr/>
        </p:nvSpPr>
        <p:spPr>
          <a:xfrm>
            <a:off x="7213600" y="1892300"/>
            <a:ext cx="396875"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上  海</a:t>
            </a:r>
          </a:p>
        </p:txBody>
      </p:sp>
      <p:sp>
        <p:nvSpPr>
          <p:cNvPr id="12" name="TextBox 1"/>
          <p:cNvSpPr txBox="1"/>
          <p:nvPr/>
        </p:nvSpPr>
        <p:spPr>
          <a:xfrm>
            <a:off x="1828800" y="1892300"/>
            <a:ext cx="396875" cy="236220"/>
          </a:xfrm>
          <a:prstGeom prst="rect">
            <a:avLst/>
          </a:prstGeom>
          <a:noFill/>
        </p:spPr>
        <p:txBody>
          <a:bodyPr lIns="0" rIns="0" rtlCol="0" tIns="0" wrap="none">
            <a:spAutoFit/>
          </a:bodyPr>
          <a:lstStyle/>
          <a:p>
            <a:pPr>
              <a:lnSpc>
                <a:spcPts val="1500"/>
              </a:lnSpc>
            </a:pPr>
            <a:r>
              <a:rPr altLang="zh-CN" b="1" lang="en-US" smtClean="0" sz="1200">
                <a:solidFill>
                  <a:srgbClr val="585E79"/>
                </a:solidFill>
                <a:latin charset="0" pitchFamily="18" typeface="Microsoft YaHei UI"/>
                <a:cs charset="0" pitchFamily="18" typeface="Microsoft YaHei UI"/>
              </a:rPr>
              <a:t>北  京</a:t>
            </a:r>
          </a:p>
        </p:txBody>
      </p:sp>
    </p:spTree>
  </p:cSld>
  <p:clrMapOvr>
    <a:masterClrMapping/>
  </p:clrMapOvr>
  <p:transition/>
  <p:timing/>
</p:sld>
</file>

<file path=ppt/slides/slide8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3" name="TextBox 1"/>
          <p:cNvSpPr txBox="1"/>
          <p:nvPr/>
        </p:nvSpPr>
        <p:spPr>
          <a:xfrm>
            <a:off x="2451100" y="1993900"/>
            <a:ext cx="3911600" cy="502920"/>
          </a:xfrm>
          <a:prstGeom prst="rect">
            <a:avLst/>
          </a:prstGeom>
          <a:noFill/>
        </p:spPr>
        <p:txBody>
          <a:bodyPr lIns="0" rIns="0" rtlCol="0" tIns="0" wrap="none">
            <a:spAutoFit/>
          </a:bodyPr>
          <a:lstStyle/>
          <a:p>
            <a:pPr>
              <a:lnSpc>
                <a:spcPts val="3600"/>
              </a:lnSpc>
            </a:pPr>
            <a:r>
              <a:rPr altLang="zh-CN" lang="en-US" smtClean="0" sz="2795">
                <a:solidFill>
                  <a:srgbClr val="FFFFFF"/>
                </a:solidFill>
                <a:latin charset="0" pitchFamily="18" typeface="Microsoft YaHei UI"/>
                <a:cs charset="0" pitchFamily="18" typeface="Microsoft YaHei UI"/>
              </a:rPr>
              <a:t>移动互联网行业趋势展望</a:t>
            </a:r>
          </a:p>
        </p:txBody>
      </p:sp>
    </p:spTree>
  </p:cSld>
  <p:clrMapOvr>
    <a:masterClrMapping/>
  </p:clrMapOvr>
  <p:transition/>
  <p:timing/>
</p:sld>
</file>

<file path=ppt/slides/slide8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4767071" y="2177795"/>
            <a:ext cx="2679192" cy="970788"/>
          </a:xfrm>
          <a:custGeom>
            <a:gdLst>
              <a:gd fmla="*/ 0 w 2679192" name="connsiteX0"/>
              <a:gd fmla="*/ 970788 h 970788" name="connsiteY0"/>
              <a:gd fmla="*/ 708787 w 2679192" name="connsiteX1"/>
              <a:gd fmla="*/ 0 h 970788" name="connsiteY1"/>
              <a:gd fmla="*/ 1970405 w 2679192" name="connsiteX2"/>
              <a:gd fmla="*/ 0 h 970788" name="connsiteY2"/>
              <a:gd fmla="*/ 2679192 w 2679192" name="connsiteX3"/>
              <a:gd fmla="*/ 970788 h 970788" name="connsiteY3"/>
              <a:gd fmla="*/ 0 w 2679192" name="connsiteX4"/>
              <a:gd fmla="*/ 970788 h 97078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70788" w="2679192">
                <a:moveTo>
                  <a:pt x="0" y="970788"/>
                </a:moveTo>
                <a:lnTo>
                  <a:pt x="708787" y="0"/>
                </a:lnTo>
                <a:lnTo>
                  <a:pt x="1970405" y="0"/>
                </a:lnTo>
                <a:lnTo>
                  <a:pt x="2679192" y="970788"/>
                </a:lnTo>
                <a:lnTo>
                  <a:pt x="0" y="970788"/>
                </a:lnTo>
              </a:path>
            </a:pathLst>
          </a:custGeom>
          <a:solidFill>
            <a:srgbClr val="5A74D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5477255" y="1264919"/>
            <a:ext cx="1258824" cy="893063"/>
          </a:xfrm>
          <a:custGeom>
            <a:gdLst>
              <a:gd fmla="*/ 0 w 1258824" name="connsiteX0"/>
              <a:gd fmla="*/ 893063 h 893063" name="connsiteY0"/>
              <a:gd fmla="*/ 629411 w 1258824" name="connsiteX1"/>
              <a:gd fmla="*/ 0 h 893063" name="connsiteY1"/>
              <a:gd fmla="*/ 1258824 w 1258824" name="connsiteX2"/>
              <a:gd fmla="*/ 893063 h 893063" name="connsiteY2"/>
              <a:gd fmla="*/ 0 w 1258824" name="connsiteX3"/>
              <a:gd fmla="*/ 893063 h 893063" name="connsiteY3"/>
            </a:gdLst>
            <a:cxnLst>
              <a:cxn ang="0">
                <a:pos x="connsiteX0" y="connsiteY0"/>
              </a:cxn>
              <a:cxn ang="1">
                <a:pos x="connsiteX1" y="connsiteY1"/>
              </a:cxn>
              <a:cxn ang="2">
                <a:pos x="connsiteX2" y="connsiteY2"/>
              </a:cxn>
              <a:cxn ang="3">
                <a:pos x="connsiteX3" y="connsiteY3"/>
              </a:cxn>
            </a:cxnLst>
            <a:rect b="b" l="l" r="r" t="t"/>
            <a:pathLst>
              <a:path h="893063" w="1258824">
                <a:moveTo>
                  <a:pt x="0" y="893063"/>
                </a:moveTo>
                <a:lnTo>
                  <a:pt x="629411" y="0"/>
                </a:lnTo>
                <a:lnTo>
                  <a:pt x="1258824" y="893063"/>
                </a:lnTo>
                <a:lnTo>
                  <a:pt x="0" y="893063"/>
                </a:lnTo>
              </a:path>
            </a:pathLst>
          </a:custGeom>
          <a:solidFill>
            <a:srgbClr val="8B9DE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4087367" y="4296118"/>
            <a:ext cx="198120" cy="327697"/>
          </a:xfrm>
          <a:custGeom>
            <a:gdLst>
              <a:gd fmla="*/ 50927 w 198120" name="connsiteX0"/>
              <a:gd fmla="*/ 0 h 327697" name="connsiteY0"/>
              <a:gd fmla="*/ 150876 w 198120" name="connsiteX1"/>
              <a:gd fmla="*/ 0 h 327697" name="connsiteY1"/>
              <a:gd fmla="*/ 198120 w 198120" name="connsiteX2"/>
              <a:gd fmla="*/ 31216 h 327697" name="connsiteY2"/>
              <a:gd fmla="*/ 198120 w 198120" name="connsiteX3"/>
              <a:gd fmla="*/ 34048 h 327697" name="connsiteY3"/>
              <a:gd fmla="*/ 198120 w 198120" name="connsiteX4"/>
              <a:gd fmla="*/ 38303 h 327697" name="connsiteY4"/>
              <a:gd fmla="*/ 198120 w 198120" name="connsiteX5"/>
              <a:gd fmla="*/ 147535 h 327697" name="connsiteY5"/>
              <a:gd fmla="*/ 181736 w 198120" name="connsiteX6"/>
              <a:gd fmla="*/ 160299 h 327697" name="connsiteY6"/>
              <a:gd fmla="*/ 163576 w 198120" name="connsiteX7"/>
              <a:gd fmla="*/ 147535 h 327697" name="connsiteY7"/>
              <a:gd fmla="*/ 163576 w 198120" name="connsiteX8"/>
              <a:gd fmla="*/ 53911 h 327697" name="connsiteY8"/>
              <a:gd fmla="*/ 150876 w 198120" name="connsiteX9"/>
              <a:gd fmla="*/ 53911 h 327697" name="connsiteY9"/>
              <a:gd fmla="*/ 150876 w 198120" name="connsiteX10"/>
              <a:gd fmla="*/ 143281 h 327697" name="connsiteY10"/>
              <a:gd fmla="*/ 150876 w 198120" name="connsiteX11"/>
              <a:gd fmla="*/ 309257 h 327697" name="connsiteY11"/>
              <a:gd fmla="*/ 127253 w 198120" name="connsiteX12"/>
              <a:gd fmla="*/ 327697 h 327697" name="connsiteY12"/>
              <a:gd fmla="*/ 105410 w 198120" name="connsiteX13"/>
              <a:gd fmla="*/ 309257 h 327697" name="connsiteY13"/>
              <a:gd fmla="*/ 105410 w 198120" name="connsiteX14"/>
              <a:gd fmla="*/ 165976 h 327697" name="connsiteY14"/>
              <a:gd fmla="*/ 92710 w 198120" name="connsiteX15"/>
              <a:gd fmla="*/ 165976 h 327697" name="connsiteY15"/>
              <a:gd fmla="*/ 92710 w 198120" name="connsiteX16"/>
              <a:gd fmla="*/ 309257 h 327697" name="connsiteY16"/>
              <a:gd fmla="*/ 70866 w 198120" name="connsiteX17"/>
              <a:gd fmla="*/ 327697 h 327697" name="connsiteY17"/>
              <a:gd fmla="*/ 47244 w 198120" name="connsiteX18"/>
              <a:gd fmla="*/ 309257 h 327697" name="connsiteY18"/>
              <a:gd fmla="*/ 47244 w 198120" name="connsiteX19"/>
              <a:gd fmla="*/ 147535 h 327697" name="connsiteY19"/>
              <a:gd fmla="*/ 47244 w 198120" name="connsiteX20"/>
              <a:gd fmla="*/ 143281 h 327697" name="connsiteY20"/>
              <a:gd fmla="*/ 47244 w 198120" name="connsiteX21"/>
              <a:gd fmla="*/ 53911 h 327697" name="connsiteY21"/>
              <a:gd fmla="*/ 32766 w 198120" name="connsiteX22"/>
              <a:gd fmla="*/ 53911 h 327697" name="connsiteY22"/>
              <a:gd fmla="*/ 32766 w 198120" name="connsiteX23"/>
              <a:gd fmla="*/ 147535 h 327697" name="connsiteY23"/>
              <a:gd fmla="*/ 16383 w 198120" name="connsiteX24"/>
              <a:gd fmla="*/ 160299 h 327697" name="connsiteY24"/>
              <a:gd fmla="*/ 0 w 198120" name="connsiteX25"/>
              <a:gd fmla="*/ 147535 h 327697" name="connsiteY25"/>
              <a:gd fmla="*/ 0 w 198120" name="connsiteX26"/>
              <a:gd fmla="*/ 38303 h 327697" name="connsiteY26"/>
              <a:gd fmla="*/ 0 w 198120" name="connsiteX27"/>
              <a:gd fmla="*/ 34048 h 327697" name="connsiteY27"/>
              <a:gd fmla="*/ 0 w 198120" name="connsiteX28"/>
              <a:gd fmla="*/ 32626 h 327697" name="connsiteY28"/>
              <a:gd fmla="*/ 50927 w 198120" name="connsiteX29"/>
              <a:gd fmla="*/ 0 h 327697" name="connsiteY29"/>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b="b" l="l" r="r" t="t"/>
            <a:pathLst>
              <a:path h="327697" w="198120">
                <a:moveTo>
                  <a:pt x="50927" y="0"/>
                </a:moveTo>
                <a:cubicBezTo>
                  <a:pt x="50927" y="0"/>
                  <a:pt x="50927" y="0"/>
                  <a:pt x="150876" y="0"/>
                </a:cubicBezTo>
                <a:cubicBezTo>
                  <a:pt x="181736" y="0"/>
                  <a:pt x="198120" y="21285"/>
                  <a:pt x="198120" y="31216"/>
                </a:cubicBezTo>
                <a:cubicBezTo>
                  <a:pt x="198120" y="31216"/>
                  <a:pt x="198120" y="31216"/>
                  <a:pt x="198120" y="34048"/>
                </a:cubicBezTo>
                <a:cubicBezTo>
                  <a:pt x="198120" y="34048"/>
                  <a:pt x="198120" y="34048"/>
                  <a:pt x="198120" y="38303"/>
                </a:cubicBezTo>
                <a:cubicBezTo>
                  <a:pt x="198120" y="38303"/>
                  <a:pt x="198120" y="38303"/>
                  <a:pt x="198120" y="147535"/>
                </a:cubicBezTo>
                <a:cubicBezTo>
                  <a:pt x="198120" y="154635"/>
                  <a:pt x="190880" y="160299"/>
                  <a:pt x="181736" y="160299"/>
                </a:cubicBezTo>
                <a:cubicBezTo>
                  <a:pt x="170815" y="160299"/>
                  <a:pt x="163576" y="154635"/>
                  <a:pt x="163576" y="147535"/>
                </a:cubicBezTo>
                <a:cubicBezTo>
                  <a:pt x="163576" y="147535"/>
                  <a:pt x="163576" y="147535"/>
                  <a:pt x="163576" y="53911"/>
                </a:cubicBezTo>
                <a:cubicBezTo>
                  <a:pt x="163576" y="53911"/>
                  <a:pt x="163576" y="53911"/>
                  <a:pt x="150876" y="53911"/>
                </a:cubicBezTo>
                <a:cubicBezTo>
                  <a:pt x="150876" y="53911"/>
                  <a:pt x="150876" y="53911"/>
                  <a:pt x="150876" y="143281"/>
                </a:cubicBezTo>
                <a:cubicBezTo>
                  <a:pt x="150876" y="143281"/>
                  <a:pt x="150876" y="143281"/>
                  <a:pt x="150876" y="309257"/>
                </a:cubicBezTo>
                <a:cubicBezTo>
                  <a:pt x="150876" y="319189"/>
                  <a:pt x="139953" y="327697"/>
                  <a:pt x="127253" y="327697"/>
                </a:cubicBezTo>
                <a:cubicBezTo>
                  <a:pt x="114553" y="327697"/>
                  <a:pt x="105410" y="319189"/>
                  <a:pt x="105410" y="309257"/>
                </a:cubicBezTo>
                <a:cubicBezTo>
                  <a:pt x="105410" y="309257"/>
                  <a:pt x="105410" y="309257"/>
                  <a:pt x="105410" y="165976"/>
                </a:cubicBezTo>
                <a:cubicBezTo>
                  <a:pt x="105410" y="165976"/>
                  <a:pt x="105410" y="165976"/>
                  <a:pt x="92710" y="165976"/>
                </a:cubicBezTo>
                <a:cubicBezTo>
                  <a:pt x="92710" y="165976"/>
                  <a:pt x="92710" y="165976"/>
                  <a:pt x="92710" y="309257"/>
                </a:cubicBezTo>
                <a:cubicBezTo>
                  <a:pt x="92710" y="319189"/>
                  <a:pt x="83566" y="327697"/>
                  <a:pt x="70866" y="327697"/>
                </a:cubicBezTo>
                <a:cubicBezTo>
                  <a:pt x="58166" y="327697"/>
                  <a:pt x="47244" y="319189"/>
                  <a:pt x="47244" y="309257"/>
                </a:cubicBezTo>
                <a:cubicBezTo>
                  <a:pt x="47244" y="309257"/>
                  <a:pt x="47244" y="309257"/>
                  <a:pt x="47244" y="147535"/>
                </a:cubicBezTo>
                <a:cubicBezTo>
                  <a:pt x="47244" y="146113"/>
                  <a:pt x="47244" y="144703"/>
                  <a:pt x="47244" y="143281"/>
                </a:cubicBezTo>
                <a:cubicBezTo>
                  <a:pt x="47244" y="143281"/>
                  <a:pt x="47244" y="143281"/>
                  <a:pt x="47244" y="53911"/>
                </a:cubicBezTo>
                <a:cubicBezTo>
                  <a:pt x="47244" y="53911"/>
                  <a:pt x="47244" y="53911"/>
                  <a:pt x="32766" y="53911"/>
                </a:cubicBezTo>
                <a:cubicBezTo>
                  <a:pt x="32766" y="53911"/>
                  <a:pt x="32766" y="53911"/>
                  <a:pt x="32766" y="147535"/>
                </a:cubicBezTo>
                <a:cubicBezTo>
                  <a:pt x="32766" y="154635"/>
                  <a:pt x="25400" y="160299"/>
                  <a:pt x="16383" y="160299"/>
                </a:cubicBezTo>
                <a:cubicBezTo>
                  <a:pt x="7239" y="160299"/>
                  <a:pt x="0" y="154635"/>
                  <a:pt x="0" y="147535"/>
                </a:cubicBezTo>
                <a:cubicBezTo>
                  <a:pt x="0" y="147535"/>
                  <a:pt x="0" y="147535"/>
                  <a:pt x="0" y="38303"/>
                </a:cubicBezTo>
                <a:cubicBezTo>
                  <a:pt x="0" y="38303"/>
                  <a:pt x="0" y="38303"/>
                  <a:pt x="0" y="34048"/>
                </a:cubicBezTo>
                <a:cubicBezTo>
                  <a:pt x="0" y="34048"/>
                  <a:pt x="0" y="34048"/>
                  <a:pt x="0" y="32626"/>
                </a:cubicBezTo>
                <a:cubicBezTo>
                  <a:pt x="0" y="24117"/>
                  <a:pt x="14478" y="1422"/>
                  <a:pt x="50927"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4147311" y="4227576"/>
            <a:ext cx="79756" cy="62534"/>
          </a:xfrm>
          <a:custGeom>
            <a:gdLst>
              <a:gd fmla="*/ 39878 w 79756" name="connsiteX0"/>
              <a:gd fmla="*/ 0 h 62534" name="connsiteY0"/>
              <a:gd fmla="*/ 79755 w 79756" name="connsiteX1"/>
              <a:gd fmla="*/ 31267 h 62534" name="connsiteY1"/>
              <a:gd fmla="*/ 39878 w 79756" name="connsiteX2"/>
              <a:gd fmla="*/ 62534 h 62534" name="connsiteY2"/>
              <a:gd fmla="*/ 0 w 79756" name="connsiteX3"/>
              <a:gd fmla="*/ 31267 h 62534" name="connsiteY3"/>
              <a:gd fmla="*/ 39878 w 79756" name="connsiteX4"/>
              <a:gd fmla="*/ 0 h 6253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2534" w="79756">
                <a:moveTo>
                  <a:pt x="39878" y="0"/>
                </a:moveTo>
                <a:cubicBezTo>
                  <a:pt x="61976" y="0"/>
                  <a:pt x="79755" y="13995"/>
                  <a:pt x="79755" y="31267"/>
                </a:cubicBezTo>
                <a:cubicBezTo>
                  <a:pt x="79755" y="48539"/>
                  <a:pt x="61976" y="62534"/>
                  <a:pt x="39878" y="62534"/>
                </a:cubicBezTo>
                <a:cubicBezTo>
                  <a:pt x="17779" y="62534"/>
                  <a:pt x="0" y="48539"/>
                  <a:pt x="0" y="31267"/>
                </a:cubicBezTo>
                <a:cubicBezTo>
                  <a:pt x="0" y="13995"/>
                  <a:pt x="17779" y="0"/>
                  <a:pt x="39878"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4363592" y="4298531"/>
            <a:ext cx="196723" cy="325285"/>
          </a:xfrm>
          <a:custGeom>
            <a:gdLst>
              <a:gd fmla="*/ 57277 w 196723" name="connsiteX0"/>
              <a:gd fmla="*/ 0 h 325285" name="connsiteY0"/>
              <a:gd fmla="*/ 137922 w 196723" name="connsiteX1"/>
              <a:gd fmla="*/ 0 h 325285" name="connsiteY1"/>
              <a:gd fmla="*/ 161163 w 196723" name="connsiteX2"/>
              <a:gd fmla="*/ 19875 h 325285" name="connsiteY2"/>
              <a:gd fmla="*/ 196722 w 196723" name="connsiteX3"/>
              <a:gd fmla="*/ 119316 h 325285" name="connsiteY3"/>
              <a:gd fmla="*/ 187452 w 196723" name="connsiteX4"/>
              <a:gd fmla="*/ 136359 h 325285" name="connsiteY4"/>
              <a:gd fmla="*/ 170434 w 196723" name="connsiteX5"/>
              <a:gd fmla="*/ 127837 h 325285" name="connsiteY5"/>
              <a:gd fmla="*/ 140970 w 196723" name="connsiteX6"/>
              <a:gd fmla="*/ 45453 h 325285" name="connsiteY6"/>
              <a:gd fmla="*/ 137922 w 196723" name="connsiteX7"/>
              <a:gd fmla="*/ 45453 h 325285" name="connsiteY7"/>
              <a:gd fmla="*/ 134747 w 196723" name="connsiteX8"/>
              <a:gd fmla="*/ 45453 h 325285" name="connsiteY8"/>
              <a:gd fmla="*/ 179704 w 196723" name="connsiteX9"/>
              <a:gd fmla="*/ 193179 h 325285" name="connsiteY9"/>
              <a:gd fmla="*/ 136397 w 196723" name="connsiteX10"/>
              <a:gd fmla="*/ 193179 h 325285" name="connsiteY10"/>
              <a:gd fmla="*/ 136397 w 196723" name="connsiteX11"/>
              <a:gd fmla="*/ 309664 h 325285" name="connsiteY11"/>
              <a:gd fmla="*/ 120903 w 196723" name="connsiteX12"/>
              <a:gd fmla="*/ 325284 h 325285" name="connsiteY12"/>
              <a:gd fmla="*/ 103759 w 196723" name="connsiteX13"/>
              <a:gd fmla="*/ 309664 h 325285" name="connsiteY13"/>
              <a:gd fmla="*/ 103759 w 196723" name="connsiteX14"/>
              <a:gd fmla="*/ 193179 h 325285" name="connsiteY14"/>
              <a:gd fmla="*/ 94488 w 196723" name="connsiteX15"/>
              <a:gd fmla="*/ 193179 h 325285" name="connsiteY15"/>
              <a:gd fmla="*/ 94488 w 196723" name="connsiteX16"/>
              <a:gd fmla="*/ 309664 h 325285" name="connsiteY16"/>
              <a:gd fmla="*/ 77470 w 196723" name="connsiteX17"/>
              <a:gd fmla="*/ 325284 h 325285" name="connsiteY17"/>
              <a:gd fmla="*/ 61976 w 196723" name="connsiteX18"/>
              <a:gd fmla="*/ 309664 h 325285" name="connsiteY18"/>
              <a:gd fmla="*/ 61976 w 196723" name="connsiteX19"/>
              <a:gd fmla="*/ 193179 h 325285" name="connsiteY19"/>
              <a:gd fmla="*/ 18541 w 196723" name="connsiteX20"/>
              <a:gd fmla="*/ 193179 h 325285" name="connsiteY20"/>
              <a:gd fmla="*/ 60452 w 196723" name="connsiteX21"/>
              <a:gd fmla="*/ 45453 h 325285" name="connsiteY21"/>
              <a:gd fmla="*/ 57277 w 196723" name="connsiteX22"/>
              <a:gd fmla="*/ 45453 h 325285" name="connsiteY22"/>
              <a:gd fmla="*/ 55753 w 196723" name="connsiteX23"/>
              <a:gd fmla="*/ 45453 h 325285" name="connsiteY23"/>
              <a:gd fmla="*/ 27940 w 196723" name="connsiteX24"/>
              <a:gd fmla="*/ 127837 h 325285" name="connsiteY24"/>
              <a:gd fmla="*/ 9271 w 196723" name="connsiteX25"/>
              <a:gd fmla="*/ 136359 h 325285" name="connsiteY25"/>
              <a:gd fmla="*/ 0 w 196723" name="connsiteX26"/>
              <a:gd fmla="*/ 120738 h 325285" name="connsiteY26"/>
              <a:gd fmla="*/ 35686 w 196723" name="connsiteX27"/>
              <a:gd fmla="*/ 17043 h 325285" name="connsiteY27"/>
              <a:gd fmla="*/ 35686 w 196723" name="connsiteX28"/>
              <a:gd fmla="*/ 14198 h 325285" name="connsiteY28"/>
              <a:gd fmla="*/ 38735 w 196723" name="connsiteX29"/>
              <a:gd fmla="*/ 9943 h 325285" name="connsiteY29"/>
              <a:gd fmla="*/ 57277 w 196723" name="connsiteX30"/>
              <a:gd fmla="*/ 0 h 325285" name="connsiteY3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b="b" l="l" r="r" t="t"/>
            <a:pathLst>
              <a:path h="325285" w="196723">
                <a:moveTo>
                  <a:pt x="57277" y="0"/>
                </a:moveTo>
                <a:cubicBezTo>
                  <a:pt x="57277" y="0"/>
                  <a:pt x="57277" y="0"/>
                  <a:pt x="137922" y="0"/>
                </a:cubicBezTo>
                <a:cubicBezTo>
                  <a:pt x="150241" y="0"/>
                  <a:pt x="159639" y="8521"/>
                  <a:pt x="161163" y="19875"/>
                </a:cubicBezTo>
                <a:cubicBezTo>
                  <a:pt x="161163" y="19875"/>
                  <a:pt x="161163" y="19875"/>
                  <a:pt x="196722" y="119316"/>
                </a:cubicBezTo>
                <a:cubicBezTo>
                  <a:pt x="199897" y="126415"/>
                  <a:pt x="195198" y="134937"/>
                  <a:pt x="187452" y="136359"/>
                </a:cubicBezTo>
                <a:cubicBezTo>
                  <a:pt x="181228" y="139204"/>
                  <a:pt x="171958" y="134937"/>
                  <a:pt x="170434" y="127837"/>
                </a:cubicBezTo>
                <a:cubicBezTo>
                  <a:pt x="170434" y="127837"/>
                  <a:pt x="170434" y="127837"/>
                  <a:pt x="140970" y="45453"/>
                </a:cubicBezTo>
                <a:cubicBezTo>
                  <a:pt x="139446" y="45453"/>
                  <a:pt x="137922" y="45453"/>
                  <a:pt x="137922" y="45453"/>
                </a:cubicBezTo>
                <a:cubicBezTo>
                  <a:pt x="137922" y="45453"/>
                  <a:pt x="137922" y="45453"/>
                  <a:pt x="134747" y="45453"/>
                </a:cubicBezTo>
                <a:cubicBezTo>
                  <a:pt x="134747" y="45453"/>
                  <a:pt x="134747" y="45453"/>
                  <a:pt x="179704" y="193179"/>
                </a:cubicBezTo>
                <a:cubicBezTo>
                  <a:pt x="179704" y="193179"/>
                  <a:pt x="179704" y="193179"/>
                  <a:pt x="136397" y="193179"/>
                </a:cubicBezTo>
                <a:cubicBezTo>
                  <a:pt x="136397" y="193179"/>
                  <a:pt x="136397" y="193179"/>
                  <a:pt x="136397" y="309664"/>
                </a:cubicBezTo>
                <a:cubicBezTo>
                  <a:pt x="136397" y="318185"/>
                  <a:pt x="128651" y="325284"/>
                  <a:pt x="120903" y="325284"/>
                </a:cubicBezTo>
                <a:cubicBezTo>
                  <a:pt x="111505" y="325284"/>
                  <a:pt x="103759" y="318185"/>
                  <a:pt x="103759" y="309664"/>
                </a:cubicBezTo>
                <a:cubicBezTo>
                  <a:pt x="103759" y="309664"/>
                  <a:pt x="103759" y="309664"/>
                  <a:pt x="103759" y="193179"/>
                </a:cubicBezTo>
                <a:cubicBezTo>
                  <a:pt x="103759" y="193179"/>
                  <a:pt x="103759" y="193179"/>
                  <a:pt x="94488" y="193179"/>
                </a:cubicBezTo>
                <a:cubicBezTo>
                  <a:pt x="94488" y="193179"/>
                  <a:pt x="94488" y="193179"/>
                  <a:pt x="94488" y="309664"/>
                </a:cubicBezTo>
                <a:cubicBezTo>
                  <a:pt x="94488" y="318185"/>
                  <a:pt x="86741" y="325284"/>
                  <a:pt x="77470" y="325284"/>
                </a:cubicBezTo>
                <a:cubicBezTo>
                  <a:pt x="68198" y="325284"/>
                  <a:pt x="61976" y="318185"/>
                  <a:pt x="61976" y="309664"/>
                </a:cubicBezTo>
                <a:cubicBezTo>
                  <a:pt x="61976" y="309664"/>
                  <a:pt x="61976" y="309664"/>
                  <a:pt x="61976" y="193179"/>
                </a:cubicBezTo>
                <a:cubicBezTo>
                  <a:pt x="61976" y="193179"/>
                  <a:pt x="61976" y="193179"/>
                  <a:pt x="18541" y="193179"/>
                </a:cubicBezTo>
                <a:cubicBezTo>
                  <a:pt x="18541" y="193179"/>
                  <a:pt x="18541" y="193179"/>
                  <a:pt x="60452" y="45453"/>
                </a:cubicBezTo>
                <a:cubicBezTo>
                  <a:pt x="60452" y="45453"/>
                  <a:pt x="60452" y="45453"/>
                  <a:pt x="57277" y="45453"/>
                </a:cubicBezTo>
                <a:cubicBezTo>
                  <a:pt x="57277" y="45453"/>
                  <a:pt x="55753" y="45453"/>
                  <a:pt x="55753" y="45453"/>
                </a:cubicBezTo>
                <a:cubicBezTo>
                  <a:pt x="55753" y="45453"/>
                  <a:pt x="55753" y="45453"/>
                  <a:pt x="27940" y="127837"/>
                </a:cubicBezTo>
                <a:cubicBezTo>
                  <a:pt x="24765" y="134937"/>
                  <a:pt x="17017" y="139204"/>
                  <a:pt x="9271" y="136359"/>
                </a:cubicBezTo>
                <a:cubicBezTo>
                  <a:pt x="1523" y="134937"/>
                  <a:pt x="-1523" y="127837"/>
                  <a:pt x="0" y="120738"/>
                </a:cubicBezTo>
                <a:cubicBezTo>
                  <a:pt x="0" y="120738"/>
                  <a:pt x="0" y="120738"/>
                  <a:pt x="35686" y="17043"/>
                </a:cubicBezTo>
                <a:cubicBezTo>
                  <a:pt x="35686" y="15620"/>
                  <a:pt x="35686" y="15620"/>
                  <a:pt x="35686" y="14198"/>
                </a:cubicBezTo>
                <a:cubicBezTo>
                  <a:pt x="37210" y="12775"/>
                  <a:pt x="37210" y="11353"/>
                  <a:pt x="38735" y="9943"/>
                </a:cubicBezTo>
                <a:cubicBezTo>
                  <a:pt x="41783" y="4254"/>
                  <a:pt x="49529" y="0"/>
                  <a:pt x="57277"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428363" y="4227576"/>
            <a:ext cx="63627" cy="59524"/>
          </a:xfrm>
          <a:custGeom>
            <a:gdLst>
              <a:gd fmla="*/ 31750 w 63627" name="connsiteX0"/>
              <a:gd fmla="*/ 0 h 59524" name="connsiteY0"/>
              <a:gd fmla="*/ 63627 w 63627" name="connsiteX1"/>
              <a:gd fmla="*/ 29768 h 59524" name="connsiteY1"/>
              <a:gd fmla="*/ 31750 w 63627" name="connsiteX2"/>
              <a:gd fmla="*/ 59524 h 59524" name="connsiteY2"/>
              <a:gd fmla="*/ 0 w 63627" name="connsiteX3"/>
              <a:gd fmla="*/ 29768 h 59524" name="connsiteY3"/>
              <a:gd fmla="*/ 31750 w 63627" name="connsiteX4"/>
              <a:gd fmla="*/ 0 h 5952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9524" w="63627">
                <a:moveTo>
                  <a:pt x="31750" y="0"/>
                </a:moveTo>
                <a:cubicBezTo>
                  <a:pt x="49402" y="0"/>
                  <a:pt x="63627" y="13322"/>
                  <a:pt x="63627" y="29768"/>
                </a:cubicBezTo>
                <a:cubicBezTo>
                  <a:pt x="63627" y="46202"/>
                  <a:pt x="49402" y="59524"/>
                  <a:pt x="31750" y="59524"/>
                </a:cubicBezTo>
                <a:cubicBezTo>
                  <a:pt x="14223" y="59524"/>
                  <a:pt x="0" y="46202"/>
                  <a:pt x="0" y="29768"/>
                </a:cubicBezTo>
                <a:cubicBezTo>
                  <a:pt x="0" y="13322"/>
                  <a:pt x="14223" y="0"/>
                  <a:pt x="31750"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639055" y="4296118"/>
            <a:ext cx="198120" cy="327697"/>
          </a:xfrm>
          <a:custGeom>
            <a:gdLst>
              <a:gd fmla="*/ 50927 w 198120" name="connsiteX0"/>
              <a:gd fmla="*/ 0 h 327697" name="connsiteY0"/>
              <a:gd fmla="*/ 150876 w 198120" name="connsiteX1"/>
              <a:gd fmla="*/ 0 h 327697" name="connsiteY1"/>
              <a:gd fmla="*/ 198120 w 198120" name="connsiteX2"/>
              <a:gd fmla="*/ 31216 h 327697" name="connsiteY2"/>
              <a:gd fmla="*/ 198120 w 198120" name="connsiteX3"/>
              <a:gd fmla="*/ 34048 h 327697" name="connsiteY3"/>
              <a:gd fmla="*/ 198120 w 198120" name="connsiteX4"/>
              <a:gd fmla="*/ 38303 h 327697" name="connsiteY4"/>
              <a:gd fmla="*/ 198120 w 198120" name="connsiteX5"/>
              <a:gd fmla="*/ 147535 h 327697" name="connsiteY5"/>
              <a:gd fmla="*/ 181736 w 198120" name="connsiteX6"/>
              <a:gd fmla="*/ 160299 h 327697" name="connsiteY6"/>
              <a:gd fmla="*/ 163576 w 198120" name="connsiteX7"/>
              <a:gd fmla="*/ 147535 h 327697" name="connsiteY7"/>
              <a:gd fmla="*/ 163576 w 198120" name="connsiteX8"/>
              <a:gd fmla="*/ 53911 h 327697" name="connsiteY8"/>
              <a:gd fmla="*/ 150876 w 198120" name="connsiteX9"/>
              <a:gd fmla="*/ 53911 h 327697" name="connsiteY9"/>
              <a:gd fmla="*/ 150876 w 198120" name="connsiteX10"/>
              <a:gd fmla="*/ 143281 h 327697" name="connsiteY10"/>
              <a:gd fmla="*/ 150876 w 198120" name="connsiteX11"/>
              <a:gd fmla="*/ 309257 h 327697" name="connsiteY11"/>
              <a:gd fmla="*/ 127253 w 198120" name="connsiteX12"/>
              <a:gd fmla="*/ 327697 h 327697" name="connsiteY12"/>
              <a:gd fmla="*/ 105409 w 198120" name="connsiteX13"/>
              <a:gd fmla="*/ 309257 h 327697" name="connsiteY13"/>
              <a:gd fmla="*/ 105409 w 198120" name="connsiteX14"/>
              <a:gd fmla="*/ 165976 h 327697" name="connsiteY14"/>
              <a:gd fmla="*/ 92709 w 198120" name="connsiteX15"/>
              <a:gd fmla="*/ 165976 h 327697" name="connsiteY15"/>
              <a:gd fmla="*/ 92709 w 198120" name="connsiteX16"/>
              <a:gd fmla="*/ 309257 h 327697" name="connsiteY16"/>
              <a:gd fmla="*/ 70865 w 198120" name="connsiteX17"/>
              <a:gd fmla="*/ 327697 h 327697" name="connsiteY17"/>
              <a:gd fmla="*/ 47244 w 198120" name="connsiteX18"/>
              <a:gd fmla="*/ 309257 h 327697" name="connsiteY18"/>
              <a:gd fmla="*/ 47244 w 198120" name="connsiteX19"/>
              <a:gd fmla="*/ 147535 h 327697" name="connsiteY19"/>
              <a:gd fmla="*/ 47244 w 198120" name="connsiteX20"/>
              <a:gd fmla="*/ 143281 h 327697" name="connsiteY20"/>
              <a:gd fmla="*/ 47244 w 198120" name="connsiteX21"/>
              <a:gd fmla="*/ 53911 h 327697" name="connsiteY21"/>
              <a:gd fmla="*/ 32765 w 198120" name="connsiteX22"/>
              <a:gd fmla="*/ 53911 h 327697" name="connsiteY22"/>
              <a:gd fmla="*/ 32765 w 198120" name="connsiteX23"/>
              <a:gd fmla="*/ 147535 h 327697" name="connsiteY23"/>
              <a:gd fmla="*/ 16383 w 198120" name="connsiteX24"/>
              <a:gd fmla="*/ 160299 h 327697" name="connsiteY24"/>
              <a:gd fmla="*/ 0 w 198120" name="connsiteX25"/>
              <a:gd fmla="*/ 147535 h 327697" name="connsiteY25"/>
              <a:gd fmla="*/ 0 w 198120" name="connsiteX26"/>
              <a:gd fmla="*/ 38303 h 327697" name="connsiteY26"/>
              <a:gd fmla="*/ 0 w 198120" name="connsiteX27"/>
              <a:gd fmla="*/ 34048 h 327697" name="connsiteY27"/>
              <a:gd fmla="*/ 0 w 198120" name="connsiteX28"/>
              <a:gd fmla="*/ 32626 h 327697" name="connsiteY28"/>
              <a:gd fmla="*/ 50927 w 198120" name="connsiteX29"/>
              <a:gd fmla="*/ 0 h 327697" name="connsiteY29"/>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b="b" l="l" r="r" t="t"/>
            <a:pathLst>
              <a:path h="327697" w="198120">
                <a:moveTo>
                  <a:pt x="50927" y="0"/>
                </a:moveTo>
                <a:cubicBezTo>
                  <a:pt x="50927" y="0"/>
                  <a:pt x="50927" y="0"/>
                  <a:pt x="150876" y="0"/>
                </a:cubicBezTo>
                <a:cubicBezTo>
                  <a:pt x="181736" y="0"/>
                  <a:pt x="198120" y="21285"/>
                  <a:pt x="198120" y="31216"/>
                </a:cubicBezTo>
                <a:cubicBezTo>
                  <a:pt x="198120" y="31216"/>
                  <a:pt x="198120" y="31216"/>
                  <a:pt x="198120" y="34048"/>
                </a:cubicBezTo>
                <a:cubicBezTo>
                  <a:pt x="198120" y="34048"/>
                  <a:pt x="198120" y="34048"/>
                  <a:pt x="198120" y="38303"/>
                </a:cubicBezTo>
                <a:cubicBezTo>
                  <a:pt x="198120" y="38303"/>
                  <a:pt x="198120" y="38303"/>
                  <a:pt x="198120" y="147535"/>
                </a:cubicBezTo>
                <a:cubicBezTo>
                  <a:pt x="198120" y="154635"/>
                  <a:pt x="190880" y="160299"/>
                  <a:pt x="181736" y="160299"/>
                </a:cubicBezTo>
                <a:cubicBezTo>
                  <a:pt x="170815" y="160299"/>
                  <a:pt x="163576" y="154635"/>
                  <a:pt x="163576" y="147535"/>
                </a:cubicBezTo>
                <a:cubicBezTo>
                  <a:pt x="163576" y="147535"/>
                  <a:pt x="163576" y="147535"/>
                  <a:pt x="163576" y="53911"/>
                </a:cubicBezTo>
                <a:cubicBezTo>
                  <a:pt x="163576" y="53911"/>
                  <a:pt x="163576" y="53911"/>
                  <a:pt x="150876" y="53911"/>
                </a:cubicBezTo>
                <a:cubicBezTo>
                  <a:pt x="150876" y="53911"/>
                  <a:pt x="150876" y="53911"/>
                  <a:pt x="150876" y="143281"/>
                </a:cubicBezTo>
                <a:cubicBezTo>
                  <a:pt x="150876" y="143281"/>
                  <a:pt x="150876" y="143281"/>
                  <a:pt x="150876" y="309257"/>
                </a:cubicBezTo>
                <a:cubicBezTo>
                  <a:pt x="150876" y="319189"/>
                  <a:pt x="139953" y="327697"/>
                  <a:pt x="127253" y="327697"/>
                </a:cubicBezTo>
                <a:cubicBezTo>
                  <a:pt x="114553" y="327697"/>
                  <a:pt x="105409" y="319189"/>
                  <a:pt x="105409" y="309257"/>
                </a:cubicBezTo>
                <a:cubicBezTo>
                  <a:pt x="105409" y="309257"/>
                  <a:pt x="105409" y="309257"/>
                  <a:pt x="105409" y="165976"/>
                </a:cubicBezTo>
                <a:cubicBezTo>
                  <a:pt x="105409" y="165976"/>
                  <a:pt x="105409" y="165976"/>
                  <a:pt x="92709" y="165976"/>
                </a:cubicBezTo>
                <a:cubicBezTo>
                  <a:pt x="92709" y="165976"/>
                  <a:pt x="92709" y="165976"/>
                  <a:pt x="92709" y="309257"/>
                </a:cubicBezTo>
                <a:cubicBezTo>
                  <a:pt x="92709" y="319189"/>
                  <a:pt x="83565" y="327697"/>
                  <a:pt x="70865" y="327697"/>
                </a:cubicBezTo>
                <a:cubicBezTo>
                  <a:pt x="58165" y="327697"/>
                  <a:pt x="47244" y="319189"/>
                  <a:pt x="47244" y="309257"/>
                </a:cubicBezTo>
                <a:cubicBezTo>
                  <a:pt x="47244" y="309257"/>
                  <a:pt x="47244" y="309257"/>
                  <a:pt x="47244" y="147535"/>
                </a:cubicBezTo>
                <a:cubicBezTo>
                  <a:pt x="47244" y="146113"/>
                  <a:pt x="47244" y="144703"/>
                  <a:pt x="47244" y="143281"/>
                </a:cubicBezTo>
                <a:cubicBezTo>
                  <a:pt x="47244" y="143281"/>
                  <a:pt x="47244" y="143281"/>
                  <a:pt x="47244" y="53911"/>
                </a:cubicBezTo>
                <a:cubicBezTo>
                  <a:pt x="47244" y="53911"/>
                  <a:pt x="47244" y="53911"/>
                  <a:pt x="32765" y="53911"/>
                </a:cubicBezTo>
                <a:cubicBezTo>
                  <a:pt x="32765" y="53911"/>
                  <a:pt x="32765" y="53911"/>
                  <a:pt x="32765" y="147535"/>
                </a:cubicBezTo>
                <a:cubicBezTo>
                  <a:pt x="32765" y="154635"/>
                  <a:pt x="25400" y="160299"/>
                  <a:pt x="16383" y="160299"/>
                </a:cubicBezTo>
                <a:cubicBezTo>
                  <a:pt x="7239" y="160299"/>
                  <a:pt x="0" y="154635"/>
                  <a:pt x="0" y="147535"/>
                </a:cubicBezTo>
                <a:cubicBezTo>
                  <a:pt x="0" y="147535"/>
                  <a:pt x="0" y="147535"/>
                  <a:pt x="0" y="38303"/>
                </a:cubicBezTo>
                <a:cubicBezTo>
                  <a:pt x="0" y="38303"/>
                  <a:pt x="0" y="38303"/>
                  <a:pt x="0" y="34048"/>
                </a:cubicBezTo>
                <a:cubicBezTo>
                  <a:pt x="0" y="34048"/>
                  <a:pt x="0" y="34048"/>
                  <a:pt x="0" y="32626"/>
                </a:cubicBezTo>
                <a:cubicBezTo>
                  <a:pt x="0" y="24117"/>
                  <a:pt x="14478" y="1422"/>
                  <a:pt x="50927"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4699000" y="4227576"/>
            <a:ext cx="79756" cy="62534"/>
          </a:xfrm>
          <a:custGeom>
            <a:gdLst>
              <a:gd fmla="*/ 39878 w 79756" name="connsiteX0"/>
              <a:gd fmla="*/ 0 h 62534" name="connsiteY0"/>
              <a:gd fmla="*/ 79755 w 79756" name="connsiteX1"/>
              <a:gd fmla="*/ 31267 h 62534" name="connsiteY1"/>
              <a:gd fmla="*/ 39878 w 79756" name="connsiteX2"/>
              <a:gd fmla="*/ 62534 h 62534" name="connsiteY2"/>
              <a:gd fmla="*/ 0 w 79756" name="connsiteX3"/>
              <a:gd fmla="*/ 31267 h 62534" name="connsiteY3"/>
              <a:gd fmla="*/ 39878 w 79756" name="connsiteX4"/>
              <a:gd fmla="*/ 0 h 6253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2534" w="79756">
                <a:moveTo>
                  <a:pt x="39878" y="0"/>
                </a:moveTo>
                <a:cubicBezTo>
                  <a:pt x="61976" y="0"/>
                  <a:pt x="79755" y="13995"/>
                  <a:pt x="79755" y="31267"/>
                </a:cubicBezTo>
                <a:cubicBezTo>
                  <a:pt x="79755" y="48539"/>
                  <a:pt x="61976" y="62534"/>
                  <a:pt x="39878" y="62534"/>
                </a:cubicBezTo>
                <a:cubicBezTo>
                  <a:pt x="17779" y="62534"/>
                  <a:pt x="0" y="48539"/>
                  <a:pt x="0" y="31267"/>
                </a:cubicBezTo>
                <a:cubicBezTo>
                  <a:pt x="0" y="13995"/>
                  <a:pt x="17779" y="0"/>
                  <a:pt x="39878"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4915280" y="4298531"/>
            <a:ext cx="196723" cy="325285"/>
          </a:xfrm>
          <a:custGeom>
            <a:gdLst>
              <a:gd fmla="*/ 57277 w 196723" name="connsiteX0"/>
              <a:gd fmla="*/ 0 h 325285" name="connsiteY0"/>
              <a:gd fmla="*/ 137922 w 196723" name="connsiteX1"/>
              <a:gd fmla="*/ 0 h 325285" name="connsiteY1"/>
              <a:gd fmla="*/ 161163 w 196723" name="connsiteX2"/>
              <a:gd fmla="*/ 19875 h 325285" name="connsiteY2"/>
              <a:gd fmla="*/ 196722 w 196723" name="connsiteX3"/>
              <a:gd fmla="*/ 119316 h 325285" name="connsiteY3"/>
              <a:gd fmla="*/ 187452 w 196723" name="connsiteX4"/>
              <a:gd fmla="*/ 136359 h 325285" name="connsiteY4"/>
              <a:gd fmla="*/ 170434 w 196723" name="connsiteX5"/>
              <a:gd fmla="*/ 127837 h 325285" name="connsiteY5"/>
              <a:gd fmla="*/ 140970 w 196723" name="connsiteX6"/>
              <a:gd fmla="*/ 45453 h 325285" name="connsiteY6"/>
              <a:gd fmla="*/ 137922 w 196723" name="connsiteX7"/>
              <a:gd fmla="*/ 45453 h 325285" name="connsiteY7"/>
              <a:gd fmla="*/ 134747 w 196723" name="connsiteX8"/>
              <a:gd fmla="*/ 45453 h 325285" name="connsiteY8"/>
              <a:gd fmla="*/ 179704 w 196723" name="connsiteX9"/>
              <a:gd fmla="*/ 193179 h 325285" name="connsiteY9"/>
              <a:gd fmla="*/ 136397 w 196723" name="connsiteX10"/>
              <a:gd fmla="*/ 193179 h 325285" name="connsiteY10"/>
              <a:gd fmla="*/ 136397 w 196723" name="connsiteX11"/>
              <a:gd fmla="*/ 309664 h 325285" name="connsiteY11"/>
              <a:gd fmla="*/ 120903 w 196723" name="connsiteX12"/>
              <a:gd fmla="*/ 325284 h 325285" name="connsiteY12"/>
              <a:gd fmla="*/ 103759 w 196723" name="connsiteX13"/>
              <a:gd fmla="*/ 309664 h 325285" name="connsiteY13"/>
              <a:gd fmla="*/ 103759 w 196723" name="connsiteX14"/>
              <a:gd fmla="*/ 193179 h 325285" name="connsiteY14"/>
              <a:gd fmla="*/ 94488 w 196723" name="connsiteX15"/>
              <a:gd fmla="*/ 193179 h 325285" name="connsiteY15"/>
              <a:gd fmla="*/ 94488 w 196723" name="connsiteX16"/>
              <a:gd fmla="*/ 309664 h 325285" name="connsiteY16"/>
              <a:gd fmla="*/ 77470 w 196723" name="connsiteX17"/>
              <a:gd fmla="*/ 325284 h 325285" name="connsiteY17"/>
              <a:gd fmla="*/ 61976 w 196723" name="connsiteX18"/>
              <a:gd fmla="*/ 309664 h 325285" name="connsiteY18"/>
              <a:gd fmla="*/ 61976 w 196723" name="connsiteX19"/>
              <a:gd fmla="*/ 193179 h 325285" name="connsiteY19"/>
              <a:gd fmla="*/ 18541 w 196723" name="connsiteX20"/>
              <a:gd fmla="*/ 193179 h 325285" name="connsiteY20"/>
              <a:gd fmla="*/ 60452 w 196723" name="connsiteX21"/>
              <a:gd fmla="*/ 45453 h 325285" name="connsiteY21"/>
              <a:gd fmla="*/ 57277 w 196723" name="connsiteX22"/>
              <a:gd fmla="*/ 45453 h 325285" name="connsiteY22"/>
              <a:gd fmla="*/ 55753 w 196723" name="connsiteX23"/>
              <a:gd fmla="*/ 45453 h 325285" name="connsiteY23"/>
              <a:gd fmla="*/ 27940 w 196723" name="connsiteX24"/>
              <a:gd fmla="*/ 127837 h 325285" name="connsiteY24"/>
              <a:gd fmla="*/ 9271 w 196723" name="connsiteX25"/>
              <a:gd fmla="*/ 136359 h 325285" name="connsiteY25"/>
              <a:gd fmla="*/ 0 w 196723" name="connsiteX26"/>
              <a:gd fmla="*/ 120738 h 325285" name="connsiteY26"/>
              <a:gd fmla="*/ 35686 w 196723" name="connsiteX27"/>
              <a:gd fmla="*/ 17043 h 325285" name="connsiteY27"/>
              <a:gd fmla="*/ 35686 w 196723" name="connsiteX28"/>
              <a:gd fmla="*/ 14198 h 325285" name="connsiteY28"/>
              <a:gd fmla="*/ 38734 w 196723" name="connsiteX29"/>
              <a:gd fmla="*/ 9943 h 325285" name="connsiteY29"/>
              <a:gd fmla="*/ 57277 w 196723" name="connsiteX30"/>
              <a:gd fmla="*/ 0 h 325285" name="connsiteY3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b="b" l="l" r="r" t="t"/>
            <a:pathLst>
              <a:path h="325285" w="196723">
                <a:moveTo>
                  <a:pt x="57277" y="0"/>
                </a:moveTo>
                <a:cubicBezTo>
                  <a:pt x="57277" y="0"/>
                  <a:pt x="57277" y="0"/>
                  <a:pt x="137922" y="0"/>
                </a:cubicBezTo>
                <a:cubicBezTo>
                  <a:pt x="150240" y="0"/>
                  <a:pt x="159639" y="8521"/>
                  <a:pt x="161163" y="19875"/>
                </a:cubicBezTo>
                <a:cubicBezTo>
                  <a:pt x="161163" y="19875"/>
                  <a:pt x="161163" y="19875"/>
                  <a:pt x="196722" y="119316"/>
                </a:cubicBezTo>
                <a:cubicBezTo>
                  <a:pt x="199897" y="126415"/>
                  <a:pt x="195198" y="134937"/>
                  <a:pt x="187452" y="136359"/>
                </a:cubicBezTo>
                <a:cubicBezTo>
                  <a:pt x="181228" y="139204"/>
                  <a:pt x="171958" y="134937"/>
                  <a:pt x="170434" y="127837"/>
                </a:cubicBezTo>
                <a:cubicBezTo>
                  <a:pt x="170434" y="127837"/>
                  <a:pt x="170434" y="127837"/>
                  <a:pt x="140970" y="45453"/>
                </a:cubicBezTo>
                <a:cubicBezTo>
                  <a:pt x="139446" y="45453"/>
                  <a:pt x="137922" y="45453"/>
                  <a:pt x="137922" y="45453"/>
                </a:cubicBezTo>
                <a:cubicBezTo>
                  <a:pt x="137922" y="45453"/>
                  <a:pt x="137922" y="45453"/>
                  <a:pt x="134747" y="45453"/>
                </a:cubicBezTo>
                <a:cubicBezTo>
                  <a:pt x="134747" y="45453"/>
                  <a:pt x="134747" y="45453"/>
                  <a:pt x="179704" y="193179"/>
                </a:cubicBezTo>
                <a:cubicBezTo>
                  <a:pt x="179704" y="193179"/>
                  <a:pt x="179704" y="193179"/>
                  <a:pt x="136397" y="193179"/>
                </a:cubicBezTo>
                <a:cubicBezTo>
                  <a:pt x="136397" y="193179"/>
                  <a:pt x="136397" y="193179"/>
                  <a:pt x="136397" y="309664"/>
                </a:cubicBezTo>
                <a:cubicBezTo>
                  <a:pt x="136397" y="318185"/>
                  <a:pt x="128651" y="325284"/>
                  <a:pt x="120903" y="325284"/>
                </a:cubicBezTo>
                <a:cubicBezTo>
                  <a:pt x="111505" y="325284"/>
                  <a:pt x="103759" y="318185"/>
                  <a:pt x="103759" y="309664"/>
                </a:cubicBezTo>
                <a:cubicBezTo>
                  <a:pt x="103759" y="309664"/>
                  <a:pt x="103759" y="309664"/>
                  <a:pt x="103759" y="193179"/>
                </a:cubicBezTo>
                <a:cubicBezTo>
                  <a:pt x="103759" y="193179"/>
                  <a:pt x="103759" y="193179"/>
                  <a:pt x="94488" y="193179"/>
                </a:cubicBezTo>
                <a:cubicBezTo>
                  <a:pt x="94488" y="193179"/>
                  <a:pt x="94488" y="193179"/>
                  <a:pt x="94488" y="309664"/>
                </a:cubicBezTo>
                <a:cubicBezTo>
                  <a:pt x="94488" y="318185"/>
                  <a:pt x="86740" y="325284"/>
                  <a:pt x="77470" y="325284"/>
                </a:cubicBezTo>
                <a:cubicBezTo>
                  <a:pt x="68198" y="325284"/>
                  <a:pt x="61976" y="318185"/>
                  <a:pt x="61976" y="309664"/>
                </a:cubicBezTo>
                <a:cubicBezTo>
                  <a:pt x="61976" y="309664"/>
                  <a:pt x="61976" y="309664"/>
                  <a:pt x="61976" y="193179"/>
                </a:cubicBezTo>
                <a:cubicBezTo>
                  <a:pt x="61976" y="193179"/>
                  <a:pt x="61976" y="193179"/>
                  <a:pt x="18541" y="193179"/>
                </a:cubicBezTo>
                <a:cubicBezTo>
                  <a:pt x="18541" y="193179"/>
                  <a:pt x="18541" y="193179"/>
                  <a:pt x="60452" y="45453"/>
                </a:cubicBezTo>
                <a:cubicBezTo>
                  <a:pt x="60452" y="45453"/>
                  <a:pt x="60452" y="45453"/>
                  <a:pt x="57277" y="45453"/>
                </a:cubicBezTo>
                <a:cubicBezTo>
                  <a:pt x="57277" y="45453"/>
                  <a:pt x="55753" y="45453"/>
                  <a:pt x="55753" y="45453"/>
                </a:cubicBezTo>
                <a:cubicBezTo>
                  <a:pt x="55753" y="45453"/>
                  <a:pt x="55753" y="45453"/>
                  <a:pt x="27940" y="127837"/>
                </a:cubicBezTo>
                <a:cubicBezTo>
                  <a:pt x="24765" y="134937"/>
                  <a:pt x="17017" y="139204"/>
                  <a:pt x="9271" y="136359"/>
                </a:cubicBezTo>
                <a:cubicBezTo>
                  <a:pt x="1523" y="134937"/>
                  <a:pt x="-1523" y="127837"/>
                  <a:pt x="0" y="120738"/>
                </a:cubicBezTo>
                <a:cubicBezTo>
                  <a:pt x="0" y="120738"/>
                  <a:pt x="0" y="120738"/>
                  <a:pt x="35686" y="17043"/>
                </a:cubicBezTo>
                <a:cubicBezTo>
                  <a:pt x="35686" y="15620"/>
                  <a:pt x="35686" y="15620"/>
                  <a:pt x="35686" y="14198"/>
                </a:cubicBezTo>
                <a:cubicBezTo>
                  <a:pt x="37210" y="12775"/>
                  <a:pt x="37210" y="11353"/>
                  <a:pt x="38734" y="9943"/>
                </a:cubicBezTo>
                <a:cubicBezTo>
                  <a:pt x="41783" y="4254"/>
                  <a:pt x="49529" y="0"/>
                  <a:pt x="57277"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980051" y="4227576"/>
            <a:ext cx="63627" cy="59524"/>
          </a:xfrm>
          <a:custGeom>
            <a:gdLst>
              <a:gd fmla="*/ 31750 w 63627" name="connsiteX0"/>
              <a:gd fmla="*/ 0 h 59524" name="connsiteY0"/>
              <a:gd fmla="*/ 63627 w 63627" name="connsiteX1"/>
              <a:gd fmla="*/ 29768 h 59524" name="connsiteY1"/>
              <a:gd fmla="*/ 31750 w 63627" name="connsiteX2"/>
              <a:gd fmla="*/ 59524 h 59524" name="connsiteY2"/>
              <a:gd fmla="*/ 0 w 63627" name="connsiteX3"/>
              <a:gd fmla="*/ 29768 h 59524" name="connsiteY3"/>
              <a:gd fmla="*/ 31750 w 63627" name="connsiteX4"/>
              <a:gd fmla="*/ 0 h 5952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9524" w="63627">
                <a:moveTo>
                  <a:pt x="31750" y="0"/>
                </a:moveTo>
                <a:cubicBezTo>
                  <a:pt x="49402" y="0"/>
                  <a:pt x="63627" y="13322"/>
                  <a:pt x="63627" y="29768"/>
                </a:cubicBezTo>
                <a:cubicBezTo>
                  <a:pt x="63627" y="46202"/>
                  <a:pt x="49402" y="59524"/>
                  <a:pt x="31750" y="59524"/>
                </a:cubicBezTo>
                <a:cubicBezTo>
                  <a:pt x="14223" y="59524"/>
                  <a:pt x="0" y="46202"/>
                  <a:pt x="0" y="29768"/>
                </a:cubicBezTo>
                <a:cubicBezTo>
                  <a:pt x="0" y="13322"/>
                  <a:pt x="14223" y="0"/>
                  <a:pt x="31750"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5192267" y="4296118"/>
            <a:ext cx="196596" cy="327697"/>
          </a:xfrm>
          <a:custGeom>
            <a:gdLst>
              <a:gd fmla="*/ 50546 w 196596" name="connsiteX0"/>
              <a:gd fmla="*/ 0 h 327697" name="connsiteY0"/>
              <a:gd fmla="*/ 149733 w 196596" name="connsiteX1"/>
              <a:gd fmla="*/ 0 h 327697" name="connsiteY1"/>
              <a:gd fmla="*/ 196596 w 196596" name="connsiteX2"/>
              <a:gd fmla="*/ 31216 h 327697" name="connsiteY2"/>
              <a:gd fmla="*/ 196596 w 196596" name="connsiteX3"/>
              <a:gd fmla="*/ 34048 h 327697" name="connsiteY3"/>
              <a:gd fmla="*/ 196596 w 196596" name="connsiteX4"/>
              <a:gd fmla="*/ 38303 h 327697" name="connsiteY4"/>
              <a:gd fmla="*/ 196596 w 196596" name="connsiteX5"/>
              <a:gd fmla="*/ 147535 h 327697" name="connsiteY5"/>
              <a:gd fmla="*/ 180340 w 196596" name="connsiteX6"/>
              <a:gd fmla="*/ 160299 h 327697" name="connsiteY6"/>
              <a:gd fmla="*/ 162305 w 196596" name="connsiteX7"/>
              <a:gd fmla="*/ 147535 h 327697" name="connsiteY7"/>
              <a:gd fmla="*/ 162305 w 196596" name="connsiteX8"/>
              <a:gd fmla="*/ 53911 h 327697" name="connsiteY8"/>
              <a:gd fmla="*/ 149733 w 196596" name="connsiteX9"/>
              <a:gd fmla="*/ 53911 h 327697" name="connsiteY9"/>
              <a:gd fmla="*/ 149733 w 196596" name="connsiteX10"/>
              <a:gd fmla="*/ 143281 h 327697" name="connsiteY10"/>
              <a:gd fmla="*/ 149733 w 196596" name="connsiteX11"/>
              <a:gd fmla="*/ 309257 h 327697" name="connsiteY11"/>
              <a:gd fmla="*/ 126238 w 196596" name="connsiteX12"/>
              <a:gd fmla="*/ 327697 h 327697" name="connsiteY12"/>
              <a:gd fmla="*/ 104647 w 196596" name="connsiteX13"/>
              <a:gd fmla="*/ 309257 h 327697" name="connsiteY13"/>
              <a:gd fmla="*/ 104647 w 196596" name="connsiteX14"/>
              <a:gd fmla="*/ 165976 h 327697" name="connsiteY14"/>
              <a:gd fmla="*/ 91947 w 196596" name="connsiteX15"/>
              <a:gd fmla="*/ 165976 h 327697" name="connsiteY15"/>
              <a:gd fmla="*/ 91947 w 196596" name="connsiteX16"/>
              <a:gd fmla="*/ 309257 h 327697" name="connsiteY16"/>
              <a:gd fmla="*/ 70358 w 196596" name="connsiteX17"/>
              <a:gd fmla="*/ 327697 h 327697" name="connsiteY17"/>
              <a:gd fmla="*/ 46863 w 196596" name="connsiteX18"/>
              <a:gd fmla="*/ 309257 h 327697" name="connsiteY18"/>
              <a:gd fmla="*/ 46863 w 196596" name="connsiteX19"/>
              <a:gd fmla="*/ 147535 h 327697" name="connsiteY19"/>
              <a:gd fmla="*/ 46863 w 196596" name="connsiteX20"/>
              <a:gd fmla="*/ 143281 h 327697" name="connsiteY20"/>
              <a:gd fmla="*/ 46863 w 196596" name="connsiteX21"/>
              <a:gd fmla="*/ 53911 h 327697" name="connsiteY21"/>
              <a:gd fmla="*/ 32511 w 196596" name="connsiteX22"/>
              <a:gd fmla="*/ 53911 h 327697" name="connsiteY22"/>
              <a:gd fmla="*/ 32511 w 196596" name="connsiteX23"/>
              <a:gd fmla="*/ 147535 h 327697" name="connsiteY23"/>
              <a:gd fmla="*/ 16255 w 196596" name="connsiteX24"/>
              <a:gd fmla="*/ 160299 h 327697" name="connsiteY24"/>
              <a:gd fmla="*/ 0 w 196596" name="connsiteX25"/>
              <a:gd fmla="*/ 147535 h 327697" name="connsiteY25"/>
              <a:gd fmla="*/ 0 w 196596" name="connsiteX26"/>
              <a:gd fmla="*/ 38303 h 327697" name="connsiteY26"/>
              <a:gd fmla="*/ 0 w 196596" name="connsiteX27"/>
              <a:gd fmla="*/ 34048 h 327697" name="connsiteY27"/>
              <a:gd fmla="*/ 0 w 196596" name="connsiteX28"/>
              <a:gd fmla="*/ 32626 h 327697" name="connsiteY28"/>
              <a:gd fmla="*/ 50546 w 196596" name="connsiteX29"/>
              <a:gd fmla="*/ 0 h 327697" name="connsiteY29"/>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b="b" l="l" r="r" t="t"/>
            <a:pathLst>
              <a:path h="327697" w="196596">
                <a:moveTo>
                  <a:pt x="50546" y="0"/>
                </a:moveTo>
                <a:cubicBezTo>
                  <a:pt x="50546" y="0"/>
                  <a:pt x="50546" y="0"/>
                  <a:pt x="149733" y="0"/>
                </a:cubicBezTo>
                <a:cubicBezTo>
                  <a:pt x="180340" y="0"/>
                  <a:pt x="196596" y="21285"/>
                  <a:pt x="196596" y="31216"/>
                </a:cubicBezTo>
                <a:cubicBezTo>
                  <a:pt x="196596" y="31216"/>
                  <a:pt x="196596" y="31216"/>
                  <a:pt x="196596" y="34048"/>
                </a:cubicBezTo>
                <a:cubicBezTo>
                  <a:pt x="196596" y="34048"/>
                  <a:pt x="196596" y="34048"/>
                  <a:pt x="196596" y="38303"/>
                </a:cubicBezTo>
                <a:cubicBezTo>
                  <a:pt x="196596" y="38303"/>
                  <a:pt x="196596" y="38303"/>
                  <a:pt x="196596" y="147535"/>
                </a:cubicBezTo>
                <a:cubicBezTo>
                  <a:pt x="196596" y="154635"/>
                  <a:pt x="189357" y="160299"/>
                  <a:pt x="180340" y="160299"/>
                </a:cubicBezTo>
                <a:cubicBezTo>
                  <a:pt x="169545" y="160299"/>
                  <a:pt x="162305" y="154635"/>
                  <a:pt x="162305" y="147535"/>
                </a:cubicBezTo>
                <a:cubicBezTo>
                  <a:pt x="162305" y="147535"/>
                  <a:pt x="162305" y="147535"/>
                  <a:pt x="162305" y="53911"/>
                </a:cubicBezTo>
                <a:cubicBezTo>
                  <a:pt x="162305" y="53911"/>
                  <a:pt x="162305" y="53911"/>
                  <a:pt x="149733" y="53911"/>
                </a:cubicBezTo>
                <a:cubicBezTo>
                  <a:pt x="149733" y="53911"/>
                  <a:pt x="149733" y="53911"/>
                  <a:pt x="149733" y="143281"/>
                </a:cubicBezTo>
                <a:cubicBezTo>
                  <a:pt x="149733" y="143281"/>
                  <a:pt x="149733" y="143281"/>
                  <a:pt x="149733" y="309257"/>
                </a:cubicBezTo>
                <a:cubicBezTo>
                  <a:pt x="149733" y="319189"/>
                  <a:pt x="138938" y="327697"/>
                  <a:pt x="126238" y="327697"/>
                </a:cubicBezTo>
                <a:cubicBezTo>
                  <a:pt x="113665" y="327697"/>
                  <a:pt x="104647" y="319189"/>
                  <a:pt x="104647" y="309257"/>
                </a:cubicBezTo>
                <a:cubicBezTo>
                  <a:pt x="104647" y="309257"/>
                  <a:pt x="104647" y="309257"/>
                  <a:pt x="104647" y="165976"/>
                </a:cubicBezTo>
                <a:cubicBezTo>
                  <a:pt x="104647" y="165976"/>
                  <a:pt x="104647" y="165976"/>
                  <a:pt x="91947" y="165976"/>
                </a:cubicBezTo>
                <a:cubicBezTo>
                  <a:pt x="91947" y="165976"/>
                  <a:pt x="91947" y="165976"/>
                  <a:pt x="91947" y="309257"/>
                </a:cubicBezTo>
                <a:cubicBezTo>
                  <a:pt x="91947" y="319189"/>
                  <a:pt x="82930" y="327697"/>
                  <a:pt x="70358" y="327697"/>
                </a:cubicBezTo>
                <a:cubicBezTo>
                  <a:pt x="57658" y="327697"/>
                  <a:pt x="46863" y="319189"/>
                  <a:pt x="46863" y="309257"/>
                </a:cubicBezTo>
                <a:cubicBezTo>
                  <a:pt x="46863" y="309257"/>
                  <a:pt x="46863" y="309257"/>
                  <a:pt x="46863" y="147535"/>
                </a:cubicBezTo>
                <a:cubicBezTo>
                  <a:pt x="46863" y="146113"/>
                  <a:pt x="46863" y="144703"/>
                  <a:pt x="46863" y="143281"/>
                </a:cubicBezTo>
                <a:cubicBezTo>
                  <a:pt x="46863" y="143281"/>
                  <a:pt x="46863" y="143281"/>
                  <a:pt x="46863" y="53911"/>
                </a:cubicBezTo>
                <a:cubicBezTo>
                  <a:pt x="46863" y="53911"/>
                  <a:pt x="46863" y="53911"/>
                  <a:pt x="32511" y="53911"/>
                </a:cubicBezTo>
                <a:cubicBezTo>
                  <a:pt x="32511" y="53911"/>
                  <a:pt x="32511" y="53911"/>
                  <a:pt x="32511" y="147535"/>
                </a:cubicBezTo>
                <a:cubicBezTo>
                  <a:pt x="32511" y="154635"/>
                  <a:pt x="25272" y="160299"/>
                  <a:pt x="16255" y="160299"/>
                </a:cubicBezTo>
                <a:cubicBezTo>
                  <a:pt x="7239" y="160299"/>
                  <a:pt x="0" y="154635"/>
                  <a:pt x="0" y="147535"/>
                </a:cubicBezTo>
                <a:cubicBezTo>
                  <a:pt x="0" y="147535"/>
                  <a:pt x="0" y="147535"/>
                  <a:pt x="0" y="38303"/>
                </a:cubicBezTo>
                <a:cubicBezTo>
                  <a:pt x="0" y="38303"/>
                  <a:pt x="0" y="38303"/>
                  <a:pt x="0" y="34048"/>
                </a:cubicBezTo>
                <a:cubicBezTo>
                  <a:pt x="0" y="34048"/>
                  <a:pt x="0" y="34048"/>
                  <a:pt x="0" y="32626"/>
                </a:cubicBezTo>
                <a:cubicBezTo>
                  <a:pt x="0" y="24117"/>
                  <a:pt x="14478" y="1422"/>
                  <a:pt x="50546"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5251703" y="4227576"/>
            <a:ext cx="79248" cy="62534"/>
          </a:xfrm>
          <a:custGeom>
            <a:gdLst>
              <a:gd fmla="*/ 39624 w 79248" name="connsiteX0"/>
              <a:gd fmla="*/ 0 h 62534" name="connsiteY0"/>
              <a:gd fmla="*/ 79248 w 79248" name="connsiteX1"/>
              <a:gd fmla="*/ 31267 h 62534" name="connsiteY1"/>
              <a:gd fmla="*/ 39624 w 79248" name="connsiteX2"/>
              <a:gd fmla="*/ 62534 h 62534" name="connsiteY2"/>
              <a:gd fmla="*/ 0 w 79248" name="connsiteX3"/>
              <a:gd fmla="*/ 31267 h 62534" name="connsiteY3"/>
              <a:gd fmla="*/ 39624 w 79248" name="connsiteX4"/>
              <a:gd fmla="*/ 0 h 6253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2534" w="79248">
                <a:moveTo>
                  <a:pt x="39624" y="0"/>
                </a:moveTo>
                <a:cubicBezTo>
                  <a:pt x="61467" y="0"/>
                  <a:pt x="79248" y="13995"/>
                  <a:pt x="79248" y="31267"/>
                </a:cubicBezTo>
                <a:cubicBezTo>
                  <a:pt x="79248" y="48539"/>
                  <a:pt x="61467" y="62534"/>
                  <a:pt x="39624" y="62534"/>
                </a:cubicBezTo>
                <a:cubicBezTo>
                  <a:pt x="17780" y="62534"/>
                  <a:pt x="0" y="48539"/>
                  <a:pt x="0" y="31267"/>
                </a:cubicBezTo>
                <a:cubicBezTo>
                  <a:pt x="0" y="13995"/>
                  <a:pt x="17780" y="0"/>
                  <a:pt x="39624"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5468492" y="4298531"/>
            <a:ext cx="196723" cy="325285"/>
          </a:xfrm>
          <a:custGeom>
            <a:gdLst>
              <a:gd fmla="*/ 57277 w 196723" name="connsiteX0"/>
              <a:gd fmla="*/ 0 h 325285" name="connsiteY0"/>
              <a:gd fmla="*/ 137922 w 196723" name="connsiteX1"/>
              <a:gd fmla="*/ 0 h 325285" name="connsiteY1"/>
              <a:gd fmla="*/ 161163 w 196723" name="connsiteX2"/>
              <a:gd fmla="*/ 19875 h 325285" name="connsiteY2"/>
              <a:gd fmla="*/ 196722 w 196723" name="connsiteX3"/>
              <a:gd fmla="*/ 119316 h 325285" name="connsiteY3"/>
              <a:gd fmla="*/ 187452 w 196723" name="connsiteX4"/>
              <a:gd fmla="*/ 136359 h 325285" name="connsiteY4"/>
              <a:gd fmla="*/ 170434 w 196723" name="connsiteX5"/>
              <a:gd fmla="*/ 127837 h 325285" name="connsiteY5"/>
              <a:gd fmla="*/ 140970 w 196723" name="connsiteX6"/>
              <a:gd fmla="*/ 45453 h 325285" name="connsiteY6"/>
              <a:gd fmla="*/ 137922 w 196723" name="connsiteX7"/>
              <a:gd fmla="*/ 45453 h 325285" name="connsiteY7"/>
              <a:gd fmla="*/ 134747 w 196723" name="connsiteX8"/>
              <a:gd fmla="*/ 45453 h 325285" name="connsiteY8"/>
              <a:gd fmla="*/ 179704 w 196723" name="connsiteX9"/>
              <a:gd fmla="*/ 193179 h 325285" name="connsiteY9"/>
              <a:gd fmla="*/ 136397 w 196723" name="connsiteX10"/>
              <a:gd fmla="*/ 193179 h 325285" name="connsiteY10"/>
              <a:gd fmla="*/ 136397 w 196723" name="connsiteX11"/>
              <a:gd fmla="*/ 309664 h 325285" name="connsiteY11"/>
              <a:gd fmla="*/ 120903 w 196723" name="connsiteX12"/>
              <a:gd fmla="*/ 325284 h 325285" name="connsiteY12"/>
              <a:gd fmla="*/ 103759 w 196723" name="connsiteX13"/>
              <a:gd fmla="*/ 309664 h 325285" name="connsiteY13"/>
              <a:gd fmla="*/ 103759 w 196723" name="connsiteX14"/>
              <a:gd fmla="*/ 193179 h 325285" name="connsiteY14"/>
              <a:gd fmla="*/ 94488 w 196723" name="connsiteX15"/>
              <a:gd fmla="*/ 193179 h 325285" name="connsiteY15"/>
              <a:gd fmla="*/ 94488 w 196723" name="connsiteX16"/>
              <a:gd fmla="*/ 309664 h 325285" name="connsiteY16"/>
              <a:gd fmla="*/ 77470 w 196723" name="connsiteX17"/>
              <a:gd fmla="*/ 325284 h 325285" name="connsiteY17"/>
              <a:gd fmla="*/ 61976 w 196723" name="connsiteX18"/>
              <a:gd fmla="*/ 309664 h 325285" name="connsiteY18"/>
              <a:gd fmla="*/ 61976 w 196723" name="connsiteX19"/>
              <a:gd fmla="*/ 193179 h 325285" name="connsiteY19"/>
              <a:gd fmla="*/ 18541 w 196723" name="connsiteX20"/>
              <a:gd fmla="*/ 193179 h 325285" name="connsiteY20"/>
              <a:gd fmla="*/ 60452 w 196723" name="connsiteX21"/>
              <a:gd fmla="*/ 45453 h 325285" name="connsiteY21"/>
              <a:gd fmla="*/ 57277 w 196723" name="connsiteX22"/>
              <a:gd fmla="*/ 45453 h 325285" name="connsiteY22"/>
              <a:gd fmla="*/ 55753 w 196723" name="connsiteX23"/>
              <a:gd fmla="*/ 45453 h 325285" name="connsiteY23"/>
              <a:gd fmla="*/ 27940 w 196723" name="connsiteX24"/>
              <a:gd fmla="*/ 127837 h 325285" name="connsiteY24"/>
              <a:gd fmla="*/ 9271 w 196723" name="connsiteX25"/>
              <a:gd fmla="*/ 136359 h 325285" name="connsiteY25"/>
              <a:gd fmla="*/ 0 w 196723" name="connsiteX26"/>
              <a:gd fmla="*/ 120738 h 325285" name="connsiteY26"/>
              <a:gd fmla="*/ 35686 w 196723" name="connsiteX27"/>
              <a:gd fmla="*/ 17043 h 325285" name="connsiteY27"/>
              <a:gd fmla="*/ 35686 w 196723" name="connsiteX28"/>
              <a:gd fmla="*/ 14198 h 325285" name="connsiteY28"/>
              <a:gd fmla="*/ 38735 w 196723" name="connsiteX29"/>
              <a:gd fmla="*/ 9943 h 325285" name="connsiteY29"/>
              <a:gd fmla="*/ 57277 w 196723" name="connsiteX30"/>
              <a:gd fmla="*/ 0 h 325285" name="connsiteY3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b="b" l="l" r="r" t="t"/>
            <a:pathLst>
              <a:path h="325285" w="196723">
                <a:moveTo>
                  <a:pt x="57277" y="0"/>
                </a:moveTo>
                <a:cubicBezTo>
                  <a:pt x="57277" y="0"/>
                  <a:pt x="57277" y="0"/>
                  <a:pt x="137922" y="0"/>
                </a:cubicBezTo>
                <a:cubicBezTo>
                  <a:pt x="150241" y="0"/>
                  <a:pt x="159639" y="8521"/>
                  <a:pt x="161163" y="19875"/>
                </a:cubicBezTo>
                <a:cubicBezTo>
                  <a:pt x="161163" y="19875"/>
                  <a:pt x="161163" y="19875"/>
                  <a:pt x="196722" y="119316"/>
                </a:cubicBezTo>
                <a:cubicBezTo>
                  <a:pt x="199897" y="126415"/>
                  <a:pt x="195198" y="134937"/>
                  <a:pt x="187452" y="136359"/>
                </a:cubicBezTo>
                <a:cubicBezTo>
                  <a:pt x="181228" y="139204"/>
                  <a:pt x="171958" y="134937"/>
                  <a:pt x="170434" y="127837"/>
                </a:cubicBezTo>
                <a:cubicBezTo>
                  <a:pt x="170434" y="127837"/>
                  <a:pt x="170434" y="127837"/>
                  <a:pt x="140970" y="45453"/>
                </a:cubicBezTo>
                <a:cubicBezTo>
                  <a:pt x="139446" y="45453"/>
                  <a:pt x="137922" y="45453"/>
                  <a:pt x="137922" y="45453"/>
                </a:cubicBezTo>
                <a:cubicBezTo>
                  <a:pt x="137922" y="45453"/>
                  <a:pt x="137922" y="45453"/>
                  <a:pt x="134747" y="45453"/>
                </a:cubicBezTo>
                <a:cubicBezTo>
                  <a:pt x="134747" y="45453"/>
                  <a:pt x="134747" y="45453"/>
                  <a:pt x="179704" y="193179"/>
                </a:cubicBezTo>
                <a:cubicBezTo>
                  <a:pt x="179704" y="193179"/>
                  <a:pt x="179704" y="193179"/>
                  <a:pt x="136397" y="193179"/>
                </a:cubicBezTo>
                <a:cubicBezTo>
                  <a:pt x="136397" y="193179"/>
                  <a:pt x="136397" y="193179"/>
                  <a:pt x="136397" y="309664"/>
                </a:cubicBezTo>
                <a:cubicBezTo>
                  <a:pt x="136397" y="318185"/>
                  <a:pt x="128651" y="325284"/>
                  <a:pt x="120903" y="325284"/>
                </a:cubicBezTo>
                <a:cubicBezTo>
                  <a:pt x="111505" y="325284"/>
                  <a:pt x="103759" y="318185"/>
                  <a:pt x="103759" y="309664"/>
                </a:cubicBezTo>
                <a:cubicBezTo>
                  <a:pt x="103759" y="309664"/>
                  <a:pt x="103759" y="309664"/>
                  <a:pt x="103759" y="193179"/>
                </a:cubicBezTo>
                <a:cubicBezTo>
                  <a:pt x="103759" y="193179"/>
                  <a:pt x="103759" y="193179"/>
                  <a:pt x="94488" y="193179"/>
                </a:cubicBezTo>
                <a:cubicBezTo>
                  <a:pt x="94488" y="193179"/>
                  <a:pt x="94488" y="193179"/>
                  <a:pt x="94488" y="309664"/>
                </a:cubicBezTo>
                <a:cubicBezTo>
                  <a:pt x="94488" y="318185"/>
                  <a:pt x="86741" y="325284"/>
                  <a:pt x="77470" y="325284"/>
                </a:cubicBezTo>
                <a:cubicBezTo>
                  <a:pt x="68198" y="325284"/>
                  <a:pt x="61976" y="318185"/>
                  <a:pt x="61976" y="309664"/>
                </a:cubicBezTo>
                <a:cubicBezTo>
                  <a:pt x="61976" y="309664"/>
                  <a:pt x="61976" y="309664"/>
                  <a:pt x="61976" y="193179"/>
                </a:cubicBezTo>
                <a:cubicBezTo>
                  <a:pt x="61976" y="193179"/>
                  <a:pt x="61976" y="193179"/>
                  <a:pt x="18541" y="193179"/>
                </a:cubicBezTo>
                <a:cubicBezTo>
                  <a:pt x="18541" y="193179"/>
                  <a:pt x="18541" y="193179"/>
                  <a:pt x="60452" y="45453"/>
                </a:cubicBezTo>
                <a:cubicBezTo>
                  <a:pt x="60452" y="45453"/>
                  <a:pt x="60452" y="45453"/>
                  <a:pt x="57277" y="45453"/>
                </a:cubicBezTo>
                <a:cubicBezTo>
                  <a:pt x="57277" y="45453"/>
                  <a:pt x="55753" y="45453"/>
                  <a:pt x="55753" y="45453"/>
                </a:cubicBezTo>
                <a:cubicBezTo>
                  <a:pt x="55753" y="45453"/>
                  <a:pt x="55753" y="45453"/>
                  <a:pt x="27940" y="127837"/>
                </a:cubicBezTo>
                <a:cubicBezTo>
                  <a:pt x="24765" y="134937"/>
                  <a:pt x="17017" y="139204"/>
                  <a:pt x="9271" y="136359"/>
                </a:cubicBezTo>
                <a:cubicBezTo>
                  <a:pt x="1523" y="134937"/>
                  <a:pt x="-1523" y="127837"/>
                  <a:pt x="0" y="120738"/>
                </a:cubicBezTo>
                <a:cubicBezTo>
                  <a:pt x="0" y="120738"/>
                  <a:pt x="0" y="120738"/>
                  <a:pt x="35686" y="17043"/>
                </a:cubicBezTo>
                <a:cubicBezTo>
                  <a:pt x="35686" y="15620"/>
                  <a:pt x="35686" y="15620"/>
                  <a:pt x="35686" y="14198"/>
                </a:cubicBezTo>
                <a:cubicBezTo>
                  <a:pt x="37210" y="12775"/>
                  <a:pt x="37210" y="11353"/>
                  <a:pt x="38735" y="9943"/>
                </a:cubicBezTo>
                <a:cubicBezTo>
                  <a:pt x="41783" y="4254"/>
                  <a:pt x="49529" y="0"/>
                  <a:pt x="57277"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3"/>
          <p:cNvSpPr/>
          <p:nvPr/>
        </p:nvSpPr>
        <p:spPr>
          <a:xfrm>
            <a:off x="5533263" y="4227576"/>
            <a:ext cx="63627" cy="59524"/>
          </a:xfrm>
          <a:custGeom>
            <a:gdLst>
              <a:gd fmla="*/ 31750 w 63627" name="connsiteX0"/>
              <a:gd fmla="*/ 0 h 59524" name="connsiteY0"/>
              <a:gd fmla="*/ 63627 w 63627" name="connsiteX1"/>
              <a:gd fmla="*/ 29768 h 59524" name="connsiteY1"/>
              <a:gd fmla="*/ 31750 w 63627" name="connsiteX2"/>
              <a:gd fmla="*/ 59524 h 59524" name="connsiteY2"/>
              <a:gd fmla="*/ 0 w 63627" name="connsiteX3"/>
              <a:gd fmla="*/ 29768 h 59524" name="connsiteY3"/>
              <a:gd fmla="*/ 31750 w 63627" name="connsiteX4"/>
              <a:gd fmla="*/ 0 h 5952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9524" w="63627">
                <a:moveTo>
                  <a:pt x="31750" y="0"/>
                </a:moveTo>
                <a:cubicBezTo>
                  <a:pt x="49402" y="0"/>
                  <a:pt x="63627" y="13322"/>
                  <a:pt x="63627" y="29768"/>
                </a:cubicBezTo>
                <a:cubicBezTo>
                  <a:pt x="63627" y="46202"/>
                  <a:pt x="49402" y="59524"/>
                  <a:pt x="31750" y="59524"/>
                </a:cubicBezTo>
                <a:cubicBezTo>
                  <a:pt x="14223" y="59524"/>
                  <a:pt x="0" y="46202"/>
                  <a:pt x="0" y="29768"/>
                </a:cubicBezTo>
                <a:cubicBezTo>
                  <a:pt x="0" y="13322"/>
                  <a:pt x="14223" y="0"/>
                  <a:pt x="31750"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a:off x="5743955" y="4296118"/>
            <a:ext cx="198120" cy="327697"/>
          </a:xfrm>
          <a:custGeom>
            <a:gdLst>
              <a:gd fmla="*/ 50927 w 198120" name="connsiteX0"/>
              <a:gd fmla="*/ 0 h 327697" name="connsiteY0"/>
              <a:gd fmla="*/ 150876 w 198120" name="connsiteX1"/>
              <a:gd fmla="*/ 0 h 327697" name="connsiteY1"/>
              <a:gd fmla="*/ 198120 w 198120" name="connsiteX2"/>
              <a:gd fmla="*/ 31216 h 327697" name="connsiteY2"/>
              <a:gd fmla="*/ 198120 w 198120" name="connsiteX3"/>
              <a:gd fmla="*/ 34048 h 327697" name="connsiteY3"/>
              <a:gd fmla="*/ 198120 w 198120" name="connsiteX4"/>
              <a:gd fmla="*/ 38303 h 327697" name="connsiteY4"/>
              <a:gd fmla="*/ 198120 w 198120" name="connsiteX5"/>
              <a:gd fmla="*/ 147535 h 327697" name="connsiteY5"/>
              <a:gd fmla="*/ 181736 w 198120" name="connsiteX6"/>
              <a:gd fmla="*/ 160299 h 327697" name="connsiteY6"/>
              <a:gd fmla="*/ 163576 w 198120" name="connsiteX7"/>
              <a:gd fmla="*/ 147535 h 327697" name="connsiteY7"/>
              <a:gd fmla="*/ 163576 w 198120" name="connsiteX8"/>
              <a:gd fmla="*/ 53911 h 327697" name="connsiteY8"/>
              <a:gd fmla="*/ 150876 w 198120" name="connsiteX9"/>
              <a:gd fmla="*/ 53911 h 327697" name="connsiteY9"/>
              <a:gd fmla="*/ 150876 w 198120" name="connsiteX10"/>
              <a:gd fmla="*/ 143281 h 327697" name="connsiteY10"/>
              <a:gd fmla="*/ 150876 w 198120" name="connsiteX11"/>
              <a:gd fmla="*/ 309257 h 327697" name="connsiteY11"/>
              <a:gd fmla="*/ 127253 w 198120" name="connsiteX12"/>
              <a:gd fmla="*/ 327697 h 327697" name="connsiteY12"/>
              <a:gd fmla="*/ 105409 w 198120" name="connsiteX13"/>
              <a:gd fmla="*/ 309257 h 327697" name="connsiteY13"/>
              <a:gd fmla="*/ 105409 w 198120" name="connsiteX14"/>
              <a:gd fmla="*/ 165976 h 327697" name="connsiteY14"/>
              <a:gd fmla="*/ 92709 w 198120" name="connsiteX15"/>
              <a:gd fmla="*/ 165976 h 327697" name="connsiteY15"/>
              <a:gd fmla="*/ 92709 w 198120" name="connsiteX16"/>
              <a:gd fmla="*/ 309257 h 327697" name="connsiteY16"/>
              <a:gd fmla="*/ 70865 w 198120" name="connsiteX17"/>
              <a:gd fmla="*/ 327697 h 327697" name="connsiteY17"/>
              <a:gd fmla="*/ 47244 w 198120" name="connsiteX18"/>
              <a:gd fmla="*/ 309257 h 327697" name="connsiteY18"/>
              <a:gd fmla="*/ 47244 w 198120" name="connsiteX19"/>
              <a:gd fmla="*/ 147535 h 327697" name="connsiteY19"/>
              <a:gd fmla="*/ 47244 w 198120" name="connsiteX20"/>
              <a:gd fmla="*/ 143281 h 327697" name="connsiteY20"/>
              <a:gd fmla="*/ 47244 w 198120" name="connsiteX21"/>
              <a:gd fmla="*/ 53911 h 327697" name="connsiteY21"/>
              <a:gd fmla="*/ 32765 w 198120" name="connsiteX22"/>
              <a:gd fmla="*/ 53911 h 327697" name="connsiteY22"/>
              <a:gd fmla="*/ 32765 w 198120" name="connsiteX23"/>
              <a:gd fmla="*/ 147535 h 327697" name="connsiteY23"/>
              <a:gd fmla="*/ 16383 w 198120" name="connsiteX24"/>
              <a:gd fmla="*/ 160299 h 327697" name="connsiteY24"/>
              <a:gd fmla="*/ 0 w 198120" name="connsiteX25"/>
              <a:gd fmla="*/ 147535 h 327697" name="connsiteY25"/>
              <a:gd fmla="*/ 0 w 198120" name="connsiteX26"/>
              <a:gd fmla="*/ 38303 h 327697" name="connsiteY26"/>
              <a:gd fmla="*/ 0 w 198120" name="connsiteX27"/>
              <a:gd fmla="*/ 34048 h 327697" name="connsiteY27"/>
              <a:gd fmla="*/ 0 w 198120" name="connsiteX28"/>
              <a:gd fmla="*/ 32626 h 327697" name="connsiteY28"/>
              <a:gd fmla="*/ 50927 w 198120" name="connsiteX29"/>
              <a:gd fmla="*/ 0 h 327697" name="connsiteY29"/>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b="b" l="l" r="r" t="t"/>
            <a:pathLst>
              <a:path h="327697" w="198120">
                <a:moveTo>
                  <a:pt x="50927" y="0"/>
                </a:moveTo>
                <a:cubicBezTo>
                  <a:pt x="50927" y="0"/>
                  <a:pt x="50927" y="0"/>
                  <a:pt x="150876" y="0"/>
                </a:cubicBezTo>
                <a:cubicBezTo>
                  <a:pt x="181736" y="0"/>
                  <a:pt x="198120" y="21285"/>
                  <a:pt x="198120" y="31216"/>
                </a:cubicBezTo>
                <a:cubicBezTo>
                  <a:pt x="198120" y="31216"/>
                  <a:pt x="198120" y="31216"/>
                  <a:pt x="198120" y="34048"/>
                </a:cubicBezTo>
                <a:cubicBezTo>
                  <a:pt x="198120" y="34048"/>
                  <a:pt x="198120" y="34048"/>
                  <a:pt x="198120" y="38303"/>
                </a:cubicBezTo>
                <a:cubicBezTo>
                  <a:pt x="198120" y="38303"/>
                  <a:pt x="198120" y="38303"/>
                  <a:pt x="198120" y="147535"/>
                </a:cubicBezTo>
                <a:cubicBezTo>
                  <a:pt x="198120" y="154635"/>
                  <a:pt x="190880" y="160299"/>
                  <a:pt x="181736" y="160299"/>
                </a:cubicBezTo>
                <a:cubicBezTo>
                  <a:pt x="170815" y="160299"/>
                  <a:pt x="163576" y="154635"/>
                  <a:pt x="163576" y="147535"/>
                </a:cubicBezTo>
                <a:cubicBezTo>
                  <a:pt x="163576" y="147535"/>
                  <a:pt x="163576" y="147535"/>
                  <a:pt x="163576" y="53911"/>
                </a:cubicBezTo>
                <a:cubicBezTo>
                  <a:pt x="163576" y="53911"/>
                  <a:pt x="163576" y="53911"/>
                  <a:pt x="150876" y="53911"/>
                </a:cubicBezTo>
                <a:cubicBezTo>
                  <a:pt x="150876" y="53911"/>
                  <a:pt x="150876" y="53911"/>
                  <a:pt x="150876" y="143281"/>
                </a:cubicBezTo>
                <a:cubicBezTo>
                  <a:pt x="150876" y="143281"/>
                  <a:pt x="150876" y="143281"/>
                  <a:pt x="150876" y="309257"/>
                </a:cubicBezTo>
                <a:cubicBezTo>
                  <a:pt x="150876" y="319189"/>
                  <a:pt x="139953" y="327697"/>
                  <a:pt x="127253" y="327697"/>
                </a:cubicBezTo>
                <a:cubicBezTo>
                  <a:pt x="114553" y="327697"/>
                  <a:pt x="105409" y="319189"/>
                  <a:pt x="105409" y="309257"/>
                </a:cubicBezTo>
                <a:cubicBezTo>
                  <a:pt x="105409" y="309257"/>
                  <a:pt x="105409" y="309257"/>
                  <a:pt x="105409" y="165976"/>
                </a:cubicBezTo>
                <a:cubicBezTo>
                  <a:pt x="105409" y="165976"/>
                  <a:pt x="105409" y="165976"/>
                  <a:pt x="92709" y="165976"/>
                </a:cubicBezTo>
                <a:cubicBezTo>
                  <a:pt x="92709" y="165976"/>
                  <a:pt x="92709" y="165976"/>
                  <a:pt x="92709" y="309257"/>
                </a:cubicBezTo>
                <a:cubicBezTo>
                  <a:pt x="92709" y="319189"/>
                  <a:pt x="83565" y="327697"/>
                  <a:pt x="70865" y="327697"/>
                </a:cubicBezTo>
                <a:cubicBezTo>
                  <a:pt x="58165" y="327697"/>
                  <a:pt x="47244" y="319189"/>
                  <a:pt x="47244" y="309257"/>
                </a:cubicBezTo>
                <a:cubicBezTo>
                  <a:pt x="47244" y="309257"/>
                  <a:pt x="47244" y="309257"/>
                  <a:pt x="47244" y="147535"/>
                </a:cubicBezTo>
                <a:cubicBezTo>
                  <a:pt x="47244" y="146113"/>
                  <a:pt x="47244" y="144703"/>
                  <a:pt x="47244" y="143281"/>
                </a:cubicBezTo>
                <a:cubicBezTo>
                  <a:pt x="47244" y="143281"/>
                  <a:pt x="47244" y="143281"/>
                  <a:pt x="47244" y="53911"/>
                </a:cubicBezTo>
                <a:cubicBezTo>
                  <a:pt x="47244" y="53911"/>
                  <a:pt x="47244" y="53911"/>
                  <a:pt x="32765" y="53911"/>
                </a:cubicBezTo>
                <a:cubicBezTo>
                  <a:pt x="32765" y="53911"/>
                  <a:pt x="32765" y="53911"/>
                  <a:pt x="32765" y="147535"/>
                </a:cubicBezTo>
                <a:cubicBezTo>
                  <a:pt x="32765" y="154635"/>
                  <a:pt x="25400" y="160299"/>
                  <a:pt x="16383" y="160299"/>
                </a:cubicBezTo>
                <a:cubicBezTo>
                  <a:pt x="7239" y="160299"/>
                  <a:pt x="0" y="154635"/>
                  <a:pt x="0" y="147535"/>
                </a:cubicBezTo>
                <a:cubicBezTo>
                  <a:pt x="0" y="147535"/>
                  <a:pt x="0" y="147535"/>
                  <a:pt x="0" y="38303"/>
                </a:cubicBezTo>
                <a:cubicBezTo>
                  <a:pt x="0" y="38303"/>
                  <a:pt x="0" y="38303"/>
                  <a:pt x="0" y="34048"/>
                </a:cubicBezTo>
                <a:cubicBezTo>
                  <a:pt x="0" y="34048"/>
                  <a:pt x="0" y="34048"/>
                  <a:pt x="0" y="32626"/>
                </a:cubicBezTo>
                <a:cubicBezTo>
                  <a:pt x="0" y="24117"/>
                  <a:pt x="14478" y="1422"/>
                  <a:pt x="50927"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a:off x="5803900" y="4227576"/>
            <a:ext cx="79756" cy="62534"/>
          </a:xfrm>
          <a:custGeom>
            <a:gdLst>
              <a:gd fmla="*/ 39878 w 79756" name="connsiteX0"/>
              <a:gd fmla="*/ 0 h 62534" name="connsiteY0"/>
              <a:gd fmla="*/ 79755 w 79756" name="connsiteX1"/>
              <a:gd fmla="*/ 31267 h 62534" name="connsiteY1"/>
              <a:gd fmla="*/ 39878 w 79756" name="connsiteX2"/>
              <a:gd fmla="*/ 62534 h 62534" name="connsiteY2"/>
              <a:gd fmla="*/ 0 w 79756" name="connsiteX3"/>
              <a:gd fmla="*/ 31267 h 62534" name="connsiteY3"/>
              <a:gd fmla="*/ 39878 w 79756" name="connsiteX4"/>
              <a:gd fmla="*/ 0 h 6253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2534" w="79756">
                <a:moveTo>
                  <a:pt x="39878" y="0"/>
                </a:moveTo>
                <a:cubicBezTo>
                  <a:pt x="61976" y="0"/>
                  <a:pt x="79755" y="13995"/>
                  <a:pt x="79755" y="31267"/>
                </a:cubicBezTo>
                <a:cubicBezTo>
                  <a:pt x="79755" y="48539"/>
                  <a:pt x="61976" y="62534"/>
                  <a:pt x="39878" y="62534"/>
                </a:cubicBezTo>
                <a:cubicBezTo>
                  <a:pt x="17779" y="62534"/>
                  <a:pt x="0" y="48539"/>
                  <a:pt x="0" y="31267"/>
                </a:cubicBezTo>
                <a:cubicBezTo>
                  <a:pt x="0" y="13995"/>
                  <a:pt x="17779" y="0"/>
                  <a:pt x="39878"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6020180" y="4298531"/>
            <a:ext cx="196723" cy="325285"/>
          </a:xfrm>
          <a:custGeom>
            <a:gdLst>
              <a:gd fmla="*/ 57277 w 196723" name="connsiteX0"/>
              <a:gd fmla="*/ 0 h 325285" name="connsiteY0"/>
              <a:gd fmla="*/ 137922 w 196723" name="connsiteX1"/>
              <a:gd fmla="*/ 0 h 325285" name="connsiteY1"/>
              <a:gd fmla="*/ 161163 w 196723" name="connsiteX2"/>
              <a:gd fmla="*/ 19875 h 325285" name="connsiteY2"/>
              <a:gd fmla="*/ 196722 w 196723" name="connsiteX3"/>
              <a:gd fmla="*/ 119316 h 325285" name="connsiteY3"/>
              <a:gd fmla="*/ 187452 w 196723" name="connsiteX4"/>
              <a:gd fmla="*/ 136359 h 325285" name="connsiteY4"/>
              <a:gd fmla="*/ 170434 w 196723" name="connsiteX5"/>
              <a:gd fmla="*/ 127837 h 325285" name="connsiteY5"/>
              <a:gd fmla="*/ 140970 w 196723" name="connsiteX6"/>
              <a:gd fmla="*/ 45453 h 325285" name="connsiteY6"/>
              <a:gd fmla="*/ 137922 w 196723" name="connsiteX7"/>
              <a:gd fmla="*/ 45453 h 325285" name="connsiteY7"/>
              <a:gd fmla="*/ 134747 w 196723" name="connsiteX8"/>
              <a:gd fmla="*/ 45453 h 325285" name="connsiteY8"/>
              <a:gd fmla="*/ 179704 w 196723" name="connsiteX9"/>
              <a:gd fmla="*/ 193179 h 325285" name="connsiteY9"/>
              <a:gd fmla="*/ 136397 w 196723" name="connsiteX10"/>
              <a:gd fmla="*/ 193179 h 325285" name="connsiteY10"/>
              <a:gd fmla="*/ 136397 w 196723" name="connsiteX11"/>
              <a:gd fmla="*/ 309664 h 325285" name="connsiteY11"/>
              <a:gd fmla="*/ 120903 w 196723" name="connsiteX12"/>
              <a:gd fmla="*/ 325284 h 325285" name="connsiteY12"/>
              <a:gd fmla="*/ 103759 w 196723" name="connsiteX13"/>
              <a:gd fmla="*/ 309664 h 325285" name="connsiteY13"/>
              <a:gd fmla="*/ 103759 w 196723" name="connsiteX14"/>
              <a:gd fmla="*/ 193179 h 325285" name="connsiteY14"/>
              <a:gd fmla="*/ 94488 w 196723" name="connsiteX15"/>
              <a:gd fmla="*/ 193179 h 325285" name="connsiteY15"/>
              <a:gd fmla="*/ 94488 w 196723" name="connsiteX16"/>
              <a:gd fmla="*/ 309664 h 325285" name="connsiteY16"/>
              <a:gd fmla="*/ 77470 w 196723" name="connsiteX17"/>
              <a:gd fmla="*/ 325284 h 325285" name="connsiteY17"/>
              <a:gd fmla="*/ 61976 w 196723" name="connsiteX18"/>
              <a:gd fmla="*/ 309664 h 325285" name="connsiteY18"/>
              <a:gd fmla="*/ 61976 w 196723" name="connsiteX19"/>
              <a:gd fmla="*/ 193179 h 325285" name="connsiteY19"/>
              <a:gd fmla="*/ 18541 w 196723" name="connsiteX20"/>
              <a:gd fmla="*/ 193179 h 325285" name="connsiteY20"/>
              <a:gd fmla="*/ 60452 w 196723" name="connsiteX21"/>
              <a:gd fmla="*/ 45453 h 325285" name="connsiteY21"/>
              <a:gd fmla="*/ 57277 w 196723" name="connsiteX22"/>
              <a:gd fmla="*/ 45453 h 325285" name="connsiteY22"/>
              <a:gd fmla="*/ 55753 w 196723" name="connsiteX23"/>
              <a:gd fmla="*/ 45453 h 325285" name="connsiteY23"/>
              <a:gd fmla="*/ 27940 w 196723" name="connsiteX24"/>
              <a:gd fmla="*/ 127837 h 325285" name="connsiteY24"/>
              <a:gd fmla="*/ 9271 w 196723" name="connsiteX25"/>
              <a:gd fmla="*/ 136359 h 325285" name="connsiteY25"/>
              <a:gd fmla="*/ 0 w 196723" name="connsiteX26"/>
              <a:gd fmla="*/ 120738 h 325285" name="connsiteY26"/>
              <a:gd fmla="*/ 35686 w 196723" name="connsiteX27"/>
              <a:gd fmla="*/ 17043 h 325285" name="connsiteY27"/>
              <a:gd fmla="*/ 35686 w 196723" name="connsiteX28"/>
              <a:gd fmla="*/ 14198 h 325285" name="connsiteY28"/>
              <a:gd fmla="*/ 38734 w 196723" name="connsiteX29"/>
              <a:gd fmla="*/ 9943 h 325285" name="connsiteY29"/>
              <a:gd fmla="*/ 57277 w 196723" name="connsiteX30"/>
              <a:gd fmla="*/ 0 h 325285" name="connsiteY3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b="b" l="l" r="r" t="t"/>
            <a:pathLst>
              <a:path h="325285" w="196723">
                <a:moveTo>
                  <a:pt x="57277" y="0"/>
                </a:moveTo>
                <a:cubicBezTo>
                  <a:pt x="57277" y="0"/>
                  <a:pt x="57277" y="0"/>
                  <a:pt x="137922" y="0"/>
                </a:cubicBezTo>
                <a:cubicBezTo>
                  <a:pt x="150240" y="0"/>
                  <a:pt x="159639" y="8521"/>
                  <a:pt x="161163" y="19875"/>
                </a:cubicBezTo>
                <a:cubicBezTo>
                  <a:pt x="161163" y="19875"/>
                  <a:pt x="161163" y="19875"/>
                  <a:pt x="196722" y="119316"/>
                </a:cubicBezTo>
                <a:cubicBezTo>
                  <a:pt x="199897" y="126415"/>
                  <a:pt x="195198" y="134937"/>
                  <a:pt x="187452" y="136359"/>
                </a:cubicBezTo>
                <a:cubicBezTo>
                  <a:pt x="181228" y="139204"/>
                  <a:pt x="171958" y="134937"/>
                  <a:pt x="170434" y="127837"/>
                </a:cubicBezTo>
                <a:cubicBezTo>
                  <a:pt x="170434" y="127837"/>
                  <a:pt x="170434" y="127837"/>
                  <a:pt x="140970" y="45453"/>
                </a:cubicBezTo>
                <a:cubicBezTo>
                  <a:pt x="139446" y="45453"/>
                  <a:pt x="137922" y="45453"/>
                  <a:pt x="137922" y="45453"/>
                </a:cubicBezTo>
                <a:cubicBezTo>
                  <a:pt x="137922" y="45453"/>
                  <a:pt x="137922" y="45453"/>
                  <a:pt x="134747" y="45453"/>
                </a:cubicBezTo>
                <a:cubicBezTo>
                  <a:pt x="134747" y="45453"/>
                  <a:pt x="134747" y="45453"/>
                  <a:pt x="179704" y="193179"/>
                </a:cubicBezTo>
                <a:cubicBezTo>
                  <a:pt x="179704" y="193179"/>
                  <a:pt x="179704" y="193179"/>
                  <a:pt x="136397" y="193179"/>
                </a:cubicBezTo>
                <a:cubicBezTo>
                  <a:pt x="136397" y="193179"/>
                  <a:pt x="136397" y="193179"/>
                  <a:pt x="136397" y="309664"/>
                </a:cubicBezTo>
                <a:cubicBezTo>
                  <a:pt x="136397" y="318185"/>
                  <a:pt x="128651" y="325284"/>
                  <a:pt x="120903" y="325284"/>
                </a:cubicBezTo>
                <a:cubicBezTo>
                  <a:pt x="111505" y="325284"/>
                  <a:pt x="103759" y="318185"/>
                  <a:pt x="103759" y="309664"/>
                </a:cubicBezTo>
                <a:cubicBezTo>
                  <a:pt x="103759" y="309664"/>
                  <a:pt x="103759" y="309664"/>
                  <a:pt x="103759" y="193179"/>
                </a:cubicBezTo>
                <a:cubicBezTo>
                  <a:pt x="103759" y="193179"/>
                  <a:pt x="103759" y="193179"/>
                  <a:pt x="94488" y="193179"/>
                </a:cubicBezTo>
                <a:cubicBezTo>
                  <a:pt x="94488" y="193179"/>
                  <a:pt x="94488" y="193179"/>
                  <a:pt x="94488" y="309664"/>
                </a:cubicBezTo>
                <a:cubicBezTo>
                  <a:pt x="94488" y="318185"/>
                  <a:pt x="86740" y="325284"/>
                  <a:pt x="77470" y="325284"/>
                </a:cubicBezTo>
                <a:cubicBezTo>
                  <a:pt x="68198" y="325284"/>
                  <a:pt x="61976" y="318185"/>
                  <a:pt x="61976" y="309664"/>
                </a:cubicBezTo>
                <a:cubicBezTo>
                  <a:pt x="61976" y="309664"/>
                  <a:pt x="61976" y="309664"/>
                  <a:pt x="61976" y="193179"/>
                </a:cubicBezTo>
                <a:cubicBezTo>
                  <a:pt x="61976" y="193179"/>
                  <a:pt x="61976" y="193179"/>
                  <a:pt x="18541" y="193179"/>
                </a:cubicBezTo>
                <a:cubicBezTo>
                  <a:pt x="18541" y="193179"/>
                  <a:pt x="18541" y="193179"/>
                  <a:pt x="60452" y="45453"/>
                </a:cubicBezTo>
                <a:cubicBezTo>
                  <a:pt x="60452" y="45453"/>
                  <a:pt x="60452" y="45453"/>
                  <a:pt x="57277" y="45453"/>
                </a:cubicBezTo>
                <a:cubicBezTo>
                  <a:pt x="57277" y="45453"/>
                  <a:pt x="55753" y="45453"/>
                  <a:pt x="55753" y="45453"/>
                </a:cubicBezTo>
                <a:cubicBezTo>
                  <a:pt x="55753" y="45453"/>
                  <a:pt x="55753" y="45453"/>
                  <a:pt x="27940" y="127837"/>
                </a:cubicBezTo>
                <a:cubicBezTo>
                  <a:pt x="24765" y="134937"/>
                  <a:pt x="17017" y="139204"/>
                  <a:pt x="9271" y="136359"/>
                </a:cubicBezTo>
                <a:cubicBezTo>
                  <a:pt x="1523" y="134937"/>
                  <a:pt x="-1523" y="127837"/>
                  <a:pt x="0" y="120738"/>
                </a:cubicBezTo>
                <a:cubicBezTo>
                  <a:pt x="0" y="120738"/>
                  <a:pt x="0" y="120738"/>
                  <a:pt x="35686" y="17043"/>
                </a:cubicBezTo>
                <a:cubicBezTo>
                  <a:pt x="35686" y="15620"/>
                  <a:pt x="35686" y="15620"/>
                  <a:pt x="35686" y="14198"/>
                </a:cubicBezTo>
                <a:cubicBezTo>
                  <a:pt x="37210" y="12775"/>
                  <a:pt x="37210" y="11353"/>
                  <a:pt x="38734" y="9943"/>
                </a:cubicBezTo>
                <a:cubicBezTo>
                  <a:pt x="41783" y="4254"/>
                  <a:pt x="49529" y="0"/>
                  <a:pt x="57277"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6084951" y="4227576"/>
            <a:ext cx="63627" cy="59524"/>
          </a:xfrm>
          <a:custGeom>
            <a:gdLst>
              <a:gd fmla="*/ 31750 w 63627" name="connsiteX0"/>
              <a:gd fmla="*/ 0 h 59524" name="connsiteY0"/>
              <a:gd fmla="*/ 63627 w 63627" name="connsiteX1"/>
              <a:gd fmla="*/ 29768 h 59524" name="connsiteY1"/>
              <a:gd fmla="*/ 31750 w 63627" name="connsiteX2"/>
              <a:gd fmla="*/ 59524 h 59524" name="connsiteY2"/>
              <a:gd fmla="*/ 0 w 63627" name="connsiteX3"/>
              <a:gd fmla="*/ 29768 h 59524" name="connsiteY3"/>
              <a:gd fmla="*/ 31750 w 63627" name="connsiteX4"/>
              <a:gd fmla="*/ 0 h 5952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9524" w="63627">
                <a:moveTo>
                  <a:pt x="31750" y="0"/>
                </a:moveTo>
                <a:cubicBezTo>
                  <a:pt x="49402" y="0"/>
                  <a:pt x="63627" y="13322"/>
                  <a:pt x="63627" y="29768"/>
                </a:cubicBezTo>
                <a:cubicBezTo>
                  <a:pt x="63627" y="46202"/>
                  <a:pt x="49402" y="59524"/>
                  <a:pt x="31750" y="59524"/>
                </a:cubicBezTo>
                <a:cubicBezTo>
                  <a:pt x="14223" y="59524"/>
                  <a:pt x="0" y="46202"/>
                  <a:pt x="0" y="29768"/>
                </a:cubicBezTo>
                <a:cubicBezTo>
                  <a:pt x="0" y="13322"/>
                  <a:pt x="14223" y="0"/>
                  <a:pt x="31750"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6297167" y="4296118"/>
            <a:ext cx="196596" cy="327697"/>
          </a:xfrm>
          <a:custGeom>
            <a:gdLst>
              <a:gd fmla="*/ 50546 w 196596" name="connsiteX0"/>
              <a:gd fmla="*/ 0 h 327697" name="connsiteY0"/>
              <a:gd fmla="*/ 149733 w 196596" name="connsiteX1"/>
              <a:gd fmla="*/ 0 h 327697" name="connsiteY1"/>
              <a:gd fmla="*/ 196596 w 196596" name="connsiteX2"/>
              <a:gd fmla="*/ 31216 h 327697" name="connsiteY2"/>
              <a:gd fmla="*/ 196596 w 196596" name="connsiteX3"/>
              <a:gd fmla="*/ 34048 h 327697" name="connsiteY3"/>
              <a:gd fmla="*/ 196596 w 196596" name="connsiteX4"/>
              <a:gd fmla="*/ 38303 h 327697" name="connsiteY4"/>
              <a:gd fmla="*/ 196596 w 196596" name="connsiteX5"/>
              <a:gd fmla="*/ 147535 h 327697" name="connsiteY5"/>
              <a:gd fmla="*/ 180340 w 196596" name="connsiteX6"/>
              <a:gd fmla="*/ 160299 h 327697" name="connsiteY6"/>
              <a:gd fmla="*/ 162305 w 196596" name="connsiteX7"/>
              <a:gd fmla="*/ 147535 h 327697" name="connsiteY7"/>
              <a:gd fmla="*/ 162305 w 196596" name="connsiteX8"/>
              <a:gd fmla="*/ 53911 h 327697" name="connsiteY8"/>
              <a:gd fmla="*/ 149733 w 196596" name="connsiteX9"/>
              <a:gd fmla="*/ 53911 h 327697" name="connsiteY9"/>
              <a:gd fmla="*/ 149733 w 196596" name="connsiteX10"/>
              <a:gd fmla="*/ 143281 h 327697" name="connsiteY10"/>
              <a:gd fmla="*/ 149733 w 196596" name="connsiteX11"/>
              <a:gd fmla="*/ 309257 h 327697" name="connsiteY11"/>
              <a:gd fmla="*/ 126238 w 196596" name="connsiteX12"/>
              <a:gd fmla="*/ 327697 h 327697" name="connsiteY12"/>
              <a:gd fmla="*/ 104647 w 196596" name="connsiteX13"/>
              <a:gd fmla="*/ 309257 h 327697" name="connsiteY13"/>
              <a:gd fmla="*/ 104647 w 196596" name="connsiteX14"/>
              <a:gd fmla="*/ 165976 h 327697" name="connsiteY14"/>
              <a:gd fmla="*/ 91947 w 196596" name="connsiteX15"/>
              <a:gd fmla="*/ 165976 h 327697" name="connsiteY15"/>
              <a:gd fmla="*/ 91947 w 196596" name="connsiteX16"/>
              <a:gd fmla="*/ 309257 h 327697" name="connsiteY16"/>
              <a:gd fmla="*/ 70358 w 196596" name="connsiteX17"/>
              <a:gd fmla="*/ 327697 h 327697" name="connsiteY17"/>
              <a:gd fmla="*/ 46863 w 196596" name="connsiteX18"/>
              <a:gd fmla="*/ 309257 h 327697" name="connsiteY18"/>
              <a:gd fmla="*/ 46863 w 196596" name="connsiteX19"/>
              <a:gd fmla="*/ 147535 h 327697" name="connsiteY19"/>
              <a:gd fmla="*/ 46863 w 196596" name="connsiteX20"/>
              <a:gd fmla="*/ 143281 h 327697" name="connsiteY20"/>
              <a:gd fmla="*/ 46863 w 196596" name="connsiteX21"/>
              <a:gd fmla="*/ 53911 h 327697" name="connsiteY21"/>
              <a:gd fmla="*/ 32511 w 196596" name="connsiteX22"/>
              <a:gd fmla="*/ 53911 h 327697" name="connsiteY22"/>
              <a:gd fmla="*/ 32511 w 196596" name="connsiteX23"/>
              <a:gd fmla="*/ 147535 h 327697" name="connsiteY23"/>
              <a:gd fmla="*/ 16255 w 196596" name="connsiteX24"/>
              <a:gd fmla="*/ 160299 h 327697" name="connsiteY24"/>
              <a:gd fmla="*/ 0 w 196596" name="connsiteX25"/>
              <a:gd fmla="*/ 147535 h 327697" name="connsiteY25"/>
              <a:gd fmla="*/ 0 w 196596" name="connsiteX26"/>
              <a:gd fmla="*/ 38303 h 327697" name="connsiteY26"/>
              <a:gd fmla="*/ 0 w 196596" name="connsiteX27"/>
              <a:gd fmla="*/ 34048 h 327697" name="connsiteY27"/>
              <a:gd fmla="*/ 0 w 196596" name="connsiteX28"/>
              <a:gd fmla="*/ 32626 h 327697" name="connsiteY28"/>
              <a:gd fmla="*/ 50546 w 196596" name="connsiteX29"/>
              <a:gd fmla="*/ 0 h 327697" name="connsiteY29"/>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b="b" l="l" r="r" t="t"/>
            <a:pathLst>
              <a:path h="327697" w="196596">
                <a:moveTo>
                  <a:pt x="50546" y="0"/>
                </a:moveTo>
                <a:cubicBezTo>
                  <a:pt x="50546" y="0"/>
                  <a:pt x="50546" y="0"/>
                  <a:pt x="149733" y="0"/>
                </a:cubicBezTo>
                <a:cubicBezTo>
                  <a:pt x="180340" y="0"/>
                  <a:pt x="196596" y="21285"/>
                  <a:pt x="196596" y="31216"/>
                </a:cubicBezTo>
                <a:cubicBezTo>
                  <a:pt x="196596" y="31216"/>
                  <a:pt x="196596" y="31216"/>
                  <a:pt x="196596" y="34048"/>
                </a:cubicBezTo>
                <a:cubicBezTo>
                  <a:pt x="196596" y="34048"/>
                  <a:pt x="196596" y="34048"/>
                  <a:pt x="196596" y="38303"/>
                </a:cubicBezTo>
                <a:cubicBezTo>
                  <a:pt x="196596" y="38303"/>
                  <a:pt x="196596" y="38303"/>
                  <a:pt x="196596" y="147535"/>
                </a:cubicBezTo>
                <a:cubicBezTo>
                  <a:pt x="196596" y="154635"/>
                  <a:pt x="189357" y="160299"/>
                  <a:pt x="180340" y="160299"/>
                </a:cubicBezTo>
                <a:cubicBezTo>
                  <a:pt x="169545" y="160299"/>
                  <a:pt x="162305" y="154635"/>
                  <a:pt x="162305" y="147535"/>
                </a:cubicBezTo>
                <a:cubicBezTo>
                  <a:pt x="162305" y="147535"/>
                  <a:pt x="162305" y="147535"/>
                  <a:pt x="162305" y="53911"/>
                </a:cubicBezTo>
                <a:cubicBezTo>
                  <a:pt x="162305" y="53911"/>
                  <a:pt x="162305" y="53911"/>
                  <a:pt x="149733" y="53911"/>
                </a:cubicBezTo>
                <a:cubicBezTo>
                  <a:pt x="149733" y="53911"/>
                  <a:pt x="149733" y="53911"/>
                  <a:pt x="149733" y="143281"/>
                </a:cubicBezTo>
                <a:cubicBezTo>
                  <a:pt x="149733" y="143281"/>
                  <a:pt x="149733" y="143281"/>
                  <a:pt x="149733" y="309257"/>
                </a:cubicBezTo>
                <a:cubicBezTo>
                  <a:pt x="149733" y="319189"/>
                  <a:pt x="138938" y="327697"/>
                  <a:pt x="126238" y="327697"/>
                </a:cubicBezTo>
                <a:cubicBezTo>
                  <a:pt x="113665" y="327697"/>
                  <a:pt x="104647" y="319189"/>
                  <a:pt x="104647" y="309257"/>
                </a:cubicBezTo>
                <a:cubicBezTo>
                  <a:pt x="104647" y="309257"/>
                  <a:pt x="104647" y="309257"/>
                  <a:pt x="104647" y="165976"/>
                </a:cubicBezTo>
                <a:cubicBezTo>
                  <a:pt x="104647" y="165976"/>
                  <a:pt x="104647" y="165976"/>
                  <a:pt x="91947" y="165976"/>
                </a:cubicBezTo>
                <a:cubicBezTo>
                  <a:pt x="91947" y="165976"/>
                  <a:pt x="91947" y="165976"/>
                  <a:pt x="91947" y="309257"/>
                </a:cubicBezTo>
                <a:cubicBezTo>
                  <a:pt x="91947" y="319189"/>
                  <a:pt x="82930" y="327697"/>
                  <a:pt x="70358" y="327697"/>
                </a:cubicBezTo>
                <a:cubicBezTo>
                  <a:pt x="57658" y="327697"/>
                  <a:pt x="46863" y="319189"/>
                  <a:pt x="46863" y="309257"/>
                </a:cubicBezTo>
                <a:cubicBezTo>
                  <a:pt x="46863" y="309257"/>
                  <a:pt x="46863" y="309257"/>
                  <a:pt x="46863" y="147535"/>
                </a:cubicBezTo>
                <a:cubicBezTo>
                  <a:pt x="46863" y="146113"/>
                  <a:pt x="46863" y="144703"/>
                  <a:pt x="46863" y="143281"/>
                </a:cubicBezTo>
                <a:cubicBezTo>
                  <a:pt x="46863" y="143281"/>
                  <a:pt x="46863" y="143281"/>
                  <a:pt x="46863" y="53911"/>
                </a:cubicBezTo>
                <a:cubicBezTo>
                  <a:pt x="46863" y="53911"/>
                  <a:pt x="46863" y="53911"/>
                  <a:pt x="32511" y="53911"/>
                </a:cubicBezTo>
                <a:cubicBezTo>
                  <a:pt x="32511" y="53911"/>
                  <a:pt x="32511" y="53911"/>
                  <a:pt x="32511" y="147535"/>
                </a:cubicBezTo>
                <a:cubicBezTo>
                  <a:pt x="32511" y="154635"/>
                  <a:pt x="25272" y="160299"/>
                  <a:pt x="16255" y="160299"/>
                </a:cubicBezTo>
                <a:cubicBezTo>
                  <a:pt x="7239" y="160299"/>
                  <a:pt x="0" y="154635"/>
                  <a:pt x="0" y="147535"/>
                </a:cubicBezTo>
                <a:cubicBezTo>
                  <a:pt x="0" y="147535"/>
                  <a:pt x="0" y="147535"/>
                  <a:pt x="0" y="38303"/>
                </a:cubicBezTo>
                <a:cubicBezTo>
                  <a:pt x="0" y="38303"/>
                  <a:pt x="0" y="38303"/>
                  <a:pt x="0" y="34048"/>
                </a:cubicBezTo>
                <a:cubicBezTo>
                  <a:pt x="0" y="34048"/>
                  <a:pt x="0" y="34048"/>
                  <a:pt x="0" y="32626"/>
                </a:cubicBezTo>
                <a:cubicBezTo>
                  <a:pt x="0" y="24117"/>
                  <a:pt x="14478" y="1422"/>
                  <a:pt x="50546"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6356603" y="4227576"/>
            <a:ext cx="79248" cy="62534"/>
          </a:xfrm>
          <a:custGeom>
            <a:gdLst>
              <a:gd fmla="*/ 39624 w 79248" name="connsiteX0"/>
              <a:gd fmla="*/ 0 h 62534" name="connsiteY0"/>
              <a:gd fmla="*/ 79248 w 79248" name="connsiteX1"/>
              <a:gd fmla="*/ 31267 h 62534" name="connsiteY1"/>
              <a:gd fmla="*/ 39624 w 79248" name="connsiteX2"/>
              <a:gd fmla="*/ 62534 h 62534" name="connsiteY2"/>
              <a:gd fmla="*/ 0 w 79248" name="connsiteX3"/>
              <a:gd fmla="*/ 31267 h 62534" name="connsiteY3"/>
              <a:gd fmla="*/ 39624 w 79248" name="connsiteX4"/>
              <a:gd fmla="*/ 0 h 6253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2534" w="79248">
                <a:moveTo>
                  <a:pt x="39624" y="0"/>
                </a:moveTo>
                <a:cubicBezTo>
                  <a:pt x="61467" y="0"/>
                  <a:pt x="79248" y="13995"/>
                  <a:pt x="79248" y="31267"/>
                </a:cubicBezTo>
                <a:cubicBezTo>
                  <a:pt x="79248" y="48539"/>
                  <a:pt x="61467" y="62534"/>
                  <a:pt x="39624" y="62534"/>
                </a:cubicBezTo>
                <a:cubicBezTo>
                  <a:pt x="17780" y="62534"/>
                  <a:pt x="0" y="48539"/>
                  <a:pt x="0" y="31267"/>
                </a:cubicBezTo>
                <a:cubicBezTo>
                  <a:pt x="0" y="13995"/>
                  <a:pt x="17780" y="0"/>
                  <a:pt x="39624"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6573393" y="4298531"/>
            <a:ext cx="196722" cy="325285"/>
          </a:xfrm>
          <a:custGeom>
            <a:gdLst>
              <a:gd fmla="*/ 57276 w 196722" name="connsiteX0"/>
              <a:gd fmla="*/ 0 h 325285" name="connsiteY0"/>
              <a:gd fmla="*/ 137921 w 196722" name="connsiteX1"/>
              <a:gd fmla="*/ 0 h 325285" name="connsiteY1"/>
              <a:gd fmla="*/ 161163 w 196722" name="connsiteX2"/>
              <a:gd fmla="*/ 19875 h 325285" name="connsiteY2"/>
              <a:gd fmla="*/ 196722 w 196722" name="connsiteX3"/>
              <a:gd fmla="*/ 119316 h 325285" name="connsiteY3"/>
              <a:gd fmla="*/ 187451 w 196722" name="connsiteX4"/>
              <a:gd fmla="*/ 136359 h 325285" name="connsiteY4"/>
              <a:gd fmla="*/ 170433 w 196722" name="connsiteX5"/>
              <a:gd fmla="*/ 127837 h 325285" name="connsiteY5"/>
              <a:gd fmla="*/ 140969 w 196722" name="connsiteX6"/>
              <a:gd fmla="*/ 45453 h 325285" name="connsiteY6"/>
              <a:gd fmla="*/ 137921 w 196722" name="connsiteX7"/>
              <a:gd fmla="*/ 45453 h 325285" name="connsiteY7"/>
              <a:gd fmla="*/ 134746 w 196722" name="connsiteX8"/>
              <a:gd fmla="*/ 45453 h 325285" name="connsiteY8"/>
              <a:gd fmla="*/ 179704 w 196722" name="connsiteX9"/>
              <a:gd fmla="*/ 193179 h 325285" name="connsiteY9"/>
              <a:gd fmla="*/ 136397 w 196722" name="connsiteX10"/>
              <a:gd fmla="*/ 193179 h 325285" name="connsiteY10"/>
              <a:gd fmla="*/ 136397 w 196722" name="connsiteX11"/>
              <a:gd fmla="*/ 309664 h 325285" name="connsiteY11"/>
              <a:gd fmla="*/ 120903 w 196722" name="connsiteX12"/>
              <a:gd fmla="*/ 325284 h 325285" name="connsiteY12"/>
              <a:gd fmla="*/ 103758 w 196722" name="connsiteX13"/>
              <a:gd fmla="*/ 309664 h 325285" name="connsiteY13"/>
              <a:gd fmla="*/ 103758 w 196722" name="connsiteX14"/>
              <a:gd fmla="*/ 193179 h 325285" name="connsiteY14"/>
              <a:gd fmla="*/ 94488 w 196722" name="connsiteX15"/>
              <a:gd fmla="*/ 193179 h 325285" name="connsiteY15"/>
              <a:gd fmla="*/ 94488 w 196722" name="connsiteX16"/>
              <a:gd fmla="*/ 309664 h 325285" name="connsiteY16"/>
              <a:gd fmla="*/ 77469 w 196722" name="connsiteX17"/>
              <a:gd fmla="*/ 325284 h 325285" name="connsiteY17"/>
              <a:gd fmla="*/ 61975 w 196722" name="connsiteX18"/>
              <a:gd fmla="*/ 309664 h 325285" name="connsiteY18"/>
              <a:gd fmla="*/ 61975 w 196722" name="connsiteX19"/>
              <a:gd fmla="*/ 193179 h 325285" name="connsiteY19"/>
              <a:gd fmla="*/ 18541 w 196722" name="connsiteX20"/>
              <a:gd fmla="*/ 193179 h 325285" name="connsiteY20"/>
              <a:gd fmla="*/ 60451 w 196722" name="connsiteX21"/>
              <a:gd fmla="*/ 45453 h 325285" name="connsiteY21"/>
              <a:gd fmla="*/ 57276 w 196722" name="connsiteX22"/>
              <a:gd fmla="*/ 45453 h 325285" name="connsiteY22"/>
              <a:gd fmla="*/ 55752 w 196722" name="connsiteX23"/>
              <a:gd fmla="*/ 45453 h 325285" name="connsiteY23"/>
              <a:gd fmla="*/ 27939 w 196722" name="connsiteX24"/>
              <a:gd fmla="*/ 127837 h 325285" name="connsiteY24"/>
              <a:gd fmla="*/ 9270 w 196722" name="connsiteX25"/>
              <a:gd fmla="*/ 136359 h 325285" name="connsiteY25"/>
              <a:gd fmla="*/ 0 w 196722" name="connsiteX26"/>
              <a:gd fmla="*/ 120738 h 325285" name="connsiteY26"/>
              <a:gd fmla="*/ 35686 w 196722" name="connsiteX27"/>
              <a:gd fmla="*/ 17043 h 325285" name="connsiteY27"/>
              <a:gd fmla="*/ 35686 w 196722" name="connsiteX28"/>
              <a:gd fmla="*/ 14198 h 325285" name="connsiteY28"/>
              <a:gd fmla="*/ 38734 w 196722" name="connsiteX29"/>
              <a:gd fmla="*/ 9943 h 325285" name="connsiteY29"/>
              <a:gd fmla="*/ 57276 w 196722" name="connsiteX30"/>
              <a:gd fmla="*/ 0 h 325285" name="connsiteY3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Lst>
            <a:rect b="b" l="l" r="r" t="t"/>
            <a:pathLst>
              <a:path h="325285" w="196722">
                <a:moveTo>
                  <a:pt x="57276" y="0"/>
                </a:moveTo>
                <a:cubicBezTo>
                  <a:pt x="57276" y="0"/>
                  <a:pt x="57276" y="0"/>
                  <a:pt x="137921" y="0"/>
                </a:cubicBezTo>
                <a:cubicBezTo>
                  <a:pt x="150240" y="0"/>
                  <a:pt x="159638" y="8521"/>
                  <a:pt x="161163" y="19875"/>
                </a:cubicBezTo>
                <a:cubicBezTo>
                  <a:pt x="161163" y="19875"/>
                  <a:pt x="161163" y="19875"/>
                  <a:pt x="196722" y="119316"/>
                </a:cubicBezTo>
                <a:cubicBezTo>
                  <a:pt x="199897" y="126415"/>
                  <a:pt x="195198" y="134937"/>
                  <a:pt x="187451" y="136359"/>
                </a:cubicBezTo>
                <a:cubicBezTo>
                  <a:pt x="181228" y="139204"/>
                  <a:pt x="171957" y="134937"/>
                  <a:pt x="170433" y="127837"/>
                </a:cubicBezTo>
                <a:cubicBezTo>
                  <a:pt x="170433" y="127837"/>
                  <a:pt x="170433" y="127837"/>
                  <a:pt x="140969" y="45453"/>
                </a:cubicBezTo>
                <a:cubicBezTo>
                  <a:pt x="139445" y="45453"/>
                  <a:pt x="137921" y="45453"/>
                  <a:pt x="137921" y="45453"/>
                </a:cubicBezTo>
                <a:cubicBezTo>
                  <a:pt x="137921" y="45453"/>
                  <a:pt x="137921" y="45453"/>
                  <a:pt x="134746" y="45453"/>
                </a:cubicBezTo>
                <a:cubicBezTo>
                  <a:pt x="134746" y="45453"/>
                  <a:pt x="134746" y="45453"/>
                  <a:pt x="179704" y="193179"/>
                </a:cubicBezTo>
                <a:cubicBezTo>
                  <a:pt x="179704" y="193179"/>
                  <a:pt x="179704" y="193179"/>
                  <a:pt x="136397" y="193179"/>
                </a:cubicBezTo>
                <a:cubicBezTo>
                  <a:pt x="136397" y="193179"/>
                  <a:pt x="136397" y="193179"/>
                  <a:pt x="136397" y="309664"/>
                </a:cubicBezTo>
                <a:cubicBezTo>
                  <a:pt x="136397" y="318185"/>
                  <a:pt x="128650" y="325284"/>
                  <a:pt x="120903" y="325284"/>
                </a:cubicBezTo>
                <a:cubicBezTo>
                  <a:pt x="111505" y="325284"/>
                  <a:pt x="103758" y="318185"/>
                  <a:pt x="103758" y="309664"/>
                </a:cubicBezTo>
                <a:cubicBezTo>
                  <a:pt x="103758" y="309664"/>
                  <a:pt x="103758" y="309664"/>
                  <a:pt x="103758" y="193179"/>
                </a:cubicBezTo>
                <a:cubicBezTo>
                  <a:pt x="103758" y="193179"/>
                  <a:pt x="103758" y="193179"/>
                  <a:pt x="94488" y="193179"/>
                </a:cubicBezTo>
                <a:cubicBezTo>
                  <a:pt x="94488" y="193179"/>
                  <a:pt x="94488" y="193179"/>
                  <a:pt x="94488" y="309664"/>
                </a:cubicBezTo>
                <a:cubicBezTo>
                  <a:pt x="94488" y="318185"/>
                  <a:pt x="86740" y="325284"/>
                  <a:pt x="77469" y="325284"/>
                </a:cubicBezTo>
                <a:cubicBezTo>
                  <a:pt x="68198" y="325284"/>
                  <a:pt x="61975" y="318185"/>
                  <a:pt x="61975" y="309664"/>
                </a:cubicBezTo>
                <a:cubicBezTo>
                  <a:pt x="61975" y="309664"/>
                  <a:pt x="61975" y="309664"/>
                  <a:pt x="61975" y="193179"/>
                </a:cubicBezTo>
                <a:cubicBezTo>
                  <a:pt x="61975" y="193179"/>
                  <a:pt x="61975" y="193179"/>
                  <a:pt x="18541" y="193179"/>
                </a:cubicBezTo>
                <a:cubicBezTo>
                  <a:pt x="18541" y="193179"/>
                  <a:pt x="18541" y="193179"/>
                  <a:pt x="60451" y="45453"/>
                </a:cubicBezTo>
                <a:cubicBezTo>
                  <a:pt x="60451" y="45453"/>
                  <a:pt x="60451" y="45453"/>
                  <a:pt x="57276" y="45453"/>
                </a:cubicBezTo>
                <a:cubicBezTo>
                  <a:pt x="57276" y="45453"/>
                  <a:pt x="55752" y="45453"/>
                  <a:pt x="55752" y="45453"/>
                </a:cubicBezTo>
                <a:cubicBezTo>
                  <a:pt x="55752" y="45453"/>
                  <a:pt x="55752" y="45453"/>
                  <a:pt x="27939" y="127837"/>
                </a:cubicBezTo>
                <a:cubicBezTo>
                  <a:pt x="24764" y="134937"/>
                  <a:pt x="17017" y="139204"/>
                  <a:pt x="9270" y="136359"/>
                </a:cubicBezTo>
                <a:cubicBezTo>
                  <a:pt x="1523" y="134937"/>
                  <a:pt x="-1524" y="127837"/>
                  <a:pt x="0" y="120738"/>
                </a:cubicBezTo>
                <a:cubicBezTo>
                  <a:pt x="0" y="120738"/>
                  <a:pt x="0" y="120738"/>
                  <a:pt x="35686" y="17043"/>
                </a:cubicBezTo>
                <a:cubicBezTo>
                  <a:pt x="35686" y="15620"/>
                  <a:pt x="35686" y="15620"/>
                  <a:pt x="35686" y="14198"/>
                </a:cubicBezTo>
                <a:cubicBezTo>
                  <a:pt x="37210" y="12775"/>
                  <a:pt x="37210" y="11353"/>
                  <a:pt x="38734" y="9943"/>
                </a:cubicBezTo>
                <a:cubicBezTo>
                  <a:pt x="41782" y="4254"/>
                  <a:pt x="49529" y="0"/>
                  <a:pt x="57276"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6638163" y="4227576"/>
            <a:ext cx="63627" cy="59524"/>
          </a:xfrm>
          <a:custGeom>
            <a:gdLst>
              <a:gd fmla="*/ 31750 w 63627" name="connsiteX0"/>
              <a:gd fmla="*/ 0 h 59524" name="connsiteY0"/>
              <a:gd fmla="*/ 63627 w 63627" name="connsiteX1"/>
              <a:gd fmla="*/ 29768 h 59524" name="connsiteY1"/>
              <a:gd fmla="*/ 31750 w 63627" name="connsiteX2"/>
              <a:gd fmla="*/ 59524 h 59524" name="connsiteY2"/>
              <a:gd fmla="*/ 0 w 63627" name="connsiteX3"/>
              <a:gd fmla="*/ 29768 h 59524" name="connsiteY3"/>
              <a:gd fmla="*/ 31750 w 63627" name="connsiteX4"/>
              <a:gd fmla="*/ 0 h 5952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9524" w="63627">
                <a:moveTo>
                  <a:pt x="31750" y="0"/>
                </a:moveTo>
                <a:cubicBezTo>
                  <a:pt x="49403" y="0"/>
                  <a:pt x="63627" y="13322"/>
                  <a:pt x="63627" y="29768"/>
                </a:cubicBezTo>
                <a:cubicBezTo>
                  <a:pt x="63627" y="46202"/>
                  <a:pt x="49403" y="59524"/>
                  <a:pt x="31750" y="59524"/>
                </a:cubicBezTo>
                <a:cubicBezTo>
                  <a:pt x="14223" y="59524"/>
                  <a:pt x="0" y="46202"/>
                  <a:pt x="0" y="29768"/>
                </a:cubicBezTo>
                <a:cubicBezTo>
                  <a:pt x="0" y="13322"/>
                  <a:pt x="14223" y="0"/>
                  <a:pt x="31750"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6848856" y="4296118"/>
            <a:ext cx="198119" cy="327697"/>
          </a:xfrm>
          <a:custGeom>
            <a:gdLst>
              <a:gd fmla="*/ 50926 w 198119" name="connsiteX0"/>
              <a:gd fmla="*/ 0 h 327697" name="connsiteY0"/>
              <a:gd fmla="*/ 150875 w 198119" name="connsiteX1"/>
              <a:gd fmla="*/ 0 h 327697" name="connsiteY1"/>
              <a:gd fmla="*/ 198119 w 198119" name="connsiteX2"/>
              <a:gd fmla="*/ 31216 h 327697" name="connsiteY2"/>
              <a:gd fmla="*/ 198119 w 198119" name="connsiteX3"/>
              <a:gd fmla="*/ 34048 h 327697" name="connsiteY3"/>
              <a:gd fmla="*/ 198119 w 198119" name="connsiteX4"/>
              <a:gd fmla="*/ 38303 h 327697" name="connsiteY4"/>
              <a:gd fmla="*/ 198119 w 198119" name="connsiteX5"/>
              <a:gd fmla="*/ 147535 h 327697" name="connsiteY5"/>
              <a:gd fmla="*/ 181736 w 198119" name="connsiteX6"/>
              <a:gd fmla="*/ 160299 h 327697" name="connsiteY6"/>
              <a:gd fmla="*/ 163575 w 198119" name="connsiteX7"/>
              <a:gd fmla="*/ 147535 h 327697" name="connsiteY7"/>
              <a:gd fmla="*/ 163575 w 198119" name="connsiteX8"/>
              <a:gd fmla="*/ 53911 h 327697" name="connsiteY8"/>
              <a:gd fmla="*/ 150875 w 198119" name="connsiteX9"/>
              <a:gd fmla="*/ 53911 h 327697" name="connsiteY9"/>
              <a:gd fmla="*/ 150875 w 198119" name="connsiteX10"/>
              <a:gd fmla="*/ 143281 h 327697" name="connsiteY10"/>
              <a:gd fmla="*/ 150875 w 198119" name="connsiteX11"/>
              <a:gd fmla="*/ 309257 h 327697" name="connsiteY11"/>
              <a:gd fmla="*/ 127253 w 198119" name="connsiteX12"/>
              <a:gd fmla="*/ 327697 h 327697" name="connsiteY12"/>
              <a:gd fmla="*/ 105409 w 198119" name="connsiteX13"/>
              <a:gd fmla="*/ 309257 h 327697" name="connsiteY13"/>
              <a:gd fmla="*/ 105409 w 198119" name="connsiteX14"/>
              <a:gd fmla="*/ 165976 h 327697" name="connsiteY14"/>
              <a:gd fmla="*/ 92709 w 198119" name="connsiteX15"/>
              <a:gd fmla="*/ 165976 h 327697" name="connsiteY15"/>
              <a:gd fmla="*/ 92709 w 198119" name="connsiteX16"/>
              <a:gd fmla="*/ 309257 h 327697" name="connsiteY16"/>
              <a:gd fmla="*/ 70865 w 198119" name="connsiteX17"/>
              <a:gd fmla="*/ 327697 h 327697" name="connsiteY17"/>
              <a:gd fmla="*/ 47243 w 198119" name="connsiteX18"/>
              <a:gd fmla="*/ 309257 h 327697" name="connsiteY18"/>
              <a:gd fmla="*/ 47243 w 198119" name="connsiteX19"/>
              <a:gd fmla="*/ 147535 h 327697" name="connsiteY19"/>
              <a:gd fmla="*/ 47243 w 198119" name="connsiteX20"/>
              <a:gd fmla="*/ 143281 h 327697" name="connsiteY20"/>
              <a:gd fmla="*/ 47243 w 198119" name="connsiteX21"/>
              <a:gd fmla="*/ 53911 h 327697" name="connsiteY21"/>
              <a:gd fmla="*/ 32765 w 198119" name="connsiteX22"/>
              <a:gd fmla="*/ 53911 h 327697" name="connsiteY22"/>
              <a:gd fmla="*/ 32765 w 198119" name="connsiteX23"/>
              <a:gd fmla="*/ 147535 h 327697" name="connsiteY23"/>
              <a:gd fmla="*/ 16382 w 198119" name="connsiteX24"/>
              <a:gd fmla="*/ 160299 h 327697" name="connsiteY24"/>
              <a:gd fmla="*/ 0 w 198119" name="connsiteX25"/>
              <a:gd fmla="*/ 147535 h 327697" name="connsiteY25"/>
              <a:gd fmla="*/ 0 w 198119" name="connsiteX26"/>
              <a:gd fmla="*/ 38303 h 327697" name="connsiteY26"/>
              <a:gd fmla="*/ 0 w 198119" name="connsiteX27"/>
              <a:gd fmla="*/ 34048 h 327697" name="connsiteY27"/>
              <a:gd fmla="*/ 0 w 198119" name="connsiteX28"/>
              <a:gd fmla="*/ 32626 h 327697" name="connsiteY28"/>
              <a:gd fmla="*/ 50926 w 198119" name="connsiteX29"/>
              <a:gd fmla="*/ 0 h 327697" name="connsiteY29"/>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Lst>
            <a:rect b="b" l="l" r="r" t="t"/>
            <a:pathLst>
              <a:path h="327697" w="198119">
                <a:moveTo>
                  <a:pt x="50926" y="0"/>
                </a:moveTo>
                <a:cubicBezTo>
                  <a:pt x="50926" y="0"/>
                  <a:pt x="50926" y="0"/>
                  <a:pt x="150875" y="0"/>
                </a:cubicBezTo>
                <a:cubicBezTo>
                  <a:pt x="181736" y="0"/>
                  <a:pt x="198119" y="21285"/>
                  <a:pt x="198119" y="31216"/>
                </a:cubicBezTo>
                <a:cubicBezTo>
                  <a:pt x="198119" y="31216"/>
                  <a:pt x="198119" y="31216"/>
                  <a:pt x="198119" y="34048"/>
                </a:cubicBezTo>
                <a:cubicBezTo>
                  <a:pt x="198119" y="34048"/>
                  <a:pt x="198119" y="34048"/>
                  <a:pt x="198119" y="38303"/>
                </a:cubicBezTo>
                <a:cubicBezTo>
                  <a:pt x="198119" y="38303"/>
                  <a:pt x="198119" y="38303"/>
                  <a:pt x="198119" y="147535"/>
                </a:cubicBezTo>
                <a:cubicBezTo>
                  <a:pt x="198119" y="154635"/>
                  <a:pt x="190880" y="160299"/>
                  <a:pt x="181736" y="160299"/>
                </a:cubicBezTo>
                <a:cubicBezTo>
                  <a:pt x="170814" y="160299"/>
                  <a:pt x="163575" y="154635"/>
                  <a:pt x="163575" y="147535"/>
                </a:cubicBezTo>
                <a:cubicBezTo>
                  <a:pt x="163575" y="147535"/>
                  <a:pt x="163575" y="147535"/>
                  <a:pt x="163575" y="53911"/>
                </a:cubicBezTo>
                <a:cubicBezTo>
                  <a:pt x="163575" y="53911"/>
                  <a:pt x="163575" y="53911"/>
                  <a:pt x="150875" y="53911"/>
                </a:cubicBezTo>
                <a:cubicBezTo>
                  <a:pt x="150875" y="53911"/>
                  <a:pt x="150875" y="53911"/>
                  <a:pt x="150875" y="143281"/>
                </a:cubicBezTo>
                <a:cubicBezTo>
                  <a:pt x="150875" y="143281"/>
                  <a:pt x="150875" y="143281"/>
                  <a:pt x="150875" y="309257"/>
                </a:cubicBezTo>
                <a:cubicBezTo>
                  <a:pt x="150875" y="319189"/>
                  <a:pt x="139953" y="327697"/>
                  <a:pt x="127253" y="327697"/>
                </a:cubicBezTo>
                <a:cubicBezTo>
                  <a:pt x="114553" y="327697"/>
                  <a:pt x="105409" y="319189"/>
                  <a:pt x="105409" y="309257"/>
                </a:cubicBezTo>
                <a:cubicBezTo>
                  <a:pt x="105409" y="309257"/>
                  <a:pt x="105409" y="309257"/>
                  <a:pt x="105409" y="165976"/>
                </a:cubicBezTo>
                <a:cubicBezTo>
                  <a:pt x="105409" y="165976"/>
                  <a:pt x="105409" y="165976"/>
                  <a:pt x="92709" y="165976"/>
                </a:cubicBezTo>
                <a:cubicBezTo>
                  <a:pt x="92709" y="165976"/>
                  <a:pt x="92709" y="165976"/>
                  <a:pt x="92709" y="309257"/>
                </a:cubicBezTo>
                <a:cubicBezTo>
                  <a:pt x="92709" y="319189"/>
                  <a:pt x="83565" y="327697"/>
                  <a:pt x="70865" y="327697"/>
                </a:cubicBezTo>
                <a:cubicBezTo>
                  <a:pt x="58165" y="327697"/>
                  <a:pt x="47243" y="319189"/>
                  <a:pt x="47243" y="309257"/>
                </a:cubicBezTo>
                <a:cubicBezTo>
                  <a:pt x="47243" y="309257"/>
                  <a:pt x="47243" y="309257"/>
                  <a:pt x="47243" y="147535"/>
                </a:cubicBezTo>
                <a:cubicBezTo>
                  <a:pt x="47243" y="146113"/>
                  <a:pt x="47243" y="144703"/>
                  <a:pt x="47243" y="143281"/>
                </a:cubicBezTo>
                <a:cubicBezTo>
                  <a:pt x="47243" y="143281"/>
                  <a:pt x="47243" y="143281"/>
                  <a:pt x="47243" y="53911"/>
                </a:cubicBezTo>
                <a:cubicBezTo>
                  <a:pt x="47243" y="53911"/>
                  <a:pt x="47243" y="53911"/>
                  <a:pt x="32765" y="53911"/>
                </a:cubicBezTo>
                <a:cubicBezTo>
                  <a:pt x="32765" y="53911"/>
                  <a:pt x="32765" y="53911"/>
                  <a:pt x="32765" y="147535"/>
                </a:cubicBezTo>
                <a:cubicBezTo>
                  <a:pt x="32765" y="154635"/>
                  <a:pt x="25400" y="160299"/>
                  <a:pt x="16382" y="160299"/>
                </a:cubicBezTo>
                <a:cubicBezTo>
                  <a:pt x="7238" y="160299"/>
                  <a:pt x="0" y="154635"/>
                  <a:pt x="0" y="147535"/>
                </a:cubicBezTo>
                <a:cubicBezTo>
                  <a:pt x="0" y="147535"/>
                  <a:pt x="0" y="147535"/>
                  <a:pt x="0" y="38303"/>
                </a:cubicBezTo>
                <a:cubicBezTo>
                  <a:pt x="0" y="38303"/>
                  <a:pt x="0" y="38303"/>
                  <a:pt x="0" y="34048"/>
                </a:cubicBezTo>
                <a:cubicBezTo>
                  <a:pt x="0" y="34048"/>
                  <a:pt x="0" y="34048"/>
                  <a:pt x="0" y="32626"/>
                </a:cubicBezTo>
                <a:cubicBezTo>
                  <a:pt x="0" y="24117"/>
                  <a:pt x="14477" y="1422"/>
                  <a:pt x="50926"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6908800" y="4227576"/>
            <a:ext cx="79756" cy="62534"/>
          </a:xfrm>
          <a:custGeom>
            <a:gdLst>
              <a:gd fmla="*/ 39878 w 79756" name="connsiteX0"/>
              <a:gd fmla="*/ 0 h 62534" name="connsiteY0"/>
              <a:gd fmla="*/ 79756 w 79756" name="connsiteX1"/>
              <a:gd fmla="*/ 31267 h 62534" name="connsiteY1"/>
              <a:gd fmla="*/ 39878 w 79756" name="connsiteX2"/>
              <a:gd fmla="*/ 62534 h 62534" name="connsiteY2"/>
              <a:gd fmla="*/ 0 w 79756" name="connsiteX3"/>
              <a:gd fmla="*/ 31267 h 62534" name="connsiteY3"/>
              <a:gd fmla="*/ 39878 w 79756" name="connsiteX4"/>
              <a:gd fmla="*/ 0 h 6253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2534" w="79756">
                <a:moveTo>
                  <a:pt x="39878" y="0"/>
                </a:moveTo>
                <a:cubicBezTo>
                  <a:pt x="61976" y="0"/>
                  <a:pt x="79756" y="13995"/>
                  <a:pt x="79756" y="31267"/>
                </a:cubicBezTo>
                <a:cubicBezTo>
                  <a:pt x="79756" y="48539"/>
                  <a:pt x="61976" y="62534"/>
                  <a:pt x="39878" y="62534"/>
                </a:cubicBezTo>
                <a:cubicBezTo>
                  <a:pt x="17780" y="62534"/>
                  <a:pt x="0" y="48539"/>
                  <a:pt x="0" y="31267"/>
                </a:cubicBezTo>
                <a:cubicBezTo>
                  <a:pt x="0" y="13995"/>
                  <a:pt x="17780" y="0"/>
                  <a:pt x="39878" y="0"/>
                </a:cubicBez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4605528" y="3479291"/>
            <a:ext cx="216408" cy="108204"/>
          </a:xfrm>
          <a:custGeom>
            <a:gdLst>
              <a:gd fmla="*/ 158750 w 216408" name="connsiteX0"/>
              <a:gd fmla="*/ 0 h 108204" name="connsiteY0"/>
              <a:gd fmla="*/ 108203 w 216408" name="connsiteX1"/>
              <a:gd fmla="*/ 27559 h 108204" name="connsiteY1"/>
              <a:gd fmla="*/ 86994 w 216408" name="connsiteX2"/>
              <a:gd fmla="*/ 21844 h 108204" name="connsiteY2"/>
              <a:gd fmla="*/ 46481 w 216408" name="connsiteX3"/>
              <a:gd fmla="*/ 45592 h 108204" name="connsiteY3"/>
              <a:gd fmla="*/ 34416 w 216408" name="connsiteX4"/>
              <a:gd fmla="*/ 42672 h 108204" name="connsiteY4"/>
              <a:gd fmla="*/ 0 w 216408" name="connsiteX5"/>
              <a:gd fmla="*/ 75946 h 108204" name="connsiteY5"/>
              <a:gd fmla="*/ 34416 w 216408" name="connsiteX6"/>
              <a:gd fmla="*/ 108204 h 108204" name="connsiteY6"/>
              <a:gd fmla="*/ 86994 w 216408" name="connsiteX7"/>
              <a:gd fmla="*/ 108204 h 108204" name="connsiteY7"/>
              <a:gd fmla="*/ 158750 w 216408" name="connsiteX8"/>
              <a:gd fmla="*/ 108204 h 108204" name="connsiteY8"/>
              <a:gd fmla="*/ 216407 w 216408" name="connsiteX9"/>
              <a:gd fmla="*/ 54102 h 108204" name="connsiteY9"/>
              <a:gd fmla="*/ 158750 w 216408" name="connsiteX10"/>
              <a:gd fmla="*/ 0 h 108204"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108204" w="216408">
                <a:moveTo>
                  <a:pt x="158750" y="0"/>
                </a:moveTo>
                <a:cubicBezTo>
                  <a:pt x="137540" y="0"/>
                  <a:pt x="118363" y="10414"/>
                  <a:pt x="108203" y="27559"/>
                </a:cubicBezTo>
                <a:cubicBezTo>
                  <a:pt x="102107" y="23748"/>
                  <a:pt x="94995" y="21844"/>
                  <a:pt x="86994" y="21844"/>
                </a:cubicBezTo>
                <a:cubicBezTo>
                  <a:pt x="69722" y="21844"/>
                  <a:pt x="54609" y="31369"/>
                  <a:pt x="46481" y="45592"/>
                </a:cubicBezTo>
                <a:cubicBezTo>
                  <a:pt x="42417" y="43688"/>
                  <a:pt x="38480" y="42672"/>
                  <a:pt x="34416" y="42672"/>
                </a:cubicBezTo>
                <a:cubicBezTo>
                  <a:pt x="15112" y="42672"/>
                  <a:pt x="0" y="57911"/>
                  <a:pt x="0" y="75946"/>
                </a:cubicBezTo>
                <a:cubicBezTo>
                  <a:pt x="0" y="93979"/>
                  <a:pt x="15112" y="108204"/>
                  <a:pt x="34416" y="108204"/>
                </a:cubicBezTo>
                <a:cubicBezTo>
                  <a:pt x="86994" y="108204"/>
                  <a:pt x="86994" y="108204"/>
                  <a:pt x="86994" y="108204"/>
                </a:cubicBezTo>
                <a:cubicBezTo>
                  <a:pt x="158750" y="108204"/>
                  <a:pt x="158750" y="108204"/>
                  <a:pt x="158750" y="108204"/>
                </a:cubicBezTo>
                <a:cubicBezTo>
                  <a:pt x="191134" y="108204"/>
                  <a:pt x="216407" y="84454"/>
                  <a:pt x="216407" y="54102"/>
                </a:cubicBezTo>
                <a:cubicBezTo>
                  <a:pt x="216407" y="23748"/>
                  <a:pt x="191134" y="0"/>
                  <a:pt x="158750" y="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5291328" y="3622547"/>
            <a:ext cx="416052" cy="146304"/>
          </a:xfrm>
          <a:custGeom>
            <a:gdLst>
              <a:gd fmla="*/ 254380 w 416052" name="connsiteX0"/>
              <a:gd fmla="*/ 10541 h 146304" name="connsiteY0"/>
              <a:gd fmla="*/ 228853 w 416052" name="connsiteX1"/>
              <a:gd fmla="*/ 34671 h 146304" name="connsiteY1"/>
              <a:gd fmla="*/ 193675 w 416052" name="connsiteX2"/>
              <a:gd fmla="*/ 34671 h 146304" name="connsiteY2"/>
              <a:gd fmla="*/ 168020 w 416052" name="connsiteX3"/>
              <a:gd fmla="*/ 10541 h 146304" name="connsiteY3"/>
              <a:gd fmla="*/ 168020 w 416052" name="connsiteX4"/>
              <a:gd fmla="*/ 0 h 146304" name="connsiteY4"/>
              <a:gd fmla="*/ 0 w 416052" name="connsiteX5"/>
              <a:gd fmla="*/ 0 h 146304" name="connsiteY5"/>
              <a:gd fmla="*/ 0 w 416052" name="connsiteX6"/>
              <a:gd fmla="*/ 122173 h 146304" name="connsiteY6"/>
              <a:gd fmla="*/ 25653 w 416052" name="connsiteX7"/>
              <a:gd fmla="*/ 146304 h 146304" name="connsiteY7"/>
              <a:gd fmla="*/ 390397 w 416052" name="connsiteX8"/>
              <a:gd fmla="*/ 146304 h 146304" name="connsiteY8"/>
              <a:gd fmla="*/ 416051 w 416052" name="connsiteX9"/>
              <a:gd fmla="*/ 122173 h 146304" name="connsiteY9"/>
              <a:gd fmla="*/ 416051 w 416052" name="connsiteX10"/>
              <a:gd fmla="*/ 0 h 146304" name="connsiteY10"/>
              <a:gd fmla="*/ 254380 w 416052" name="connsiteX11"/>
              <a:gd fmla="*/ 0 h 146304" name="connsiteY11"/>
              <a:gd fmla="*/ 254380 w 416052" name="connsiteX12"/>
              <a:gd fmla="*/ 10541 h 146304" name="connsiteY12"/>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b="b" l="l" r="r" t="t"/>
            <a:pathLst>
              <a:path h="146304" w="416052">
                <a:moveTo>
                  <a:pt x="254380" y="10541"/>
                </a:moveTo>
                <a:cubicBezTo>
                  <a:pt x="254380" y="24130"/>
                  <a:pt x="243204" y="34671"/>
                  <a:pt x="228853" y="34671"/>
                </a:cubicBezTo>
                <a:cubicBezTo>
                  <a:pt x="193675" y="34671"/>
                  <a:pt x="193675" y="34671"/>
                  <a:pt x="193675" y="34671"/>
                </a:cubicBezTo>
                <a:cubicBezTo>
                  <a:pt x="179196" y="34671"/>
                  <a:pt x="168020" y="24130"/>
                  <a:pt x="168020" y="10541"/>
                </a:cubicBezTo>
                <a:cubicBezTo>
                  <a:pt x="168020" y="0"/>
                  <a:pt x="168020" y="0"/>
                  <a:pt x="168020" y="0"/>
                </a:cubicBezTo>
                <a:cubicBezTo>
                  <a:pt x="0" y="0"/>
                  <a:pt x="0" y="0"/>
                  <a:pt x="0" y="0"/>
                </a:cubicBezTo>
                <a:cubicBezTo>
                  <a:pt x="0" y="122173"/>
                  <a:pt x="0" y="122173"/>
                  <a:pt x="0" y="122173"/>
                </a:cubicBezTo>
                <a:cubicBezTo>
                  <a:pt x="0" y="135763"/>
                  <a:pt x="12826" y="146304"/>
                  <a:pt x="25653" y="146304"/>
                </a:cubicBezTo>
                <a:cubicBezTo>
                  <a:pt x="390397" y="146304"/>
                  <a:pt x="390397" y="146304"/>
                  <a:pt x="390397" y="146304"/>
                </a:cubicBezTo>
                <a:cubicBezTo>
                  <a:pt x="404875" y="146304"/>
                  <a:pt x="416051" y="135763"/>
                  <a:pt x="416051" y="122173"/>
                </a:cubicBezTo>
                <a:cubicBezTo>
                  <a:pt x="416051" y="0"/>
                  <a:pt x="416051" y="0"/>
                  <a:pt x="416051" y="0"/>
                </a:cubicBezTo>
                <a:cubicBezTo>
                  <a:pt x="254380" y="0"/>
                  <a:pt x="254380" y="0"/>
                  <a:pt x="254380" y="0"/>
                </a:cubicBezTo>
                <a:lnTo>
                  <a:pt x="254380" y="1054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935979" y="2127504"/>
            <a:ext cx="364236" cy="179832"/>
          </a:xfrm>
          <a:custGeom>
            <a:gdLst>
              <a:gd fmla="*/ 0 w 364236" name="connsiteX0"/>
              <a:gd fmla="*/ 89916 h 179832" name="connsiteY0"/>
              <a:gd fmla="*/ 91059 w 364236" name="connsiteX1"/>
              <a:gd fmla="*/ 89916 h 179832" name="connsiteY1"/>
              <a:gd fmla="*/ 91059 w 364236" name="connsiteX2"/>
              <a:gd fmla="*/ 0 h 179832" name="connsiteY2"/>
              <a:gd fmla="*/ 273177 w 364236" name="connsiteX3"/>
              <a:gd fmla="*/ 0 h 179832" name="connsiteY3"/>
              <a:gd fmla="*/ 273177 w 364236" name="connsiteX4"/>
              <a:gd fmla="*/ 89916 h 179832" name="connsiteY4"/>
              <a:gd fmla="*/ 364235 w 364236" name="connsiteX5"/>
              <a:gd fmla="*/ 89916 h 179832" name="connsiteY5"/>
              <a:gd fmla="*/ 182117 w 364236" name="connsiteX6"/>
              <a:gd fmla="*/ 179831 h 179832" name="connsiteY6"/>
              <a:gd fmla="*/ 0 w 364236" name="connsiteX7"/>
              <a:gd fmla="*/ 89916 h 179832"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179832" w="364236">
                <a:moveTo>
                  <a:pt x="0" y="89916"/>
                </a:moveTo>
                <a:lnTo>
                  <a:pt x="91059" y="89916"/>
                </a:lnTo>
                <a:lnTo>
                  <a:pt x="91059" y="0"/>
                </a:lnTo>
                <a:lnTo>
                  <a:pt x="273177" y="0"/>
                </a:lnTo>
                <a:lnTo>
                  <a:pt x="273177" y="89916"/>
                </a:lnTo>
                <a:lnTo>
                  <a:pt x="364235" y="89916"/>
                </a:lnTo>
                <a:lnTo>
                  <a:pt x="182117" y="179831"/>
                </a:lnTo>
                <a:lnTo>
                  <a:pt x="0" y="89916"/>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5931408" y="3107435"/>
            <a:ext cx="362711" cy="179832"/>
          </a:xfrm>
          <a:custGeom>
            <a:gdLst>
              <a:gd fmla="*/ 0 w 362711" name="connsiteX0"/>
              <a:gd fmla="*/ 89916 h 179832" name="connsiteY0"/>
              <a:gd fmla="*/ 90677 w 362711" name="connsiteX1"/>
              <a:gd fmla="*/ 89916 h 179832" name="connsiteY1"/>
              <a:gd fmla="*/ 90677 w 362711" name="connsiteX2"/>
              <a:gd fmla="*/ 0 h 179832" name="connsiteY2"/>
              <a:gd fmla="*/ 272033 w 362711" name="connsiteX3"/>
              <a:gd fmla="*/ 0 h 179832" name="connsiteY3"/>
              <a:gd fmla="*/ 272033 w 362711" name="connsiteX4"/>
              <a:gd fmla="*/ 89916 h 179832" name="connsiteY4"/>
              <a:gd fmla="*/ 362711 w 362711" name="connsiteX5"/>
              <a:gd fmla="*/ 89916 h 179832" name="connsiteY5"/>
              <a:gd fmla="*/ 181355 w 362711" name="connsiteX6"/>
              <a:gd fmla="*/ 179832 h 179832" name="connsiteY6"/>
              <a:gd fmla="*/ 0 w 362711" name="connsiteX7"/>
              <a:gd fmla="*/ 89916 h 179832"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179832" w="362711">
                <a:moveTo>
                  <a:pt x="0" y="89916"/>
                </a:moveTo>
                <a:lnTo>
                  <a:pt x="90677" y="89916"/>
                </a:lnTo>
                <a:lnTo>
                  <a:pt x="90677" y="0"/>
                </a:lnTo>
                <a:lnTo>
                  <a:pt x="272033" y="0"/>
                </a:lnTo>
                <a:lnTo>
                  <a:pt x="272033" y="89916"/>
                </a:lnTo>
                <a:lnTo>
                  <a:pt x="362711" y="89916"/>
                </a:lnTo>
                <a:lnTo>
                  <a:pt x="181355" y="179832"/>
                </a:lnTo>
                <a:lnTo>
                  <a:pt x="0" y="89916"/>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6" name="Freeform 3"/>
          <p:cNvSpPr/>
          <p:nvPr/>
        </p:nvSpPr>
        <p:spPr>
          <a:xfrm>
            <a:off x="7185659" y="3494532"/>
            <a:ext cx="347472" cy="143255"/>
          </a:xfrm>
          <a:custGeom>
            <a:gdLst>
              <a:gd fmla="*/ 19050 w 347472" name="connsiteX0"/>
              <a:gd fmla="*/ 124205 h 143255" name="connsiteY0"/>
              <a:gd fmla="*/ 45339 w 347472" name="connsiteX1"/>
              <a:gd fmla="*/ 19050 h 143255" name="connsiteY1"/>
              <a:gd fmla="*/ 302133 w 347472" name="connsiteX2"/>
              <a:gd fmla="*/ 19050 h 143255" name="connsiteY2"/>
              <a:gd fmla="*/ 328421 w 347472" name="connsiteX3"/>
              <a:gd fmla="*/ 124205 h 143255" name="connsiteY3"/>
              <a:gd fmla="*/ 19050 w 347472" name="connsiteX4"/>
              <a:gd fmla="*/ 124205 h 14325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43255" w="347472">
                <a:moveTo>
                  <a:pt x="19050" y="124205"/>
                </a:moveTo>
                <a:lnTo>
                  <a:pt x="45339" y="19050"/>
                </a:lnTo>
                <a:lnTo>
                  <a:pt x="302133" y="19050"/>
                </a:lnTo>
                <a:lnTo>
                  <a:pt x="328421" y="124205"/>
                </a:lnTo>
                <a:lnTo>
                  <a:pt x="19050" y="124205"/>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8" name="Freeform 3"/>
          <p:cNvSpPr/>
          <p:nvPr/>
        </p:nvSpPr>
        <p:spPr>
          <a:xfrm>
            <a:off x="7167371" y="3659123"/>
            <a:ext cx="385572" cy="83820"/>
          </a:xfrm>
          <a:custGeom>
            <a:gdLst>
              <a:gd fmla="*/ 0 w 385572" name="connsiteX0"/>
              <a:gd fmla="*/ 0 h 83820" name="connsiteY0"/>
              <a:gd fmla="*/ 20955 w 385572" name="connsiteX1"/>
              <a:gd fmla="*/ 83820 h 83820" name="connsiteY1"/>
              <a:gd fmla="*/ 364617 w 385572" name="connsiteX2"/>
              <a:gd fmla="*/ 83820 h 83820" name="connsiteY2"/>
              <a:gd fmla="*/ 385571 w 385572" name="connsiteX3"/>
              <a:gd fmla="*/ 0 h 83820" name="connsiteY3"/>
              <a:gd fmla="*/ 0 w 385572" name="connsiteX4"/>
              <a:gd fmla="*/ 0 h 8382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3820" w="385572">
                <a:moveTo>
                  <a:pt x="0" y="0"/>
                </a:moveTo>
                <a:lnTo>
                  <a:pt x="20955" y="83820"/>
                </a:lnTo>
                <a:lnTo>
                  <a:pt x="364617" y="83820"/>
                </a:lnTo>
                <a:lnTo>
                  <a:pt x="385571" y="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7161021" y="3652773"/>
            <a:ext cx="398272" cy="96520"/>
          </a:xfrm>
          <a:custGeom>
            <a:gdLst>
              <a:gd fmla="*/ 6350 w 398272" name="connsiteX0"/>
              <a:gd fmla="*/ 6350 h 96520" name="connsiteY0"/>
              <a:gd fmla="*/ 27305 w 398272" name="connsiteX1"/>
              <a:gd fmla="*/ 90170 h 96520" name="connsiteY1"/>
              <a:gd fmla="*/ 370967 w 398272" name="connsiteX2"/>
              <a:gd fmla="*/ 90170 h 96520" name="connsiteY2"/>
              <a:gd fmla="*/ 391921 w 398272" name="connsiteX3"/>
              <a:gd fmla="*/ 6350 h 96520" name="connsiteY3"/>
              <a:gd fmla="*/ 6350 w 398272" name="connsiteX4"/>
              <a:gd fmla="*/ 6350 h 9652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6520" w="398272">
                <a:moveTo>
                  <a:pt x="6350" y="6350"/>
                </a:moveTo>
                <a:lnTo>
                  <a:pt x="27305" y="90170"/>
                </a:lnTo>
                <a:lnTo>
                  <a:pt x="370967" y="90170"/>
                </a:lnTo>
                <a:lnTo>
                  <a:pt x="391921" y="6350"/>
                </a:lnTo>
                <a:lnTo>
                  <a:pt x="6350" y="6350"/>
                </a:lnTo>
              </a:path>
            </a:pathLst>
          </a:custGeom>
          <a:solidFill>
            <a:srgbClr val="000000">
              <a:alpha val="0"/>
            </a:srgbClr>
          </a:solidFill>
          <a:ln w="127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0" name="Freeform 3"/>
          <p:cNvSpPr/>
          <p:nvPr/>
        </p:nvSpPr>
        <p:spPr>
          <a:xfrm>
            <a:off x="7167371" y="3593591"/>
            <a:ext cx="385571" cy="65532"/>
          </a:xfrm>
          <a:custGeom>
            <a:gdLst>
              <a:gd fmla="*/ 0 w 385571" name="connsiteX0"/>
              <a:gd fmla="*/ 65532 h 65532" name="connsiteY0"/>
              <a:gd fmla="*/ 16383 w 385571" name="connsiteX1"/>
              <a:gd fmla="*/ 0 h 65532" name="connsiteY1"/>
              <a:gd fmla="*/ 369189 w 385571" name="connsiteX2"/>
              <a:gd fmla="*/ 0 h 65532" name="connsiteY2"/>
              <a:gd fmla="*/ 385571 w 385571" name="connsiteX3"/>
              <a:gd fmla="*/ 65532 h 65532" name="connsiteY3"/>
              <a:gd fmla="*/ 0 w 385571" name="connsiteX4"/>
              <a:gd fmla="*/ 65532 h 655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5532" w="385571">
                <a:moveTo>
                  <a:pt x="0" y="65532"/>
                </a:moveTo>
                <a:lnTo>
                  <a:pt x="16383" y="0"/>
                </a:lnTo>
                <a:lnTo>
                  <a:pt x="369189" y="0"/>
                </a:lnTo>
                <a:lnTo>
                  <a:pt x="385571" y="65532"/>
                </a:lnTo>
                <a:lnTo>
                  <a:pt x="0" y="65532"/>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1" name="Freeform 3"/>
          <p:cNvSpPr/>
          <p:nvPr/>
        </p:nvSpPr>
        <p:spPr>
          <a:xfrm>
            <a:off x="7161021" y="3587241"/>
            <a:ext cx="398271" cy="78232"/>
          </a:xfrm>
          <a:custGeom>
            <a:gdLst>
              <a:gd fmla="*/ 6350 w 398271" name="connsiteX0"/>
              <a:gd fmla="*/ 71882 h 78232" name="connsiteY0"/>
              <a:gd fmla="*/ 22733 w 398271" name="connsiteX1"/>
              <a:gd fmla="*/ 6350 h 78232" name="connsiteY1"/>
              <a:gd fmla="*/ 375539 w 398271" name="connsiteX2"/>
              <a:gd fmla="*/ 6350 h 78232" name="connsiteY2"/>
              <a:gd fmla="*/ 391921 w 398271" name="connsiteX3"/>
              <a:gd fmla="*/ 71882 h 78232" name="connsiteY3"/>
              <a:gd fmla="*/ 6350 w 398271" name="connsiteX4"/>
              <a:gd fmla="*/ 71882 h 7823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8232" w="398271">
                <a:moveTo>
                  <a:pt x="6350" y="71882"/>
                </a:moveTo>
                <a:lnTo>
                  <a:pt x="22733" y="6350"/>
                </a:lnTo>
                <a:lnTo>
                  <a:pt x="375539" y="6350"/>
                </a:lnTo>
                <a:lnTo>
                  <a:pt x="391921" y="71882"/>
                </a:lnTo>
                <a:lnTo>
                  <a:pt x="6350" y="71882"/>
                </a:lnTo>
              </a:path>
            </a:pathLst>
          </a:custGeom>
          <a:solidFill>
            <a:srgbClr val="000000">
              <a:alpha val="0"/>
            </a:srgbClr>
          </a:solidFill>
          <a:ln w="127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2" name="Freeform 3"/>
          <p:cNvSpPr/>
          <p:nvPr/>
        </p:nvSpPr>
        <p:spPr>
          <a:xfrm>
            <a:off x="7248143" y="3710940"/>
            <a:ext cx="39624" cy="73152"/>
          </a:xfrm>
          <a:custGeom>
            <a:gdLst>
              <a:gd fmla="*/ 19812 w 39624" name="connsiteX0"/>
              <a:gd fmla="*/ 0 h 73152" name="connsiteY0"/>
              <a:gd fmla="*/ 19812 w 39624" name="connsiteX1"/>
              <a:gd fmla="*/ 73152 h 73152" name="connsiteY1"/>
            </a:gdLst>
            <a:cxnLst>
              <a:cxn ang="0">
                <a:pos x="connsiteX0" y="connsiteY0"/>
              </a:cxn>
              <a:cxn ang="1">
                <a:pos x="connsiteX1" y="connsiteY1"/>
              </a:cxn>
            </a:cxnLst>
            <a:rect b="b" l="l" r="r" t="t"/>
            <a:pathLst>
              <a:path h="73152" w="39624">
                <a:moveTo>
                  <a:pt x="19812" y="0"/>
                </a:moveTo>
                <a:lnTo>
                  <a:pt x="19812" y="73152"/>
                </a:lnTo>
              </a:path>
            </a:pathLst>
          </a:custGeom>
          <a:ln w="508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3" name="Freeform 3"/>
          <p:cNvSpPr/>
          <p:nvPr/>
        </p:nvSpPr>
        <p:spPr>
          <a:xfrm>
            <a:off x="7447788" y="3709415"/>
            <a:ext cx="39623" cy="73152"/>
          </a:xfrm>
          <a:custGeom>
            <a:gdLst>
              <a:gd fmla="*/ 19811 w 39623" name="connsiteX0"/>
              <a:gd fmla="*/ 0 h 73152" name="connsiteY0"/>
              <a:gd fmla="*/ 19811 w 39623" name="connsiteX1"/>
              <a:gd fmla="*/ 73152 h 73152" name="connsiteY1"/>
            </a:gdLst>
            <a:cxnLst>
              <a:cxn ang="0">
                <a:pos x="connsiteX0" y="connsiteY0"/>
              </a:cxn>
              <a:cxn ang="1">
                <a:pos x="connsiteX1" y="connsiteY1"/>
              </a:cxn>
            </a:cxnLst>
            <a:rect b="b" l="l" r="r" t="t"/>
            <a:pathLst>
              <a:path h="73152" w="39623">
                <a:moveTo>
                  <a:pt x="19811" y="0"/>
                </a:moveTo>
                <a:lnTo>
                  <a:pt x="19811" y="73152"/>
                </a:lnTo>
              </a:path>
            </a:pathLst>
          </a:custGeom>
          <a:ln w="508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4" name="Freeform 3"/>
          <p:cNvSpPr/>
          <p:nvPr/>
        </p:nvSpPr>
        <p:spPr>
          <a:xfrm>
            <a:off x="7225283" y="3657600"/>
            <a:ext cx="35052" cy="39623"/>
          </a:xfrm>
          <a:custGeom>
            <a:gdLst>
              <a:gd fmla="*/ 0 w 35052" name="connsiteX0"/>
              <a:gd fmla="*/ 19811 h 39623" name="connsiteY0"/>
              <a:gd fmla="*/ 17526 w 35052" name="connsiteX1"/>
              <a:gd fmla="*/ 0 h 39623" name="connsiteY1"/>
              <a:gd fmla="*/ 35052 w 35052" name="connsiteX2"/>
              <a:gd fmla="*/ 19811 h 39623" name="connsiteY2"/>
              <a:gd fmla="*/ 17526 w 35052" name="connsiteX3"/>
              <a:gd fmla="*/ 39623 h 39623" name="connsiteY3"/>
              <a:gd fmla="*/ 0 w 35052" name="connsiteX4"/>
              <a:gd fmla="*/ 19811 h 396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9623" w="35052">
                <a:moveTo>
                  <a:pt x="0" y="19811"/>
                </a:moveTo>
                <a:cubicBezTo>
                  <a:pt x="0" y="8890"/>
                  <a:pt x="7873" y="0"/>
                  <a:pt x="17526" y="0"/>
                </a:cubicBezTo>
                <a:cubicBezTo>
                  <a:pt x="27178" y="0"/>
                  <a:pt x="35052" y="8890"/>
                  <a:pt x="35052" y="19811"/>
                </a:cubicBezTo>
                <a:cubicBezTo>
                  <a:pt x="35052" y="30734"/>
                  <a:pt x="27178" y="39623"/>
                  <a:pt x="17526" y="39623"/>
                </a:cubicBezTo>
                <a:cubicBezTo>
                  <a:pt x="7873" y="39623"/>
                  <a:pt x="0" y="30734"/>
                  <a:pt x="0" y="19811"/>
                </a:cubicBezTo>
              </a:path>
            </a:pathLst>
          </a:custGeom>
          <a:solidFill>
            <a:srgbClr val="7083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5" name="Freeform 3"/>
          <p:cNvSpPr/>
          <p:nvPr/>
        </p:nvSpPr>
        <p:spPr>
          <a:xfrm>
            <a:off x="7478268" y="3660647"/>
            <a:ext cx="33527" cy="39623"/>
          </a:xfrm>
          <a:custGeom>
            <a:gdLst>
              <a:gd fmla="*/ 0 w 33527" name="connsiteX0"/>
              <a:gd fmla="*/ 19811 h 39623" name="connsiteY0"/>
              <a:gd fmla="*/ 16763 w 33527" name="connsiteX1"/>
              <a:gd fmla="*/ 0 h 39623" name="connsiteY1"/>
              <a:gd fmla="*/ 33527 w 33527" name="connsiteX2"/>
              <a:gd fmla="*/ 19811 h 39623" name="connsiteY2"/>
              <a:gd fmla="*/ 16763 w 33527" name="connsiteX3"/>
              <a:gd fmla="*/ 39623 h 39623" name="connsiteY3"/>
              <a:gd fmla="*/ 0 w 33527" name="connsiteX4"/>
              <a:gd fmla="*/ 19811 h 396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9623" w="33527">
                <a:moveTo>
                  <a:pt x="0" y="19811"/>
                </a:moveTo>
                <a:cubicBezTo>
                  <a:pt x="0" y="8890"/>
                  <a:pt x="7492" y="0"/>
                  <a:pt x="16763" y="0"/>
                </a:cubicBezTo>
                <a:cubicBezTo>
                  <a:pt x="26034" y="0"/>
                  <a:pt x="33527" y="8890"/>
                  <a:pt x="33527" y="19811"/>
                </a:cubicBezTo>
                <a:cubicBezTo>
                  <a:pt x="33527" y="30734"/>
                  <a:pt x="26034" y="39623"/>
                  <a:pt x="16763" y="39623"/>
                </a:cubicBezTo>
                <a:cubicBezTo>
                  <a:pt x="7492" y="39623"/>
                  <a:pt x="0" y="30734"/>
                  <a:pt x="0" y="19811"/>
                </a:cubicBezTo>
              </a:path>
            </a:pathLst>
          </a:custGeom>
          <a:solidFill>
            <a:srgbClr val="7083C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6" name="Freeform 3"/>
          <p:cNvSpPr/>
          <p:nvPr/>
        </p:nvSpPr>
        <p:spPr>
          <a:xfrm>
            <a:off x="7287768" y="3663696"/>
            <a:ext cx="160019" cy="25908"/>
          </a:xfrm>
          <a:custGeom>
            <a:gdLst>
              <a:gd fmla="*/ 0 w 160019" name="connsiteX0"/>
              <a:gd fmla="*/ 12953 h 25908" name="connsiteY0"/>
              <a:gd fmla="*/ 160019 w 160019" name="connsiteX1"/>
              <a:gd fmla="*/ 12953 h 25908" name="connsiteY1"/>
            </a:gdLst>
            <a:cxnLst>
              <a:cxn ang="0">
                <a:pos x="connsiteX0" y="connsiteY0"/>
              </a:cxn>
              <a:cxn ang="1">
                <a:pos x="connsiteX1" y="connsiteY1"/>
              </a:cxn>
            </a:cxnLst>
            <a:rect b="b" l="l" r="r" t="t"/>
            <a:pathLst>
              <a:path h="25908" w="160019">
                <a:moveTo>
                  <a:pt x="0" y="12953"/>
                </a:moveTo>
                <a:lnTo>
                  <a:pt x="160019" y="12953"/>
                </a:lnTo>
              </a:path>
            </a:pathLst>
          </a:custGeom>
          <a:ln w="25400">
            <a:solidFill>
              <a:srgbClr val="7083CD">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7" name="Freeform 3"/>
          <p:cNvSpPr/>
          <p:nvPr/>
        </p:nvSpPr>
        <p:spPr>
          <a:xfrm>
            <a:off x="7290816" y="3480815"/>
            <a:ext cx="140207" cy="25908"/>
          </a:xfrm>
          <a:custGeom>
            <a:gdLst>
              <a:gd fmla="*/ 0 w 140207" name="connsiteX0"/>
              <a:gd fmla="*/ 12953 h 25908" name="connsiteY0"/>
              <a:gd fmla="*/ 140207 w 140207" name="connsiteX1"/>
              <a:gd fmla="*/ 12953 h 25908" name="connsiteY1"/>
            </a:gdLst>
            <a:cxnLst>
              <a:cxn ang="0">
                <a:pos x="connsiteX0" y="connsiteY0"/>
              </a:cxn>
              <a:cxn ang="1">
                <a:pos x="connsiteX1" y="connsiteY1"/>
              </a:cxn>
            </a:cxnLst>
            <a:rect b="b" l="l" r="r" t="t"/>
            <a:pathLst>
              <a:path h="25908" w="140207">
                <a:moveTo>
                  <a:pt x="0" y="12953"/>
                </a:moveTo>
                <a:lnTo>
                  <a:pt x="140207" y="12953"/>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38" name="Freeform 3"/>
          <p:cNvSpPr/>
          <p:nvPr/>
        </p:nvSpPr>
        <p:spPr>
          <a:xfrm>
            <a:off x="7284466" y="3474465"/>
            <a:ext cx="152907" cy="38608"/>
          </a:xfrm>
          <a:custGeom>
            <a:gdLst>
              <a:gd fmla="*/ 6350 w 152907" name="connsiteX0"/>
              <a:gd fmla="*/ 32258 h 38608" name="connsiteY0"/>
              <a:gd fmla="*/ 146557 w 152907" name="connsiteX1"/>
              <a:gd fmla="*/ 32258 h 38608" name="connsiteY1"/>
              <a:gd fmla="*/ 146557 w 152907" name="connsiteX2"/>
              <a:gd fmla="*/ 6350 h 38608" name="connsiteY2"/>
              <a:gd fmla="*/ 6350 w 152907" name="connsiteX3"/>
              <a:gd fmla="*/ 6350 h 38608" name="connsiteY3"/>
              <a:gd fmla="*/ 6350 w 152907" name="connsiteX4"/>
              <a:gd fmla="*/ 32258 h 386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8608" w="152907">
                <a:moveTo>
                  <a:pt x="6350" y="32258"/>
                </a:moveTo>
                <a:lnTo>
                  <a:pt x="146557" y="32258"/>
                </a:lnTo>
                <a:lnTo>
                  <a:pt x="146557" y="6350"/>
                </a:lnTo>
                <a:lnTo>
                  <a:pt x="6350" y="6350"/>
                </a:lnTo>
                <a:lnTo>
                  <a:pt x="6350" y="32258"/>
                </a:lnTo>
              </a:path>
            </a:pathLst>
          </a:custGeom>
          <a:solidFill>
            <a:srgbClr val="000000">
              <a:alpha val="0"/>
            </a:srgbClr>
          </a:solidFill>
          <a:ln w="127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9" name="Freeform 3"/>
          <p:cNvSpPr/>
          <p:nvPr/>
        </p:nvSpPr>
        <p:spPr>
          <a:xfrm>
            <a:off x="6042659" y="2552700"/>
            <a:ext cx="143255" cy="179832"/>
          </a:xfrm>
          <a:custGeom>
            <a:gdLst>
              <a:gd fmla="*/ 0 w 143255" name="connsiteX0"/>
              <a:gd fmla="*/ 0 h 179832" name="connsiteY0"/>
              <a:gd fmla="*/ 143255 w 143255" name="connsiteX1"/>
              <a:gd fmla="*/ 89916 h 179832" name="connsiteY1"/>
              <a:gd fmla="*/ 0 w 143255" name="connsiteX2"/>
              <a:gd fmla="*/ 179832 h 179832" name="connsiteY2"/>
              <a:gd fmla="*/ 0 w 143255" name="connsiteX3"/>
              <a:gd fmla="*/ 0 h 179832" name="connsiteY3"/>
            </a:gdLst>
            <a:cxnLst>
              <a:cxn ang="0">
                <a:pos x="connsiteX0" y="connsiteY0"/>
              </a:cxn>
              <a:cxn ang="1">
                <a:pos x="connsiteX1" y="connsiteY1"/>
              </a:cxn>
              <a:cxn ang="2">
                <a:pos x="connsiteX2" y="connsiteY2"/>
              </a:cxn>
              <a:cxn ang="3">
                <a:pos x="connsiteX3" y="connsiteY3"/>
              </a:cxn>
            </a:cxnLst>
            <a:rect b="b" l="l" r="r" t="t"/>
            <a:pathLst>
              <a:path h="179832" w="143255">
                <a:moveTo>
                  <a:pt x="0" y="0"/>
                </a:moveTo>
                <a:lnTo>
                  <a:pt x="143255" y="89916"/>
                </a:lnTo>
                <a:lnTo>
                  <a:pt x="0" y="179832"/>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1841500" y="1460500"/>
            <a:ext cx="4127500" cy="101600"/>
          </a:xfrm>
          <a:prstGeom prst="rect">
            <a:avLst/>
          </a:prstGeom>
          <a:noFill/>
        </p:spPr>
      </p:pic>
      <p:pic>
        <p:nvPicPr>
          <p:cNvPr id="1040" name="Picture 3"/>
          <p:cNvPicPr>
            <a:picLocks noChangeArrowheads="1" noChangeAspect="1"/>
          </p:cNvPicPr>
          <p:nvPr/>
        </p:nvPicPr>
        <p:blipFill>
          <a:blip r:embed="rId3"/>
          <a:stretch>
            <a:fillRect/>
          </a:stretch>
        </p:blipFill>
        <p:spPr bwMode="auto">
          <a:xfrm>
            <a:off x="5803900" y="1574800"/>
            <a:ext cx="673100" cy="393700"/>
          </a:xfrm>
          <a:prstGeom prst="rect">
            <a:avLst/>
          </a:prstGeom>
          <a:noFill/>
        </p:spPr>
      </p:pic>
      <p:pic>
        <p:nvPicPr>
          <p:cNvPr id="1041" name="Picture 3"/>
          <p:cNvPicPr>
            <a:picLocks noChangeArrowheads="1" noChangeAspect="1"/>
          </p:cNvPicPr>
          <p:nvPr/>
        </p:nvPicPr>
        <p:blipFill>
          <a:blip r:embed="rId4"/>
          <a:stretch>
            <a:fillRect/>
          </a:stretch>
        </p:blipFill>
        <p:spPr bwMode="auto">
          <a:xfrm>
            <a:off x="1308100" y="2374900"/>
            <a:ext cx="4394200" cy="431800"/>
          </a:xfrm>
          <a:prstGeom prst="rect">
            <a:avLst/>
          </a:prstGeom>
          <a:noFill/>
        </p:spPr>
      </p:pic>
      <p:pic>
        <p:nvPicPr>
          <p:cNvPr id="1042" name="Picture 3"/>
          <p:cNvPicPr>
            <a:picLocks noChangeArrowheads="1" noChangeAspect="1"/>
          </p:cNvPicPr>
          <p:nvPr/>
        </p:nvPicPr>
        <p:blipFill>
          <a:blip r:embed="rId5"/>
          <a:stretch>
            <a:fillRect/>
          </a:stretch>
        </p:blipFill>
        <p:spPr bwMode="auto">
          <a:xfrm>
            <a:off x="5930900" y="2476500"/>
            <a:ext cx="330200" cy="330200"/>
          </a:xfrm>
          <a:prstGeom prst="rect">
            <a:avLst/>
          </a:prstGeom>
          <a:noFill/>
        </p:spPr>
      </p:pic>
      <p:pic>
        <p:nvPicPr>
          <p:cNvPr id="1043" name="Picture 3"/>
          <p:cNvPicPr>
            <a:picLocks noChangeArrowheads="1" noChangeAspect="1"/>
          </p:cNvPicPr>
          <p:nvPr/>
        </p:nvPicPr>
        <p:blipFill>
          <a:blip r:embed="rId6"/>
          <a:stretch>
            <a:fillRect/>
          </a:stretch>
        </p:blipFill>
        <p:spPr bwMode="auto">
          <a:xfrm>
            <a:off x="6464300" y="2425700"/>
            <a:ext cx="419100" cy="419100"/>
          </a:xfrm>
          <a:prstGeom prst="rect">
            <a:avLst/>
          </a:prstGeom>
          <a:noFill/>
        </p:spPr>
      </p:pic>
      <p:pic>
        <p:nvPicPr>
          <p:cNvPr id="1044" name="Picture 3"/>
          <p:cNvPicPr>
            <a:picLocks noChangeArrowheads="1" noChangeAspect="1"/>
          </p:cNvPicPr>
          <p:nvPr/>
        </p:nvPicPr>
        <p:blipFill>
          <a:blip r:embed="rId7"/>
          <a:stretch>
            <a:fillRect/>
          </a:stretch>
        </p:blipFill>
        <p:spPr bwMode="auto">
          <a:xfrm>
            <a:off x="850900" y="3162300"/>
            <a:ext cx="7315200" cy="977900"/>
          </a:xfrm>
          <a:prstGeom prst="rect">
            <a:avLst/>
          </a:prstGeom>
          <a:noFill/>
        </p:spPr>
      </p:pic>
      <p:pic>
        <p:nvPicPr>
          <p:cNvPr id="1045" name="Picture 3"/>
          <p:cNvPicPr>
            <a:picLocks noChangeArrowheads="1" noChangeAspect="1"/>
          </p:cNvPicPr>
          <p:nvPr/>
        </p:nvPicPr>
        <p:blipFill>
          <a:blip r:embed="rId8"/>
          <a:stretch>
            <a:fillRect/>
          </a:stretch>
        </p:blipFill>
        <p:spPr bwMode="auto">
          <a:xfrm>
            <a:off x="444500" y="4800600"/>
            <a:ext cx="1117600" cy="304800"/>
          </a:xfrm>
          <a:prstGeom prst="rect">
            <a:avLst/>
          </a:prstGeom>
          <a:noFill/>
        </p:spPr>
      </p:pic>
      <p:sp>
        <p:nvSpPr>
          <p:cNvPr id="2" name="TextBox 1"/>
          <p:cNvSpPr txBox="1"/>
          <p:nvPr/>
        </p:nvSpPr>
        <p:spPr>
          <a:xfrm>
            <a:off x="5372100" y="4305300"/>
            <a:ext cx="4809157" cy="998220"/>
          </a:xfrm>
          <a:prstGeom prst="rect">
            <a:avLst/>
          </a:prstGeom>
          <a:noFill/>
        </p:spPr>
        <p:txBody>
          <a:bodyPr lIns="0" rIns="0" rtlCol="0" tIns="0" wrap="none">
            <a:spAutoFit/>
          </a:bodyPr>
          <a:lstStyle/>
          <a:p>
            <a:pPr>
              <a:lnSpc>
                <a:spcPts val="2500"/>
              </a:lnSpc>
              <a:tabLst>
                <a:tab pos="1854200"/>
              </a:tabLst>
            </a:pPr>
            <a:r>
              <a:rPr altLang="zh-CN" lang="en-US" smtClean="0"/>
              <a:t>	10.6亿</a:t>
            </a:r>
          </a:p>
          <a:p>
            <a:pPr>
              <a:lnSpc>
                <a:spcPts val="2500"/>
              </a:lnSpc>
              <a:tabLst>
                <a:tab pos="1854200"/>
              </a:tabLst>
            </a:pPr>
            <a:endParaRPr altLang="zh-CN" lang="en-US" smtClean="0"/>
          </a:p>
          <a:p>
            <a:pPr>
              <a:lnSpc>
                <a:spcPts val="2500"/>
              </a:lnSpc>
              <a:tabLst>
                <a:tab pos="1854200"/>
              </a:tabLst>
            </a:pPr>
            <a:r>
              <a:rPr altLang="zh-CN" lang="en-US" smtClean="0"/>
              <a:t>Copyright 2014 TalkingData Ltd., All Rights Reserved</a:t>
            </a:r>
          </a:p>
        </p:txBody>
      </p:sp>
      <p:sp>
        <p:nvSpPr>
          <p:cNvPr id="1046" name="TextBox 1"/>
          <p:cNvSpPr txBox="1"/>
          <p:nvPr/>
        </p:nvSpPr>
        <p:spPr>
          <a:xfrm>
            <a:off x="5791200" y="1917700"/>
            <a:ext cx="6604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通讯    社交</a:t>
            </a:r>
          </a:p>
        </p:txBody>
      </p:sp>
      <p:sp>
        <p:nvSpPr>
          <p:cNvPr id="1047" name="TextBox 1"/>
          <p:cNvSpPr txBox="1"/>
          <p:nvPr/>
        </p:nvSpPr>
        <p:spPr>
          <a:xfrm>
            <a:off x="4737100" y="3835400"/>
            <a:ext cx="254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旅游</a:t>
            </a:r>
          </a:p>
        </p:txBody>
      </p:sp>
      <p:sp>
        <p:nvSpPr>
          <p:cNvPr id="1048" name="TextBox 1"/>
          <p:cNvSpPr txBox="1"/>
          <p:nvPr/>
        </p:nvSpPr>
        <p:spPr>
          <a:xfrm>
            <a:off x="5372100" y="3835400"/>
            <a:ext cx="254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医疗</a:t>
            </a:r>
          </a:p>
        </p:txBody>
      </p:sp>
      <p:sp>
        <p:nvSpPr>
          <p:cNvPr id="1049" name="TextBox 1"/>
          <p:cNvSpPr txBox="1"/>
          <p:nvPr/>
        </p:nvSpPr>
        <p:spPr>
          <a:xfrm>
            <a:off x="5994400" y="3835400"/>
            <a:ext cx="254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教育</a:t>
            </a:r>
          </a:p>
        </p:txBody>
      </p:sp>
      <p:sp>
        <p:nvSpPr>
          <p:cNvPr id="1050" name="TextBox 1"/>
          <p:cNvSpPr txBox="1"/>
          <p:nvPr/>
        </p:nvSpPr>
        <p:spPr>
          <a:xfrm>
            <a:off x="5410200" y="2844800"/>
            <a:ext cx="254000" cy="210820"/>
          </a:xfrm>
          <a:prstGeom prst="rect">
            <a:avLst/>
          </a:prstGeom>
          <a:noFill/>
        </p:spPr>
        <p:txBody>
          <a:bodyPr lIns="0" rIns="0" rtlCol="0" tIns="0" wrap="none">
            <a:spAutoFit/>
          </a:bodyPr>
          <a:lstStyle/>
          <a:p>
            <a:pPr>
              <a:lnSpc>
                <a:spcPts val="1300"/>
              </a:lnSpc>
            </a:pPr>
            <a:r>
              <a:rPr altLang="zh-CN" b="1" lang="en-US" smtClean="0" sz="998">
                <a:solidFill>
                  <a:srgbClr val="FFFFFF"/>
                </a:solidFill>
                <a:latin charset="0" pitchFamily="18" typeface="Microsoft YaHei UI"/>
                <a:cs charset="0" pitchFamily="18" typeface="Microsoft YaHei UI"/>
              </a:rPr>
              <a:t>电商</a:t>
            </a:r>
          </a:p>
        </p:txBody>
      </p:sp>
      <p:sp>
        <p:nvSpPr>
          <p:cNvPr id="1051" name="TextBox 1"/>
          <p:cNvSpPr txBox="1"/>
          <p:nvPr/>
        </p:nvSpPr>
        <p:spPr>
          <a:xfrm>
            <a:off x="7251700" y="3835400"/>
            <a:ext cx="254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出行</a:t>
            </a:r>
          </a:p>
        </p:txBody>
      </p:sp>
      <p:sp>
        <p:nvSpPr>
          <p:cNvPr id="1052" name="TextBox 1"/>
          <p:cNvSpPr txBox="1"/>
          <p:nvPr/>
        </p:nvSpPr>
        <p:spPr>
          <a:xfrm>
            <a:off x="5969000" y="2844800"/>
            <a:ext cx="254000" cy="210820"/>
          </a:xfrm>
          <a:prstGeom prst="rect">
            <a:avLst/>
          </a:prstGeom>
          <a:noFill/>
        </p:spPr>
        <p:txBody>
          <a:bodyPr lIns="0" rIns="0" rtlCol="0" tIns="0" wrap="none">
            <a:spAutoFit/>
          </a:bodyPr>
          <a:lstStyle/>
          <a:p>
            <a:pPr>
              <a:lnSpc>
                <a:spcPts val="1300"/>
              </a:lnSpc>
            </a:pPr>
            <a:r>
              <a:rPr altLang="zh-CN" b="1" lang="en-US" smtClean="0" sz="998">
                <a:solidFill>
                  <a:srgbClr val="FFFFFF"/>
                </a:solidFill>
                <a:latin charset="0" pitchFamily="18" typeface="Microsoft YaHei UI"/>
                <a:cs charset="0" pitchFamily="18" typeface="Microsoft YaHei UI"/>
              </a:rPr>
              <a:t>视频</a:t>
            </a:r>
          </a:p>
        </p:txBody>
      </p:sp>
      <p:sp>
        <p:nvSpPr>
          <p:cNvPr id="1053" name="TextBox 1"/>
          <p:cNvSpPr txBox="1"/>
          <p:nvPr/>
        </p:nvSpPr>
        <p:spPr>
          <a:xfrm>
            <a:off x="6553200" y="2844800"/>
            <a:ext cx="254000" cy="210820"/>
          </a:xfrm>
          <a:prstGeom prst="rect">
            <a:avLst/>
          </a:prstGeom>
          <a:noFill/>
        </p:spPr>
        <p:txBody>
          <a:bodyPr lIns="0" rIns="0" rtlCol="0" tIns="0" wrap="none">
            <a:spAutoFit/>
          </a:bodyPr>
          <a:lstStyle/>
          <a:p>
            <a:pPr>
              <a:lnSpc>
                <a:spcPts val="1300"/>
              </a:lnSpc>
            </a:pPr>
            <a:r>
              <a:rPr altLang="zh-CN" b="1" lang="en-US" smtClean="0" sz="998">
                <a:solidFill>
                  <a:srgbClr val="FFFFFF"/>
                </a:solidFill>
                <a:latin charset="0" pitchFamily="18" typeface="Microsoft YaHei UI"/>
                <a:cs charset="0" pitchFamily="18" typeface="Microsoft YaHei UI"/>
              </a:rPr>
              <a:t>游戏</a:t>
            </a:r>
          </a:p>
        </p:txBody>
      </p:sp>
      <p:sp>
        <p:nvSpPr>
          <p:cNvPr id="1054" name="TextBox 1"/>
          <p:cNvSpPr txBox="1"/>
          <p:nvPr/>
        </p:nvSpPr>
        <p:spPr>
          <a:xfrm>
            <a:off x="393700" y="254000"/>
            <a:ext cx="7700962" cy="1645920"/>
          </a:xfrm>
          <a:prstGeom prst="rect">
            <a:avLst/>
          </a:prstGeom>
          <a:noFill/>
        </p:spPr>
        <p:txBody>
          <a:bodyPr lIns="0" rIns="0" rtlCol="0" tIns="0" wrap="none">
            <a:spAutoFit/>
          </a:bodyPr>
          <a:lstStyle/>
          <a:p>
            <a:pPr>
              <a:lnSpc>
                <a:spcPts val="1400"/>
              </a:lnSpc>
              <a:tabLst>
                <a:tab pos="241300"/>
                <a:tab pos="1549400"/>
              </a:tabLst>
            </a:pPr>
            <a:r>
              <a:rPr altLang="zh-CN" lang="en-US" smtClean="0"/>
              <a:t>	移动互联网行业趋势展望</a:t>
            </a:r>
          </a:p>
          <a:p>
            <a:pPr>
              <a:lnSpc>
                <a:spcPts val="1400"/>
              </a:lnSpc>
              <a:tabLst>
                <a:tab pos="241300"/>
                <a:tab pos="1549400"/>
              </a:tabLst>
            </a:pPr>
            <a:r>
              <a:rPr altLang="zh-CN" lang="en-US" smtClean="0"/>
              <a:t>   移动互联网进入高速发展期，用户需求多元化释放，行业更加趋于细分化</a:t>
            </a:r>
          </a:p>
          <a:p>
            <a:pPr>
              <a:lnSpc>
                <a:spcPts val="1400"/>
              </a:lnSpc>
              <a:tabLst>
                <a:tab pos="241300"/>
                <a:tab pos="1549400"/>
              </a:tabLst>
            </a:pPr>
            <a:endParaRPr altLang="zh-CN" lang="en-US" smtClean="0"/>
          </a:p>
          <a:p>
            <a:pPr>
              <a:lnSpc>
                <a:spcPts val="1400"/>
              </a:lnSpc>
              <a:tabLst>
                <a:tab pos="241300"/>
                <a:tab pos="1549400"/>
              </a:tabLst>
            </a:pPr>
            <a:endParaRPr altLang="zh-CN" lang="en-US" smtClean="0"/>
          </a:p>
          <a:p>
            <a:pPr>
              <a:lnSpc>
                <a:spcPts val="1400"/>
              </a:lnSpc>
              <a:tabLst>
                <a:tab pos="241300"/>
                <a:tab pos="1549400"/>
              </a:tabLst>
            </a:pPr>
            <a:endParaRPr altLang="zh-CN" lang="en-US" smtClean="0"/>
          </a:p>
          <a:p>
            <a:pPr>
              <a:lnSpc>
                <a:spcPts val="1400"/>
              </a:lnSpc>
              <a:tabLst>
                <a:tab pos="241300"/>
                <a:tab pos="1549400"/>
              </a:tabLst>
            </a:pPr>
            <a:endParaRPr altLang="zh-CN" lang="en-US" smtClean="0"/>
          </a:p>
          <a:p>
            <a:pPr>
              <a:lnSpc>
                <a:spcPts val="1400"/>
              </a:lnSpc>
              <a:tabLst>
                <a:tab pos="241300"/>
                <a:tab pos="1549400"/>
              </a:tabLst>
            </a:pPr>
            <a:endParaRPr altLang="zh-CN" lang="en-US" smtClean="0"/>
          </a:p>
          <a:p>
            <a:pPr>
              <a:lnSpc>
                <a:spcPts val="1400"/>
              </a:lnSpc>
              <a:tabLst>
                <a:tab pos="241300"/>
                <a:tab pos="1549400"/>
              </a:tabLst>
            </a:pPr>
            <a:endParaRPr altLang="zh-CN" lang="en-US" smtClean="0"/>
          </a:p>
          <a:p>
            <a:pPr>
              <a:lnSpc>
                <a:spcPts val="1400"/>
              </a:lnSpc>
              <a:tabLst>
                <a:tab pos="241300"/>
                <a:tab pos="1549400"/>
              </a:tabLst>
            </a:pPr>
            <a:r>
              <a:rPr altLang="zh-CN" lang="en-US" smtClean="0"/>
              <a:t>		移动互联网萌芽期：基础通讯与社交</a:t>
            </a:r>
          </a:p>
        </p:txBody>
      </p:sp>
      <p:sp>
        <p:nvSpPr>
          <p:cNvPr id="1055" name="TextBox 1"/>
          <p:cNvSpPr txBox="1"/>
          <p:nvPr/>
        </p:nvSpPr>
        <p:spPr>
          <a:xfrm>
            <a:off x="977900" y="3416300"/>
            <a:ext cx="3200400" cy="274320"/>
          </a:xfrm>
          <a:prstGeom prst="rect">
            <a:avLst/>
          </a:prstGeom>
          <a:noFill/>
        </p:spPr>
        <p:txBody>
          <a:bodyPr lIns="0" rIns="0" rtlCol="0" tIns="0" wrap="none">
            <a:spAutoFit/>
          </a:bodyPr>
          <a:lstStyle/>
          <a:p>
            <a:pPr>
              <a:lnSpc>
                <a:spcPts val="1800"/>
              </a:lnSpc>
            </a:pPr>
            <a:r>
              <a:rPr altLang="zh-CN" b="1" lang="en-US" smtClean="0" sz="1403">
                <a:solidFill>
                  <a:srgbClr val="3E5CCC"/>
                </a:solidFill>
                <a:latin charset="0" pitchFamily="18" typeface="Microsoft YaHei UI"/>
                <a:cs charset="0" pitchFamily="18" typeface="Microsoft YaHei UI"/>
              </a:rPr>
              <a:t>移动互联网高速发展期：多元化生活服务</a:t>
            </a:r>
          </a:p>
        </p:txBody>
      </p:sp>
      <p:sp>
        <p:nvSpPr>
          <p:cNvPr id="1056" name="TextBox 1"/>
          <p:cNvSpPr txBox="1"/>
          <p:nvPr/>
        </p:nvSpPr>
        <p:spPr>
          <a:xfrm>
            <a:off x="6629400" y="3835400"/>
            <a:ext cx="254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餐饮</a:t>
            </a:r>
          </a:p>
        </p:txBody>
      </p:sp>
      <p:sp>
        <p:nvSpPr>
          <p:cNvPr id="1057" name="TextBox 1"/>
          <p:cNvSpPr txBox="1"/>
          <p:nvPr/>
        </p:nvSpPr>
        <p:spPr>
          <a:xfrm>
            <a:off x="1409700" y="1892300"/>
            <a:ext cx="5961062" cy="871220"/>
          </a:xfrm>
          <a:prstGeom prst="rect">
            <a:avLst/>
          </a:prstGeom>
          <a:noFill/>
        </p:spPr>
        <p:txBody>
          <a:bodyPr lIns="0" rIns="0" rtlCol="0" tIns="0" wrap="none">
            <a:spAutoFit/>
          </a:bodyPr>
          <a:lstStyle/>
          <a:p>
            <a:pPr>
              <a:lnSpc>
                <a:spcPts val="1300"/>
              </a:lnSpc>
              <a:tabLst>
                <a:tab pos="546100"/>
              </a:tabLst>
            </a:pPr>
            <a:r>
              <a:rPr altLang="zh-CN" lang="en-US" smtClean="0"/>
              <a:t>	   用户移动端需求集中在通讯与社交等基础服务层面</a:t>
            </a:r>
          </a:p>
          <a:p>
            <a:pPr>
              <a:lnSpc>
                <a:spcPts val="1300"/>
              </a:lnSpc>
              <a:tabLst>
                <a:tab pos="546100"/>
              </a:tabLst>
            </a:pPr>
            <a:endParaRPr altLang="zh-CN" lang="en-US" smtClean="0"/>
          </a:p>
          <a:p>
            <a:pPr>
              <a:lnSpc>
                <a:spcPts val="1300"/>
              </a:lnSpc>
              <a:tabLst>
                <a:tab pos="546100"/>
              </a:tabLst>
            </a:pPr>
            <a:endParaRPr altLang="zh-CN" lang="en-US" smtClean="0"/>
          </a:p>
          <a:p>
            <a:pPr>
              <a:lnSpc>
                <a:spcPts val="1300"/>
              </a:lnSpc>
              <a:tabLst>
                <a:tab pos="546100"/>
              </a:tabLst>
            </a:pPr>
            <a:endParaRPr altLang="zh-CN" lang="en-US" smtClean="0"/>
          </a:p>
          <a:p>
            <a:pPr>
              <a:lnSpc>
                <a:spcPts val="1300"/>
              </a:lnSpc>
              <a:tabLst>
                <a:tab pos="546100"/>
              </a:tabLst>
            </a:pPr>
            <a:r>
              <a:rPr altLang="zh-CN" lang="en-US" smtClean="0"/>
              <a:t>移动互联网初步发展期：购物与娱乐</a:t>
            </a:r>
          </a:p>
        </p:txBody>
      </p:sp>
      <p:sp>
        <p:nvSpPr>
          <p:cNvPr id="1058" name="TextBox 1"/>
          <p:cNvSpPr txBox="1"/>
          <p:nvPr/>
        </p:nvSpPr>
        <p:spPr>
          <a:xfrm>
            <a:off x="1422400" y="2794000"/>
            <a:ext cx="3395662" cy="375920"/>
          </a:xfrm>
          <a:prstGeom prst="rect">
            <a:avLst/>
          </a:prstGeom>
          <a:noFill/>
        </p:spPr>
        <p:txBody>
          <a:bodyPr lIns="0" rIns="0" rtlCol="0" tIns="0" wrap="none">
            <a:spAutoFit/>
          </a:bodyPr>
          <a:lstStyle/>
          <a:p>
            <a:pPr>
              <a:lnSpc>
                <a:spcPts val="1300"/>
              </a:lnSpc>
              <a:tabLst>
                <a:tab pos="165100"/>
              </a:tabLst>
            </a:pPr>
            <a:r>
              <a:rPr altLang="zh-CN" lang="en-US" smtClean="0" sz="996">
                <a:solidFill>
                  <a:srgbClr val="64C448"/>
                </a:solidFill>
                <a:latin charset="0" pitchFamily="18" typeface="Wingdings"/>
                <a:cs charset="0" pitchFamily="18" typeface="Wingdings"/>
              </a:rPr>
              <a:t>   视频与游戏等娱乐服务丰富用户日常生活，移动电商</a:t>
            </a:r>
          </a:p>
          <a:p>
            <a:pPr>
              <a:lnSpc>
                <a:spcPts val="1300"/>
              </a:lnSpc>
              <a:tabLst>
                <a:tab pos="165100"/>
              </a:tabLst>
            </a:pPr>
            <a:r>
              <a:rPr altLang="zh-CN" lang="en-US" smtClean="0" sz="996">
                <a:solidFill>
                  <a:srgbClr val="64C448"/>
                </a:solidFill>
                <a:latin charset="0" pitchFamily="18" typeface="Wingdings"/>
                <a:cs charset="0" pitchFamily="18" typeface="Wingdings"/>
              </a:rPr>
              <a:t>	兴起，开启移动便捷生活新篇章</a:t>
            </a:r>
          </a:p>
        </p:txBody>
      </p:sp>
      <p:sp>
        <p:nvSpPr>
          <p:cNvPr id="1059" name="TextBox 1"/>
          <p:cNvSpPr txBox="1"/>
          <p:nvPr/>
        </p:nvSpPr>
        <p:spPr>
          <a:xfrm>
            <a:off x="990600" y="3746500"/>
            <a:ext cx="3014662" cy="541020"/>
          </a:xfrm>
          <a:prstGeom prst="rect">
            <a:avLst/>
          </a:prstGeom>
          <a:noFill/>
        </p:spPr>
        <p:txBody>
          <a:bodyPr lIns="0" rIns="0" rtlCol="0" tIns="0" wrap="none">
            <a:spAutoFit/>
          </a:bodyPr>
          <a:lstStyle/>
          <a:p>
            <a:pPr>
              <a:lnSpc>
                <a:spcPts val="1300"/>
              </a:lnSpc>
              <a:tabLst>
                <a:tab pos="165100"/>
              </a:tabLst>
            </a:pPr>
            <a:r>
              <a:rPr altLang="zh-CN" lang="en-US" smtClean="0" sz="996">
                <a:solidFill>
                  <a:srgbClr val="64C448"/>
                </a:solidFill>
                <a:latin charset="0" pitchFamily="18" typeface="Wingdings"/>
                <a:cs charset="0" pitchFamily="18" typeface="Wingdings"/>
              </a:rPr>
              <a:t>   出行、医疗、教育、餐饮等与生活密切相关的</a:t>
            </a:r>
          </a:p>
          <a:p>
            <a:pPr>
              <a:lnSpc>
                <a:spcPts val="1300"/>
              </a:lnSpc>
              <a:tabLst>
                <a:tab pos="165100"/>
              </a:tabLst>
            </a:pPr>
            <a:r>
              <a:rPr altLang="zh-CN" lang="en-US" smtClean="0" sz="996">
                <a:solidFill>
                  <a:srgbClr val="64C448"/>
                </a:solidFill>
                <a:latin charset="0" pitchFamily="18" typeface="Wingdings"/>
                <a:cs charset="0" pitchFamily="18" typeface="Wingdings"/>
              </a:rPr>
              <a:t>	细分领域应用纷纷涌现，为用户生活带来极大</a:t>
            </a:r>
          </a:p>
          <a:p>
            <a:pPr>
              <a:lnSpc>
                <a:spcPts val="1300"/>
              </a:lnSpc>
              <a:tabLst>
                <a:tab pos="165100"/>
              </a:tabLst>
            </a:pPr>
            <a:r>
              <a:rPr altLang="zh-CN" lang="en-US" smtClean="0" sz="996">
                <a:solidFill>
                  <a:srgbClr val="64C448"/>
                </a:solidFill>
                <a:latin charset="0" pitchFamily="18" typeface="Wingdings"/>
                <a:cs charset="0" pitchFamily="18" typeface="Wingdings"/>
              </a:rPr>
              <a:t>	便利，线上与线下联动成趋势</a:t>
            </a:r>
          </a:p>
        </p:txBody>
      </p:sp>
    </p:spTree>
  </p:cSld>
  <p:clrMapOvr>
    <a:masterClrMapping/>
  </p:clrMapOvr>
  <p:transition/>
  <p:timing/>
</p:sld>
</file>

<file path=ppt/slides/slide8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894588" y="2964179"/>
            <a:ext cx="836676" cy="960120"/>
          </a:xfrm>
          <a:custGeom>
            <a:gdLst>
              <a:gd fmla="*/ 0 w 836676" name="connsiteX0"/>
              <a:gd fmla="*/ 0 h 960120" name="connsiteY0"/>
              <a:gd fmla="*/ 836676 w 836676" name="connsiteX1"/>
              <a:gd fmla="*/ 0 h 960120" name="connsiteY1"/>
              <a:gd fmla="*/ 836676 w 836676" name="connsiteX2"/>
              <a:gd fmla="*/ 960120 h 960120" name="connsiteY2"/>
              <a:gd fmla="*/ 0 w 836676" name="connsiteX3"/>
              <a:gd fmla="*/ 960120 h 960120" name="connsiteY3"/>
              <a:gd fmla="*/ 0 w 836676" name="connsiteX4"/>
              <a:gd fmla="*/ 0 h 96012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60119" w="836676">
                <a:moveTo>
                  <a:pt x="0" y="0"/>
                </a:moveTo>
                <a:lnTo>
                  <a:pt x="836676" y="0"/>
                </a:lnTo>
                <a:lnTo>
                  <a:pt x="836676" y="960120"/>
                </a:lnTo>
                <a:lnTo>
                  <a:pt x="0" y="960120"/>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2398776" y="2359151"/>
            <a:ext cx="836676" cy="1565148"/>
          </a:xfrm>
          <a:custGeom>
            <a:gdLst>
              <a:gd fmla="*/ 0 w 836676" name="connsiteX0"/>
              <a:gd fmla="*/ 0 h 1565148" name="connsiteY0"/>
              <a:gd fmla="*/ 836675 w 836676" name="connsiteX1"/>
              <a:gd fmla="*/ 0 h 1565148" name="connsiteY1"/>
              <a:gd fmla="*/ 836675 w 836676" name="connsiteX2"/>
              <a:gd fmla="*/ 1565148 h 1565148" name="connsiteY2"/>
              <a:gd fmla="*/ 0 w 836676" name="connsiteX3"/>
              <a:gd fmla="*/ 1565148 h 1565148" name="connsiteY3"/>
              <a:gd fmla="*/ 0 w 836676" name="connsiteX4"/>
              <a:gd fmla="*/ 0 h 156514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565148" w="836676">
                <a:moveTo>
                  <a:pt x="0" y="0"/>
                </a:moveTo>
                <a:lnTo>
                  <a:pt x="836675" y="0"/>
                </a:lnTo>
                <a:lnTo>
                  <a:pt x="836675" y="1565148"/>
                </a:lnTo>
                <a:lnTo>
                  <a:pt x="0" y="156514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554481" y="3917950"/>
            <a:ext cx="3021076" cy="21844"/>
          </a:xfrm>
          <a:custGeom>
            <a:gdLst>
              <a:gd fmla="*/ 6350 w 3021076" name="connsiteX0"/>
              <a:gd fmla="*/ 6350 h 21844" name="connsiteY0"/>
              <a:gd fmla="*/ 3014726 w 3021076" name="connsiteX1"/>
              <a:gd fmla="*/ 6350 h 21844" name="connsiteY1"/>
            </a:gdLst>
            <a:cxnLst>
              <a:cxn ang="0">
                <a:pos x="connsiteX0" y="connsiteY0"/>
              </a:cxn>
              <a:cxn ang="1">
                <a:pos x="connsiteX1" y="connsiteY1"/>
              </a:cxn>
            </a:cxnLst>
            <a:rect b="b" l="l" r="r" t="t"/>
            <a:pathLst>
              <a:path h="21844" w="3021076">
                <a:moveTo>
                  <a:pt x="6350" y="6350"/>
                </a:moveTo>
                <a:lnTo>
                  <a:pt x="3014726" y="6350"/>
                </a:lnTo>
              </a:path>
            </a:pathLst>
          </a:custGeom>
          <a:ln w="12700">
            <a:solidFill>
              <a:srgbClr val="8087A4">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Freeform 3"/>
          <p:cNvSpPr/>
          <p:nvPr/>
        </p:nvSpPr>
        <p:spPr>
          <a:xfrm>
            <a:off x="4844796" y="1525524"/>
            <a:ext cx="1260347" cy="1293875"/>
          </a:xfrm>
          <a:custGeom>
            <a:gdLst>
              <a:gd fmla="*/ 0 w 1260347" name="connsiteX0"/>
              <a:gd fmla="*/ 646937 h 1293875" name="connsiteY0"/>
              <a:gd fmla="*/ 630173 w 1260347" name="connsiteX1"/>
              <a:gd fmla="*/ 0 h 1293875" name="connsiteY1"/>
              <a:gd fmla="*/ 1260347 w 1260347" name="connsiteX2"/>
              <a:gd fmla="*/ 646937 h 1293875" name="connsiteY2"/>
              <a:gd fmla="*/ 630173 w 1260347" name="connsiteX3"/>
              <a:gd fmla="*/ 1293875 h 1293875" name="connsiteY3"/>
              <a:gd fmla="*/ 0 w 1260347" name="connsiteX4"/>
              <a:gd fmla="*/ 646937 h 129387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293875" w="1260347">
                <a:moveTo>
                  <a:pt x="0" y="646937"/>
                </a:moveTo>
                <a:cubicBezTo>
                  <a:pt x="0" y="289686"/>
                  <a:pt x="282194" y="0"/>
                  <a:pt x="630173" y="0"/>
                </a:cubicBezTo>
                <a:cubicBezTo>
                  <a:pt x="978153" y="0"/>
                  <a:pt x="1260347" y="289686"/>
                  <a:pt x="1260347" y="646937"/>
                </a:cubicBezTo>
                <a:cubicBezTo>
                  <a:pt x="1260347" y="1004188"/>
                  <a:pt x="978153" y="1293875"/>
                  <a:pt x="630173" y="1293875"/>
                </a:cubicBezTo>
                <a:cubicBezTo>
                  <a:pt x="282194" y="1293875"/>
                  <a:pt x="0" y="1004188"/>
                  <a:pt x="0" y="646937"/>
                </a:cubicBezTo>
              </a:path>
            </a:pathLst>
          </a:custGeom>
          <a:solidFill>
            <a:srgbClr val="7094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5859779" y="1874520"/>
            <a:ext cx="1164336" cy="1196339"/>
          </a:xfrm>
          <a:custGeom>
            <a:gdLst>
              <a:gd fmla="*/ 0 w 1164336" name="connsiteX0"/>
              <a:gd fmla="*/ 598169 h 1196339" name="connsiteY0"/>
              <a:gd fmla="*/ 582167 w 1164336" name="connsiteX1"/>
              <a:gd fmla="*/ 0 h 1196339" name="connsiteY1"/>
              <a:gd fmla="*/ 1164336 w 1164336" name="connsiteX2"/>
              <a:gd fmla="*/ 598169 h 1196339" name="connsiteY2"/>
              <a:gd fmla="*/ 582167 w 1164336" name="connsiteX3"/>
              <a:gd fmla="*/ 1196339 h 1196339" name="connsiteY3"/>
              <a:gd fmla="*/ 0 w 1164336" name="connsiteX4"/>
              <a:gd fmla="*/ 598169 h 119633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96339" w="1164336">
                <a:moveTo>
                  <a:pt x="0" y="598169"/>
                </a:moveTo>
                <a:cubicBezTo>
                  <a:pt x="0" y="267842"/>
                  <a:pt x="260604" y="0"/>
                  <a:pt x="582167" y="0"/>
                </a:cubicBezTo>
                <a:cubicBezTo>
                  <a:pt x="903732" y="0"/>
                  <a:pt x="1164336" y="267842"/>
                  <a:pt x="1164336" y="598169"/>
                </a:cubicBezTo>
                <a:cubicBezTo>
                  <a:pt x="1164336" y="928497"/>
                  <a:pt x="903732" y="1196339"/>
                  <a:pt x="582167" y="1196339"/>
                </a:cubicBezTo>
                <a:cubicBezTo>
                  <a:pt x="260604" y="1196339"/>
                  <a:pt x="0" y="928497"/>
                  <a:pt x="0" y="598169"/>
                </a:cubicBezTo>
              </a:path>
            </a:pathLst>
          </a:custGeom>
          <a:solidFill>
            <a:srgbClr val="9FE37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6704076" y="1560575"/>
            <a:ext cx="1065276" cy="1034796"/>
          </a:xfrm>
          <a:custGeom>
            <a:gdLst>
              <a:gd fmla="*/ 0 w 1065276" name="connsiteX0"/>
              <a:gd fmla="*/ 517397 h 1034796" name="connsiteY0"/>
              <a:gd fmla="*/ 532638 w 1065276" name="connsiteX1"/>
              <a:gd fmla="*/ 0 h 1034796" name="connsiteY1"/>
              <a:gd fmla="*/ 1065276 w 1065276" name="connsiteX2"/>
              <a:gd fmla="*/ 517397 h 1034796" name="connsiteY2"/>
              <a:gd fmla="*/ 532638 w 1065276" name="connsiteX3"/>
              <a:gd fmla="*/ 1034796 h 1034796" name="connsiteY3"/>
              <a:gd fmla="*/ 0 w 1065276" name="connsiteX4"/>
              <a:gd fmla="*/ 517397 h 103479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34796" w="1065276">
                <a:moveTo>
                  <a:pt x="0" y="517397"/>
                </a:moveTo>
                <a:cubicBezTo>
                  <a:pt x="0" y="231647"/>
                  <a:pt x="238505" y="0"/>
                  <a:pt x="532638" y="0"/>
                </a:cubicBezTo>
                <a:cubicBezTo>
                  <a:pt x="826769" y="0"/>
                  <a:pt x="1065276" y="231647"/>
                  <a:pt x="1065276" y="517397"/>
                </a:cubicBezTo>
                <a:cubicBezTo>
                  <a:pt x="1065276" y="803147"/>
                  <a:pt x="826769" y="1034796"/>
                  <a:pt x="532638" y="1034796"/>
                </a:cubicBezTo>
                <a:cubicBezTo>
                  <a:pt x="238505" y="1034796"/>
                  <a:pt x="0" y="803147"/>
                  <a:pt x="0" y="517397"/>
                </a:cubicBezTo>
              </a:path>
            </a:pathLst>
          </a:custGeom>
          <a:solidFill>
            <a:srgbClr val="808D9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4128515" y="2252472"/>
            <a:ext cx="993648" cy="964691"/>
          </a:xfrm>
          <a:custGeom>
            <a:gdLst>
              <a:gd fmla="*/ 0 w 993648" name="connsiteX0"/>
              <a:gd fmla="*/ 482345 h 964691" name="connsiteY0"/>
              <a:gd fmla="*/ 496824 w 993648" name="connsiteX1"/>
              <a:gd fmla="*/ 0 h 964691" name="connsiteY1"/>
              <a:gd fmla="*/ 993648 w 993648" name="connsiteX2"/>
              <a:gd fmla="*/ 482345 h 964691" name="connsiteY2"/>
              <a:gd fmla="*/ 496824 w 993648" name="connsiteX3"/>
              <a:gd fmla="*/ 964692 h 964691" name="connsiteY3"/>
              <a:gd fmla="*/ 0 w 993648" name="connsiteX4"/>
              <a:gd fmla="*/ 482345 h 964691"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64691" w="993647">
                <a:moveTo>
                  <a:pt x="0" y="482345"/>
                </a:moveTo>
                <a:cubicBezTo>
                  <a:pt x="0" y="215900"/>
                  <a:pt x="222377" y="0"/>
                  <a:pt x="496824" y="0"/>
                </a:cubicBezTo>
                <a:cubicBezTo>
                  <a:pt x="771271" y="0"/>
                  <a:pt x="993648" y="215900"/>
                  <a:pt x="993648" y="482345"/>
                </a:cubicBezTo>
                <a:cubicBezTo>
                  <a:pt x="993648" y="748792"/>
                  <a:pt x="771271" y="964692"/>
                  <a:pt x="496824" y="964692"/>
                </a:cubicBezTo>
                <a:cubicBezTo>
                  <a:pt x="222377" y="964692"/>
                  <a:pt x="0" y="748792"/>
                  <a:pt x="0" y="482345"/>
                </a:cubicBezTo>
              </a:path>
            </a:pathLst>
          </a:custGeom>
          <a:solidFill>
            <a:srgbClr val="4DC7F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5599176" y="2747772"/>
            <a:ext cx="1420367" cy="1379219"/>
          </a:xfrm>
          <a:custGeom>
            <a:gdLst>
              <a:gd fmla="*/ 0 w 1420367" name="connsiteX0"/>
              <a:gd fmla="*/ 689610 h 1379219" name="connsiteY0"/>
              <a:gd fmla="*/ 710183 w 1420367" name="connsiteX1"/>
              <a:gd fmla="*/ 0 h 1379219" name="connsiteY1"/>
              <a:gd fmla="*/ 1420367 w 1420367" name="connsiteX2"/>
              <a:gd fmla="*/ 689610 h 1379219" name="connsiteY2"/>
              <a:gd fmla="*/ 710183 w 1420367" name="connsiteX3"/>
              <a:gd fmla="*/ 1379219 h 1379219" name="connsiteY3"/>
              <a:gd fmla="*/ 0 w 1420367" name="connsiteX4"/>
              <a:gd fmla="*/ 689610 h 137921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79219" w="1420367">
                <a:moveTo>
                  <a:pt x="0" y="689610"/>
                </a:moveTo>
                <a:cubicBezTo>
                  <a:pt x="0" y="308736"/>
                  <a:pt x="318008" y="0"/>
                  <a:pt x="710183" y="0"/>
                </a:cubicBezTo>
                <a:cubicBezTo>
                  <a:pt x="1102359" y="0"/>
                  <a:pt x="1420367" y="308736"/>
                  <a:pt x="1420367" y="689610"/>
                </a:cubicBezTo>
                <a:cubicBezTo>
                  <a:pt x="1420367" y="1070482"/>
                  <a:pt x="1102359" y="1379219"/>
                  <a:pt x="710183" y="1379219"/>
                </a:cubicBezTo>
                <a:cubicBezTo>
                  <a:pt x="318008" y="1379219"/>
                  <a:pt x="0" y="1070482"/>
                  <a:pt x="0" y="689610"/>
                </a:cubicBezTo>
              </a:path>
            </a:pathLst>
          </a:custGeom>
          <a:solidFill>
            <a:srgbClr val="FF944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6845807" y="2793492"/>
            <a:ext cx="923544" cy="896112"/>
          </a:xfrm>
          <a:custGeom>
            <a:gdLst>
              <a:gd fmla="*/ 0 w 923544" name="connsiteX0"/>
              <a:gd fmla="*/ 448055 h 896112" name="connsiteY0"/>
              <a:gd fmla="*/ 461772 w 923544" name="connsiteX1"/>
              <a:gd fmla="*/ 0 h 896112" name="connsiteY1"/>
              <a:gd fmla="*/ 923544 w 923544" name="connsiteX2"/>
              <a:gd fmla="*/ 448055 h 896112" name="connsiteY2"/>
              <a:gd fmla="*/ 461772 w 923544" name="connsiteX3"/>
              <a:gd fmla="*/ 896111 h 896112" name="connsiteY3"/>
              <a:gd fmla="*/ 0 w 923544" name="connsiteX4"/>
              <a:gd fmla="*/ 448055 h 89611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96112" w="923544">
                <a:moveTo>
                  <a:pt x="0" y="448055"/>
                </a:moveTo>
                <a:cubicBezTo>
                  <a:pt x="0" y="200659"/>
                  <a:pt x="206756" y="0"/>
                  <a:pt x="461772" y="0"/>
                </a:cubicBezTo>
                <a:cubicBezTo>
                  <a:pt x="716788" y="0"/>
                  <a:pt x="923544" y="200659"/>
                  <a:pt x="923544" y="448055"/>
                </a:cubicBezTo>
                <a:cubicBezTo>
                  <a:pt x="923544" y="695451"/>
                  <a:pt x="716788" y="896111"/>
                  <a:pt x="461772" y="896111"/>
                </a:cubicBezTo>
                <a:cubicBezTo>
                  <a:pt x="206756" y="896111"/>
                  <a:pt x="0" y="695451"/>
                  <a:pt x="0" y="448055"/>
                </a:cubicBezTo>
              </a:path>
            </a:pathLst>
          </a:custGeom>
          <a:solidFill>
            <a:srgbClr val="4DC784">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4538471" y="2836164"/>
            <a:ext cx="1165860" cy="1197864"/>
          </a:xfrm>
          <a:custGeom>
            <a:gdLst>
              <a:gd fmla="*/ 0 w 1165860" name="connsiteX0"/>
              <a:gd fmla="*/ 598932 h 1197864" name="connsiteY0"/>
              <a:gd fmla="*/ 582930 w 1165860" name="connsiteX1"/>
              <a:gd fmla="*/ 0 h 1197864" name="connsiteY1"/>
              <a:gd fmla="*/ 1165860 w 1165860" name="connsiteX2"/>
              <a:gd fmla="*/ 598932 h 1197864" name="connsiteY2"/>
              <a:gd fmla="*/ 582930 w 1165860" name="connsiteX3"/>
              <a:gd fmla="*/ 1197864 h 1197864" name="connsiteY3"/>
              <a:gd fmla="*/ 0 w 1165860" name="connsiteX4"/>
              <a:gd fmla="*/ 598932 h 11978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197864" w="1165860">
                <a:moveTo>
                  <a:pt x="0" y="598932"/>
                </a:moveTo>
                <a:cubicBezTo>
                  <a:pt x="0" y="268096"/>
                  <a:pt x="260985" y="0"/>
                  <a:pt x="582930" y="0"/>
                </a:cubicBezTo>
                <a:cubicBezTo>
                  <a:pt x="904875" y="0"/>
                  <a:pt x="1165860" y="268096"/>
                  <a:pt x="1165860" y="598932"/>
                </a:cubicBezTo>
                <a:cubicBezTo>
                  <a:pt x="1165860" y="929766"/>
                  <a:pt x="904875" y="1197864"/>
                  <a:pt x="582930" y="1197864"/>
                </a:cubicBezTo>
                <a:cubicBezTo>
                  <a:pt x="260985" y="1197864"/>
                  <a:pt x="0" y="929766"/>
                  <a:pt x="0" y="598932"/>
                </a:cubicBezTo>
              </a:path>
            </a:pathLst>
          </a:custGeom>
          <a:solidFill>
            <a:srgbClr val="FFD34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6647688" y="3540252"/>
            <a:ext cx="815339" cy="822959"/>
          </a:xfrm>
          <a:custGeom>
            <a:gdLst>
              <a:gd fmla="*/ 0 w 815339" name="connsiteX0"/>
              <a:gd fmla="*/ 411479 h 822959" name="connsiteY0"/>
              <a:gd fmla="*/ 407669 w 815339" name="connsiteX1"/>
              <a:gd fmla="*/ 0 h 822959" name="connsiteY1"/>
              <a:gd fmla="*/ 815340 w 815339" name="connsiteX2"/>
              <a:gd fmla="*/ 411479 h 822959" name="connsiteY2"/>
              <a:gd fmla="*/ 407669 w 815339" name="connsiteX3"/>
              <a:gd fmla="*/ 822959 h 822959" name="connsiteY3"/>
              <a:gd fmla="*/ 0 w 815339" name="connsiteX4"/>
              <a:gd fmla="*/ 411479 h 82295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22959" w="815339">
                <a:moveTo>
                  <a:pt x="0" y="411479"/>
                </a:moveTo>
                <a:cubicBezTo>
                  <a:pt x="0" y="184276"/>
                  <a:pt x="182498" y="0"/>
                  <a:pt x="407669" y="0"/>
                </a:cubicBezTo>
                <a:cubicBezTo>
                  <a:pt x="632841" y="0"/>
                  <a:pt x="815340" y="184276"/>
                  <a:pt x="815340" y="411479"/>
                </a:cubicBezTo>
                <a:cubicBezTo>
                  <a:pt x="815340" y="638733"/>
                  <a:pt x="632841" y="822959"/>
                  <a:pt x="407669" y="822959"/>
                </a:cubicBezTo>
                <a:cubicBezTo>
                  <a:pt x="182498" y="822959"/>
                  <a:pt x="0" y="638733"/>
                  <a:pt x="0" y="411479"/>
                </a:cubicBezTo>
              </a:path>
            </a:pathLst>
          </a:custGeom>
          <a:solidFill>
            <a:srgbClr val="4D639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3"/>
          <p:cNvSpPr/>
          <p:nvPr/>
        </p:nvSpPr>
        <p:spPr>
          <a:xfrm>
            <a:off x="7645907" y="2798064"/>
            <a:ext cx="973836" cy="982979"/>
          </a:xfrm>
          <a:custGeom>
            <a:gdLst>
              <a:gd fmla="*/ 0 w 973836" name="connsiteX0"/>
              <a:gd fmla="*/ 491489 h 982979" name="connsiteY0"/>
              <a:gd fmla="*/ 486918 w 973836" name="connsiteX1"/>
              <a:gd fmla="*/ 0 h 982979" name="connsiteY1"/>
              <a:gd fmla="*/ 973835 w 973836" name="connsiteX2"/>
              <a:gd fmla="*/ 491489 h 982979" name="connsiteY2"/>
              <a:gd fmla="*/ 486918 w 973836" name="connsiteX3"/>
              <a:gd fmla="*/ 982979 h 982979" name="connsiteY3"/>
              <a:gd fmla="*/ 0 w 973836" name="connsiteX4"/>
              <a:gd fmla="*/ 491489 h 9829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82978" w="973836">
                <a:moveTo>
                  <a:pt x="0" y="491489"/>
                </a:moveTo>
                <a:cubicBezTo>
                  <a:pt x="0" y="220090"/>
                  <a:pt x="218059" y="0"/>
                  <a:pt x="486918" y="0"/>
                </a:cubicBezTo>
                <a:cubicBezTo>
                  <a:pt x="755777" y="0"/>
                  <a:pt x="973835" y="220090"/>
                  <a:pt x="973835" y="491489"/>
                </a:cubicBezTo>
                <a:cubicBezTo>
                  <a:pt x="973835" y="762889"/>
                  <a:pt x="755777" y="982979"/>
                  <a:pt x="486918" y="982979"/>
                </a:cubicBezTo>
                <a:cubicBezTo>
                  <a:pt x="218059" y="982979"/>
                  <a:pt x="0" y="762889"/>
                  <a:pt x="0" y="491489"/>
                </a:cubicBezTo>
              </a:path>
            </a:pathLst>
          </a:custGeom>
          <a:solidFill>
            <a:srgbClr val="9272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3"/>
          <p:cNvSpPr/>
          <p:nvPr/>
        </p:nvSpPr>
        <p:spPr>
          <a:xfrm>
            <a:off x="7645907" y="1766316"/>
            <a:ext cx="1065276" cy="1033272"/>
          </a:xfrm>
          <a:custGeom>
            <a:gdLst>
              <a:gd fmla="*/ 0 w 1065276" name="connsiteX0"/>
              <a:gd fmla="*/ 516635 h 1033272" name="connsiteY0"/>
              <a:gd fmla="*/ 532638 w 1065276" name="connsiteX1"/>
              <a:gd fmla="*/ 0 h 1033272" name="connsiteY1"/>
              <a:gd fmla="*/ 1065276 w 1065276" name="connsiteX2"/>
              <a:gd fmla="*/ 516635 h 1033272" name="connsiteY2"/>
              <a:gd fmla="*/ 532638 w 1065276" name="connsiteX3"/>
              <a:gd fmla="*/ 1033272 h 1033272" name="connsiteY3"/>
              <a:gd fmla="*/ 0 w 1065276" name="connsiteX4"/>
              <a:gd fmla="*/ 516635 h 103327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033272" w="1065276">
                <a:moveTo>
                  <a:pt x="0" y="516635"/>
                </a:moveTo>
                <a:cubicBezTo>
                  <a:pt x="0" y="231266"/>
                  <a:pt x="238506" y="0"/>
                  <a:pt x="532638" y="0"/>
                </a:cubicBezTo>
                <a:cubicBezTo>
                  <a:pt x="826770" y="0"/>
                  <a:pt x="1065276" y="231266"/>
                  <a:pt x="1065276" y="516635"/>
                </a:cubicBezTo>
                <a:cubicBezTo>
                  <a:pt x="1065276" y="802004"/>
                  <a:pt x="826770" y="1033272"/>
                  <a:pt x="532638" y="1033272"/>
                </a:cubicBezTo>
                <a:cubicBezTo>
                  <a:pt x="238506" y="1033272"/>
                  <a:pt x="0" y="802004"/>
                  <a:pt x="0" y="516635"/>
                </a:cubicBezTo>
              </a:path>
            </a:pathLst>
          </a:custGeom>
          <a:solidFill>
            <a:srgbClr val="88B0E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2667000" y="3048000"/>
            <a:ext cx="254000" cy="274320"/>
          </a:xfrm>
          <a:prstGeom prst="rect">
            <a:avLst/>
          </a:prstGeom>
          <a:noFill/>
        </p:spPr>
        <p:txBody>
          <a:bodyPr lIns="0" rIns="0" rtlCol="0" tIns="0" wrap="none">
            <a:spAutoFit/>
          </a:bodyPr>
          <a:lstStyle/>
          <a:p>
            <a:pPr>
              <a:lnSpc>
                <a:spcPts val="1800"/>
              </a:lnSpc>
            </a:pPr>
            <a:r>
              <a:rPr altLang="zh-CN" b="1" lang="en-US" smtClean="0" sz="2004">
                <a:solidFill>
                  <a:srgbClr val="FFFFFF"/>
                </a:solidFill>
                <a:latin charset="0" pitchFamily="18" typeface="Times New Roman"/>
                <a:cs charset="0" pitchFamily="18" typeface="Times New Roman"/>
              </a:rPr>
              <a:t>44</a:t>
            </a:r>
          </a:p>
        </p:txBody>
      </p:sp>
      <p:sp>
        <p:nvSpPr>
          <p:cNvPr id="19" name="TextBox 1"/>
          <p:cNvSpPr txBox="1"/>
          <p:nvPr/>
        </p:nvSpPr>
        <p:spPr>
          <a:xfrm>
            <a:off x="990600" y="4038600"/>
            <a:ext cx="627062"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2014年1月</a:t>
            </a:r>
          </a:p>
        </p:txBody>
      </p:sp>
      <p:sp>
        <p:nvSpPr>
          <p:cNvPr id="20" name="TextBox 1"/>
          <p:cNvSpPr txBox="1"/>
          <p:nvPr/>
        </p:nvSpPr>
        <p:spPr>
          <a:xfrm>
            <a:off x="2463800" y="4038600"/>
            <a:ext cx="70167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2014年12月</a:t>
            </a:r>
          </a:p>
        </p:txBody>
      </p:sp>
      <p:sp>
        <p:nvSpPr>
          <p:cNvPr id="21" name="TextBox 1"/>
          <p:cNvSpPr txBox="1"/>
          <p:nvPr/>
        </p:nvSpPr>
        <p:spPr>
          <a:xfrm>
            <a:off x="393700" y="254000"/>
            <a:ext cx="5603875" cy="1645920"/>
          </a:xfrm>
          <a:prstGeom prst="rect">
            <a:avLst/>
          </a:prstGeom>
          <a:noFill/>
        </p:spPr>
        <p:txBody>
          <a:bodyPr lIns="0" rIns="0" rtlCol="0" tIns="0" wrap="none">
            <a:spAutoFit/>
          </a:bodyPr>
          <a:lstStyle/>
          <a:p>
            <a:pPr>
              <a:lnSpc>
                <a:spcPts val="1400"/>
              </a:lnSpc>
              <a:tabLst>
                <a:tab pos="241300"/>
                <a:tab pos="520700"/>
                <a:tab pos="1485900"/>
              </a:tabLst>
            </a:pPr>
            <a:r>
              <a:rPr altLang="zh-CN" lang="en-US" smtClean="0"/>
              <a:t>	移动互联网行业趋势展望</a:t>
            </a:r>
          </a:p>
          <a:p>
            <a:pPr>
              <a:lnSpc>
                <a:spcPts val="1400"/>
              </a:lnSpc>
              <a:tabLst>
                <a:tab pos="241300"/>
                <a:tab pos="520700"/>
                <a:tab pos="1485900"/>
              </a:tabLst>
            </a:pPr>
            <a:r>
              <a:rPr altLang="zh-CN" lang="en-US" smtClean="0"/>
              <a:t>   O2O行业应用数量快速增加，覆盖更多生活相关领域</a:t>
            </a:r>
          </a:p>
          <a:p>
            <a:pPr>
              <a:lnSpc>
                <a:spcPts val="1400"/>
              </a:lnSpc>
              <a:tabLst>
                <a:tab pos="241300"/>
                <a:tab pos="520700"/>
                <a:tab pos="1485900"/>
              </a:tabLst>
            </a:pPr>
            <a:endParaRPr altLang="zh-CN" lang="en-US" smtClean="0"/>
          </a:p>
          <a:p>
            <a:pPr>
              <a:lnSpc>
                <a:spcPts val="1400"/>
              </a:lnSpc>
              <a:tabLst>
                <a:tab pos="241300"/>
                <a:tab pos="520700"/>
                <a:tab pos="1485900"/>
              </a:tabLst>
            </a:pPr>
            <a:endParaRPr altLang="zh-CN" lang="en-US" smtClean="0"/>
          </a:p>
          <a:p>
            <a:pPr>
              <a:lnSpc>
                <a:spcPts val="1400"/>
              </a:lnSpc>
              <a:tabLst>
                <a:tab pos="241300"/>
                <a:tab pos="520700"/>
                <a:tab pos="1485900"/>
              </a:tabLst>
            </a:pPr>
            <a:endParaRPr altLang="zh-CN" lang="en-US" smtClean="0"/>
          </a:p>
          <a:p>
            <a:pPr>
              <a:lnSpc>
                <a:spcPts val="1400"/>
              </a:lnSpc>
              <a:tabLst>
                <a:tab pos="241300"/>
                <a:tab pos="520700"/>
                <a:tab pos="1485900"/>
              </a:tabLst>
            </a:pPr>
            <a:endParaRPr altLang="zh-CN" lang="en-US" smtClean="0"/>
          </a:p>
          <a:p>
            <a:pPr>
              <a:lnSpc>
                <a:spcPts val="1400"/>
              </a:lnSpc>
              <a:tabLst>
                <a:tab pos="241300"/>
                <a:tab pos="520700"/>
                <a:tab pos="1485900"/>
              </a:tabLst>
            </a:pPr>
            <a:endParaRPr altLang="zh-CN" lang="en-US" smtClean="0"/>
          </a:p>
          <a:p>
            <a:pPr>
              <a:lnSpc>
                <a:spcPts val="1400"/>
              </a:lnSpc>
              <a:tabLst>
                <a:tab pos="241300"/>
                <a:tab pos="520700"/>
                <a:tab pos="1485900"/>
              </a:tabLst>
            </a:pPr>
            <a:r>
              <a:rPr altLang="zh-CN" lang="en-US" smtClean="0"/>
              <a:t>		2014年1-12月 Top1000应用中O2O</a:t>
            </a:r>
          </a:p>
          <a:p>
            <a:pPr>
              <a:lnSpc>
                <a:spcPts val="1400"/>
              </a:lnSpc>
              <a:tabLst>
                <a:tab pos="241300"/>
                <a:tab pos="520700"/>
                <a:tab pos="1485900"/>
              </a:tabLst>
            </a:pPr>
            <a:r>
              <a:rPr altLang="zh-CN" lang="en-US" smtClean="0"/>
              <a:t>			应用款数</a:t>
            </a:r>
          </a:p>
        </p:txBody>
      </p:sp>
      <p:sp>
        <p:nvSpPr>
          <p:cNvPr id="2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3" name="TextBox 1"/>
          <p:cNvSpPr txBox="1"/>
          <p:nvPr/>
        </p:nvSpPr>
        <p:spPr>
          <a:xfrm>
            <a:off x="889000" y="2667000"/>
            <a:ext cx="508000" cy="1036320"/>
          </a:xfrm>
          <a:prstGeom prst="rect">
            <a:avLst/>
          </a:prstGeom>
          <a:noFill/>
        </p:spPr>
        <p:txBody>
          <a:bodyPr lIns="0" rIns="0" rtlCol="0" tIns="0" wrap="none">
            <a:spAutoFit/>
          </a:bodyPr>
          <a:lstStyle/>
          <a:p>
            <a:pPr>
              <a:lnSpc>
                <a:spcPts val="1300"/>
              </a:lnSpc>
              <a:tabLst>
                <a:tab pos="279400"/>
              </a:tabLst>
            </a:pPr>
            <a:r>
              <a:rPr altLang="zh-CN" lang="en-US" smtClean="0" sz="996">
                <a:solidFill>
                  <a:srgbClr val="8087A4"/>
                </a:solidFill>
                <a:latin charset="0" pitchFamily="18" typeface="Microsoft YaHei UI"/>
                <a:cs charset="0" pitchFamily="18" typeface="Microsoft YaHei UI"/>
              </a:rPr>
              <a:t>单位：款</a:t>
            </a:r>
          </a:p>
          <a:p>
            <a:pPr>
              <a:lnSpc>
                <a:spcPts val="1300"/>
              </a:lnSpc>
              <a:tabLst>
                <a:tab pos="2794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2794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2794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2794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279400"/>
              </a:tabLst>
            </a:pPr>
            <a:r>
              <a:rPr altLang="zh-CN" lang="en-US" smtClean="0" sz="996">
                <a:solidFill>
                  <a:srgbClr val="8087A4"/>
                </a:solidFill>
                <a:latin charset="0" pitchFamily="18" typeface="Microsoft YaHei UI"/>
                <a:cs charset="0" pitchFamily="18" typeface="Microsoft YaHei UI"/>
              </a:rPr>
              <a:t>	27</a:t>
            </a:r>
          </a:p>
        </p:txBody>
      </p:sp>
      <p:sp>
        <p:nvSpPr>
          <p:cNvPr id="24" name="TextBox 1"/>
          <p:cNvSpPr txBox="1"/>
          <p:nvPr/>
        </p:nvSpPr>
        <p:spPr>
          <a:xfrm>
            <a:off x="4368800" y="2540000"/>
            <a:ext cx="457200" cy="337820"/>
          </a:xfrm>
          <a:prstGeom prst="rect">
            <a:avLst/>
          </a:prstGeom>
          <a:noFill/>
        </p:spPr>
        <p:txBody>
          <a:bodyPr lIns="0" rIns="0" rtlCol="0" tIns="0" wrap="none">
            <a:spAutoFit/>
          </a:bodyPr>
          <a:lstStyle/>
          <a:p>
            <a:pPr>
              <a:lnSpc>
                <a:spcPts val="2300"/>
              </a:lnSpc>
            </a:pPr>
            <a:r>
              <a:rPr altLang="zh-CN" b="1" lang="en-US" smtClean="0" sz="1800">
                <a:solidFill>
                  <a:srgbClr val="FFFFFF"/>
                </a:solidFill>
                <a:latin charset="0" pitchFamily="18" typeface="Microsoft YaHei UI"/>
                <a:cs charset="0" pitchFamily="18" typeface="Microsoft YaHei UI"/>
              </a:rPr>
              <a:t>社区</a:t>
            </a:r>
          </a:p>
        </p:txBody>
      </p:sp>
      <p:sp>
        <p:nvSpPr>
          <p:cNvPr id="25" name="TextBox 1"/>
          <p:cNvSpPr txBox="1"/>
          <p:nvPr/>
        </p:nvSpPr>
        <p:spPr>
          <a:xfrm>
            <a:off x="5981700" y="2273300"/>
            <a:ext cx="673100" cy="2026920"/>
          </a:xfrm>
          <a:prstGeom prst="rect">
            <a:avLst/>
          </a:prstGeom>
          <a:noFill/>
        </p:spPr>
        <p:txBody>
          <a:bodyPr lIns="0" rIns="0" rtlCol="0" tIns="0" wrap="none">
            <a:spAutoFit/>
          </a:bodyPr>
          <a:lstStyle/>
          <a:p>
            <a:pPr>
              <a:lnSpc>
                <a:spcPts val="2600"/>
              </a:lnSpc>
              <a:tabLst>
                <a:tab pos="215900"/>
              </a:tabLst>
            </a:pPr>
            <a:r>
              <a:rPr altLang="zh-CN" lang="en-US" smtClean="0"/>
              <a:t>	票务</a:t>
            </a:r>
          </a:p>
          <a:p>
            <a:pPr>
              <a:lnSpc>
                <a:spcPts val="2600"/>
              </a:lnSpc>
              <a:tabLst>
                <a:tab pos="215900"/>
              </a:tabLst>
            </a:pPr>
            <a:endParaRPr altLang="zh-CN" lang="en-US" smtClean="0"/>
          </a:p>
          <a:p>
            <a:pPr>
              <a:lnSpc>
                <a:spcPts val="2600"/>
              </a:lnSpc>
              <a:tabLst>
                <a:tab pos="215900"/>
              </a:tabLst>
            </a:pPr>
            <a:endParaRPr altLang="zh-CN" lang="en-US" smtClean="0"/>
          </a:p>
          <a:p>
            <a:pPr>
              <a:lnSpc>
                <a:spcPts val="2600"/>
              </a:lnSpc>
              <a:tabLst>
                <a:tab pos="215900"/>
              </a:tabLst>
            </a:pPr>
            <a:endParaRPr altLang="zh-CN" lang="en-US" smtClean="0"/>
          </a:p>
          <a:p>
            <a:pPr>
              <a:lnSpc>
                <a:spcPts val="2600"/>
              </a:lnSpc>
              <a:tabLst>
                <a:tab pos="215900"/>
              </a:tabLst>
            </a:pPr>
            <a:endParaRPr altLang="zh-CN" lang="en-US" smtClean="0"/>
          </a:p>
          <a:p>
            <a:pPr>
              <a:lnSpc>
                <a:spcPts val="2600"/>
              </a:lnSpc>
              <a:tabLst>
                <a:tab pos="215900"/>
              </a:tabLst>
            </a:pPr>
            <a:r>
              <a:rPr altLang="zh-CN" lang="en-US" smtClean="0"/>
              <a:t>旅游</a:t>
            </a:r>
          </a:p>
        </p:txBody>
      </p:sp>
      <p:sp>
        <p:nvSpPr>
          <p:cNvPr id="26" name="TextBox 1"/>
          <p:cNvSpPr txBox="1"/>
          <p:nvPr/>
        </p:nvSpPr>
        <p:spPr>
          <a:xfrm>
            <a:off x="7035800" y="1917700"/>
            <a:ext cx="508000" cy="2331720"/>
          </a:xfrm>
          <a:prstGeom prst="rect">
            <a:avLst/>
          </a:prstGeom>
          <a:noFill/>
        </p:spPr>
        <p:txBody>
          <a:bodyPr lIns="0" rIns="0" rtlCol="0" tIns="0" wrap="none">
            <a:spAutoFit/>
          </a:bodyPr>
          <a:lstStyle/>
          <a:p>
            <a:pPr>
              <a:lnSpc>
                <a:spcPts val="2000"/>
              </a:lnSpc>
              <a:tabLst>
                <a:tab pos="101600"/>
              </a:tabLst>
            </a:pPr>
            <a:r>
              <a:rPr altLang="zh-CN" b="1" lang="en-US" smtClean="0" sz="1596">
                <a:solidFill>
                  <a:srgbClr val="FFFFFF"/>
                </a:solidFill>
                <a:latin charset="0" pitchFamily="18" typeface="Microsoft YaHei UI"/>
                <a:cs charset="0" pitchFamily="18" typeface="Microsoft YaHei UI"/>
              </a:rPr>
              <a:t>医疗</a:t>
            </a:r>
          </a:p>
          <a:p>
            <a:pPr>
              <a:lnSpc>
                <a:spcPts val="2000"/>
              </a:lnSpc>
              <a:tabLst>
                <a:tab pos="101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101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101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101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101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101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101600"/>
              </a:tabLst>
            </a:pPr>
            <a:endParaRPr altLang="zh-CN" b="1" lang="en-US" smtClean="0" sz="1596">
              <a:solidFill>
                <a:srgbClr val="FFFFFF"/>
              </a:solidFill>
              <a:latin charset="0" pitchFamily="18" typeface="Microsoft YaHei UI"/>
              <a:cs charset="0" pitchFamily="18" typeface="Microsoft YaHei UI"/>
            </a:endParaRPr>
          </a:p>
          <a:p>
            <a:pPr>
              <a:lnSpc>
                <a:spcPts val="2000"/>
              </a:lnSpc>
              <a:tabLst>
                <a:tab pos="101600"/>
              </a:tabLst>
            </a:pPr>
            <a:r>
              <a:rPr altLang="zh-CN" b="1" lang="en-US" smtClean="0" sz="1596">
                <a:solidFill>
                  <a:srgbClr val="FFFFFF"/>
                </a:solidFill>
                <a:latin charset="0" pitchFamily="18" typeface="Microsoft YaHei UI"/>
                <a:cs charset="0" pitchFamily="18" typeface="Microsoft YaHei UI"/>
              </a:rPr>
              <a:t>	房产</a:t>
            </a:r>
          </a:p>
        </p:txBody>
      </p:sp>
      <p:sp>
        <p:nvSpPr>
          <p:cNvPr id="27" name="TextBox 1"/>
          <p:cNvSpPr txBox="1"/>
          <p:nvPr/>
        </p:nvSpPr>
        <p:spPr>
          <a:xfrm>
            <a:off x="4889500" y="1968500"/>
            <a:ext cx="812800" cy="2966720"/>
          </a:xfrm>
          <a:prstGeom prst="rect">
            <a:avLst/>
          </a:prstGeom>
          <a:noFill/>
        </p:spPr>
        <p:txBody>
          <a:bodyPr lIns="0" rIns="0" rtlCol="0" tIns="0" wrap="none">
            <a:spAutoFit/>
          </a:bodyPr>
          <a:lstStyle/>
          <a:p>
            <a:pPr>
              <a:lnSpc>
                <a:spcPts val="2300"/>
              </a:lnSpc>
              <a:tabLst>
                <a:tab pos="355600"/>
              </a:tabLst>
            </a:pPr>
            <a:r>
              <a:rPr altLang="zh-CN" lang="en-US" smtClean="0"/>
              <a:t>	餐饮</a:t>
            </a:r>
          </a:p>
          <a:p>
            <a:pPr>
              <a:lnSpc>
                <a:spcPts val="2300"/>
              </a:lnSpc>
              <a:tabLst>
                <a:tab pos="355600"/>
              </a:tabLst>
            </a:pPr>
            <a:endParaRPr altLang="zh-CN" lang="en-US" smtClean="0"/>
          </a:p>
          <a:p>
            <a:pPr>
              <a:lnSpc>
                <a:spcPts val="2300"/>
              </a:lnSpc>
              <a:tabLst>
                <a:tab pos="355600"/>
              </a:tabLst>
            </a:pPr>
            <a:endParaRPr altLang="zh-CN" lang="en-US" smtClean="0"/>
          </a:p>
          <a:p>
            <a:pPr>
              <a:lnSpc>
                <a:spcPts val="2300"/>
              </a:lnSpc>
              <a:tabLst>
                <a:tab pos="355600"/>
              </a:tabLst>
            </a:pPr>
            <a:endParaRPr altLang="zh-CN" lang="en-US" smtClean="0"/>
          </a:p>
          <a:p>
            <a:pPr>
              <a:lnSpc>
                <a:spcPts val="2300"/>
              </a:lnSpc>
              <a:tabLst>
                <a:tab pos="355600"/>
              </a:tabLst>
            </a:pPr>
            <a:endParaRPr altLang="zh-CN" lang="en-US" smtClean="0"/>
          </a:p>
          <a:p>
            <a:pPr>
              <a:lnSpc>
                <a:spcPts val="2300"/>
              </a:lnSpc>
              <a:tabLst>
                <a:tab pos="355600"/>
              </a:tabLst>
            </a:pPr>
            <a:endParaRPr altLang="zh-CN" lang="en-US" smtClean="0"/>
          </a:p>
          <a:p>
            <a:pPr>
              <a:lnSpc>
                <a:spcPts val="2300"/>
              </a:lnSpc>
              <a:tabLst>
                <a:tab pos="355600"/>
              </a:tabLst>
            </a:pPr>
            <a:endParaRPr altLang="zh-CN" lang="en-US" smtClean="0"/>
          </a:p>
          <a:p>
            <a:pPr>
              <a:lnSpc>
                <a:spcPts val="2300"/>
              </a:lnSpc>
              <a:tabLst>
                <a:tab pos="355600"/>
              </a:tabLst>
            </a:pPr>
            <a:endParaRPr altLang="zh-CN" lang="en-US" smtClean="0"/>
          </a:p>
          <a:p>
            <a:pPr>
              <a:lnSpc>
                <a:spcPts val="2300"/>
              </a:lnSpc>
              <a:tabLst>
                <a:tab pos="355600"/>
              </a:tabLst>
            </a:pPr>
            <a:r>
              <a:rPr altLang="zh-CN" lang="en-US" smtClean="0"/>
              <a:t>汽车</a:t>
            </a:r>
          </a:p>
          <a:p>
            <a:pPr>
              <a:lnSpc>
                <a:spcPts val="2300"/>
              </a:lnSpc>
              <a:tabLst>
                <a:tab pos="355600"/>
              </a:tabLst>
            </a:pPr>
            <a:r>
              <a:rPr altLang="zh-CN" lang="en-US" smtClean="0"/>
              <a:t>服务</a:t>
            </a:r>
          </a:p>
        </p:txBody>
      </p:sp>
      <p:sp>
        <p:nvSpPr>
          <p:cNvPr id="28" name="TextBox 1"/>
          <p:cNvSpPr txBox="1"/>
          <p:nvPr/>
        </p:nvSpPr>
        <p:spPr>
          <a:xfrm>
            <a:off x="6870700" y="3835400"/>
            <a:ext cx="406400" cy="299720"/>
          </a:xfrm>
          <a:prstGeom prst="rect">
            <a:avLst/>
          </a:prstGeom>
          <a:noFill/>
        </p:spPr>
        <p:txBody>
          <a:bodyPr lIns="0" rIns="0" rtlCol="0" tIns="0" wrap="none">
            <a:spAutoFit/>
          </a:bodyPr>
          <a:lstStyle/>
          <a:p>
            <a:pPr>
              <a:lnSpc>
                <a:spcPts val="2000"/>
              </a:lnSpc>
            </a:pPr>
            <a:r>
              <a:rPr altLang="zh-CN" b="1" lang="en-US" smtClean="0" sz="1598">
                <a:solidFill>
                  <a:srgbClr val="FFFFFF"/>
                </a:solidFill>
                <a:latin charset="0" pitchFamily="18" typeface="Microsoft YaHei UI"/>
                <a:cs charset="0" pitchFamily="18" typeface="Microsoft YaHei UI"/>
              </a:rPr>
              <a:t>家政</a:t>
            </a:r>
          </a:p>
        </p:txBody>
      </p:sp>
      <p:sp>
        <p:nvSpPr>
          <p:cNvPr id="29" name="TextBox 1"/>
          <p:cNvSpPr txBox="1"/>
          <p:nvPr/>
        </p:nvSpPr>
        <p:spPr>
          <a:xfrm>
            <a:off x="7924800" y="2159000"/>
            <a:ext cx="508000" cy="1823720"/>
          </a:xfrm>
          <a:prstGeom prst="rect">
            <a:avLst/>
          </a:prstGeom>
          <a:noFill/>
        </p:spPr>
        <p:txBody>
          <a:bodyPr lIns="0" rIns="0" rtlCol="0" tIns="0" wrap="none">
            <a:spAutoFit/>
          </a:bodyPr>
          <a:lstStyle/>
          <a:p>
            <a:pPr>
              <a:lnSpc>
                <a:spcPts val="2000"/>
              </a:lnSpc>
              <a:tabLst>
                <a:tab pos="50800"/>
              </a:tabLst>
            </a:pPr>
            <a:r>
              <a:rPr altLang="zh-CN" lang="en-US" smtClean="0"/>
              <a:t>	母婴</a:t>
            </a:r>
          </a:p>
          <a:p>
            <a:pPr>
              <a:lnSpc>
                <a:spcPts val="2000"/>
              </a:lnSpc>
              <a:tabLst>
                <a:tab pos="50800"/>
              </a:tabLst>
            </a:pPr>
            <a:endParaRPr altLang="zh-CN" lang="en-US" smtClean="0"/>
          </a:p>
          <a:p>
            <a:pPr>
              <a:lnSpc>
                <a:spcPts val="2000"/>
              </a:lnSpc>
              <a:tabLst>
                <a:tab pos="50800"/>
              </a:tabLst>
            </a:pPr>
            <a:endParaRPr altLang="zh-CN" lang="en-US" smtClean="0"/>
          </a:p>
          <a:p>
            <a:pPr>
              <a:lnSpc>
                <a:spcPts val="2000"/>
              </a:lnSpc>
              <a:tabLst>
                <a:tab pos="50800"/>
              </a:tabLst>
            </a:pPr>
            <a:endParaRPr altLang="zh-CN" lang="en-US" smtClean="0"/>
          </a:p>
          <a:p>
            <a:pPr>
              <a:lnSpc>
                <a:spcPts val="2000"/>
              </a:lnSpc>
              <a:tabLst>
                <a:tab pos="50800"/>
              </a:tabLst>
            </a:pPr>
            <a:endParaRPr altLang="zh-CN" lang="en-US" smtClean="0"/>
          </a:p>
          <a:p>
            <a:pPr>
              <a:lnSpc>
                <a:spcPts val="2000"/>
              </a:lnSpc>
              <a:tabLst>
                <a:tab pos="50800"/>
              </a:tabLst>
            </a:pPr>
            <a:endParaRPr altLang="zh-CN" lang="en-US" smtClean="0"/>
          </a:p>
          <a:p>
            <a:pPr>
              <a:lnSpc>
                <a:spcPts val="2000"/>
              </a:lnSpc>
              <a:tabLst>
                <a:tab pos="50800"/>
              </a:tabLst>
            </a:pPr>
            <a:r>
              <a:rPr altLang="zh-CN" lang="en-US" smtClean="0"/>
              <a:t>教育</a:t>
            </a:r>
          </a:p>
        </p:txBody>
      </p:sp>
    </p:spTree>
  </p:cSld>
  <p:clrMapOvr>
    <a:masterClrMapping/>
  </p:clrMapOvr>
  <p:transition/>
  <p:timing/>
</p:sld>
</file>

<file path=ppt/slides/slide8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数据中心，行业公开信息</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3" name="TextBox 1"/>
          <p:cNvSpPr txBox="1"/>
          <p:nvPr/>
        </p:nvSpPr>
        <p:spPr>
          <a:xfrm>
            <a:off x="546100" y="2667000"/>
            <a:ext cx="1371600" cy="1569720"/>
          </a:xfrm>
          <a:prstGeom prst="rect">
            <a:avLst/>
          </a:prstGeom>
          <a:noFill/>
        </p:spPr>
        <p:txBody>
          <a:bodyPr lIns="0" rIns="0" rtlCol="0" tIns="0" wrap="none">
            <a:spAutoFit/>
          </a:bodyPr>
          <a:lstStyle/>
          <a:p>
            <a:pPr>
              <a:lnSpc>
                <a:spcPts val="1500"/>
              </a:lnSpc>
              <a:tabLst>
                <a:tab pos="25400"/>
                <a:tab pos="152400"/>
                <a:tab pos="190500"/>
              </a:tabLst>
            </a:pPr>
            <a:r>
              <a:rPr altLang="zh-CN" lang="en-US" smtClean="0"/>
              <a:t>	2014年12月</a:t>
            </a:r>
          </a:p>
          <a:p>
            <a:pPr>
              <a:lnSpc>
                <a:spcPts val="1500"/>
              </a:lnSpc>
              <a:tabLst>
                <a:tab pos="25400"/>
                <a:tab pos="152400"/>
                <a:tab pos="190500"/>
              </a:tabLst>
            </a:pPr>
            <a:r>
              <a:rPr altLang="zh-CN" lang="en-US" smtClean="0"/>
              <a:t>应用覆盖排名</a:t>
            </a:r>
          </a:p>
          <a:p>
            <a:pPr>
              <a:lnSpc>
                <a:spcPts val="1500"/>
              </a:lnSpc>
              <a:tabLst>
                <a:tab pos="25400"/>
                <a:tab pos="152400"/>
                <a:tab pos="190500"/>
              </a:tabLst>
            </a:pPr>
            <a:endParaRPr altLang="zh-CN" lang="en-US" smtClean="0"/>
          </a:p>
          <a:p>
            <a:pPr>
              <a:lnSpc>
                <a:spcPts val="1500"/>
              </a:lnSpc>
              <a:tabLst>
                <a:tab pos="25400"/>
                <a:tab pos="152400"/>
                <a:tab pos="190500"/>
              </a:tabLst>
            </a:pPr>
            <a:r>
              <a:rPr altLang="zh-CN" lang="en-US" smtClean="0"/>
              <a:t>			2014年</a:t>
            </a:r>
          </a:p>
          <a:p>
            <a:pPr>
              <a:lnSpc>
                <a:spcPts val="1500"/>
              </a:lnSpc>
              <a:tabLst>
                <a:tab pos="25400"/>
                <a:tab pos="152400"/>
                <a:tab pos="190500"/>
              </a:tabLst>
            </a:pPr>
            <a:r>
              <a:rPr altLang="zh-CN" lang="en-US" smtClean="0"/>
              <a:t>用户规模增幅</a:t>
            </a:r>
          </a:p>
          <a:p>
            <a:pPr>
              <a:lnSpc>
                <a:spcPts val="1500"/>
              </a:lnSpc>
              <a:tabLst>
                <a:tab pos="25400"/>
                <a:tab pos="152400"/>
                <a:tab pos="190500"/>
              </a:tabLst>
            </a:pPr>
            <a:endParaRPr altLang="zh-CN" lang="en-US" smtClean="0"/>
          </a:p>
          <a:p>
            <a:pPr>
              <a:lnSpc>
                <a:spcPts val="1500"/>
              </a:lnSpc>
              <a:tabLst>
                <a:tab pos="25400"/>
                <a:tab pos="152400"/>
                <a:tab pos="190500"/>
              </a:tabLst>
            </a:pPr>
            <a:r>
              <a:rPr altLang="zh-CN" lang="en-US" smtClean="0"/>
              <a:t>			2014年</a:t>
            </a:r>
          </a:p>
          <a:p>
            <a:pPr>
              <a:lnSpc>
                <a:spcPts val="1500"/>
              </a:lnSpc>
              <a:tabLst>
                <a:tab pos="25400"/>
                <a:tab pos="152400"/>
                <a:tab pos="190500"/>
              </a:tabLst>
            </a:pPr>
            <a:r>
              <a:rPr altLang="zh-CN" lang="en-US" smtClean="0"/>
              <a:t>		融资总额</a:t>
            </a:r>
          </a:p>
        </p:txBody>
      </p:sp>
      <p:sp>
        <p:nvSpPr>
          <p:cNvPr id="4" name="TextBox 1"/>
          <p:cNvSpPr txBox="1"/>
          <p:nvPr/>
        </p:nvSpPr>
        <p:spPr>
          <a:xfrm>
            <a:off x="1828800" y="2781300"/>
            <a:ext cx="488950" cy="1468120"/>
          </a:xfrm>
          <a:prstGeom prst="rect">
            <a:avLst/>
          </a:prstGeom>
          <a:noFill/>
        </p:spPr>
        <p:txBody>
          <a:bodyPr lIns="0" rIns="0" rtlCol="0" tIns="0" wrap="none">
            <a:spAutoFit/>
          </a:bodyPr>
          <a:lstStyle/>
          <a:p>
            <a:pPr>
              <a:lnSpc>
                <a:spcPts val="1400"/>
              </a:lnSpc>
              <a:tabLst>
                <a:tab pos="88900"/>
                <a:tab pos="101600"/>
              </a:tabLst>
            </a:pPr>
            <a:r>
              <a:rPr altLang="zh-CN" b="1" lang="en-US" smtClean="0" sz="1403">
                <a:solidFill>
                  <a:srgbClr val="8087A4"/>
                </a:solidFill>
                <a:latin charset="0" pitchFamily="18" typeface="Times New Roman"/>
                <a:cs charset="0" pitchFamily="18" typeface="Times New Roman"/>
              </a:rPr>
              <a:t>407 位</a:t>
            </a:r>
          </a:p>
          <a:p>
            <a:pPr>
              <a:lnSpc>
                <a:spcPts val="1400"/>
              </a:lnSpc>
              <a:tabLst>
                <a:tab pos="88900"/>
                <a:tab pos="1016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88900"/>
                <a:tab pos="1016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88900"/>
                <a:tab pos="101600"/>
              </a:tabLst>
            </a:pPr>
            <a:r>
              <a:rPr altLang="zh-CN" b="1" lang="en-US" smtClean="0" sz="1403">
                <a:solidFill>
                  <a:srgbClr val="8087A4"/>
                </a:solidFill>
                <a:latin charset="0" pitchFamily="18" typeface="Times New Roman"/>
                <a:cs charset="0" pitchFamily="18" typeface="Times New Roman"/>
              </a:rPr>
              <a:t>105 倍</a:t>
            </a:r>
          </a:p>
          <a:p>
            <a:pPr>
              <a:lnSpc>
                <a:spcPts val="1400"/>
              </a:lnSpc>
              <a:tabLst>
                <a:tab pos="88900"/>
                <a:tab pos="1016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88900"/>
                <a:tab pos="1016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88900"/>
                <a:tab pos="101600"/>
              </a:tabLst>
            </a:pPr>
            <a:r>
              <a:rPr altLang="zh-CN" b="1" lang="en-US" smtClean="0" sz="1403">
                <a:solidFill>
                  <a:srgbClr val="8087A4"/>
                </a:solidFill>
                <a:latin charset="0" pitchFamily="18" typeface="Times New Roman"/>
                <a:cs charset="0" pitchFamily="18" typeface="Times New Roman"/>
              </a:rPr>
              <a:t>	3 亿</a:t>
            </a:r>
          </a:p>
          <a:p>
            <a:pPr>
              <a:lnSpc>
                <a:spcPts val="1400"/>
              </a:lnSpc>
              <a:tabLst>
                <a:tab pos="88900"/>
                <a:tab pos="101600"/>
              </a:tabLst>
            </a:pPr>
            <a:r>
              <a:rPr altLang="zh-CN" b="1" lang="en-US" smtClean="0" sz="1403">
                <a:solidFill>
                  <a:srgbClr val="8087A4"/>
                </a:solidFill>
                <a:latin charset="0" pitchFamily="18" typeface="Times New Roman"/>
                <a:cs charset="0" pitchFamily="18" typeface="Times New Roman"/>
              </a:rPr>
              <a:t>		美元</a:t>
            </a:r>
          </a:p>
        </p:txBody>
      </p:sp>
      <p:sp>
        <p:nvSpPr>
          <p:cNvPr id="5" name="TextBox 1"/>
          <p:cNvSpPr txBox="1"/>
          <p:nvPr/>
        </p:nvSpPr>
        <p:spPr>
          <a:xfrm>
            <a:off x="2667000" y="2781300"/>
            <a:ext cx="744537" cy="1468120"/>
          </a:xfrm>
          <a:prstGeom prst="rect">
            <a:avLst/>
          </a:prstGeom>
          <a:noFill/>
        </p:spPr>
        <p:txBody>
          <a:bodyPr lIns="0" rIns="0" rtlCol="0" tIns="0" wrap="none">
            <a:spAutoFit/>
          </a:bodyPr>
          <a:lstStyle/>
          <a:p>
            <a:pPr>
              <a:lnSpc>
                <a:spcPts val="1400"/>
              </a:lnSpc>
              <a:tabLst>
                <a:tab pos="50800"/>
                <a:tab pos="101600"/>
                <a:tab pos="152400"/>
              </a:tabLst>
            </a:pPr>
            <a:r>
              <a:rPr altLang="zh-CN" lang="en-US" smtClean="0"/>
              <a:t>	535 位</a:t>
            </a:r>
          </a:p>
          <a:p>
            <a:pPr>
              <a:lnSpc>
                <a:spcPts val="1400"/>
              </a:lnSpc>
              <a:tabLst>
                <a:tab pos="50800"/>
                <a:tab pos="101600"/>
                <a:tab pos="152400"/>
              </a:tabLst>
            </a:pPr>
            <a:endParaRPr altLang="zh-CN" lang="en-US" smtClean="0"/>
          </a:p>
          <a:p>
            <a:pPr>
              <a:lnSpc>
                <a:spcPts val="1400"/>
              </a:lnSpc>
              <a:tabLst>
                <a:tab pos="50800"/>
                <a:tab pos="101600"/>
                <a:tab pos="152400"/>
              </a:tabLst>
            </a:pPr>
            <a:endParaRPr altLang="zh-CN" lang="en-US" smtClean="0"/>
          </a:p>
          <a:p>
            <a:pPr>
              <a:lnSpc>
                <a:spcPts val="1400"/>
              </a:lnSpc>
              <a:tabLst>
                <a:tab pos="50800"/>
                <a:tab pos="101600"/>
                <a:tab pos="152400"/>
              </a:tabLst>
            </a:pPr>
            <a:r>
              <a:rPr altLang="zh-CN" lang="en-US" smtClean="0"/>
              <a:t>		81 倍</a:t>
            </a:r>
          </a:p>
          <a:p>
            <a:pPr>
              <a:lnSpc>
                <a:spcPts val="1400"/>
              </a:lnSpc>
              <a:tabLst>
                <a:tab pos="50800"/>
                <a:tab pos="101600"/>
                <a:tab pos="152400"/>
              </a:tabLst>
            </a:pPr>
            <a:endParaRPr altLang="zh-CN" lang="en-US" smtClean="0"/>
          </a:p>
          <a:p>
            <a:pPr>
              <a:lnSpc>
                <a:spcPts val="1400"/>
              </a:lnSpc>
              <a:tabLst>
                <a:tab pos="50800"/>
                <a:tab pos="101600"/>
                <a:tab pos="152400"/>
              </a:tabLst>
            </a:pPr>
            <a:endParaRPr altLang="zh-CN" lang="en-US" smtClean="0"/>
          </a:p>
          <a:p>
            <a:pPr>
              <a:lnSpc>
                <a:spcPts val="1400"/>
              </a:lnSpc>
              <a:tabLst>
                <a:tab pos="50800"/>
                <a:tab pos="101600"/>
                <a:tab pos="152400"/>
              </a:tabLst>
            </a:pPr>
            <a:r>
              <a:rPr altLang="zh-CN" lang="en-US" smtClean="0"/>
              <a:t>1000 万</a:t>
            </a:r>
          </a:p>
          <a:p>
            <a:pPr>
              <a:lnSpc>
                <a:spcPts val="1400"/>
              </a:lnSpc>
              <a:tabLst>
                <a:tab pos="50800"/>
                <a:tab pos="101600"/>
                <a:tab pos="152400"/>
              </a:tabLst>
            </a:pPr>
            <a:r>
              <a:rPr altLang="zh-CN" lang="en-US" smtClean="0"/>
              <a:t>			美元</a:t>
            </a:r>
          </a:p>
        </p:txBody>
      </p:sp>
      <p:sp>
        <p:nvSpPr>
          <p:cNvPr id="6" name="TextBox 1"/>
          <p:cNvSpPr txBox="1"/>
          <p:nvPr/>
        </p:nvSpPr>
        <p:spPr>
          <a:xfrm>
            <a:off x="3556000" y="2781300"/>
            <a:ext cx="744537" cy="1468120"/>
          </a:xfrm>
          <a:prstGeom prst="rect">
            <a:avLst/>
          </a:prstGeom>
          <a:noFill/>
        </p:spPr>
        <p:txBody>
          <a:bodyPr lIns="0" rIns="0" rtlCol="0" tIns="0" wrap="none">
            <a:spAutoFit/>
          </a:bodyPr>
          <a:lstStyle/>
          <a:p>
            <a:pPr>
              <a:lnSpc>
                <a:spcPts val="1400"/>
              </a:lnSpc>
              <a:tabLst>
                <a:tab pos="50800"/>
                <a:tab pos="101600"/>
                <a:tab pos="152400"/>
              </a:tabLst>
            </a:pPr>
            <a:r>
              <a:rPr altLang="zh-CN" lang="en-US" smtClean="0"/>
              <a:t>	770 位</a:t>
            </a:r>
          </a:p>
          <a:p>
            <a:pPr>
              <a:lnSpc>
                <a:spcPts val="1400"/>
              </a:lnSpc>
              <a:tabLst>
                <a:tab pos="50800"/>
                <a:tab pos="101600"/>
                <a:tab pos="152400"/>
              </a:tabLst>
            </a:pPr>
            <a:endParaRPr altLang="zh-CN" lang="en-US" smtClean="0"/>
          </a:p>
          <a:p>
            <a:pPr>
              <a:lnSpc>
                <a:spcPts val="1400"/>
              </a:lnSpc>
              <a:tabLst>
                <a:tab pos="50800"/>
                <a:tab pos="101600"/>
                <a:tab pos="152400"/>
              </a:tabLst>
            </a:pPr>
            <a:endParaRPr altLang="zh-CN" lang="en-US" smtClean="0"/>
          </a:p>
          <a:p>
            <a:pPr>
              <a:lnSpc>
                <a:spcPts val="1400"/>
              </a:lnSpc>
              <a:tabLst>
                <a:tab pos="50800"/>
                <a:tab pos="101600"/>
                <a:tab pos="152400"/>
              </a:tabLst>
            </a:pPr>
            <a:r>
              <a:rPr altLang="zh-CN" lang="en-US" smtClean="0"/>
              <a:t>		53 倍</a:t>
            </a:r>
          </a:p>
          <a:p>
            <a:pPr>
              <a:lnSpc>
                <a:spcPts val="1400"/>
              </a:lnSpc>
              <a:tabLst>
                <a:tab pos="50800"/>
                <a:tab pos="101600"/>
                <a:tab pos="152400"/>
              </a:tabLst>
            </a:pPr>
            <a:endParaRPr altLang="zh-CN" lang="en-US" smtClean="0"/>
          </a:p>
          <a:p>
            <a:pPr>
              <a:lnSpc>
                <a:spcPts val="1400"/>
              </a:lnSpc>
              <a:tabLst>
                <a:tab pos="50800"/>
                <a:tab pos="101600"/>
                <a:tab pos="152400"/>
              </a:tabLst>
            </a:pPr>
            <a:endParaRPr altLang="zh-CN" lang="en-US" smtClean="0"/>
          </a:p>
          <a:p>
            <a:pPr>
              <a:lnSpc>
                <a:spcPts val="1400"/>
              </a:lnSpc>
              <a:tabLst>
                <a:tab pos="50800"/>
                <a:tab pos="101600"/>
                <a:tab pos="152400"/>
              </a:tabLst>
            </a:pPr>
            <a:r>
              <a:rPr altLang="zh-CN" lang="en-US" smtClean="0"/>
              <a:t>1500 万</a:t>
            </a:r>
          </a:p>
          <a:p>
            <a:pPr>
              <a:lnSpc>
                <a:spcPts val="1400"/>
              </a:lnSpc>
              <a:tabLst>
                <a:tab pos="50800"/>
                <a:tab pos="101600"/>
                <a:tab pos="152400"/>
              </a:tabLst>
            </a:pPr>
            <a:r>
              <a:rPr altLang="zh-CN" lang="en-US" smtClean="0"/>
              <a:t>			美元</a:t>
            </a:r>
          </a:p>
        </p:txBody>
      </p:sp>
      <p:sp>
        <p:nvSpPr>
          <p:cNvPr id="7" name="TextBox 1"/>
          <p:cNvSpPr txBox="1"/>
          <p:nvPr/>
        </p:nvSpPr>
        <p:spPr>
          <a:xfrm>
            <a:off x="4445000" y="2781300"/>
            <a:ext cx="744537" cy="1468120"/>
          </a:xfrm>
          <a:prstGeom prst="rect">
            <a:avLst/>
          </a:prstGeom>
          <a:noFill/>
        </p:spPr>
        <p:txBody>
          <a:bodyPr lIns="0" rIns="0" rtlCol="0" tIns="0" wrap="none">
            <a:spAutoFit/>
          </a:bodyPr>
          <a:lstStyle/>
          <a:p>
            <a:pPr>
              <a:lnSpc>
                <a:spcPts val="1400"/>
              </a:lnSpc>
              <a:tabLst>
                <a:tab pos="50800"/>
                <a:tab pos="101600"/>
                <a:tab pos="152400"/>
              </a:tabLst>
            </a:pPr>
            <a:r>
              <a:rPr altLang="zh-CN" lang="en-US" smtClean="0"/>
              <a:t>	474 位</a:t>
            </a:r>
          </a:p>
          <a:p>
            <a:pPr>
              <a:lnSpc>
                <a:spcPts val="1400"/>
              </a:lnSpc>
              <a:tabLst>
                <a:tab pos="50800"/>
                <a:tab pos="101600"/>
                <a:tab pos="152400"/>
              </a:tabLst>
            </a:pPr>
            <a:endParaRPr altLang="zh-CN" lang="en-US" smtClean="0"/>
          </a:p>
          <a:p>
            <a:pPr>
              <a:lnSpc>
                <a:spcPts val="1400"/>
              </a:lnSpc>
              <a:tabLst>
                <a:tab pos="50800"/>
                <a:tab pos="101600"/>
                <a:tab pos="152400"/>
              </a:tabLst>
            </a:pPr>
            <a:endParaRPr altLang="zh-CN" lang="en-US" smtClean="0"/>
          </a:p>
          <a:p>
            <a:pPr>
              <a:lnSpc>
                <a:spcPts val="1400"/>
              </a:lnSpc>
              <a:tabLst>
                <a:tab pos="50800"/>
                <a:tab pos="101600"/>
                <a:tab pos="152400"/>
              </a:tabLst>
            </a:pPr>
            <a:r>
              <a:rPr altLang="zh-CN" lang="en-US" smtClean="0"/>
              <a:t>		46 倍</a:t>
            </a:r>
          </a:p>
          <a:p>
            <a:pPr>
              <a:lnSpc>
                <a:spcPts val="1400"/>
              </a:lnSpc>
              <a:tabLst>
                <a:tab pos="50800"/>
                <a:tab pos="101600"/>
                <a:tab pos="152400"/>
              </a:tabLst>
            </a:pPr>
            <a:endParaRPr altLang="zh-CN" lang="en-US" smtClean="0"/>
          </a:p>
          <a:p>
            <a:pPr>
              <a:lnSpc>
                <a:spcPts val="1400"/>
              </a:lnSpc>
              <a:tabLst>
                <a:tab pos="50800"/>
                <a:tab pos="101600"/>
                <a:tab pos="152400"/>
              </a:tabLst>
            </a:pPr>
            <a:endParaRPr altLang="zh-CN" lang="en-US" smtClean="0"/>
          </a:p>
          <a:p>
            <a:pPr>
              <a:lnSpc>
                <a:spcPts val="1400"/>
              </a:lnSpc>
              <a:tabLst>
                <a:tab pos="50800"/>
                <a:tab pos="101600"/>
                <a:tab pos="152400"/>
              </a:tabLst>
            </a:pPr>
            <a:r>
              <a:rPr altLang="zh-CN" lang="en-US" smtClean="0"/>
              <a:t>8000 万</a:t>
            </a:r>
          </a:p>
          <a:p>
            <a:pPr>
              <a:lnSpc>
                <a:spcPts val="1400"/>
              </a:lnSpc>
              <a:tabLst>
                <a:tab pos="50800"/>
                <a:tab pos="101600"/>
                <a:tab pos="152400"/>
              </a:tabLst>
            </a:pPr>
            <a:r>
              <a:rPr altLang="zh-CN" lang="en-US" smtClean="0"/>
              <a:t>			美元</a:t>
            </a:r>
          </a:p>
        </p:txBody>
      </p:sp>
      <p:sp>
        <p:nvSpPr>
          <p:cNvPr id="8" name="TextBox 1"/>
          <p:cNvSpPr txBox="1"/>
          <p:nvPr/>
        </p:nvSpPr>
        <p:spPr>
          <a:xfrm>
            <a:off x="5334000" y="2781300"/>
            <a:ext cx="577850" cy="1468120"/>
          </a:xfrm>
          <a:prstGeom prst="rect">
            <a:avLst/>
          </a:prstGeom>
          <a:noFill/>
        </p:spPr>
        <p:txBody>
          <a:bodyPr lIns="0" rIns="0" rtlCol="0" tIns="0" wrap="none">
            <a:spAutoFit/>
          </a:bodyPr>
          <a:lstStyle/>
          <a:p>
            <a:pPr>
              <a:lnSpc>
                <a:spcPts val="1400"/>
              </a:lnSpc>
              <a:tabLst>
                <a:tab pos="101600"/>
                <a:tab pos="152400"/>
              </a:tabLst>
            </a:pPr>
            <a:r>
              <a:rPr altLang="zh-CN" b="1" lang="en-US" smtClean="0" sz="1403">
                <a:solidFill>
                  <a:srgbClr val="8087A4"/>
                </a:solidFill>
                <a:latin charset="0" pitchFamily="18" typeface="Times New Roman"/>
                <a:cs charset="0" pitchFamily="18" typeface="Times New Roman"/>
              </a:rPr>
              <a:t>3196 位</a:t>
            </a:r>
          </a:p>
          <a:p>
            <a:pPr>
              <a:lnSpc>
                <a:spcPts val="1400"/>
              </a:lnSpc>
              <a:tabLst>
                <a:tab pos="101600"/>
                <a:tab pos="1524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101600"/>
                <a:tab pos="1524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101600"/>
                <a:tab pos="152400"/>
              </a:tabLst>
            </a:pPr>
            <a:r>
              <a:rPr altLang="zh-CN" b="1" lang="en-US" smtClean="0" sz="1403">
                <a:solidFill>
                  <a:srgbClr val="8087A4"/>
                </a:solidFill>
                <a:latin charset="0" pitchFamily="18" typeface="Times New Roman"/>
                <a:cs charset="0" pitchFamily="18" typeface="Times New Roman"/>
              </a:rPr>
              <a:t>	15 倍</a:t>
            </a:r>
          </a:p>
          <a:p>
            <a:pPr>
              <a:lnSpc>
                <a:spcPts val="1400"/>
              </a:lnSpc>
              <a:tabLst>
                <a:tab pos="101600"/>
                <a:tab pos="1524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101600"/>
                <a:tab pos="1524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101600"/>
                <a:tab pos="152400"/>
              </a:tabLst>
            </a:pPr>
            <a:r>
              <a:rPr altLang="zh-CN" b="1" lang="en-US" smtClean="0" sz="1403">
                <a:solidFill>
                  <a:srgbClr val="8087A4"/>
                </a:solidFill>
                <a:latin charset="0" pitchFamily="18" typeface="Times New Roman"/>
                <a:cs charset="0" pitchFamily="18" typeface="Times New Roman"/>
              </a:rPr>
              <a:t>7000 万</a:t>
            </a:r>
          </a:p>
          <a:p>
            <a:pPr>
              <a:lnSpc>
                <a:spcPts val="1400"/>
              </a:lnSpc>
              <a:tabLst>
                <a:tab pos="101600"/>
                <a:tab pos="152400"/>
              </a:tabLst>
            </a:pPr>
            <a:r>
              <a:rPr altLang="zh-CN" b="1" lang="en-US" smtClean="0" sz="1403">
                <a:solidFill>
                  <a:srgbClr val="8087A4"/>
                </a:solidFill>
                <a:latin charset="0" pitchFamily="18" typeface="Times New Roman"/>
                <a:cs charset="0" pitchFamily="18" typeface="Times New Roman"/>
              </a:rPr>
              <a:t>		美元</a:t>
            </a:r>
          </a:p>
        </p:txBody>
      </p:sp>
      <p:sp>
        <p:nvSpPr>
          <p:cNvPr id="9" name="TextBox 1"/>
          <p:cNvSpPr txBox="1"/>
          <p:nvPr/>
        </p:nvSpPr>
        <p:spPr>
          <a:xfrm>
            <a:off x="6172200" y="2781300"/>
            <a:ext cx="920750" cy="1468120"/>
          </a:xfrm>
          <a:prstGeom prst="rect">
            <a:avLst/>
          </a:prstGeom>
          <a:noFill/>
        </p:spPr>
        <p:txBody>
          <a:bodyPr lIns="0" rIns="0" rtlCol="0" tIns="0" wrap="none">
            <a:spAutoFit/>
          </a:bodyPr>
          <a:lstStyle/>
          <a:p>
            <a:pPr>
              <a:lnSpc>
                <a:spcPts val="1400"/>
              </a:lnSpc>
              <a:tabLst>
                <a:tab pos="101600"/>
                <a:tab pos="152400"/>
                <a:tab pos="203200"/>
              </a:tabLst>
            </a:pPr>
            <a:r>
              <a:rPr altLang="zh-CN" lang="en-US" smtClean="0"/>
              <a:t>	667 位</a:t>
            </a:r>
          </a:p>
          <a:p>
            <a:pPr>
              <a:lnSpc>
                <a:spcPts val="1400"/>
              </a:lnSpc>
              <a:tabLst>
                <a:tab pos="101600"/>
                <a:tab pos="152400"/>
                <a:tab pos="203200"/>
              </a:tabLst>
            </a:pPr>
            <a:endParaRPr altLang="zh-CN" lang="en-US" smtClean="0"/>
          </a:p>
          <a:p>
            <a:pPr>
              <a:lnSpc>
                <a:spcPts val="1400"/>
              </a:lnSpc>
              <a:tabLst>
                <a:tab pos="101600"/>
                <a:tab pos="152400"/>
                <a:tab pos="203200"/>
              </a:tabLst>
            </a:pPr>
            <a:endParaRPr altLang="zh-CN" lang="en-US" smtClean="0"/>
          </a:p>
          <a:p>
            <a:pPr>
              <a:lnSpc>
                <a:spcPts val="1400"/>
              </a:lnSpc>
              <a:tabLst>
                <a:tab pos="101600"/>
                <a:tab pos="152400"/>
                <a:tab pos="203200"/>
              </a:tabLst>
            </a:pPr>
            <a:r>
              <a:rPr altLang="zh-CN" lang="en-US" smtClean="0"/>
              <a:t>		10 倍</a:t>
            </a:r>
          </a:p>
          <a:p>
            <a:pPr>
              <a:lnSpc>
                <a:spcPts val="1400"/>
              </a:lnSpc>
              <a:tabLst>
                <a:tab pos="101600"/>
                <a:tab pos="152400"/>
                <a:tab pos="203200"/>
              </a:tabLst>
            </a:pPr>
            <a:endParaRPr altLang="zh-CN" lang="en-US" smtClean="0"/>
          </a:p>
          <a:p>
            <a:pPr>
              <a:lnSpc>
                <a:spcPts val="1400"/>
              </a:lnSpc>
              <a:tabLst>
                <a:tab pos="101600"/>
                <a:tab pos="152400"/>
                <a:tab pos="203200"/>
              </a:tabLst>
            </a:pPr>
            <a:endParaRPr altLang="zh-CN" lang="en-US" smtClean="0"/>
          </a:p>
          <a:p>
            <a:pPr>
              <a:lnSpc>
                <a:spcPts val="1400"/>
              </a:lnSpc>
              <a:tabLst>
                <a:tab pos="101600"/>
                <a:tab pos="152400"/>
                <a:tab pos="203200"/>
              </a:tabLst>
            </a:pPr>
            <a:r>
              <a:rPr altLang="zh-CN" lang="en-US" smtClean="0"/>
              <a:t>约2400万</a:t>
            </a:r>
          </a:p>
          <a:p>
            <a:pPr>
              <a:lnSpc>
                <a:spcPts val="1400"/>
              </a:lnSpc>
              <a:tabLst>
                <a:tab pos="101600"/>
                <a:tab pos="152400"/>
                <a:tab pos="203200"/>
              </a:tabLst>
            </a:pPr>
            <a:r>
              <a:rPr altLang="zh-CN" lang="en-US" smtClean="0"/>
              <a:t>			美元</a:t>
            </a:r>
          </a:p>
        </p:txBody>
      </p:sp>
      <p:sp>
        <p:nvSpPr>
          <p:cNvPr id="10" name="TextBox 1"/>
          <p:cNvSpPr txBox="1"/>
          <p:nvPr/>
        </p:nvSpPr>
        <p:spPr>
          <a:xfrm>
            <a:off x="7213600" y="2781300"/>
            <a:ext cx="406400" cy="1468120"/>
          </a:xfrm>
          <a:prstGeom prst="rect">
            <a:avLst/>
          </a:prstGeom>
          <a:noFill/>
        </p:spPr>
        <p:txBody>
          <a:bodyPr lIns="0" rIns="0" rtlCol="0" tIns="0" wrap="none">
            <a:spAutoFit/>
          </a:bodyPr>
          <a:lstStyle/>
          <a:p>
            <a:pPr>
              <a:lnSpc>
                <a:spcPts val="1400"/>
              </a:lnSpc>
              <a:tabLst>
                <a:tab pos="50800"/>
              </a:tabLst>
            </a:pPr>
            <a:r>
              <a:rPr altLang="zh-CN" b="1" lang="en-US" smtClean="0" sz="1403">
                <a:solidFill>
                  <a:srgbClr val="8087A4"/>
                </a:solidFill>
                <a:latin charset="0" pitchFamily="18" typeface="Times New Roman"/>
                <a:cs charset="0" pitchFamily="18" typeface="Times New Roman"/>
              </a:rPr>
              <a:t>64 位</a:t>
            </a:r>
          </a:p>
          <a:p>
            <a:pPr>
              <a:lnSpc>
                <a:spcPts val="1400"/>
              </a:lnSpc>
              <a:tabLst>
                <a:tab pos="508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508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50800"/>
              </a:tabLst>
            </a:pPr>
            <a:r>
              <a:rPr altLang="zh-CN" b="1" lang="en-US" smtClean="0" sz="1403">
                <a:solidFill>
                  <a:srgbClr val="8087A4"/>
                </a:solidFill>
                <a:latin charset="0" pitchFamily="18" typeface="Times New Roman"/>
                <a:cs charset="0" pitchFamily="18" typeface="Times New Roman"/>
              </a:rPr>
              <a:t>	4 倍</a:t>
            </a:r>
          </a:p>
          <a:p>
            <a:pPr>
              <a:lnSpc>
                <a:spcPts val="1400"/>
              </a:lnSpc>
              <a:tabLst>
                <a:tab pos="508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50800"/>
              </a:tabLst>
            </a:pPr>
            <a:endParaRPr altLang="zh-CN" b="1" lang="en-US" smtClean="0" sz="1403">
              <a:solidFill>
                <a:srgbClr val="8087A4"/>
              </a:solidFill>
              <a:latin charset="0" pitchFamily="18" typeface="Times New Roman"/>
              <a:cs charset="0" pitchFamily="18" typeface="Times New Roman"/>
            </a:endParaRPr>
          </a:p>
          <a:p>
            <a:pPr>
              <a:lnSpc>
                <a:spcPts val="1400"/>
              </a:lnSpc>
              <a:tabLst>
                <a:tab pos="50800"/>
              </a:tabLst>
            </a:pPr>
            <a:r>
              <a:rPr altLang="zh-CN" b="1" lang="en-US" smtClean="0" sz="1403">
                <a:solidFill>
                  <a:srgbClr val="8087A4"/>
                </a:solidFill>
                <a:latin charset="0" pitchFamily="18" typeface="Times New Roman"/>
                <a:cs charset="0" pitchFamily="18" typeface="Times New Roman"/>
              </a:rPr>
              <a:t>	8 亿</a:t>
            </a:r>
          </a:p>
          <a:p>
            <a:pPr>
              <a:lnSpc>
                <a:spcPts val="1400"/>
              </a:lnSpc>
              <a:tabLst>
                <a:tab pos="50800"/>
              </a:tabLst>
            </a:pPr>
            <a:r>
              <a:rPr altLang="zh-CN" b="1" lang="en-US" smtClean="0" sz="1403">
                <a:solidFill>
                  <a:srgbClr val="8087A4"/>
                </a:solidFill>
                <a:latin charset="0" pitchFamily="18" typeface="Times New Roman"/>
                <a:cs charset="0" pitchFamily="18" typeface="Times New Roman"/>
              </a:rPr>
              <a:t>	美元</a:t>
            </a:r>
          </a:p>
        </p:txBody>
      </p:sp>
      <p:sp>
        <p:nvSpPr>
          <p:cNvPr id="11" name="TextBox 1"/>
          <p:cNvSpPr txBox="1"/>
          <p:nvPr/>
        </p:nvSpPr>
        <p:spPr>
          <a:xfrm>
            <a:off x="8001000" y="2781300"/>
            <a:ext cx="744537" cy="1468120"/>
          </a:xfrm>
          <a:prstGeom prst="rect">
            <a:avLst/>
          </a:prstGeom>
          <a:noFill/>
        </p:spPr>
        <p:txBody>
          <a:bodyPr lIns="0" rIns="0" rtlCol="0" tIns="0" wrap="none">
            <a:spAutoFit/>
          </a:bodyPr>
          <a:lstStyle/>
          <a:p>
            <a:pPr>
              <a:lnSpc>
                <a:spcPts val="1400"/>
              </a:lnSpc>
              <a:tabLst>
                <a:tab pos="50800"/>
                <a:tab pos="152400"/>
              </a:tabLst>
            </a:pPr>
            <a:r>
              <a:rPr altLang="zh-CN" lang="en-US" smtClean="0"/>
              <a:t>	585 位</a:t>
            </a:r>
          </a:p>
          <a:p>
            <a:pPr>
              <a:lnSpc>
                <a:spcPts val="1400"/>
              </a:lnSpc>
              <a:tabLst>
                <a:tab pos="50800"/>
                <a:tab pos="152400"/>
              </a:tabLst>
            </a:pPr>
            <a:endParaRPr altLang="zh-CN" lang="en-US" smtClean="0"/>
          </a:p>
          <a:p>
            <a:pPr>
              <a:lnSpc>
                <a:spcPts val="1400"/>
              </a:lnSpc>
              <a:tabLst>
                <a:tab pos="50800"/>
                <a:tab pos="152400"/>
              </a:tabLst>
            </a:pPr>
            <a:endParaRPr altLang="zh-CN" lang="en-US" smtClean="0"/>
          </a:p>
          <a:p>
            <a:pPr>
              <a:lnSpc>
                <a:spcPts val="1400"/>
              </a:lnSpc>
              <a:tabLst>
                <a:tab pos="50800"/>
                <a:tab pos="152400"/>
              </a:tabLst>
            </a:pPr>
            <a:r>
              <a:rPr altLang="zh-CN" lang="en-US" smtClean="0"/>
              <a:t>		4 倍</a:t>
            </a:r>
          </a:p>
          <a:p>
            <a:pPr>
              <a:lnSpc>
                <a:spcPts val="1400"/>
              </a:lnSpc>
              <a:tabLst>
                <a:tab pos="50800"/>
                <a:tab pos="152400"/>
              </a:tabLst>
            </a:pPr>
            <a:endParaRPr altLang="zh-CN" lang="en-US" smtClean="0"/>
          </a:p>
          <a:p>
            <a:pPr>
              <a:lnSpc>
                <a:spcPts val="1400"/>
              </a:lnSpc>
              <a:tabLst>
                <a:tab pos="50800"/>
                <a:tab pos="152400"/>
              </a:tabLst>
            </a:pPr>
            <a:endParaRPr altLang="zh-CN" lang="en-US" smtClean="0"/>
          </a:p>
          <a:p>
            <a:pPr>
              <a:lnSpc>
                <a:spcPts val="1400"/>
              </a:lnSpc>
              <a:tabLst>
                <a:tab pos="50800"/>
                <a:tab pos="152400"/>
              </a:tabLst>
            </a:pPr>
            <a:r>
              <a:rPr altLang="zh-CN" lang="en-US" smtClean="0"/>
              <a:t>5000 万</a:t>
            </a:r>
          </a:p>
          <a:p>
            <a:pPr>
              <a:lnSpc>
                <a:spcPts val="1400"/>
              </a:lnSpc>
              <a:tabLst>
                <a:tab pos="50800"/>
                <a:tab pos="152400"/>
              </a:tabLst>
            </a:pPr>
            <a:r>
              <a:rPr altLang="zh-CN" lang="en-US" smtClean="0"/>
              <a:t>		美元</a:t>
            </a:r>
          </a:p>
        </p:txBody>
      </p:sp>
      <p:sp>
        <p:nvSpPr>
          <p:cNvPr id="12" name="TextBox 1"/>
          <p:cNvSpPr txBox="1"/>
          <p:nvPr/>
        </p:nvSpPr>
        <p:spPr>
          <a:xfrm>
            <a:off x="4533900" y="2311400"/>
            <a:ext cx="381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饿了么</a:t>
            </a:r>
          </a:p>
        </p:txBody>
      </p:sp>
      <p:sp>
        <p:nvSpPr>
          <p:cNvPr id="13" name="TextBox 1"/>
          <p:cNvSpPr txBox="1"/>
          <p:nvPr/>
        </p:nvSpPr>
        <p:spPr>
          <a:xfrm>
            <a:off x="3644900" y="2311400"/>
            <a:ext cx="381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猿题库</a:t>
            </a:r>
          </a:p>
        </p:txBody>
      </p:sp>
      <p:sp>
        <p:nvSpPr>
          <p:cNvPr id="14" name="TextBox 1"/>
          <p:cNvSpPr txBox="1"/>
          <p:nvPr/>
        </p:nvSpPr>
        <p:spPr>
          <a:xfrm>
            <a:off x="7150100" y="2311400"/>
            <a:ext cx="508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滴滴打车</a:t>
            </a:r>
          </a:p>
        </p:txBody>
      </p:sp>
      <p:sp>
        <p:nvSpPr>
          <p:cNvPr id="15" name="TextBox 1"/>
          <p:cNvSpPr txBox="1"/>
          <p:nvPr/>
        </p:nvSpPr>
        <p:spPr>
          <a:xfrm>
            <a:off x="5435600" y="2311400"/>
            <a:ext cx="4191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PP租车</a:t>
            </a:r>
          </a:p>
        </p:txBody>
      </p:sp>
      <p:sp>
        <p:nvSpPr>
          <p:cNvPr id="16" name="TextBox 1"/>
          <p:cNvSpPr txBox="1"/>
          <p:nvPr/>
        </p:nvSpPr>
        <p:spPr>
          <a:xfrm>
            <a:off x="8039100" y="2311400"/>
            <a:ext cx="508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春雨医生</a:t>
            </a:r>
          </a:p>
        </p:txBody>
      </p:sp>
      <p:sp>
        <p:nvSpPr>
          <p:cNvPr id="17" name="TextBox 1"/>
          <p:cNvSpPr txBox="1"/>
          <p:nvPr/>
        </p:nvSpPr>
        <p:spPr>
          <a:xfrm>
            <a:off x="1790700" y="2311400"/>
            <a:ext cx="508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美团外卖</a:t>
            </a:r>
          </a:p>
        </p:txBody>
      </p:sp>
      <p:sp>
        <p:nvSpPr>
          <p:cNvPr id="18" name="TextBox 1"/>
          <p:cNvSpPr txBox="1"/>
          <p:nvPr/>
        </p:nvSpPr>
        <p:spPr>
          <a:xfrm>
            <a:off x="2641600" y="2311400"/>
            <a:ext cx="635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周末去哪儿</a:t>
            </a:r>
          </a:p>
        </p:txBody>
      </p:sp>
      <p:sp>
        <p:nvSpPr>
          <p:cNvPr id="19" name="TextBox 1"/>
          <p:cNvSpPr txBox="1"/>
          <p:nvPr/>
        </p:nvSpPr>
        <p:spPr>
          <a:xfrm>
            <a:off x="6273800" y="2311400"/>
            <a:ext cx="508000" cy="210820"/>
          </a:xfrm>
          <a:prstGeom prst="rect">
            <a:avLst/>
          </a:prstGeom>
          <a:noFill/>
        </p:spPr>
        <p:txBody>
          <a:bodyPr lIns="0" rIns="0" rtlCol="0" tIns="0" wrap="none">
            <a:spAutoFit/>
          </a:bodyPr>
          <a:lstStyle/>
          <a:p>
            <a:pPr>
              <a:lnSpc>
                <a:spcPts val="1300"/>
              </a:lnSpc>
            </a:pPr>
            <a:r>
              <a:rPr altLang="zh-CN" b="1" lang="en-US" smtClean="0" sz="996">
                <a:solidFill>
                  <a:srgbClr val="FFFFFF"/>
                </a:solidFill>
                <a:latin charset="0" pitchFamily="18" typeface="Microsoft YaHei UI"/>
                <a:cs charset="0" pitchFamily="18" typeface="Microsoft YaHei UI"/>
              </a:rPr>
              <a:t>贝贝特卖</a:t>
            </a:r>
          </a:p>
        </p:txBody>
      </p:sp>
      <p:sp>
        <p:nvSpPr>
          <p:cNvPr id="20" name="TextBox 1"/>
          <p:cNvSpPr txBox="1"/>
          <p:nvPr/>
        </p:nvSpPr>
        <p:spPr>
          <a:xfrm>
            <a:off x="393700" y="254000"/>
            <a:ext cx="7432675" cy="1290320"/>
          </a:xfrm>
          <a:prstGeom prst="rect">
            <a:avLst/>
          </a:prstGeom>
          <a:noFill/>
        </p:spPr>
        <p:txBody>
          <a:bodyPr lIns="0" rIns="0" rtlCol="0" tIns="0" wrap="none">
            <a:spAutoFit/>
          </a:bodyPr>
          <a:lstStyle/>
          <a:p>
            <a:pPr>
              <a:lnSpc>
                <a:spcPts val="1400"/>
              </a:lnSpc>
              <a:tabLst>
                <a:tab pos="241300"/>
                <a:tab pos="3035300"/>
              </a:tabLst>
            </a:pPr>
            <a:r>
              <a:rPr altLang="zh-CN" lang="en-US" smtClean="0"/>
              <a:t>	移动互联网行业趋势展望</a:t>
            </a:r>
          </a:p>
          <a:p>
            <a:pPr>
              <a:lnSpc>
                <a:spcPts val="1400"/>
              </a:lnSpc>
              <a:tabLst>
                <a:tab pos="241300"/>
                <a:tab pos="3035300"/>
              </a:tabLst>
            </a:pPr>
            <a:r>
              <a:rPr altLang="zh-CN" lang="en-US" smtClean="0"/>
              <a:t>   典型应用不断涌现，O2O行业迎来用户增长与资本市场融资的双重热潮</a:t>
            </a:r>
          </a:p>
          <a:p>
            <a:pPr>
              <a:lnSpc>
                <a:spcPts val="1400"/>
              </a:lnSpc>
              <a:tabLst>
                <a:tab pos="241300"/>
                <a:tab pos="3035300"/>
              </a:tabLst>
            </a:pPr>
            <a:endParaRPr altLang="zh-CN" lang="en-US" smtClean="0"/>
          </a:p>
          <a:p>
            <a:pPr>
              <a:lnSpc>
                <a:spcPts val="1400"/>
              </a:lnSpc>
              <a:tabLst>
                <a:tab pos="241300"/>
                <a:tab pos="3035300"/>
              </a:tabLst>
            </a:pPr>
            <a:endParaRPr altLang="zh-CN" lang="en-US" smtClean="0"/>
          </a:p>
          <a:p>
            <a:pPr>
              <a:lnSpc>
                <a:spcPts val="1400"/>
              </a:lnSpc>
              <a:tabLst>
                <a:tab pos="241300"/>
                <a:tab pos="3035300"/>
              </a:tabLst>
            </a:pPr>
            <a:endParaRPr altLang="zh-CN" lang="en-US" smtClean="0"/>
          </a:p>
          <a:p>
            <a:pPr>
              <a:lnSpc>
                <a:spcPts val="1400"/>
              </a:lnSpc>
              <a:tabLst>
                <a:tab pos="241300"/>
                <a:tab pos="3035300"/>
              </a:tabLst>
            </a:pPr>
            <a:endParaRPr altLang="zh-CN" lang="en-US" smtClean="0"/>
          </a:p>
          <a:p>
            <a:pPr>
              <a:lnSpc>
                <a:spcPts val="1400"/>
              </a:lnSpc>
              <a:tabLst>
                <a:tab pos="241300"/>
                <a:tab pos="3035300"/>
              </a:tabLst>
            </a:pPr>
            <a:r>
              <a:rPr altLang="zh-CN" lang="en-US" smtClean="0"/>
              <a:t>		2014年O2O典型应用用户增长与融资情况</a:t>
            </a:r>
          </a:p>
        </p:txBody>
      </p:sp>
    </p:spTree>
  </p:cSld>
  <p:clrMapOvr>
    <a:masterClrMapping/>
  </p:clrMapOvr>
  <p:transition/>
  <p:timing/>
</p:sld>
</file>

<file path=ppt/slides/slide8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2586227" y="3557015"/>
            <a:ext cx="6057900" cy="1086612"/>
          </a:xfrm>
          <a:custGeom>
            <a:gdLst>
              <a:gd fmla="*/ 0 w 6057900" name="connsiteX0"/>
              <a:gd fmla="*/ 181102 h 1086612" name="connsiteY0"/>
              <a:gd fmla="*/ 181101 w 6057900" name="connsiteX1"/>
              <a:gd fmla="*/ 0 h 1086612" name="connsiteY1"/>
              <a:gd fmla="*/ 5876798 w 6057900" name="connsiteX2"/>
              <a:gd fmla="*/ 0 h 1086612" name="connsiteY2"/>
              <a:gd fmla="*/ 6057900 w 6057900" name="connsiteX3"/>
              <a:gd fmla="*/ 181102 h 1086612" name="connsiteY3"/>
              <a:gd fmla="*/ 6057900 w 6057900" name="connsiteX4"/>
              <a:gd fmla="*/ 905497 h 1086612" name="connsiteY4"/>
              <a:gd fmla="*/ 5876798 w 6057900" name="connsiteX5"/>
              <a:gd fmla="*/ 1086612 h 1086612" name="connsiteY5"/>
              <a:gd fmla="*/ 181101 w 6057900" name="connsiteX6"/>
              <a:gd fmla="*/ 1086612 h 1086612" name="connsiteY6"/>
              <a:gd fmla="*/ 0 w 6057900" name="connsiteX7"/>
              <a:gd fmla="*/ 905497 h 1086612" name="connsiteY7"/>
              <a:gd fmla="*/ 0 w 6057900" name="connsiteX8"/>
              <a:gd fmla="*/ 181102 h 1086612"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086612" w="6057900">
                <a:moveTo>
                  <a:pt x="0" y="181102"/>
                </a:moveTo>
                <a:cubicBezTo>
                  <a:pt x="0" y="81026"/>
                  <a:pt x="81026" y="0"/>
                  <a:pt x="181101" y="0"/>
                </a:cubicBezTo>
                <a:lnTo>
                  <a:pt x="5876798" y="0"/>
                </a:lnTo>
                <a:cubicBezTo>
                  <a:pt x="5976874" y="0"/>
                  <a:pt x="6057900" y="81026"/>
                  <a:pt x="6057900" y="181102"/>
                </a:cubicBezTo>
                <a:lnTo>
                  <a:pt x="6057900" y="905497"/>
                </a:lnTo>
                <a:cubicBezTo>
                  <a:pt x="6057900" y="1005522"/>
                  <a:pt x="5976874" y="1086612"/>
                  <a:pt x="5876798" y="1086612"/>
                </a:cubicBezTo>
                <a:lnTo>
                  <a:pt x="181101" y="1086612"/>
                </a:lnTo>
                <a:cubicBezTo>
                  <a:pt x="81026" y="1086612"/>
                  <a:pt x="0" y="1005522"/>
                  <a:pt x="0" y="905497"/>
                </a:cubicBezTo>
                <a:lnTo>
                  <a:pt x="0" y="181102"/>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2604516" y="2394204"/>
            <a:ext cx="6039611" cy="1086612"/>
          </a:xfrm>
          <a:custGeom>
            <a:gdLst>
              <a:gd fmla="*/ 0 w 6039611" name="connsiteX0"/>
              <a:gd fmla="*/ 181101 h 1086612" name="connsiteY0"/>
              <a:gd fmla="*/ 181101 w 6039611" name="connsiteX1"/>
              <a:gd fmla="*/ 0 h 1086612" name="connsiteY1"/>
              <a:gd fmla="*/ 5858510 w 6039611" name="connsiteX2"/>
              <a:gd fmla="*/ 0 h 1086612" name="connsiteY2"/>
              <a:gd fmla="*/ 6039612 w 6039611" name="connsiteX3"/>
              <a:gd fmla="*/ 181101 h 1086612" name="connsiteY3"/>
              <a:gd fmla="*/ 6039612 w 6039611" name="connsiteX4"/>
              <a:gd fmla="*/ 905510 h 1086612" name="connsiteY4"/>
              <a:gd fmla="*/ 5858510 w 6039611" name="connsiteX5"/>
              <a:gd fmla="*/ 1086611 h 1086612" name="connsiteY5"/>
              <a:gd fmla="*/ 181101 w 6039611" name="connsiteX6"/>
              <a:gd fmla="*/ 1086611 h 1086612" name="connsiteY6"/>
              <a:gd fmla="*/ 0 w 6039611" name="connsiteX7"/>
              <a:gd fmla="*/ 905510 h 1086612" name="connsiteY7"/>
              <a:gd fmla="*/ 0 w 6039611" name="connsiteX8"/>
              <a:gd fmla="*/ 181101 h 1086612"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086612" w="6039611">
                <a:moveTo>
                  <a:pt x="0" y="181101"/>
                </a:moveTo>
                <a:cubicBezTo>
                  <a:pt x="0" y="81025"/>
                  <a:pt x="81026" y="0"/>
                  <a:pt x="181101" y="0"/>
                </a:cubicBezTo>
                <a:lnTo>
                  <a:pt x="5858510" y="0"/>
                </a:lnTo>
                <a:cubicBezTo>
                  <a:pt x="5958586" y="0"/>
                  <a:pt x="6039612" y="81025"/>
                  <a:pt x="6039612" y="181101"/>
                </a:cubicBezTo>
                <a:lnTo>
                  <a:pt x="6039612" y="905510"/>
                </a:lnTo>
                <a:cubicBezTo>
                  <a:pt x="6039612" y="1005586"/>
                  <a:pt x="5958586" y="1086611"/>
                  <a:pt x="5858510" y="1086611"/>
                </a:cubicBezTo>
                <a:lnTo>
                  <a:pt x="181101" y="1086611"/>
                </a:lnTo>
                <a:cubicBezTo>
                  <a:pt x="81026" y="1086611"/>
                  <a:pt x="0" y="1005586"/>
                  <a:pt x="0" y="905510"/>
                </a:cubicBezTo>
                <a:lnTo>
                  <a:pt x="0" y="18110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2599944" y="1222247"/>
            <a:ext cx="6044184" cy="1085088"/>
          </a:xfrm>
          <a:custGeom>
            <a:gdLst>
              <a:gd fmla="*/ 0 w 6044184" name="connsiteX0"/>
              <a:gd fmla="*/ 180848 h 1085088" name="connsiteY0"/>
              <a:gd fmla="*/ 180848 w 6044184" name="connsiteX1"/>
              <a:gd fmla="*/ 0 h 1085088" name="connsiteY1"/>
              <a:gd fmla="*/ 5863336 w 6044184" name="connsiteX2"/>
              <a:gd fmla="*/ 0 h 1085088" name="connsiteY2"/>
              <a:gd fmla="*/ 6044184 w 6044184" name="connsiteX3"/>
              <a:gd fmla="*/ 180848 h 1085088" name="connsiteY3"/>
              <a:gd fmla="*/ 6044184 w 6044184" name="connsiteX4"/>
              <a:gd fmla="*/ 904240 h 1085088" name="connsiteY4"/>
              <a:gd fmla="*/ 5863336 w 6044184" name="connsiteX5"/>
              <a:gd fmla="*/ 1085087 h 1085088" name="connsiteY5"/>
              <a:gd fmla="*/ 180848 w 6044184" name="connsiteX6"/>
              <a:gd fmla="*/ 1085087 h 1085088" name="connsiteY6"/>
              <a:gd fmla="*/ 0 w 6044184" name="connsiteX7"/>
              <a:gd fmla="*/ 904240 h 1085088" name="connsiteY7"/>
              <a:gd fmla="*/ 0 w 6044184" name="connsiteX8"/>
              <a:gd fmla="*/ 180848 h 1085088"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085088" w="6044184">
                <a:moveTo>
                  <a:pt x="0" y="180848"/>
                </a:moveTo>
                <a:cubicBezTo>
                  <a:pt x="0" y="81026"/>
                  <a:pt x="81026" y="0"/>
                  <a:pt x="180848" y="0"/>
                </a:cubicBezTo>
                <a:lnTo>
                  <a:pt x="5863336" y="0"/>
                </a:lnTo>
                <a:cubicBezTo>
                  <a:pt x="5963158" y="0"/>
                  <a:pt x="6044184" y="81026"/>
                  <a:pt x="6044184" y="180848"/>
                </a:cubicBezTo>
                <a:lnTo>
                  <a:pt x="6044184" y="904240"/>
                </a:lnTo>
                <a:cubicBezTo>
                  <a:pt x="6044184" y="1004062"/>
                  <a:pt x="5963158" y="1085087"/>
                  <a:pt x="5863336" y="1085087"/>
                </a:cubicBezTo>
                <a:lnTo>
                  <a:pt x="180848" y="1085087"/>
                </a:lnTo>
                <a:cubicBezTo>
                  <a:pt x="81026" y="1085087"/>
                  <a:pt x="0" y="1004062"/>
                  <a:pt x="0" y="904240"/>
                </a:cubicBezTo>
                <a:lnTo>
                  <a:pt x="0" y="18084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Freeform 3"/>
          <p:cNvSpPr/>
          <p:nvPr/>
        </p:nvSpPr>
        <p:spPr>
          <a:xfrm>
            <a:off x="740663" y="2901695"/>
            <a:ext cx="1440180" cy="1517904"/>
          </a:xfrm>
          <a:custGeom>
            <a:gdLst>
              <a:gd fmla="*/ 1068705 w 1440180" name="connsiteX0"/>
              <a:gd fmla="*/ 7493 h 1517904" name="connsiteY0"/>
              <a:gd fmla="*/ 1186941 w 1440180" name="connsiteX1"/>
              <a:gd fmla="*/ 768095 h 1517904" name="connsiteY1"/>
              <a:gd fmla="*/ 1440180 w 1440180" name="connsiteX2"/>
              <a:gd fmla="*/ 1517904 h 1517904" name="connsiteY2"/>
              <a:gd fmla="*/ 0 w 1440180" name="connsiteX3"/>
              <a:gd fmla="*/ 1517904 h 1517904" name="connsiteY3"/>
              <a:gd fmla="*/ 0 w 1440180" name="connsiteX4"/>
              <a:gd fmla="*/ 0 h 1517904" name="connsiteY4"/>
              <a:gd fmla="*/ 1068705 w 1440180" name="connsiteX5"/>
              <a:gd fmla="*/ 7493 h 1517904" name="connsiteY5"/>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b="b" l="l" r="r" t="t"/>
            <a:pathLst>
              <a:path h="1517904" w="1440180">
                <a:moveTo>
                  <a:pt x="1068705" y="7493"/>
                </a:moveTo>
                <a:cubicBezTo>
                  <a:pt x="1067053" y="302768"/>
                  <a:pt x="1125093" y="516382"/>
                  <a:pt x="1186941" y="768095"/>
                </a:cubicBezTo>
                <a:cubicBezTo>
                  <a:pt x="1248918" y="1019721"/>
                  <a:pt x="1304036" y="1169847"/>
                  <a:pt x="1440180" y="1517904"/>
                </a:cubicBezTo>
                <a:lnTo>
                  <a:pt x="0" y="1517904"/>
                </a:lnTo>
                <a:lnTo>
                  <a:pt x="0" y="0"/>
                </a:lnTo>
                <a:cubicBezTo>
                  <a:pt x="356298" y="2413"/>
                  <a:pt x="712469" y="4952"/>
                  <a:pt x="1068705" y="7493"/>
                </a:cubicBezTo>
              </a:path>
            </a:pathLst>
          </a:custGeom>
          <a:solidFill>
            <a:srgbClr val="D9D9D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740663" y="1409700"/>
            <a:ext cx="1440180" cy="1516379"/>
          </a:xfrm>
          <a:custGeom>
            <a:gdLst>
              <a:gd fmla="*/ 1068705 w 1440180" name="connsiteX0"/>
              <a:gd fmla="*/ 1508886 h 1516379" name="connsiteY0"/>
              <a:gd fmla="*/ 1186941 w 1440180" name="connsiteX1"/>
              <a:gd fmla="*/ 749045 h 1516379" name="connsiteY1"/>
              <a:gd fmla="*/ 1440180 w 1440180" name="connsiteX2"/>
              <a:gd fmla="*/ 0 h 1516379" name="connsiteY2"/>
              <a:gd fmla="*/ 0 w 1440180" name="connsiteX3"/>
              <a:gd fmla="*/ 0 h 1516379" name="connsiteY3"/>
              <a:gd fmla="*/ 0 w 1440180" name="connsiteX4"/>
              <a:gd fmla="*/ 1516379 h 1516379" name="connsiteY4"/>
              <a:gd fmla="*/ 1068705 w 1440180" name="connsiteX5"/>
              <a:gd fmla="*/ 1508886 h 1516379" name="connsiteY5"/>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b="b" l="l" r="r" t="t"/>
            <a:pathLst>
              <a:path h="1516379" w="1440180">
                <a:moveTo>
                  <a:pt x="1068705" y="1508886"/>
                </a:moveTo>
                <a:cubicBezTo>
                  <a:pt x="1067053" y="1213866"/>
                  <a:pt x="1125093" y="1000505"/>
                  <a:pt x="1186941" y="749045"/>
                </a:cubicBezTo>
                <a:cubicBezTo>
                  <a:pt x="1248918" y="497713"/>
                  <a:pt x="1304036" y="347726"/>
                  <a:pt x="1440180" y="0"/>
                </a:cubicBezTo>
                <a:lnTo>
                  <a:pt x="0" y="0"/>
                </a:lnTo>
                <a:lnTo>
                  <a:pt x="0" y="1516379"/>
                </a:lnTo>
                <a:cubicBezTo>
                  <a:pt x="356298" y="1513967"/>
                  <a:pt x="712469" y="1511426"/>
                  <a:pt x="1068705" y="1508886"/>
                </a:cubicBezTo>
              </a:path>
            </a:pathLst>
          </a:custGeom>
          <a:solidFill>
            <a:srgbClr val="D9D9D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1687067" y="1589532"/>
            <a:ext cx="655320" cy="646176"/>
          </a:xfrm>
          <a:custGeom>
            <a:gdLst>
              <a:gd fmla="*/ 0 w 655320" name="connsiteX0"/>
              <a:gd fmla="*/ 323088 h 646176" name="connsiteY0"/>
              <a:gd fmla="*/ 327660 w 655320" name="connsiteX1"/>
              <a:gd fmla="*/ 0 h 646176" name="connsiteY1"/>
              <a:gd fmla="*/ 655320 w 655320" name="connsiteX2"/>
              <a:gd fmla="*/ 323088 h 646176" name="connsiteY2"/>
              <a:gd fmla="*/ 327660 w 655320" name="connsiteX3"/>
              <a:gd fmla="*/ 646175 h 646176" name="connsiteY3"/>
              <a:gd fmla="*/ 0 w 655320" name="connsiteX4"/>
              <a:gd fmla="*/ 323088 h 6461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46176" w="655320">
                <a:moveTo>
                  <a:pt x="0" y="323088"/>
                </a:moveTo>
                <a:cubicBezTo>
                  <a:pt x="0" y="144652"/>
                  <a:pt x="146685" y="0"/>
                  <a:pt x="327660" y="0"/>
                </a:cubicBezTo>
                <a:cubicBezTo>
                  <a:pt x="508635" y="0"/>
                  <a:pt x="655320" y="144652"/>
                  <a:pt x="655320" y="323088"/>
                </a:cubicBezTo>
                <a:cubicBezTo>
                  <a:pt x="655320" y="501522"/>
                  <a:pt x="508635" y="646175"/>
                  <a:pt x="327660" y="646175"/>
                </a:cubicBezTo>
                <a:cubicBezTo>
                  <a:pt x="146685" y="646175"/>
                  <a:pt x="0" y="501522"/>
                  <a:pt x="0" y="32308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762000" y="1734311"/>
            <a:ext cx="1011935" cy="25908"/>
          </a:xfrm>
          <a:custGeom>
            <a:gdLst>
              <a:gd fmla="*/ 0 w 1011935" name="connsiteX0"/>
              <a:gd fmla="*/ 12954 h 25908" name="connsiteY0"/>
              <a:gd fmla="*/ 1011935 w 1011935" name="connsiteX1"/>
              <a:gd fmla="*/ 12954 h 25908" name="connsiteY1"/>
            </a:gdLst>
            <a:cxnLst>
              <a:cxn ang="0">
                <a:pos x="connsiteX0" y="connsiteY0"/>
              </a:cxn>
              <a:cxn ang="1">
                <a:pos x="connsiteX1" y="connsiteY1"/>
              </a:cxn>
            </a:cxnLst>
            <a:rect b="b" l="l" r="r" t="t"/>
            <a:pathLst>
              <a:path h="25908" w="1011935">
                <a:moveTo>
                  <a:pt x="0" y="12954"/>
                </a:moveTo>
                <a:lnTo>
                  <a:pt x="1011935" y="12954"/>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 name="Freeform 3"/>
          <p:cNvSpPr/>
          <p:nvPr/>
        </p:nvSpPr>
        <p:spPr>
          <a:xfrm>
            <a:off x="762000" y="1882139"/>
            <a:ext cx="1011935" cy="27432"/>
          </a:xfrm>
          <a:custGeom>
            <a:gdLst>
              <a:gd fmla="*/ 0 w 1011935" name="connsiteX0"/>
              <a:gd fmla="*/ 13716 h 27432" name="connsiteY0"/>
              <a:gd fmla="*/ 1011935 w 1011935" name="connsiteX1"/>
              <a:gd fmla="*/ 13716 h 27432" name="connsiteY1"/>
            </a:gdLst>
            <a:cxnLst>
              <a:cxn ang="0">
                <a:pos x="connsiteX0" y="connsiteY0"/>
              </a:cxn>
              <a:cxn ang="1">
                <a:pos x="connsiteX1" y="connsiteY1"/>
              </a:cxn>
            </a:cxnLst>
            <a:rect b="b" l="l" r="r" t="t"/>
            <a:pathLst>
              <a:path h="27432" w="1011935">
                <a:moveTo>
                  <a:pt x="0" y="13716"/>
                </a:moveTo>
                <a:lnTo>
                  <a:pt x="1011935" y="13716"/>
                </a:lnTo>
              </a:path>
            </a:pathLst>
          </a:custGeom>
          <a:ln w="381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4" name="Freeform 3"/>
          <p:cNvSpPr/>
          <p:nvPr/>
        </p:nvSpPr>
        <p:spPr>
          <a:xfrm>
            <a:off x="762000" y="2028444"/>
            <a:ext cx="1011935" cy="27432"/>
          </a:xfrm>
          <a:custGeom>
            <a:gdLst>
              <a:gd fmla="*/ 0 w 1011935" name="connsiteX0"/>
              <a:gd fmla="*/ 13716 h 27432" name="connsiteY0"/>
              <a:gd fmla="*/ 1011935 w 1011935" name="connsiteX1"/>
              <a:gd fmla="*/ 13716 h 27432" name="connsiteY1"/>
            </a:gdLst>
            <a:cxnLst>
              <a:cxn ang="0">
                <a:pos x="connsiteX0" y="connsiteY0"/>
              </a:cxn>
              <a:cxn ang="1">
                <a:pos x="connsiteX1" y="connsiteY1"/>
              </a:cxn>
            </a:cxnLst>
            <a:rect b="b" l="l" r="r" t="t"/>
            <a:pathLst>
              <a:path h="27432" w="1011935">
                <a:moveTo>
                  <a:pt x="0" y="13716"/>
                </a:moveTo>
                <a:lnTo>
                  <a:pt x="1011935" y="13716"/>
                </a:lnTo>
              </a:path>
            </a:pathLst>
          </a:custGeom>
          <a:ln w="381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 name="Freeform 3"/>
          <p:cNvSpPr/>
          <p:nvPr/>
        </p:nvSpPr>
        <p:spPr>
          <a:xfrm>
            <a:off x="1417319" y="2465832"/>
            <a:ext cx="886968" cy="876300"/>
          </a:xfrm>
          <a:custGeom>
            <a:gdLst>
              <a:gd fmla="*/ 0 w 886968" name="connsiteX0"/>
              <a:gd fmla="*/ 438150 h 876300" name="connsiteY0"/>
              <a:gd fmla="*/ 443484 w 886968" name="connsiteX1"/>
              <a:gd fmla="*/ 0 h 876300" name="connsiteY1"/>
              <a:gd fmla="*/ 886968 w 886968" name="connsiteX2"/>
              <a:gd fmla="*/ 438150 h 876300" name="connsiteY2"/>
              <a:gd fmla="*/ 443484 w 886968" name="connsiteX3"/>
              <a:gd fmla="*/ 876300 h 876300" name="connsiteY3"/>
              <a:gd fmla="*/ 0 w 886968" name="connsiteX4"/>
              <a:gd fmla="*/ 438150 h 8763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76300" w="886968">
                <a:moveTo>
                  <a:pt x="0" y="438150"/>
                </a:moveTo>
                <a:cubicBezTo>
                  <a:pt x="0" y="196214"/>
                  <a:pt x="198501" y="0"/>
                  <a:pt x="443484" y="0"/>
                </a:cubicBezTo>
                <a:cubicBezTo>
                  <a:pt x="688466" y="0"/>
                  <a:pt x="886968" y="196214"/>
                  <a:pt x="886968" y="438150"/>
                </a:cubicBezTo>
                <a:cubicBezTo>
                  <a:pt x="886968" y="680085"/>
                  <a:pt x="688466" y="876300"/>
                  <a:pt x="443484" y="876300"/>
                </a:cubicBezTo>
                <a:cubicBezTo>
                  <a:pt x="198501" y="876300"/>
                  <a:pt x="0" y="680085"/>
                  <a:pt x="0" y="438150"/>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762000" y="2743200"/>
            <a:ext cx="726948" cy="27432"/>
          </a:xfrm>
          <a:custGeom>
            <a:gdLst>
              <a:gd fmla="*/ 0 w 726948" name="connsiteX0"/>
              <a:gd fmla="*/ 13716 h 27432" name="connsiteY0"/>
              <a:gd fmla="*/ 726948 w 726948" name="connsiteX1"/>
              <a:gd fmla="*/ 13716 h 27432" name="connsiteY1"/>
            </a:gdLst>
            <a:cxnLst>
              <a:cxn ang="0">
                <a:pos x="connsiteX0" y="connsiteY0"/>
              </a:cxn>
              <a:cxn ang="1">
                <a:pos x="connsiteX1" y="connsiteY1"/>
              </a:cxn>
            </a:cxnLst>
            <a:rect b="b" l="l" r="r" t="t"/>
            <a:pathLst>
              <a:path h="27432" w="726948">
                <a:moveTo>
                  <a:pt x="0" y="13716"/>
                </a:moveTo>
                <a:lnTo>
                  <a:pt x="726948" y="13716"/>
                </a:lnTo>
              </a:path>
            </a:pathLst>
          </a:custGeom>
          <a:ln w="381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762000" y="2892551"/>
            <a:ext cx="726948" cy="27432"/>
          </a:xfrm>
          <a:custGeom>
            <a:gdLst>
              <a:gd fmla="*/ 0 w 726948" name="connsiteX0"/>
              <a:gd fmla="*/ 13716 h 27432" name="connsiteY0"/>
              <a:gd fmla="*/ 726948 w 726948" name="connsiteX1"/>
              <a:gd fmla="*/ 13716 h 27432" name="connsiteY1"/>
            </a:gdLst>
            <a:cxnLst>
              <a:cxn ang="0">
                <a:pos x="connsiteX0" y="connsiteY0"/>
              </a:cxn>
              <a:cxn ang="1">
                <a:pos x="connsiteX1" y="connsiteY1"/>
              </a:cxn>
            </a:cxnLst>
            <a:rect b="b" l="l" r="r" t="t"/>
            <a:pathLst>
              <a:path h="27432" w="726948">
                <a:moveTo>
                  <a:pt x="0" y="13716"/>
                </a:moveTo>
                <a:lnTo>
                  <a:pt x="726948" y="13716"/>
                </a:lnTo>
              </a:path>
            </a:pathLst>
          </a:custGeom>
          <a:ln w="381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762000" y="3038855"/>
            <a:ext cx="726948" cy="25908"/>
          </a:xfrm>
          <a:custGeom>
            <a:gdLst>
              <a:gd fmla="*/ 0 w 726948" name="connsiteX0"/>
              <a:gd fmla="*/ 12954 h 25908" name="connsiteY0"/>
              <a:gd fmla="*/ 726948 w 726948" name="connsiteX1"/>
              <a:gd fmla="*/ 12954 h 25908" name="connsiteY1"/>
            </a:gdLst>
            <a:cxnLst>
              <a:cxn ang="0">
                <a:pos x="connsiteX0" y="connsiteY0"/>
              </a:cxn>
              <a:cxn ang="1">
                <a:pos x="connsiteX1" y="connsiteY1"/>
              </a:cxn>
            </a:cxnLst>
            <a:rect b="b" l="l" r="r" t="t"/>
            <a:pathLst>
              <a:path h="25908" w="726948">
                <a:moveTo>
                  <a:pt x="0" y="12954"/>
                </a:moveTo>
                <a:lnTo>
                  <a:pt x="726948" y="12954"/>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762000" y="3732276"/>
            <a:ext cx="1011935" cy="25908"/>
          </a:xfrm>
          <a:custGeom>
            <a:gdLst>
              <a:gd fmla="*/ 0 w 1011935" name="connsiteX0"/>
              <a:gd fmla="*/ 12954 h 25908" name="connsiteY0"/>
              <a:gd fmla="*/ 1011935 w 1011935" name="connsiteX1"/>
              <a:gd fmla="*/ 12954 h 25908" name="connsiteY1"/>
            </a:gdLst>
            <a:cxnLst>
              <a:cxn ang="0">
                <a:pos x="connsiteX0" y="connsiteY0"/>
              </a:cxn>
              <a:cxn ang="1">
                <a:pos x="connsiteX1" y="connsiteY1"/>
              </a:cxn>
            </a:cxnLst>
            <a:rect b="b" l="l" r="r" t="t"/>
            <a:pathLst>
              <a:path h="25908" w="1011935">
                <a:moveTo>
                  <a:pt x="0" y="12954"/>
                </a:moveTo>
                <a:lnTo>
                  <a:pt x="1011935" y="12954"/>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762000" y="3880103"/>
            <a:ext cx="1011935" cy="27432"/>
          </a:xfrm>
          <a:custGeom>
            <a:gdLst>
              <a:gd fmla="*/ 0 w 1011935" name="connsiteX0"/>
              <a:gd fmla="*/ 13715 h 27432" name="connsiteY0"/>
              <a:gd fmla="*/ 1011935 w 1011935" name="connsiteX1"/>
              <a:gd fmla="*/ 13715 h 27432" name="connsiteY1"/>
            </a:gdLst>
            <a:cxnLst>
              <a:cxn ang="0">
                <a:pos x="connsiteX0" y="connsiteY0"/>
              </a:cxn>
              <a:cxn ang="1">
                <a:pos x="connsiteX1" y="connsiteY1"/>
              </a:cxn>
            </a:cxnLst>
            <a:rect b="b" l="l" r="r" t="t"/>
            <a:pathLst>
              <a:path h="27432" w="1011935">
                <a:moveTo>
                  <a:pt x="0" y="13715"/>
                </a:moveTo>
                <a:lnTo>
                  <a:pt x="1011935" y="13715"/>
                </a:lnTo>
              </a:path>
            </a:pathLst>
          </a:custGeom>
          <a:ln w="381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762000" y="4026408"/>
            <a:ext cx="1011935" cy="27432"/>
          </a:xfrm>
          <a:custGeom>
            <a:gdLst>
              <a:gd fmla="*/ 0 w 1011935" name="connsiteX0"/>
              <a:gd fmla="*/ 13715 h 27432" name="connsiteY0"/>
              <a:gd fmla="*/ 1011935 w 1011935" name="connsiteX1"/>
              <a:gd fmla="*/ 13715 h 27432" name="connsiteY1"/>
            </a:gdLst>
            <a:cxnLst>
              <a:cxn ang="0">
                <a:pos x="connsiteX0" y="connsiteY0"/>
              </a:cxn>
              <a:cxn ang="1">
                <a:pos x="connsiteX1" y="connsiteY1"/>
              </a:cxn>
            </a:cxnLst>
            <a:rect b="b" l="l" r="r" t="t"/>
            <a:pathLst>
              <a:path h="27432" w="1011935">
                <a:moveTo>
                  <a:pt x="0" y="13715"/>
                </a:moveTo>
                <a:lnTo>
                  <a:pt x="1011935" y="13715"/>
                </a:lnTo>
              </a:path>
            </a:pathLst>
          </a:custGeom>
          <a:ln w="381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Freeform 3"/>
          <p:cNvSpPr/>
          <p:nvPr/>
        </p:nvSpPr>
        <p:spPr>
          <a:xfrm>
            <a:off x="1687067" y="3569208"/>
            <a:ext cx="655320" cy="646176"/>
          </a:xfrm>
          <a:custGeom>
            <a:gdLst>
              <a:gd fmla="*/ 0 w 655320" name="connsiteX0"/>
              <a:gd fmla="*/ 323088 h 646176" name="connsiteY0"/>
              <a:gd fmla="*/ 327660 w 655320" name="connsiteX1"/>
              <a:gd fmla="*/ 0 h 646176" name="connsiteY1"/>
              <a:gd fmla="*/ 655320 w 655320" name="connsiteX2"/>
              <a:gd fmla="*/ 323088 h 646176" name="connsiteY2"/>
              <a:gd fmla="*/ 327660 w 655320" name="connsiteX3"/>
              <a:gd fmla="*/ 646176 h 646176" name="connsiteY3"/>
              <a:gd fmla="*/ 0 w 655320" name="connsiteX4"/>
              <a:gd fmla="*/ 323088 h 64617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46176" w="655320">
                <a:moveTo>
                  <a:pt x="0" y="323088"/>
                </a:moveTo>
                <a:cubicBezTo>
                  <a:pt x="0" y="144652"/>
                  <a:pt x="146685" y="0"/>
                  <a:pt x="327660" y="0"/>
                </a:cubicBezTo>
                <a:cubicBezTo>
                  <a:pt x="508635" y="0"/>
                  <a:pt x="655320" y="144652"/>
                  <a:pt x="655320" y="323088"/>
                </a:cubicBezTo>
                <a:cubicBezTo>
                  <a:pt x="655320" y="501522"/>
                  <a:pt x="508635" y="646176"/>
                  <a:pt x="327660" y="646176"/>
                </a:cubicBezTo>
                <a:cubicBezTo>
                  <a:pt x="146685" y="646176"/>
                  <a:pt x="0" y="501522"/>
                  <a:pt x="0" y="32308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521208" y="1408175"/>
            <a:ext cx="304800" cy="3011423"/>
          </a:xfrm>
          <a:custGeom>
            <a:gdLst>
              <a:gd fmla="*/ 0 w 304800" name="connsiteX0"/>
              <a:gd fmla="*/ 3011424 h 3011423" name="connsiteY0"/>
              <a:gd fmla="*/ 304800 w 304800" name="connsiteX1"/>
              <a:gd fmla="*/ 3011424 h 3011423" name="connsiteY1"/>
              <a:gd fmla="*/ 304800 w 304800" name="connsiteX2"/>
              <a:gd fmla="*/ 0 h 3011423" name="connsiteY2"/>
              <a:gd fmla="*/ 0 w 304800" name="connsiteX3"/>
              <a:gd fmla="*/ 0 h 3011423" name="connsiteY3"/>
              <a:gd fmla="*/ 0 w 304800" name="connsiteX4"/>
              <a:gd fmla="*/ 3011424 h 30114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011423" w="304800">
                <a:moveTo>
                  <a:pt x="0" y="3011424"/>
                </a:moveTo>
                <a:lnTo>
                  <a:pt x="304800" y="3011424"/>
                </a:lnTo>
                <a:lnTo>
                  <a:pt x="304800" y="0"/>
                </a:lnTo>
                <a:lnTo>
                  <a:pt x="0" y="0"/>
                </a:lnTo>
                <a:lnTo>
                  <a:pt x="0" y="3011424"/>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1282700" y="1485900"/>
            <a:ext cx="1168400" cy="2832100"/>
          </a:xfrm>
          <a:prstGeom prst="rect">
            <a:avLst/>
          </a:prstGeom>
          <a:noFill/>
        </p:spPr>
      </p:pic>
      <p:pic>
        <p:nvPicPr>
          <p:cNvPr id="24" name="Picture 3"/>
          <p:cNvPicPr>
            <a:picLocks noChangeArrowheads="1" noChangeAspect="1"/>
          </p:cNvPicPr>
          <p:nvPr/>
        </p:nvPicPr>
        <p:blipFill>
          <a:blip r:embed="rId3"/>
          <a:stretch>
            <a:fillRect/>
          </a:stretch>
        </p:blipFill>
        <p:spPr bwMode="auto">
          <a:xfrm>
            <a:off x="444500" y="4800600"/>
            <a:ext cx="1117600" cy="304800"/>
          </a:xfrm>
          <a:prstGeom prst="rect">
            <a:avLst/>
          </a:prstGeom>
          <a:noFill/>
        </p:spPr>
      </p:pic>
      <p:sp>
        <p:nvSpPr>
          <p:cNvPr id="2" name="TextBox 1"/>
          <p:cNvSpPr txBox="1"/>
          <p:nvPr/>
        </p:nvSpPr>
        <p:spPr>
          <a:xfrm>
            <a:off x="393700" y="254000"/>
            <a:ext cx="9032875" cy="1290320"/>
          </a:xfrm>
          <a:prstGeom prst="rect">
            <a:avLst/>
          </a:prstGeom>
          <a:noFill/>
        </p:spPr>
        <p:txBody>
          <a:bodyPr lIns="0" rIns="0" rtlCol="0" tIns="0" wrap="none">
            <a:spAutoFit/>
          </a:bodyPr>
          <a:lstStyle/>
          <a:p>
            <a:pPr>
              <a:lnSpc>
                <a:spcPts val="1400"/>
              </a:lnSpc>
              <a:tabLst>
                <a:tab pos="241300"/>
                <a:tab pos="2387600"/>
              </a:tabLst>
            </a:pPr>
            <a:r>
              <a:rPr altLang="zh-CN" lang="en-US" smtClean="0"/>
              <a:t>	移动互联网行业趋势展望</a:t>
            </a:r>
          </a:p>
          <a:p>
            <a:pPr>
              <a:lnSpc>
                <a:spcPts val="1400"/>
              </a:lnSpc>
              <a:tabLst>
                <a:tab pos="241300"/>
                <a:tab pos="2387600"/>
              </a:tabLst>
            </a:pPr>
            <a:r>
              <a:rPr altLang="zh-CN" lang="en-US" smtClean="0"/>
              <a:t>   电商移动端交易占比提升，社交电商逐渐兴起，O2O与移动电商协同构建移动消费闭环</a:t>
            </a:r>
          </a:p>
          <a:p>
            <a:pPr>
              <a:lnSpc>
                <a:spcPts val="1400"/>
              </a:lnSpc>
              <a:tabLst>
                <a:tab pos="241300"/>
                <a:tab pos="2387600"/>
              </a:tabLst>
            </a:pPr>
            <a:endParaRPr altLang="zh-CN" lang="en-US" smtClean="0"/>
          </a:p>
          <a:p>
            <a:pPr>
              <a:lnSpc>
                <a:spcPts val="1400"/>
              </a:lnSpc>
              <a:tabLst>
                <a:tab pos="241300"/>
                <a:tab pos="2387600"/>
              </a:tabLst>
            </a:pPr>
            <a:endParaRPr altLang="zh-CN" lang="en-US" smtClean="0"/>
          </a:p>
          <a:p>
            <a:pPr>
              <a:lnSpc>
                <a:spcPts val="1400"/>
              </a:lnSpc>
              <a:tabLst>
                <a:tab pos="241300"/>
                <a:tab pos="2387600"/>
              </a:tabLst>
            </a:pPr>
            <a:endParaRPr altLang="zh-CN" lang="en-US" smtClean="0"/>
          </a:p>
          <a:p>
            <a:pPr>
              <a:lnSpc>
                <a:spcPts val="1400"/>
              </a:lnSpc>
              <a:tabLst>
                <a:tab pos="241300"/>
                <a:tab pos="2387600"/>
              </a:tabLst>
            </a:pPr>
            <a:endParaRPr altLang="zh-CN" lang="en-US" smtClean="0"/>
          </a:p>
          <a:p>
            <a:pPr>
              <a:lnSpc>
                <a:spcPts val="1400"/>
              </a:lnSpc>
              <a:tabLst>
                <a:tab pos="241300"/>
                <a:tab pos="2387600"/>
              </a:tabLst>
            </a:pPr>
            <a:r>
              <a:rPr altLang="zh-CN" lang="en-US" smtClean="0"/>
              <a:t>		电商移动端交易量占据半壁江山</a:t>
            </a:r>
          </a:p>
        </p:txBody>
      </p:sp>
      <p:sp>
        <p:nvSpPr>
          <p:cNvPr id="25" name="TextBox 1"/>
          <p:cNvSpPr txBox="1"/>
          <p:nvPr/>
        </p:nvSpPr>
        <p:spPr>
          <a:xfrm>
            <a:off x="2781300" y="1651000"/>
            <a:ext cx="6421438" cy="3665220"/>
          </a:xfrm>
          <a:prstGeom prst="rect">
            <a:avLst/>
          </a:prstGeom>
          <a:noFill/>
        </p:spPr>
        <p:txBody>
          <a:bodyPr lIns="0" rIns="0" rtlCol="0" tIns="0" wrap="none">
            <a:spAutoFit/>
          </a:bodyPr>
          <a:lstStyle/>
          <a:p>
            <a:pPr>
              <a:lnSpc>
                <a:spcPts val="1500"/>
              </a:lnSpc>
              <a:tabLst>
                <a:tab pos="2590800"/>
              </a:tabLst>
            </a:pPr>
            <a:r>
              <a:rPr altLang="zh-CN" lang="en-US" smtClean="0" sz="1200">
                <a:solidFill>
                  <a:srgbClr val="8087A4"/>
                </a:solidFill>
                <a:latin charset="0" pitchFamily="18" typeface="Microsoft YaHei UI"/>
                <a:cs charset="0" pitchFamily="18" typeface="Microsoft YaHei UI"/>
              </a:rPr>
              <a:t>2014年各大主流电商移动端交易额均较去年有显著增加，其中，天猫双十一当天移</a:t>
            </a:r>
          </a:p>
          <a:p>
            <a:pPr>
              <a:lnSpc>
                <a:spcPts val="1500"/>
              </a:lnSpc>
              <a:tabLst>
                <a:tab pos="2590800"/>
              </a:tabLst>
            </a:pPr>
            <a:r>
              <a:rPr altLang="zh-CN" lang="en-US" smtClean="0" sz="1200">
                <a:solidFill>
                  <a:srgbClr val="8087A4"/>
                </a:solidFill>
                <a:latin charset="0" pitchFamily="18" typeface="Microsoft YaHei UI"/>
                <a:cs charset="0" pitchFamily="18" typeface="Microsoft YaHei UI"/>
              </a:rPr>
              <a:t>动端交易额占比达42.8%，京东、国美等移动端交易占比也超过四成，用户的移动购</a:t>
            </a:r>
          </a:p>
          <a:p>
            <a:pPr>
              <a:lnSpc>
                <a:spcPts val="1500"/>
              </a:lnSpc>
              <a:tabLst>
                <a:tab pos="2590800"/>
              </a:tabLst>
            </a:pPr>
            <a:r>
              <a:rPr altLang="zh-CN" lang="en-US" smtClean="0" sz="1200">
                <a:solidFill>
                  <a:srgbClr val="8087A4"/>
                </a:solidFill>
                <a:latin charset="0" pitchFamily="18" typeface="Microsoft YaHei UI"/>
                <a:cs charset="0" pitchFamily="18" typeface="Microsoft YaHei UI"/>
              </a:rPr>
              <a:t>物习惯已养成。</a:t>
            </a:r>
          </a:p>
          <a:p>
            <a:pPr>
              <a:lnSpc>
                <a:spcPts val="1500"/>
              </a:lnSpc>
              <a:tabLst>
                <a:tab pos="2590800"/>
              </a:tabLst>
            </a:pPr>
            <a:endParaRPr altLang="zh-CN" lang="en-US" smtClean="0" sz="1200">
              <a:solidFill>
                <a:srgbClr val="8087A4"/>
              </a:solidFill>
              <a:latin charset="0" pitchFamily="18" typeface="Microsoft YaHei UI"/>
              <a:cs charset="0" pitchFamily="18" typeface="Microsoft YaHei UI"/>
            </a:endParaRPr>
          </a:p>
          <a:p>
            <a:pPr>
              <a:lnSpc>
                <a:spcPts val="1500"/>
              </a:lnSpc>
              <a:tabLst>
                <a:tab pos="2590800"/>
              </a:tabLst>
            </a:pPr>
            <a:endParaRPr altLang="zh-CN" lang="en-US" smtClean="0" sz="1200">
              <a:solidFill>
                <a:srgbClr val="8087A4"/>
              </a:solidFill>
              <a:latin charset="0" pitchFamily="18" typeface="Microsoft YaHei UI"/>
              <a:cs charset="0" pitchFamily="18" typeface="Microsoft YaHei UI"/>
            </a:endParaRPr>
          </a:p>
          <a:p>
            <a:pPr>
              <a:lnSpc>
                <a:spcPts val="1500"/>
              </a:lnSpc>
              <a:tabLst>
                <a:tab pos="2590800"/>
              </a:tabLst>
            </a:pPr>
            <a:r>
              <a:rPr altLang="zh-CN" lang="en-US" smtClean="0" sz="1200">
                <a:solidFill>
                  <a:srgbClr val="8087A4"/>
                </a:solidFill>
                <a:latin charset="0" pitchFamily="18" typeface="Microsoft YaHei UI"/>
                <a:cs charset="0" pitchFamily="18" typeface="Microsoft YaHei UI"/>
              </a:rPr>
              <a:t>“社交化电商”开辟新的移动电商入口</a:t>
            </a:r>
          </a:p>
          <a:p>
            <a:pPr>
              <a:lnSpc>
                <a:spcPts val="1500"/>
              </a:lnSpc>
              <a:tabLst>
                <a:tab pos="2590800"/>
              </a:tabLst>
            </a:pPr>
            <a:r>
              <a:rPr altLang="zh-CN" lang="en-US" smtClean="0" sz="1200">
                <a:solidFill>
                  <a:srgbClr val="8087A4"/>
                </a:solidFill>
                <a:latin charset="0" pitchFamily="18" typeface="Microsoft YaHei UI"/>
                <a:cs charset="0" pitchFamily="18" typeface="Microsoft YaHei UI"/>
              </a:rPr>
              <a:t>2014年基于微信等社交应用的微店逐渐兴起，社交化电商模式正在被更多网购用户所</a:t>
            </a:r>
          </a:p>
          <a:p>
            <a:pPr>
              <a:lnSpc>
                <a:spcPts val="1500"/>
              </a:lnSpc>
              <a:tabLst>
                <a:tab pos="2590800"/>
              </a:tabLst>
            </a:pPr>
            <a:r>
              <a:rPr altLang="zh-CN" lang="en-US" smtClean="0" sz="1200">
                <a:solidFill>
                  <a:srgbClr val="8087A4"/>
                </a:solidFill>
                <a:latin charset="0" pitchFamily="18" typeface="Microsoft YaHei UI"/>
                <a:cs charset="0" pitchFamily="18" typeface="Microsoft YaHei UI"/>
              </a:rPr>
              <a:t>接受，社交平台的流量优势有待继续挖掘。</a:t>
            </a:r>
          </a:p>
          <a:p>
            <a:pPr>
              <a:lnSpc>
                <a:spcPts val="1500"/>
              </a:lnSpc>
              <a:tabLst>
                <a:tab pos="2590800"/>
              </a:tabLst>
            </a:pPr>
            <a:endParaRPr altLang="zh-CN" lang="en-US" smtClean="0" sz="1200">
              <a:solidFill>
                <a:srgbClr val="8087A4"/>
              </a:solidFill>
              <a:latin charset="0" pitchFamily="18" typeface="Microsoft YaHei UI"/>
              <a:cs charset="0" pitchFamily="18" typeface="Microsoft YaHei UI"/>
            </a:endParaRPr>
          </a:p>
          <a:p>
            <a:pPr>
              <a:lnSpc>
                <a:spcPts val="1500"/>
              </a:lnSpc>
              <a:tabLst>
                <a:tab pos="2590800"/>
              </a:tabLst>
            </a:pPr>
            <a:endParaRPr altLang="zh-CN" lang="en-US" smtClean="0" sz="1200">
              <a:solidFill>
                <a:srgbClr val="8087A4"/>
              </a:solidFill>
              <a:latin charset="0" pitchFamily="18" typeface="Microsoft YaHei UI"/>
              <a:cs charset="0" pitchFamily="18" typeface="Microsoft YaHei UI"/>
            </a:endParaRPr>
          </a:p>
          <a:p>
            <a:pPr>
              <a:lnSpc>
                <a:spcPts val="1500"/>
              </a:lnSpc>
              <a:tabLst>
                <a:tab pos="2590800"/>
              </a:tabLst>
            </a:pPr>
            <a:endParaRPr altLang="zh-CN" lang="en-US" smtClean="0" sz="1200">
              <a:solidFill>
                <a:srgbClr val="8087A4"/>
              </a:solidFill>
              <a:latin charset="0" pitchFamily="18" typeface="Microsoft YaHei UI"/>
              <a:cs charset="0" pitchFamily="18" typeface="Microsoft YaHei UI"/>
            </a:endParaRPr>
          </a:p>
          <a:p>
            <a:pPr>
              <a:lnSpc>
                <a:spcPts val="1500"/>
              </a:lnSpc>
              <a:tabLst>
                <a:tab pos="2590800"/>
              </a:tabLst>
            </a:pPr>
            <a:r>
              <a:rPr altLang="zh-CN" lang="en-US" smtClean="0" sz="1200">
                <a:solidFill>
                  <a:srgbClr val="8087A4"/>
                </a:solidFill>
                <a:latin charset="0" pitchFamily="18" typeface="Microsoft YaHei UI"/>
                <a:cs charset="0" pitchFamily="18" typeface="Microsoft YaHei UI"/>
              </a:rPr>
              <a:t>O2O兴起构建移动消费闭环</a:t>
            </a:r>
          </a:p>
          <a:p>
            <a:pPr>
              <a:lnSpc>
                <a:spcPts val="1500"/>
              </a:lnSpc>
              <a:tabLst>
                <a:tab pos="2590800"/>
              </a:tabLst>
            </a:pPr>
            <a:endParaRPr altLang="zh-CN" lang="en-US" smtClean="0" sz="1200">
              <a:solidFill>
                <a:srgbClr val="8087A4"/>
              </a:solidFill>
              <a:latin charset="0" pitchFamily="18" typeface="Microsoft YaHei UI"/>
              <a:cs charset="0" pitchFamily="18" typeface="Microsoft YaHei UI"/>
            </a:endParaRPr>
          </a:p>
          <a:p>
            <a:pPr>
              <a:lnSpc>
                <a:spcPts val="1500"/>
              </a:lnSpc>
              <a:tabLst>
                <a:tab pos="2590800"/>
              </a:tabLst>
            </a:pPr>
            <a:r>
              <a:rPr altLang="zh-CN" lang="en-US" smtClean="0" sz="1200">
                <a:solidFill>
                  <a:srgbClr val="8087A4"/>
                </a:solidFill>
                <a:latin charset="0" pitchFamily="18" typeface="Microsoft YaHei UI"/>
                <a:cs charset="0" pitchFamily="18" typeface="Microsoft YaHei UI"/>
              </a:rPr>
              <a:t>团购、餐饮、生鲜电商、教育、家政等各类O2O细分行业纷纷兴起，满足用户多方面</a:t>
            </a:r>
          </a:p>
          <a:p>
            <a:pPr>
              <a:lnSpc>
                <a:spcPts val="1500"/>
              </a:lnSpc>
              <a:tabLst>
                <a:tab pos="2590800"/>
              </a:tabLst>
            </a:pPr>
            <a:r>
              <a:rPr altLang="zh-CN" lang="en-US" smtClean="0" sz="1200">
                <a:solidFill>
                  <a:srgbClr val="8087A4"/>
                </a:solidFill>
                <a:latin charset="0" pitchFamily="18" typeface="Microsoft YaHei UI"/>
                <a:cs charset="0" pitchFamily="18" typeface="Microsoft YaHei UI"/>
              </a:rPr>
              <a:t>的生活消费需求，移动端的消费闭环正逐渐形成。</a:t>
            </a:r>
          </a:p>
          <a:p>
            <a:pPr>
              <a:lnSpc>
                <a:spcPts val="1500"/>
              </a:lnSpc>
              <a:tabLst>
                <a:tab pos="2590800"/>
              </a:tabLst>
            </a:pPr>
            <a:endParaRPr altLang="zh-CN" lang="en-US" smtClean="0" sz="1200">
              <a:solidFill>
                <a:srgbClr val="8087A4"/>
              </a:solidFill>
              <a:latin charset="0" pitchFamily="18" typeface="Microsoft YaHei UI"/>
              <a:cs charset="0" pitchFamily="18" typeface="Microsoft YaHei UI"/>
            </a:endParaRPr>
          </a:p>
          <a:p>
            <a:pPr>
              <a:lnSpc>
                <a:spcPts val="1500"/>
              </a:lnSpc>
              <a:tabLst>
                <a:tab pos="2590800"/>
              </a:tabLst>
            </a:pPr>
            <a:endParaRPr altLang="zh-CN" lang="en-US" smtClean="0" sz="1200">
              <a:solidFill>
                <a:srgbClr val="8087A4"/>
              </a:solidFill>
              <a:latin charset="0" pitchFamily="18" typeface="Microsoft YaHei UI"/>
              <a:cs charset="0" pitchFamily="18" typeface="Microsoft YaHei UI"/>
            </a:endParaRPr>
          </a:p>
          <a:p>
            <a:pPr>
              <a:lnSpc>
                <a:spcPts val="1500"/>
              </a:lnSpc>
              <a:tabLst>
                <a:tab pos="2590800"/>
              </a:tabLst>
            </a:pPr>
            <a:endParaRPr altLang="zh-CN" lang="en-US" smtClean="0" sz="1200">
              <a:solidFill>
                <a:srgbClr val="8087A4"/>
              </a:solidFill>
              <a:latin charset="0" pitchFamily="18" typeface="Microsoft YaHei UI"/>
              <a:cs charset="0" pitchFamily="18" typeface="Microsoft YaHei UI"/>
            </a:endParaRPr>
          </a:p>
          <a:p>
            <a:pPr>
              <a:lnSpc>
                <a:spcPts val="1500"/>
              </a:lnSpc>
              <a:tabLst>
                <a:tab pos="2590800"/>
              </a:tabLst>
            </a:pPr>
            <a:r>
              <a:rPr altLang="zh-CN" lang="en-US" smtClean="0" sz="1200">
                <a:solidFill>
                  <a:srgbClr val="8087A4"/>
                </a:solidFill>
                <a:latin charset="0" pitchFamily="18" typeface="Microsoft YaHei UI"/>
                <a:cs charset="0" pitchFamily="18" typeface="Microsoft YaHei UI"/>
              </a:rPr>
              <a:t>	Copyright 2014 TalkingData Ltd., All Rights Reserved</a:t>
            </a:r>
          </a:p>
        </p:txBody>
      </p:sp>
      <p:sp>
        <p:nvSpPr>
          <p:cNvPr id="26" name="TextBox 1"/>
          <p:cNvSpPr txBox="1"/>
          <p:nvPr/>
        </p:nvSpPr>
        <p:spPr>
          <a:xfrm>
            <a:off x="1663700" y="1676400"/>
            <a:ext cx="635000" cy="3246120"/>
          </a:xfrm>
          <a:prstGeom prst="rect">
            <a:avLst/>
          </a:prstGeom>
          <a:noFill/>
        </p:spPr>
        <p:txBody>
          <a:bodyPr lIns="0" rIns="0" rtlCol="0" tIns="0" wrap="none">
            <a:spAutoFit/>
          </a:bodyPr>
          <a:lstStyle/>
          <a:p>
            <a:pPr>
              <a:lnSpc>
                <a:spcPts val="1800"/>
              </a:lnSpc>
              <a:tabLst>
                <a:tab pos="165100"/>
                <a:tab pos="177800"/>
              </a:tabLst>
            </a:pPr>
            <a:r>
              <a:rPr altLang="zh-CN" lang="en-US" smtClean="0"/>
              <a:t>	购物</a:t>
            </a:r>
          </a:p>
          <a:p>
            <a:pPr>
              <a:lnSpc>
                <a:spcPts val="1800"/>
              </a:lnSpc>
              <a:tabLst>
                <a:tab pos="165100"/>
                <a:tab pos="177800"/>
              </a:tabLst>
            </a:pPr>
            <a:r>
              <a:rPr altLang="zh-CN" lang="en-US" smtClean="0"/>
              <a:t>	习惯</a:t>
            </a:r>
          </a:p>
          <a:p>
            <a:pPr>
              <a:lnSpc>
                <a:spcPts val="1800"/>
              </a:lnSpc>
              <a:tabLst>
                <a:tab pos="165100"/>
                <a:tab pos="177800"/>
              </a:tabLst>
            </a:pPr>
            <a:endParaRPr altLang="zh-CN" lang="en-US" smtClean="0"/>
          </a:p>
          <a:p>
            <a:pPr>
              <a:lnSpc>
                <a:spcPts val="1800"/>
              </a:lnSpc>
              <a:tabLst>
                <a:tab pos="165100"/>
                <a:tab pos="177800"/>
              </a:tabLst>
            </a:pPr>
            <a:endParaRPr altLang="zh-CN" lang="en-US" smtClean="0"/>
          </a:p>
          <a:p>
            <a:pPr>
              <a:lnSpc>
                <a:spcPts val="1800"/>
              </a:lnSpc>
              <a:tabLst>
                <a:tab pos="165100"/>
                <a:tab pos="177800"/>
              </a:tabLst>
            </a:pPr>
            <a:endParaRPr altLang="zh-CN" lang="en-US" smtClean="0"/>
          </a:p>
          <a:p>
            <a:pPr>
              <a:lnSpc>
                <a:spcPts val="1800"/>
              </a:lnSpc>
              <a:tabLst>
                <a:tab pos="165100"/>
                <a:tab pos="177800"/>
              </a:tabLst>
            </a:pPr>
            <a:endParaRPr altLang="zh-CN" lang="en-US" smtClean="0"/>
          </a:p>
          <a:p>
            <a:pPr>
              <a:lnSpc>
                <a:spcPts val="1800"/>
              </a:lnSpc>
              <a:tabLst>
                <a:tab pos="165100"/>
                <a:tab pos="177800"/>
              </a:tabLst>
            </a:pPr>
            <a:r>
              <a:rPr altLang="zh-CN" lang="en-US" smtClean="0"/>
              <a:t>流量</a:t>
            </a:r>
          </a:p>
          <a:p>
            <a:pPr>
              <a:lnSpc>
                <a:spcPts val="1800"/>
              </a:lnSpc>
              <a:tabLst>
                <a:tab pos="165100"/>
                <a:tab pos="177800"/>
              </a:tabLst>
            </a:pPr>
            <a:r>
              <a:rPr altLang="zh-CN" lang="en-US" smtClean="0"/>
              <a:t>入口</a:t>
            </a:r>
          </a:p>
          <a:p>
            <a:pPr>
              <a:lnSpc>
                <a:spcPts val="1800"/>
              </a:lnSpc>
              <a:tabLst>
                <a:tab pos="165100"/>
                <a:tab pos="177800"/>
              </a:tabLst>
            </a:pPr>
            <a:endParaRPr altLang="zh-CN" lang="en-US" smtClean="0"/>
          </a:p>
          <a:p>
            <a:pPr>
              <a:lnSpc>
                <a:spcPts val="1800"/>
              </a:lnSpc>
              <a:tabLst>
                <a:tab pos="165100"/>
                <a:tab pos="177800"/>
              </a:tabLst>
            </a:pPr>
            <a:endParaRPr altLang="zh-CN" lang="en-US" smtClean="0"/>
          </a:p>
          <a:p>
            <a:pPr>
              <a:lnSpc>
                <a:spcPts val="1800"/>
              </a:lnSpc>
              <a:tabLst>
                <a:tab pos="165100"/>
                <a:tab pos="177800"/>
              </a:tabLst>
            </a:pPr>
            <a:endParaRPr altLang="zh-CN" lang="en-US" smtClean="0"/>
          </a:p>
          <a:p>
            <a:pPr>
              <a:lnSpc>
                <a:spcPts val="1800"/>
              </a:lnSpc>
              <a:tabLst>
                <a:tab pos="165100"/>
                <a:tab pos="177800"/>
              </a:tabLst>
            </a:pPr>
            <a:endParaRPr altLang="zh-CN" lang="en-US" smtClean="0"/>
          </a:p>
          <a:p>
            <a:pPr>
              <a:lnSpc>
                <a:spcPts val="1800"/>
              </a:lnSpc>
              <a:tabLst>
                <a:tab pos="165100"/>
                <a:tab pos="177800"/>
              </a:tabLst>
            </a:pPr>
            <a:r>
              <a:rPr altLang="zh-CN" lang="en-US" smtClean="0"/>
              <a:t>		新兴</a:t>
            </a:r>
          </a:p>
          <a:p>
            <a:pPr>
              <a:lnSpc>
                <a:spcPts val="1800"/>
              </a:lnSpc>
              <a:tabLst>
                <a:tab pos="165100"/>
                <a:tab pos="177800"/>
              </a:tabLst>
            </a:pPr>
            <a:r>
              <a:rPr altLang="zh-CN" lang="en-US" smtClean="0"/>
              <a:t>		业态</a:t>
            </a:r>
          </a:p>
        </p:txBody>
      </p:sp>
    </p:spTree>
  </p:cSld>
  <p:clrMapOvr>
    <a:masterClrMapping/>
  </p:clrMapOvr>
  <p:transition/>
  <p:timing/>
</p:sld>
</file>

<file path=ppt/slides/slide8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2494788" y="3186683"/>
            <a:ext cx="3945635" cy="1403604"/>
          </a:xfrm>
          <a:custGeom>
            <a:gdLst>
              <a:gd fmla="*/ 0 w 3945635" name="connsiteX0"/>
              <a:gd fmla="*/ 141605 h 1403604" name="connsiteY0"/>
              <a:gd fmla="*/ 141604 w 3945635" name="connsiteX1"/>
              <a:gd fmla="*/ 0 h 1403604" name="connsiteY1"/>
              <a:gd fmla="*/ 3804030 w 3945635" name="connsiteX2"/>
              <a:gd fmla="*/ 0 h 1403604" name="connsiteY2"/>
              <a:gd fmla="*/ 3945635 w 3945635" name="connsiteX3"/>
              <a:gd fmla="*/ 141605 h 1403604" name="connsiteY3"/>
              <a:gd fmla="*/ 3945635 w 3945635" name="connsiteX4"/>
              <a:gd fmla="*/ 1261948 h 1403604" name="connsiteY4"/>
              <a:gd fmla="*/ 3804030 w 3945635" name="connsiteX5"/>
              <a:gd fmla="*/ 1403604 h 1403604" name="connsiteY5"/>
              <a:gd fmla="*/ 141604 w 3945635" name="connsiteX6"/>
              <a:gd fmla="*/ 1403604 h 1403604" name="connsiteY6"/>
              <a:gd fmla="*/ 0 w 3945635" name="connsiteX7"/>
              <a:gd fmla="*/ 1261948 h 1403604" name="connsiteY7"/>
              <a:gd fmla="*/ 0 w 3945635" name="connsiteX8"/>
              <a:gd fmla="*/ 141605 h 1403604"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403604" w="3945635">
                <a:moveTo>
                  <a:pt x="0" y="141605"/>
                </a:moveTo>
                <a:cubicBezTo>
                  <a:pt x="0" y="63373"/>
                  <a:pt x="63372" y="0"/>
                  <a:pt x="141604" y="0"/>
                </a:cubicBezTo>
                <a:lnTo>
                  <a:pt x="3804030" y="0"/>
                </a:lnTo>
                <a:cubicBezTo>
                  <a:pt x="3882263" y="0"/>
                  <a:pt x="3945635" y="63373"/>
                  <a:pt x="3945635" y="141605"/>
                </a:cubicBezTo>
                <a:lnTo>
                  <a:pt x="3945635" y="1261948"/>
                </a:lnTo>
                <a:cubicBezTo>
                  <a:pt x="3945635" y="1340180"/>
                  <a:pt x="3882263" y="1403604"/>
                  <a:pt x="3804030" y="1403604"/>
                </a:cubicBezTo>
                <a:lnTo>
                  <a:pt x="141604" y="1403604"/>
                </a:lnTo>
                <a:cubicBezTo>
                  <a:pt x="63372" y="1403604"/>
                  <a:pt x="0" y="1340180"/>
                  <a:pt x="0" y="1261948"/>
                </a:cubicBezTo>
                <a:lnTo>
                  <a:pt x="0" y="141605"/>
                </a:lnTo>
              </a:path>
            </a:pathLst>
          </a:custGeom>
          <a:solidFill>
            <a:srgbClr val="FFF2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2316479" y="1400555"/>
            <a:ext cx="4151376" cy="1173479"/>
          </a:xfrm>
          <a:custGeom>
            <a:gdLst>
              <a:gd fmla="*/ 0 w 4151376" name="connsiteX0"/>
              <a:gd fmla="*/ 191388 h 1173479" name="connsiteY0"/>
              <a:gd fmla="*/ 191389 w 4151376" name="connsiteX1"/>
              <a:gd fmla="*/ 0 h 1173479" name="connsiteY1"/>
              <a:gd fmla="*/ 3959986 w 4151376" name="connsiteX2"/>
              <a:gd fmla="*/ 0 h 1173479" name="connsiteY2"/>
              <a:gd fmla="*/ 4151376 w 4151376" name="connsiteX3"/>
              <a:gd fmla="*/ 191388 h 1173479" name="connsiteY3"/>
              <a:gd fmla="*/ 4151376 w 4151376" name="connsiteX4"/>
              <a:gd fmla="*/ 982091 h 1173479" name="connsiteY4"/>
              <a:gd fmla="*/ 3959986 w 4151376" name="connsiteX5"/>
              <a:gd fmla="*/ 1173479 h 1173479" name="connsiteY5"/>
              <a:gd fmla="*/ 191389 w 4151376" name="connsiteX6"/>
              <a:gd fmla="*/ 1173479 h 1173479" name="connsiteY6"/>
              <a:gd fmla="*/ 0 w 4151376" name="connsiteX7"/>
              <a:gd fmla="*/ 982091 h 1173479" name="connsiteY7"/>
              <a:gd fmla="*/ 0 w 4151376" name="connsiteX8"/>
              <a:gd fmla="*/ 191388 h 1173479"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173479" w="4151376">
                <a:moveTo>
                  <a:pt x="0" y="191388"/>
                </a:moveTo>
                <a:cubicBezTo>
                  <a:pt x="0" y="85725"/>
                  <a:pt x="85725" y="0"/>
                  <a:pt x="191389" y="0"/>
                </a:cubicBezTo>
                <a:lnTo>
                  <a:pt x="3959986" y="0"/>
                </a:lnTo>
                <a:cubicBezTo>
                  <a:pt x="4065651" y="0"/>
                  <a:pt x="4151376" y="85725"/>
                  <a:pt x="4151376" y="191388"/>
                </a:cubicBezTo>
                <a:lnTo>
                  <a:pt x="4151376" y="982091"/>
                </a:lnTo>
                <a:cubicBezTo>
                  <a:pt x="4151376" y="1087754"/>
                  <a:pt x="4065651" y="1173479"/>
                  <a:pt x="3959986" y="1173479"/>
                </a:cubicBezTo>
                <a:lnTo>
                  <a:pt x="191389" y="1173479"/>
                </a:lnTo>
                <a:cubicBezTo>
                  <a:pt x="85725" y="1173479"/>
                  <a:pt x="0" y="1087754"/>
                  <a:pt x="0" y="982091"/>
                </a:cubicBezTo>
                <a:lnTo>
                  <a:pt x="0" y="191388"/>
                </a:lnTo>
              </a:path>
            </a:pathLst>
          </a:custGeom>
          <a:solidFill>
            <a:srgbClr val="D9D9D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2497835" y="1632204"/>
            <a:ext cx="1543811" cy="719327"/>
          </a:xfrm>
          <a:custGeom>
            <a:gdLst>
              <a:gd fmla="*/ 0 w 1543811" name="connsiteX0"/>
              <a:gd fmla="*/ 172847 h 719327" name="connsiteY0"/>
              <a:gd fmla="*/ 172847 w 1543811" name="connsiteX1"/>
              <a:gd fmla="*/ 0 h 719327" name="connsiteY1"/>
              <a:gd fmla="*/ 1370965 w 1543811" name="connsiteX2"/>
              <a:gd fmla="*/ 0 h 719327" name="connsiteY2"/>
              <a:gd fmla="*/ 1543811 w 1543811" name="connsiteX3"/>
              <a:gd fmla="*/ 172847 h 719327" name="connsiteY3"/>
              <a:gd fmla="*/ 1543811 w 1543811" name="connsiteX4"/>
              <a:gd fmla="*/ 546480 h 719327" name="connsiteY4"/>
              <a:gd fmla="*/ 1370965 w 1543811" name="connsiteX5"/>
              <a:gd fmla="*/ 719327 h 719327" name="connsiteY5"/>
              <a:gd fmla="*/ 172847 w 1543811" name="connsiteX6"/>
              <a:gd fmla="*/ 719327 h 719327" name="connsiteY6"/>
              <a:gd fmla="*/ 0 w 1543811" name="connsiteX7"/>
              <a:gd fmla="*/ 546480 h 719327" name="connsiteY7"/>
              <a:gd fmla="*/ 0 w 1543811" name="connsiteX8"/>
              <a:gd fmla="*/ 172847 h 719327"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719327" w="1543811">
                <a:moveTo>
                  <a:pt x="0" y="172847"/>
                </a:moveTo>
                <a:cubicBezTo>
                  <a:pt x="0" y="77342"/>
                  <a:pt x="77343" y="0"/>
                  <a:pt x="172847" y="0"/>
                </a:cubicBezTo>
                <a:lnTo>
                  <a:pt x="1370965" y="0"/>
                </a:lnTo>
                <a:cubicBezTo>
                  <a:pt x="1466469" y="0"/>
                  <a:pt x="1543811" y="77342"/>
                  <a:pt x="1543811" y="172847"/>
                </a:cubicBezTo>
                <a:lnTo>
                  <a:pt x="1543811" y="546480"/>
                </a:lnTo>
                <a:cubicBezTo>
                  <a:pt x="1543811" y="641985"/>
                  <a:pt x="1466469" y="719327"/>
                  <a:pt x="1370965" y="719327"/>
                </a:cubicBezTo>
                <a:lnTo>
                  <a:pt x="172847" y="719327"/>
                </a:lnTo>
                <a:cubicBezTo>
                  <a:pt x="77343" y="719327"/>
                  <a:pt x="0" y="641985"/>
                  <a:pt x="0" y="546480"/>
                </a:cubicBezTo>
                <a:lnTo>
                  <a:pt x="0" y="172847"/>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7315200" y="1400555"/>
            <a:ext cx="1431036" cy="1173479"/>
          </a:xfrm>
          <a:custGeom>
            <a:gdLst>
              <a:gd fmla="*/ 0 w 1431036" name="connsiteX0"/>
              <a:gd fmla="*/ 210693 h 1173479" name="connsiteY0"/>
              <a:gd fmla="*/ 210693 w 1431036" name="connsiteX1"/>
              <a:gd fmla="*/ 0 h 1173479" name="connsiteY1"/>
              <a:gd fmla="*/ 1220343 w 1431036" name="connsiteX2"/>
              <a:gd fmla="*/ 0 h 1173479" name="connsiteY2"/>
              <a:gd fmla="*/ 1431035 w 1431036" name="connsiteX3"/>
              <a:gd fmla="*/ 210693 h 1173479" name="connsiteY3"/>
              <a:gd fmla="*/ 1431035 w 1431036" name="connsiteX4"/>
              <a:gd fmla="*/ 962786 h 1173479" name="connsiteY4"/>
              <a:gd fmla="*/ 1220343 w 1431036" name="connsiteX5"/>
              <a:gd fmla="*/ 1173479 h 1173479" name="connsiteY5"/>
              <a:gd fmla="*/ 210693 w 1431036" name="connsiteX6"/>
              <a:gd fmla="*/ 1173479 h 1173479" name="connsiteY6"/>
              <a:gd fmla="*/ 0 w 1431036" name="connsiteX7"/>
              <a:gd fmla="*/ 962786 h 1173479" name="connsiteY7"/>
              <a:gd fmla="*/ 0 w 1431036" name="connsiteX8"/>
              <a:gd fmla="*/ 210693 h 1173479"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173479" w="1431036">
                <a:moveTo>
                  <a:pt x="0" y="210693"/>
                </a:moveTo>
                <a:cubicBezTo>
                  <a:pt x="0" y="94361"/>
                  <a:pt x="94360" y="0"/>
                  <a:pt x="210693" y="0"/>
                </a:cubicBezTo>
                <a:lnTo>
                  <a:pt x="1220343" y="0"/>
                </a:lnTo>
                <a:cubicBezTo>
                  <a:pt x="1336675" y="0"/>
                  <a:pt x="1431035" y="94361"/>
                  <a:pt x="1431035" y="210693"/>
                </a:cubicBezTo>
                <a:lnTo>
                  <a:pt x="1431035" y="962786"/>
                </a:lnTo>
                <a:cubicBezTo>
                  <a:pt x="1431035" y="1079119"/>
                  <a:pt x="1336675" y="1173479"/>
                  <a:pt x="1220343" y="1173479"/>
                </a:cubicBezTo>
                <a:lnTo>
                  <a:pt x="210693" y="1173479"/>
                </a:lnTo>
                <a:cubicBezTo>
                  <a:pt x="94360" y="1173479"/>
                  <a:pt x="0" y="1079119"/>
                  <a:pt x="0" y="962786"/>
                </a:cubicBezTo>
                <a:lnTo>
                  <a:pt x="0" y="210693"/>
                </a:lnTo>
              </a:path>
            </a:pathLst>
          </a:custGeom>
          <a:solidFill>
            <a:srgbClr val="3E8A6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406908" y="1400555"/>
            <a:ext cx="1400556" cy="1173479"/>
          </a:xfrm>
          <a:custGeom>
            <a:gdLst>
              <a:gd fmla="*/ 0 w 1400556" name="connsiteX0"/>
              <a:gd fmla="*/ 210693 h 1173479" name="connsiteY0"/>
              <a:gd fmla="*/ 210693 w 1400556" name="connsiteX1"/>
              <a:gd fmla="*/ 0 h 1173479" name="connsiteY1"/>
              <a:gd fmla="*/ 1189863 w 1400556" name="connsiteX2"/>
              <a:gd fmla="*/ 0 h 1173479" name="connsiteY2"/>
              <a:gd fmla="*/ 1400556 w 1400556" name="connsiteX3"/>
              <a:gd fmla="*/ 210693 h 1173479" name="connsiteY3"/>
              <a:gd fmla="*/ 1400556 w 1400556" name="connsiteX4"/>
              <a:gd fmla="*/ 962786 h 1173479" name="connsiteY4"/>
              <a:gd fmla="*/ 1189863 w 1400556" name="connsiteX5"/>
              <a:gd fmla="*/ 1173479 h 1173479" name="connsiteY5"/>
              <a:gd fmla="*/ 210693 w 1400556" name="connsiteX6"/>
              <a:gd fmla="*/ 1173479 h 1173479" name="connsiteY6"/>
              <a:gd fmla="*/ 0 w 1400556" name="connsiteX7"/>
              <a:gd fmla="*/ 962786 h 1173479" name="connsiteY7"/>
              <a:gd fmla="*/ 0 w 1400556" name="connsiteX8"/>
              <a:gd fmla="*/ 210693 h 1173479"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173479" w="1400556">
                <a:moveTo>
                  <a:pt x="0" y="210693"/>
                </a:moveTo>
                <a:cubicBezTo>
                  <a:pt x="0" y="94361"/>
                  <a:pt x="94335" y="0"/>
                  <a:pt x="210693" y="0"/>
                </a:cubicBezTo>
                <a:lnTo>
                  <a:pt x="1189863" y="0"/>
                </a:lnTo>
                <a:cubicBezTo>
                  <a:pt x="1306194" y="0"/>
                  <a:pt x="1400556" y="94361"/>
                  <a:pt x="1400556" y="210693"/>
                </a:cubicBezTo>
                <a:lnTo>
                  <a:pt x="1400556" y="962786"/>
                </a:lnTo>
                <a:cubicBezTo>
                  <a:pt x="1400556" y="1079119"/>
                  <a:pt x="1306194" y="1173479"/>
                  <a:pt x="1189863" y="1173479"/>
                </a:cubicBezTo>
                <a:lnTo>
                  <a:pt x="210693" y="1173479"/>
                </a:lnTo>
                <a:cubicBezTo>
                  <a:pt x="94335" y="1173479"/>
                  <a:pt x="0" y="1079119"/>
                  <a:pt x="0" y="962786"/>
                </a:cubicBezTo>
                <a:lnTo>
                  <a:pt x="0" y="210693"/>
                </a:lnTo>
              </a:path>
            </a:pathLst>
          </a:custGeom>
          <a:solidFill>
            <a:srgbClr val="2590A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4709159" y="1626107"/>
            <a:ext cx="1623060" cy="720852"/>
          </a:xfrm>
          <a:custGeom>
            <a:gdLst>
              <a:gd fmla="*/ 0 w 1623060" name="connsiteX0"/>
              <a:gd fmla="*/ 173227 h 720852" name="connsiteY0"/>
              <a:gd fmla="*/ 173228 w 1623060" name="connsiteX1"/>
              <a:gd fmla="*/ 0 h 720852" name="connsiteY1"/>
              <a:gd fmla="*/ 1449832 w 1623060" name="connsiteX2"/>
              <a:gd fmla="*/ 0 h 720852" name="connsiteY2"/>
              <a:gd fmla="*/ 1623060 w 1623060" name="connsiteX3"/>
              <a:gd fmla="*/ 173227 h 720852" name="connsiteY3"/>
              <a:gd fmla="*/ 1623060 w 1623060" name="connsiteX4"/>
              <a:gd fmla="*/ 547624 h 720852" name="connsiteY4"/>
              <a:gd fmla="*/ 1449832 w 1623060" name="connsiteX5"/>
              <a:gd fmla="*/ 720852 h 720852" name="connsiteY5"/>
              <a:gd fmla="*/ 173228 w 1623060" name="connsiteX6"/>
              <a:gd fmla="*/ 720852 h 720852" name="connsiteY6"/>
              <a:gd fmla="*/ 0 w 1623060" name="connsiteX7"/>
              <a:gd fmla="*/ 547624 h 720852" name="connsiteY7"/>
              <a:gd fmla="*/ 0 w 1623060" name="connsiteX8"/>
              <a:gd fmla="*/ 173227 h 720852"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720852" w="1623060">
                <a:moveTo>
                  <a:pt x="0" y="173227"/>
                </a:moveTo>
                <a:cubicBezTo>
                  <a:pt x="0" y="77597"/>
                  <a:pt x="77597" y="0"/>
                  <a:pt x="173228" y="0"/>
                </a:cubicBezTo>
                <a:lnTo>
                  <a:pt x="1449832" y="0"/>
                </a:lnTo>
                <a:cubicBezTo>
                  <a:pt x="1545463" y="0"/>
                  <a:pt x="1623060" y="77597"/>
                  <a:pt x="1623060" y="173227"/>
                </a:cubicBezTo>
                <a:lnTo>
                  <a:pt x="1623060" y="547624"/>
                </a:lnTo>
                <a:cubicBezTo>
                  <a:pt x="1623060" y="643255"/>
                  <a:pt x="1545463" y="720852"/>
                  <a:pt x="1449832" y="720852"/>
                </a:cubicBezTo>
                <a:lnTo>
                  <a:pt x="173228" y="720852"/>
                </a:lnTo>
                <a:cubicBezTo>
                  <a:pt x="77597" y="720852"/>
                  <a:pt x="0" y="643255"/>
                  <a:pt x="0" y="547624"/>
                </a:cubicBezTo>
                <a:lnTo>
                  <a:pt x="0" y="173227"/>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2708148" y="3480815"/>
            <a:ext cx="1923287" cy="719328"/>
          </a:xfrm>
          <a:custGeom>
            <a:gdLst>
              <a:gd fmla="*/ 0 w 1923287" name="connsiteX0"/>
              <a:gd fmla="*/ 172847 h 719328" name="connsiteY0"/>
              <a:gd fmla="*/ 172847 w 1923287" name="connsiteX1"/>
              <a:gd fmla="*/ 0 h 719328" name="connsiteY1"/>
              <a:gd fmla="*/ 1750441 w 1923287" name="connsiteX2"/>
              <a:gd fmla="*/ 0 h 719328" name="connsiteY2"/>
              <a:gd fmla="*/ 1923287 w 1923287" name="connsiteX3"/>
              <a:gd fmla="*/ 172847 h 719328" name="connsiteY3"/>
              <a:gd fmla="*/ 1923287 w 1923287" name="connsiteX4"/>
              <a:gd fmla="*/ 546468 h 719328" name="connsiteY4"/>
              <a:gd fmla="*/ 1750441 w 1923287" name="connsiteX5"/>
              <a:gd fmla="*/ 719328 h 719328" name="connsiteY5"/>
              <a:gd fmla="*/ 172847 w 1923287" name="connsiteX6"/>
              <a:gd fmla="*/ 719328 h 719328" name="connsiteY6"/>
              <a:gd fmla="*/ 0 w 1923287" name="connsiteX7"/>
              <a:gd fmla="*/ 546468 h 719328" name="connsiteY7"/>
              <a:gd fmla="*/ 0 w 1923287" name="connsiteX8"/>
              <a:gd fmla="*/ 172847 h 719328"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719328" w="1923287">
                <a:moveTo>
                  <a:pt x="0" y="172847"/>
                </a:moveTo>
                <a:cubicBezTo>
                  <a:pt x="0" y="77343"/>
                  <a:pt x="77342" y="0"/>
                  <a:pt x="172847" y="0"/>
                </a:cubicBezTo>
                <a:lnTo>
                  <a:pt x="1750441" y="0"/>
                </a:lnTo>
                <a:cubicBezTo>
                  <a:pt x="1845944" y="0"/>
                  <a:pt x="1923287" y="77343"/>
                  <a:pt x="1923287" y="172847"/>
                </a:cubicBezTo>
                <a:lnTo>
                  <a:pt x="1923287" y="546468"/>
                </a:lnTo>
                <a:cubicBezTo>
                  <a:pt x="1923287" y="641934"/>
                  <a:pt x="1845944" y="719328"/>
                  <a:pt x="1750441" y="719328"/>
                </a:cubicBezTo>
                <a:lnTo>
                  <a:pt x="172847" y="719328"/>
                </a:lnTo>
                <a:cubicBezTo>
                  <a:pt x="77342" y="719328"/>
                  <a:pt x="0" y="641934"/>
                  <a:pt x="0" y="546468"/>
                </a:cubicBezTo>
                <a:lnTo>
                  <a:pt x="0" y="172847"/>
                </a:lnTo>
              </a:path>
            </a:pathLst>
          </a:custGeom>
          <a:solidFill>
            <a:srgbClr val="FFC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4762500" y="3278123"/>
            <a:ext cx="1543811" cy="1188720"/>
          </a:xfrm>
          <a:custGeom>
            <a:gdLst>
              <a:gd fmla="*/ 0 w 1543811" name="connsiteX0"/>
              <a:gd fmla="*/ 147320 h 1188720" name="connsiteY0"/>
              <a:gd fmla="*/ 147320 w 1543811" name="connsiteX1"/>
              <a:gd fmla="*/ 0 h 1188720" name="connsiteY1"/>
              <a:gd fmla="*/ 1396491 w 1543811" name="connsiteX2"/>
              <a:gd fmla="*/ 0 h 1188720" name="connsiteY2"/>
              <a:gd fmla="*/ 1543811 w 1543811" name="connsiteX3"/>
              <a:gd fmla="*/ 147320 h 1188720" name="connsiteY3"/>
              <a:gd fmla="*/ 1543811 w 1543811" name="connsiteX4"/>
              <a:gd fmla="*/ 1041374 h 1188720" name="connsiteY4"/>
              <a:gd fmla="*/ 1396491 w 1543811" name="connsiteX5"/>
              <a:gd fmla="*/ 1188720 h 1188720" name="connsiteY5"/>
              <a:gd fmla="*/ 147320 w 1543811" name="connsiteX6"/>
              <a:gd fmla="*/ 1188720 h 1188720" name="connsiteY6"/>
              <a:gd fmla="*/ 0 w 1543811" name="connsiteX7"/>
              <a:gd fmla="*/ 1041374 h 1188720" name="connsiteY7"/>
              <a:gd fmla="*/ 0 w 1543811" name="connsiteX8"/>
              <a:gd fmla="*/ 147320 h 1188720"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188720" w="1543811">
                <a:moveTo>
                  <a:pt x="0" y="147320"/>
                </a:moveTo>
                <a:cubicBezTo>
                  <a:pt x="0" y="65913"/>
                  <a:pt x="65913" y="0"/>
                  <a:pt x="147320" y="0"/>
                </a:cubicBezTo>
                <a:lnTo>
                  <a:pt x="1396491" y="0"/>
                </a:lnTo>
                <a:cubicBezTo>
                  <a:pt x="1477898" y="0"/>
                  <a:pt x="1543811" y="65913"/>
                  <a:pt x="1543811" y="147320"/>
                </a:cubicBezTo>
                <a:lnTo>
                  <a:pt x="1543811" y="1041374"/>
                </a:lnTo>
                <a:cubicBezTo>
                  <a:pt x="1543811" y="1122756"/>
                  <a:pt x="1477898" y="1188720"/>
                  <a:pt x="1396491" y="1188720"/>
                </a:cubicBezTo>
                <a:lnTo>
                  <a:pt x="147320" y="1188720"/>
                </a:lnTo>
                <a:cubicBezTo>
                  <a:pt x="65913" y="1188720"/>
                  <a:pt x="0" y="1122756"/>
                  <a:pt x="0" y="1041374"/>
                </a:cubicBezTo>
                <a:lnTo>
                  <a:pt x="0" y="14732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1752600" y="1828800"/>
            <a:ext cx="927100" cy="368300"/>
          </a:xfrm>
          <a:prstGeom prst="rect">
            <a:avLst/>
          </a:prstGeom>
          <a:noFill/>
        </p:spPr>
      </p:pic>
      <p:pic>
        <p:nvPicPr>
          <p:cNvPr id="14" name="Picture 3"/>
          <p:cNvPicPr>
            <a:picLocks noChangeArrowheads="1" noChangeAspect="1"/>
          </p:cNvPicPr>
          <p:nvPr/>
        </p:nvPicPr>
        <p:blipFill>
          <a:blip r:embed="rId3"/>
          <a:stretch>
            <a:fillRect/>
          </a:stretch>
        </p:blipFill>
        <p:spPr bwMode="auto">
          <a:xfrm>
            <a:off x="927100" y="2413000"/>
            <a:ext cx="1625600" cy="1765300"/>
          </a:xfrm>
          <a:prstGeom prst="rect">
            <a:avLst/>
          </a:prstGeom>
          <a:noFill/>
        </p:spPr>
      </p:pic>
      <p:pic>
        <p:nvPicPr>
          <p:cNvPr id="15" name="Picture 3"/>
          <p:cNvPicPr>
            <a:picLocks noChangeArrowheads="1" noChangeAspect="1"/>
          </p:cNvPicPr>
          <p:nvPr/>
        </p:nvPicPr>
        <p:blipFill>
          <a:blip r:embed="rId4"/>
          <a:stretch>
            <a:fillRect/>
          </a:stretch>
        </p:blipFill>
        <p:spPr bwMode="auto">
          <a:xfrm>
            <a:off x="444500" y="4800600"/>
            <a:ext cx="1117600" cy="304800"/>
          </a:xfrm>
          <a:prstGeom prst="rect">
            <a:avLst/>
          </a:prstGeom>
          <a:noFill/>
        </p:spPr>
      </p:pic>
      <p:pic>
        <p:nvPicPr>
          <p:cNvPr id="16" name="Picture 3"/>
          <p:cNvPicPr>
            <a:picLocks noChangeArrowheads="1" noChangeAspect="1"/>
          </p:cNvPicPr>
          <p:nvPr/>
        </p:nvPicPr>
        <p:blipFill>
          <a:blip r:embed="rId5"/>
          <a:stretch>
            <a:fillRect/>
          </a:stretch>
        </p:blipFill>
        <p:spPr bwMode="auto">
          <a:xfrm>
            <a:off x="2946400" y="2209800"/>
            <a:ext cx="558800" cy="1485900"/>
          </a:xfrm>
          <a:prstGeom prst="rect">
            <a:avLst/>
          </a:prstGeom>
          <a:noFill/>
        </p:spPr>
      </p:pic>
      <p:pic>
        <p:nvPicPr>
          <p:cNvPr id="17" name="Picture 3"/>
          <p:cNvPicPr>
            <a:picLocks noChangeArrowheads="1" noChangeAspect="1"/>
          </p:cNvPicPr>
          <p:nvPr/>
        </p:nvPicPr>
        <p:blipFill>
          <a:blip r:embed="rId6"/>
          <a:stretch>
            <a:fillRect/>
          </a:stretch>
        </p:blipFill>
        <p:spPr bwMode="auto">
          <a:xfrm>
            <a:off x="3657600" y="1714500"/>
            <a:ext cx="1219200" cy="1549400"/>
          </a:xfrm>
          <a:prstGeom prst="rect">
            <a:avLst/>
          </a:prstGeom>
          <a:noFill/>
        </p:spPr>
      </p:pic>
      <p:pic>
        <p:nvPicPr>
          <p:cNvPr id="18" name="Picture 3"/>
          <p:cNvPicPr>
            <a:picLocks noChangeArrowheads="1" noChangeAspect="1"/>
          </p:cNvPicPr>
          <p:nvPr/>
        </p:nvPicPr>
        <p:blipFill>
          <a:blip r:embed="rId7"/>
          <a:stretch>
            <a:fillRect/>
          </a:stretch>
        </p:blipFill>
        <p:spPr bwMode="auto">
          <a:xfrm>
            <a:off x="6134100" y="1727200"/>
            <a:ext cx="1384300" cy="558800"/>
          </a:xfrm>
          <a:prstGeom prst="rect">
            <a:avLst/>
          </a:prstGeom>
          <a:noFill/>
        </p:spPr>
      </p:pic>
      <p:pic>
        <p:nvPicPr>
          <p:cNvPr id="19" name="Picture 3"/>
          <p:cNvPicPr>
            <a:picLocks noChangeArrowheads="1" noChangeAspect="1"/>
          </p:cNvPicPr>
          <p:nvPr/>
        </p:nvPicPr>
        <p:blipFill>
          <a:blip r:embed="rId8"/>
          <a:stretch>
            <a:fillRect/>
          </a:stretch>
        </p:blipFill>
        <p:spPr bwMode="auto">
          <a:xfrm>
            <a:off x="6388100" y="2425700"/>
            <a:ext cx="1828800" cy="17653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20" name="TextBox 1"/>
          <p:cNvSpPr txBox="1"/>
          <p:nvPr/>
        </p:nvSpPr>
        <p:spPr>
          <a:xfrm>
            <a:off x="393700" y="254000"/>
            <a:ext cx="9986962" cy="401320"/>
          </a:xfrm>
          <a:prstGeom prst="rect">
            <a:avLst/>
          </a:prstGeom>
          <a:noFill/>
        </p:spPr>
        <p:txBody>
          <a:bodyPr lIns="0" rIns="0" rtlCol="0" tIns="0" wrap="none">
            <a:spAutoFit/>
          </a:bodyPr>
          <a:lstStyle/>
          <a:p>
            <a:pPr>
              <a:lnSpc>
                <a:spcPts val="1400"/>
              </a:lnSpc>
              <a:tabLst>
                <a:tab pos="241300"/>
              </a:tabLst>
            </a:pPr>
            <a:r>
              <a:rPr altLang="zh-CN" lang="en-US" smtClean="0"/>
              <a:t>	移动互联网行业趋势展望</a:t>
            </a:r>
          </a:p>
          <a:p>
            <a:pPr>
              <a:lnSpc>
                <a:spcPts val="1400"/>
              </a:lnSpc>
              <a:tabLst>
                <a:tab pos="241300"/>
              </a:tabLst>
            </a:pPr>
            <a:r>
              <a:rPr altLang="zh-CN" lang="en-US" smtClean="0"/>
              <a:t>   移动广告行业对广告效果和用户生命周期的关注度快速提升，广告投放由粗放式向精准营销迈进</a:t>
            </a:r>
          </a:p>
        </p:txBody>
      </p:sp>
      <p:sp>
        <p:nvSpPr>
          <p:cNvPr id="21" name="TextBox 1"/>
          <p:cNvSpPr txBox="1"/>
          <p:nvPr/>
        </p:nvSpPr>
        <p:spPr>
          <a:xfrm>
            <a:off x="7556500" y="1828800"/>
            <a:ext cx="968375" cy="299720"/>
          </a:xfrm>
          <a:prstGeom prst="rect">
            <a:avLst/>
          </a:prstGeom>
          <a:noFill/>
        </p:spPr>
        <p:txBody>
          <a:bodyPr lIns="0" rIns="0" rtlCol="0" tIns="0" wrap="none">
            <a:spAutoFit/>
          </a:bodyPr>
          <a:lstStyle/>
          <a:p>
            <a:pPr>
              <a:lnSpc>
                <a:spcPts val="2000"/>
              </a:lnSpc>
            </a:pPr>
            <a:r>
              <a:rPr altLang="zh-CN" b="1" lang="en-US" smtClean="0" sz="1596">
                <a:solidFill>
                  <a:srgbClr val="FFFFFF"/>
                </a:solidFill>
                <a:latin charset="0" pitchFamily="18" typeface="Microsoft YaHei UI"/>
                <a:cs charset="0" pitchFamily="18" typeface="Microsoft YaHei UI"/>
              </a:rPr>
              <a:t>媒体&amp;SSP</a:t>
            </a:r>
          </a:p>
        </p:txBody>
      </p:sp>
      <p:sp>
        <p:nvSpPr>
          <p:cNvPr id="22" name="TextBox 1"/>
          <p:cNvSpPr txBox="1"/>
          <p:nvPr/>
        </p:nvSpPr>
        <p:spPr>
          <a:xfrm>
            <a:off x="787400" y="1841500"/>
            <a:ext cx="609600" cy="299720"/>
          </a:xfrm>
          <a:prstGeom prst="rect">
            <a:avLst/>
          </a:prstGeom>
          <a:noFill/>
        </p:spPr>
        <p:txBody>
          <a:bodyPr lIns="0" rIns="0" rtlCol="0" tIns="0" wrap="none">
            <a:spAutoFit/>
          </a:bodyPr>
          <a:lstStyle/>
          <a:p>
            <a:pPr>
              <a:lnSpc>
                <a:spcPts val="2000"/>
              </a:lnSpc>
            </a:pPr>
            <a:r>
              <a:rPr altLang="zh-CN" b="1" lang="en-US" smtClean="0" sz="1596">
                <a:solidFill>
                  <a:srgbClr val="FFFFFF"/>
                </a:solidFill>
                <a:latin charset="0" pitchFamily="18" typeface="Microsoft YaHei UI"/>
                <a:cs charset="0" pitchFamily="18" typeface="Microsoft YaHei UI"/>
              </a:rPr>
              <a:t>广告主</a:t>
            </a:r>
          </a:p>
        </p:txBody>
      </p:sp>
      <p:sp>
        <p:nvSpPr>
          <p:cNvPr id="23" name="TextBox 1"/>
          <p:cNvSpPr txBox="1"/>
          <p:nvPr/>
        </p:nvSpPr>
        <p:spPr>
          <a:xfrm>
            <a:off x="2641600" y="1854200"/>
            <a:ext cx="1190625" cy="299720"/>
          </a:xfrm>
          <a:prstGeom prst="rect">
            <a:avLst/>
          </a:prstGeom>
          <a:noFill/>
        </p:spPr>
        <p:txBody>
          <a:bodyPr lIns="0" rIns="0" rtlCol="0" tIns="0" wrap="none">
            <a:spAutoFit/>
          </a:bodyPr>
          <a:lstStyle/>
          <a:p>
            <a:pPr>
              <a:lnSpc>
                <a:spcPts val="2000"/>
              </a:lnSpc>
            </a:pPr>
            <a:r>
              <a:rPr altLang="zh-CN" b="1" lang="en-US" smtClean="0" sz="1596">
                <a:solidFill>
                  <a:srgbClr val="617486"/>
                </a:solidFill>
                <a:latin charset="0" pitchFamily="18" typeface="Microsoft YaHei UI"/>
                <a:cs charset="0" pitchFamily="18" typeface="Microsoft YaHei UI"/>
              </a:rPr>
              <a:t>Mobile DSP</a:t>
            </a:r>
          </a:p>
        </p:txBody>
      </p:sp>
      <p:sp>
        <p:nvSpPr>
          <p:cNvPr id="24" name="TextBox 1"/>
          <p:cNvSpPr txBox="1"/>
          <p:nvPr/>
        </p:nvSpPr>
        <p:spPr>
          <a:xfrm>
            <a:off x="4876800" y="1701800"/>
            <a:ext cx="1177243" cy="553720"/>
          </a:xfrm>
          <a:prstGeom prst="rect">
            <a:avLst/>
          </a:prstGeom>
          <a:noFill/>
        </p:spPr>
        <p:txBody>
          <a:bodyPr lIns="0" rIns="0" rtlCol="0" tIns="0" wrap="none">
            <a:spAutoFit/>
          </a:bodyPr>
          <a:lstStyle/>
          <a:p>
            <a:pPr>
              <a:lnSpc>
                <a:spcPts val="2000"/>
              </a:lnSpc>
              <a:tabLst>
                <a:tab pos="304800"/>
              </a:tabLst>
            </a:pPr>
            <a:r>
              <a:rPr altLang="zh-CN" lang="en-US" smtClean="0"/>
              <a:t>	Mobile</a:t>
            </a:r>
          </a:p>
          <a:p>
            <a:pPr>
              <a:lnSpc>
                <a:spcPts val="2000"/>
              </a:lnSpc>
              <a:tabLst>
                <a:tab pos="304800"/>
              </a:tabLst>
            </a:pPr>
            <a:r>
              <a:rPr altLang="zh-CN" lang="en-US" smtClean="0"/>
              <a:t>Ad Exchange</a:t>
            </a:r>
          </a:p>
        </p:txBody>
      </p:sp>
      <p:sp>
        <p:nvSpPr>
          <p:cNvPr id="25" name="TextBox 1"/>
          <p:cNvSpPr txBox="1"/>
          <p:nvPr/>
        </p:nvSpPr>
        <p:spPr>
          <a:xfrm>
            <a:off x="2997200" y="3695700"/>
            <a:ext cx="1276350" cy="299720"/>
          </a:xfrm>
          <a:prstGeom prst="rect">
            <a:avLst/>
          </a:prstGeom>
          <a:noFill/>
        </p:spPr>
        <p:txBody>
          <a:bodyPr lIns="0" rIns="0" rtlCol="0" tIns="0" wrap="none">
            <a:spAutoFit/>
          </a:bodyPr>
          <a:lstStyle/>
          <a:p>
            <a:pPr>
              <a:lnSpc>
                <a:spcPts val="2000"/>
              </a:lnSpc>
            </a:pPr>
            <a:r>
              <a:rPr altLang="zh-CN" b="1" lang="en-US" smtClean="0" sz="1596">
                <a:solidFill>
                  <a:srgbClr val="FFFFFF"/>
                </a:solidFill>
                <a:latin charset="0" pitchFamily="18" typeface="Microsoft YaHei UI"/>
                <a:cs charset="0" pitchFamily="18" typeface="Microsoft YaHei UI"/>
              </a:rPr>
              <a:t>Mobile DMP</a:t>
            </a:r>
          </a:p>
        </p:txBody>
      </p:sp>
      <p:sp>
        <p:nvSpPr>
          <p:cNvPr id="26" name="TextBox 1"/>
          <p:cNvSpPr txBox="1"/>
          <p:nvPr/>
        </p:nvSpPr>
        <p:spPr>
          <a:xfrm>
            <a:off x="6845300" y="3759200"/>
            <a:ext cx="812800" cy="299720"/>
          </a:xfrm>
          <a:prstGeom prst="rect">
            <a:avLst/>
          </a:prstGeom>
          <a:noFill/>
        </p:spPr>
        <p:txBody>
          <a:bodyPr lIns="0" rIns="0" rtlCol="0" tIns="0" wrap="none">
            <a:spAutoFit/>
          </a:bodyPr>
          <a:lstStyle/>
          <a:p>
            <a:pPr>
              <a:lnSpc>
                <a:spcPts val="2000"/>
              </a:lnSpc>
            </a:pPr>
            <a:r>
              <a:rPr altLang="zh-CN" b="1" lang="en-US" smtClean="0" sz="1596">
                <a:solidFill>
                  <a:srgbClr val="FF6600"/>
                </a:solidFill>
                <a:latin charset="0" pitchFamily="18" typeface="Microsoft YaHei UI"/>
                <a:cs charset="0" pitchFamily="18" typeface="Microsoft YaHei UI"/>
              </a:rPr>
              <a:t>提升收益</a:t>
            </a:r>
          </a:p>
        </p:txBody>
      </p:sp>
      <p:sp>
        <p:nvSpPr>
          <p:cNvPr id="27" name="TextBox 1"/>
          <p:cNvSpPr txBox="1"/>
          <p:nvPr/>
        </p:nvSpPr>
        <p:spPr>
          <a:xfrm>
            <a:off x="1892300" y="1701800"/>
            <a:ext cx="304800" cy="617220"/>
          </a:xfrm>
          <a:prstGeom prst="rect">
            <a:avLst/>
          </a:prstGeom>
          <a:noFill/>
        </p:spPr>
        <p:txBody>
          <a:bodyPr lIns="0" rIns="0" rtlCol="0" tIns="0" wrap="none">
            <a:spAutoFit/>
          </a:bodyPr>
          <a:lstStyle/>
          <a:p>
            <a:pPr>
              <a:lnSpc>
                <a:spcPts val="1500"/>
              </a:lnSpc>
            </a:pPr>
            <a:r>
              <a:rPr altLang="zh-CN" lang="en-US" smtClean="0" sz="1200">
                <a:solidFill>
                  <a:srgbClr val="617486"/>
                </a:solidFill>
                <a:latin charset="0" pitchFamily="18" typeface="Microsoft YaHei UI"/>
                <a:cs charset="0" pitchFamily="18" typeface="Microsoft YaHei UI"/>
              </a:rPr>
              <a:t>预算</a:t>
            </a:r>
          </a:p>
          <a:p>
            <a:pPr>
              <a:lnSpc>
                <a:spcPts val="1500"/>
              </a:lnSpc>
            </a:pPr>
            <a:endParaRPr altLang="zh-CN" lang="en-US" smtClean="0" sz="1200">
              <a:solidFill>
                <a:srgbClr val="617486"/>
              </a:solidFill>
              <a:latin charset="0" pitchFamily="18" typeface="Microsoft YaHei UI"/>
              <a:cs charset="0" pitchFamily="18" typeface="Microsoft YaHei UI"/>
            </a:endParaRPr>
          </a:p>
          <a:p>
            <a:pPr>
              <a:lnSpc>
                <a:spcPts val="1500"/>
              </a:lnSpc>
            </a:pPr>
            <a:r>
              <a:rPr altLang="zh-CN" lang="en-US" smtClean="0" sz="1200">
                <a:solidFill>
                  <a:srgbClr val="617486"/>
                </a:solidFill>
                <a:latin charset="0" pitchFamily="18" typeface="Microsoft YaHei UI"/>
                <a:cs charset="0" pitchFamily="18" typeface="Microsoft YaHei UI"/>
              </a:rPr>
              <a:t>素材</a:t>
            </a:r>
          </a:p>
        </p:txBody>
      </p:sp>
      <p:sp>
        <p:nvSpPr>
          <p:cNvPr id="28" name="TextBox 1"/>
          <p:cNvSpPr txBox="1"/>
          <p:nvPr/>
        </p:nvSpPr>
        <p:spPr>
          <a:xfrm>
            <a:off x="6578600" y="1600200"/>
            <a:ext cx="609600" cy="807720"/>
          </a:xfrm>
          <a:prstGeom prst="rect">
            <a:avLst/>
          </a:prstGeom>
          <a:noFill/>
        </p:spPr>
        <p:txBody>
          <a:bodyPr lIns="0" rIns="0" rtlCol="0" tIns="0" wrap="none">
            <a:spAutoFit/>
          </a:bodyPr>
          <a:lstStyle/>
          <a:p>
            <a:pPr>
              <a:lnSpc>
                <a:spcPts val="1500"/>
              </a:lnSpc>
              <a:tabLst>
                <a:tab pos="76200"/>
              </a:tabLst>
            </a:pPr>
            <a:r>
              <a:rPr altLang="zh-CN" lang="en-US" smtClean="0" sz="1200">
                <a:solidFill>
                  <a:srgbClr val="617486"/>
                </a:solidFill>
                <a:latin charset="0" pitchFamily="18" typeface="Microsoft YaHei UI"/>
                <a:cs charset="0" pitchFamily="18" typeface="Microsoft YaHei UI"/>
              </a:rPr>
              <a:t>展示内容</a:t>
            </a:r>
          </a:p>
          <a:p>
            <a:pPr>
              <a:lnSpc>
                <a:spcPts val="1500"/>
              </a:lnSpc>
              <a:tabLst>
                <a:tab pos="76200"/>
              </a:tabLst>
            </a:pPr>
            <a:endParaRPr altLang="zh-CN" lang="en-US" smtClean="0" sz="1200">
              <a:solidFill>
                <a:srgbClr val="617486"/>
              </a:solidFill>
              <a:latin charset="0" pitchFamily="18" typeface="Microsoft YaHei UI"/>
              <a:cs charset="0" pitchFamily="18" typeface="Microsoft YaHei UI"/>
            </a:endParaRPr>
          </a:p>
          <a:p>
            <a:pPr>
              <a:lnSpc>
                <a:spcPts val="1500"/>
              </a:lnSpc>
              <a:tabLst>
                <a:tab pos="76200"/>
              </a:tabLst>
            </a:pPr>
            <a:endParaRPr altLang="zh-CN" lang="en-US" smtClean="0" sz="1200">
              <a:solidFill>
                <a:srgbClr val="617486"/>
              </a:solidFill>
              <a:latin charset="0" pitchFamily="18" typeface="Microsoft YaHei UI"/>
              <a:cs charset="0" pitchFamily="18" typeface="Microsoft YaHei UI"/>
            </a:endParaRPr>
          </a:p>
          <a:p>
            <a:pPr>
              <a:lnSpc>
                <a:spcPts val="1500"/>
              </a:lnSpc>
              <a:tabLst>
                <a:tab pos="76200"/>
              </a:tabLst>
            </a:pPr>
            <a:r>
              <a:rPr altLang="zh-CN" lang="en-US" smtClean="0" sz="1200">
                <a:solidFill>
                  <a:srgbClr val="617486"/>
                </a:solidFill>
                <a:latin charset="0" pitchFamily="18" typeface="Microsoft YaHei UI"/>
                <a:cs charset="0" pitchFamily="18" typeface="Microsoft YaHei UI"/>
              </a:rPr>
              <a:t>	设备ID</a:t>
            </a:r>
          </a:p>
        </p:txBody>
      </p:sp>
      <p:sp>
        <p:nvSpPr>
          <p:cNvPr id="29" name="TextBox 1"/>
          <p:cNvSpPr txBox="1"/>
          <p:nvPr/>
        </p:nvSpPr>
        <p:spPr>
          <a:xfrm>
            <a:off x="4140200" y="1574800"/>
            <a:ext cx="655638" cy="807720"/>
          </a:xfrm>
          <a:prstGeom prst="rect">
            <a:avLst/>
          </a:prstGeom>
          <a:noFill/>
        </p:spPr>
        <p:txBody>
          <a:bodyPr lIns="0" rIns="0" rtlCol="0" tIns="0" wrap="none">
            <a:spAutoFit/>
          </a:bodyPr>
          <a:lstStyle/>
          <a:p>
            <a:pPr>
              <a:lnSpc>
                <a:spcPts val="1500"/>
              </a:lnSpc>
              <a:tabLst>
                <a:tab pos="63500"/>
              </a:tabLst>
            </a:pPr>
            <a:r>
              <a:rPr altLang="zh-CN" lang="en-US" smtClean="0"/>
              <a:t>	竞价</a:t>
            </a:r>
          </a:p>
          <a:p>
            <a:pPr>
              <a:lnSpc>
                <a:spcPts val="1500"/>
              </a:lnSpc>
              <a:tabLst>
                <a:tab pos="63500"/>
              </a:tabLst>
            </a:pPr>
            <a:endParaRPr altLang="zh-CN" lang="en-US" smtClean="0"/>
          </a:p>
          <a:p>
            <a:pPr>
              <a:lnSpc>
                <a:spcPts val="1500"/>
              </a:lnSpc>
              <a:tabLst>
                <a:tab pos="63500"/>
              </a:tabLst>
            </a:pPr>
            <a:endParaRPr altLang="zh-CN" lang="en-US" smtClean="0"/>
          </a:p>
          <a:p>
            <a:pPr>
              <a:lnSpc>
                <a:spcPts val="1500"/>
              </a:lnSpc>
              <a:tabLst>
                <a:tab pos="63500"/>
              </a:tabLst>
            </a:pPr>
            <a:r>
              <a:rPr altLang="zh-CN" lang="en-US" smtClean="0"/>
              <a:t>设备ID</a:t>
            </a:r>
          </a:p>
        </p:txBody>
      </p:sp>
      <p:sp>
        <p:nvSpPr>
          <p:cNvPr id="30" name="TextBox 1"/>
          <p:cNvSpPr txBox="1"/>
          <p:nvPr/>
        </p:nvSpPr>
        <p:spPr>
          <a:xfrm>
            <a:off x="2882900" y="2590800"/>
            <a:ext cx="160337" cy="617220"/>
          </a:xfrm>
          <a:prstGeom prst="rect">
            <a:avLst/>
          </a:prstGeom>
          <a:noFill/>
        </p:spPr>
        <p:txBody>
          <a:bodyPr lIns="0" rIns="0" rtlCol="0" tIns="0" wrap="none">
            <a:spAutoFit/>
          </a:bodyPr>
          <a:lstStyle/>
          <a:p>
            <a:pPr>
              <a:lnSpc>
                <a:spcPts val="1500"/>
              </a:lnSpc>
            </a:pPr>
            <a:r>
              <a:rPr altLang="zh-CN" lang="en-US" smtClean="0" sz="1200">
                <a:solidFill>
                  <a:srgbClr val="617486"/>
                </a:solidFill>
                <a:latin charset="0" pitchFamily="18" typeface="Microsoft YaHei UI"/>
                <a:cs charset="0" pitchFamily="18" typeface="Microsoft YaHei UI"/>
              </a:rPr>
              <a:t>设</a:t>
            </a:r>
          </a:p>
          <a:p>
            <a:pPr>
              <a:lnSpc>
                <a:spcPts val="1500"/>
              </a:lnSpc>
            </a:pPr>
            <a:r>
              <a:rPr altLang="zh-CN" lang="en-US" smtClean="0" sz="1200">
                <a:solidFill>
                  <a:srgbClr val="617486"/>
                </a:solidFill>
                <a:latin charset="0" pitchFamily="18" typeface="Microsoft YaHei UI"/>
                <a:cs charset="0" pitchFamily="18" typeface="Microsoft YaHei UI"/>
              </a:rPr>
              <a:t>备</a:t>
            </a:r>
          </a:p>
          <a:p>
            <a:pPr>
              <a:lnSpc>
                <a:spcPts val="1500"/>
              </a:lnSpc>
            </a:pPr>
            <a:r>
              <a:rPr altLang="zh-CN" lang="en-US" smtClean="0" sz="1200">
                <a:solidFill>
                  <a:srgbClr val="617486"/>
                </a:solidFill>
                <a:latin charset="0" pitchFamily="18" typeface="Microsoft YaHei UI"/>
                <a:cs charset="0" pitchFamily="18" typeface="Microsoft YaHei UI"/>
              </a:rPr>
              <a:t>ID</a:t>
            </a:r>
          </a:p>
        </p:txBody>
      </p:sp>
      <p:sp>
        <p:nvSpPr>
          <p:cNvPr id="31" name="TextBox 1"/>
          <p:cNvSpPr txBox="1"/>
          <p:nvPr/>
        </p:nvSpPr>
        <p:spPr>
          <a:xfrm>
            <a:off x="3403600" y="2501900"/>
            <a:ext cx="152400" cy="807720"/>
          </a:xfrm>
          <a:prstGeom prst="rect">
            <a:avLst/>
          </a:prstGeom>
          <a:noFill/>
        </p:spPr>
        <p:txBody>
          <a:bodyPr lIns="0" rIns="0" rtlCol="0" tIns="0" wrap="none">
            <a:spAutoFit/>
          </a:bodyPr>
          <a:lstStyle/>
          <a:p>
            <a:pPr>
              <a:lnSpc>
                <a:spcPts val="1500"/>
              </a:lnSpc>
            </a:pPr>
            <a:r>
              <a:rPr altLang="zh-CN" lang="en-US" smtClean="0" sz="1202">
                <a:solidFill>
                  <a:srgbClr val="617486"/>
                </a:solidFill>
                <a:latin charset="0" pitchFamily="18" typeface="Microsoft YaHei UI"/>
                <a:cs charset="0" pitchFamily="18" typeface="Microsoft YaHei UI"/>
              </a:rPr>
              <a:t>用</a:t>
            </a:r>
          </a:p>
          <a:p>
            <a:pPr>
              <a:lnSpc>
                <a:spcPts val="1500"/>
              </a:lnSpc>
            </a:pPr>
            <a:r>
              <a:rPr altLang="zh-CN" lang="en-US" smtClean="0" sz="1202">
                <a:solidFill>
                  <a:srgbClr val="617486"/>
                </a:solidFill>
                <a:latin charset="0" pitchFamily="18" typeface="Microsoft YaHei UI"/>
                <a:cs charset="0" pitchFamily="18" typeface="Microsoft YaHei UI"/>
              </a:rPr>
              <a:t>户</a:t>
            </a:r>
          </a:p>
          <a:p>
            <a:pPr>
              <a:lnSpc>
                <a:spcPts val="1500"/>
              </a:lnSpc>
            </a:pPr>
            <a:r>
              <a:rPr altLang="zh-CN" lang="en-US" smtClean="0" sz="1202">
                <a:solidFill>
                  <a:srgbClr val="617486"/>
                </a:solidFill>
                <a:latin charset="0" pitchFamily="18" typeface="Microsoft YaHei UI"/>
                <a:cs charset="0" pitchFamily="18" typeface="Microsoft YaHei UI"/>
              </a:rPr>
              <a:t>画</a:t>
            </a:r>
          </a:p>
          <a:p>
            <a:pPr>
              <a:lnSpc>
                <a:spcPts val="1500"/>
              </a:lnSpc>
            </a:pPr>
            <a:r>
              <a:rPr altLang="zh-CN" lang="en-US" smtClean="0" sz="1202">
                <a:solidFill>
                  <a:srgbClr val="617486"/>
                </a:solidFill>
                <a:latin charset="0" pitchFamily="18" typeface="Microsoft YaHei UI"/>
                <a:cs charset="0" pitchFamily="18" typeface="Microsoft YaHei UI"/>
              </a:rPr>
              <a:t>像</a:t>
            </a:r>
          </a:p>
        </p:txBody>
      </p:sp>
      <p:sp>
        <p:nvSpPr>
          <p:cNvPr id="1024" name="TextBox 1"/>
          <p:cNvSpPr txBox="1"/>
          <p:nvPr/>
        </p:nvSpPr>
        <p:spPr>
          <a:xfrm>
            <a:off x="4559300" y="2806700"/>
            <a:ext cx="812800" cy="299720"/>
          </a:xfrm>
          <a:prstGeom prst="rect">
            <a:avLst/>
          </a:prstGeom>
          <a:noFill/>
        </p:spPr>
        <p:txBody>
          <a:bodyPr lIns="0" rIns="0" rtlCol="0" tIns="0" wrap="none">
            <a:spAutoFit/>
          </a:bodyPr>
          <a:lstStyle/>
          <a:p>
            <a:pPr>
              <a:lnSpc>
                <a:spcPts val="2000"/>
              </a:lnSpc>
            </a:pPr>
            <a:r>
              <a:rPr altLang="zh-CN" b="1" lang="en-US" smtClean="0" sz="1596">
                <a:solidFill>
                  <a:srgbClr val="FF6600"/>
                </a:solidFill>
                <a:latin charset="0" pitchFamily="18" typeface="Microsoft YaHei UI"/>
                <a:cs charset="0" pitchFamily="18" typeface="Microsoft YaHei UI"/>
              </a:rPr>
              <a:t>指导投放</a:t>
            </a:r>
          </a:p>
        </p:txBody>
      </p:sp>
      <p:sp>
        <p:nvSpPr>
          <p:cNvPr id="1025" name="TextBox 1"/>
          <p:cNvSpPr txBox="1"/>
          <p:nvPr/>
        </p:nvSpPr>
        <p:spPr>
          <a:xfrm>
            <a:off x="1397000" y="3746500"/>
            <a:ext cx="812800" cy="553720"/>
          </a:xfrm>
          <a:prstGeom prst="rect">
            <a:avLst/>
          </a:prstGeom>
          <a:noFill/>
        </p:spPr>
        <p:txBody>
          <a:bodyPr lIns="0" rIns="0" rtlCol="0" tIns="0" wrap="none">
            <a:spAutoFit/>
          </a:bodyPr>
          <a:lstStyle/>
          <a:p>
            <a:pPr>
              <a:lnSpc>
                <a:spcPts val="2000"/>
              </a:lnSpc>
            </a:pPr>
            <a:r>
              <a:rPr altLang="zh-CN" b="1" lang="en-US" smtClean="0" sz="1596">
                <a:solidFill>
                  <a:srgbClr val="FF6600"/>
                </a:solidFill>
                <a:latin charset="0" pitchFamily="18" typeface="Microsoft YaHei UI"/>
                <a:cs charset="0" pitchFamily="18" typeface="Microsoft YaHei UI"/>
              </a:rPr>
              <a:t>降低成本</a:t>
            </a:r>
          </a:p>
          <a:p>
            <a:pPr>
              <a:lnSpc>
                <a:spcPts val="2000"/>
              </a:lnSpc>
            </a:pPr>
            <a:r>
              <a:rPr altLang="zh-CN" b="1" lang="en-US" smtClean="0" sz="1596">
                <a:solidFill>
                  <a:srgbClr val="FF6600"/>
                </a:solidFill>
                <a:latin charset="0" pitchFamily="18" typeface="Microsoft YaHei UI"/>
                <a:cs charset="0" pitchFamily="18" typeface="Microsoft YaHei UI"/>
              </a:rPr>
              <a:t>提高效果</a:t>
            </a:r>
          </a:p>
        </p:txBody>
      </p:sp>
      <p:sp>
        <p:nvSpPr>
          <p:cNvPr id="1026" name="TextBox 1"/>
          <p:cNvSpPr txBox="1"/>
          <p:nvPr/>
        </p:nvSpPr>
        <p:spPr>
          <a:xfrm>
            <a:off x="4991100" y="3340100"/>
            <a:ext cx="53975" cy="1036320"/>
          </a:xfrm>
          <a:prstGeom prst="rect">
            <a:avLst/>
          </a:prstGeom>
          <a:noFill/>
        </p:spPr>
        <p:txBody>
          <a:bodyPr lIns="0" rIns="0" rtlCol="0" tIns="0" wrap="none">
            <a:spAutoFit/>
          </a:bodyPr>
          <a:lstStyle/>
          <a:p>
            <a:pPr>
              <a:lnSpc>
                <a:spcPts val="1300"/>
              </a:lnSpc>
            </a:pPr>
            <a:r>
              <a:rPr altLang="zh-CN" lang="en-US" smtClean="0" sz="1200">
                <a:solidFill>
                  <a:srgbClr val="617486"/>
                </a:solidFill>
                <a:latin charset="0" pitchFamily="18" typeface="Times New Roman"/>
                <a:cs charset="0" pitchFamily="18" typeface="Times New Roman"/>
              </a:rPr>
              <a:t>•</a:t>
            </a:r>
          </a:p>
          <a:p>
            <a:pPr>
              <a:lnSpc>
                <a:spcPts val="1300"/>
              </a:lnSpc>
            </a:pPr>
            <a:r>
              <a:rPr altLang="zh-CN" lang="en-US" smtClean="0" sz="1200">
                <a:solidFill>
                  <a:srgbClr val="617486"/>
                </a:solidFill>
                <a:latin charset="0" pitchFamily="18" typeface="Times New Roman"/>
                <a:cs charset="0" pitchFamily="18" typeface="Times New Roman"/>
              </a:rPr>
              <a:t>•</a:t>
            </a:r>
          </a:p>
          <a:p>
            <a:pPr>
              <a:lnSpc>
                <a:spcPts val="1300"/>
              </a:lnSpc>
            </a:pPr>
            <a:r>
              <a:rPr altLang="zh-CN" lang="en-US" smtClean="0" sz="1200">
                <a:solidFill>
                  <a:srgbClr val="617486"/>
                </a:solidFill>
                <a:latin charset="0" pitchFamily="18" typeface="Times New Roman"/>
                <a:cs charset="0" pitchFamily="18" typeface="Times New Roman"/>
              </a:rPr>
              <a:t>•</a:t>
            </a:r>
          </a:p>
          <a:p>
            <a:pPr>
              <a:lnSpc>
                <a:spcPts val="1300"/>
              </a:lnSpc>
            </a:pPr>
            <a:r>
              <a:rPr altLang="zh-CN" lang="en-US" smtClean="0" sz="1200">
                <a:solidFill>
                  <a:srgbClr val="617486"/>
                </a:solidFill>
                <a:latin charset="0" pitchFamily="18" typeface="Times New Roman"/>
                <a:cs charset="0" pitchFamily="18" typeface="Times New Roman"/>
              </a:rPr>
              <a:t>•</a:t>
            </a:r>
          </a:p>
          <a:p>
            <a:pPr>
              <a:lnSpc>
                <a:spcPts val="1300"/>
              </a:lnSpc>
            </a:pPr>
            <a:r>
              <a:rPr altLang="zh-CN" lang="en-US" smtClean="0" sz="1200">
                <a:solidFill>
                  <a:srgbClr val="617486"/>
                </a:solidFill>
                <a:latin charset="0" pitchFamily="18" typeface="Times New Roman"/>
                <a:cs charset="0" pitchFamily="18" typeface="Times New Roman"/>
              </a:rPr>
              <a:t>•</a:t>
            </a:r>
          </a:p>
          <a:p>
            <a:pPr>
              <a:lnSpc>
                <a:spcPts val="1300"/>
              </a:lnSpc>
            </a:pPr>
            <a:r>
              <a:rPr altLang="zh-CN" lang="en-US" smtClean="0" sz="1200">
                <a:solidFill>
                  <a:srgbClr val="617486"/>
                </a:solidFill>
                <a:latin charset="0" pitchFamily="18" typeface="Times New Roman"/>
                <a:cs charset="0" pitchFamily="18" typeface="Times New Roman"/>
              </a:rPr>
              <a:t>•</a:t>
            </a:r>
          </a:p>
        </p:txBody>
      </p:sp>
      <p:sp>
        <p:nvSpPr>
          <p:cNvPr id="1028" name="TextBox 1"/>
          <p:cNvSpPr txBox="1"/>
          <p:nvPr/>
        </p:nvSpPr>
        <p:spPr>
          <a:xfrm>
            <a:off x="5168900" y="3314700"/>
            <a:ext cx="609600" cy="1188720"/>
          </a:xfrm>
          <a:prstGeom prst="rect">
            <a:avLst/>
          </a:prstGeom>
          <a:noFill/>
        </p:spPr>
        <p:txBody>
          <a:bodyPr lIns="0" rIns="0" rtlCol="0" tIns="0" wrap="none">
            <a:spAutoFit/>
          </a:bodyPr>
          <a:lstStyle/>
          <a:p>
            <a:pPr>
              <a:lnSpc>
                <a:spcPts val="1500"/>
              </a:lnSpc>
            </a:pPr>
            <a:r>
              <a:rPr altLang="zh-CN" lang="en-US" smtClean="0" sz="1200">
                <a:solidFill>
                  <a:srgbClr val="617486"/>
                </a:solidFill>
                <a:latin charset="0" pitchFamily="18" typeface="Microsoft YaHei UI"/>
                <a:cs charset="0" pitchFamily="18" typeface="Microsoft YaHei UI"/>
              </a:rPr>
              <a:t>人口属性</a:t>
            </a:r>
          </a:p>
          <a:p>
            <a:pPr>
              <a:lnSpc>
                <a:spcPts val="1500"/>
              </a:lnSpc>
            </a:pPr>
            <a:r>
              <a:rPr altLang="zh-CN" lang="en-US" smtClean="0" sz="1200">
                <a:solidFill>
                  <a:srgbClr val="617486"/>
                </a:solidFill>
                <a:latin charset="0" pitchFamily="18" typeface="Microsoft YaHei UI"/>
                <a:cs charset="0" pitchFamily="18" typeface="Microsoft YaHei UI"/>
              </a:rPr>
              <a:t>应用兴趣</a:t>
            </a:r>
          </a:p>
          <a:p>
            <a:pPr>
              <a:lnSpc>
                <a:spcPts val="1500"/>
              </a:lnSpc>
            </a:pPr>
            <a:r>
              <a:rPr altLang="zh-CN" lang="en-US" smtClean="0" sz="1200">
                <a:solidFill>
                  <a:srgbClr val="617486"/>
                </a:solidFill>
                <a:latin charset="0" pitchFamily="18" typeface="Microsoft YaHei UI"/>
                <a:cs charset="0" pitchFamily="18" typeface="Microsoft YaHei UI"/>
              </a:rPr>
              <a:t>生活形态</a:t>
            </a:r>
          </a:p>
          <a:p>
            <a:pPr>
              <a:lnSpc>
                <a:spcPts val="1500"/>
              </a:lnSpc>
            </a:pPr>
            <a:r>
              <a:rPr altLang="zh-CN" lang="en-US" smtClean="0" sz="1200">
                <a:solidFill>
                  <a:srgbClr val="617486"/>
                </a:solidFill>
                <a:latin charset="0" pitchFamily="18" typeface="Microsoft YaHei UI"/>
                <a:cs charset="0" pitchFamily="18" typeface="Microsoft YaHei UI"/>
              </a:rPr>
              <a:t>消费偏好</a:t>
            </a:r>
          </a:p>
          <a:p>
            <a:pPr>
              <a:lnSpc>
                <a:spcPts val="1500"/>
              </a:lnSpc>
            </a:pPr>
            <a:r>
              <a:rPr altLang="zh-CN" lang="en-US" smtClean="0" sz="1200">
                <a:solidFill>
                  <a:srgbClr val="617486"/>
                </a:solidFill>
                <a:latin charset="0" pitchFamily="18" typeface="Microsoft YaHei UI"/>
                <a:cs charset="0" pitchFamily="18" typeface="Microsoft YaHei UI"/>
              </a:rPr>
              <a:t>付费能力</a:t>
            </a:r>
          </a:p>
          <a:p>
            <a:pPr>
              <a:lnSpc>
                <a:spcPts val="1500"/>
              </a:lnSpc>
            </a:pPr>
            <a:r>
              <a:rPr altLang="zh-CN" lang="en-US" smtClean="0" sz="1200">
                <a:solidFill>
                  <a:srgbClr val="617486"/>
                </a:solidFill>
                <a:latin charset="0" pitchFamily="18" typeface="Microsoft YaHei UI"/>
                <a:cs charset="0" pitchFamily="18" typeface="Microsoft YaHei UI"/>
              </a:rPr>
              <a:t>……</a:t>
            </a:r>
          </a:p>
        </p:txBody>
      </p:sp>
    </p:spTree>
  </p:cSld>
  <p:clrMapOvr>
    <a:masterClrMapping/>
  </p:clrMapOvr>
  <p:transition/>
  <p:timing/>
</p:sld>
</file>

<file path=ppt/slides/slide8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2"/>
          <a:stretch>
            <a:fillRect/>
          </a:stretch>
        </p:blipFill>
        <p:spPr bwMode="auto">
          <a:xfrm>
            <a:off x="0" y="0"/>
            <a:ext cx="9144000" cy="5143500"/>
          </a:xfrm>
          <a:prstGeom prst="rect">
            <a:avLst/>
          </a:prstGeom>
          <a:noFill/>
        </p:spPr>
      </p:pic>
      <p:sp>
        <p:nvSpPr>
          <p:cNvPr id="2" name="TextBox 1"/>
          <p:cNvSpPr txBox="1"/>
          <p:nvPr/>
        </p:nvSpPr>
        <p:spPr>
          <a:xfrm>
            <a:off x="584200" y="3276600"/>
            <a:ext cx="460375" cy="807720"/>
          </a:xfrm>
          <a:prstGeom prst="rect">
            <a:avLst/>
          </a:prstGeom>
          <a:noFill/>
        </p:spPr>
        <p:txBody>
          <a:bodyPr lIns="0" rIns="0" rtlCol="0" tIns="0" wrap="none">
            <a:spAutoFit/>
          </a:bodyPr>
          <a:lstStyle/>
          <a:p>
            <a:pPr>
              <a:lnSpc>
                <a:spcPts val="1500"/>
              </a:lnSpc>
              <a:tabLst>
                <a:tab pos="50800"/>
              </a:tabLst>
            </a:pPr>
            <a:r>
              <a:rPr altLang="zh-CN" lang="en-US" smtClean="0"/>
              <a:t>	1月</a:t>
            </a:r>
          </a:p>
          <a:p>
            <a:pPr>
              <a:lnSpc>
                <a:spcPts val="1500"/>
              </a:lnSpc>
              <a:tabLst>
                <a:tab pos="50800"/>
              </a:tabLst>
            </a:pPr>
            <a:endParaRPr altLang="zh-CN" lang="en-US" smtClean="0"/>
          </a:p>
          <a:p>
            <a:pPr>
              <a:lnSpc>
                <a:spcPts val="1500"/>
              </a:lnSpc>
              <a:tabLst>
                <a:tab pos="50800"/>
              </a:tabLst>
            </a:pPr>
            <a:endParaRPr altLang="zh-CN" lang="en-US" smtClean="0"/>
          </a:p>
          <a:p>
            <a:pPr>
              <a:lnSpc>
                <a:spcPts val="1500"/>
              </a:lnSpc>
              <a:tabLst>
                <a:tab pos="50800"/>
              </a:tabLst>
            </a:pPr>
            <a:r>
              <a:rPr altLang="zh-CN" lang="en-US" smtClean="0"/>
              <a:t>12月</a:t>
            </a:r>
          </a:p>
        </p:txBody>
      </p:sp>
      <p:sp>
        <p:nvSpPr>
          <p:cNvPr id="3" name="TextBox 1"/>
          <p:cNvSpPr txBox="1"/>
          <p:nvPr/>
        </p:nvSpPr>
        <p:spPr>
          <a:xfrm>
            <a:off x="1333500" y="3314700"/>
            <a:ext cx="558800" cy="756920"/>
          </a:xfrm>
          <a:prstGeom prst="rect">
            <a:avLst/>
          </a:prstGeom>
          <a:noFill/>
        </p:spPr>
        <p:txBody>
          <a:bodyPr lIns="0" rIns="0" rtlCol="0" tIns="0" wrap="none">
            <a:spAutoFit/>
          </a:bodyPr>
          <a:lstStyle/>
          <a:p>
            <a:pPr>
              <a:lnSpc>
                <a:spcPts val="1400"/>
              </a:lnSpc>
            </a:pPr>
            <a:r>
              <a:rPr altLang="zh-CN" b="1" lang="en-US" smtClean="0" sz="1596">
                <a:solidFill>
                  <a:srgbClr val="8087A4"/>
                </a:solidFill>
                <a:latin charset="0" pitchFamily="18" typeface="Times New Roman"/>
                <a:cs charset="0" pitchFamily="18" typeface="Times New Roman"/>
              </a:rPr>
              <a:t>58.8%</a:t>
            </a:r>
          </a:p>
          <a:p>
            <a:pPr>
              <a:lnSpc>
                <a:spcPts val="1400"/>
              </a:lnSpc>
            </a:pPr>
            <a:endParaRPr altLang="zh-CN" b="1" lang="en-US" smtClean="0" sz="1596">
              <a:solidFill>
                <a:srgbClr val="8087A4"/>
              </a:solidFill>
              <a:latin charset="0" pitchFamily="18" typeface="Times New Roman"/>
              <a:cs charset="0" pitchFamily="18" typeface="Times New Roman"/>
            </a:endParaRPr>
          </a:p>
          <a:p>
            <a:pPr>
              <a:lnSpc>
                <a:spcPts val="1400"/>
              </a:lnSpc>
            </a:pPr>
            <a:endParaRPr altLang="zh-CN" b="1" lang="en-US" smtClean="0" sz="1596">
              <a:solidFill>
                <a:srgbClr val="8087A4"/>
              </a:solidFill>
              <a:latin charset="0" pitchFamily="18" typeface="Times New Roman"/>
              <a:cs charset="0" pitchFamily="18" typeface="Times New Roman"/>
            </a:endParaRPr>
          </a:p>
          <a:p>
            <a:pPr>
              <a:lnSpc>
                <a:spcPts val="1400"/>
              </a:lnSpc>
            </a:pPr>
            <a:r>
              <a:rPr altLang="zh-CN" b="1" lang="en-US" smtClean="0" sz="1596">
                <a:solidFill>
                  <a:srgbClr val="8087A4"/>
                </a:solidFill>
                <a:latin charset="0" pitchFamily="18" typeface="Times New Roman"/>
                <a:cs charset="0" pitchFamily="18" typeface="Times New Roman"/>
              </a:rPr>
              <a:t>41.2%</a:t>
            </a:r>
          </a:p>
        </p:txBody>
      </p:sp>
      <p:sp>
        <p:nvSpPr>
          <p:cNvPr id="4" name="TextBox 1"/>
          <p:cNvSpPr txBox="1"/>
          <p:nvPr/>
        </p:nvSpPr>
        <p:spPr>
          <a:xfrm>
            <a:off x="2425700" y="3314700"/>
            <a:ext cx="568325" cy="756920"/>
          </a:xfrm>
          <a:prstGeom prst="rect">
            <a:avLst/>
          </a:prstGeom>
          <a:noFill/>
        </p:spPr>
        <p:txBody>
          <a:bodyPr lIns="0" rIns="0" rtlCol="0" tIns="0" wrap="none">
            <a:spAutoFit/>
          </a:bodyPr>
          <a:lstStyle/>
          <a:p>
            <a:pPr>
              <a:lnSpc>
                <a:spcPts val="1400"/>
              </a:lnSpc>
              <a:tabLst>
                <a:tab pos="50800"/>
              </a:tabLst>
            </a:pPr>
            <a:r>
              <a:rPr altLang="zh-CN" lang="en-US" smtClean="0"/>
              <a:t>	6.5%</a:t>
            </a:r>
          </a:p>
          <a:p>
            <a:pPr>
              <a:lnSpc>
                <a:spcPts val="1400"/>
              </a:lnSpc>
              <a:tabLst>
                <a:tab pos="50800"/>
              </a:tabLst>
            </a:pPr>
            <a:endParaRPr altLang="zh-CN" lang="en-US" smtClean="0"/>
          </a:p>
          <a:p>
            <a:pPr>
              <a:lnSpc>
                <a:spcPts val="1400"/>
              </a:lnSpc>
              <a:tabLst>
                <a:tab pos="50800"/>
              </a:tabLst>
            </a:pPr>
            <a:endParaRPr altLang="zh-CN" lang="en-US" smtClean="0"/>
          </a:p>
          <a:p>
            <a:pPr>
              <a:lnSpc>
                <a:spcPts val="1400"/>
              </a:lnSpc>
              <a:tabLst>
                <a:tab pos="50800"/>
              </a:tabLst>
            </a:pPr>
            <a:r>
              <a:rPr altLang="zh-CN" lang="en-US" smtClean="0"/>
              <a:t>24.1%</a:t>
            </a:r>
          </a:p>
        </p:txBody>
      </p:sp>
      <p:sp>
        <p:nvSpPr>
          <p:cNvPr id="5" name="TextBox 1"/>
          <p:cNvSpPr txBox="1"/>
          <p:nvPr/>
        </p:nvSpPr>
        <p:spPr>
          <a:xfrm>
            <a:off x="3505200" y="3314700"/>
            <a:ext cx="568325" cy="756920"/>
          </a:xfrm>
          <a:prstGeom prst="rect">
            <a:avLst/>
          </a:prstGeom>
          <a:noFill/>
        </p:spPr>
        <p:txBody>
          <a:bodyPr lIns="0" rIns="0" rtlCol="0" tIns="0" wrap="none">
            <a:spAutoFit/>
          </a:bodyPr>
          <a:lstStyle/>
          <a:p>
            <a:pPr>
              <a:lnSpc>
                <a:spcPts val="1400"/>
              </a:lnSpc>
              <a:tabLst>
                <a:tab pos="63500"/>
              </a:tabLst>
            </a:pPr>
            <a:r>
              <a:rPr altLang="zh-CN" lang="en-US" smtClean="0"/>
              <a:t>	5.9%</a:t>
            </a:r>
          </a:p>
          <a:p>
            <a:pPr>
              <a:lnSpc>
                <a:spcPts val="1400"/>
              </a:lnSpc>
              <a:tabLst>
                <a:tab pos="63500"/>
              </a:tabLst>
            </a:pPr>
            <a:endParaRPr altLang="zh-CN" lang="en-US" smtClean="0"/>
          </a:p>
          <a:p>
            <a:pPr>
              <a:lnSpc>
                <a:spcPts val="1400"/>
              </a:lnSpc>
              <a:tabLst>
                <a:tab pos="63500"/>
              </a:tabLst>
            </a:pPr>
            <a:endParaRPr altLang="zh-CN" lang="en-US" smtClean="0"/>
          </a:p>
          <a:p>
            <a:pPr>
              <a:lnSpc>
                <a:spcPts val="1400"/>
              </a:lnSpc>
              <a:tabLst>
                <a:tab pos="63500"/>
              </a:tabLst>
            </a:pPr>
            <a:r>
              <a:rPr altLang="zh-CN" lang="en-US" smtClean="0"/>
              <a:t>15.2%</a:t>
            </a:r>
          </a:p>
        </p:txBody>
      </p:sp>
      <p:sp>
        <p:nvSpPr>
          <p:cNvPr id="6" name="TextBox 1"/>
          <p:cNvSpPr txBox="1"/>
          <p:nvPr/>
        </p:nvSpPr>
        <p:spPr>
          <a:xfrm>
            <a:off x="4610100" y="3314700"/>
            <a:ext cx="547616" cy="756920"/>
          </a:xfrm>
          <a:prstGeom prst="rect">
            <a:avLst/>
          </a:prstGeom>
          <a:noFill/>
        </p:spPr>
        <p:txBody>
          <a:bodyPr lIns="0" rIns="0" rtlCol="0" tIns="0" wrap="none">
            <a:spAutoFit/>
          </a:bodyPr>
          <a:lstStyle/>
          <a:p>
            <a:pPr>
              <a:lnSpc>
                <a:spcPts val="1400"/>
              </a:lnSpc>
              <a:tabLst>
                <a:tab pos="50800"/>
              </a:tabLst>
            </a:pPr>
            <a:r>
              <a:rPr altLang="zh-CN" b="1" lang="en-US" smtClean="0" sz="1596">
                <a:solidFill>
                  <a:srgbClr val="8087A4"/>
                </a:solidFill>
                <a:latin charset="0" pitchFamily="18" typeface="Times New Roman"/>
                <a:cs charset="0" pitchFamily="18" typeface="Times New Roman"/>
              </a:rPr>
              <a:t>11.1%</a:t>
            </a:r>
          </a:p>
          <a:p>
            <a:pPr>
              <a:lnSpc>
                <a:spcPts val="1400"/>
              </a:lnSpc>
              <a:tabLst>
                <a:tab pos="50800"/>
              </a:tabLst>
            </a:pPr>
            <a:endParaRPr altLang="zh-CN" b="1" lang="en-US" smtClean="0" sz="1596">
              <a:solidFill>
                <a:srgbClr val="8087A4"/>
              </a:solidFill>
              <a:latin charset="0" pitchFamily="18" typeface="Times New Roman"/>
              <a:cs charset="0" pitchFamily="18" typeface="Times New Roman"/>
            </a:endParaRPr>
          </a:p>
          <a:p>
            <a:pPr>
              <a:lnSpc>
                <a:spcPts val="1400"/>
              </a:lnSpc>
              <a:tabLst>
                <a:tab pos="50800"/>
              </a:tabLst>
            </a:pPr>
            <a:endParaRPr altLang="zh-CN" b="1" lang="en-US" smtClean="0" sz="1596">
              <a:solidFill>
                <a:srgbClr val="8087A4"/>
              </a:solidFill>
              <a:latin charset="0" pitchFamily="18" typeface="Times New Roman"/>
              <a:cs charset="0" pitchFamily="18" typeface="Times New Roman"/>
            </a:endParaRPr>
          </a:p>
          <a:p>
            <a:pPr>
              <a:lnSpc>
                <a:spcPts val="1400"/>
              </a:lnSpc>
              <a:tabLst>
                <a:tab pos="50800"/>
              </a:tabLst>
            </a:pPr>
            <a:r>
              <a:rPr altLang="zh-CN" b="1" lang="en-US" smtClean="0" sz="1596">
                <a:solidFill>
                  <a:srgbClr val="8087A4"/>
                </a:solidFill>
                <a:latin charset="0" pitchFamily="18" typeface="Times New Roman"/>
                <a:cs charset="0" pitchFamily="18" typeface="Times New Roman"/>
              </a:rPr>
              <a:t>	5.4%</a:t>
            </a:r>
          </a:p>
        </p:txBody>
      </p:sp>
      <p:sp>
        <p:nvSpPr>
          <p:cNvPr id="7" name="TextBox 1"/>
          <p:cNvSpPr txBox="1"/>
          <p:nvPr/>
        </p:nvSpPr>
        <p:spPr>
          <a:xfrm>
            <a:off x="5753100" y="3314700"/>
            <a:ext cx="457200" cy="756920"/>
          </a:xfrm>
          <a:prstGeom prst="rect">
            <a:avLst/>
          </a:prstGeom>
          <a:noFill/>
        </p:spPr>
        <p:txBody>
          <a:bodyPr lIns="0" rIns="0" rtlCol="0" tIns="0" wrap="none">
            <a:spAutoFit/>
          </a:bodyPr>
          <a:lstStyle/>
          <a:p>
            <a:pPr>
              <a:lnSpc>
                <a:spcPts val="1400"/>
              </a:lnSpc>
            </a:pPr>
            <a:r>
              <a:rPr altLang="zh-CN" b="1" lang="en-US" smtClean="0" sz="1596">
                <a:solidFill>
                  <a:srgbClr val="8087A4"/>
                </a:solidFill>
                <a:latin charset="0" pitchFamily="18" typeface="Times New Roman"/>
                <a:cs charset="0" pitchFamily="18" typeface="Times New Roman"/>
              </a:rPr>
              <a:t>4.1%</a:t>
            </a:r>
          </a:p>
          <a:p>
            <a:pPr>
              <a:lnSpc>
                <a:spcPts val="1400"/>
              </a:lnSpc>
            </a:pPr>
            <a:endParaRPr altLang="zh-CN" b="1" lang="en-US" smtClean="0" sz="1596">
              <a:solidFill>
                <a:srgbClr val="8087A4"/>
              </a:solidFill>
              <a:latin charset="0" pitchFamily="18" typeface="Times New Roman"/>
              <a:cs charset="0" pitchFamily="18" typeface="Times New Roman"/>
            </a:endParaRPr>
          </a:p>
          <a:p>
            <a:pPr>
              <a:lnSpc>
                <a:spcPts val="1400"/>
              </a:lnSpc>
            </a:pPr>
            <a:endParaRPr altLang="zh-CN" b="1" lang="en-US" smtClean="0" sz="1596">
              <a:solidFill>
                <a:srgbClr val="8087A4"/>
              </a:solidFill>
              <a:latin charset="0" pitchFamily="18" typeface="Times New Roman"/>
              <a:cs charset="0" pitchFamily="18" typeface="Times New Roman"/>
            </a:endParaRPr>
          </a:p>
          <a:p>
            <a:pPr>
              <a:lnSpc>
                <a:spcPts val="1400"/>
              </a:lnSpc>
            </a:pPr>
            <a:r>
              <a:rPr altLang="zh-CN" b="1" lang="en-US" smtClean="0" sz="1596">
                <a:solidFill>
                  <a:srgbClr val="8087A4"/>
                </a:solidFill>
                <a:latin charset="0" pitchFamily="18" typeface="Times New Roman"/>
                <a:cs charset="0" pitchFamily="18" typeface="Times New Roman"/>
              </a:rPr>
              <a:t>4.7%</a:t>
            </a:r>
          </a:p>
        </p:txBody>
      </p:sp>
      <p:sp>
        <p:nvSpPr>
          <p:cNvPr id="8" name="TextBox 1"/>
          <p:cNvSpPr txBox="1"/>
          <p:nvPr/>
        </p:nvSpPr>
        <p:spPr>
          <a:xfrm>
            <a:off x="6845300" y="3314700"/>
            <a:ext cx="457200" cy="756920"/>
          </a:xfrm>
          <a:prstGeom prst="rect">
            <a:avLst/>
          </a:prstGeom>
          <a:noFill/>
        </p:spPr>
        <p:txBody>
          <a:bodyPr lIns="0" rIns="0" rtlCol="0" tIns="0" wrap="none">
            <a:spAutoFit/>
          </a:bodyPr>
          <a:lstStyle/>
          <a:p>
            <a:pPr>
              <a:lnSpc>
                <a:spcPts val="1400"/>
              </a:lnSpc>
            </a:pPr>
            <a:r>
              <a:rPr altLang="zh-CN" b="1" lang="en-US" smtClean="0" sz="1596">
                <a:solidFill>
                  <a:srgbClr val="8087A4"/>
                </a:solidFill>
                <a:latin charset="0" pitchFamily="18" typeface="Times New Roman"/>
                <a:cs charset="0" pitchFamily="18" typeface="Times New Roman"/>
              </a:rPr>
              <a:t>8.5%</a:t>
            </a:r>
          </a:p>
          <a:p>
            <a:pPr>
              <a:lnSpc>
                <a:spcPts val="1400"/>
              </a:lnSpc>
            </a:pPr>
            <a:endParaRPr altLang="zh-CN" b="1" lang="en-US" smtClean="0" sz="1596">
              <a:solidFill>
                <a:srgbClr val="8087A4"/>
              </a:solidFill>
              <a:latin charset="0" pitchFamily="18" typeface="Times New Roman"/>
              <a:cs charset="0" pitchFamily="18" typeface="Times New Roman"/>
            </a:endParaRPr>
          </a:p>
          <a:p>
            <a:pPr>
              <a:lnSpc>
                <a:spcPts val="1400"/>
              </a:lnSpc>
            </a:pPr>
            <a:endParaRPr altLang="zh-CN" b="1" lang="en-US" smtClean="0" sz="1596">
              <a:solidFill>
                <a:srgbClr val="8087A4"/>
              </a:solidFill>
              <a:latin charset="0" pitchFamily="18" typeface="Times New Roman"/>
              <a:cs charset="0" pitchFamily="18" typeface="Times New Roman"/>
            </a:endParaRPr>
          </a:p>
          <a:p>
            <a:pPr>
              <a:lnSpc>
                <a:spcPts val="1400"/>
              </a:lnSpc>
            </a:pPr>
            <a:r>
              <a:rPr altLang="zh-CN" b="1" lang="en-US" smtClean="0" sz="1596">
                <a:solidFill>
                  <a:srgbClr val="8087A4"/>
                </a:solidFill>
                <a:latin charset="0" pitchFamily="18" typeface="Times New Roman"/>
                <a:cs charset="0" pitchFamily="18" typeface="Times New Roman"/>
              </a:rPr>
              <a:t>3.3%</a:t>
            </a:r>
          </a:p>
        </p:txBody>
      </p:sp>
      <p:sp>
        <p:nvSpPr>
          <p:cNvPr id="9" name="TextBox 1"/>
          <p:cNvSpPr txBox="1"/>
          <p:nvPr/>
        </p:nvSpPr>
        <p:spPr>
          <a:xfrm>
            <a:off x="7937500" y="3314700"/>
            <a:ext cx="457200" cy="756920"/>
          </a:xfrm>
          <a:prstGeom prst="rect">
            <a:avLst/>
          </a:prstGeom>
          <a:noFill/>
        </p:spPr>
        <p:txBody>
          <a:bodyPr lIns="0" rIns="0" rtlCol="0" tIns="0" wrap="none">
            <a:spAutoFit/>
          </a:bodyPr>
          <a:lstStyle/>
          <a:p>
            <a:pPr>
              <a:lnSpc>
                <a:spcPts val="1400"/>
              </a:lnSpc>
            </a:pPr>
            <a:r>
              <a:rPr altLang="zh-CN" b="1" lang="en-US" smtClean="0" sz="1596">
                <a:solidFill>
                  <a:srgbClr val="8087A4"/>
                </a:solidFill>
                <a:latin charset="0" pitchFamily="18" typeface="Times New Roman"/>
                <a:cs charset="0" pitchFamily="18" typeface="Times New Roman"/>
              </a:rPr>
              <a:t>1.4%</a:t>
            </a:r>
          </a:p>
          <a:p>
            <a:pPr>
              <a:lnSpc>
                <a:spcPts val="1400"/>
              </a:lnSpc>
            </a:pPr>
            <a:endParaRPr altLang="zh-CN" b="1" lang="en-US" smtClean="0" sz="1596">
              <a:solidFill>
                <a:srgbClr val="8087A4"/>
              </a:solidFill>
              <a:latin charset="0" pitchFamily="18" typeface="Times New Roman"/>
              <a:cs charset="0" pitchFamily="18" typeface="Times New Roman"/>
            </a:endParaRPr>
          </a:p>
          <a:p>
            <a:pPr>
              <a:lnSpc>
                <a:spcPts val="1400"/>
              </a:lnSpc>
            </a:pPr>
            <a:endParaRPr altLang="zh-CN" b="1" lang="en-US" smtClean="0" sz="1596">
              <a:solidFill>
                <a:srgbClr val="8087A4"/>
              </a:solidFill>
              <a:latin charset="0" pitchFamily="18" typeface="Times New Roman"/>
              <a:cs charset="0" pitchFamily="18" typeface="Times New Roman"/>
            </a:endParaRPr>
          </a:p>
          <a:p>
            <a:pPr>
              <a:lnSpc>
                <a:spcPts val="1400"/>
              </a:lnSpc>
            </a:pPr>
            <a:r>
              <a:rPr altLang="zh-CN" b="1" lang="en-US" smtClean="0" sz="1596">
                <a:solidFill>
                  <a:srgbClr val="8087A4"/>
                </a:solidFill>
                <a:latin charset="0" pitchFamily="18" typeface="Times New Roman"/>
                <a:cs charset="0" pitchFamily="18" typeface="Times New Roman"/>
              </a:rPr>
              <a:t>2.5%</a:t>
            </a:r>
          </a:p>
        </p:txBody>
      </p:sp>
      <p:sp>
        <p:nvSpPr>
          <p:cNvPr id="10" name="TextBox 1"/>
          <p:cNvSpPr txBox="1"/>
          <p:nvPr/>
        </p:nvSpPr>
        <p:spPr>
          <a:xfrm>
            <a:off x="1257300" y="2616200"/>
            <a:ext cx="711200" cy="274320"/>
          </a:xfrm>
          <a:prstGeom prst="rect">
            <a:avLst/>
          </a:prstGeom>
          <a:noFill/>
        </p:spPr>
        <p:txBody>
          <a:bodyPr lIns="0" rIns="0" rtlCol="0" tIns="0" wrap="none">
            <a:spAutoFit/>
          </a:bodyPr>
          <a:lstStyle/>
          <a:p>
            <a:pPr>
              <a:lnSpc>
                <a:spcPts val="1800"/>
              </a:lnSpc>
            </a:pPr>
            <a:r>
              <a:rPr altLang="zh-CN" b="1" lang="en-US" smtClean="0" sz="1403">
                <a:solidFill>
                  <a:srgbClr val="144DB1"/>
                </a:solidFill>
                <a:latin charset="0" pitchFamily="18" typeface="Microsoft YaHei UI"/>
                <a:cs charset="0" pitchFamily="18" typeface="Microsoft YaHei UI"/>
              </a:rPr>
              <a:t>休闲游戏</a:t>
            </a:r>
          </a:p>
        </p:txBody>
      </p:sp>
      <p:sp>
        <p:nvSpPr>
          <p:cNvPr id="11" name="TextBox 1"/>
          <p:cNvSpPr txBox="1"/>
          <p:nvPr/>
        </p:nvSpPr>
        <p:spPr>
          <a:xfrm>
            <a:off x="2336800" y="2616200"/>
            <a:ext cx="711200" cy="274320"/>
          </a:xfrm>
          <a:prstGeom prst="rect">
            <a:avLst/>
          </a:prstGeom>
          <a:noFill/>
        </p:spPr>
        <p:txBody>
          <a:bodyPr lIns="0" rIns="0" rtlCol="0" tIns="0" wrap="none">
            <a:spAutoFit/>
          </a:bodyPr>
          <a:lstStyle/>
          <a:p>
            <a:pPr>
              <a:lnSpc>
                <a:spcPts val="1800"/>
              </a:lnSpc>
            </a:pPr>
            <a:r>
              <a:rPr altLang="zh-CN" b="1" lang="en-US" smtClean="0" sz="1403">
                <a:solidFill>
                  <a:srgbClr val="144DB1"/>
                </a:solidFill>
                <a:latin charset="0" pitchFamily="18" typeface="Microsoft YaHei UI"/>
                <a:cs charset="0" pitchFamily="18" typeface="Microsoft YaHei UI"/>
              </a:rPr>
              <a:t>角色扮演</a:t>
            </a:r>
          </a:p>
        </p:txBody>
      </p:sp>
      <p:sp>
        <p:nvSpPr>
          <p:cNvPr id="12" name="TextBox 1"/>
          <p:cNvSpPr txBox="1"/>
          <p:nvPr/>
        </p:nvSpPr>
        <p:spPr>
          <a:xfrm>
            <a:off x="5613400" y="2616200"/>
            <a:ext cx="711200" cy="274320"/>
          </a:xfrm>
          <a:prstGeom prst="rect">
            <a:avLst/>
          </a:prstGeom>
          <a:noFill/>
        </p:spPr>
        <p:txBody>
          <a:bodyPr lIns="0" rIns="0" rtlCol="0" tIns="0" wrap="none">
            <a:spAutoFit/>
          </a:bodyPr>
          <a:lstStyle/>
          <a:p>
            <a:pPr>
              <a:lnSpc>
                <a:spcPts val="1800"/>
              </a:lnSpc>
            </a:pPr>
            <a:r>
              <a:rPr altLang="zh-CN" b="1" lang="en-US" smtClean="0" sz="1403">
                <a:solidFill>
                  <a:srgbClr val="144DB1"/>
                </a:solidFill>
                <a:latin charset="0" pitchFamily="18" typeface="Microsoft YaHei UI"/>
                <a:cs charset="0" pitchFamily="18" typeface="Microsoft YaHei UI"/>
              </a:rPr>
              <a:t>棋牌游戏</a:t>
            </a:r>
          </a:p>
        </p:txBody>
      </p:sp>
      <p:sp>
        <p:nvSpPr>
          <p:cNvPr id="13" name="TextBox 1"/>
          <p:cNvSpPr txBox="1"/>
          <p:nvPr/>
        </p:nvSpPr>
        <p:spPr>
          <a:xfrm>
            <a:off x="4508500" y="2603500"/>
            <a:ext cx="711200" cy="274320"/>
          </a:xfrm>
          <a:prstGeom prst="rect">
            <a:avLst/>
          </a:prstGeom>
          <a:noFill/>
        </p:spPr>
        <p:txBody>
          <a:bodyPr lIns="0" rIns="0" rtlCol="0" tIns="0" wrap="none">
            <a:spAutoFit/>
          </a:bodyPr>
          <a:lstStyle/>
          <a:p>
            <a:pPr>
              <a:lnSpc>
                <a:spcPts val="1800"/>
              </a:lnSpc>
            </a:pPr>
            <a:r>
              <a:rPr altLang="zh-CN" b="1" lang="en-US" smtClean="0" sz="1403">
                <a:solidFill>
                  <a:srgbClr val="144DB1"/>
                </a:solidFill>
                <a:latin charset="0" pitchFamily="18" typeface="Microsoft YaHei UI"/>
                <a:cs charset="0" pitchFamily="18" typeface="Microsoft YaHei UI"/>
              </a:rPr>
              <a:t>桌面游戏</a:t>
            </a:r>
          </a:p>
        </p:txBody>
      </p:sp>
      <p:sp>
        <p:nvSpPr>
          <p:cNvPr id="14" name="TextBox 1"/>
          <p:cNvSpPr txBox="1"/>
          <p:nvPr/>
        </p:nvSpPr>
        <p:spPr>
          <a:xfrm>
            <a:off x="6705600" y="2603500"/>
            <a:ext cx="711200" cy="274320"/>
          </a:xfrm>
          <a:prstGeom prst="rect">
            <a:avLst/>
          </a:prstGeom>
          <a:noFill/>
        </p:spPr>
        <p:txBody>
          <a:bodyPr lIns="0" rIns="0" rtlCol="0" tIns="0" wrap="none">
            <a:spAutoFit/>
          </a:bodyPr>
          <a:lstStyle/>
          <a:p>
            <a:pPr>
              <a:lnSpc>
                <a:spcPts val="1800"/>
              </a:lnSpc>
            </a:pPr>
            <a:r>
              <a:rPr altLang="zh-CN" b="1" lang="en-US" smtClean="0" sz="1406">
                <a:solidFill>
                  <a:srgbClr val="144DB1"/>
                </a:solidFill>
                <a:latin charset="0" pitchFamily="18" typeface="Microsoft YaHei UI"/>
                <a:cs charset="0" pitchFamily="18" typeface="Microsoft YaHei UI"/>
              </a:rPr>
              <a:t>策略游戏</a:t>
            </a:r>
          </a:p>
        </p:txBody>
      </p:sp>
      <p:sp>
        <p:nvSpPr>
          <p:cNvPr id="15" name="TextBox 1"/>
          <p:cNvSpPr txBox="1"/>
          <p:nvPr/>
        </p:nvSpPr>
        <p:spPr>
          <a:xfrm>
            <a:off x="7797800" y="2616200"/>
            <a:ext cx="711200" cy="274320"/>
          </a:xfrm>
          <a:prstGeom prst="rect">
            <a:avLst/>
          </a:prstGeom>
          <a:noFill/>
        </p:spPr>
        <p:txBody>
          <a:bodyPr lIns="0" rIns="0" rtlCol="0" tIns="0" wrap="none">
            <a:spAutoFit/>
          </a:bodyPr>
          <a:lstStyle/>
          <a:p>
            <a:pPr>
              <a:lnSpc>
                <a:spcPts val="1800"/>
              </a:lnSpc>
            </a:pPr>
            <a:r>
              <a:rPr altLang="zh-CN" b="1" lang="en-US" smtClean="0" sz="1403">
                <a:solidFill>
                  <a:srgbClr val="144DB1"/>
                </a:solidFill>
                <a:latin charset="0" pitchFamily="18" typeface="Microsoft YaHei UI"/>
                <a:cs charset="0" pitchFamily="18" typeface="Microsoft YaHei UI"/>
              </a:rPr>
              <a:t>动作游戏</a:t>
            </a:r>
          </a:p>
        </p:txBody>
      </p:sp>
      <p:sp>
        <p:nvSpPr>
          <p:cNvPr id="16" name="TextBox 1"/>
          <p:cNvSpPr txBox="1"/>
          <p:nvPr/>
        </p:nvSpPr>
        <p:spPr>
          <a:xfrm>
            <a:off x="3416300" y="2616200"/>
            <a:ext cx="711200" cy="274320"/>
          </a:xfrm>
          <a:prstGeom prst="rect">
            <a:avLst/>
          </a:prstGeom>
          <a:noFill/>
        </p:spPr>
        <p:txBody>
          <a:bodyPr lIns="0" rIns="0" rtlCol="0" tIns="0" wrap="none">
            <a:spAutoFit/>
          </a:bodyPr>
          <a:lstStyle/>
          <a:p>
            <a:pPr>
              <a:lnSpc>
                <a:spcPts val="1800"/>
              </a:lnSpc>
            </a:pPr>
            <a:r>
              <a:rPr altLang="zh-CN" b="1" lang="en-US" smtClean="0" sz="1403">
                <a:solidFill>
                  <a:srgbClr val="144DB1"/>
                </a:solidFill>
                <a:latin charset="0" pitchFamily="18" typeface="Microsoft YaHei UI"/>
                <a:cs charset="0" pitchFamily="18" typeface="Microsoft YaHei UI"/>
              </a:rPr>
              <a:t>卡牌战斗</a:t>
            </a:r>
          </a:p>
        </p:txBody>
      </p:sp>
      <p:sp>
        <p:nvSpPr>
          <p:cNvPr id="17"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18" name="TextBox 1"/>
          <p:cNvSpPr txBox="1"/>
          <p:nvPr/>
        </p:nvSpPr>
        <p:spPr>
          <a:xfrm>
            <a:off x="393700" y="254000"/>
            <a:ext cx="6978650" cy="1290320"/>
          </a:xfrm>
          <a:prstGeom prst="rect">
            <a:avLst/>
          </a:prstGeom>
          <a:noFill/>
        </p:spPr>
        <p:txBody>
          <a:bodyPr lIns="0" rIns="0" rtlCol="0" tIns="0" wrap="none">
            <a:spAutoFit/>
          </a:bodyPr>
          <a:lstStyle/>
          <a:p>
            <a:pPr>
              <a:lnSpc>
                <a:spcPts val="1400"/>
              </a:lnSpc>
              <a:tabLst>
                <a:tab pos="241300"/>
                <a:tab pos="2616200"/>
              </a:tabLst>
            </a:pPr>
            <a:r>
              <a:rPr altLang="zh-CN" lang="en-US" smtClean="0"/>
              <a:t>	移动互联网行业趋势展望</a:t>
            </a:r>
          </a:p>
          <a:p>
            <a:pPr>
              <a:lnSpc>
                <a:spcPts val="1400"/>
              </a:lnSpc>
              <a:tabLst>
                <a:tab pos="241300"/>
                <a:tab pos="2616200"/>
              </a:tabLst>
            </a:pPr>
            <a:r>
              <a:rPr altLang="zh-CN" lang="en-US" smtClean="0"/>
              <a:t>   游戏行业休闲手游用户份额下降，中重度手游迎来春天</a:t>
            </a:r>
          </a:p>
          <a:p>
            <a:pPr>
              <a:lnSpc>
                <a:spcPts val="1400"/>
              </a:lnSpc>
              <a:tabLst>
                <a:tab pos="241300"/>
                <a:tab pos="2616200"/>
              </a:tabLst>
            </a:pPr>
            <a:endParaRPr altLang="zh-CN" lang="en-US" smtClean="0"/>
          </a:p>
          <a:p>
            <a:pPr>
              <a:lnSpc>
                <a:spcPts val="1400"/>
              </a:lnSpc>
              <a:tabLst>
                <a:tab pos="241300"/>
                <a:tab pos="2616200"/>
              </a:tabLst>
            </a:pPr>
            <a:endParaRPr altLang="zh-CN" lang="en-US" smtClean="0"/>
          </a:p>
          <a:p>
            <a:pPr>
              <a:lnSpc>
                <a:spcPts val="1400"/>
              </a:lnSpc>
              <a:tabLst>
                <a:tab pos="241300"/>
                <a:tab pos="2616200"/>
              </a:tabLst>
            </a:pPr>
            <a:endParaRPr altLang="zh-CN" lang="en-US" smtClean="0"/>
          </a:p>
          <a:p>
            <a:pPr>
              <a:lnSpc>
                <a:spcPts val="1400"/>
              </a:lnSpc>
              <a:tabLst>
                <a:tab pos="241300"/>
                <a:tab pos="2616200"/>
              </a:tabLst>
            </a:pPr>
            <a:endParaRPr altLang="zh-CN" lang="en-US" smtClean="0"/>
          </a:p>
          <a:p>
            <a:pPr>
              <a:lnSpc>
                <a:spcPts val="1400"/>
              </a:lnSpc>
              <a:tabLst>
                <a:tab pos="241300"/>
                <a:tab pos="2616200"/>
              </a:tabLst>
            </a:pPr>
            <a:r>
              <a:rPr altLang="zh-CN" lang="en-US" smtClean="0"/>
              <a:t>		2014年1-12月 不同移动游戏类型用户数占比</a:t>
            </a:r>
          </a:p>
        </p:txBody>
      </p:sp>
    </p:spTree>
  </p:cSld>
  <p:clrMapOvr>
    <a:masterClrMapping/>
  </p:clrMapOvr>
  <p:transition/>
  <p:timing/>
</p:sld>
</file>

<file path=ppt/slides/slide8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Freeform 3"/>
          <p:cNvSpPr/>
          <p:nvPr/>
        </p:nvSpPr>
        <p:spPr>
          <a:xfrm>
            <a:off x="745236" y="1327403"/>
            <a:ext cx="286511" cy="2988564"/>
          </a:xfrm>
          <a:custGeom>
            <a:gdLst>
              <a:gd fmla="*/ 0 w 286511" name="connsiteX0"/>
              <a:gd fmla="*/ 2845308 h 2988564" name="connsiteY0"/>
              <a:gd fmla="*/ 71627 w 286511" name="connsiteX1"/>
              <a:gd fmla="*/ 2845308 h 2988564" name="connsiteY1"/>
              <a:gd fmla="*/ 71627 w 286511" name="connsiteX2"/>
              <a:gd fmla="*/ 0 h 2988564" name="connsiteY2"/>
              <a:gd fmla="*/ 214883 w 286511" name="connsiteX3"/>
              <a:gd fmla="*/ 0 h 2988564" name="connsiteY3"/>
              <a:gd fmla="*/ 214883 w 286511" name="connsiteX4"/>
              <a:gd fmla="*/ 2845308 h 2988564" name="connsiteY4"/>
              <a:gd fmla="*/ 286511 w 286511" name="connsiteX5"/>
              <a:gd fmla="*/ 2845308 h 2988564" name="connsiteY5"/>
              <a:gd fmla="*/ 143255 w 286511" name="connsiteX6"/>
              <a:gd fmla="*/ 2988563 h 2988564" name="connsiteY6"/>
              <a:gd fmla="*/ 0 w 286511" name="connsiteX7"/>
              <a:gd fmla="*/ 2845308 h 2988564" name="connsiteY7"/>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b="b" l="l" r="r" t="t"/>
            <a:pathLst>
              <a:path h="2988564" w="286511">
                <a:moveTo>
                  <a:pt x="0" y="2845308"/>
                </a:moveTo>
                <a:lnTo>
                  <a:pt x="71627" y="2845308"/>
                </a:lnTo>
                <a:lnTo>
                  <a:pt x="71627" y="0"/>
                </a:lnTo>
                <a:lnTo>
                  <a:pt x="214883" y="0"/>
                </a:lnTo>
                <a:lnTo>
                  <a:pt x="214883" y="2845308"/>
                </a:lnTo>
                <a:lnTo>
                  <a:pt x="286511" y="2845308"/>
                </a:lnTo>
                <a:lnTo>
                  <a:pt x="143255" y="2988563"/>
                </a:lnTo>
                <a:lnTo>
                  <a:pt x="0" y="2845308"/>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339852" y="1543811"/>
            <a:ext cx="1074419" cy="441960"/>
          </a:xfrm>
          <a:custGeom>
            <a:gdLst>
              <a:gd fmla="*/ 0 w 1074419" name="connsiteX0"/>
              <a:gd fmla="*/ 73660 h 441960" name="connsiteY0"/>
              <a:gd fmla="*/ 73660 w 1074419" name="connsiteX1"/>
              <a:gd fmla="*/ 0 h 441960" name="connsiteY1"/>
              <a:gd fmla="*/ 1000759 w 1074419" name="connsiteX2"/>
              <a:gd fmla="*/ 0 h 441960" name="connsiteY2"/>
              <a:gd fmla="*/ 1074420 w 1074419" name="connsiteX3"/>
              <a:gd fmla="*/ 73660 h 441960" name="connsiteY3"/>
              <a:gd fmla="*/ 1074420 w 1074419" name="connsiteX4"/>
              <a:gd fmla="*/ 368300 h 441960" name="connsiteY4"/>
              <a:gd fmla="*/ 1000759 w 1074419" name="connsiteX5"/>
              <a:gd fmla="*/ 441960 h 441960" name="connsiteY5"/>
              <a:gd fmla="*/ 73660 w 1074419" name="connsiteX6"/>
              <a:gd fmla="*/ 441960 h 441960" name="connsiteY6"/>
              <a:gd fmla="*/ 0 w 1074419" name="connsiteX7"/>
              <a:gd fmla="*/ 368300 h 441960" name="connsiteY7"/>
              <a:gd fmla="*/ 0 w 1074419" name="connsiteX8"/>
              <a:gd fmla="*/ 73660 h 441960"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441959" w="1074419">
                <a:moveTo>
                  <a:pt x="0" y="73660"/>
                </a:moveTo>
                <a:cubicBezTo>
                  <a:pt x="0" y="33020"/>
                  <a:pt x="32981" y="0"/>
                  <a:pt x="73660" y="0"/>
                </a:cubicBezTo>
                <a:lnTo>
                  <a:pt x="1000759" y="0"/>
                </a:lnTo>
                <a:cubicBezTo>
                  <a:pt x="1041400" y="0"/>
                  <a:pt x="1074420" y="33020"/>
                  <a:pt x="1074420" y="73660"/>
                </a:cubicBezTo>
                <a:lnTo>
                  <a:pt x="1074420" y="368300"/>
                </a:lnTo>
                <a:cubicBezTo>
                  <a:pt x="1074420" y="408939"/>
                  <a:pt x="1041400" y="441960"/>
                  <a:pt x="1000759" y="441960"/>
                </a:cubicBezTo>
                <a:lnTo>
                  <a:pt x="73660" y="441960"/>
                </a:lnTo>
                <a:cubicBezTo>
                  <a:pt x="32981" y="441960"/>
                  <a:pt x="0" y="408939"/>
                  <a:pt x="0" y="368300"/>
                </a:cubicBezTo>
                <a:lnTo>
                  <a:pt x="0" y="7366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333502" y="1537461"/>
            <a:ext cx="1087119" cy="454660"/>
          </a:xfrm>
          <a:custGeom>
            <a:gdLst>
              <a:gd fmla="*/ 6350 w 1087119" name="connsiteX0"/>
              <a:gd fmla="*/ 80010 h 454660" name="connsiteY0"/>
              <a:gd fmla="*/ 80010 w 1087119" name="connsiteX1"/>
              <a:gd fmla="*/ 6350 h 454660" name="connsiteY1"/>
              <a:gd fmla="*/ 1007109 w 1087119" name="connsiteX2"/>
              <a:gd fmla="*/ 6350 h 454660" name="connsiteY2"/>
              <a:gd fmla="*/ 1080770 w 1087119" name="connsiteX3"/>
              <a:gd fmla="*/ 80010 h 454660" name="connsiteY3"/>
              <a:gd fmla="*/ 1080770 w 1087119" name="connsiteX4"/>
              <a:gd fmla="*/ 374650 h 454660" name="connsiteY4"/>
              <a:gd fmla="*/ 1007109 w 1087119" name="connsiteX5"/>
              <a:gd fmla="*/ 448310 h 454660" name="connsiteY5"/>
              <a:gd fmla="*/ 80010 w 1087119" name="connsiteX6"/>
              <a:gd fmla="*/ 448310 h 454660" name="connsiteY6"/>
              <a:gd fmla="*/ 6350 w 1087119" name="connsiteX7"/>
              <a:gd fmla="*/ 374650 h 454660" name="connsiteY7"/>
              <a:gd fmla="*/ 6350 w 1087119" name="connsiteX8"/>
              <a:gd fmla="*/ 80010 h 454660"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454659" w="1087119">
                <a:moveTo>
                  <a:pt x="6350" y="80010"/>
                </a:moveTo>
                <a:cubicBezTo>
                  <a:pt x="6350" y="39370"/>
                  <a:pt x="39331" y="6350"/>
                  <a:pt x="80010" y="6350"/>
                </a:cubicBezTo>
                <a:lnTo>
                  <a:pt x="1007109" y="6350"/>
                </a:lnTo>
                <a:cubicBezTo>
                  <a:pt x="1047750" y="6350"/>
                  <a:pt x="1080770" y="39370"/>
                  <a:pt x="1080770" y="80010"/>
                </a:cubicBezTo>
                <a:lnTo>
                  <a:pt x="1080770" y="374650"/>
                </a:lnTo>
                <a:cubicBezTo>
                  <a:pt x="1080770" y="415289"/>
                  <a:pt x="1047750" y="448310"/>
                  <a:pt x="1007109" y="448310"/>
                </a:cubicBezTo>
                <a:lnTo>
                  <a:pt x="80010" y="448310"/>
                </a:lnTo>
                <a:cubicBezTo>
                  <a:pt x="39331" y="448310"/>
                  <a:pt x="6350" y="415289"/>
                  <a:pt x="6350" y="374650"/>
                </a:cubicBezTo>
                <a:lnTo>
                  <a:pt x="6350" y="80010"/>
                </a:lnTo>
              </a:path>
            </a:pathLst>
          </a:custGeom>
          <a:solidFill>
            <a:srgbClr val="000000">
              <a:alpha val="0"/>
            </a:srgbClr>
          </a:solidFill>
          <a:ln w="12700">
            <a:solidFill>
              <a:srgbClr val="64C448">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339852" y="2634995"/>
            <a:ext cx="1074419" cy="441960"/>
          </a:xfrm>
          <a:custGeom>
            <a:gdLst>
              <a:gd fmla="*/ 0 w 1074419" name="connsiteX0"/>
              <a:gd fmla="*/ 73660 h 441960" name="connsiteY0"/>
              <a:gd fmla="*/ 73660 w 1074419" name="connsiteX1"/>
              <a:gd fmla="*/ 0 h 441960" name="connsiteY1"/>
              <a:gd fmla="*/ 1000759 w 1074419" name="connsiteX2"/>
              <a:gd fmla="*/ 0 h 441960" name="connsiteY2"/>
              <a:gd fmla="*/ 1074420 w 1074419" name="connsiteX3"/>
              <a:gd fmla="*/ 73660 h 441960" name="connsiteY3"/>
              <a:gd fmla="*/ 1074420 w 1074419" name="connsiteX4"/>
              <a:gd fmla="*/ 368300 h 441960" name="connsiteY4"/>
              <a:gd fmla="*/ 1000759 w 1074419" name="connsiteX5"/>
              <a:gd fmla="*/ 441960 h 441960" name="connsiteY5"/>
              <a:gd fmla="*/ 73660 w 1074419" name="connsiteX6"/>
              <a:gd fmla="*/ 441960 h 441960" name="connsiteY6"/>
              <a:gd fmla="*/ 0 w 1074419" name="connsiteX7"/>
              <a:gd fmla="*/ 368300 h 441960" name="connsiteY7"/>
              <a:gd fmla="*/ 0 w 1074419" name="connsiteX8"/>
              <a:gd fmla="*/ 73660 h 441960"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441959" w="1074419">
                <a:moveTo>
                  <a:pt x="0" y="73660"/>
                </a:moveTo>
                <a:cubicBezTo>
                  <a:pt x="0" y="33020"/>
                  <a:pt x="32981" y="0"/>
                  <a:pt x="73660" y="0"/>
                </a:cubicBezTo>
                <a:lnTo>
                  <a:pt x="1000759" y="0"/>
                </a:lnTo>
                <a:cubicBezTo>
                  <a:pt x="1041400" y="0"/>
                  <a:pt x="1074420" y="33020"/>
                  <a:pt x="1074420" y="73660"/>
                </a:cubicBezTo>
                <a:lnTo>
                  <a:pt x="1074420" y="368300"/>
                </a:lnTo>
                <a:cubicBezTo>
                  <a:pt x="1074420" y="408939"/>
                  <a:pt x="1041400" y="441960"/>
                  <a:pt x="1000759" y="441960"/>
                </a:cubicBezTo>
                <a:lnTo>
                  <a:pt x="73660" y="441960"/>
                </a:lnTo>
                <a:cubicBezTo>
                  <a:pt x="32981" y="441960"/>
                  <a:pt x="0" y="408939"/>
                  <a:pt x="0" y="368300"/>
                </a:cubicBezTo>
                <a:lnTo>
                  <a:pt x="0" y="7366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333502" y="2628645"/>
            <a:ext cx="1087119" cy="454660"/>
          </a:xfrm>
          <a:custGeom>
            <a:gdLst>
              <a:gd fmla="*/ 6350 w 1087119" name="connsiteX0"/>
              <a:gd fmla="*/ 80010 h 454660" name="connsiteY0"/>
              <a:gd fmla="*/ 80010 w 1087119" name="connsiteX1"/>
              <a:gd fmla="*/ 6350 h 454660" name="connsiteY1"/>
              <a:gd fmla="*/ 1007109 w 1087119" name="connsiteX2"/>
              <a:gd fmla="*/ 6350 h 454660" name="connsiteY2"/>
              <a:gd fmla="*/ 1080770 w 1087119" name="connsiteX3"/>
              <a:gd fmla="*/ 80010 h 454660" name="connsiteY3"/>
              <a:gd fmla="*/ 1080770 w 1087119" name="connsiteX4"/>
              <a:gd fmla="*/ 374650 h 454660" name="connsiteY4"/>
              <a:gd fmla="*/ 1007109 w 1087119" name="connsiteX5"/>
              <a:gd fmla="*/ 448310 h 454660" name="connsiteY5"/>
              <a:gd fmla="*/ 80010 w 1087119" name="connsiteX6"/>
              <a:gd fmla="*/ 448310 h 454660" name="connsiteY6"/>
              <a:gd fmla="*/ 6350 w 1087119" name="connsiteX7"/>
              <a:gd fmla="*/ 374650 h 454660" name="connsiteY7"/>
              <a:gd fmla="*/ 6350 w 1087119" name="connsiteX8"/>
              <a:gd fmla="*/ 80010 h 454660"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454659" w="1087119">
                <a:moveTo>
                  <a:pt x="6350" y="80010"/>
                </a:moveTo>
                <a:cubicBezTo>
                  <a:pt x="6350" y="39370"/>
                  <a:pt x="39331" y="6350"/>
                  <a:pt x="80010" y="6350"/>
                </a:cubicBezTo>
                <a:lnTo>
                  <a:pt x="1007109" y="6350"/>
                </a:lnTo>
                <a:cubicBezTo>
                  <a:pt x="1047750" y="6350"/>
                  <a:pt x="1080770" y="39370"/>
                  <a:pt x="1080770" y="80010"/>
                </a:cubicBezTo>
                <a:lnTo>
                  <a:pt x="1080770" y="374650"/>
                </a:lnTo>
                <a:cubicBezTo>
                  <a:pt x="1080770" y="415289"/>
                  <a:pt x="1047750" y="448310"/>
                  <a:pt x="1007109" y="448310"/>
                </a:cubicBezTo>
                <a:lnTo>
                  <a:pt x="80010" y="448310"/>
                </a:lnTo>
                <a:cubicBezTo>
                  <a:pt x="39331" y="448310"/>
                  <a:pt x="6350" y="415289"/>
                  <a:pt x="6350" y="374650"/>
                </a:cubicBezTo>
                <a:lnTo>
                  <a:pt x="6350" y="80010"/>
                </a:lnTo>
              </a:path>
            </a:pathLst>
          </a:custGeom>
          <a:solidFill>
            <a:srgbClr val="000000">
              <a:alpha val="0"/>
            </a:srgbClr>
          </a:solidFill>
          <a:ln w="12700">
            <a:solidFill>
              <a:srgbClr val="64C448">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330708" y="3649979"/>
            <a:ext cx="1074419" cy="443484"/>
          </a:xfrm>
          <a:custGeom>
            <a:gdLst>
              <a:gd fmla="*/ 0 w 1074419" name="connsiteX0"/>
              <a:gd fmla="*/ 73914 h 443484" name="connsiteY0"/>
              <a:gd fmla="*/ 73913 w 1074419" name="connsiteX1"/>
              <a:gd fmla="*/ 0 h 443484" name="connsiteY1"/>
              <a:gd fmla="*/ 1000505 w 1074419" name="connsiteX2"/>
              <a:gd fmla="*/ 0 h 443484" name="connsiteY2"/>
              <a:gd fmla="*/ 1074419 w 1074419" name="connsiteX3"/>
              <a:gd fmla="*/ 73914 h 443484" name="connsiteY3"/>
              <a:gd fmla="*/ 1074419 w 1074419" name="connsiteX4"/>
              <a:gd fmla="*/ 369570 h 443484" name="connsiteY4"/>
              <a:gd fmla="*/ 1000505 w 1074419" name="connsiteX5"/>
              <a:gd fmla="*/ 443484 h 443484" name="connsiteY5"/>
              <a:gd fmla="*/ 73913 w 1074419" name="connsiteX6"/>
              <a:gd fmla="*/ 443484 h 443484" name="connsiteY6"/>
              <a:gd fmla="*/ 0 w 1074419" name="connsiteX7"/>
              <a:gd fmla="*/ 369570 h 443484" name="connsiteY7"/>
              <a:gd fmla="*/ 0 w 1074419" name="connsiteX8"/>
              <a:gd fmla="*/ 73914 h 443484"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443484" w="1074419">
                <a:moveTo>
                  <a:pt x="0" y="73914"/>
                </a:moveTo>
                <a:cubicBezTo>
                  <a:pt x="0" y="33147"/>
                  <a:pt x="33096" y="0"/>
                  <a:pt x="73913" y="0"/>
                </a:cubicBezTo>
                <a:lnTo>
                  <a:pt x="1000505" y="0"/>
                </a:lnTo>
                <a:cubicBezTo>
                  <a:pt x="1041272" y="0"/>
                  <a:pt x="1074419" y="33147"/>
                  <a:pt x="1074419" y="73914"/>
                </a:cubicBezTo>
                <a:lnTo>
                  <a:pt x="1074419" y="369570"/>
                </a:lnTo>
                <a:cubicBezTo>
                  <a:pt x="1074419" y="410387"/>
                  <a:pt x="1041272" y="443484"/>
                  <a:pt x="1000505" y="443484"/>
                </a:cubicBezTo>
                <a:lnTo>
                  <a:pt x="73913" y="443484"/>
                </a:lnTo>
                <a:cubicBezTo>
                  <a:pt x="33096" y="443484"/>
                  <a:pt x="0" y="410387"/>
                  <a:pt x="0" y="369570"/>
                </a:cubicBezTo>
                <a:lnTo>
                  <a:pt x="0" y="73914"/>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324358" y="3643629"/>
            <a:ext cx="1087119" cy="456184"/>
          </a:xfrm>
          <a:custGeom>
            <a:gdLst>
              <a:gd fmla="*/ 6350 w 1087119" name="connsiteX0"/>
              <a:gd fmla="*/ 80264 h 456184" name="connsiteY0"/>
              <a:gd fmla="*/ 80263 w 1087119" name="connsiteX1"/>
              <a:gd fmla="*/ 6350 h 456184" name="connsiteY1"/>
              <a:gd fmla="*/ 1006855 w 1087119" name="connsiteX2"/>
              <a:gd fmla="*/ 6350 h 456184" name="connsiteY2"/>
              <a:gd fmla="*/ 1080769 w 1087119" name="connsiteX3"/>
              <a:gd fmla="*/ 80264 h 456184" name="connsiteY3"/>
              <a:gd fmla="*/ 1080769 w 1087119" name="connsiteX4"/>
              <a:gd fmla="*/ 375920 h 456184" name="connsiteY4"/>
              <a:gd fmla="*/ 1006855 w 1087119" name="connsiteX5"/>
              <a:gd fmla="*/ 449834 h 456184" name="connsiteY5"/>
              <a:gd fmla="*/ 80263 w 1087119" name="connsiteX6"/>
              <a:gd fmla="*/ 449834 h 456184" name="connsiteY6"/>
              <a:gd fmla="*/ 6350 w 1087119" name="connsiteX7"/>
              <a:gd fmla="*/ 375920 h 456184" name="connsiteY7"/>
              <a:gd fmla="*/ 6350 w 1087119" name="connsiteX8"/>
              <a:gd fmla="*/ 80264 h 456184"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456184" w="1087119">
                <a:moveTo>
                  <a:pt x="6350" y="80264"/>
                </a:moveTo>
                <a:cubicBezTo>
                  <a:pt x="6350" y="39497"/>
                  <a:pt x="39446" y="6350"/>
                  <a:pt x="80263" y="6350"/>
                </a:cubicBezTo>
                <a:lnTo>
                  <a:pt x="1006855" y="6350"/>
                </a:lnTo>
                <a:cubicBezTo>
                  <a:pt x="1047622" y="6350"/>
                  <a:pt x="1080769" y="39497"/>
                  <a:pt x="1080769" y="80264"/>
                </a:cubicBezTo>
                <a:lnTo>
                  <a:pt x="1080769" y="375920"/>
                </a:lnTo>
                <a:cubicBezTo>
                  <a:pt x="1080769" y="416737"/>
                  <a:pt x="1047622" y="449834"/>
                  <a:pt x="1006855" y="449834"/>
                </a:cubicBezTo>
                <a:lnTo>
                  <a:pt x="80263" y="449834"/>
                </a:lnTo>
                <a:cubicBezTo>
                  <a:pt x="39446" y="449834"/>
                  <a:pt x="6350" y="416737"/>
                  <a:pt x="6350" y="375920"/>
                </a:cubicBezTo>
                <a:lnTo>
                  <a:pt x="6350" y="80264"/>
                </a:lnTo>
              </a:path>
            </a:pathLst>
          </a:custGeom>
          <a:solidFill>
            <a:srgbClr val="000000">
              <a:alpha val="0"/>
            </a:srgbClr>
          </a:solidFill>
          <a:ln w="12700">
            <a:solidFill>
              <a:srgbClr val="64C448">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1591055" y="1222247"/>
            <a:ext cx="6841236" cy="1085088"/>
          </a:xfrm>
          <a:custGeom>
            <a:gdLst>
              <a:gd fmla="*/ 0 w 6841236" name="connsiteX0"/>
              <a:gd fmla="*/ 180848 h 1085088" name="connsiteY0"/>
              <a:gd fmla="*/ 180848 w 6841236" name="connsiteX1"/>
              <a:gd fmla="*/ 0 h 1085088" name="connsiteY1"/>
              <a:gd fmla="*/ 6660387 w 6841236" name="connsiteX2"/>
              <a:gd fmla="*/ 0 h 1085088" name="connsiteY2"/>
              <a:gd fmla="*/ 6841236 w 6841236" name="connsiteX3"/>
              <a:gd fmla="*/ 180848 h 1085088" name="connsiteY3"/>
              <a:gd fmla="*/ 6841236 w 6841236" name="connsiteX4"/>
              <a:gd fmla="*/ 904240 h 1085088" name="connsiteY4"/>
              <a:gd fmla="*/ 6660387 w 6841236" name="connsiteX5"/>
              <a:gd fmla="*/ 1085087 h 1085088" name="connsiteY5"/>
              <a:gd fmla="*/ 180848 w 6841236" name="connsiteX6"/>
              <a:gd fmla="*/ 1085087 h 1085088" name="connsiteY6"/>
              <a:gd fmla="*/ 0 w 6841236" name="connsiteX7"/>
              <a:gd fmla="*/ 904240 h 1085088" name="connsiteY7"/>
              <a:gd fmla="*/ 0 w 6841236" name="connsiteX8"/>
              <a:gd fmla="*/ 180848 h 1085088"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085088" w="6841235">
                <a:moveTo>
                  <a:pt x="0" y="180848"/>
                </a:moveTo>
                <a:cubicBezTo>
                  <a:pt x="0" y="81026"/>
                  <a:pt x="81026" y="0"/>
                  <a:pt x="180848" y="0"/>
                </a:cubicBezTo>
                <a:lnTo>
                  <a:pt x="6660387" y="0"/>
                </a:lnTo>
                <a:cubicBezTo>
                  <a:pt x="6760210" y="0"/>
                  <a:pt x="6841236" y="81026"/>
                  <a:pt x="6841236" y="180848"/>
                </a:cubicBezTo>
                <a:lnTo>
                  <a:pt x="6841236" y="904240"/>
                </a:lnTo>
                <a:cubicBezTo>
                  <a:pt x="6841236" y="1004062"/>
                  <a:pt x="6760210" y="1085087"/>
                  <a:pt x="6660387" y="1085087"/>
                </a:cubicBezTo>
                <a:lnTo>
                  <a:pt x="180848" y="1085087"/>
                </a:lnTo>
                <a:cubicBezTo>
                  <a:pt x="81026" y="1085087"/>
                  <a:pt x="0" y="1004062"/>
                  <a:pt x="0" y="904240"/>
                </a:cubicBezTo>
                <a:lnTo>
                  <a:pt x="0" y="18084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Freeform 3"/>
          <p:cNvSpPr/>
          <p:nvPr/>
        </p:nvSpPr>
        <p:spPr>
          <a:xfrm>
            <a:off x="1591055" y="2388107"/>
            <a:ext cx="6841236" cy="935736"/>
          </a:xfrm>
          <a:custGeom>
            <a:gdLst>
              <a:gd fmla="*/ 0 w 6841236" name="connsiteX0"/>
              <a:gd fmla="*/ 155956 h 935736" name="connsiteY0"/>
              <a:gd fmla="*/ 155955 w 6841236" name="connsiteX1"/>
              <a:gd fmla="*/ 0 h 935736" name="connsiteY1"/>
              <a:gd fmla="*/ 6685279 w 6841236" name="connsiteX2"/>
              <a:gd fmla="*/ 0 h 935736" name="connsiteY2"/>
              <a:gd fmla="*/ 6841236 w 6841236" name="connsiteX3"/>
              <a:gd fmla="*/ 155956 h 935736" name="connsiteY3"/>
              <a:gd fmla="*/ 6841236 w 6841236" name="connsiteX4"/>
              <a:gd fmla="*/ 779780 h 935736" name="connsiteY4"/>
              <a:gd fmla="*/ 6685279 w 6841236" name="connsiteX5"/>
              <a:gd fmla="*/ 935736 h 935736" name="connsiteY5"/>
              <a:gd fmla="*/ 155955 w 6841236" name="connsiteX6"/>
              <a:gd fmla="*/ 935736 h 935736" name="connsiteY6"/>
              <a:gd fmla="*/ 0 w 6841236" name="connsiteX7"/>
              <a:gd fmla="*/ 779780 h 935736" name="connsiteY7"/>
              <a:gd fmla="*/ 0 w 6841236" name="connsiteX8"/>
              <a:gd fmla="*/ 155956 h 935736"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935736" w="6841235">
                <a:moveTo>
                  <a:pt x="0" y="155956"/>
                </a:moveTo>
                <a:cubicBezTo>
                  <a:pt x="0" y="69850"/>
                  <a:pt x="69850" y="0"/>
                  <a:pt x="155955" y="0"/>
                </a:cubicBezTo>
                <a:lnTo>
                  <a:pt x="6685279" y="0"/>
                </a:lnTo>
                <a:cubicBezTo>
                  <a:pt x="6771386" y="0"/>
                  <a:pt x="6841236" y="69850"/>
                  <a:pt x="6841236" y="155956"/>
                </a:cubicBezTo>
                <a:lnTo>
                  <a:pt x="6841236" y="779780"/>
                </a:lnTo>
                <a:cubicBezTo>
                  <a:pt x="6841236" y="865886"/>
                  <a:pt x="6771386" y="935736"/>
                  <a:pt x="6685279" y="935736"/>
                </a:cubicBezTo>
                <a:lnTo>
                  <a:pt x="155955" y="935736"/>
                </a:lnTo>
                <a:cubicBezTo>
                  <a:pt x="69850" y="935736"/>
                  <a:pt x="0" y="865886"/>
                  <a:pt x="0" y="779780"/>
                </a:cubicBezTo>
                <a:lnTo>
                  <a:pt x="0" y="155956"/>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
          <p:cNvSpPr/>
          <p:nvPr/>
        </p:nvSpPr>
        <p:spPr>
          <a:xfrm>
            <a:off x="1591055" y="3403091"/>
            <a:ext cx="6841236" cy="937260"/>
          </a:xfrm>
          <a:custGeom>
            <a:gdLst>
              <a:gd fmla="*/ 0 w 6841236" name="connsiteX0"/>
              <a:gd fmla="*/ 156210 h 937260" name="connsiteY0"/>
              <a:gd fmla="*/ 156210 w 6841236" name="connsiteX1"/>
              <a:gd fmla="*/ 0 h 937260" name="connsiteY1"/>
              <a:gd fmla="*/ 6685025 w 6841236" name="connsiteX2"/>
              <a:gd fmla="*/ 0 h 937260" name="connsiteY2"/>
              <a:gd fmla="*/ 6841236 w 6841236" name="connsiteX3"/>
              <a:gd fmla="*/ 156210 h 937260" name="connsiteY3"/>
              <a:gd fmla="*/ 6841236 w 6841236" name="connsiteX4"/>
              <a:gd fmla="*/ 781050 h 937260" name="connsiteY4"/>
              <a:gd fmla="*/ 6685025 w 6841236" name="connsiteX5"/>
              <a:gd fmla="*/ 937260 h 937260" name="connsiteY5"/>
              <a:gd fmla="*/ 156210 w 6841236" name="connsiteX6"/>
              <a:gd fmla="*/ 937260 h 937260" name="connsiteY6"/>
              <a:gd fmla="*/ 0 w 6841236" name="connsiteX7"/>
              <a:gd fmla="*/ 781050 h 937260" name="connsiteY7"/>
              <a:gd fmla="*/ 0 w 6841236" name="connsiteX8"/>
              <a:gd fmla="*/ 156210 h 937260"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937260" w="6841235">
                <a:moveTo>
                  <a:pt x="0" y="156210"/>
                </a:moveTo>
                <a:cubicBezTo>
                  <a:pt x="0" y="69977"/>
                  <a:pt x="69976" y="0"/>
                  <a:pt x="156210" y="0"/>
                </a:cubicBezTo>
                <a:lnTo>
                  <a:pt x="6685025" y="0"/>
                </a:lnTo>
                <a:cubicBezTo>
                  <a:pt x="6771259" y="0"/>
                  <a:pt x="6841236" y="69977"/>
                  <a:pt x="6841236" y="156210"/>
                </a:cubicBezTo>
                <a:lnTo>
                  <a:pt x="6841236" y="781050"/>
                </a:lnTo>
                <a:cubicBezTo>
                  <a:pt x="6841236" y="867321"/>
                  <a:pt x="6771259" y="937260"/>
                  <a:pt x="6685025" y="937260"/>
                </a:cubicBezTo>
                <a:lnTo>
                  <a:pt x="156210" y="937260"/>
                </a:lnTo>
                <a:cubicBezTo>
                  <a:pt x="69976" y="937260"/>
                  <a:pt x="0" y="867321"/>
                  <a:pt x="0" y="781050"/>
                </a:cubicBezTo>
                <a:lnTo>
                  <a:pt x="0" y="15621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3"/>
          <p:cNvSpPr/>
          <p:nvPr/>
        </p:nvSpPr>
        <p:spPr>
          <a:xfrm>
            <a:off x="1402080" y="1752600"/>
            <a:ext cx="202311" cy="51815"/>
          </a:xfrm>
          <a:custGeom>
            <a:gdLst>
              <a:gd fmla="*/ 12953 w 202311" name="connsiteX0"/>
              <a:gd fmla="*/ 12954 h 51815" name="connsiteY0"/>
              <a:gd fmla="*/ 189356 w 202311" name="connsiteX1"/>
              <a:gd fmla="*/ 12954 h 51815" name="connsiteY1"/>
            </a:gdLst>
            <a:cxnLst>
              <a:cxn ang="0">
                <a:pos x="connsiteX0" y="connsiteY0"/>
              </a:cxn>
              <a:cxn ang="1">
                <a:pos x="connsiteX1" y="connsiteY1"/>
              </a:cxn>
            </a:cxnLst>
            <a:rect b="b" l="l" r="r" t="t"/>
            <a:pathLst>
              <a:path h="51815" w="202311">
                <a:moveTo>
                  <a:pt x="12953" y="12954"/>
                </a:moveTo>
                <a:lnTo>
                  <a:pt x="189356" y="12954"/>
                </a:lnTo>
              </a:path>
            </a:pathLst>
          </a:custGeom>
          <a:ln w="25400">
            <a:solidFill>
              <a:srgbClr val="64C44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1402080" y="2843783"/>
            <a:ext cx="202311" cy="51815"/>
          </a:xfrm>
          <a:custGeom>
            <a:gdLst>
              <a:gd fmla="*/ 12953 w 202311" name="connsiteX0"/>
              <a:gd fmla="*/ 12954 h 51815" name="connsiteY0"/>
              <a:gd fmla="*/ 189356 w 202311" name="connsiteX1"/>
              <a:gd fmla="*/ 12954 h 51815" name="connsiteY1"/>
            </a:gdLst>
            <a:cxnLst>
              <a:cxn ang="0">
                <a:pos x="connsiteX0" y="connsiteY0"/>
              </a:cxn>
              <a:cxn ang="1">
                <a:pos x="connsiteX1" y="connsiteY1"/>
              </a:cxn>
            </a:cxnLst>
            <a:rect b="b" l="l" r="r" t="t"/>
            <a:pathLst>
              <a:path h="51815" w="202311">
                <a:moveTo>
                  <a:pt x="12953" y="12954"/>
                </a:moveTo>
                <a:lnTo>
                  <a:pt x="189356" y="12954"/>
                </a:lnTo>
              </a:path>
            </a:pathLst>
          </a:custGeom>
          <a:ln w="25400">
            <a:solidFill>
              <a:srgbClr val="64C44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1392936" y="3858767"/>
            <a:ext cx="211327" cy="51815"/>
          </a:xfrm>
          <a:custGeom>
            <a:gdLst>
              <a:gd fmla="*/ 12953 w 211327" name="connsiteX0"/>
              <a:gd fmla="*/ 12953 h 51815" name="connsiteY0"/>
              <a:gd fmla="*/ 198374 w 211327" name="connsiteX1"/>
              <a:gd fmla="*/ 12953 h 51815" name="connsiteY1"/>
            </a:gdLst>
            <a:cxnLst>
              <a:cxn ang="0">
                <a:pos x="connsiteX0" y="connsiteY0"/>
              </a:cxn>
              <a:cxn ang="1">
                <a:pos x="connsiteX1" y="connsiteY1"/>
              </a:cxn>
            </a:cxnLst>
            <a:rect b="b" l="l" r="r" t="t"/>
            <a:pathLst>
              <a:path h="51815" w="211327">
                <a:moveTo>
                  <a:pt x="12953" y="12953"/>
                </a:moveTo>
                <a:lnTo>
                  <a:pt x="198374" y="12953"/>
                </a:lnTo>
              </a:path>
            </a:pathLst>
          </a:custGeom>
          <a:ln w="25400">
            <a:solidFill>
              <a:srgbClr val="64C44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pic>
        <p:nvPicPr>
          <p:cNvPr id="19" name="Picture 3"/>
          <p:cNvPicPr>
            <a:picLocks noChangeArrowheads="1" noChangeAspect="1"/>
          </p:cNvPicPr>
          <p:nvPr/>
        </p:nvPicPr>
        <p:blipFill>
          <a:blip r:embed="rId3"/>
          <a:stretch>
            <a:fillRect/>
          </a:stretch>
        </p:blipFill>
        <p:spPr bwMode="auto">
          <a:xfrm>
            <a:off x="1917700" y="1549400"/>
            <a:ext cx="482600" cy="495300"/>
          </a:xfrm>
          <a:prstGeom prst="rect">
            <a:avLst/>
          </a:prstGeom>
          <a:noFill/>
        </p:spPr>
      </p:pic>
      <p:pic>
        <p:nvPicPr>
          <p:cNvPr id="20" name="Picture 3"/>
          <p:cNvPicPr>
            <a:picLocks noChangeArrowheads="1" noChangeAspect="1"/>
          </p:cNvPicPr>
          <p:nvPr/>
        </p:nvPicPr>
        <p:blipFill>
          <a:blip r:embed="rId4"/>
          <a:stretch>
            <a:fillRect/>
          </a:stretch>
        </p:blipFill>
        <p:spPr bwMode="auto">
          <a:xfrm>
            <a:off x="3898900" y="1549400"/>
            <a:ext cx="609600" cy="546100"/>
          </a:xfrm>
          <a:prstGeom prst="rect">
            <a:avLst/>
          </a:prstGeom>
          <a:noFill/>
        </p:spPr>
      </p:pic>
      <p:pic>
        <p:nvPicPr>
          <p:cNvPr id="21" name="Picture 3"/>
          <p:cNvPicPr>
            <a:picLocks noChangeArrowheads="1" noChangeAspect="1"/>
          </p:cNvPicPr>
          <p:nvPr/>
        </p:nvPicPr>
        <p:blipFill>
          <a:blip r:embed="rId5"/>
          <a:stretch>
            <a:fillRect/>
          </a:stretch>
        </p:blipFill>
        <p:spPr bwMode="auto">
          <a:xfrm>
            <a:off x="6248400" y="1625600"/>
            <a:ext cx="355600" cy="330200"/>
          </a:xfrm>
          <a:prstGeom prst="rect">
            <a:avLst/>
          </a:prstGeom>
          <a:noFill/>
        </p:spPr>
      </p:pic>
      <p:sp>
        <p:nvSpPr>
          <p:cNvPr id="2" name="TextBox 1"/>
          <p:cNvSpPr txBox="1"/>
          <p:nvPr/>
        </p:nvSpPr>
        <p:spPr>
          <a:xfrm>
            <a:off x="825500" y="4394200"/>
            <a:ext cx="7735888"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数据来源：行业公开信息</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
        <p:nvSpPr>
          <p:cNvPr id="22" name="TextBox 1"/>
          <p:cNvSpPr txBox="1"/>
          <p:nvPr/>
        </p:nvSpPr>
        <p:spPr>
          <a:xfrm>
            <a:off x="457200" y="1663700"/>
            <a:ext cx="831850" cy="236220"/>
          </a:xfrm>
          <a:prstGeom prst="rect">
            <a:avLst/>
          </a:prstGeom>
          <a:noFill/>
        </p:spPr>
        <p:txBody>
          <a:bodyPr lIns="0" rIns="0" rtlCol="0" tIns="0" wrap="none">
            <a:spAutoFit/>
          </a:bodyPr>
          <a:lstStyle/>
          <a:p>
            <a:pPr>
              <a:lnSpc>
                <a:spcPts val="1500"/>
              </a:lnSpc>
            </a:pPr>
            <a:r>
              <a:rPr altLang="zh-CN" b="1" lang="en-US" smtClean="0" sz="1200">
                <a:solidFill>
                  <a:srgbClr val="8087A4"/>
                </a:solidFill>
                <a:latin charset="0" pitchFamily="18" typeface="Microsoft YaHei UI"/>
                <a:cs charset="0" pitchFamily="18" typeface="Microsoft YaHei UI"/>
              </a:rPr>
              <a:t>2014上半年</a:t>
            </a:r>
          </a:p>
        </p:txBody>
      </p:sp>
      <p:sp>
        <p:nvSpPr>
          <p:cNvPr id="23" name="TextBox 1"/>
          <p:cNvSpPr txBox="1"/>
          <p:nvPr/>
        </p:nvSpPr>
        <p:spPr>
          <a:xfrm>
            <a:off x="431800" y="2743200"/>
            <a:ext cx="831850" cy="1569720"/>
          </a:xfrm>
          <a:prstGeom prst="rect">
            <a:avLst/>
          </a:prstGeom>
          <a:noFill/>
        </p:spPr>
        <p:txBody>
          <a:bodyPr lIns="0" rIns="0" rtlCol="0" tIns="0" wrap="none">
            <a:spAutoFit/>
          </a:bodyPr>
          <a:lstStyle/>
          <a:p>
            <a:pPr>
              <a:lnSpc>
                <a:spcPts val="1500"/>
              </a:lnSpc>
            </a:pPr>
            <a:r>
              <a:rPr altLang="zh-CN" b="1" lang="en-US" smtClean="0" sz="1200">
                <a:solidFill>
                  <a:srgbClr val="8087A4"/>
                </a:solidFill>
                <a:latin charset="0" pitchFamily="18" typeface="Microsoft YaHei UI"/>
                <a:cs charset="0" pitchFamily="18" typeface="Microsoft YaHei UI"/>
              </a:rPr>
              <a:t>2014下半年</a:t>
            </a:r>
          </a:p>
          <a:p>
            <a:pPr>
              <a:lnSpc>
                <a:spcPts val="1500"/>
              </a:lnSpc>
            </a:pPr>
            <a:endParaRPr altLang="zh-CN" b="1" lang="en-US" smtClean="0" sz="1200">
              <a:solidFill>
                <a:srgbClr val="8087A4"/>
              </a:solidFill>
              <a:latin charset="0" pitchFamily="18" typeface="Microsoft YaHei UI"/>
              <a:cs charset="0" pitchFamily="18" typeface="Microsoft YaHei UI"/>
            </a:endParaRPr>
          </a:p>
          <a:p>
            <a:pPr>
              <a:lnSpc>
                <a:spcPts val="1500"/>
              </a:lnSpc>
            </a:pPr>
            <a:endParaRPr altLang="zh-CN" b="1" lang="en-US" smtClean="0" sz="1200">
              <a:solidFill>
                <a:srgbClr val="8087A4"/>
              </a:solidFill>
              <a:latin charset="0" pitchFamily="18" typeface="Microsoft YaHei UI"/>
              <a:cs charset="0" pitchFamily="18" typeface="Microsoft YaHei UI"/>
            </a:endParaRPr>
          </a:p>
          <a:p>
            <a:pPr>
              <a:lnSpc>
                <a:spcPts val="1500"/>
              </a:lnSpc>
            </a:pPr>
            <a:endParaRPr altLang="zh-CN" b="1" lang="en-US" smtClean="0" sz="1200">
              <a:solidFill>
                <a:srgbClr val="8087A4"/>
              </a:solidFill>
              <a:latin charset="0" pitchFamily="18" typeface="Microsoft YaHei UI"/>
              <a:cs charset="0" pitchFamily="18" typeface="Microsoft YaHei UI"/>
            </a:endParaRPr>
          </a:p>
          <a:p>
            <a:pPr>
              <a:lnSpc>
                <a:spcPts val="1500"/>
              </a:lnSpc>
            </a:pPr>
            <a:endParaRPr altLang="zh-CN" b="1" lang="en-US" smtClean="0" sz="1200">
              <a:solidFill>
                <a:srgbClr val="8087A4"/>
              </a:solidFill>
              <a:latin charset="0" pitchFamily="18" typeface="Microsoft YaHei UI"/>
              <a:cs charset="0" pitchFamily="18" typeface="Microsoft YaHei UI"/>
            </a:endParaRPr>
          </a:p>
          <a:p>
            <a:pPr>
              <a:lnSpc>
                <a:spcPts val="1500"/>
              </a:lnSpc>
            </a:pPr>
            <a:endParaRPr altLang="zh-CN" b="1" lang="en-US" smtClean="0" sz="1200">
              <a:solidFill>
                <a:srgbClr val="8087A4"/>
              </a:solidFill>
              <a:latin charset="0" pitchFamily="18" typeface="Microsoft YaHei UI"/>
              <a:cs charset="0" pitchFamily="18" typeface="Microsoft YaHei UI"/>
            </a:endParaRPr>
          </a:p>
          <a:p>
            <a:pPr>
              <a:lnSpc>
                <a:spcPts val="1500"/>
              </a:lnSpc>
            </a:pPr>
            <a:endParaRPr altLang="zh-CN" b="1" lang="en-US" smtClean="0" sz="1200">
              <a:solidFill>
                <a:srgbClr val="8087A4"/>
              </a:solidFill>
              <a:latin charset="0" pitchFamily="18" typeface="Microsoft YaHei UI"/>
              <a:cs charset="0" pitchFamily="18" typeface="Microsoft YaHei UI"/>
            </a:endParaRPr>
          </a:p>
          <a:p>
            <a:pPr>
              <a:lnSpc>
                <a:spcPts val="1500"/>
              </a:lnSpc>
            </a:pPr>
            <a:r>
              <a:rPr altLang="zh-CN" b="1" lang="en-US" smtClean="0" sz="1200">
                <a:solidFill>
                  <a:srgbClr val="8087A4"/>
                </a:solidFill>
                <a:latin charset="0" pitchFamily="18" typeface="Microsoft YaHei UI"/>
                <a:cs charset="0" pitchFamily="18" typeface="Microsoft YaHei UI"/>
              </a:rPr>
              <a:t>2015年……</a:t>
            </a:r>
          </a:p>
        </p:txBody>
      </p:sp>
      <p:sp>
        <p:nvSpPr>
          <p:cNvPr id="24" name="TextBox 1"/>
          <p:cNvSpPr txBox="1"/>
          <p:nvPr/>
        </p:nvSpPr>
        <p:spPr>
          <a:xfrm>
            <a:off x="393700" y="254000"/>
            <a:ext cx="6557962" cy="1290320"/>
          </a:xfrm>
          <a:prstGeom prst="rect">
            <a:avLst/>
          </a:prstGeom>
          <a:noFill/>
        </p:spPr>
        <p:txBody>
          <a:bodyPr lIns="0" rIns="0" rtlCol="0" tIns="0" wrap="none">
            <a:spAutoFit/>
          </a:bodyPr>
          <a:lstStyle/>
          <a:p>
            <a:pPr>
              <a:lnSpc>
                <a:spcPts val="1400"/>
              </a:lnSpc>
              <a:tabLst>
                <a:tab pos="241300"/>
                <a:tab pos="1384300"/>
              </a:tabLst>
            </a:pPr>
            <a:r>
              <a:rPr altLang="zh-CN" lang="en-US" smtClean="0"/>
              <a:t>	移动互联网行业趋势展望</a:t>
            </a:r>
          </a:p>
          <a:p>
            <a:pPr>
              <a:lnSpc>
                <a:spcPts val="1400"/>
              </a:lnSpc>
              <a:tabLst>
                <a:tab pos="241300"/>
                <a:tab pos="1384300"/>
              </a:tabLst>
            </a:pPr>
            <a:r>
              <a:rPr altLang="zh-CN" lang="en-US" smtClean="0"/>
              <a:t>   互联网金融增势趋于理性，传统金融企业迎来移动端发展机遇</a:t>
            </a:r>
          </a:p>
          <a:p>
            <a:pPr>
              <a:lnSpc>
                <a:spcPts val="1400"/>
              </a:lnSpc>
              <a:tabLst>
                <a:tab pos="241300"/>
                <a:tab pos="1384300"/>
              </a:tabLst>
            </a:pPr>
            <a:endParaRPr altLang="zh-CN" lang="en-US" smtClean="0"/>
          </a:p>
          <a:p>
            <a:pPr>
              <a:lnSpc>
                <a:spcPts val="1400"/>
              </a:lnSpc>
              <a:tabLst>
                <a:tab pos="241300"/>
                <a:tab pos="1384300"/>
              </a:tabLst>
            </a:pPr>
            <a:endParaRPr altLang="zh-CN" lang="en-US" smtClean="0"/>
          </a:p>
          <a:p>
            <a:pPr>
              <a:lnSpc>
                <a:spcPts val="1400"/>
              </a:lnSpc>
              <a:tabLst>
                <a:tab pos="241300"/>
                <a:tab pos="1384300"/>
              </a:tabLst>
            </a:pPr>
            <a:endParaRPr altLang="zh-CN" lang="en-US" smtClean="0"/>
          </a:p>
          <a:p>
            <a:pPr>
              <a:lnSpc>
                <a:spcPts val="1400"/>
              </a:lnSpc>
              <a:tabLst>
                <a:tab pos="241300"/>
                <a:tab pos="1384300"/>
              </a:tabLst>
            </a:pPr>
            <a:endParaRPr altLang="zh-CN" lang="en-US" smtClean="0"/>
          </a:p>
          <a:p>
            <a:pPr>
              <a:lnSpc>
                <a:spcPts val="1400"/>
              </a:lnSpc>
              <a:tabLst>
                <a:tab pos="241300"/>
                <a:tab pos="1384300"/>
              </a:tabLst>
            </a:pPr>
            <a:r>
              <a:rPr altLang="zh-CN" lang="en-US" smtClean="0"/>
              <a:t>		互联网金融增长迅猛，BAT纷纷布局</a:t>
            </a:r>
          </a:p>
        </p:txBody>
      </p:sp>
      <p:sp>
        <p:nvSpPr>
          <p:cNvPr id="25" name="TextBox 1"/>
          <p:cNvSpPr txBox="1"/>
          <p:nvPr/>
        </p:nvSpPr>
        <p:spPr>
          <a:xfrm>
            <a:off x="1778000" y="2489200"/>
            <a:ext cx="1955800" cy="274320"/>
          </a:xfrm>
          <a:prstGeom prst="rect">
            <a:avLst/>
          </a:prstGeom>
          <a:noFill/>
        </p:spPr>
        <p:txBody>
          <a:bodyPr lIns="0" rIns="0" rtlCol="0" tIns="0" wrap="none">
            <a:spAutoFit/>
          </a:bodyPr>
          <a:lstStyle/>
          <a:p>
            <a:pPr>
              <a:lnSpc>
                <a:spcPts val="1800"/>
              </a:lnSpc>
            </a:pPr>
            <a:r>
              <a:rPr altLang="zh-CN" b="1" lang="en-US" smtClean="0" sz="1403">
                <a:solidFill>
                  <a:srgbClr val="E46C0A"/>
                </a:solidFill>
                <a:latin charset="0" pitchFamily="18" typeface="Microsoft YaHei UI"/>
                <a:cs charset="0" pitchFamily="18" typeface="Microsoft YaHei UI"/>
              </a:rPr>
              <a:t>互联网金融增长趋于理性</a:t>
            </a:r>
          </a:p>
        </p:txBody>
      </p:sp>
      <p:sp>
        <p:nvSpPr>
          <p:cNvPr id="26" name="TextBox 1"/>
          <p:cNvSpPr txBox="1"/>
          <p:nvPr/>
        </p:nvSpPr>
        <p:spPr>
          <a:xfrm>
            <a:off x="1930400" y="2032000"/>
            <a:ext cx="381000" cy="210820"/>
          </a:xfrm>
          <a:prstGeom prst="rect">
            <a:avLst/>
          </a:prstGeom>
          <a:noFill/>
        </p:spPr>
        <p:txBody>
          <a:bodyPr lIns="0" rIns="0" rtlCol="0" tIns="0" wrap="none">
            <a:spAutoFit/>
          </a:bodyPr>
          <a:lstStyle/>
          <a:p>
            <a:pPr>
              <a:lnSpc>
                <a:spcPts val="1300"/>
              </a:lnSpc>
            </a:pPr>
            <a:r>
              <a:rPr altLang="zh-CN" b="1" lang="en-US" smtClean="0" sz="996">
                <a:solidFill>
                  <a:srgbClr val="8087A4"/>
                </a:solidFill>
                <a:latin charset="0" pitchFamily="18" typeface="Microsoft YaHei UI"/>
                <a:cs charset="0" pitchFamily="18" typeface="Microsoft YaHei UI"/>
              </a:rPr>
              <a:t>余额宝</a:t>
            </a:r>
          </a:p>
        </p:txBody>
      </p:sp>
      <p:sp>
        <p:nvSpPr>
          <p:cNvPr id="27" name="TextBox 1"/>
          <p:cNvSpPr txBox="1"/>
          <p:nvPr/>
        </p:nvSpPr>
        <p:spPr>
          <a:xfrm>
            <a:off x="3987800" y="2032000"/>
            <a:ext cx="381000" cy="210820"/>
          </a:xfrm>
          <a:prstGeom prst="rect">
            <a:avLst/>
          </a:prstGeom>
          <a:noFill/>
        </p:spPr>
        <p:txBody>
          <a:bodyPr lIns="0" rIns="0" rtlCol="0" tIns="0" wrap="none">
            <a:spAutoFit/>
          </a:bodyPr>
          <a:lstStyle/>
          <a:p>
            <a:pPr>
              <a:lnSpc>
                <a:spcPts val="1300"/>
              </a:lnSpc>
            </a:pPr>
            <a:r>
              <a:rPr altLang="zh-CN" b="1" lang="en-US" smtClean="0" sz="998">
                <a:solidFill>
                  <a:srgbClr val="8087A4"/>
                </a:solidFill>
                <a:latin charset="0" pitchFamily="18" typeface="Microsoft YaHei UI"/>
                <a:cs charset="0" pitchFamily="18" typeface="Microsoft YaHei UI"/>
              </a:rPr>
              <a:t>理财通</a:t>
            </a:r>
          </a:p>
        </p:txBody>
      </p:sp>
      <p:sp>
        <p:nvSpPr>
          <p:cNvPr id="28" name="TextBox 1"/>
          <p:cNvSpPr txBox="1"/>
          <p:nvPr/>
        </p:nvSpPr>
        <p:spPr>
          <a:xfrm>
            <a:off x="6172200" y="2019300"/>
            <a:ext cx="508000" cy="210820"/>
          </a:xfrm>
          <a:prstGeom prst="rect">
            <a:avLst/>
          </a:prstGeom>
          <a:noFill/>
        </p:spPr>
        <p:txBody>
          <a:bodyPr lIns="0" rIns="0" rtlCol="0" tIns="0" wrap="none">
            <a:spAutoFit/>
          </a:bodyPr>
          <a:lstStyle/>
          <a:p>
            <a:pPr>
              <a:lnSpc>
                <a:spcPts val="1300"/>
              </a:lnSpc>
            </a:pPr>
            <a:r>
              <a:rPr altLang="zh-CN" b="1" lang="en-US" smtClean="0" sz="996">
                <a:solidFill>
                  <a:srgbClr val="8087A4"/>
                </a:solidFill>
                <a:latin charset="0" pitchFamily="18" typeface="Microsoft YaHei UI"/>
                <a:cs charset="0" pitchFamily="18" typeface="Microsoft YaHei UI"/>
              </a:rPr>
              <a:t>百度理财</a:t>
            </a:r>
          </a:p>
        </p:txBody>
      </p:sp>
      <p:sp>
        <p:nvSpPr>
          <p:cNvPr id="29" name="TextBox 1"/>
          <p:cNvSpPr txBox="1"/>
          <p:nvPr/>
        </p:nvSpPr>
        <p:spPr>
          <a:xfrm>
            <a:off x="2476500" y="1651000"/>
            <a:ext cx="1593850" cy="579120"/>
          </a:xfrm>
          <a:prstGeom prst="rect">
            <a:avLst/>
          </a:prstGeom>
          <a:noFill/>
        </p:spPr>
        <p:txBody>
          <a:bodyPr lIns="0" rIns="0" rtlCol="0" tIns="0" wrap="none">
            <a:spAutoFit/>
          </a:bodyPr>
          <a:lstStyle/>
          <a:p>
            <a:pPr>
              <a:lnSpc>
                <a:spcPts val="1400"/>
              </a:lnSpc>
              <a:tabLst>
                <a:tab pos="165100"/>
              </a:tabLst>
            </a:pPr>
            <a:r>
              <a:rPr altLang="zh-CN" lang="en-US" smtClean="0" sz="1103">
                <a:solidFill>
                  <a:srgbClr val="FD7318"/>
                </a:solidFill>
                <a:latin charset="0" pitchFamily="18" typeface="Wingdings"/>
                <a:cs charset="0" pitchFamily="18" typeface="Wingdings"/>
              </a:rPr>
              <a:t>  2014年6月用户</a:t>
            </a:r>
          </a:p>
          <a:p>
            <a:pPr>
              <a:lnSpc>
                <a:spcPts val="1400"/>
              </a:lnSpc>
              <a:tabLst>
                <a:tab pos="165100"/>
              </a:tabLst>
            </a:pPr>
            <a:r>
              <a:rPr altLang="zh-CN" lang="en-US" smtClean="0" sz="1103">
                <a:solidFill>
                  <a:srgbClr val="FD7318"/>
                </a:solidFill>
                <a:latin charset="0" pitchFamily="18" typeface="Wingdings"/>
                <a:cs charset="0" pitchFamily="18" typeface="Wingdings"/>
              </a:rPr>
              <a:t>	破亿，融资规模</a:t>
            </a:r>
          </a:p>
          <a:p>
            <a:pPr>
              <a:lnSpc>
                <a:spcPts val="1400"/>
              </a:lnSpc>
              <a:tabLst>
                <a:tab pos="165100"/>
              </a:tabLst>
            </a:pPr>
            <a:r>
              <a:rPr altLang="zh-CN" lang="en-US" smtClean="0" sz="1103">
                <a:solidFill>
                  <a:srgbClr val="FD7318"/>
                </a:solidFill>
                <a:latin charset="0" pitchFamily="18" typeface="Wingdings"/>
                <a:cs charset="0" pitchFamily="18" typeface="Wingdings"/>
              </a:rPr>
              <a:t>	超5000亿元</a:t>
            </a:r>
          </a:p>
        </p:txBody>
      </p:sp>
      <p:sp>
        <p:nvSpPr>
          <p:cNvPr id="30" name="TextBox 1"/>
          <p:cNvSpPr txBox="1"/>
          <p:nvPr/>
        </p:nvSpPr>
        <p:spPr>
          <a:xfrm>
            <a:off x="4508500" y="1625600"/>
            <a:ext cx="1866900" cy="579120"/>
          </a:xfrm>
          <a:prstGeom prst="rect">
            <a:avLst/>
          </a:prstGeom>
          <a:noFill/>
        </p:spPr>
        <p:txBody>
          <a:bodyPr lIns="0" rIns="0" rtlCol="0" tIns="0" wrap="none">
            <a:spAutoFit/>
          </a:bodyPr>
          <a:lstStyle/>
          <a:p>
            <a:pPr>
              <a:lnSpc>
                <a:spcPts val="1400"/>
              </a:lnSpc>
              <a:tabLst>
                <a:tab pos="177800"/>
              </a:tabLst>
            </a:pPr>
            <a:r>
              <a:rPr altLang="zh-CN" lang="en-US" smtClean="0" sz="1103">
                <a:solidFill>
                  <a:srgbClr val="FD7318"/>
                </a:solidFill>
                <a:latin charset="0" pitchFamily="18" typeface="Wingdings"/>
                <a:cs charset="0" pitchFamily="18" typeface="Wingdings"/>
              </a:rPr>
              <a:t>  2014年5月资金规模</a:t>
            </a:r>
          </a:p>
          <a:p>
            <a:pPr>
              <a:lnSpc>
                <a:spcPts val="1400"/>
              </a:lnSpc>
              <a:tabLst>
                <a:tab pos="177800"/>
              </a:tabLst>
            </a:pPr>
            <a:r>
              <a:rPr altLang="zh-CN" lang="en-US" smtClean="0" sz="1103">
                <a:solidFill>
                  <a:srgbClr val="FD7318"/>
                </a:solidFill>
                <a:latin charset="0" pitchFamily="18" typeface="Wingdings"/>
                <a:cs charset="0" pitchFamily="18" typeface="Wingdings"/>
              </a:rPr>
              <a:t>	超800亿元，人均申</a:t>
            </a:r>
          </a:p>
          <a:p>
            <a:pPr>
              <a:lnSpc>
                <a:spcPts val="1400"/>
              </a:lnSpc>
              <a:tabLst>
                <a:tab pos="177800"/>
              </a:tabLst>
            </a:pPr>
            <a:r>
              <a:rPr altLang="zh-CN" lang="en-US" smtClean="0" sz="1103">
                <a:solidFill>
                  <a:srgbClr val="FD7318"/>
                </a:solidFill>
                <a:latin charset="0" pitchFamily="18" typeface="Wingdings"/>
                <a:cs charset="0" pitchFamily="18" typeface="Wingdings"/>
              </a:rPr>
              <a:t>	购额高达4万元</a:t>
            </a:r>
          </a:p>
        </p:txBody>
      </p:sp>
      <p:sp>
        <p:nvSpPr>
          <p:cNvPr id="31" name="TextBox 1"/>
          <p:cNvSpPr txBox="1"/>
          <p:nvPr/>
        </p:nvSpPr>
        <p:spPr>
          <a:xfrm>
            <a:off x="6743700" y="1524000"/>
            <a:ext cx="1901825" cy="756920"/>
          </a:xfrm>
          <a:prstGeom prst="rect">
            <a:avLst/>
          </a:prstGeom>
          <a:noFill/>
        </p:spPr>
        <p:txBody>
          <a:bodyPr lIns="0" rIns="0" rtlCol="0" tIns="0" wrap="none">
            <a:spAutoFit/>
          </a:bodyPr>
          <a:lstStyle/>
          <a:p>
            <a:pPr>
              <a:lnSpc>
                <a:spcPts val="1400"/>
              </a:lnSpc>
              <a:tabLst>
                <a:tab pos="177800"/>
              </a:tabLst>
            </a:pPr>
            <a:r>
              <a:rPr altLang="zh-CN" lang="en-US" smtClean="0" sz="1103">
                <a:solidFill>
                  <a:srgbClr val="FD7318"/>
                </a:solidFill>
                <a:latin charset="0" pitchFamily="18" typeface="Wingdings"/>
                <a:cs charset="0" pitchFamily="18" typeface="Wingdings"/>
              </a:rPr>
              <a:t>  2013年上线以来陆续</a:t>
            </a:r>
          </a:p>
          <a:p>
            <a:pPr>
              <a:lnSpc>
                <a:spcPts val="1400"/>
              </a:lnSpc>
              <a:tabLst>
                <a:tab pos="177800"/>
              </a:tabLst>
            </a:pPr>
            <a:r>
              <a:rPr altLang="zh-CN" lang="en-US" smtClean="0" sz="1103">
                <a:solidFill>
                  <a:srgbClr val="FD7318"/>
                </a:solidFill>
                <a:latin charset="0" pitchFamily="18" typeface="Wingdings"/>
                <a:cs charset="0" pitchFamily="18" typeface="Wingdings"/>
              </a:rPr>
              <a:t>	推出百度理财B、百</a:t>
            </a:r>
          </a:p>
          <a:p>
            <a:pPr>
              <a:lnSpc>
                <a:spcPts val="1400"/>
              </a:lnSpc>
              <a:tabLst>
                <a:tab pos="177800"/>
              </a:tabLst>
            </a:pPr>
            <a:r>
              <a:rPr altLang="zh-CN" lang="en-US" smtClean="0" sz="1103">
                <a:solidFill>
                  <a:srgbClr val="FD7318"/>
                </a:solidFill>
                <a:latin charset="0" pitchFamily="18" typeface="Wingdings"/>
                <a:cs charset="0" pitchFamily="18" typeface="Wingdings"/>
              </a:rPr>
              <a:t>	赚、百赚利滚利等丰</a:t>
            </a:r>
          </a:p>
          <a:p>
            <a:pPr>
              <a:lnSpc>
                <a:spcPts val="1400"/>
              </a:lnSpc>
              <a:tabLst>
                <a:tab pos="177800"/>
              </a:tabLst>
            </a:pPr>
            <a:r>
              <a:rPr altLang="zh-CN" lang="en-US" smtClean="0" sz="1103">
                <a:solidFill>
                  <a:srgbClr val="FD7318"/>
                </a:solidFill>
                <a:latin charset="0" pitchFamily="18" typeface="Wingdings"/>
                <a:cs charset="0" pitchFamily="18" typeface="Wingdings"/>
              </a:rPr>
              <a:t>	富理财产品</a:t>
            </a:r>
          </a:p>
        </p:txBody>
      </p:sp>
      <p:sp>
        <p:nvSpPr>
          <p:cNvPr id="1024" name="TextBox 1"/>
          <p:cNvSpPr txBox="1"/>
          <p:nvPr/>
        </p:nvSpPr>
        <p:spPr>
          <a:xfrm>
            <a:off x="1778000" y="2857500"/>
            <a:ext cx="6530975" cy="1468120"/>
          </a:xfrm>
          <a:prstGeom prst="rect">
            <a:avLst/>
          </a:prstGeom>
          <a:noFill/>
        </p:spPr>
        <p:txBody>
          <a:bodyPr lIns="0" rIns="0" rtlCol="0" tIns="0" wrap="none">
            <a:spAutoFit/>
          </a:bodyPr>
          <a:lstStyle/>
          <a:p>
            <a:pPr>
              <a:lnSpc>
                <a:spcPts val="1400"/>
              </a:lnSpc>
              <a:tabLst>
                <a:tab pos="165100"/>
              </a:tabLst>
            </a:pPr>
            <a:r>
              <a:rPr altLang="zh-CN" lang="en-US" smtClean="0" sz="1103">
                <a:solidFill>
                  <a:srgbClr val="FD7318"/>
                </a:solidFill>
                <a:latin charset="0" pitchFamily="18" typeface="Wingdings"/>
                <a:cs charset="0" pitchFamily="18" typeface="Wingdings"/>
              </a:rPr>
              <a:t>  随着互联网金融行业监管政策逐步完善，国有四大行对互联网理财产品购买额度的下调，加之货币市</a:t>
            </a:r>
          </a:p>
          <a:p>
            <a:pPr>
              <a:lnSpc>
                <a:spcPts val="1400"/>
              </a:lnSpc>
              <a:tabLst>
                <a:tab pos="165100"/>
              </a:tabLst>
            </a:pPr>
            <a:r>
              <a:rPr altLang="zh-CN" lang="en-US" smtClean="0" sz="1103">
                <a:solidFill>
                  <a:srgbClr val="FD7318"/>
                </a:solidFill>
                <a:latin charset="0" pitchFamily="18" typeface="Wingdings"/>
                <a:cs charset="0" pitchFamily="18" typeface="Wingdings"/>
              </a:rPr>
              <a:t>	场增速放缓，互联网理财收益率回归平稳，移动理财热趋于理性回归。</a:t>
            </a:r>
          </a:p>
          <a:p>
            <a:pPr>
              <a:lnSpc>
                <a:spcPts val="1400"/>
              </a:lnSpc>
              <a:tabLst>
                <a:tab pos="165100"/>
              </a:tabLst>
            </a:pPr>
            <a:endParaRPr altLang="zh-CN" lang="en-US" smtClean="0" sz="1103">
              <a:solidFill>
                <a:srgbClr val="FD7318"/>
              </a:solidFill>
              <a:latin charset="0" pitchFamily="18" typeface="Wingdings"/>
              <a:cs charset="0" pitchFamily="18" typeface="Wingdings"/>
            </a:endParaRPr>
          </a:p>
          <a:p>
            <a:pPr>
              <a:lnSpc>
                <a:spcPts val="1400"/>
              </a:lnSpc>
              <a:tabLst>
                <a:tab pos="165100"/>
              </a:tabLst>
            </a:pPr>
            <a:endParaRPr altLang="zh-CN" lang="en-US" smtClean="0" sz="1103">
              <a:solidFill>
                <a:srgbClr val="FD7318"/>
              </a:solidFill>
              <a:latin charset="0" pitchFamily="18" typeface="Wingdings"/>
              <a:cs charset="0" pitchFamily="18" typeface="Wingdings"/>
            </a:endParaRPr>
          </a:p>
          <a:p>
            <a:pPr>
              <a:lnSpc>
                <a:spcPts val="1400"/>
              </a:lnSpc>
              <a:tabLst>
                <a:tab pos="165100"/>
              </a:tabLst>
            </a:pPr>
            <a:r>
              <a:rPr altLang="zh-CN" lang="en-US" smtClean="0" sz="1103">
                <a:solidFill>
                  <a:srgbClr val="FD7318"/>
                </a:solidFill>
                <a:latin charset="0" pitchFamily="18" typeface="Wingdings"/>
                <a:cs charset="0" pitchFamily="18" typeface="Wingdings"/>
              </a:rPr>
              <a:t>传统金融企业迎来发展机遇</a:t>
            </a:r>
          </a:p>
          <a:p>
            <a:pPr>
              <a:lnSpc>
                <a:spcPts val="1400"/>
              </a:lnSpc>
              <a:tabLst>
                <a:tab pos="165100"/>
              </a:tabLst>
            </a:pPr>
            <a:endParaRPr altLang="zh-CN" lang="en-US" smtClean="0" sz="1103">
              <a:solidFill>
                <a:srgbClr val="FD7318"/>
              </a:solidFill>
              <a:latin charset="0" pitchFamily="18" typeface="Wingdings"/>
              <a:cs charset="0" pitchFamily="18" typeface="Wingdings"/>
            </a:endParaRPr>
          </a:p>
          <a:p>
            <a:pPr>
              <a:lnSpc>
                <a:spcPts val="1400"/>
              </a:lnSpc>
              <a:tabLst>
                <a:tab pos="165100"/>
              </a:tabLst>
            </a:pPr>
            <a:r>
              <a:rPr altLang="zh-CN" lang="en-US" smtClean="0" sz="1103">
                <a:solidFill>
                  <a:srgbClr val="FD7318"/>
                </a:solidFill>
                <a:latin charset="0" pitchFamily="18" typeface="Wingdings"/>
                <a:cs charset="0" pitchFamily="18" typeface="Wingdings"/>
              </a:rPr>
              <a:t>  互联网金融趋于理性为传统金融企业移动端的发展开辟机遇，如何寻求移动端用户入口，快速获取用</a:t>
            </a:r>
          </a:p>
          <a:p>
            <a:pPr>
              <a:lnSpc>
                <a:spcPts val="1400"/>
              </a:lnSpc>
              <a:tabLst>
                <a:tab pos="165100"/>
              </a:tabLst>
            </a:pPr>
            <a:r>
              <a:rPr altLang="zh-CN" lang="en-US" smtClean="0" sz="1103">
                <a:solidFill>
                  <a:srgbClr val="FD7318"/>
                </a:solidFill>
                <a:latin charset="0" pitchFamily="18" typeface="Wingdings"/>
                <a:cs charset="0" pitchFamily="18" typeface="Wingdings"/>
              </a:rPr>
              <a:t>	户成为传统金融企业抢占移动端的制胜关键。</a:t>
            </a:r>
          </a:p>
        </p:txBody>
      </p:sp>
    </p:spTree>
  </p:cSld>
  <p:clrMapOvr>
    <a:masterClrMapping/>
  </p:clrMapOvr>
  <p:transition/>
  <p:timing/>
</p:sld>
</file>

<file path=ppt/slides/slide8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839724" y="967739"/>
            <a:ext cx="7560564" cy="3275076"/>
          </a:xfrm>
          <a:custGeom>
            <a:gdLst>
              <a:gd fmla="*/ 0 w 7560564" name="connsiteX0"/>
              <a:gd fmla="*/ 282448 h 3275076" name="connsiteY0"/>
              <a:gd fmla="*/ 282473 w 7560564" name="connsiteX1"/>
              <a:gd fmla="*/ 0 h 3275076" name="connsiteY1"/>
              <a:gd fmla="*/ 7278116 w 7560564" name="connsiteX2"/>
              <a:gd fmla="*/ 0 h 3275076" name="connsiteY2"/>
              <a:gd fmla="*/ 7560563 w 7560564" name="connsiteX3"/>
              <a:gd fmla="*/ 282448 h 3275076" name="connsiteY3"/>
              <a:gd fmla="*/ 7560563 w 7560564" name="connsiteX4"/>
              <a:gd fmla="*/ 2992602 h 3275076" name="connsiteY4"/>
              <a:gd fmla="*/ 7278116 w 7560564" name="connsiteX5"/>
              <a:gd fmla="*/ 3275075 h 3275076" name="connsiteY5"/>
              <a:gd fmla="*/ 282473 w 7560564" name="connsiteX6"/>
              <a:gd fmla="*/ 3275075 h 3275076" name="connsiteY6"/>
              <a:gd fmla="*/ 0 w 7560564" name="connsiteX7"/>
              <a:gd fmla="*/ 2992602 h 3275076" name="connsiteY7"/>
              <a:gd fmla="*/ 0 w 7560564" name="connsiteX8"/>
              <a:gd fmla="*/ 282448 h 3275076"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3275076" w="7560564">
                <a:moveTo>
                  <a:pt x="0" y="282448"/>
                </a:moveTo>
                <a:cubicBezTo>
                  <a:pt x="0" y="126492"/>
                  <a:pt x="126466" y="0"/>
                  <a:pt x="282473" y="0"/>
                </a:cubicBezTo>
                <a:lnTo>
                  <a:pt x="7278116" y="0"/>
                </a:lnTo>
                <a:cubicBezTo>
                  <a:pt x="7434071" y="0"/>
                  <a:pt x="7560563" y="126492"/>
                  <a:pt x="7560563" y="282448"/>
                </a:cubicBezTo>
                <a:lnTo>
                  <a:pt x="7560563" y="2992602"/>
                </a:lnTo>
                <a:cubicBezTo>
                  <a:pt x="7560563" y="3148609"/>
                  <a:pt x="7434071" y="3275075"/>
                  <a:pt x="7278116" y="3275075"/>
                </a:cubicBezTo>
                <a:lnTo>
                  <a:pt x="282473" y="3275075"/>
                </a:lnTo>
                <a:cubicBezTo>
                  <a:pt x="126466" y="3275075"/>
                  <a:pt x="0" y="3148609"/>
                  <a:pt x="0" y="2992602"/>
                </a:cubicBezTo>
                <a:lnTo>
                  <a:pt x="0" y="28244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6" name="TextBox 1"/>
          <p:cNvSpPr txBox="1"/>
          <p:nvPr/>
        </p:nvSpPr>
        <p:spPr>
          <a:xfrm>
            <a:off x="825500" y="4394200"/>
            <a:ext cx="19018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数据来源：TalkingData 数据中心</a:t>
            </a:r>
          </a:p>
        </p:txBody>
      </p:sp>
      <p:sp>
        <p:nvSpPr>
          <p:cNvPr id="7" name="TextBox 1"/>
          <p:cNvSpPr txBox="1"/>
          <p:nvPr/>
        </p:nvSpPr>
        <p:spPr>
          <a:xfrm>
            <a:off x="393700" y="520700"/>
            <a:ext cx="1377950" cy="274320"/>
          </a:xfrm>
          <a:prstGeom prst="rect">
            <a:avLst/>
          </a:prstGeom>
          <a:noFill/>
        </p:spPr>
        <p:txBody>
          <a:bodyPr lIns="0" rIns="0" rtlCol="0" tIns="0" wrap="none">
            <a:spAutoFit/>
          </a:bodyPr>
          <a:lstStyle/>
          <a:p>
            <a:pPr>
              <a:lnSpc>
                <a:spcPts val="1800"/>
              </a:lnSpc>
            </a:pPr>
            <a:r>
              <a:rPr altLang="zh-CN" lang="en-US" smtClean="0" sz="1403">
                <a:solidFill>
                  <a:srgbClr val="6EB3E7"/>
                </a:solidFill>
                <a:latin charset="0" pitchFamily="18" typeface="Wingdings"/>
                <a:cs charset="0" pitchFamily="18" typeface="Wingdings"/>
              </a:rPr>
              <a:t>   数据来源</a:t>
            </a:r>
          </a:p>
        </p:txBody>
      </p:sp>
      <p:sp>
        <p:nvSpPr>
          <p:cNvPr id="8" name="TextBox 1"/>
          <p:cNvSpPr txBox="1"/>
          <p:nvPr/>
        </p:nvSpPr>
        <p:spPr>
          <a:xfrm>
            <a:off x="635000" y="254000"/>
            <a:ext cx="3063875" cy="223520"/>
          </a:xfrm>
          <a:prstGeom prst="rect">
            <a:avLst/>
          </a:prstGeom>
          <a:noFill/>
        </p:spPr>
        <p:txBody>
          <a:bodyPr lIns="0" rIns="0" rtlCol="0" tIns="0" wrap="none">
            <a:spAutoFit/>
          </a:bodyPr>
          <a:lstStyle/>
          <a:p>
            <a:pPr>
              <a:lnSpc>
                <a:spcPts val="1400"/>
              </a:lnSpc>
            </a:pPr>
            <a:r>
              <a:rPr altLang="zh-CN" lang="en-US" smtClean="0" sz="1103">
                <a:solidFill>
                  <a:srgbClr val="6D7393"/>
                </a:solidFill>
                <a:latin charset="0" pitchFamily="18" typeface="Microsoft YaHei UI"/>
                <a:cs charset="0" pitchFamily="18" typeface="Microsoft YaHei UI"/>
              </a:rPr>
              <a:t>TalkingData移动产业指数数据报告——数据来源</a:t>
            </a:r>
          </a:p>
        </p:txBody>
      </p:sp>
      <p:sp>
        <p:nvSpPr>
          <p:cNvPr id="9" name="TextBox 1"/>
          <p:cNvSpPr txBox="1"/>
          <p:nvPr/>
        </p:nvSpPr>
        <p:spPr>
          <a:xfrm>
            <a:off x="1092200" y="1206500"/>
            <a:ext cx="3740150" cy="236220"/>
          </a:xfrm>
          <a:prstGeom prst="rect">
            <a:avLst/>
          </a:prstGeom>
          <a:noFill/>
        </p:spPr>
        <p:txBody>
          <a:bodyPr lIns="0" rIns="0" rtlCol="0" tIns="0" wrap="none">
            <a:spAutoFit/>
          </a:bodyPr>
          <a:lstStyle/>
          <a:p>
            <a:pPr>
              <a:lnSpc>
                <a:spcPts val="1500"/>
              </a:lnSpc>
            </a:pPr>
            <a:r>
              <a:rPr altLang="zh-CN" b="1" lang="en-US" smtClean="0" sz="1200">
                <a:solidFill>
                  <a:srgbClr val="00B0F0"/>
                </a:solidFill>
                <a:latin charset="0" pitchFamily="18" typeface="Microsoft YaHei UI"/>
                <a:cs charset="0" pitchFamily="18" typeface="Microsoft YaHei UI"/>
              </a:rPr>
              <a:t>1.  移动用户使用行为数据来源于TalkingData数据中心</a:t>
            </a:r>
          </a:p>
        </p:txBody>
      </p:sp>
      <p:sp>
        <p:nvSpPr>
          <p:cNvPr id="10" name="TextBox 1"/>
          <p:cNvSpPr txBox="1"/>
          <p:nvPr/>
        </p:nvSpPr>
        <p:spPr>
          <a:xfrm>
            <a:off x="1092200" y="1638300"/>
            <a:ext cx="12431712" cy="617220"/>
          </a:xfrm>
          <a:prstGeom prst="rect">
            <a:avLst/>
          </a:prstGeom>
          <a:noFill/>
        </p:spPr>
        <p:txBody>
          <a:bodyPr lIns="0" rIns="0" rtlCol="0" tIns="0" wrap="none">
            <a:spAutoFit/>
          </a:bodyPr>
          <a:lstStyle/>
          <a:p>
            <a:pPr>
              <a:lnSpc>
                <a:spcPts val="1500"/>
              </a:lnSpc>
              <a:tabLst>
                <a:tab pos="165100"/>
              </a:tabLst>
            </a:pPr>
            <a:r>
              <a:rPr altLang="zh-CN" lang="en-US" smtClean="0" sz="1200">
                <a:solidFill>
                  <a:srgbClr val="FD7318"/>
                </a:solidFill>
                <a:latin charset="0" pitchFamily="18" typeface="Wingdings"/>
                <a:cs charset="0" pitchFamily="18" typeface="Wingdings"/>
              </a:rPr>
              <a:t> TalkingData 数 据 中 心 数 据 来 自 TalkingData    AppAnalytics 、 TalkingData    GameAnalytics 、</a:t>
            </a:r>
          </a:p>
          <a:p>
            <a:pPr>
              <a:lnSpc>
                <a:spcPts val="1500"/>
              </a:lnSpc>
              <a:tabLst>
                <a:tab pos="165100"/>
              </a:tabLst>
            </a:pPr>
            <a:r>
              <a:rPr altLang="zh-CN" lang="en-US" smtClean="0" sz="1200">
                <a:solidFill>
                  <a:srgbClr val="FD7318"/>
                </a:solidFill>
                <a:latin charset="0" pitchFamily="18" typeface="Wingdings"/>
                <a:cs charset="0" pitchFamily="18" typeface="Wingdings"/>
              </a:rPr>
              <a:t>	TalkingData  Ad  Tracking的行业数据采集，以及诸多合作伙伴的数据交换，如应用市场、渠道、运营商，</a:t>
            </a:r>
          </a:p>
          <a:p>
            <a:pPr>
              <a:lnSpc>
                <a:spcPts val="1500"/>
              </a:lnSpc>
              <a:tabLst>
                <a:tab pos="165100"/>
              </a:tabLst>
            </a:pPr>
            <a:r>
              <a:rPr altLang="zh-CN" lang="en-US" smtClean="0" sz="1200">
                <a:solidFill>
                  <a:srgbClr val="FD7318"/>
                </a:solidFill>
                <a:latin charset="0" pitchFamily="18" typeface="Wingdings"/>
                <a:cs charset="0" pitchFamily="18" typeface="Wingdings"/>
              </a:rPr>
              <a:t>	等多种不同来源的数据复合而成。</a:t>
            </a:r>
          </a:p>
        </p:txBody>
      </p:sp>
      <p:sp>
        <p:nvSpPr>
          <p:cNvPr id="11" name="TextBox 1"/>
          <p:cNvSpPr txBox="1"/>
          <p:nvPr/>
        </p:nvSpPr>
        <p:spPr>
          <a:xfrm>
            <a:off x="1092200" y="2616200"/>
            <a:ext cx="8424862" cy="236220"/>
          </a:xfrm>
          <a:prstGeom prst="rect">
            <a:avLst/>
          </a:prstGeom>
          <a:noFill/>
        </p:spPr>
        <p:txBody>
          <a:bodyPr lIns="0" rIns="0" rtlCol="0" tIns="0" wrap="none">
            <a:spAutoFit/>
          </a:bodyPr>
          <a:lstStyle/>
          <a:p>
            <a:pPr>
              <a:lnSpc>
                <a:spcPts val="1500"/>
              </a:lnSpc>
            </a:pPr>
            <a:r>
              <a:rPr altLang="zh-CN" lang="en-US" smtClean="0" sz="1200">
                <a:solidFill>
                  <a:srgbClr val="FD7318"/>
                </a:solidFill>
                <a:latin charset="0" pitchFamily="18" typeface="Wingdings"/>
                <a:cs charset="0" pitchFamily="18" typeface="Wingdings"/>
              </a:rPr>
              <a:t> 目前TalkingData为超过50000款应用、游戏提供数据统计、分析服务，累计覆盖超过10亿独立移动设备。</a:t>
            </a:r>
          </a:p>
        </p:txBody>
      </p:sp>
      <p:sp>
        <p:nvSpPr>
          <p:cNvPr id="12" name="TextBox 1"/>
          <p:cNvSpPr txBox="1"/>
          <p:nvPr/>
        </p:nvSpPr>
        <p:spPr>
          <a:xfrm>
            <a:off x="1092200" y="3111500"/>
            <a:ext cx="5403850" cy="236220"/>
          </a:xfrm>
          <a:prstGeom prst="rect">
            <a:avLst/>
          </a:prstGeom>
          <a:noFill/>
        </p:spPr>
        <p:txBody>
          <a:bodyPr lIns="0" rIns="0" rtlCol="0" tIns="0" wrap="none">
            <a:spAutoFit/>
          </a:bodyPr>
          <a:lstStyle/>
          <a:p>
            <a:pPr>
              <a:lnSpc>
                <a:spcPts val="1500"/>
              </a:lnSpc>
            </a:pPr>
            <a:r>
              <a:rPr altLang="zh-CN" b="1" lang="en-US" smtClean="0" sz="1200">
                <a:solidFill>
                  <a:srgbClr val="00B0F0"/>
                </a:solidFill>
                <a:latin charset="0" pitchFamily="18" typeface="Microsoft YaHei UI"/>
                <a:cs charset="0" pitchFamily="18" typeface="Microsoft YaHei UI"/>
              </a:rPr>
              <a:t>2. 移动用户线下店铺客流量数据来源于TalkingData线下商场WiFi设备数据采集</a:t>
            </a:r>
          </a:p>
        </p:txBody>
      </p:sp>
      <p:sp>
        <p:nvSpPr>
          <p:cNvPr id="13" name="TextBox 1"/>
          <p:cNvSpPr txBox="1"/>
          <p:nvPr/>
        </p:nvSpPr>
        <p:spPr>
          <a:xfrm>
            <a:off x="1092200" y="3543300"/>
            <a:ext cx="5886450" cy="236220"/>
          </a:xfrm>
          <a:prstGeom prst="rect">
            <a:avLst/>
          </a:prstGeom>
          <a:noFill/>
        </p:spPr>
        <p:txBody>
          <a:bodyPr lIns="0" rIns="0" rtlCol="0" tIns="0" wrap="none">
            <a:spAutoFit/>
          </a:bodyPr>
          <a:lstStyle/>
          <a:p>
            <a:pPr>
              <a:lnSpc>
                <a:spcPts val="1500"/>
              </a:lnSpc>
            </a:pPr>
            <a:r>
              <a:rPr altLang="zh-CN" lang="en-US" smtClean="0" sz="1202">
                <a:solidFill>
                  <a:srgbClr val="FD7318"/>
                </a:solidFill>
                <a:latin charset="0" pitchFamily="18" typeface="Wingdings"/>
                <a:cs charset="0" pitchFamily="18" typeface="Wingdings"/>
              </a:rPr>
              <a:t> 截止2014年11月份线下商场数据采集已覆盖达到13个城市和371个商场。</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6424295" y="2200998"/>
            <a:ext cx="1308608" cy="346113"/>
          </a:xfrm>
          <a:custGeom>
            <a:gdLst>
              <a:gd fmla="*/ 0 w 1308608" name="connsiteX0"/>
              <a:gd fmla="*/ 346112 h 346113" name="connsiteY0"/>
              <a:gd fmla="*/ 1308608 w 1308608" name="connsiteX1"/>
              <a:gd fmla="*/ 346112 h 346113" name="connsiteY1"/>
              <a:gd fmla="*/ 1308608 w 1308608" name="connsiteX2"/>
              <a:gd fmla="*/ 0 h 346113" name="connsiteY2"/>
              <a:gd fmla="*/ 0 w 1308608" name="connsiteX3"/>
              <a:gd fmla="*/ 0 h 346113" name="connsiteY3"/>
              <a:gd fmla="*/ 0 w 1308608" name="connsiteX4"/>
              <a:gd fmla="*/ 346112 h 34611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46113" w="1308608">
                <a:moveTo>
                  <a:pt x="0" y="346112"/>
                </a:moveTo>
                <a:lnTo>
                  <a:pt x="1308608" y="346112"/>
                </a:lnTo>
                <a:lnTo>
                  <a:pt x="1308608" y="0"/>
                </a:lnTo>
                <a:lnTo>
                  <a:pt x="0" y="0"/>
                </a:lnTo>
                <a:lnTo>
                  <a:pt x="0" y="346112"/>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3"/>
          <p:cNvSpPr/>
          <p:nvPr/>
        </p:nvSpPr>
        <p:spPr>
          <a:xfrm>
            <a:off x="7732776" y="2200998"/>
            <a:ext cx="998677" cy="346113"/>
          </a:xfrm>
          <a:custGeom>
            <a:gdLst>
              <a:gd fmla="*/ 0 w 998677" name="connsiteX0"/>
              <a:gd fmla="*/ 346112 h 346113" name="connsiteY0"/>
              <a:gd fmla="*/ 998677 w 998677" name="connsiteX1"/>
              <a:gd fmla="*/ 346112 h 346113" name="connsiteY1"/>
              <a:gd fmla="*/ 998677 w 998677" name="connsiteX2"/>
              <a:gd fmla="*/ 0 h 346113" name="connsiteY2"/>
              <a:gd fmla="*/ 0 w 998677" name="connsiteX3"/>
              <a:gd fmla="*/ 0 h 346113" name="connsiteY3"/>
              <a:gd fmla="*/ 0 w 998677" name="connsiteX4"/>
              <a:gd fmla="*/ 346112 h 34611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46113" w="998677">
                <a:moveTo>
                  <a:pt x="0" y="346112"/>
                </a:moveTo>
                <a:lnTo>
                  <a:pt x="998677" y="346112"/>
                </a:lnTo>
                <a:lnTo>
                  <a:pt x="998677" y="0"/>
                </a:lnTo>
                <a:lnTo>
                  <a:pt x="0" y="0"/>
                </a:lnTo>
                <a:lnTo>
                  <a:pt x="0" y="346112"/>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3"/>
          <p:cNvSpPr/>
          <p:nvPr/>
        </p:nvSpPr>
        <p:spPr>
          <a:xfrm>
            <a:off x="6424295" y="2547010"/>
            <a:ext cx="1308608" cy="461492"/>
          </a:xfrm>
          <a:custGeom>
            <a:gdLst>
              <a:gd fmla="*/ 0 w 1308608" name="connsiteX0"/>
              <a:gd fmla="*/ 461492 h 461492" name="connsiteY0"/>
              <a:gd fmla="*/ 1308608 w 1308608" name="connsiteX1"/>
              <a:gd fmla="*/ 461492 h 461492" name="connsiteY1"/>
              <a:gd fmla="*/ 1308608 w 1308608" name="connsiteX2"/>
              <a:gd fmla="*/ 0 h 461492" name="connsiteY2"/>
              <a:gd fmla="*/ 0 w 1308608" name="connsiteX3"/>
              <a:gd fmla="*/ 0 h 461492" name="connsiteY3"/>
              <a:gd fmla="*/ 0 w 1308608" name="connsiteX4"/>
              <a:gd fmla="*/ 461492 h 4614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1492" w="1308608">
                <a:moveTo>
                  <a:pt x="0" y="461492"/>
                </a:moveTo>
                <a:lnTo>
                  <a:pt x="1308608" y="461492"/>
                </a:lnTo>
                <a:lnTo>
                  <a:pt x="1308608" y="0"/>
                </a:lnTo>
                <a:lnTo>
                  <a:pt x="0" y="0"/>
                </a:lnTo>
                <a:lnTo>
                  <a:pt x="0" y="461492"/>
                </a:lnTo>
              </a:path>
            </a:pathLst>
          </a:custGeom>
          <a:solidFill>
            <a:srgbClr val="CED2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3"/>
          <p:cNvSpPr/>
          <p:nvPr/>
        </p:nvSpPr>
        <p:spPr>
          <a:xfrm>
            <a:off x="7732776" y="2547010"/>
            <a:ext cx="998677" cy="461492"/>
          </a:xfrm>
          <a:custGeom>
            <a:gdLst>
              <a:gd fmla="*/ 0 w 998677" name="connsiteX0"/>
              <a:gd fmla="*/ 461492 h 461492" name="connsiteY0"/>
              <a:gd fmla="*/ 998677 w 998677" name="connsiteX1"/>
              <a:gd fmla="*/ 461492 h 461492" name="connsiteY1"/>
              <a:gd fmla="*/ 998677 w 998677" name="connsiteX2"/>
              <a:gd fmla="*/ 0 h 461492" name="connsiteY2"/>
              <a:gd fmla="*/ 0 w 998677" name="connsiteX3"/>
              <a:gd fmla="*/ 0 h 461492" name="connsiteY3"/>
              <a:gd fmla="*/ 0 w 998677" name="connsiteX4"/>
              <a:gd fmla="*/ 461492 h 4614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1492" w="998677">
                <a:moveTo>
                  <a:pt x="0" y="461492"/>
                </a:moveTo>
                <a:lnTo>
                  <a:pt x="998677" y="461492"/>
                </a:lnTo>
                <a:lnTo>
                  <a:pt x="998677" y="0"/>
                </a:lnTo>
                <a:lnTo>
                  <a:pt x="0" y="0"/>
                </a:lnTo>
                <a:lnTo>
                  <a:pt x="0" y="461492"/>
                </a:lnTo>
              </a:path>
            </a:pathLst>
          </a:custGeom>
          <a:solidFill>
            <a:srgbClr val="CED2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3"/>
          <p:cNvSpPr/>
          <p:nvPr/>
        </p:nvSpPr>
        <p:spPr>
          <a:xfrm>
            <a:off x="6424295" y="3008528"/>
            <a:ext cx="1308608" cy="461492"/>
          </a:xfrm>
          <a:custGeom>
            <a:gdLst>
              <a:gd fmla="*/ 0 w 1308608" name="connsiteX0"/>
              <a:gd fmla="*/ 461492 h 461492" name="connsiteY0"/>
              <a:gd fmla="*/ 1308608 w 1308608" name="connsiteX1"/>
              <a:gd fmla="*/ 461492 h 461492" name="connsiteY1"/>
              <a:gd fmla="*/ 1308608 w 1308608" name="connsiteX2"/>
              <a:gd fmla="*/ 0 h 461492" name="connsiteY2"/>
              <a:gd fmla="*/ 0 w 1308608" name="connsiteX3"/>
              <a:gd fmla="*/ 0 h 461492" name="connsiteY3"/>
              <a:gd fmla="*/ 0 w 1308608" name="connsiteX4"/>
              <a:gd fmla="*/ 461492 h 4614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1492" w="1308608">
                <a:moveTo>
                  <a:pt x="0" y="461492"/>
                </a:moveTo>
                <a:lnTo>
                  <a:pt x="1308608" y="461492"/>
                </a:lnTo>
                <a:lnTo>
                  <a:pt x="1308608" y="0"/>
                </a:lnTo>
                <a:lnTo>
                  <a:pt x="0" y="0"/>
                </a:lnTo>
                <a:lnTo>
                  <a:pt x="0" y="461492"/>
                </a:lnTo>
              </a:path>
            </a:pathLst>
          </a:custGeom>
          <a:solidFill>
            <a:srgbClr val="E8EB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3"/>
          <p:cNvSpPr/>
          <p:nvPr/>
        </p:nvSpPr>
        <p:spPr>
          <a:xfrm>
            <a:off x="7732776" y="3008528"/>
            <a:ext cx="998677" cy="461492"/>
          </a:xfrm>
          <a:custGeom>
            <a:gdLst>
              <a:gd fmla="*/ 0 w 998677" name="connsiteX0"/>
              <a:gd fmla="*/ 461492 h 461492" name="connsiteY0"/>
              <a:gd fmla="*/ 998677 w 998677" name="connsiteX1"/>
              <a:gd fmla="*/ 461492 h 461492" name="connsiteY1"/>
              <a:gd fmla="*/ 998677 w 998677" name="connsiteX2"/>
              <a:gd fmla="*/ 0 h 461492" name="connsiteY2"/>
              <a:gd fmla="*/ 0 w 998677" name="connsiteX3"/>
              <a:gd fmla="*/ 0 h 461492" name="connsiteY3"/>
              <a:gd fmla="*/ 0 w 998677" name="connsiteX4"/>
              <a:gd fmla="*/ 461492 h 4614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1492" w="998677">
                <a:moveTo>
                  <a:pt x="0" y="461492"/>
                </a:moveTo>
                <a:lnTo>
                  <a:pt x="998677" y="461492"/>
                </a:lnTo>
                <a:lnTo>
                  <a:pt x="998677" y="0"/>
                </a:lnTo>
                <a:lnTo>
                  <a:pt x="0" y="0"/>
                </a:lnTo>
                <a:lnTo>
                  <a:pt x="0" y="461492"/>
                </a:lnTo>
              </a:path>
            </a:pathLst>
          </a:custGeom>
          <a:solidFill>
            <a:srgbClr val="E8EB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3"/>
          <p:cNvSpPr/>
          <p:nvPr/>
        </p:nvSpPr>
        <p:spPr>
          <a:xfrm>
            <a:off x="6424295" y="3470046"/>
            <a:ext cx="1308608" cy="461492"/>
          </a:xfrm>
          <a:custGeom>
            <a:gdLst>
              <a:gd fmla="*/ 0 w 1308608" name="connsiteX0"/>
              <a:gd fmla="*/ 461492 h 461492" name="connsiteY0"/>
              <a:gd fmla="*/ 1308608 w 1308608" name="connsiteX1"/>
              <a:gd fmla="*/ 461492 h 461492" name="connsiteY1"/>
              <a:gd fmla="*/ 1308608 w 1308608" name="connsiteX2"/>
              <a:gd fmla="*/ 0 h 461492" name="connsiteY2"/>
              <a:gd fmla="*/ 0 w 1308608" name="connsiteX3"/>
              <a:gd fmla="*/ 0 h 461492" name="connsiteY3"/>
              <a:gd fmla="*/ 0 w 1308608" name="connsiteX4"/>
              <a:gd fmla="*/ 461492 h 4614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1492" w="1308608">
                <a:moveTo>
                  <a:pt x="0" y="461492"/>
                </a:moveTo>
                <a:lnTo>
                  <a:pt x="1308608" y="461492"/>
                </a:lnTo>
                <a:lnTo>
                  <a:pt x="1308608" y="0"/>
                </a:lnTo>
                <a:lnTo>
                  <a:pt x="0" y="0"/>
                </a:lnTo>
                <a:lnTo>
                  <a:pt x="0" y="461492"/>
                </a:lnTo>
              </a:path>
            </a:pathLst>
          </a:custGeom>
          <a:solidFill>
            <a:srgbClr val="CED2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3"/>
          <p:cNvSpPr/>
          <p:nvPr/>
        </p:nvSpPr>
        <p:spPr>
          <a:xfrm>
            <a:off x="7732776" y="3470046"/>
            <a:ext cx="998677" cy="461492"/>
          </a:xfrm>
          <a:custGeom>
            <a:gdLst>
              <a:gd fmla="*/ 0 w 998677" name="connsiteX0"/>
              <a:gd fmla="*/ 461492 h 461492" name="connsiteY0"/>
              <a:gd fmla="*/ 998677 w 998677" name="connsiteX1"/>
              <a:gd fmla="*/ 461492 h 461492" name="connsiteY1"/>
              <a:gd fmla="*/ 998677 w 998677" name="connsiteX2"/>
              <a:gd fmla="*/ 0 h 461492" name="connsiteY2"/>
              <a:gd fmla="*/ 0 w 998677" name="connsiteX3"/>
              <a:gd fmla="*/ 0 h 461492" name="connsiteY3"/>
              <a:gd fmla="*/ 0 w 998677" name="connsiteX4"/>
              <a:gd fmla="*/ 461492 h 4614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1492" w="998677">
                <a:moveTo>
                  <a:pt x="0" y="461492"/>
                </a:moveTo>
                <a:lnTo>
                  <a:pt x="998677" y="461492"/>
                </a:lnTo>
                <a:lnTo>
                  <a:pt x="998677" y="0"/>
                </a:lnTo>
                <a:lnTo>
                  <a:pt x="0" y="0"/>
                </a:lnTo>
                <a:lnTo>
                  <a:pt x="0" y="461492"/>
                </a:lnTo>
              </a:path>
            </a:pathLst>
          </a:custGeom>
          <a:solidFill>
            <a:srgbClr val="CED2E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3"/>
          <p:cNvSpPr/>
          <p:nvPr/>
        </p:nvSpPr>
        <p:spPr>
          <a:xfrm>
            <a:off x="7726426" y="2188210"/>
            <a:ext cx="25400" cy="1756029"/>
          </a:xfrm>
          <a:custGeom>
            <a:gdLst>
              <a:gd fmla="*/ 6350 w 25400" name="connsiteX0"/>
              <a:gd fmla="*/ 6350 h 1756029" name="connsiteY0"/>
              <a:gd fmla="*/ 6350 w 25400" name="connsiteX1"/>
              <a:gd fmla="*/ 1749679 h 1756029" name="connsiteY1"/>
            </a:gdLst>
            <a:cxnLst>
              <a:cxn ang="0">
                <a:pos x="connsiteX0" y="connsiteY0"/>
              </a:cxn>
              <a:cxn ang="1">
                <a:pos x="connsiteX1" y="connsiteY1"/>
              </a:cxn>
            </a:cxnLst>
            <a:rect b="b" l="l" r="r" t="t"/>
            <a:pathLst>
              <a:path h="1756029" w="25400">
                <a:moveTo>
                  <a:pt x="6350" y="6350"/>
                </a:moveTo>
                <a:lnTo>
                  <a:pt x="6350" y="1749679"/>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4" name="Freeform 3"/>
          <p:cNvSpPr/>
          <p:nvPr/>
        </p:nvSpPr>
        <p:spPr>
          <a:xfrm>
            <a:off x="6398895" y="2528061"/>
            <a:ext cx="2358008" cy="76200"/>
          </a:xfrm>
          <a:custGeom>
            <a:gdLst>
              <a:gd fmla="*/ 19050 w 2358008" name="connsiteX0"/>
              <a:gd fmla="*/ 19050 h 76200" name="connsiteY0"/>
              <a:gd fmla="*/ 2338959 w 2358008" name="connsiteX1"/>
              <a:gd fmla="*/ 19050 h 76200" name="connsiteY1"/>
            </a:gdLst>
            <a:cxnLst>
              <a:cxn ang="0">
                <a:pos x="connsiteX0" y="connsiteY0"/>
              </a:cxn>
              <a:cxn ang="1">
                <a:pos x="connsiteX1" y="connsiteY1"/>
              </a:cxn>
            </a:cxnLst>
            <a:rect b="b" l="l" r="r" t="t"/>
            <a:pathLst>
              <a:path h="76200" w="2358008">
                <a:moveTo>
                  <a:pt x="19050" y="19050"/>
                </a:moveTo>
                <a:lnTo>
                  <a:pt x="2338959" y="19050"/>
                </a:lnTo>
              </a:path>
            </a:pathLst>
          </a:custGeom>
          <a:ln w="381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 name="Freeform 3"/>
          <p:cNvSpPr/>
          <p:nvPr/>
        </p:nvSpPr>
        <p:spPr>
          <a:xfrm>
            <a:off x="6411595" y="3002152"/>
            <a:ext cx="2332608" cy="25400"/>
          </a:xfrm>
          <a:custGeom>
            <a:gdLst>
              <a:gd fmla="*/ 6350 w 2332608" name="connsiteX0"/>
              <a:gd fmla="*/ 6350 h 25400" name="connsiteY0"/>
              <a:gd fmla="*/ 2326259 w 2332608" name="connsiteX1"/>
              <a:gd fmla="*/ 6350 h 25400" name="connsiteY1"/>
            </a:gdLst>
            <a:cxnLst>
              <a:cxn ang="0">
                <a:pos x="connsiteX0" y="connsiteY0"/>
              </a:cxn>
              <a:cxn ang="1">
                <a:pos x="connsiteX1" y="connsiteY1"/>
              </a:cxn>
            </a:cxnLst>
            <a:rect b="b" l="l" r="r" t="t"/>
            <a:pathLst>
              <a:path h="25400" w="2332608">
                <a:moveTo>
                  <a:pt x="6350" y="6350"/>
                </a:moveTo>
                <a:lnTo>
                  <a:pt x="2326259"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6" name="Freeform 3"/>
          <p:cNvSpPr/>
          <p:nvPr/>
        </p:nvSpPr>
        <p:spPr>
          <a:xfrm>
            <a:off x="6411595" y="3463671"/>
            <a:ext cx="2332608" cy="25400"/>
          </a:xfrm>
          <a:custGeom>
            <a:gdLst>
              <a:gd fmla="*/ 6350 w 2332608" name="connsiteX0"/>
              <a:gd fmla="*/ 6350 h 25400" name="connsiteY0"/>
              <a:gd fmla="*/ 2326259 w 2332608" name="connsiteX1"/>
              <a:gd fmla="*/ 6350 h 25400" name="connsiteY1"/>
            </a:gdLst>
            <a:cxnLst>
              <a:cxn ang="0">
                <a:pos x="connsiteX0" y="connsiteY0"/>
              </a:cxn>
              <a:cxn ang="1">
                <a:pos x="connsiteX1" y="connsiteY1"/>
              </a:cxn>
            </a:cxnLst>
            <a:rect b="b" l="l" r="r" t="t"/>
            <a:pathLst>
              <a:path h="25400" w="2332608">
                <a:moveTo>
                  <a:pt x="6350" y="6350"/>
                </a:moveTo>
                <a:lnTo>
                  <a:pt x="2326259"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Freeform 3"/>
          <p:cNvSpPr/>
          <p:nvPr/>
        </p:nvSpPr>
        <p:spPr>
          <a:xfrm>
            <a:off x="6417945" y="2188210"/>
            <a:ext cx="25400" cy="1756029"/>
          </a:xfrm>
          <a:custGeom>
            <a:gdLst>
              <a:gd fmla="*/ 6350 w 25400" name="connsiteX0"/>
              <a:gd fmla="*/ 6350 h 1756029" name="connsiteY0"/>
              <a:gd fmla="*/ 6350 w 25400" name="connsiteX1"/>
              <a:gd fmla="*/ 1749679 h 1756029" name="connsiteY1"/>
            </a:gdLst>
            <a:cxnLst>
              <a:cxn ang="0">
                <a:pos x="connsiteX0" y="connsiteY0"/>
              </a:cxn>
              <a:cxn ang="1">
                <a:pos x="connsiteX1" y="connsiteY1"/>
              </a:cxn>
            </a:cxnLst>
            <a:rect b="b" l="l" r="r" t="t"/>
            <a:pathLst>
              <a:path h="1756029" w="25400">
                <a:moveTo>
                  <a:pt x="6350" y="6350"/>
                </a:moveTo>
                <a:lnTo>
                  <a:pt x="6350" y="1749679"/>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Freeform 3"/>
          <p:cNvSpPr/>
          <p:nvPr/>
        </p:nvSpPr>
        <p:spPr>
          <a:xfrm>
            <a:off x="8725154" y="2188210"/>
            <a:ext cx="25400" cy="1756029"/>
          </a:xfrm>
          <a:custGeom>
            <a:gdLst>
              <a:gd fmla="*/ 6350 w 25400" name="connsiteX0"/>
              <a:gd fmla="*/ 6350 h 1756029" name="connsiteY0"/>
              <a:gd fmla="*/ 6350 w 25400" name="connsiteX1"/>
              <a:gd fmla="*/ 1749679 h 1756029" name="connsiteY1"/>
            </a:gdLst>
            <a:cxnLst>
              <a:cxn ang="0">
                <a:pos x="connsiteX0" y="connsiteY0"/>
              </a:cxn>
              <a:cxn ang="1">
                <a:pos x="connsiteX1" y="connsiteY1"/>
              </a:cxn>
            </a:cxnLst>
            <a:rect b="b" l="l" r="r" t="t"/>
            <a:pathLst>
              <a:path h="1756029" w="25400">
                <a:moveTo>
                  <a:pt x="6350" y="6350"/>
                </a:moveTo>
                <a:lnTo>
                  <a:pt x="6350" y="1749679"/>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Freeform 3"/>
          <p:cNvSpPr/>
          <p:nvPr/>
        </p:nvSpPr>
        <p:spPr>
          <a:xfrm>
            <a:off x="6411595" y="2194560"/>
            <a:ext cx="2332608" cy="25400"/>
          </a:xfrm>
          <a:custGeom>
            <a:gdLst>
              <a:gd fmla="*/ 6350 w 2332608" name="connsiteX0"/>
              <a:gd fmla="*/ 6350 h 25400" name="connsiteY0"/>
              <a:gd fmla="*/ 2326259 w 2332608" name="connsiteX1"/>
              <a:gd fmla="*/ 6350 h 25400" name="connsiteY1"/>
            </a:gdLst>
            <a:cxnLst>
              <a:cxn ang="0">
                <a:pos x="connsiteX0" y="connsiteY0"/>
              </a:cxn>
              <a:cxn ang="1">
                <a:pos x="connsiteX1" y="connsiteY1"/>
              </a:cxn>
            </a:cxnLst>
            <a:rect b="b" l="l" r="r" t="t"/>
            <a:pathLst>
              <a:path h="25400" w="2332608">
                <a:moveTo>
                  <a:pt x="6350" y="6350"/>
                </a:moveTo>
                <a:lnTo>
                  <a:pt x="2326259"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Freeform 3"/>
          <p:cNvSpPr/>
          <p:nvPr/>
        </p:nvSpPr>
        <p:spPr>
          <a:xfrm>
            <a:off x="6411595" y="3925189"/>
            <a:ext cx="2332608" cy="25400"/>
          </a:xfrm>
          <a:custGeom>
            <a:gdLst>
              <a:gd fmla="*/ 6350 w 2332608" name="connsiteX0"/>
              <a:gd fmla="*/ 6350 h 25400" name="connsiteY0"/>
              <a:gd fmla="*/ 2326259 w 2332608" name="connsiteX1"/>
              <a:gd fmla="*/ 6350 h 25400" name="connsiteY1"/>
            </a:gdLst>
            <a:cxnLst>
              <a:cxn ang="0">
                <a:pos x="connsiteX0" y="connsiteY0"/>
              </a:cxn>
              <a:cxn ang="1">
                <a:pos x="connsiteX1" y="connsiteY1"/>
              </a:cxn>
            </a:cxnLst>
            <a:rect b="b" l="l" r="r" t="t"/>
            <a:pathLst>
              <a:path h="25400" w="2332608">
                <a:moveTo>
                  <a:pt x="6350" y="6350"/>
                </a:moveTo>
                <a:lnTo>
                  <a:pt x="2326259"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Freeform 3"/>
          <p:cNvSpPr/>
          <p:nvPr/>
        </p:nvSpPr>
        <p:spPr>
          <a:xfrm>
            <a:off x="947927" y="3680459"/>
            <a:ext cx="374904" cy="252984"/>
          </a:xfrm>
          <a:custGeom>
            <a:gdLst>
              <a:gd fmla="*/ 0 w 374904" name="connsiteX0"/>
              <a:gd fmla="*/ 0 h 252984" name="connsiteY0"/>
              <a:gd fmla="*/ 374904 w 374904" name="connsiteX1"/>
              <a:gd fmla="*/ 0 h 252984" name="connsiteY1"/>
              <a:gd fmla="*/ 374904 w 374904" name="connsiteX2"/>
              <a:gd fmla="*/ 252984 h 252984" name="connsiteY2"/>
              <a:gd fmla="*/ 0 w 374904" name="connsiteX3"/>
              <a:gd fmla="*/ 252984 h 252984" name="connsiteY3"/>
              <a:gd fmla="*/ 0 w 374904" name="connsiteX4"/>
              <a:gd fmla="*/ 0 h 25298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252984" w="374904">
                <a:moveTo>
                  <a:pt x="0" y="0"/>
                </a:moveTo>
                <a:lnTo>
                  <a:pt x="374904" y="0"/>
                </a:lnTo>
                <a:lnTo>
                  <a:pt x="374904" y="252984"/>
                </a:lnTo>
                <a:lnTo>
                  <a:pt x="0" y="252984"/>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Freeform 3"/>
          <p:cNvSpPr/>
          <p:nvPr/>
        </p:nvSpPr>
        <p:spPr>
          <a:xfrm>
            <a:off x="2298192" y="3602735"/>
            <a:ext cx="374904" cy="330708"/>
          </a:xfrm>
          <a:custGeom>
            <a:gdLst>
              <a:gd fmla="*/ 0 w 374904" name="connsiteX0"/>
              <a:gd fmla="*/ 0 h 330708" name="connsiteY0"/>
              <a:gd fmla="*/ 374903 w 374904" name="connsiteX1"/>
              <a:gd fmla="*/ 0 h 330708" name="connsiteY1"/>
              <a:gd fmla="*/ 374903 w 374904" name="connsiteX2"/>
              <a:gd fmla="*/ 330708 h 330708" name="connsiteY2"/>
              <a:gd fmla="*/ 0 w 374904" name="connsiteX3"/>
              <a:gd fmla="*/ 330708 h 330708" name="connsiteY3"/>
              <a:gd fmla="*/ 0 w 374904" name="connsiteX4"/>
              <a:gd fmla="*/ 0 h 33070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30708" w="374904">
                <a:moveTo>
                  <a:pt x="0" y="0"/>
                </a:moveTo>
                <a:lnTo>
                  <a:pt x="374903" y="0"/>
                </a:lnTo>
                <a:lnTo>
                  <a:pt x="374903" y="330708"/>
                </a:lnTo>
                <a:lnTo>
                  <a:pt x="0" y="330708"/>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
          <p:cNvSpPr/>
          <p:nvPr/>
        </p:nvSpPr>
        <p:spPr>
          <a:xfrm>
            <a:off x="3648455" y="3422903"/>
            <a:ext cx="374903" cy="510540"/>
          </a:xfrm>
          <a:custGeom>
            <a:gdLst>
              <a:gd fmla="*/ 0 w 374903" name="connsiteX0"/>
              <a:gd fmla="*/ 0 h 510540" name="connsiteY0"/>
              <a:gd fmla="*/ 374903 w 374903" name="connsiteX1"/>
              <a:gd fmla="*/ 0 h 510540" name="connsiteY1"/>
              <a:gd fmla="*/ 374903 w 374903" name="connsiteX2"/>
              <a:gd fmla="*/ 510540 h 510540" name="connsiteY2"/>
              <a:gd fmla="*/ 0 w 374903" name="connsiteX3"/>
              <a:gd fmla="*/ 510540 h 510540" name="connsiteY3"/>
              <a:gd fmla="*/ 0 w 374903" name="connsiteX4"/>
              <a:gd fmla="*/ 0 h 51054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0540" w="374903">
                <a:moveTo>
                  <a:pt x="0" y="0"/>
                </a:moveTo>
                <a:lnTo>
                  <a:pt x="374903" y="0"/>
                </a:lnTo>
                <a:lnTo>
                  <a:pt x="374903" y="510540"/>
                </a:lnTo>
                <a:lnTo>
                  <a:pt x="0" y="510540"/>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3"/>
          <p:cNvSpPr/>
          <p:nvPr/>
        </p:nvSpPr>
        <p:spPr>
          <a:xfrm>
            <a:off x="4998720" y="3195827"/>
            <a:ext cx="374903" cy="737616"/>
          </a:xfrm>
          <a:custGeom>
            <a:gdLst>
              <a:gd fmla="*/ 0 w 374903" name="connsiteX0"/>
              <a:gd fmla="*/ 0 h 737616" name="connsiteY0"/>
              <a:gd fmla="*/ 374903 w 374903" name="connsiteX1"/>
              <a:gd fmla="*/ 0 h 737616" name="connsiteY1"/>
              <a:gd fmla="*/ 374903 w 374903" name="connsiteX2"/>
              <a:gd fmla="*/ 737616 h 737616" name="connsiteY2"/>
              <a:gd fmla="*/ 0 w 374903" name="connsiteX3"/>
              <a:gd fmla="*/ 737616 h 737616" name="connsiteY3"/>
              <a:gd fmla="*/ 0 w 374903" name="connsiteX4"/>
              <a:gd fmla="*/ 0 h 7376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37616" w="374903">
                <a:moveTo>
                  <a:pt x="0" y="0"/>
                </a:moveTo>
                <a:lnTo>
                  <a:pt x="374903" y="0"/>
                </a:lnTo>
                <a:lnTo>
                  <a:pt x="374903" y="737616"/>
                </a:lnTo>
                <a:lnTo>
                  <a:pt x="0" y="737616"/>
                </a:lnTo>
                <a:lnTo>
                  <a:pt x="0" y="0"/>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3"/>
          <p:cNvSpPr/>
          <p:nvPr/>
        </p:nvSpPr>
        <p:spPr>
          <a:xfrm>
            <a:off x="1322832" y="3194304"/>
            <a:ext cx="374904" cy="739139"/>
          </a:xfrm>
          <a:custGeom>
            <a:gdLst>
              <a:gd fmla="*/ 0 w 374904" name="connsiteX0"/>
              <a:gd fmla="*/ 0 h 739139" name="connsiteY0"/>
              <a:gd fmla="*/ 374903 w 374904" name="connsiteX1"/>
              <a:gd fmla="*/ 0 h 739139" name="connsiteY1"/>
              <a:gd fmla="*/ 374903 w 374904" name="connsiteX2"/>
              <a:gd fmla="*/ 739139 h 739139" name="connsiteY2"/>
              <a:gd fmla="*/ 0 w 374904" name="connsiteX3"/>
              <a:gd fmla="*/ 739139 h 739139" name="connsiteY3"/>
              <a:gd fmla="*/ 0 w 374904" name="connsiteX4"/>
              <a:gd fmla="*/ 0 h 73913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739139" w="374904">
                <a:moveTo>
                  <a:pt x="0" y="0"/>
                </a:moveTo>
                <a:lnTo>
                  <a:pt x="374903" y="0"/>
                </a:lnTo>
                <a:lnTo>
                  <a:pt x="374903" y="739139"/>
                </a:lnTo>
                <a:lnTo>
                  <a:pt x="0" y="739139"/>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a:off x="2673095" y="2950464"/>
            <a:ext cx="374904" cy="982979"/>
          </a:xfrm>
          <a:custGeom>
            <a:gdLst>
              <a:gd fmla="*/ 0 w 374904" name="connsiteX0"/>
              <a:gd fmla="*/ 0 h 982979" name="connsiteY0"/>
              <a:gd fmla="*/ 374904 w 374904" name="connsiteX1"/>
              <a:gd fmla="*/ 0 h 982979" name="connsiteY1"/>
              <a:gd fmla="*/ 374904 w 374904" name="connsiteX2"/>
              <a:gd fmla="*/ 982979 h 982979" name="connsiteY2"/>
              <a:gd fmla="*/ 0 w 374904" name="connsiteX3"/>
              <a:gd fmla="*/ 982979 h 982979" name="connsiteY3"/>
              <a:gd fmla="*/ 0 w 374904" name="connsiteX4"/>
              <a:gd fmla="*/ 0 h 9829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82978" w="374904">
                <a:moveTo>
                  <a:pt x="0" y="0"/>
                </a:moveTo>
                <a:lnTo>
                  <a:pt x="374904" y="0"/>
                </a:lnTo>
                <a:lnTo>
                  <a:pt x="374904" y="982979"/>
                </a:lnTo>
                <a:lnTo>
                  <a:pt x="0" y="982979"/>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3"/>
          <p:cNvSpPr/>
          <p:nvPr/>
        </p:nvSpPr>
        <p:spPr>
          <a:xfrm>
            <a:off x="4023359" y="2548127"/>
            <a:ext cx="374904" cy="1385316"/>
          </a:xfrm>
          <a:custGeom>
            <a:gdLst>
              <a:gd fmla="*/ 0 w 374904" name="connsiteX0"/>
              <a:gd fmla="*/ 0 h 1385316" name="connsiteY0"/>
              <a:gd fmla="*/ 374904 w 374904" name="connsiteX1"/>
              <a:gd fmla="*/ 0 h 1385316" name="connsiteY1"/>
              <a:gd fmla="*/ 374904 w 374904" name="connsiteX2"/>
              <a:gd fmla="*/ 1385316 h 1385316" name="connsiteY2"/>
              <a:gd fmla="*/ 0 w 374904" name="connsiteX3"/>
              <a:gd fmla="*/ 1385316 h 1385316" name="connsiteY3"/>
              <a:gd fmla="*/ 0 w 374904" name="connsiteX4"/>
              <a:gd fmla="*/ 0 h 13853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85316" w="374904">
                <a:moveTo>
                  <a:pt x="0" y="0"/>
                </a:moveTo>
                <a:lnTo>
                  <a:pt x="374904" y="0"/>
                </a:lnTo>
                <a:lnTo>
                  <a:pt x="374904" y="1385316"/>
                </a:lnTo>
                <a:lnTo>
                  <a:pt x="0" y="1385316"/>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3"/>
          <p:cNvSpPr/>
          <p:nvPr/>
        </p:nvSpPr>
        <p:spPr>
          <a:xfrm>
            <a:off x="5373623" y="2365248"/>
            <a:ext cx="374904" cy="1568195"/>
          </a:xfrm>
          <a:custGeom>
            <a:gdLst>
              <a:gd fmla="*/ 0 w 374904" name="connsiteX0"/>
              <a:gd fmla="*/ 0 h 1568195" name="connsiteY0"/>
              <a:gd fmla="*/ 374904 w 374904" name="connsiteX1"/>
              <a:gd fmla="*/ 0 h 1568195" name="connsiteY1"/>
              <a:gd fmla="*/ 374904 w 374904" name="connsiteX2"/>
              <a:gd fmla="*/ 1568195 h 1568195" name="connsiteY2"/>
              <a:gd fmla="*/ 0 w 374904" name="connsiteX3"/>
              <a:gd fmla="*/ 1568195 h 1568195" name="connsiteY3"/>
              <a:gd fmla="*/ 0 w 374904" name="connsiteX4"/>
              <a:gd fmla="*/ 0 h 156819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568195" w="374904">
                <a:moveTo>
                  <a:pt x="0" y="0"/>
                </a:moveTo>
                <a:lnTo>
                  <a:pt x="374904" y="0"/>
                </a:lnTo>
                <a:lnTo>
                  <a:pt x="374904" y="1568195"/>
                </a:lnTo>
                <a:lnTo>
                  <a:pt x="0" y="1568195"/>
                </a:lnTo>
                <a:lnTo>
                  <a:pt x="0" y="0"/>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
          <p:cNvSpPr/>
          <p:nvPr/>
        </p:nvSpPr>
        <p:spPr>
          <a:xfrm>
            <a:off x="1697735" y="3272028"/>
            <a:ext cx="374904" cy="661416"/>
          </a:xfrm>
          <a:custGeom>
            <a:gdLst>
              <a:gd fmla="*/ 0 w 374904" name="connsiteX0"/>
              <a:gd fmla="*/ 0 h 661416" name="connsiteY0"/>
              <a:gd fmla="*/ 374904 w 374904" name="connsiteX1"/>
              <a:gd fmla="*/ 0 h 661416" name="connsiteY1"/>
              <a:gd fmla="*/ 374904 w 374904" name="connsiteX2"/>
              <a:gd fmla="*/ 661415 h 661416" name="connsiteY2"/>
              <a:gd fmla="*/ 0 w 374904" name="connsiteX3"/>
              <a:gd fmla="*/ 661415 h 661416" name="connsiteY3"/>
              <a:gd fmla="*/ 0 w 374904" name="connsiteX4"/>
              <a:gd fmla="*/ 0 h 66141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661416" w="374904">
                <a:moveTo>
                  <a:pt x="0" y="0"/>
                </a:moveTo>
                <a:lnTo>
                  <a:pt x="374904" y="0"/>
                </a:lnTo>
                <a:lnTo>
                  <a:pt x="374904" y="661415"/>
                </a:lnTo>
                <a:lnTo>
                  <a:pt x="0" y="661415"/>
                </a:lnTo>
                <a:lnTo>
                  <a:pt x="0" y="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Freeform 3"/>
          <p:cNvSpPr/>
          <p:nvPr/>
        </p:nvSpPr>
        <p:spPr>
          <a:xfrm>
            <a:off x="3048000" y="3006851"/>
            <a:ext cx="374903" cy="926592"/>
          </a:xfrm>
          <a:custGeom>
            <a:gdLst>
              <a:gd fmla="*/ 0 w 374903" name="connsiteX0"/>
              <a:gd fmla="*/ 0 h 926592" name="connsiteY0"/>
              <a:gd fmla="*/ 374903 w 374903" name="connsiteX1"/>
              <a:gd fmla="*/ 0 h 926592" name="connsiteY1"/>
              <a:gd fmla="*/ 374903 w 374903" name="connsiteX2"/>
              <a:gd fmla="*/ 926592 h 926592" name="connsiteY2"/>
              <a:gd fmla="*/ 0 w 374903" name="connsiteX3"/>
              <a:gd fmla="*/ 926592 h 926592" name="connsiteY3"/>
              <a:gd fmla="*/ 0 w 374903" name="connsiteX4"/>
              <a:gd fmla="*/ 0 h 9265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26591" w="374903">
                <a:moveTo>
                  <a:pt x="0" y="0"/>
                </a:moveTo>
                <a:lnTo>
                  <a:pt x="374903" y="0"/>
                </a:lnTo>
                <a:lnTo>
                  <a:pt x="374903" y="926592"/>
                </a:lnTo>
                <a:lnTo>
                  <a:pt x="0" y="926592"/>
                </a:lnTo>
                <a:lnTo>
                  <a:pt x="0" y="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3"/>
          <p:cNvSpPr/>
          <p:nvPr/>
        </p:nvSpPr>
        <p:spPr>
          <a:xfrm>
            <a:off x="4398264" y="2474976"/>
            <a:ext cx="374903" cy="1458467"/>
          </a:xfrm>
          <a:custGeom>
            <a:gdLst>
              <a:gd fmla="*/ 0 w 374903" name="connsiteX0"/>
              <a:gd fmla="*/ 0 h 1458467" name="connsiteY0"/>
              <a:gd fmla="*/ 374903 w 374903" name="connsiteX1"/>
              <a:gd fmla="*/ 0 h 1458467" name="connsiteY1"/>
              <a:gd fmla="*/ 374903 w 374903" name="connsiteX2"/>
              <a:gd fmla="*/ 1458467 h 1458467" name="connsiteY2"/>
              <a:gd fmla="*/ 0 w 374903" name="connsiteX3"/>
              <a:gd fmla="*/ 1458467 h 1458467" name="connsiteY3"/>
              <a:gd fmla="*/ 0 w 374903" name="connsiteX4"/>
              <a:gd fmla="*/ 0 h 145846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458467" w="374903">
                <a:moveTo>
                  <a:pt x="0" y="0"/>
                </a:moveTo>
                <a:lnTo>
                  <a:pt x="374903" y="0"/>
                </a:lnTo>
                <a:lnTo>
                  <a:pt x="374903" y="1458467"/>
                </a:lnTo>
                <a:lnTo>
                  <a:pt x="0" y="1458467"/>
                </a:lnTo>
                <a:lnTo>
                  <a:pt x="0" y="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4" name="Freeform 3"/>
          <p:cNvSpPr/>
          <p:nvPr/>
        </p:nvSpPr>
        <p:spPr>
          <a:xfrm>
            <a:off x="5748528" y="2054351"/>
            <a:ext cx="374903" cy="1879092"/>
          </a:xfrm>
          <a:custGeom>
            <a:gdLst>
              <a:gd fmla="*/ 0 w 374903" name="connsiteX0"/>
              <a:gd fmla="*/ 0 h 1879092" name="connsiteY0"/>
              <a:gd fmla="*/ 374903 w 374903" name="connsiteX1"/>
              <a:gd fmla="*/ 0 h 1879092" name="connsiteY1"/>
              <a:gd fmla="*/ 374903 w 374903" name="connsiteX2"/>
              <a:gd fmla="*/ 1879092 h 1879092" name="connsiteY2"/>
              <a:gd fmla="*/ 0 w 374903" name="connsiteX3"/>
              <a:gd fmla="*/ 1879092 h 1879092" name="connsiteY3"/>
              <a:gd fmla="*/ 0 w 374903" name="connsiteX4"/>
              <a:gd fmla="*/ 0 h 1879092"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79092" w="374903">
                <a:moveTo>
                  <a:pt x="0" y="0"/>
                </a:moveTo>
                <a:lnTo>
                  <a:pt x="374903" y="0"/>
                </a:lnTo>
                <a:lnTo>
                  <a:pt x="374903" y="1879092"/>
                </a:lnTo>
                <a:lnTo>
                  <a:pt x="0" y="1879092"/>
                </a:lnTo>
                <a:lnTo>
                  <a:pt x="0" y="0"/>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5" name="Freeform 3"/>
          <p:cNvSpPr/>
          <p:nvPr/>
        </p:nvSpPr>
        <p:spPr>
          <a:xfrm>
            <a:off x="828802" y="3927094"/>
            <a:ext cx="5413755" cy="21844"/>
          </a:xfrm>
          <a:custGeom>
            <a:gdLst>
              <a:gd fmla="*/ 6350 w 5413755" name="connsiteX0"/>
              <a:gd fmla="*/ 6350 h 21844" name="connsiteY0"/>
              <a:gd fmla="*/ 5407406 w 5413755" name="connsiteX1"/>
              <a:gd fmla="*/ 6350 h 21844" name="connsiteY1"/>
            </a:gdLst>
            <a:cxnLst>
              <a:cxn ang="0">
                <a:pos x="connsiteX0" y="connsiteY0"/>
              </a:cxn>
              <a:cxn ang="1">
                <a:pos x="connsiteX1" y="connsiteY1"/>
              </a:cxn>
            </a:cxnLst>
            <a:rect b="b" l="l" r="r" t="t"/>
            <a:pathLst>
              <a:path h="21844" w="5413755">
                <a:moveTo>
                  <a:pt x="6350" y="6350"/>
                </a:moveTo>
                <a:lnTo>
                  <a:pt x="5407406"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26" name="Freeform 3"/>
          <p:cNvSpPr/>
          <p:nvPr/>
        </p:nvSpPr>
        <p:spPr>
          <a:xfrm>
            <a:off x="6530340" y="2755392"/>
            <a:ext cx="83819" cy="82295"/>
          </a:xfrm>
          <a:custGeom>
            <a:gdLst>
              <a:gd fmla="*/ 0 w 83819" name="connsiteX0"/>
              <a:gd fmla="*/ 82295 h 82295" name="connsiteY0"/>
              <a:gd fmla="*/ 83819 w 83819" name="connsiteX1"/>
              <a:gd fmla="*/ 82295 h 82295" name="connsiteY1"/>
              <a:gd fmla="*/ 83819 w 83819" name="connsiteX2"/>
              <a:gd fmla="*/ 0 h 82295" name="connsiteY2"/>
              <a:gd fmla="*/ 0 w 83819" name="connsiteX3"/>
              <a:gd fmla="*/ 0 h 82295" name="connsiteY3"/>
              <a:gd fmla="*/ 0 w 83819" name="connsiteX4"/>
              <a:gd fmla="*/ 82295 h 8229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2295" w="83819">
                <a:moveTo>
                  <a:pt x="0" y="82295"/>
                </a:moveTo>
                <a:lnTo>
                  <a:pt x="83819" y="82295"/>
                </a:lnTo>
                <a:lnTo>
                  <a:pt x="83819" y="0"/>
                </a:lnTo>
                <a:lnTo>
                  <a:pt x="0" y="0"/>
                </a:lnTo>
                <a:lnTo>
                  <a:pt x="0" y="82295"/>
                </a:lnTo>
              </a:path>
            </a:pathLst>
          </a:custGeom>
          <a:solidFill>
            <a:srgbClr val="3E5CC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8" name="Freeform 3"/>
          <p:cNvSpPr/>
          <p:nvPr/>
        </p:nvSpPr>
        <p:spPr>
          <a:xfrm>
            <a:off x="6530340" y="3214116"/>
            <a:ext cx="83819" cy="82295"/>
          </a:xfrm>
          <a:custGeom>
            <a:gdLst>
              <a:gd fmla="*/ 0 w 83819" name="connsiteX0"/>
              <a:gd fmla="*/ 82295 h 82295" name="connsiteY0"/>
              <a:gd fmla="*/ 83819 w 83819" name="connsiteX1"/>
              <a:gd fmla="*/ 82295 h 82295" name="connsiteY1"/>
              <a:gd fmla="*/ 83819 w 83819" name="connsiteX2"/>
              <a:gd fmla="*/ 0 h 82295" name="connsiteY2"/>
              <a:gd fmla="*/ 0 w 83819" name="connsiteX3"/>
              <a:gd fmla="*/ 0 h 82295" name="connsiteY3"/>
              <a:gd fmla="*/ 0 w 83819" name="connsiteX4"/>
              <a:gd fmla="*/ 82295 h 8229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2295" w="83819">
                <a:moveTo>
                  <a:pt x="0" y="82295"/>
                </a:moveTo>
                <a:lnTo>
                  <a:pt x="83819" y="82295"/>
                </a:lnTo>
                <a:lnTo>
                  <a:pt x="83819" y="0"/>
                </a:lnTo>
                <a:lnTo>
                  <a:pt x="0" y="0"/>
                </a:lnTo>
                <a:lnTo>
                  <a:pt x="0" y="82295"/>
                </a:lnTo>
              </a:path>
            </a:pathLst>
          </a:custGeom>
          <a:solidFill>
            <a:srgbClr val="64C44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9" name="Freeform 3"/>
          <p:cNvSpPr/>
          <p:nvPr/>
        </p:nvSpPr>
        <p:spPr>
          <a:xfrm>
            <a:off x="6530340" y="3672840"/>
            <a:ext cx="83819" cy="82296"/>
          </a:xfrm>
          <a:custGeom>
            <a:gdLst>
              <a:gd fmla="*/ 0 w 83819" name="connsiteX0"/>
              <a:gd fmla="*/ 82295 h 82296" name="connsiteY0"/>
              <a:gd fmla="*/ 83819 w 83819" name="connsiteX1"/>
              <a:gd fmla="*/ 82295 h 82296" name="connsiteY1"/>
              <a:gd fmla="*/ 83819 w 83819" name="connsiteX2"/>
              <a:gd fmla="*/ 0 h 82296" name="connsiteY2"/>
              <a:gd fmla="*/ 0 w 83819" name="connsiteX3"/>
              <a:gd fmla="*/ 0 h 82296" name="connsiteY3"/>
              <a:gd fmla="*/ 0 w 83819" name="connsiteX4"/>
              <a:gd fmla="*/ 82295 h 8229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82296" w="83819">
                <a:moveTo>
                  <a:pt x="0" y="82295"/>
                </a:moveTo>
                <a:lnTo>
                  <a:pt x="83819" y="82295"/>
                </a:lnTo>
                <a:lnTo>
                  <a:pt x="83819" y="0"/>
                </a:lnTo>
                <a:lnTo>
                  <a:pt x="0" y="0"/>
                </a:lnTo>
                <a:lnTo>
                  <a:pt x="0" y="82295"/>
                </a:lnTo>
              </a:path>
            </a:pathLst>
          </a:custGeom>
          <a:solidFill>
            <a:srgbClr val="21A4F7">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0" name="Freeform 3"/>
          <p:cNvSpPr/>
          <p:nvPr/>
        </p:nvSpPr>
        <p:spPr>
          <a:xfrm>
            <a:off x="342645" y="1135125"/>
            <a:ext cx="8458200" cy="21844"/>
          </a:xfrm>
          <a:custGeom>
            <a:gdLst>
              <a:gd fmla="*/ 6350 w 8458200" name="connsiteX0"/>
              <a:gd fmla="*/ 6350 h 21844" name="connsiteY0"/>
              <a:gd fmla="*/ 8451849 w 8458200" name="connsiteX1"/>
              <a:gd fmla="*/ 6350 h 21844" name="connsiteY1"/>
            </a:gdLst>
            <a:cxnLst>
              <a:cxn ang="0">
                <a:pos x="connsiteX0" y="connsiteY0"/>
              </a:cxn>
              <a:cxn ang="1">
                <a:pos x="connsiteX1" y="connsiteY1"/>
              </a:cxn>
            </a:cxnLst>
            <a:rect b="b" l="l" r="r" t="t"/>
            <a:pathLst>
              <a:path h="21844" w="8458200">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7924800" y="2260600"/>
            <a:ext cx="609600" cy="1760220"/>
          </a:xfrm>
          <a:prstGeom prst="rect">
            <a:avLst/>
          </a:prstGeom>
          <a:noFill/>
        </p:spPr>
        <p:txBody>
          <a:bodyPr lIns="0" rIns="0" rtlCol="0" tIns="0" wrap="none">
            <a:spAutoFit/>
          </a:bodyPr>
          <a:lstStyle/>
          <a:p>
            <a:pPr>
              <a:lnSpc>
                <a:spcPts val="1500"/>
              </a:lnSpc>
            </a:pPr>
            <a:r>
              <a:rPr altLang="zh-CN" b="1" lang="en-US" smtClean="0" sz="1200">
                <a:solidFill>
                  <a:srgbClr val="FFFFFF"/>
                </a:solidFill>
                <a:latin charset="0" pitchFamily="18" typeface="Microsoft YaHei UI"/>
                <a:cs charset="0" pitchFamily="18" typeface="Microsoft YaHei UI"/>
              </a:rPr>
              <a:t>全年增幅</a:t>
            </a:r>
          </a:p>
          <a:p>
            <a:pPr>
              <a:lnSpc>
                <a:spcPts val="1500"/>
              </a:lnSpc>
            </a:pPr>
            <a:endParaRPr altLang="zh-CN" b="1" lang="en-US" smtClean="0" sz="1200">
              <a:solidFill>
                <a:srgbClr val="FFFFFF"/>
              </a:solidFill>
              <a:latin charset="0" pitchFamily="18" typeface="Microsoft YaHei UI"/>
              <a:cs charset="0" pitchFamily="18" typeface="Microsoft YaHei UI"/>
            </a:endParaRPr>
          </a:p>
          <a:p>
            <a:pPr>
              <a:lnSpc>
                <a:spcPts val="1500"/>
              </a:lnSpc>
            </a:pPr>
            <a:r>
              <a:rPr altLang="zh-CN" b="1" lang="en-US" smtClean="0" sz="1200">
                <a:solidFill>
                  <a:srgbClr val="FFFFFF"/>
                </a:solidFill>
                <a:latin charset="0" pitchFamily="18" typeface="Microsoft YaHei UI"/>
                <a:cs charset="0" pitchFamily="18" typeface="Microsoft YaHei UI"/>
              </a:rPr>
              <a:t>327.6%</a:t>
            </a:r>
          </a:p>
          <a:p>
            <a:pPr>
              <a:lnSpc>
                <a:spcPts val="1500"/>
              </a:lnSpc>
            </a:pPr>
            <a:endParaRPr altLang="zh-CN" b="1" lang="en-US" smtClean="0" sz="1200">
              <a:solidFill>
                <a:srgbClr val="FFFFFF"/>
              </a:solidFill>
              <a:latin charset="0" pitchFamily="18" typeface="Microsoft YaHei UI"/>
              <a:cs charset="0" pitchFamily="18" typeface="Microsoft YaHei UI"/>
            </a:endParaRPr>
          </a:p>
          <a:p>
            <a:pPr>
              <a:lnSpc>
                <a:spcPts val="1500"/>
              </a:lnSpc>
            </a:pPr>
            <a:endParaRPr altLang="zh-CN" b="1" lang="en-US" smtClean="0" sz="1200">
              <a:solidFill>
                <a:srgbClr val="FFFFFF"/>
              </a:solidFill>
              <a:latin charset="0" pitchFamily="18" typeface="Microsoft YaHei UI"/>
              <a:cs charset="0" pitchFamily="18" typeface="Microsoft YaHei UI"/>
            </a:endParaRPr>
          </a:p>
          <a:p>
            <a:pPr>
              <a:lnSpc>
                <a:spcPts val="1500"/>
              </a:lnSpc>
            </a:pPr>
            <a:r>
              <a:rPr altLang="zh-CN" b="1" lang="en-US" smtClean="0" sz="1200">
                <a:solidFill>
                  <a:srgbClr val="FFFFFF"/>
                </a:solidFill>
                <a:latin charset="0" pitchFamily="18" typeface="Microsoft YaHei UI"/>
                <a:cs charset="0" pitchFamily="18" typeface="Microsoft YaHei UI"/>
              </a:rPr>
              <a:t>219.2%</a:t>
            </a:r>
          </a:p>
          <a:p>
            <a:pPr>
              <a:lnSpc>
                <a:spcPts val="1500"/>
              </a:lnSpc>
            </a:pPr>
            <a:endParaRPr altLang="zh-CN" b="1" lang="en-US" smtClean="0" sz="1200">
              <a:solidFill>
                <a:srgbClr val="FFFFFF"/>
              </a:solidFill>
              <a:latin charset="0" pitchFamily="18" typeface="Microsoft YaHei UI"/>
              <a:cs charset="0" pitchFamily="18" typeface="Microsoft YaHei UI"/>
            </a:endParaRPr>
          </a:p>
          <a:p>
            <a:pPr>
              <a:lnSpc>
                <a:spcPts val="1500"/>
              </a:lnSpc>
            </a:pPr>
            <a:endParaRPr altLang="zh-CN" b="1" lang="en-US" smtClean="0" sz="1200">
              <a:solidFill>
                <a:srgbClr val="FFFFFF"/>
              </a:solidFill>
              <a:latin charset="0" pitchFamily="18" typeface="Microsoft YaHei UI"/>
              <a:cs charset="0" pitchFamily="18" typeface="Microsoft YaHei UI"/>
            </a:endParaRPr>
          </a:p>
          <a:p>
            <a:pPr>
              <a:lnSpc>
                <a:spcPts val="1500"/>
              </a:lnSpc>
            </a:pPr>
            <a:r>
              <a:rPr altLang="zh-CN" b="1" lang="en-US" smtClean="0" sz="1200">
                <a:solidFill>
                  <a:srgbClr val="FFFFFF"/>
                </a:solidFill>
                <a:latin charset="0" pitchFamily="18" typeface="Microsoft YaHei UI"/>
                <a:cs charset="0" pitchFamily="18" typeface="Microsoft YaHei UI"/>
              </a:rPr>
              <a:t>314.3%</a:t>
            </a:r>
          </a:p>
        </p:txBody>
      </p:sp>
      <p:sp>
        <p:nvSpPr>
          <p:cNvPr id="1031" name="TextBox 1"/>
          <p:cNvSpPr txBox="1"/>
          <p:nvPr/>
        </p:nvSpPr>
        <p:spPr>
          <a:xfrm>
            <a:off x="1282700" y="4025900"/>
            <a:ext cx="409575" cy="160020"/>
          </a:xfrm>
          <a:prstGeom prst="rect">
            <a:avLst/>
          </a:prstGeom>
          <a:noFill/>
        </p:spPr>
        <p:txBody>
          <a:bodyPr lIns="0" rIns="0" rtlCol="0" tIns="0" wrap="none">
            <a:spAutoFit/>
          </a:bodyPr>
          <a:lstStyle/>
          <a:p>
            <a:pPr>
              <a:lnSpc>
                <a:spcPts val="900"/>
              </a:lnSpc>
            </a:pPr>
            <a:r>
              <a:rPr altLang="zh-CN" lang="en-US" smtClean="0" sz="996">
                <a:solidFill>
                  <a:srgbClr val="8087A4"/>
                </a:solidFill>
                <a:latin charset="0" pitchFamily="18" typeface="Times New Roman"/>
                <a:cs charset="0" pitchFamily="18" typeface="Times New Roman"/>
              </a:rPr>
              <a:t>2014Q1</a:t>
            </a:r>
          </a:p>
        </p:txBody>
      </p:sp>
      <p:sp>
        <p:nvSpPr>
          <p:cNvPr id="1032" name="TextBox 1"/>
          <p:cNvSpPr txBox="1"/>
          <p:nvPr/>
        </p:nvSpPr>
        <p:spPr>
          <a:xfrm>
            <a:off x="2628900" y="4025900"/>
            <a:ext cx="409575" cy="160020"/>
          </a:xfrm>
          <a:prstGeom prst="rect">
            <a:avLst/>
          </a:prstGeom>
          <a:noFill/>
        </p:spPr>
        <p:txBody>
          <a:bodyPr lIns="0" rIns="0" rtlCol="0" tIns="0" wrap="none">
            <a:spAutoFit/>
          </a:bodyPr>
          <a:lstStyle/>
          <a:p>
            <a:pPr>
              <a:lnSpc>
                <a:spcPts val="900"/>
              </a:lnSpc>
            </a:pPr>
            <a:r>
              <a:rPr altLang="zh-CN" lang="en-US" smtClean="0" sz="996">
                <a:solidFill>
                  <a:srgbClr val="8087A4"/>
                </a:solidFill>
                <a:latin charset="0" pitchFamily="18" typeface="Times New Roman"/>
                <a:cs charset="0" pitchFamily="18" typeface="Times New Roman"/>
              </a:rPr>
              <a:t>2014Q2</a:t>
            </a:r>
          </a:p>
        </p:txBody>
      </p:sp>
      <p:sp>
        <p:nvSpPr>
          <p:cNvPr id="1033" name="TextBox 1"/>
          <p:cNvSpPr txBox="1"/>
          <p:nvPr/>
        </p:nvSpPr>
        <p:spPr>
          <a:xfrm>
            <a:off x="3975100" y="4025900"/>
            <a:ext cx="409575" cy="160020"/>
          </a:xfrm>
          <a:prstGeom prst="rect">
            <a:avLst/>
          </a:prstGeom>
          <a:noFill/>
        </p:spPr>
        <p:txBody>
          <a:bodyPr lIns="0" rIns="0" rtlCol="0" tIns="0" wrap="none">
            <a:spAutoFit/>
          </a:bodyPr>
          <a:lstStyle/>
          <a:p>
            <a:pPr>
              <a:lnSpc>
                <a:spcPts val="900"/>
              </a:lnSpc>
            </a:pPr>
            <a:r>
              <a:rPr altLang="zh-CN" lang="en-US" smtClean="0" sz="996">
                <a:solidFill>
                  <a:srgbClr val="8087A4"/>
                </a:solidFill>
                <a:latin charset="0" pitchFamily="18" typeface="Times New Roman"/>
                <a:cs charset="0" pitchFamily="18" typeface="Times New Roman"/>
              </a:rPr>
              <a:t>2014Q3</a:t>
            </a:r>
          </a:p>
        </p:txBody>
      </p:sp>
      <p:sp>
        <p:nvSpPr>
          <p:cNvPr id="1034" name="TextBox 1"/>
          <p:cNvSpPr txBox="1"/>
          <p:nvPr/>
        </p:nvSpPr>
        <p:spPr>
          <a:xfrm>
            <a:off x="5334000" y="4025900"/>
            <a:ext cx="409575" cy="160020"/>
          </a:xfrm>
          <a:prstGeom prst="rect">
            <a:avLst/>
          </a:prstGeom>
          <a:noFill/>
        </p:spPr>
        <p:txBody>
          <a:bodyPr lIns="0" rIns="0" rtlCol="0" tIns="0" wrap="none">
            <a:spAutoFit/>
          </a:bodyPr>
          <a:lstStyle/>
          <a:p>
            <a:pPr>
              <a:lnSpc>
                <a:spcPts val="900"/>
              </a:lnSpc>
            </a:pPr>
            <a:r>
              <a:rPr altLang="zh-CN" lang="en-US" smtClean="0" sz="996">
                <a:solidFill>
                  <a:srgbClr val="8087A4"/>
                </a:solidFill>
                <a:latin charset="0" pitchFamily="18" typeface="Times New Roman"/>
                <a:cs charset="0" pitchFamily="18" typeface="Times New Roman"/>
              </a:rPr>
              <a:t>2014Q4</a:t>
            </a:r>
          </a:p>
        </p:txBody>
      </p:sp>
      <p:sp>
        <p:nvSpPr>
          <p:cNvPr id="1035" name="TextBox 1"/>
          <p:cNvSpPr txBox="1"/>
          <p:nvPr/>
        </p:nvSpPr>
        <p:spPr>
          <a:xfrm>
            <a:off x="6642100" y="2260600"/>
            <a:ext cx="1600200" cy="1760220"/>
          </a:xfrm>
          <a:prstGeom prst="rect">
            <a:avLst/>
          </a:prstGeom>
          <a:noFill/>
        </p:spPr>
        <p:txBody>
          <a:bodyPr lIns="0" rIns="0" rtlCol="0" tIns="0" wrap="none">
            <a:spAutoFit/>
          </a:bodyPr>
          <a:lstStyle/>
          <a:p>
            <a:pPr>
              <a:lnSpc>
                <a:spcPts val="1500"/>
              </a:lnSpc>
              <a:tabLst>
                <a:tab pos="127000"/>
              </a:tabLst>
            </a:pPr>
            <a:r>
              <a:rPr altLang="zh-CN" lang="en-US" smtClean="0"/>
              <a:t>	城市级别</a:t>
            </a:r>
          </a:p>
          <a:p>
            <a:pPr>
              <a:lnSpc>
                <a:spcPts val="1500"/>
              </a:lnSpc>
              <a:tabLst>
                <a:tab pos="127000"/>
              </a:tabLst>
            </a:pPr>
            <a:endParaRPr altLang="zh-CN" lang="en-US" smtClean="0"/>
          </a:p>
          <a:p>
            <a:pPr>
              <a:lnSpc>
                <a:spcPts val="1500"/>
              </a:lnSpc>
              <a:tabLst>
                <a:tab pos="127000"/>
              </a:tabLst>
            </a:pPr>
            <a:r>
              <a:rPr altLang="zh-CN" lang="en-US" smtClean="0"/>
              <a:t>一线城市</a:t>
            </a:r>
          </a:p>
          <a:p>
            <a:pPr>
              <a:lnSpc>
                <a:spcPts val="1500"/>
              </a:lnSpc>
              <a:tabLst>
                <a:tab pos="127000"/>
              </a:tabLst>
            </a:pPr>
            <a:endParaRPr altLang="zh-CN" lang="en-US" smtClean="0"/>
          </a:p>
          <a:p>
            <a:pPr>
              <a:lnSpc>
                <a:spcPts val="1500"/>
              </a:lnSpc>
              <a:tabLst>
                <a:tab pos="127000"/>
              </a:tabLst>
            </a:pPr>
            <a:endParaRPr altLang="zh-CN" lang="en-US" smtClean="0"/>
          </a:p>
          <a:p>
            <a:pPr>
              <a:lnSpc>
                <a:spcPts val="1500"/>
              </a:lnSpc>
              <a:tabLst>
                <a:tab pos="127000"/>
              </a:tabLst>
            </a:pPr>
            <a:r>
              <a:rPr altLang="zh-CN" lang="en-US" smtClean="0"/>
              <a:t>二线城市</a:t>
            </a:r>
          </a:p>
          <a:p>
            <a:pPr>
              <a:lnSpc>
                <a:spcPts val="1500"/>
              </a:lnSpc>
              <a:tabLst>
                <a:tab pos="127000"/>
              </a:tabLst>
            </a:pPr>
            <a:endParaRPr altLang="zh-CN" lang="en-US" smtClean="0"/>
          </a:p>
          <a:p>
            <a:pPr>
              <a:lnSpc>
                <a:spcPts val="1500"/>
              </a:lnSpc>
              <a:tabLst>
                <a:tab pos="127000"/>
              </a:tabLst>
            </a:pPr>
            <a:endParaRPr altLang="zh-CN" lang="en-US" smtClean="0"/>
          </a:p>
          <a:p>
            <a:pPr>
              <a:lnSpc>
                <a:spcPts val="1500"/>
              </a:lnSpc>
              <a:tabLst>
                <a:tab pos="127000"/>
              </a:tabLst>
            </a:pPr>
            <a:r>
              <a:rPr altLang="zh-CN" lang="en-US" smtClean="0"/>
              <a:t>三线及以下城市</a:t>
            </a:r>
          </a:p>
        </p:txBody>
      </p:sp>
      <p:sp>
        <p:nvSpPr>
          <p:cNvPr id="1036" name="TextBox 1"/>
          <p:cNvSpPr txBox="1"/>
          <p:nvPr/>
        </p:nvSpPr>
        <p:spPr>
          <a:xfrm>
            <a:off x="393700" y="254000"/>
            <a:ext cx="10215562" cy="1468120"/>
          </a:xfrm>
          <a:prstGeom prst="rect">
            <a:avLst/>
          </a:prstGeom>
          <a:noFill/>
        </p:spPr>
        <p:txBody>
          <a:bodyPr lIns="0" rIns="0" rtlCol="0" tIns="0" wrap="none">
            <a:spAutoFit/>
          </a:bodyPr>
          <a:lstStyle/>
          <a:p>
            <a:pPr>
              <a:lnSpc>
                <a:spcPts val="1400"/>
              </a:lnSpc>
              <a:tabLst>
                <a:tab pos="241300"/>
                <a:tab pos="2197100"/>
              </a:tabLst>
            </a:pPr>
            <a:r>
              <a:rPr altLang="zh-CN" lang="en-US" smtClean="0"/>
              <a:t>	移动互联网行业概况</a:t>
            </a:r>
          </a:p>
          <a:p>
            <a:pPr>
              <a:lnSpc>
                <a:spcPts val="1400"/>
              </a:lnSpc>
              <a:tabLst>
                <a:tab pos="241300"/>
                <a:tab pos="2197100"/>
              </a:tabLst>
            </a:pPr>
            <a:r>
              <a:rPr altLang="zh-CN" lang="en-US" smtClean="0"/>
              <a:t>   城市用户呈现下沉趋势，一线城市用户仍保持较快增长，三线及以下城市的用户规模赶超二线城市</a:t>
            </a:r>
          </a:p>
          <a:p>
            <a:pPr>
              <a:lnSpc>
                <a:spcPts val="1400"/>
              </a:lnSpc>
              <a:tabLst>
                <a:tab pos="241300"/>
                <a:tab pos="2197100"/>
              </a:tabLst>
            </a:pPr>
            <a:endParaRPr altLang="zh-CN" lang="en-US" smtClean="0"/>
          </a:p>
          <a:p>
            <a:pPr>
              <a:lnSpc>
                <a:spcPts val="1400"/>
              </a:lnSpc>
              <a:tabLst>
                <a:tab pos="241300"/>
                <a:tab pos="2197100"/>
              </a:tabLst>
            </a:pPr>
            <a:endParaRPr altLang="zh-CN" lang="en-US" smtClean="0"/>
          </a:p>
          <a:p>
            <a:pPr>
              <a:lnSpc>
                <a:spcPts val="1400"/>
              </a:lnSpc>
              <a:tabLst>
                <a:tab pos="241300"/>
                <a:tab pos="2197100"/>
              </a:tabLst>
            </a:pPr>
            <a:endParaRPr altLang="zh-CN" lang="en-US" smtClean="0"/>
          </a:p>
          <a:p>
            <a:pPr>
              <a:lnSpc>
                <a:spcPts val="1400"/>
              </a:lnSpc>
              <a:tabLst>
                <a:tab pos="241300"/>
                <a:tab pos="2197100"/>
              </a:tabLst>
            </a:pPr>
            <a:endParaRPr altLang="zh-CN" lang="en-US" smtClean="0"/>
          </a:p>
          <a:p>
            <a:pPr>
              <a:lnSpc>
                <a:spcPts val="1400"/>
              </a:lnSpc>
              <a:tabLst>
                <a:tab pos="241300"/>
                <a:tab pos="2197100"/>
              </a:tabLst>
            </a:pPr>
            <a:endParaRPr altLang="zh-CN" lang="en-US" smtClean="0"/>
          </a:p>
          <a:p>
            <a:pPr>
              <a:lnSpc>
                <a:spcPts val="1400"/>
              </a:lnSpc>
              <a:tabLst>
                <a:tab pos="241300"/>
                <a:tab pos="2197100"/>
              </a:tabLst>
            </a:pPr>
            <a:r>
              <a:rPr altLang="zh-CN" lang="en-US" smtClean="0"/>
              <a:t>		2014年Q1-Q4 一二三线城市移动智能终端用户规模及增速</a:t>
            </a:r>
          </a:p>
        </p:txBody>
      </p:sp>
      <p:sp>
        <p:nvSpPr>
          <p:cNvPr id="1037" name="TextBox 1"/>
          <p:cNvSpPr txBox="1"/>
          <p:nvPr/>
        </p:nvSpPr>
        <p:spPr>
          <a:xfrm>
            <a:off x="825500" y="4356100"/>
            <a:ext cx="7747000" cy="706120"/>
          </a:xfrm>
          <a:prstGeom prst="rect">
            <a:avLst/>
          </a:prstGeom>
          <a:noFill/>
        </p:spPr>
        <p:txBody>
          <a:bodyPr lIns="0" rIns="0" rtlCol="0" tIns="0" wrap="none">
            <a:spAutoFit/>
          </a:bodyPr>
          <a:lstStyle/>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数据来源：TalkingData 数据中心</a:t>
            </a: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备注：一线城市为北上广深，二线城市为各省会、直辖市、以及厦门、珠海、汕头经济特区，三线及以下城市为除一二线城市之外其他城市。</a:t>
            </a:r>
          </a:p>
          <a:p>
            <a:pPr>
              <a:lnSpc>
                <a:spcPts val="1300"/>
              </a:lnSpc>
              <a:tabLst>
                <a:tab pos="4546600"/>
              </a:tabLst>
            </a:pPr>
            <a:endParaRPr altLang="zh-CN" lang="en-US" smtClean="0" sz="996">
              <a:solidFill>
                <a:srgbClr val="8087A4"/>
              </a:solidFill>
              <a:latin charset="0" pitchFamily="18" typeface="Microsoft YaHei UI"/>
              <a:cs charset="0" pitchFamily="18" typeface="Microsoft YaHei UI"/>
            </a:endParaRPr>
          </a:p>
          <a:p>
            <a:pPr>
              <a:lnSpc>
                <a:spcPts val="1300"/>
              </a:lnSpc>
              <a:tabLst>
                <a:tab pos="4546600"/>
              </a:tabLst>
            </a:pPr>
            <a:r>
              <a:rPr altLang="zh-CN" lang="en-US" smtClean="0" sz="996">
                <a:solidFill>
                  <a:srgbClr val="8087A4"/>
                </a:solidFill>
                <a:latin charset="0" pitchFamily="18" typeface="Microsoft YaHei UI"/>
                <a:cs charset="0" pitchFamily="18" typeface="Microsoft YaHei UI"/>
              </a:rPr>
              <a:t>	Copyright 2014 TalkingData Ltd., All Rights Reserved</a:t>
            </a:r>
          </a:p>
        </p:txBody>
      </p:sp>
    </p:spTree>
  </p:cSld>
  <p:clrMapOvr>
    <a:masterClrMapping/>
  </p:clrMapOvr>
  <p:transition/>
  <p:timing/>
</p:sld>
</file>

<file path=ppt/slides/slide9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839724" y="967739"/>
            <a:ext cx="7560564" cy="3275076"/>
          </a:xfrm>
          <a:custGeom>
            <a:gdLst>
              <a:gd fmla="*/ 0 w 7560564" name="connsiteX0"/>
              <a:gd fmla="*/ 282448 h 3275076" name="connsiteY0"/>
              <a:gd fmla="*/ 282473 w 7560564" name="connsiteX1"/>
              <a:gd fmla="*/ 0 h 3275076" name="connsiteY1"/>
              <a:gd fmla="*/ 7278116 w 7560564" name="connsiteX2"/>
              <a:gd fmla="*/ 0 h 3275076" name="connsiteY2"/>
              <a:gd fmla="*/ 7560563 w 7560564" name="connsiteX3"/>
              <a:gd fmla="*/ 282448 h 3275076" name="connsiteY3"/>
              <a:gd fmla="*/ 7560563 w 7560564" name="connsiteX4"/>
              <a:gd fmla="*/ 2992602 h 3275076" name="connsiteY4"/>
              <a:gd fmla="*/ 7278116 w 7560564" name="connsiteX5"/>
              <a:gd fmla="*/ 3275075 h 3275076" name="connsiteY5"/>
              <a:gd fmla="*/ 282473 w 7560564" name="connsiteX6"/>
              <a:gd fmla="*/ 3275075 h 3275076" name="connsiteY6"/>
              <a:gd fmla="*/ 0 w 7560564" name="connsiteX7"/>
              <a:gd fmla="*/ 2992602 h 3275076" name="connsiteY7"/>
              <a:gd fmla="*/ 0 w 7560564" name="connsiteX8"/>
              <a:gd fmla="*/ 282448 h 3275076"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3275076" w="7560564">
                <a:moveTo>
                  <a:pt x="0" y="282448"/>
                </a:moveTo>
                <a:cubicBezTo>
                  <a:pt x="0" y="126492"/>
                  <a:pt x="126466" y="0"/>
                  <a:pt x="282473" y="0"/>
                </a:cubicBezTo>
                <a:lnTo>
                  <a:pt x="7278116" y="0"/>
                </a:lnTo>
                <a:cubicBezTo>
                  <a:pt x="7434071" y="0"/>
                  <a:pt x="7560563" y="126492"/>
                  <a:pt x="7560563" y="282448"/>
                </a:cubicBezTo>
                <a:lnTo>
                  <a:pt x="7560563" y="2992602"/>
                </a:lnTo>
                <a:cubicBezTo>
                  <a:pt x="7560563" y="3148609"/>
                  <a:pt x="7434071" y="3275075"/>
                  <a:pt x="7278116" y="3275075"/>
                </a:cubicBezTo>
                <a:lnTo>
                  <a:pt x="282473" y="3275075"/>
                </a:lnTo>
                <a:cubicBezTo>
                  <a:pt x="126466" y="3275075"/>
                  <a:pt x="0" y="3148609"/>
                  <a:pt x="0" y="2992602"/>
                </a:cubicBezTo>
                <a:lnTo>
                  <a:pt x="0" y="28244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6" name="TextBox 1"/>
          <p:cNvSpPr txBox="1"/>
          <p:nvPr/>
        </p:nvSpPr>
        <p:spPr>
          <a:xfrm>
            <a:off x="825500" y="4394200"/>
            <a:ext cx="1901825" cy="210820"/>
          </a:xfrm>
          <a:prstGeom prst="rect">
            <a:avLst/>
          </a:prstGeom>
          <a:noFill/>
        </p:spPr>
        <p:txBody>
          <a:bodyPr lIns="0" rIns="0" rtlCol="0" tIns="0" wrap="none">
            <a:spAutoFit/>
          </a:bodyPr>
          <a:lstStyle/>
          <a:p>
            <a:pPr>
              <a:lnSpc>
                <a:spcPts val="1300"/>
              </a:lnSpc>
            </a:pPr>
            <a:r>
              <a:rPr altLang="zh-CN" lang="en-US" smtClean="0" sz="996">
                <a:solidFill>
                  <a:srgbClr val="8087A4"/>
                </a:solidFill>
                <a:latin charset="0" pitchFamily="18" typeface="Microsoft YaHei UI"/>
                <a:cs charset="0" pitchFamily="18" typeface="Microsoft YaHei UI"/>
              </a:rPr>
              <a:t>数据来源：TalkingData 数据中心</a:t>
            </a:r>
          </a:p>
        </p:txBody>
      </p:sp>
      <p:sp>
        <p:nvSpPr>
          <p:cNvPr id="7" name="TextBox 1"/>
          <p:cNvSpPr txBox="1"/>
          <p:nvPr/>
        </p:nvSpPr>
        <p:spPr>
          <a:xfrm>
            <a:off x="393700" y="520700"/>
            <a:ext cx="1377950" cy="274320"/>
          </a:xfrm>
          <a:prstGeom prst="rect">
            <a:avLst/>
          </a:prstGeom>
          <a:noFill/>
        </p:spPr>
        <p:txBody>
          <a:bodyPr lIns="0" rIns="0" rtlCol="0" tIns="0" wrap="none">
            <a:spAutoFit/>
          </a:bodyPr>
          <a:lstStyle/>
          <a:p>
            <a:pPr>
              <a:lnSpc>
                <a:spcPts val="1800"/>
              </a:lnSpc>
            </a:pPr>
            <a:r>
              <a:rPr altLang="zh-CN" lang="en-US" smtClean="0" sz="1403">
                <a:solidFill>
                  <a:srgbClr val="6EB3E7"/>
                </a:solidFill>
                <a:latin charset="0" pitchFamily="18" typeface="Wingdings"/>
                <a:cs charset="0" pitchFamily="18" typeface="Wingdings"/>
              </a:rPr>
              <a:t>   研究方法</a:t>
            </a:r>
          </a:p>
        </p:txBody>
      </p:sp>
      <p:sp>
        <p:nvSpPr>
          <p:cNvPr id="8" name="TextBox 1"/>
          <p:cNvSpPr txBox="1"/>
          <p:nvPr/>
        </p:nvSpPr>
        <p:spPr>
          <a:xfrm>
            <a:off x="635000" y="254000"/>
            <a:ext cx="3063875" cy="223520"/>
          </a:xfrm>
          <a:prstGeom prst="rect">
            <a:avLst/>
          </a:prstGeom>
          <a:noFill/>
        </p:spPr>
        <p:txBody>
          <a:bodyPr lIns="0" rIns="0" rtlCol="0" tIns="0" wrap="none">
            <a:spAutoFit/>
          </a:bodyPr>
          <a:lstStyle/>
          <a:p>
            <a:pPr>
              <a:lnSpc>
                <a:spcPts val="1400"/>
              </a:lnSpc>
            </a:pPr>
            <a:r>
              <a:rPr altLang="zh-CN" lang="en-US" smtClean="0" sz="1103">
                <a:solidFill>
                  <a:srgbClr val="6D7393"/>
                </a:solidFill>
                <a:latin charset="0" pitchFamily="18" typeface="Microsoft YaHei UI"/>
                <a:cs charset="0" pitchFamily="18" typeface="Microsoft YaHei UI"/>
              </a:rPr>
              <a:t>TalkingData移动产业指数数据报告——研究方法</a:t>
            </a:r>
          </a:p>
        </p:txBody>
      </p:sp>
      <p:sp>
        <p:nvSpPr>
          <p:cNvPr id="9" name="TextBox 1"/>
          <p:cNvSpPr txBox="1"/>
          <p:nvPr/>
        </p:nvSpPr>
        <p:spPr>
          <a:xfrm>
            <a:off x="1092200" y="1104900"/>
            <a:ext cx="792162" cy="236220"/>
          </a:xfrm>
          <a:prstGeom prst="rect">
            <a:avLst/>
          </a:prstGeom>
          <a:noFill/>
        </p:spPr>
        <p:txBody>
          <a:bodyPr lIns="0" rIns="0" rtlCol="0" tIns="0" wrap="none">
            <a:spAutoFit/>
          </a:bodyPr>
          <a:lstStyle/>
          <a:p>
            <a:pPr>
              <a:lnSpc>
                <a:spcPts val="1500"/>
              </a:lnSpc>
            </a:pPr>
            <a:r>
              <a:rPr altLang="zh-CN" b="1" lang="en-US" smtClean="0" sz="1200">
                <a:solidFill>
                  <a:srgbClr val="00B0F0"/>
                </a:solidFill>
                <a:latin charset="0" pitchFamily="18" typeface="Microsoft YaHei UI"/>
                <a:cs charset="0" pitchFamily="18" typeface="Microsoft YaHei UI"/>
              </a:rPr>
              <a:t>1. 数据分析</a:t>
            </a:r>
          </a:p>
        </p:txBody>
      </p:sp>
      <p:sp>
        <p:nvSpPr>
          <p:cNvPr id="10" name="TextBox 1"/>
          <p:cNvSpPr txBox="1"/>
          <p:nvPr/>
        </p:nvSpPr>
        <p:spPr>
          <a:xfrm>
            <a:off x="1092200" y="1536700"/>
            <a:ext cx="6149975" cy="236220"/>
          </a:xfrm>
          <a:prstGeom prst="rect">
            <a:avLst/>
          </a:prstGeom>
          <a:noFill/>
        </p:spPr>
        <p:txBody>
          <a:bodyPr lIns="0" rIns="0" rtlCol="0" tIns="0" wrap="none">
            <a:spAutoFit/>
          </a:bodyPr>
          <a:lstStyle/>
          <a:p>
            <a:pPr>
              <a:lnSpc>
                <a:spcPts val="1500"/>
              </a:lnSpc>
            </a:pPr>
            <a:r>
              <a:rPr altLang="zh-CN" lang="en-US" smtClean="0" sz="1200">
                <a:solidFill>
                  <a:srgbClr val="FD7318"/>
                </a:solidFill>
                <a:latin charset="0" pitchFamily="18" typeface="Wingdings"/>
                <a:cs charset="0" pitchFamily="18" typeface="Wingdings"/>
              </a:rPr>
              <a:t> 基于10亿覆盖中国智能终端设备的TalkingData第三方大数据的分析和挖掘。</a:t>
            </a:r>
          </a:p>
        </p:txBody>
      </p:sp>
      <p:sp>
        <p:nvSpPr>
          <p:cNvPr id="11" name="TextBox 1"/>
          <p:cNvSpPr txBox="1"/>
          <p:nvPr/>
        </p:nvSpPr>
        <p:spPr>
          <a:xfrm>
            <a:off x="1092200" y="2032000"/>
            <a:ext cx="792162" cy="236220"/>
          </a:xfrm>
          <a:prstGeom prst="rect">
            <a:avLst/>
          </a:prstGeom>
          <a:noFill/>
        </p:spPr>
        <p:txBody>
          <a:bodyPr lIns="0" rIns="0" rtlCol="0" tIns="0" wrap="none">
            <a:spAutoFit/>
          </a:bodyPr>
          <a:lstStyle/>
          <a:p>
            <a:pPr>
              <a:lnSpc>
                <a:spcPts val="1500"/>
              </a:lnSpc>
            </a:pPr>
            <a:r>
              <a:rPr altLang="zh-CN" b="1" lang="en-US" smtClean="0" sz="1200">
                <a:solidFill>
                  <a:srgbClr val="00B0F0"/>
                </a:solidFill>
                <a:latin charset="0" pitchFamily="18" typeface="Microsoft YaHei UI"/>
                <a:cs charset="0" pitchFamily="18" typeface="Microsoft YaHei UI"/>
              </a:rPr>
              <a:t>2. 桌面研究</a:t>
            </a:r>
          </a:p>
        </p:txBody>
      </p:sp>
      <p:sp>
        <p:nvSpPr>
          <p:cNvPr id="12" name="TextBox 1"/>
          <p:cNvSpPr txBox="1"/>
          <p:nvPr/>
        </p:nvSpPr>
        <p:spPr>
          <a:xfrm>
            <a:off x="1092200" y="2463800"/>
            <a:ext cx="7277100" cy="236220"/>
          </a:xfrm>
          <a:prstGeom prst="rect">
            <a:avLst/>
          </a:prstGeom>
          <a:noFill/>
        </p:spPr>
        <p:txBody>
          <a:bodyPr lIns="0" rIns="0" rtlCol="0" tIns="0" wrap="none">
            <a:spAutoFit/>
          </a:bodyPr>
          <a:lstStyle/>
          <a:p>
            <a:pPr>
              <a:lnSpc>
                <a:spcPts val="1500"/>
              </a:lnSpc>
            </a:pPr>
            <a:r>
              <a:rPr altLang="zh-CN" lang="en-US" smtClean="0" sz="1200">
                <a:solidFill>
                  <a:srgbClr val="FD7318"/>
                </a:solidFill>
                <a:latin charset="0" pitchFamily="18" typeface="Wingdings"/>
                <a:cs charset="0" pitchFamily="18" typeface="Wingdings"/>
              </a:rPr>
              <a:t> 基于公开信息渠道的数据和信息收集整理，渠道包括：传统、互联网、社交等媒体、企业年报、国家统计</a:t>
            </a:r>
          </a:p>
        </p:txBody>
      </p:sp>
      <p:sp>
        <p:nvSpPr>
          <p:cNvPr id="13" name="TextBox 1"/>
          <p:cNvSpPr txBox="1"/>
          <p:nvPr/>
        </p:nvSpPr>
        <p:spPr>
          <a:xfrm>
            <a:off x="1257300" y="2730500"/>
            <a:ext cx="1524000" cy="236220"/>
          </a:xfrm>
          <a:prstGeom prst="rect">
            <a:avLst/>
          </a:prstGeom>
          <a:noFill/>
        </p:spPr>
        <p:txBody>
          <a:bodyPr lIns="0" rIns="0" rtlCol="0" tIns="0" wrap="none">
            <a:spAutoFit/>
          </a:bodyPr>
          <a:lstStyle/>
          <a:p>
            <a:pPr>
              <a:lnSpc>
                <a:spcPts val="1500"/>
              </a:lnSpc>
            </a:pPr>
            <a:r>
              <a:rPr altLang="zh-CN" lang="en-US" smtClean="0" sz="1200">
                <a:solidFill>
                  <a:srgbClr val="8087A4"/>
                </a:solidFill>
                <a:latin charset="0" pitchFamily="18" typeface="Microsoft YaHei UI"/>
                <a:cs charset="0" pitchFamily="18" typeface="Microsoft YaHei UI"/>
              </a:rPr>
              <a:t>局或工信部研究报告等。</a:t>
            </a:r>
          </a:p>
        </p:txBody>
      </p:sp>
      <p:sp>
        <p:nvSpPr>
          <p:cNvPr id="14" name="TextBox 1"/>
          <p:cNvSpPr txBox="1"/>
          <p:nvPr/>
        </p:nvSpPr>
        <p:spPr>
          <a:xfrm>
            <a:off x="1092200" y="3238500"/>
            <a:ext cx="792162" cy="236220"/>
          </a:xfrm>
          <a:prstGeom prst="rect">
            <a:avLst/>
          </a:prstGeom>
          <a:noFill/>
        </p:spPr>
        <p:txBody>
          <a:bodyPr lIns="0" rIns="0" rtlCol="0" tIns="0" wrap="none">
            <a:spAutoFit/>
          </a:bodyPr>
          <a:lstStyle/>
          <a:p>
            <a:pPr>
              <a:lnSpc>
                <a:spcPts val="1500"/>
              </a:lnSpc>
            </a:pPr>
            <a:r>
              <a:rPr altLang="zh-CN" b="1" lang="en-US" smtClean="0" sz="1200">
                <a:solidFill>
                  <a:srgbClr val="00B0F0"/>
                </a:solidFill>
                <a:latin charset="0" pitchFamily="18" typeface="Microsoft YaHei UI"/>
                <a:cs charset="0" pitchFamily="18" typeface="Microsoft YaHei UI"/>
              </a:rPr>
              <a:t>3. 专家访谈</a:t>
            </a:r>
          </a:p>
        </p:txBody>
      </p:sp>
      <p:sp>
        <p:nvSpPr>
          <p:cNvPr id="15" name="TextBox 1"/>
          <p:cNvSpPr txBox="1"/>
          <p:nvPr/>
        </p:nvSpPr>
        <p:spPr>
          <a:xfrm>
            <a:off x="1092200" y="3670300"/>
            <a:ext cx="5600700" cy="236220"/>
          </a:xfrm>
          <a:prstGeom prst="rect">
            <a:avLst/>
          </a:prstGeom>
          <a:noFill/>
        </p:spPr>
        <p:txBody>
          <a:bodyPr lIns="0" rIns="0" rtlCol="0" tIns="0" wrap="none">
            <a:spAutoFit/>
          </a:bodyPr>
          <a:lstStyle/>
          <a:p>
            <a:pPr>
              <a:lnSpc>
                <a:spcPts val="1500"/>
              </a:lnSpc>
            </a:pPr>
            <a:r>
              <a:rPr altLang="zh-CN" lang="en-US" smtClean="0" sz="1200">
                <a:solidFill>
                  <a:srgbClr val="FD7318"/>
                </a:solidFill>
                <a:latin charset="0" pitchFamily="18" typeface="Wingdings"/>
                <a:cs charset="0" pitchFamily="18" typeface="Wingdings"/>
              </a:rPr>
              <a:t> 针对行业专家、渠道、企业进行深度访谈，获取行业发展动态、布局和未来趋势。</a:t>
            </a:r>
          </a:p>
        </p:txBody>
      </p:sp>
    </p:spTree>
  </p:cSld>
  <p:clrMapOvr>
    <a:masterClrMapping/>
  </p:clrMapOvr>
  <p:transition/>
  <p:timing/>
</p:sld>
</file>

<file path=ppt/slides/slide9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p:nvPr/>
        </p:nvSpPr>
        <p:spPr>
          <a:xfrm>
            <a:off x="0" y="0"/>
            <a:ext cx="9144000" cy="5143500"/>
          </a:xfrm>
          <a:custGeom>
            <a:gdLst>
              <a:gd fmla="*/ 0 w 9144000" name="connsiteX0"/>
              <a:gd fmla="*/ 5143500 h 5143500" name="connsiteY0"/>
              <a:gd fmla="*/ 9144000 w 9144000" name="connsiteX1"/>
              <a:gd fmla="*/ 5143500 h 5143500" name="connsiteY1"/>
              <a:gd fmla="*/ 9144000 w 9144000" name="connsiteX2"/>
              <a:gd fmla="*/ 0 h 5143500" name="connsiteY2"/>
              <a:gd fmla="*/ 0 w 9144000" name="connsiteX3"/>
              <a:gd fmla="*/ 0 h 5143500" name="connsiteY3"/>
              <a:gd fmla="*/ 0 w 9144000" name="connsiteX4"/>
              <a:gd fmla="*/ 5143500 h 5143500"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5143500" w="91440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0" y="4767071"/>
            <a:ext cx="9144000" cy="376428"/>
          </a:xfrm>
          <a:custGeom>
            <a:gdLst>
              <a:gd fmla="*/ 0 w 9144000" name="connsiteX0"/>
              <a:gd fmla="*/ 376428 h 376428" name="connsiteY0"/>
              <a:gd fmla="*/ 9144000 w 9144000" name="connsiteX1"/>
              <a:gd fmla="*/ 376428 h 376428" name="connsiteY1"/>
              <a:gd fmla="*/ 9144000 w 9144000" name="connsiteX2"/>
              <a:gd fmla="*/ 0 h 376428" name="connsiteY2"/>
              <a:gd fmla="*/ 0 w 9144000" name="connsiteX3"/>
              <a:gd fmla="*/ 0 h 376428" name="connsiteY3"/>
              <a:gd fmla="*/ 0 w 9144000" name="connsiteX4"/>
              <a:gd fmla="*/ 376428 h 376428"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76428" w="9144000">
                <a:moveTo>
                  <a:pt x="0" y="376428"/>
                </a:moveTo>
                <a:lnTo>
                  <a:pt x="9144000" y="376428"/>
                </a:lnTo>
                <a:lnTo>
                  <a:pt x="9144000" y="0"/>
                </a:lnTo>
                <a:lnTo>
                  <a:pt x="0" y="0"/>
                </a:lnTo>
                <a:lnTo>
                  <a:pt x="0" y="376428"/>
                </a:lnTo>
              </a:path>
            </a:pathLst>
          </a:custGeom>
          <a:solidFill>
            <a:srgbClr val="3B3F6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3574796" y="4064431"/>
            <a:ext cx="2014727" cy="15240"/>
          </a:xfrm>
          <a:custGeom>
            <a:gdLst>
              <a:gd fmla="*/ 0 w 2014727" name="connsiteX0"/>
              <a:gd fmla="*/ 0 h 15240" name="connsiteY0"/>
              <a:gd fmla="*/ 503682 w 2014727" name="connsiteX1"/>
              <a:gd fmla="*/ 0 h 15240" name="connsiteY1"/>
              <a:gd fmla="*/ 1007363 w 2014727" name="connsiteX2"/>
              <a:gd fmla="*/ 0 h 15240" name="connsiteY2"/>
              <a:gd fmla="*/ 1511045 w 2014727" name="connsiteX3"/>
              <a:gd fmla="*/ 0 h 15240" name="connsiteY3"/>
              <a:gd fmla="*/ 2014727 w 2014727" name="connsiteX4"/>
              <a:gd fmla="*/ 0 h 15240" name="connsiteY4"/>
              <a:gd fmla="*/ 2014727 w 2014727" name="connsiteX5"/>
              <a:gd fmla="*/ 15240 h 15240" name="connsiteY5"/>
              <a:gd fmla="*/ 1511045 w 2014727" name="connsiteX6"/>
              <a:gd fmla="*/ 15240 h 15240" name="connsiteY6"/>
              <a:gd fmla="*/ 1007363 w 2014727" name="connsiteX7"/>
              <a:gd fmla="*/ 15240 h 15240" name="connsiteY7"/>
              <a:gd fmla="*/ 503682 w 2014727" name="connsiteX8"/>
              <a:gd fmla="*/ 15240 h 15240" name="connsiteY8"/>
              <a:gd fmla="*/ 0 w 2014727" name="connsiteX9"/>
              <a:gd fmla="*/ 15240 h 15240" name="connsiteY9"/>
              <a:gd fmla="*/ 0 w 2014727" name="connsiteX10"/>
              <a:gd fmla="*/ 0 h 15240" name="connsiteY1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Lst>
            <a:rect b="b" l="l" r="r" t="t"/>
            <a:pathLst>
              <a:path h="15240" w="2014726">
                <a:moveTo>
                  <a:pt x="0" y="0"/>
                </a:moveTo>
                <a:lnTo>
                  <a:pt x="503682" y="0"/>
                </a:lnTo>
                <a:lnTo>
                  <a:pt x="1007363" y="0"/>
                </a:lnTo>
                <a:lnTo>
                  <a:pt x="1511045" y="0"/>
                </a:lnTo>
                <a:lnTo>
                  <a:pt x="2014727" y="0"/>
                </a:lnTo>
                <a:lnTo>
                  <a:pt x="2014727" y="15240"/>
                </a:lnTo>
                <a:lnTo>
                  <a:pt x="1511045" y="15240"/>
                </a:lnTo>
                <a:lnTo>
                  <a:pt x="1007363" y="15240"/>
                </a:lnTo>
                <a:lnTo>
                  <a:pt x="503682" y="15240"/>
                </a:lnTo>
                <a:lnTo>
                  <a:pt x="0" y="15240"/>
                </a:lnTo>
                <a:lnTo>
                  <a:pt x="0" y="0"/>
                </a:lnTo>
              </a:path>
            </a:pathLst>
          </a:custGeom>
          <a:solidFill>
            <a:srgbClr val="2C89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27" name="Picture 3"/>
          <p:cNvPicPr>
            <a:picLocks noChangeArrowheads="1" noChangeAspect="1"/>
          </p:cNvPicPr>
          <p:nvPr/>
        </p:nvPicPr>
        <p:blipFill>
          <a:blip r:embed="rId2"/>
          <a:stretch>
            <a:fillRect/>
          </a:stretch>
        </p:blipFill>
        <p:spPr bwMode="auto">
          <a:xfrm>
            <a:off x="444500" y="4800600"/>
            <a:ext cx="1117600" cy="304800"/>
          </a:xfrm>
          <a:prstGeom prst="rect">
            <a:avLst/>
          </a:prstGeom>
          <a:noFill/>
        </p:spPr>
      </p:pic>
      <p:pic>
        <p:nvPicPr>
          <p:cNvPr id="6" name="Picture 3"/>
          <p:cNvPicPr>
            <a:picLocks noChangeArrowheads="1" noChangeAspect="1"/>
          </p:cNvPicPr>
          <p:nvPr/>
        </p:nvPicPr>
        <p:blipFill>
          <a:blip r:embed="rId3"/>
          <a:stretch>
            <a:fillRect/>
          </a:stretch>
        </p:blipFill>
        <p:spPr bwMode="auto">
          <a:xfrm>
            <a:off x="3606800" y="1003300"/>
            <a:ext cx="1955800" cy="406400"/>
          </a:xfrm>
          <a:prstGeom prst="rect">
            <a:avLst/>
          </a:prstGeom>
          <a:noFill/>
        </p:spPr>
      </p:pic>
      <p:pic>
        <p:nvPicPr>
          <p:cNvPr id="7" name="Picture 3"/>
          <p:cNvPicPr>
            <a:picLocks noChangeArrowheads="1" noChangeAspect="1"/>
          </p:cNvPicPr>
          <p:nvPr/>
        </p:nvPicPr>
        <p:blipFill>
          <a:blip r:embed="rId4"/>
          <a:stretch>
            <a:fillRect/>
          </a:stretch>
        </p:blipFill>
        <p:spPr bwMode="auto">
          <a:xfrm>
            <a:off x="4038600" y="2451100"/>
            <a:ext cx="1079500" cy="1079500"/>
          </a:xfrm>
          <a:prstGeom prst="rect">
            <a:avLst/>
          </a:prstGeom>
          <a:noFill/>
        </p:spPr>
      </p:pic>
      <p:pic>
        <p:nvPicPr>
          <p:cNvPr id="8" name="Picture 3"/>
          <p:cNvPicPr>
            <a:picLocks noChangeArrowheads="1" noChangeAspect="1"/>
          </p:cNvPicPr>
          <p:nvPr/>
        </p:nvPicPr>
        <p:blipFill>
          <a:blip r:embed="rId5"/>
          <a:stretch>
            <a:fillRect/>
          </a:stretch>
        </p:blipFill>
        <p:spPr bwMode="auto">
          <a:xfrm>
            <a:off x="0" y="0"/>
            <a:ext cx="9144000" cy="5143500"/>
          </a:xfrm>
          <a:prstGeom prst="rect">
            <a:avLst/>
          </a:prstGeom>
          <a:noFill/>
        </p:spPr>
      </p:pic>
      <p:sp>
        <p:nvSpPr>
          <p:cNvPr id="2" name="TextBox 1"/>
          <p:cNvSpPr txBox="1"/>
          <p:nvPr/>
        </p:nvSpPr>
        <p:spPr>
          <a:xfrm>
            <a:off x="5372100" y="4889500"/>
            <a:ext cx="3090862" cy="172720"/>
          </a:xfrm>
          <a:prstGeom prst="rect">
            <a:avLst/>
          </a:prstGeom>
          <a:noFill/>
        </p:spPr>
        <p:txBody>
          <a:bodyPr lIns="0" rIns="0" rtlCol="0" tIns="0" wrap="none">
            <a:spAutoFit/>
          </a:bodyPr>
          <a:lstStyle/>
          <a:p>
            <a:pPr>
              <a:lnSpc>
                <a:spcPts val="1000"/>
              </a:lnSpc>
            </a:pPr>
            <a:r>
              <a:rPr altLang="zh-CN" lang="en-US" smtClean="0" sz="1103">
                <a:solidFill>
                  <a:srgbClr val="95A8DB"/>
                </a:solidFill>
                <a:latin charset="0" pitchFamily="18" typeface="Times New Roman"/>
                <a:cs charset="0" pitchFamily="18" typeface="Times New Roman"/>
              </a:rPr>
              <a:t>Copyright 2014 TalkingData Ltd., All Rights Reserved</a:t>
            </a:r>
          </a:p>
        </p:txBody>
      </p:sp>
      <p:sp>
        <p:nvSpPr>
          <p:cNvPr id="9" name="TextBox 1"/>
          <p:cNvSpPr txBox="1"/>
          <p:nvPr/>
        </p:nvSpPr>
        <p:spPr>
          <a:xfrm>
            <a:off x="3340100" y="1651000"/>
            <a:ext cx="2243137" cy="744220"/>
          </a:xfrm>
          <a:prstGeom prst="rect">
            <a:avLst/>
          </a:prstGeom>
          <a:noFill/>
        </p:spPr>
        <p:txBody>
          <a:bodyPr lIns="0" rIns="0" rtlCol="0" tIns="0" wrap="none">
            <a:spAutoFit/>
          </a:bodyPr>
          <a:lstStyle/>
          <a:p>
            <a:pPr>
              <a:lnSpc>
                <a:spcPts val="5500"/>
              </a:lnSpc>
            </a:pPr>
            <a:r>
              <a:rPr altLang="zh-CN" lang="en-US" smtClean="0" sz="6002">
                <a:solidFill>
                  <a:srgbClr val="FFFFFF"/>
                </a:solidFill>
                <a:latin charset="0" pitchFamily="18" typeface="Times New Roman"/>
                <a:cs charset="0" pitchFamily="18" typeface="Times New Roman"/>
              </a:rPr>
              <a:t>Thanks!</a:t>
            </a:r>
          </a:p>
        </p:txBody>
      </p:sp>
      <p:sp>
        <p:nvSpPr>
          <p:cNvPr id="10" name="TextBox 1"/>
          <p:cNvSpPr txBox="1"/>
          <p:nvPr/>
        </p:nvSpPr>
        <p:spPr>
          <a:xfrm>
            <a:off x="3200400" y="3606800"/>
            <a:ext cx="2752725" cy="210820"/>
          </a:xfrm>
          <a:prstGeom prst="rect">
            <a:avLst/>
          </a:prstGeom>
          <a:noFill/>
        </p:spPr>
        <p:txBody>
          <a:bodyPr lIns="0" rIns="0" rtlCol="0" tIns="0" wrap="none">
            <a:spAutoFit/>
          </a:bodyPr>
          <a:lstStyle/>
          <a:p>
            <a:pPr>
              <a:lnSpc>
                <a:spcPts val="1300"/>
              </a:lnSpc>
            </a:pPr>
            <a:r>
              <a:rPr altLang="zh-CN" lang="en-US" smtClean="0" sz="996">
                <a:solidFill>
                  <a:srgbClr val="FFFFFF"/>
                </a:solidFill>
                <a:latin charset="0" pitchFamily="18" typeface="Microsoft YaHei UI"/>
                <a:cs charset="0" pitchFamily="18" typeface="Microsoft YaHei UI"/>
              </a:rPr>
              <a:t>关注TalkingData官方微信获取最新移动数据资讯</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2685</Paragraphs>
  <Slides>91</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91</vt:i4>
      </vt:variant>
    </vt:vector>
  </HeadingPairs>
  <TitlesOfParts>
    <vt:vector baseType="lpstr" size="101">
      <vt:lpstr>Arial</vt:lpstr>
      <vt:lpstr>Calibri</vt:lpstr>
      <vt:lpstr>Calibri Light</vt:lpstr>
      <vt:lpstr>Microsoft YaHei UI</vt:lpstr>
      <vt:lpstr>Times New Roman</vt:lpstr>
      <vt:lpstr>Tahoma</vt:lpstr>
      <vt:lpstr>Wingdings</vt:lpstr>
      <vt:lpstr>Arial Black</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2021-08-22T12:05:40Z</dcterms:created>
  <cp:lastPrinted>2021-08-22T12:05:40Z</cp:lastPrinted>
  <dcterms:modified xsi:type="dcterms:W3CDTF">2021-08-22T05:49:50Z</dcterms:modified>
  <cp:revision>1</cp:revision>
</cp:coreProperties>
</file>