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4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33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3" r:id="rId21"/>
    <p:sldId id="272" r:id="rId22"/>
    <p:sldId id="274" r:id="rId23"/>
    <p:sldId id="275" r:id="rId24"/>
    <p:sldId id="276" r:id="rId25"/>
    <p:sldId id="278" r:id="rId26"/>
    <p:sldId id="277" r:id="rId27"/>
    <p:sldId id="279" r:id="rId28"/>
    <p:sldId id="280" r:id="rId29"/>
  </p:sldIdLst>
  <p:sldSz cx="12192000" cy="6858000"/>
  <p:notesSz cx="6858000" cy="9144000"/>
  <p:custDataLst>
    <p:tags r:id="rId3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5317" autoAdjust="0"/>
  </p:normalViewPr>
  <p:slideViewPr>
    <p:cSldViewPr snapToGrid="0">
      <p:cViewPr varScale="1">
        <p:scale>
          <a:sx n="84" d="100"/>
          <a:sy n="84" d="100"/>
        </p:scale>
        <p:origin x="40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6.xml" Type="http://schemas.openxmlformats.org/officeDocument/2006/relationships/slide"/><Relationship Id="rId11" Target="slides/slide7.xml" Type="http://schemas.openxmlformats.org/officeDocument/2006/relationships/slide"/><Relationship Id="rId12" Target="slides/slide8.xml" Type="http://schemas.openxmlformats.org/officeDocument/2006/relationships/slide"/><Relationship Id="rId13" Target="slides/slide9.xml" Type="http://schemas.openxmlformats.org/officeDocument/2006/relationships/slide"/><Relationship Id="rId14" Target="slides/slide10.xml" Type="http://schemas.openxmlformats.org/officeDocument/2006/relationships/slide"/><Relationship Id="rId15" Target="slides/slide11.xml" Type="http://schemas.openxmlformats.org/officeDocument/2006/relationships/slide"/><Relationship Id="rId16" Target="slides/slide12.xml" Type="http://schemas.openxmlformats.org/officeDocument/2006/relationships/slide"/><Relationship Id="rId17" Target="slides/slide13.xml" Type="http://schemas.openxmlformats.org/officeDocument/2006/relationships/slide"/><Relationship Id="rId18" Target="slides/slide14.xml" Type="http://schemas.openxmlformats.org/officeDocument/2006/relationships/slide"/><Relationship Id="rId19" Target="slides/slide15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6.xml" Type="http://schemas.openxmlformats.org/officeDocument/2006/relationships/slide"/><Relationship Id="rId21" Target="slides/slide17.xml" Type="http://schemas.openxmlformats.org/officeDocument/2006/relationships/slide"/><Relationship Id="rId22" Target="slides/slide18.xml" Type="http://schemas.openxmlformats.org/officeDocument/2006/relationships/slide"/><Relationship Id="rId23" Target="slides/slide19.xml" Type="http://schemas.openxmlformats.org/officeDocument/2006/relationships/slide"/><Relationship Id="rId24" Target="slides/slide20.xml" Type="http://schemas.openxmlformats.org/officeDocument/2006/relationships/slide"/><Relationship Id="rId25" Target="slides/slide21.xml" Type="http://schemas.openxmlformats.org/officeDocument/2006/relationships/slide"/><Relationship Id="rId26" Target="slides/slide22.xml" Type="http://schemas.openxmlformats.org/officeDocument/2006/relationships/slide"/><Relationship Id="rId27" Target="slides/slide23.xml" Type="http://schemas.openxmlformats.org/officeDocument/2006/relationships/slide"/><Relationship Id="rId28" Target="slides/slide24.xml" Type="http://schemas.openxmlformats.org/officeDocument/2006/relationships/slide"/><Relationship Id="rId29" Target="slides/slide25.xml" Type="http://schemas.openxmlformats.org/officeDocument/2006/relationships/slide"/><Relationship Id="rId3" Target="slideMasters/slideMaster3.xml" Type="http://schemas.openxmlformats.org/officeDocument/2006/relationships/slideMaster"/><Relationship Id="rId30" Target="tags/tag1.xml" Type="http://schemas.openxmlformats.org/officeDocument/2006/relationships/tags"/><Relationship Id="rId31" Target="presProps.xml" Type="http://schemas.openxmlformats.org/officeDocument/2006/relationships/presProps"/><Relationship Id="rId32" Target="viewProps.xml" Type="http://schemas.openxmlformats.org/officeDocument/2006/relationships/viewProps"/><Relationship Id="rId33" Target="theme/theme1.xml" Type="http://schemas.openxmlformats.org/officeDocument/2006/relationships/theme"/><Relationship Id="rId34" Target="tableStyles.xml" Type="http://schemas.openxmlformats.org/officeDocument/2006/relationships/tableStyles"/><Relationship Id="rId4" Target="notesMasters/notesMaster1.xml" Type="http://schemas.openxmlformats.org/officeDocument/2006/relationships/notesMaster"/><Relationship Id="rId5" Target="slides/slide1.xml" Type="http://schemas.openxmlformats.org/officeDocument/2006/relationships/slide"/><Relationship Id="rId6" Target="slides/slide2.xml" Type="http://schemas.openxmlformats.org/officeDocument/2006/relationships/slide"/><Relationship Id="rId7" Target="slides/slide3.xml" Type="http://schemas.openxmlformats.org/officeDocument/2006/relationships/slide"/><Relationship Id="rId8" Target="slides/slide4.xml" Type="http://schemas.openxmlformats.org/officeDocument/2006/relationships/slide"/><Relationship Id="rId9" Target="slides/slide5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4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6800C-6DA0-43D0-90D4-152D1B395067}" type="datetimeFigureOut">
              <a:rPr lang="zh-CN" altLang="en-US" smtClean="0"/>
              <a:t>2018/12/28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8EB6F-31B9-40B4-8CE8-E215F282082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863496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slides/slide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0.xml.rels><?xml version="1.0" encoding="UTF-8" standalone="yes"?><Relationships xmlns="http://schemas.openxmlformats.org/package/2006/relationships"><Relationship Id="rId1" Target="../slides/slide1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1.xml.rels><?xml version="1.0" encoding="UTF-8" standalone="yes"?><Relationships xmlns="http://schemas.openxmlformats.org/package/2006/relationships"><Relationship Id="rId1" Target="../slides/slide1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2.xml.rels><?xml version="1.0" encoding="UTF-8" standalone="yes"?><Relationships xmlns="http://schemas.openxmlformats.org/package/2006/relationships"><Relationship Id="rId1" Target="../slides/slide1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3.xml.rels><?xml version="1.0" encoding="UTF-8" standalone="yes"?><Relationships xmlns="http://schemas.openxmlformats.org/package/2006/relationships"><Relationship Id="rId1" Target="../slides/slide1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4.xml.rels><?xml version="1.0" encoding="UTF-8" standalone="yes"?><Relationships xmlns="http://schemas.openxmlformats.org/package/2006/relationships"><Relationship Id="rId1" Target="../slides/slide1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5.xml.rels><?xml version="1.0" encoding="UTF-8" standalone="yes"?><Relationships xmlns="http://schemas.openxmlformats.org/package/2006/relationships"><Relationship Id="rId1" Target="../slides/slide1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6.xml.rels><?xml version="1.0" encoding="UTF-8" standalone="yes"?><Relationships xmlns="http://schemas.openxmlformats.org/package/2006/relationships"><Relationship Id="rId1" Target="../slides/slide1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7.xml.rels><?xml version="1.0" encoding="UTF-8" standalone="yes"?><Relationships xmlns="http://schemas.openxmlformats.org/package/2006/relationships"><Relationship Id="rId1" Target="../slides/slide1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8.xml.rels><?xml version="1.0" encoding="UTF-8" standalone="yes"?><Relationships xmlns="http://schemas.openxmlformats.org/package/2006/relationships"><Relationship Id="rId1" Target="../slides/slide1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19.xml.rels><?xml version="1.0" encoding="UTF-8" standalone="yes"?><Relationships xmlns="http://schemas.openxmlformats.org/package/2006/relationships"><Relationship Id="rId1" Target="../slides/slide1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.xml.rels><?xml version="1.0" encoding="UTF-8" standalone="yes"?><Relationships xmlns="http://schemas.openxmlformats.org/package/2006/relationships"><Relationship Id="rId1" Target="../slides/slide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0.xml.rels><?xml version="1.0" encoding="UTF-8" standalone="yes"?><Relationships xmlns="http://schemas.openxmlformats.org/package/2006/relationships"><Relationship Id="rId1" Target="../slides/slide20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1.xml.rels><?xml version="1.0" encoding="UTF-8" standalone="yes"?><Relationships xmlns="http://schemas.openxmlformats.org/package/2006/relationships"><Relationship Id="rId1" Target="../slides/slide21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2.xml.rels><?xml version="1.0" encoding="UTF-8" standalone="yes"?><Relationships xmlns="http://schemas.openxmlformats.org/package/2006/relationships"><Relationship Id="rId1" Target="../slides/slide22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3.xml.rels><?xml version="1.0" encoding="UTF-8" standalone="yes"?><Relationships xmlns="http://schemas.openxmlformats.org/package/2006/relationships"><Relationship Id="rId1" Target="../slides/slide2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24.xml.rels><?xml version="1.0" encoding="UTF-8" standalone="yes"?><Relationships xmlns="http://schemas.openxmlformats.org/package/2006/relationships"><Relationship Id="rId1" Target="../slides/slide2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3.xml.rels><?xml version="1.0" encoding="UTF-8" standalone="yes"?><Relationships xmlns="http://schemas.openxmlformats.org/package/2006/relationships"><Relationship Id="rId1" Target="../slides/slide3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4.xml.rels><?xml version="1.0" encoding="UTF-8" standalone="yes"?><Relationships xmlns="http://schemas.openxmlformats.org/package/2006/relationships"><Relationship Id="rId1" Target="../slides/slide4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5.xml.rels><?xml version="1.0" encoding="UTF-8" standalone="yes"?><Relationships xmlns="http://schemas.openxmlformats.org/package/2006/relationships"><Relationship Id="rId1" Target="../slides/slide5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6.xml.rels><?xml version="1.0" encoding="UTF-8" standalone="yes"?><Relationships xmlns="http://schemas.openxmlformats.org/package/2006/relationships"><Relationship Id="rId1" Target="../slides/slide6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7.xml.rels><?xml version="1.0" encoding="UTF-8" standalone="yes"?><Relationships xmlns="http://schemas.openxmlformats.org/package/2006/relationships"><Relationship Id="rId1" Target="../slides/slide7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8.xml.rels><?xml version="1.0" encoding="UTF-8" standalone="yes"?><Relationships xmlns="http://schemas.openxmlformats.org/package/2006/relationships"><Relationship Id="rId1" Target="../slides/slide8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_rels/notesSlide9.xml.rels><?xml version="1.0" encoding="UTF-8" standalone="yes"?><Relationships xmlns="http://schemas.openxmlformats.org/package/2006/relationships"><Relationship Id="rId1" Target="../slides/slide9.xml" Type="http://schemas.openxmlformats.org/officeDocument/2006/relationships/slide"/><Relationship Id="rId2" Target="../notesMasters/notesMaster1.xml" Type="http://schemas.openxmlformats.org/officeDocument/2006/relationships/notesMaster"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095066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2720000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7229718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5274724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6981904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1951235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36006075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700594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7679380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2025631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1569429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9406655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78547278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19549838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6996048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7387317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739001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0988545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1462656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9568382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0556803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6325360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34913197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</p:spTree>
    <p:extLst>
      <p:ext uri="{BB962C8B-B14F-4D97-AF65-F5344CB8AC3E}">
        <p14:creationId val="2158143545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3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4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5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6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7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8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29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0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31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32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33.xml.rels><?xml version="1.0" encoding="UTF-8" standalone="yes"?><Relationships xmlns="http://schemas.openxmlformats.org/package/2006/relationships"><Relationship Id="rId1" Target="../slideMasters/slideMaster3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8311-8710-4819-B862-2081C775A171}" type="datetimeFigureOut">
              <a:rPr lang="zh-CN" altLang="en-US" smtClean="0"/>
              <a:t>2018/12/28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9DE-AD3E-4CC2-87FB-42CE12F77D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884260491"/>
      </p:ext>
    </p:extLst>
  </p:cSld>
  <p:clrMapOvr>
    <a:masterClrMapping/>
  </p:clrMapOvr>
  <mc:AlternateContent>
    <mc:Choice Requires="p14">
      <p:transition spd="slow" advClick="0" p14:dur="3400">
        <p14:reveal/>
      </p:transition>
    </mc:Choice>
    <mc:Fallback>
      <p:transition spd="slow" advClick="0">
        <p:fade/>
      </p:transition>
    </mc:Fallback>
  </mc:AlternateContent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8311-8710-4819-B862-2081C775A171}" type="datetimeFigureOut">
              <a:rPr lang="zh-CN" altLang="en-US" smtClean="0"/>
              <a:t>2018/12/28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9DE-AD3E-4CC2-87FB-42CE12F77D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268990086"/>
      </p:ext>
    </p:extLst>
  </p:cSld>
  <p:clrMapOvr>
    <a:masterClrMapping/>
  </p:clrMapOvr>
  <mc:AlternateContent>
    <mc:Choice Requires="p14">
      <p:transition spd="slow" advClick="0" p14:dur="3400">
        <p14:reveal/>
      </p:transition>
    </mc:Choice>
    <mc:Fallback>
      <p:transition spd="slow" advClick="0">
        <p:fade/>
      </p:transition>
    </mc:Fallback>
  </mc:AlternateContent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8311-8710-4819-B862-2081C775A171}" type="datetimeFigureOut">
              <a:rPr lang="zh-CN" altLang="en-US" smtClean="0"/>
              <a:t>2018/12/28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9DE-AD3E-4CC2-87FB-42CE12F77D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251726905"/>
      </p:ext>
    </p:extLst>
  </p:cSld>
  <p:clrMapOvr>
    <a:masterClrMapping/>
  </p:clrMapOvr>
  <mc:AlternateContent>
    <mc:Choice Requires="p14">
      <p:transition spd="slow" advClick="0" p14:dur="3400">
        <p14:reveal/>
      </p:transition>
    </mc:Choice>
    <mc:Fallback>
      <p:transition spd="slow" advClick="0">
        <p:fade/>
      </p:transition>
    </mc:Fallback>
  </mc:AlternateContent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EDD4-642A-46B3-9FB2-A65B34D3579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2018/12/28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B5773-CCB3-4323-998A-8607E0AC9EF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732153162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EDD4-642A-46B3-9FB2-A65B34D3579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2018/12/28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B5773-CCB3-4323-998A-8607E0AC9EF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231039400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EDD4-642A-46B3-9FB2-A65B34D3579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2018/12/28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B5773-CCB3-4323-998A-8607E0AC9EF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069018217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EDD4-642A-46B3-9FB2-A65B34D3579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2018/12/28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B5773-CCB3-4323-998A-8607E0AC9EF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293062185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EDD4-642A-46B3-9FB2-A65B34D3579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2018/12/28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B5773-CCB3-4323-998A-8607E0AC9EF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07273146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EDD4-642A-46B3-9FB2-A65B34D3579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2018/12/28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B5773-CCB3-4323-998A-8607E0AC9EF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26718154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EDD4-642A-46B3-9FB2-A65B34D3579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2018/12/28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B5773-CCB3-4323-998A-8607E0AC9EF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565243419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EDD4-642A-46B3-9FB2-A65B34D3579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2018/12/28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B5773-CCB3-4323-998A-8607E0AC9EF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812460644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8311-8710-4819-B862-2081C775A171}" type="datetimeFigureOut">
              <a:rPr lang="zh-CN" altLang="en-US" smtClean="0"/>
              <a:t>2018/12/28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9DE-AD3E-4CC2-87FB-42CE12F77D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807092359"/>
      </p:ext>
    </p:extLst>
  </p:cSld>
  <p:clrMapOvr>
    <a:masterClrMapping/>
  </p:clrMapOvr>
  <mc:AlternateContent>
    <mc:Choice Requires="p14">
      <p:transition spd="slow" advClick="0" p14:dur="3400">
        <p14:reveal/>
      </p:transition>
    </mc:Choice>
    <mc:Fallback>
      <p:transition spd="slow" advClick="0">
        <p:fade/>
      </p:transition>
    </mc:Fallback>
  </mc:AlternateContent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EDD4-642A-46B3-9FB2-A65B34D3579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2018/12/28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B5773-CCB3-4323-998A-8607E0AC9EF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678813414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EDD4-642A-46B3-9FB2-A65B34D3579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2018/12/28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B5773-CCB3-4323-998A-8607E0AC9EF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863128142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AEDD4-642A-46B3-9FB2-A65B34D3579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2018/12/28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B5773-CCB3-4323-998A-8607E0AC9EF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825905213"/>
      </p:ext>
    </p:extLst>
  </p:cSld>
  <p:clrMapOvr>
    <a:masterClrMapping/>
  </p:clrMapOvr>
  <p:transition/>
  <p:timing/>
</p:sldLayout>
</file>

<file path=ppt/slideLayouts/slideLayout2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2018/12/28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937207692"/>
      </p:ext>
    </p:extLst>
  </p:cSld>
  <p:clrMapOvr>
    <a:masterClrMapping/>
  </p:clrMapOvr>
  <p:transition/>
  <p:timing/>
</p:sldLayout>
</file>

<file path=ppt/slideLayouts/slideLayout2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2018/12/28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455995313"/>
      </p:ext>
    </p:extLst>
  </p:cSld>
  <p:clrMapOvr>
    <a:masterClrMapping/>
  </p:clrMapOvr>
  <p:transition/>
  <p:timing/>
</p:sldLayout>
</file>

<file path=ppt/slideLayouts/slideLayout2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2018/12/28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043257233"/>
      </p:ext>
    </p:extLst>
  </p:cSld>
  <p:clrMapOvr>
    <a:masterClrMapping/>
  </p:clrMapOvr>
  <p:transition/>
  <p:timing/>
</p:sldLayout>
</file>

<file path=ppt/slideLayouts/slideLayout2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2018/12/28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210665411"/>
      </p:ext>
    </p:extLst>
  </p:cSld>
  <p:clrMapOvr>
    <a:masterClrMapping/>
  </p:clrMapOvr>
  <p:transition/>
  <p:timing/>
</p:sldLayout>
</file>

<file path=ppt/slideLayouts/slideLayout2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2018/12/28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402279325"/>
      </p:ext>
    </p:extLst>
  </p:cSld>
  <p:clrMapOvr>
    <a:masterClrMapping/>
  </p:clrMapOvr>
  <p:transition/>
  <p:timing/>
</p:sldLayout>
</file>

<file path=ppt/slideLayouts/slideLayout2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2018/12/28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800811819"/>
      </p:ext>
    </p:extLst>
  </p:cSld>
  <p:clrMapOvr>
    <a:masterClrMapping/>
  </p:clrMapOvr>
  <p:transition/>
  <p:timing/>
</p:sldLayout>
</file>

<file path=ppt/slideLayouts/slideLayout2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2018/12/28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71204823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8311-8710-4819-B862-2081C775A171}" type="datetimeFigureOut">
              <a:rPr lang="zh-CN" altLang="en-US" smtClean="0"/>
              <a:t>2018/12/28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9DE-AD3E-4CC2-87FB-42CE12F77D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812861836"/>
      </p:ext>
    </p:extLst>
  </p:cSld>
  <p:clrMapOvr>
    <a:masterClrMapping/>
  </p:clrMapOvr>
  <mc:AlternateContent>
    <mc:Choice Requires="p14">
      <p:transition spd="slow" advClick="0" p14:dur="3400">
        <p14:reveal/>
      </p:transition>
    </mc:Choice>
    <mc:Fallback>
      <p:transition spd="slow" advClick="0">
        <p:fade/>
      </p:transition>
    </mc:Fallback>
  </mc:AlternateContent>
  <p:timing/>
</p:sldLayout>
</file>

<file path=ppt/slideLayouts/slideLayout3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2018/12/28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886911609"/>
      </p:ext>
    </p:extLst>
  </p:cSld>
  <p:clrMapOvr>
    <a:masterClrMapping/>
  </p:clrMapOvr>
  <p:transition/>
  <p:timing/>
</p:sldLayout>
</file>

<file path=ppt/slideLayouts/slideLayout3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2018/12/28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05751392"/>
      </p:ext>
    </p:extLst>
  </p:cSld>
  <p:clrMapOvr>
    <a:masterClrMapping/>
  </p:clrMapOvr>
  <p:transition/>
  <p:timing/>
</p:sldLayout>
</file>

<file path=ppt/slideLayouts/slideLayout3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2018/12/28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686743287"/>
      </p:ext>
    </p:extLst>
  </p:cSld>
  <p:clrMapOvr>
    <a:masterClrMapping/>
  </p:clrMapOvr>
  <p:transition/>
  <p:timing/>
</p:sldLayout>
</file>

<file path=ppt/slideLayouts/slideLayout3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2018/12/28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07301308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8311-8710-4819-B862-2081C775A171}" type="datetimeFigureOut">
              <a:rPr lang="zh-CN" altLang="en-US" smtClean="0"/>
              <a:t>2018/12/28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9DE-AD3E-4CC2-87FB-42CE12F77D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876043198"/>
      </p:ext>
    </p:extLst>
  </p:cSld>
  <p:clrMapOvr>
    <a:masterClrMapping/>
  </p:clrMapOvr>
  <mc:AlternateContent>
    <mc:Choice Requires="p14">
      <p:transition spd="slow" advClick="0" p14:dur="3400">
        <p14:reveal/>
      </p:transition>
    </mc:Choice>
    <mc:Fallback>
      <p:transition spd="slow" advClick="0">
        <p:fade/>
      </p:transition>
    </mc:Fallback>
  </mc:AlternateContent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8311-8710-4819-B862-2081C775A171}" type="datetimeFigureOut">
              <a:rPr lang="zh-CN" altLang="en-US" smtClean="0"/>
              <a:t>2018/12/28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9DE-AD3E-4CC2-87FB-42CE12F77D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894993173"/>
      </p:ext>
    </p:extLst>
  </p:cSld>
  <p:clrMapOvr>
    <a:masterClrMapping/>
  </p:clrMapOvr>
  <mc:AlternateContent>
    <mc:Choice Requires="p14">
      <p:transition spd="slow" advClick="0" p14:dur="3400">
        <p14:reveal/>
      </p:transition>
    </mc:Choice>
    <mc:Fallback>
      <p:transition spd="slow" advClick="0">
        <p:fade/>
      </p:transition>
    </mc:Fallback>
  </mc:AlternateContent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8311-8710-4819-B862-2081C775A171}" type="datetimeFigureOut">
              <a:rPr lang="zh-CN" altLang="en-US" smtClean="0"/>
              <a:t>2018/12/28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9DE-AD3E-4CC2-87FB-42CE12F77D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112263886"/>
      </p:ext>
    </p:extLst>
  </p:cSld>
  <p:clrMapOvr>
    <a:masterClrMapping/>
  </p:clrMapOvr>
  <mc:AlternateContent>
    <mc:Choice Requires="p14">
      <p:transition spd="slow" advClick="0" p14:dur="3400">
        <p14:reveal/>
      </p:transition>
    </mc:Choice>
    <mc:Fallback>
      <p:transition spd="slow" advClick="0">
        <p:fade/>
      </p:transition>
    </mc:Fallback>
  </mc:AlternateContent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8311-8710-4819-B862-2081C775A171}" type="datetimeFigureOut">
              <a:rPr lang="zh-CN" altLang="en-US" smtClean="0"/>
              <a:t>2018/12/28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9DE-AD3E-4CC2-87FB-42CE12F77D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198468368"/>
      </p:ext>
    </p:extLst>
  </p:cSld>
  <p:clrMapOvr>
    <a:masterClrMapping/>
  </p:clrMapOvr>
  <mc:AlternateContent>
    <mc:Choice Requires="p14">
      <p:transition spd="slow" advClick="0" p14:dur="3400">
        <p14:reveal/>
      </p:transition>
    </mc:Choice>
    <mc:Fallback>
      <p:transition spd="slow" advClick="0">
        <p:fade/>
      </p:transition>
    </mc:Fallback>
  </mc:AlternateContent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8311-8710-4819-B862-2081C775A171}" type="datetimeFigureOut">
              <a:rPr lang="zh-CN" altLang="en-US" smtClean="0"/>
              <a:t>2018/12/28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9DE-AD3E-4CC2-87FB-42CE12F77D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007956306"/>
      </p:ext>
    </p:extLst>
  </p:cSld>
  <p:clrMapOvr>
    <a:masterClrMapping/>
  </p:clrMapOvr>
  <mc:AlternateContent>
    <mc:Choice Requires="p14">
      <p:transition spd="slow" advClick="0" p14:dur="3400">
        <p14:reveal/>
      </p:transition>
    </mc:Choice>
    <mc:Fallback>
      <p:transition spd="slow" advClick="0">
        <p:fade/>
      </p:transition>
    </mc:Fallback>
  </mc:AlternateContent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D8311-8710-4819-B862-2081C775A171}" type="datetimeFigureOut">
              <a:rPr lang="zh-CN" altLang="en-US" smtClean="0"/>
              <a:t>2018/12/28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9DE-AD3E-4CC2-87FB-42CE12F77D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624061774"/>
      </p:ext>
    </p:extLst>
  </p:cSld>
  <p:clrMapOvr>
    <a:masterClrMapping/>
  </p:clrMapOvr>
  <mc:AlternateContent>
    <mc:Choice Requires="p14">
      <p:transition spd="slow" advClick="0" p14:dur="3400">
        <p14:reveal/>
      </p:transition>
    </mc:Choice>
    <mc:Fallback>
      <p:transition spd="slow" advClick="0">
        <p:fade/>
      </p:transition>
    </mc:Fallback>
  </mc:AlternateContent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_rels/slideMaster3.xml.rels><?xml version="1.0" encoding="UTF-8" standalone="yes"?><Relationships xmlns="http://schemas.openxmlformats.org/package/2006/relationships"><Relationship Id="rId1" Target="../slideLayouts/slideLayout23.xml" Type="http://schemas.openxmlformats.org/officeDocument/2006/relationships/slideLayout"/><Relationship Id="rId10" Target="../slideLayouts/slideLayout32.xml" Type="http://schemas.openxmlformats.org/officeDocument/2006/relationships/slideLayout"/><Relationship Id="rId11" Target="../slideLayouts/slideLayout33.xml" Type="http://schemas.openxmlformats.org/officeDocument/2006/relationships/slideLayout"/><Relationship Id="rId12" Target="../theme/theme3.xml" Type="http://schemas.openxmlformats.org/officeDocument/2006/relationships/theme"/><Relationship Id="rId2" Target="../slideLayouts/slideLayout24.xml" Type="http://schemas.openxmlformats.org/officeDocument/2006/relationships/slideLayout"/><Relationship Id="rId3" Target="../slideLayouts/slideLayout25.xml" Type="http://schemas.openxmlformats.org/officeDocument/2006/relationships/slideLayout"/><Relationship Id="rId4" Target="../slideLayouts/slideLayout26.xml" Type="http://schemas.openxmlformats.org/officeDocument/2006/relationships/slideLayout"/><Relationship Id="rId5" Target="../slideLayouts/slideLayout27.xml" Type="http://schemas.openxmlformats.org/officeDocument/2006/relationships/slideLayout"/><Relationship Id="rId6" Target="../slideLayouts/slideLayout28.xml" Type="http://schemas.openxmlformats.org/officeDocument/2006/relationships/slideLayout"/><Relationship Id="rId7" Target="../slideLayouts/slideLayout29.xml" Type="http://schemas.openxmlformats.org/officeDocument/2006/relationships/slideLayout"/><Relationship Id="rId8" Target="../slideLayouts/slideLayout30.xml" Type="http://schemas.openxmlformats.org/officeDocument/2006/relationships/slideLayout"/><Relationship Id="rId9" Target="../slideLayouts/slideLayout31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D8311-8710-4819-B862-2081C775A171}" type="datetimeFigureOut">
              <a:rPr lang="zh-CN" altLang="en-US" smtClean="0"/>
              <a:t>2018/12/28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A19DE-AD3E-4CC2-87FB-42CE12F77DD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626038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>
    <mc:Choice Requires="p14">
      <p:transition spd="slow" advClick="0" p14:dur="3400">
        <p14:reveal/>
      </p:transition>
    </mc:Choice>
    <mc:Fallback>
      <p:transition spd="slow" advClick="0">
        <p:fade/>
      </p:transition>
    </mc:Fallback>
  </mc:AlternateContent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EDD4-642A-46B3-9FB2-A65B34D35797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2018/12/28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B5773-CCB3-4323-998A-8607E0AC9EF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6323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2018/12/28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262507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notesSlides/notesSlide1.xml" Type="http://schemas.openxmlformats.org/officeDocument/2006/relationships/notesSlide"/><Relationship Id="rId3" Target="../media/image1.png" Type="http://schemas.openxmlformats.org/officeDocument/2006/relationships/image"/><Relationship Id="rId4" Target="../media/image2.png" Type="http://schemas.openxmlformats.org/officeDocument/2006/relationships/image"/><Relationship Id="rId5" Target="../media/image3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0.xml" Type="http://schemas.openxmlformats.org/officeDocument/2006/relationships/notesSlide"/><Relationship Id="rId3" Target="../media/image2.pn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1.xml" Type="http://schemas.openxmlformats.org/officeDocument/2006/relationships/notesSlide"/></Relationships>
</file>

<file path=ppt/slides/_rels/slide1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2.xml" Type="http://schemas.openxmlformats.org/officeDocument/2006/relationships/notesSlide"/><Relationship Id="rId3" Target="../media/image9.jpe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3.xml" Type="http://schemas.openxmlformats.org/officeDocument/2006/relationships/notesSlide"/><Relationship Id="rId3" Target="../media/image10.jpeg" Type="http://schemas.openxmlformats.org/officeDocument/2006/relationships/image"/><Relationship Id="rId4" Target="../media/image11.jpeg" Type="http://schemas.openxmlformats.org/officeDocument/2006/relationships/image"/><Relationship Id="rId5" Target="../media/image12.jpeg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4.xml" Type="http://schemas.openxmlformats.org/officeDocument/2006/relationships/notesSlide"/><Relationship Id="rId3" Target="../media/image2.png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5.xml" Type="http://schemas.openxmlformats.org/officeDocument/2006/relationships/notesSlide"/><Relationship Id="rId3" Target="../media/image13.jpeg" Type="http://schemas.openxmlformats.org/officeDocument/2006/relationships/image"/></Relationships>
</file>

<file path=ppt/slides/_rels/slide1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6.xml" Type="http://schemas.openxmlformats.org/officeDocument/2006/relationships/notesSlide"/><Relationship Id="rId3" Target="../media/image14.jpeg" Type="http://schemas.openxmlformats.org/officeDocument/2006/relationships/image"/></Relationships>
</file>

<file path=ppt/slides/_rels/slide1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7.xml" Type="http://schemas.openxmlformats.org/officeDocument/2006/relationships/notesSlide"/><Relationship Id="rId3" Target="../media/image2.png" Type="http://schemas.openxmlformats.org/officeDocument/2006/relationships/image"/></Relationships>
</file>

<file path=ppt/slides/_rels/slide1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8.xml" Type="http://schemas.openxmlformats.org/officeDocument/2006/relationships/notesSlide"/><Relationship Id="rId3" Target="../media/image15.jpeg" Type="http://schemas.openxmlformats.org/officeDocument/2006/relationships/image"/></Relationships>
</file>

<file path=ppt/slides/_rels/slide1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9.xml" Type="http://schemas.openxmlformats.org/officeDocument/2006/relationships/notesSlide"/><Relationship Id="rId3" Target="../media/image16.jpe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.xml" Type="http://schemas.openxmlformats.org/officeDocument/2006/relationships/notesSlide"/><Relationship Id="rId3" Target="../media/image2.png" Type="http://schemas.openxmlformats.org/officeDocument/2006/relationships/image"/></Relationships>
</file>

<file path=ppt/slides/_rels/slide2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0.xml" Type="http://schemas.openxmlformats.org/officeDocument/2006/relationships/notesSlide"/><Relationship Id="rId3" Target="../media/image17.jpeg" Type="http://schemas.openxmlformats.org/officeDocument/2006/relationships/image"/><Relationship Id="rId4" Target="../media/image18.jpeg" Type="http://schemas.openxmlformats.org/officeDocument/2006/relationships/image"/></Relationships>
</file>

<file path=ppt/slides/_rels/slide2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1.xml" Type="http://schemas.openxmlformats.org/officeDocument/2006/relationships/notesSlide"/><Relationship Id="rId3" Target="../media/image19.jpeg" Type="http://schemas.openxmlformats.org/officeDocument/2006/relationships/image"/><Relationship Id="rId4" Target="../media/image2.png" Type="http://schemas.openxmlformats.org/officeDocument/2006/relationships/image"/></Relationships>
</file>

<file path=ppt/slides/_rels/slide2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2.xml" Type="http://schemas.openxmlformats.org/officeDocument/2006/relationships/notesSlide"/><Relationship Id="rId3" Target="../media/image2.png" Type="http://schemas.openxmlformats.org/officeDocument/2006/relationships/image"/></Relationships>
</file>

<file path=ppt/slides/_rels/slide2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3.xml" Type="http://schemas.openxmlformats.org/officeDocument/2006/relationships/notesSlide"/><Relationship Id="rId3" Target="../media/image2.png" Type="http://schemas.openxmlformats.org/officeDocument/2006/relationships/image"/></Relationships>
</file>

<file path=ppt/slides/_rels/slide2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4.xml" Type="http://schemas.openxmlformats.org/officeDocument/2006/relationships/notesSlide"/><Relationship Id="rId3" Target="../media/image1.png" Type="http://schemas.openxmlformats.org/officeDocument/2006/relationships/image"/><Relationship Id="rId4" Target="../media/image2.png" Type="http://schemas.openxmlformats.org/officeDocument/2006/relationships/image"/><Relationship Id="rId5" Target="../media/image3.png" Type="http://schemas.openxmlformats.org/officeDocument/2006/relationships/image"/></Relationships>
</file>

<file path=ppt/slides/_rels/slide25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2" Target="../media/image20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3.xml" Type="http://schemas.openxmlformats.org/officeDocument/2006/relationships/notesSlide"/><Relationship Id="rId3" Target="../media/image2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4.xml" Type="http://schemas.openxmlformats.org/officeDocument/2006/relationships/notesSlide"/><Relationship Id="rId3" Target="../media/image4.jpe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5.xml" Type="http://schemas.openxmlformats.org/officeDocument/2006/relationships/notesSlide"/><Relationship Id="rId3" Target="../media/image5.jpe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6.xml" Type="http://schemas.openxmlformats.org/officeDocument/2006/relationships/notesSlide"/><Relationship Id="rId3" Target="../media/image6.jpe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7.xml" Type="http://schemas.openxmlformats.org/officeDocument/2006/relationships/notesSlide"/><Relationship Id="rId3" Target="../media/image2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8.xml" Type="http://schemas.openxmlformats.org/officeDocument/2006/relationships/notesSlide"/><Relationship Id="rId3" Target="../media/image7.pn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9.xml" Type="http://schemas.openxmlformats.org/officeDocument/2006/relationships/notesSlide"/><Relationship Id="rId3" Target="../media/image8.jpe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1" name="图片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2612854" y="588349"/>
            <a:ext cx="7178845" cy="6269651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rcRect b="15831" l="1193" r="43990" t="66083"/>
          <a:stretch>
            <a:fillRect/>
          </a:stretch>
        </p:blipFill>
        <p:spPr>
          <a:xfrm>
            <a:off x="3710755" y="5617663"/>
            <a:ext cx="4819650" cy="124033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rcRect r="24064" t="82870"/>
          <a:stretch>
            <a:fillRect/>
          </a:stretch>
        </p:blipFill>
        <p:spPr>
          <a:xfrm>
            <a:off x="0" y="5943600"/>
            <a:ext cx="12241161" cy="2153879"/>
          </a:xfrm>
          <a:prstGeom prst="rect">
            <a:avLst/>
          </a:prstGeom>
        </p:spPr>
      </p:pic>
      <p:grpSp>
        <p:nvGrpSpPr>
          <p:cNvPr id="12" name="组合 11"/>
          <p:cNvGrpSpPr/>
          <p:nvPr/>
        </p:nvGrpSpPr>
        <p:grpSpPr>
          <a:xfrm>
            <a:off x="4990981" y="1795836"/>
            <a:ext cx="2707457" cy="2834489"/>
            <a:chOff x="6326822" y="996434"/>
            <a:chExt cx="2707457" cy="2834489"/>
          </a:xfrm>
        </p:grpSpPr>
        <p:sp>
          <p:nvSpPr>
            <p:cNvPr id="7" name="矩形 6"/>
            <p:cNvSpPr/>
            <p:nvPr/>
          </p:nvSpPr>
          <p:spPr>
            <a:xfrm>
              <a:off x="6958653" y="996434"/>
              <a:ext cx="1280160" cy="908685"/>
            </a:xfrm>
            <a:prstGeom prst="rect">
              <a:avLst/>
            </a:prstGeom>
          </p:spPr>
          <p:txBody>
            <a:bodyPr vert="eaVert" wrap="none">
              <a:spAutoFit/>
            </a:bodyPr>
            <a:lstStyle/>
            <a:p>
              <a:r>
                <a:rPr altLang="en-US" lang="zh-CN" smtClean="0" sz="7200">
                  <a:latin charset="-122" panose="02000000000000000000" pitchFamily="2" typeface="方正清刻本悦宋简体"/>
                  <a:ea charset="-122" panose="02000000000000000000" pitchFamily="2" typeface="方正清刻本悦宋简体"/>
                </a:rPr>
                <a:t>极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6326822" y="1609976"/>
              <a:ext cx="1097280" cy="11887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lang="zh-CN" sz="7200">
                  <a:latin charset="-122" panose="02000000000000000000" pitchFamily="2" typeface="方正清刻本悦宋简体"/>
                  <a:ea charset="-122" panose="02000000000000000000" pitchFamily="2" typeface="方正清刻本悦宋简体"/>
                </a:rPr>
                <a:t>简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7300412" y="2013003"/>
              <a:ext cx="1733867" cy="396240"/>
            </a:xfrm>
            <a:prstGeom prst="rect">
              <a:avLst/>
            </a:prstGeom>
          </p:spPr>
          <p:txBody>
            <a:bodyPr vert="horz" wrap="none">
              <a:spAutoFit/>
            </a:bodyPr>
            <a:lstStyle/>
            <a:p>
              <a:r>
                <a:rPr altLang="zh-CN" lang="en-US" smtClean="0" spc="600" sz="2000">
                  <a:solidFill>
                    <a:srgbClr val="C00000"/>
                  </a:solidFill>
                </a:rPr>
                <a:t>[JI JIAN]</a:t>
              </a:r>
            </a:p>
          </p:txBody>
        </p:sp>
        <p:sp>
          <p:nvSpPr>
            <p:cNvPr id="11" name="矩形 10"/>
            <p:cNvSpPr/>
            <p:nvPr/>
          </p:nvSpPr>
          <p:spPr>
            <a:xfrm>
              <a:off x="7073877" y="2377408"/>
              <a:ext cx="792480" cy="1453515"/>
            </a:xfrm>
            <a:prstGeom prst="rect">
              <a:avLst/>
            </a:prstGeom>
          </p:spPr>
          <p:txBody>
            <a:bodyPr vert="eaVert" wrap="none">
              <a:spAutoFit/>
            </a:bodyPr>
            <a:lstStyle/>
            <a:p>
              <a:r>
                <a:rPr altLang="en-US" lang="zh-CN" smtClean="0" sz="4000">
                  <a:latin charset="-122" panose="02000000000000000000" pitchFamily="2" typeface="方正清刻本悦宋简体"/>
                  <a:ea charset="-122" panose="02000000000000000000" pitchFamily="2" typeface="方正清刻本悦宋简体"/>
                </a:rPr>
                <a:t>中国风</a:t>
              </a:r>
            </a:p>
          </p:txBody>
        </p:sp>
      </p:grpSp>
      <p:pic>
        <p:nvPicPr>
          <p:cNvPr id="22" name="图片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475938" y="2548858"/>
            <a:ext cx="2359157" cy="1069850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569458" y="2602601"/>
            <a:ext cx="2359157" cy="1069850"/>
          </a:xfrm>
          <a:prstGeom prst="rect">
            <a:avLst/>
          </a:prstGeom>
        </p:spPr>
      </p:pic>
    </p:spTree>
    <p:extLst>
      <p:ext uri="{BB962C8B-B14F-4D97-AF65-F5344CB8AC3E}">
        <p14:creationId val="120537995"/>
      </p:ext>
    </p:extLst>
  </p:cSld>
  <p:clrMapOvr>
    <a:masterClrMapping/>
  </p:clrMapOvr>
  <mc:AlternateContent>
    <mc:Choice Requires="p14">
      <p:transition p14:dur="3400" spd="slow">
        <p14:reveal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矩形 4"/>
          <p:cNvSpPr/>
          <p:nvPr/>
        </p:nvSpPr>
        <p:spPr>
          <a:xfrm>
            <a:off x="8752245" y="0"/>
            <a:ext cx="1162050" cy="371328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矩形 5"/>
          <p:cNvSpPr/>
          <p:nvPr/>
        </p:nvSpPr>
        <p:spPr>
          <a:xfrm>
            <a:off x="8902384" y="201062"/>
            <a:ext cx="853440" cy="3155950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altLang="en-US" lang="zh-CN" smtClean="0" spc="600" sz="4400">
                <a:solidFill>
                  <a:schemeClr val="bg1"/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清 新 自 然</a:t>
            </a:r>
          </a:p>
        </p:txBody>
      </p:sp>
      <p:sp>
        <p:nvSpPr>
          <p:cNvPr id="7" name="矩形 6"/>
          <p:cNvSpPr/>
          <p:nvPr/>
        </p:nvSpPr>
        <p:spPr>
          <a:xfrm>
            <a:off x="4367442" y="2346734"/>
            <a:ext cx="1402080" cy="579120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altLang="en-US" lang="zh-CN" smtClean="0" sz="3200">
                <a:solidFill>
                  <a:srgbClr val="000000"/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章回二</a:t>
            </a:r>
          </a:p>
        </p:txBody>
      </p:sp>
      <p:sp>
        <p:nvSpPr>
          <p:cNvPr id="8" name="矩形 7"/>
          <p:cNvSpPr/>
          <p:nvPr/>
        </p:nvSpPr>
        <p:spPr>
          <a:xfrm>
            <a:off x="6168639" y="2346734"/>
            <a:ext cx="1808480" cy="5791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0" i="0" lang="zh-CN" smtClean="0" sz="3200">
                <a:solidFill>
                  <a:srgbClr val="C00000"/>
                </a:solidFill>
                <a:effectLst/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清新自然</a:t>
            </a:r>
          </a:p>
        </p:txBody>
      </p:sp>
      <p:sp>
        <p:nvSpPr>
          <p:cNvPr id="10" name="矩形 9"/>
          <p:cNvSpPr/>
          <p:nvPr/>
        </p:nvSpPr>
        <p:spPr>
          <a:xfrm>
            <a:off x="3479865" y="3075143"/>
            <a:ext cx="2926080" cy="1554007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mtClean="0" spc="600" sz="1200"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意境是指抒情性作品中所呈现的的那种情景交融、虚实相生的形象系统，及其所诱发和开拓的审美想象空间。他同文学典型一样，也是文学形象的高级形态之一。 如果典型是以单个形象而论的话，意境则是由若干形象构成的形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b="66451" l="17906" r="67669"/>
          <a:stretch>
            <a:fillRect/>
          </a:stretch>
        </p:blipFill>
        <p:spPr>
          <a:xfrm>
            <a:off x="1875250" y="973394"/>
            <a:ext cx="2015353" cy="3655756"/>
          </a:xfrm>
          <a:prstGeom prst="rect">
            <a:avLst/>
          </a:prstGeom>
        </p:spPr>
      </p:pic>
    </p:spTree>
    <p:extLst>
      <p:ext uri="{BB962C8B-B14F-4D97-AF65-F5344CB8AC3E}">
        <p14:creationId val="3721819644"/>
      </p:ext>
    </p:extLst>
  </p:cSld>
  <p:clrMapOvr>
    <a:masterClrMapping/>
  </p:clrMapOvr>
  <mc:AlternateContent>
    <mc:Choice Requires="p14">
      <p:transition p14:dur="3400" spd="slow">
        <p14:reveal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3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"/>
      <p:bldP grpId="0" spid="8"/>
      <p:bldP grpId="0" spid="10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314325" y="1"/>
            <a:ext cx="904875" cy="270012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矩形 4"/>
          <p:cNvSpPr/>
          <p:nvPr/>
        </p:nvSpPr>
        <p:spPr>
          <a:xfrm>
            <a:off x="458986" y="191363"/>
            <a:ext cx="609600" cy="2508766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altLang="en-US" lang="zh-CN" smtClean="0" spc="600" sz="2800">
                <a:solidFill>
                  <a:schemeClr val="bg1"/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清 新 自 然</a:t>
            </a:r>
          </a:p>
        </p:txBody>
      </p:sp>
      <p:sp>
        <p:nvSpPr>
          <p:cNvPr id="6" name="矩形 5"/>
          <p:cNvSpPr/>
          <p:nvPr/>
        </p:nvSpPr>
        <p:spPr>
          <a:xfrm>
            <a:off x="2052558" y="2447629"/>
            <a:ext cx="2926080" cy="1554007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mtClean="0" spc="600" sz="1200"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意境是指抒情性作品中所呈现的的那种情景交融、虚实相生的形象系统，及其所诱发和开拓的审美想象空间。他同文学典型一样，也是文学形象的高级形态之一。 如果典型是以单个形象而论的话，意境则是由若干形象构成的形</a:t>
            </a:r>
          </a:p>
        </p:txBody>
      </p:sp>
      <p:cxnSp>
        <p:nvCxnSpPr>
          <p:cNvPr id="7" name="直接连接符 6"/>
          <p:cNvCxnSpPr/>
          <p:nvPr/>
        </p:nvCxnSpPr>
        <p:spPr>
          <a:xfrm flipH="1">
            <a:off x="7021413" y="2064937"/>
            <a:ext cx="0" cy="3576429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7171830" y="3100654"/>
            <a:ext cx="1198880" cy="13106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z="8000">
                <a:solidFill>
                  <a:srgbClr val="C00000"/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意</a:t>
            </a:r>
          </a:p>
        </p:txBody>
      </p:sp>
      <p:sp>
        <p:nvSpPr>
          <p:cNvPr id="9" name="矩形 8"/>
          <p:cNvSpPr/>
          <p:nvPr/>
        </p:nvSpPr>
        <p:spPr>
          <a:xfrm>
            <a:off x="7502049" y="2437916"/>
            <a:ext cx="589280" cy="5791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mtClean="0" sz="3200">
                <a:solidFill>
                  <a:schemeClr val="bg2">
                    <a:lumMod val="25000"/>
                  </a:schemeClr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YI</a:t>
            </a:r>
          </a:p>
        </p:txBody>
      </p:sp>
      <p:sp>
        <p:nvSpPr>
          <p:cNvPr id="10" name="矩形 9"/>
          <p:cNvSpPr/>
          <p:nvPr/>
        </p:nvSpPr>
        <p:spPr>
          <a:xfrm>
            <a:off x="7404944" y="4424094"/>
            <a:ext cx="731520" cy="990928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altLang="en-US" lang="zh-CN" sz="1200">
                <a:solidFill>
                  <a:srgbClr val="333333"/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呈现的那种情景交融、虚实相生</a:t>
            </a:r>
          </a:p>
        </p:txBody>
      </p:sp>
      <p:sp>
        <p:nvSpPr>
          <p:cNvPr id="11" name="矩形 10"/>
          <p:cNvSpPr/>
          <p:nvPr/>
        </p:nvSpPr>
        <p:spPr>
          <a:xfrm>
            <a:off x="2086417" y="4087359"/>
            <a:ext cx="2926080" cy="1554007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mtClean="0" spc="600" sz="1200"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意境是指抒情性作品中所呈现的的那种情景交融、虚实相生的形象系统，及其所诱发和开拓的审美想象空间。他同文学典型一样，也是文学形象的高级形态之一。 如果典型是以单个形象而论的话，意境则是由若干形象构成的形</a:t>
            </a:r>
          </a:p>
        </p:txBody>
      </p:sp>
    </p:spTree>
    <p:extLst>
      <p:ext uri="{BB962C8B-B14F-4D97-AF65-F5344CB8AC3E}">
        <p14:creationId val="1407916302"/>
      </p:ext>
    </p:extLst>
  </p:cSld>
  <p:clrMapOvr>
    <a:masterClrMapping/>
  </p:clrMapOvr>
  <mc:AlternateContent>
    <mc:Choice Requires="p14">
      <p:transition p14:dur="3400" spd="slow">
        <p14:reveal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10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9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1000" id="1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4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9"/>
      <p:bldP grpId="0" spid="10"/>
      <p:bldP grpId="0" spid="11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2419350" y="953741"/>
            <a:ext cx="1790700" cy="5329464"/>
          </a:xfrm>
          <a:custGeom>
            <a:gdLst>
              <a:gd fmla="*/ 0 w 1790700" name="connsiteX0"/>
              <a:gd fmla="*/ 0 h 5331946" name="connsiteY0"/>
              <a:gd fmla="*/ 1790700 w 1790700" name="connsiteX1"/>
              <a:gd fmla="*/ 0 h 5331946" name="connsiteY1"/>
              <a:gd fmla="*/ 1790700 w 1790700" name="connsiteX2"/>
              <a:gd fmla="*/ 5331946 h 5331946" name="connsiteY2"/>
              <a:gd fmla="*/ 0 w 1790700" name="connsiteX3"/>
              <a:gd fmla="*/ 5331946 h 5331946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5331946" w="1790700">
                <a:moveTo>
                  <a:pt x="0" y="0"/>
                </a:moveTo>
                <a:lnTo>
                  <a:pt x="1790700" y="0"/>
                </a:lnTo>
                <a:lnTo>
                  <a:pt x="1790700" y="5331946"/>
                </a:lnTo>
                <a:lnTo>
                  <a:pt x="0" y="5331946"/>
                </a:lnTo>
                <a:close/>
              </a:path>
            </a:pathLst>
          </a:custGeom>
        </p:spPr>
      </p:pic>
      <p:sp>
        <p:nvSpPr>
          <p:cNvPr id="4" name="矩形 3"/>
          <p:cNvSpPr/>
          <p:nvPr/>
        </p:nvSpPr>
        <p:spPr>
          <a:xfrm>
            <a:off x="314325" y="1"/>
            <a:ext cx="904875" cy="270012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矩形 4"/>
          <p:cNvSpPr/>
          <p:nvPr/>
        </p:nvSpPr>
        <p:spPr>
          <a:xfrm>
            <a:off x="458986" y="191363"/>
            <a:ext cx="609600" cy="2508766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altLang="en-US" lang="zh-CN" smtClean="0" spc="600" sz="2800">
                <a:solidFill>
                  <a:schemeClr val="bg1"/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清 新 自 然</a:t>
            </a:r>
          </a:p>
        </p:txBody>
      </p:sp>
      <p:sp>
        <p:nvSpPr>
          <p:cNvPr id="12" name="矩形 11"/>
          <p:cNvSpPr/>
          <p:nvPr/>
        </p:nvSpPr>
        <p:spPr>
          <a:xfrm>
            <a:off x="4988769" y="1695882"/>
            <a:ext cx="1808480" cy="5791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0" i="0" lang="zh-CN" smtClean="0" sz="3200">
                <a:solidFill>
                  <a:schemeClr val="bg2">
                    <a:lumMod val="10000"/>
                  </a:schemeClr>
                </a:solidFill>
                <a:effectLst/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清新自然</a:t>
            </a:r>
          </a:p>
        </p:txBody>
      </p:sp>
      <p:sp>
        <p:nvSpPr>
          <p:cNvPr id="13" name="矩形 12"/>
          <p:cNvSpPr/>
          <p:nvPr/>
        </p:nvSpPr>
        <p:spPr>
          <a:xfrm>
            <a:off x="4988769" y="2280657"/>
            <a:ext cx="5964981" cy="640080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b="0" i="0" lang="zh-CN" smtClean="0" sz="1200">
                <a:solidFill>
                  <a:schemeClr val="bg2">
                    <a:lumMod val="25000"/>
                  </a:schemeClr>
                </a:solidFill>
                <a:effectLst/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意境是指抒情性作品中呈现的那种情景交融、虚实相生、活跃着生命律动的韵味无穷的诗意空间</a:t>
            </a:r>
          </a:p>
        </p:txBody>
      </p:sp>
      <p:cxnSp>
        <p:nvCxnSpPr>
          <p:cNvPr id="18" name="直接连接符 17"/>
          <p:cNvCxnSpPr/>
          <p:nvPr/>
        </p:nvCxnSpPr>
        <p:spPr>
          <a:xfrm>
            <a:off x="4800600" y="3045946"/>
            <a:ext cx="6153150" cy="0"/>
          </a:xfrm>
          <a:prstGeom prst="line">
            <a:avLst/>
          </a:prstGeom>
          <a:ln>
            <a:solidFill>
              <a:schemeClr val="bg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4894685" y="3464868"/>
            <a:ext cx="5964981" cy="1188720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mtClean="0" spc="600" sz="1200">
                <a:solidFill>
                  <a:schemeClr val="bg2">
                    <a:lumMod val="25000"/>
                  </a:schemeClr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意境是指抒情性作品中所呈现的的那种情景交融、虚实相生的形象系统，及其所诱发和开拓的审美想象空间。他同文学典型一样，也是文学形象的高级形态之一。 如果典型是以单个形象而论的话，意境则是由若干形象构成的形</a:t>
            </a:r>
          </a:p>
        </p:txBody>
      </p:sp>
      <p:sp>
        <p:nvSpPr>
          <p:cNvPr id="20" name="矩形 19"/>
          <p:cNvSpPr/>
          <p:nvPr/>
        </p:nvSpPr>
        <p:spPr>
          <a:xfrm>
            <a:off x="4894685" y="5084117"/>
            <a:ext cx="5964981" cy="640080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mtClean="0" spc="600" sz="1200">
                <a:solidFill>
                  <a:schemeClr val="bg2">
                    <a:lumMod val="25000"/>
                  </a:schemeClr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意境是指抒情性作品中所呈现的的那种情景交融、虚实相生的形象系统，及其所诱发和开拓的审美想象空间。</a:t>
            </a:r>
          </a:p>
        </p:txBody>
      </p:sp>
    </p:spTree>
    <p:extLst>
      <p:ext uri="{BB962C8B-B14F-4D97-AF65-F5344CB8AC3E}">
        <p14:creationId val="1594957527"/>
      </p:ext>
    </p:extLst>
  </p:cSld>
  <p:clrMapOvr>
    <a:masterClrMapping/>
  </p:clrMapOvr>
  <mc:AlternateContent>
    <mc:Choice Requires="p14">
      <p:transition p14:dur="3400" spd="slow">
        <p14:reveal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7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1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3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6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7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9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2"/>
      <p:bldP grpId="0" spid="13"/>
      <p:bldP grpId="0" spid="19"/>
      <p:bldP grpId="0" spid="20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6" name="图片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727914" y="1011594"/>
            <a:ext cx="2628343" cy="2262448"/>
          </a:xfrm>
          <a:custGeom>
            <a:gdLst>
              <a:gd fmla="*/ 0 w 2628343" name="connsiteX0"/>
              <a:gd fmla="*/ 0 h 2262648" name="connsiteY0"/>
              <a:gd fmla="*/ 2628343 w 2628343" name="connsiteX1"/>
              <a:gd fmla="*/ 0 h 2262648" name="connsiteY1"/>
              <a:gd fmla="*/ 2628343 w 2628343" name="connsiteX2"/>
              <a:gd fmla="*/ 2262648 h 2262648" name="connsiteY2"/>
              <a:gd fmla="*/ 0 w 2628343" name="connsiteX3"/>
              <a:gd fmla="*/ 2262648 h 2262648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2262648" w="2628343">
                <a:moveTo>
                  <a:pt x="0" y="0"/>
                </a:moveTo>
                <a:lnTo>
                  <a:pt x="2628343" y="0"/>
                </a:lnTo>
                <a:lnTo>
                  <a:pt x="2628343" y="2262648"/>
                </a:lnTo>
                <a:lnTo>
                  <a:pt x="0" y="2262648"/>
                </a:lnTo>
                <a:close/>
              </a:path>
            </a:pathLst>
          </a:cu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125733" y="3651080"/>
            <a:ext cx="1639625" cy="1426291"/>
          </a:xfrm>
          <a:custGeom>
            <a:gdLst>
              <a:gd fmla="*/ 0 w 1641249" name="connsiteX0"/>
              <a:gd fmla="*/ 0 h 1426291" name="connsiteY0"/>
              <a:gd fmla="*/ 1641249 w 1641249" name="connsiteX1"/>
              <a:gd fmla="*/ 0 h 1426291" name="connsiteY1"/>
              <a:gd fmla="*/ 1641249 w 1641249" name="connsiteX2"/>
              <a:gd fmla="*/ 1426291 h 1426291" name="connsiteY2"/>
              <a:gd fmla="*/ 0 w 1641249" name="connsiteX3"/>
              <a:gd fmla="*/ 1426291 h 1426291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1426291" w="1641249">
                <a:moveTo>
                  <a:pt x="0" y="0"/>
                </a:moveTo>
                <a:lnTo>
                  <a:pt x="1641249" y="0"/>
                </a:lnTo>
                <a:lnTo>
                  <a:pt x="1641249" y="1426291"/>
                </a:lnTo>
                <a:lnTo>
                  <a:pt x="0" y="1426291"/>
                </a:lnTo>
                <a:close/>
              </a:path>
            </a:pathLst>
          </a:cu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867138" y="2146336"/>
            <a:ext cx="1656813" cy="1419255"/>
          </a:xfrm>
          <a:custGeom>
            <a:gdLst>
              <a:gd fmla="*/ 0 w 1656813" name="connsiteX0"/>
              <a:gd fmla="*/ 0 h 1426292" name="connsiteY0"/>
              <a:gd fmla="*/ 1656813 w 1656813" name="connsiteX1"/>
              <a:gd fmla="*/ 0 h 1426292" name="connsiteY1"/>
              <a:gd fmla="*/ 1656813 w 1656813" name="connsiteX2"/>
              <a:gd fmla="*/ 1426292 h 1426292" name="connsiteY2"/>
              <a:gd fmla="*/ 0 w 1656813" name="connsiteX3"/>
              <a:gd fmla="*/ 1426292 h 1426292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1426292" w="1656813">
                <a:moveTo>
                  <a:pt x="0" y="0"/>
                </a:moveTo>
                <a:lnTo>
                  <a:pt x="1656813" y="0"/>
                </a:lnTo>
                <a:lnTo>
                  <a:pt x="1656813" y="1426292"/>
                </a:lnTo>
                <a:lnTo>
                  <a:pt x="0" y="1426292"/>
                </a:lnTo>
                <a:close/>
              </a:path>
            </a:pathLst>
          </a:custGeom>
        </p:spPr>
      </p:pic>
      <p:sp>
        <p:nvSpPr>
          <p:cNvPr id="4" name="矩形 3"/>
          <p:cNvSpPr/>
          <p:nvPr/>
        </p:nvSpPr>
        <p:spPr>
          <a:xfrm>
            <a:off x="314325" y="1"/>
            <a:ext cx="904875" cy="270012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矩形 4"/>
          <p:cNvSpPr/>
          <p:nvPr/>
        </p:nvSpPr>
        <p:spPr>
          <a:xfrm>
            <a:off x="458986" y="191363"/>
            <a:ext cx="609600" cy="2508766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altLang="en-US" lang="zh-CN" smtClean="0" spc="600" sz="2800">
                <a:solidFill>
                  <a:schemeClr val="bg1"/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清 新 自 然</a:t>
            </a:r>
          </a:p>
        </p:txBody>
      </p:sp>
      <p:sp>
        <p:nvSpPr>
          <p:cNvPr id="9" name="矩形 8"/>
          <p:cNvSpPr/>
          <p:nvPr/>
        </p:nvSpPr>
        <p:spPr>
          <a:xfrm>
            <a:off x="1867469" y="2537218"/>
            <a:ext cx="4444841" cy="1737360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mtClean="0" spc="600" sz="1200">
                <a:solidFill>
                  <a:schemeClr val="bg2">
                    <a:lumMod val="25000"/>
                  </a:schemeClr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意境是指抒情性作品中所呈现的的那种情景交融、虚实相生的形象系统，及其所诱发和开拓的审美想象空间。他同文学典型一样，也是文学形象的高级形态之一。 如果典型是以单个形象而论的话，意境则是由若干形象构成的形</a:t>
            </a:r>
          </a:p>
        </p:txBody>
      </p:sp>
      <p:sp>
        <p:nvSpPr>
          <p:cNvPr id="10" name="矩形 9"/>
          <p:cNvSpPr/>
          <p:nvPr/>
        </p:nvSpPr>
        <p:spPr>
          <a:xfrm>
            <a:off x="1867469" y="4754204"/>
            <a:ext cx="5964981" cy="640080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mtClean="0" spc="600" sz="1200">
                <a:solidFill>
                  <a:schemeClr val="bg2">
                    <a:lumMod val="25000"/>
                  </a:schemeClr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意境是指抒情性作品中所呈现的的那种情景交融、虚实相生的形象系统，及其所诱发和开拓的审美想象空间。</a:t>
            </a:r>
          </a:p>
        </p:txBody>
      </p:sp>
      <p:sp>
        <p:nvSpPr>
          <p:cNvPr id="11" name="矩形 10"/>
          <p:cNvSpPr/>
          <p:nvPr/>
        </p:nvSpPr>
        <p:spPr>
          <a:xfrm>
            <a:off x="10679147" y="3651078"/>
            <a:ext cx="670560" cy="1544320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altLang="en-US" b="0" i="0" lang="zh-CN" smtClean="0" sz="3200">
                <a:solidFill>
                  <a:srgbClr val="C00000"/>
                </a:solidFill>
                <a:effectLst/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清新自然</a:t>
            </a:r>
          </a:p>
        </p:txBody>
      </p:sp>
      <p:sp>
        <p:nvSpPr>
          <p:cNvPr id="12" name="矩形 11"/>
          <p:cNvSpPr/>
          <p:nvPr/>
        </p:nvSpPr>
        <p:spPr>
          <a:xfrm>
            <a:off x="9931355" y="3732156"/>
            <a:ext cx="1005840" cy="2281012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b="0" i="0" lang="zh-CN" smtClean="0" sz="1200">
                <a:solidFill>
                  <a:schemeClr val="bg2">
                    <a:lumMod val="25000"/>
                  </a:schemeClr>
                </a:solidFill>
                <a:effectLst/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意境是指抒情性作品中呈现的那种情景交融、虚实相生、活跃着生命律动的韵味无穷的诗意空间</a:t>
            </a:r>
          </a:p>
        </p:txBody>
      </p:sp>
    </p:spTree>
    <p:extLst>
      <p:ext uri="{BB962C8B-B14F-4D97-AF65-F5344CB8AC3E}">
        <p14:creationId val="229913586"/>
      </p:ext>
    </p:extLst>
  </p:cSld>
  <p:clrMapOvr>
    <a:masterClrMapping/>
  </p:clrMapOvr>
  <mc:AlternateContent>
    <mc:Choice Requires="p14">
      <p:transition p14:dur="3400" spd="slow">
        <p14:reveal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"/>
      <p:bldP grpId="0" spid="10"/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314325" y="1"/>
            <a:ext cx="904875" cy="270012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矩形 4"/>
          <p:cNvSpPr/>
          <p:nvPr/>
        </p:nvSpPr>
        <p:spPr>
          <a:xfrm>
            <a:off x="458986" y="191363"/>
            <a:ext cx="609600" cy="2508766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altLang="en-US" lang="zh-CN" smtClean="0" spc="600" sz="2800">
                <a:solidFill>
                  <a:schemeClr val="bg1"/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清 新 自 然</a:t>
            </a: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b="61639" l="47238" r="35666" t="-1918"/>
          <a:stretch>
            <a:fillRect/>
          </a:stretch>
        </p:blipFill>
        <p:spPr>
          <a:xfrm>
            <a:off x="3974246" y="952500"/>
            <a:ext cx="1264712" cy="23241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b="61639" l="47238" r="35666" t="-1918"/>
          <a:stretch>
            <a:fillRect/>
          </a:stretch>
        </p:blipFill>
        <p:spPr>
          <a:xfrm>
            <a:off x="7098446" y="950015"/>
            <a:ext cx="1264712" cy="23241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b="61639" l="47238" r="35666" t="-1918"/>
          <a:stretch>
            <a:fillRect/>
          </a:stretch>
        </p:blipFill>
        <p:spPr>
          <a:xfrm>
            <a:off x="9853492" y="950015"/>
            <a:ext cx="1264712" cy="2324100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3697247" y="2112065"/>
            <a:ext cx="548640" cy="1181100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altLang="en-US" lang="zh-CN" smtClean="0" sz="2400">
                <a:solidFill>
                  <a:srgbClr val="C00000"/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添加标题</a:t>
            </a:r>
          </a:p>
        </p:txBody>
      </p:sp>
      <p:sp>
        <p:nvSpPr>
          <p:cNvPr id="13" name="矩形 12"/>
          <p:cNvSpPr/>
          <p:nvPr/>
        </p:nvSpPr>
        <p:spPr>
          <a:xfrm>
            <a:off x="3040781" y="2112065"/>
            <a:ext cx="731520" cy="354578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b="0" i="0" lang="zh-CN" smtClean="0" sz="1200">
                <a:solidFill>
                  <a:srgbClr val="333333"/>
                </a:solidFill>
                <a:effectLst/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作品中呈现的那种情景交融、虚实相生、活跃意境是指抒情性着生命律动的韵味无穷的诗意空间</a:t>
            </a:r>
          </a:p>
        </p:txBody>
      </p:sp>
      <p:sp>
        <p:nvSpPr>
          <p:cNvPr id="14" name="矩形 13"/>
          <p:cNvSpPr/>
          <p:nvPr/>
        </p:nvSpPr>
        <p:spPr>
          <a:xfrm>
            <a:off x="6734271" y="2112065"/>
            <a:ext cx="548640" cy="1181100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altLang="en-US" lang="zh-CN" smtClean="0" sz="2400">
                <a:solidFill>
                  <a:srgbClr val="C00000"/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添加标题</a:t>
            </a:r>
          </a:p>
        </p:txBody>
      </p:sp>
      <p:sp>
        <p:nvSpPr>
          <p:cNvPr id="15" name="矩形 14"/>
          <p:cNvSpPr/>
          <p:nvPr/>
        </p:nvSpPr>
        <p:spPr>
          <a:xfrm>
            <a:off x="6077804" y="2112065"/>
            <a:ext cx="731520" cy="354578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b="0" i="0" lang="zh-CN" smtClean="0" sz="1200">
                <a:solidFill>
                  <a:srgbClr val="333333"/>
                </a:solidFill>
                <a:effectLst/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作品中呈现的那种情景交融、虚实相生、活跃意境是指抒情性着生命律动的韵味无穷的诗意空间</a:t>
            </a:r>
          </a:p>
        </p:txBody>
      </p:sp>
      <p:sp>
        <p:nvSpPr>
          <p:cNvPr id="16" name="矩形 15"/>
          <p:cNvSpPr/>
          <p:nvPr/>
        </p:nvSpPr>
        <p:spPr>
          <a:xfrm>
            <a:off x="9573060" y="2112065"/>
            <a:ext cx="548640" cy="1181100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altLang="en-US" lang="zh-CN" smtClean="0" sz="2400">
                <a:solidFill>
                  <a:srgbClr val="C00000"/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添加标题</a:t>
            </a:r>
          </a:p>
        </p:txBody>
      </p:sp>
      <p:sp>
        <p:nvSpPr>
          <p:cNvPr id="17" name="矩形 16"/>
          <p:cNvSpPr/>
          <p:nvPr/>
        </p:nvSpPr>
        <p:spPr>
          <a:xfrm>
            <a:off x="8916595" y="2112065"/>
            <a:ext cx="731520" cy="354578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b="0" i="0" lang="zh-CN" smtClean="0" sz="1200">
                <a:solidFill>
                  <a:srgbClr val="333333"/>
                </a:solidFill>
                <a:effectLst/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作品中呈现的那种情景交融、虚实相生、活跃意境是指抒情性着生命律动的韵味无穷的诗意空间</a:t>
            </a:r>
          </a:p>
        </p:txBody>
      </p:sp>
    </p:spTree>
    <p:extLst>
      <p:ext uri="{BB962C8B-B14F-4D97-AF65-F5344CB8AC3E}">
        <p14:creationId val="4134585524"/>
      </p:ext>
    </p:extLst>
  </p:cSld>
  <p:clrMapOvr>
    <a:masterClrMapping/>
  </p:clrMapOvr>
  <mc:AlternateContent>
    <mc:Choice Requires="p14">
      <p:transition p14:dur="3400" spd="slow">
        <p14:reveal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3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9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4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2"/>
      <p:bldP grpId="0" spid="13"/>
      <p:bldP grpId="0" spid="14"/>
      <p:bldP grpId="0" spid="15"/>
      <p:bldP grpId="0" spid="16"/>
      <p:bldP grpId="0" spid="17"/>
    </p:bld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524750" y="1679"/>
            <a:ext cx="4667250" cy="6854642"/>
          </a:xfrm>
          <a:custGeom>
            <a:gdLst>
              <a:gd fmla="*/ 0 w 4667250" name="connsiteX0"/>
              <a:gd fmla="*/ 0 h 6858000" name="connsiteY0"/>
              <a:gd fmla="*/ 4667250 w 4667250" name="connsiteX1"/>
              <a:gd fmla="*/ 0 h 6858000" name="connsiteY1"/>
              <a:gd fmla="*/ 4667250 w 4667250" name="connsiteX2"/>
              <a:gd fmla="*/ 6858000 h 6858000" name="connsiteY2"/>
              <a:gd fmla="*/ 0 w 4667250" name="connsiteX3"/>
              <a:gd fmla="*/ 6858000 h 6858000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6858000" w="4667250">
                <a:moveTo>
                  <a:pt x="0" y="0"/>
                </a:moveTo>
                <a:lnTo>
                  <a:pt x="4667250" y="0"/>
                </a:lnTo>
                <a:lnTo>
                  <a:pt x="4667250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4" name="矩形 3"/>
          <p:cNvSpPr/>
          <p:nvPr/>
        </p:nvSpPr>
        <p:spPr>
          <a:xfrm>
            <a:off x="314325" y="1"/>
            <a:ext cx="904875" cy="270012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矩形 4"/>
          <p:cNvSpPr/>
          <p:nvPr/>
        </p:nvSpPr>
        <p:spPr>
          <a:xfrm>
            <a:off x="458986" y="191363"/>
            <a:ext cx="609600" cy="2508766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altLang="en-US" lang="zh-CN" smtClean="0" spc="600" sz="2800">
                <a:solidFill>
                  <a:schemeClr val="bg1"/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清 新 自 然</a:t>
            </a:r>
          </a:p>
        </p:txBody>
      </p:sp>
      <p:sp>
        <p:nvSpPr>
          <p:cNvPr id="18" name="矩形 17"/>
          <p:cNvSpPr/>
          <p:nvPr/>
        </p:nvSpPr>
        <p:spPr>
          <a:xfrm>
            <a:off x="2112219" y="1239738"/>
            <a:ext cx="1808480" cy="5791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0" i="0" lang="zh-CN" smtClean="0" sz="3200">
                <a:solidFill>
                  <a:schemeClr val="bg2">
                    <a:lumMod val="10000"/>
                  </a:schemeClr>
                </a:solidFill>
                <a:effectLst/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清新自然</a:t>
            </a:r>
          </a:p>
        </p:txBody>
      </p:sp>
      <p:sp>
        <p:nvSpPr>
          <p:cNvPr id="19" name="矩形 18"/>
          <p:cNvSpPr/>
          <p:nvPr/>
        </p:nvSpPr>
        <p:spPr>
          <a:xfrm>
            <a:off x="2112219" y="1824513"/>
            <a:ext cx="4898181" cy="640080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b="0" i="0" lang="zh-CN" smtClean="0" sz="1200">
                <a:solidFill>
                  <a:schemeClr val="bg2">
                    <a:lumMod val="50000"/>
                  </a:schemeClr>
                </a:solidFill>
                <a:effectLst/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意境是指抒情性作品中呈现的那种情景交融、虚实相生、活跃着生命律动的韵味无穷的诗意空间</a:t>
            </a:r>
          </a:p>
        </p:txBody>
      </p:sp>
      <p:sp>
        <p:nvSpPr>
          <p:cNvPr id="24" name="矩形 23"/>
          <p:cNvSpPr/>
          <p:nvPr/>
        </p:nvSpPr>
        <p:spPr>
          <a:xfrm>
            <a:off x="2112219" y="3055618"/>
            <a:ext cx="1808480" cy="5791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0" i="0" lang="zh-CN" smtClean="0" sz="3200">
                <a:solidFill>
                  <a:schemeClr val="bg2">
                    <a:lumMod val="10000"/>
                  </a:schemeClr>
                </a:solidFill>
                <a:effectLst/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清新自然</a:t>
            </a:r>
          </a:p>
        </p:txBody>
      </p:sp>
      <p:sp>
        <p:nvSpPr>
          <p:cNvPr id="25" name="矩形 24"/>
          <p:cNvSpPr/>
          <p:nvPr/>
        </p:nvSpPr>
        <p:spPr>
          <a:xfrm>
            <a:off x="2112219" y="3640393"/>
            <a:ext cx="4898181" cy="640080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b="0" i="0" lang="zh-CN" smtClean="0" sz="1200">
                <a:solidFill>
                  <a:schemeClr val="bg2">
                    <a:lumMod val="50000"/>
                  </a:schemeClr>
                </a:solidFill>
                <a:effectLst/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意境是指抒情性作品中呈现的那种情景交融、虚实相生、活跃着生命律动的韵味无穷的诗意空间</a:t>
            </a:r>
          </a:p>
        </p:txBody>
      </p:sp>
      <p:sp>
        <p:nvSpPr>
          <p:cNvPr id="26" name="矩形 25"/>
          <p:cNvSpPr/>
          <p:nvPr/>
        </p:nvSpPr>
        <p:spPr>
          <a:xfrm>
            <a:off x="2112219" y="4871500"/>
            <a:ext cx="1808480" cy="5791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0" i="0" lang="zh-CN" smtClean="0" sz="3200">
                <a:solidFill>
                  <a:schemeClr val="bg2">
                    <a:lumMod val="10000"/>
                  </a:schemeClr>
                </a:solidFill>
                <a:effectLst/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清新自然</a:t>
            </a:r>
          </a:p>
        </p:txBody>
      </p:sp>
      <p:sp>
        <p:nvSpPr>
          <p:cNvPr id="27" name="矩形 26"/>
          <p:cNvSpPr/>
          <p:nvPr/>
        </p:nvSpPr>
        <p:spPr>
          <a:xfrm>
            <a:off x="2112219" y="5456275"/>
            <a:ext cx="4898181" cy="640080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b="0" i="0" lang="zh-CN" smtClean="0" sz="1200">
                <a:solidFill>
                  <a:schemeClr val="bg2">
                    <a:lumMod val="50000"/>
                  </a:schemeClr>
                </a:solidFill>
                <a:effectLst/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意境是指抒情性作品中呈现的那种情景交融、虚实相生、活跃着生命律动的韵味无穷的诗意空间</a:t>
            </a:r>
          </a:p>
        </p:txBody>
      </p:sp>
    </p:spTree>
    <p:extLst>
      <p:ext uri="{BB962C8B-B14F-4D97-AF65-F5344CB8AC3E}">
        <p14:creationId val="3284365936"/>
      </p:ext>
    </p:extLst>
  </p:cSld>
  <p:clrMapOvr>
    <a:masterClrMapping/>
  </p:clrMapOvr>
  <mc:AlternateContent>
    <mc:Choice Requires="p14">
      <p:transition p14:dur="3400" spd="slow">
        <p14:reveal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3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9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4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8"/>
      <p:bldP grpId="0" spid="19"/>
      <p:bldP grpId="0" spid="24"/>
      <p:bldP grpId="0" spid="25"/>
      <p:bldP grpId="0" spid="26"/>
      <p:bldP grpId="0" spid="27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15065" y="3276600"/>
            <a:ext cx="11457095" cy="3219450"/>
          </a:xfrm>
          <a:custGeom>
            <a:gdLst>
              <a:gd fmla="*/ 0 w 11458576" name="connsiteX0"/>
              <a:gd fmla="*/ 0 h 3219450" name="connsiteY0"/>
              <a:gd fmla="*/ 11458576 w 11458576" name="connsiteX1"/>
              <a:gd fmla="*/ 0 h 3219450" name="connsiteY1"/>
              <a:gd fmla="*/ 11458576 w 11458576" name="connsiteX2"/>
              <a:gd fmla="*/ 3219450 h 3219450" name="connsiteY2"/>
              <a:gd fmla="*/ 0 w 11458576" name="connsiteX3"/>
              <a:gd fmla="*/ 3219450 h 3219450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3219450" w="11458576">
                <a:moveTo>
                  <a:pt x="0" y="0"/>
                </a:moveTo>
                <a:lnTo>
                  <a:pt x="11458576" y="0"/>
                </a:lnTo>
                <a:lnTo>
                  <a:pt x="11458576" y="3219450"/>
                </a:lnTo>
                <a:lnTo>
                  <a:pt x="0" y="3219450"/>
                </a:lnTo>
                <a:close/>
              </a:path>
            </a:pathLst>
          </a:custGeom>
        </p:spPr>
      </p:pic>
      <p:sp>
        <p:nvSpPr>
          <p:cNvPr id="4" name="矩形 3"/>
          <p:cNvSpPr/>
          <p:nvPr/>
        </p:nvSpPr>
        <p:spPr>
          <a:xfrm>
            <a:off x="314325" y="1"/>
            <a:ext cx="904875" cy="270012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矩形 4"/>
          <p:cNvSpPr/>
          <p:nvPr/>
        </p:nvSpPr>
        <p:spPr>
          <a:xfrm>
            <a:off x="458986" y="191363"/>
            <a:ext cx="609600" cy="2508766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altLang="en-US" lang="zh-CN" smtClean="0" spc="600" sz="2800">
                <a:solidFill>
                  <a:schemeClr val="bg1"/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清 新 自 然</a:t>
            </a:r>
          </a:p>
        </p:txBody>
      </p:sp>
      <p:sp>
        <p:nvSpPr>
          <p:cNvPr id="12" name="矩形 11"/>
          <p:cNvSpPr/>
          <p:nvPr/>
        </p:nvSpPr>
        <p:spPr>
          <a:xfrm>
            <a:off x="5807920" y="1057692"/>
            <a:ext cx="5964981" cy="1188720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altLang="en-US" lang="zh-CN" smtClean="0" spc="600" sz="1200">
                <a:solidFill>
                  <a:schemeClr val="bg2">
                    <a:lumMod val="25000"/>
                  </a:schemeClr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意境是指抒情性作品中所呈现的的那种情景交融、虚实相生的形象系统，及其所诱发和开拓的审美想象空间。他同文学典型一样，也是文学形象的高级形态之一。 如果典型是以单个形象而论的话，意境则是由若干形象构成的形</a:t>
            </a:r>
          </a:p>
        </p:txBody>
      </p:sp>
      <p:sp>
        <p:nvSpPr>
          <p:cNvPr id="13" name="矩形 12"/>
          <p:cNvSpPr/>
          <p:nvPr/>
        </p:nvSpPr>
        <p:spPr>
          <a:xfrm>
            <a:off x="5807920" y="2392384"/>
            <a:ext cx="5964981" cy="640080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altLang="en-US" lang="zh-CN" smtClean="0" spc="600" sz="1200">
                <a:solidFill>
                  <a:schemeClr val="bg2">
                    <a:lumMod val="25000"/>
                  </a:schemeClr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意境是指抒情性作品中所呈现的的那种情景交融、虚实相生的形象系统，及其所诱发和开拓的审美想象空间。</a:t>
            </a:r>
          </a:p>
        </p:txBody>
      </p:sp>
    </p:spTree>
    <p:extLst>
      <p:ext uri="{BB962C8B-B14F-4D97-AF65-F5344CB8AC3E}">
        <p14:creationId val="1027716681"/>
      </p:ext>
    </p:extLst>
  </p:cSld>
  <p:clrMapOvr>
    <a:masterClrMapping/>
  </p:clrMapOvr>
  <mc:AlternateContent>
    <mc:Choice Requires="p14">
      <p:transition p14:dur="3400" spd="slow">
        <p14:reveal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1000" id="7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9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1000" id="1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2"/>
      <p:bldP grpId="0" spid="13"/>
    </p:bld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" name="矩形 10"/>
          <p:cNvSpPr/>
          <p:nvPr/>
        </p:nvSpPr>
        <p:spPr>
          <a:xfrm>
            <a:off x="8752245" y="0"/>
            <a:ext cx="1162050" cy="371328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2" name="矩形 11"/>
          <p:cNvSpPr/>
          <p:nvPr/>
        </p:nvSpPr>
        <p:spPr>
          <a:xfrm>
            <a:off x="8902384" y="201062"/>
            <a:ext cx="853440" cy="3155950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altLang="en-US" lang="zh-CN" smtClean="0" spc="600" sz="4400">
                <a:solidFill>
                  <a:schemeClr val="bg1"/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安 谧 闲 静</a:t>
            </a:r>
          </a:p>
        </p:txBody>
      </p:sp>
      <p:sp>
        <p:nvSpPr>
          <p:cNvPr id="13" name="矩形 12"/>
          <p:cNvSpPr/>
          <p:nvPr/>
        </p:nvSpPr>
        <p:spPr>
          <a:xfrm>
            <a:off x="4367442" y="2346734"/>
            <a:ext cx="1402080" cy="579120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altLang="en-US" lang="zh-CN" smtClean="0" sz="3200">
                <a:solidFill>
                  <a:srgbClr val="000000"/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章回三</a:t>
            </a:r>
          </a:p>
        </p:txBody>
      </p:sp>
      <p:sp>
        <p:nvSpPr>
          <p:cNvPr id="14" name="矩形 13"/>
          <p:cNvSpPr/>
          <p:nvPr/>
        </p:nvSpPr>
        <p:spPr>
          <a:xfrm>
            <a:off x="6168639" y="2346734"/>
            <a:ext cx="2418080" cy="5791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0" i="0" lang="zh-CN" smtClean="0" sz="3200">
                <a:solidFill>
                  <a:srgbClr val="C00000"/>
                </a:solidFill>
                <a:effectLst/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安 谧 闲 静</a:t>
            </a:r>
          </a:p>
        </p:txBody>
      </p:sp>
      <p:sp>
        <p:nvSpPr>
          <p:cNvPr id="15" name="矩形 14"/>
          <p:cNvSpPr/>
          <p:nvPr/>
        </p:nvSpPr>
        <p:spPr>
          <a:xfrm>
            <a:off x="3479865" y="3075143"/>
            <a:ext cx="2926080" cy="1554007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mtClean="0" spc="600" sz="1200"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意境是指抒情性作品中所呈现的的那种情景交融、虚实相生的形象系统，及其所诱发和开拓的审美想象空间。他同文学典型一样，也是文学形象的高级形态之一。 如果典型是以单个形象而论的话，意境则是由若干形象构成的形</a:t>
            </a: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b="66451" l="17906" r="67669"/>
          <a:stretch>
            <a:fillRect/>
          </a:stretch>
        </p:blipFill>
        <p:spPr>
          <a:xfrm>
            <a:off x="1875250" y="973394"/>
            <a:ext cx="2015353" cy="3655756"/>
          </a:xfrm>
          <a:prstGeom prst="rect">
            <a:avLst/>
          </a:prstGeom>
        </p:spPr>
      </p:pic>
    </p:spTree>
    <p:extLst>
      <p:ext uri="{BB962C8B-B14F-4D97-AF65-F5344CB8AC3E}">
        <p14:creationId val="2016629933"/>
      </p:ext>
    </p:extLst>
  </p:cSld>
  <p:clrMapOvr>
    <a:masterClrMapping/>
  </p:clrMapOvr>
  <mc:AlternateContent>
    <mc:Choice Requires="p14">
      <p:transition p14:dur="3400" spd="slow">
        <p14:reveal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3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14"/>
      <p:bldP grpId="0" spid="15"/>
    </p:bld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0" name="图片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476032" y="3563527"/>
            <a:ext cx="4780700" cy="1936640"/>
          </a:xfrm>
          <a:custGeom>
            <a:gdLst>
              <a:gd fmla="*/ 0 w 4780700" name="connsiteX0"/>
              <a:gd fmla="*/ 0 h 1938993" name="connsiteY0"/>
              <a:gd fmla="*/ 4780700 w 4780700" name="connsiteX1"/>
              <a:gd fmla="*/ 0 h 1938993" name="connsiteY1"/>
              <a:gd fmla="*/ 4780700 w 4780700" name="connsiteX2"/>
              <a:gd fmla="*/ 1938993 h 1938993" name="connsiteY2"/>
              <a:gd fmla="*/ 0 w 4780700" name="connsiteX3"/>
              <a:gd fmla="*/ 1938993 h 1938993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1938993" w="4780700">
                <a:moveTo>
                  <a:pt x="0" y="0"/>
                </a:moveTo>
                <a:lnTo>
                  <a:pt x="4780700" y="0"/>
                </a:lnTo>
                <a:lnTo>
                  <a:pt x="4780700" y="1938993"/>
                </a:lnTo>
                <a:lnTo>
                  <a:pt x="0" y="1938993"/>
                </a:lnTo>
                <a:close/>
              </a:path>
            </a:pathLst>
          </a:custGeom>
        </p:spPr>
      </p:pic>
      <p:sp>
        <p:nvSpPr>
          <p:cNvPr id="6" name="矩形 5"/>
          <p:cNvSpPr/>
          <p:nvPr/>
        </p:nvSpPr>
        <p:spPr>
          <a:xfrm>
            <a:off x="314325" y="1"/>
            <a:ext cx="904875" cy="270012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7" name="矩形 6"/>
          <p:cNvSpPr/>
          <p:nvPr/>
        </p:nvSpPr>
        <p:spPr>
          <a:xfrm>
            <a:off x="458986" y="191363"/>
            <a:ext cx="609600" cy="2508766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altLang="en-US" lang="zh-CN" smtClean="0" spc="600" sz="2800">
                <a:solidFill>
                  <a:schemeClr val="bg1"/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安 谧 闲 静</a:t>
            </a:r>
          </a:p>
        </p:txBody>
      </p:sp>
      <p:sp>
        <p:nvSpPr>
          <p:cNvPr id="8" name="矩形 7"/>
          <p:cNvSpPr/>
          <p:nvPr/>
        </p:nvSpPr>
        <p:spPr>
          <a:xfrm>
            <a:off x="1344406" y="3562350"/>
            <a:ext cx="1402080" cy="457200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altLang="en-US" lang="zh-CN" smtClean="0" sz="2400">
                <a:solidFill>
                  <a:schemeClr val="bg2">
                    <a:lumMod val="10000"/>
                  </a:schemeClr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添加标题</a:t>
            </a:r>
          </a:p>
        </p:txBody>
      </p:sp>
      <p:sp>
        <p:nvSpPr>
          <p:cNvPr id="9" name="矩形 8"/>
          <p:cNvSpPr/>
          <p:nvPr/>
        </p:nvSpPr>
        <p:spPr>
          <a:xfrm>
            <a:off x="1344407" y="4024014"/>
            <a:ext cx="4907642" cy="1463040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mtClean="0" spc="600" sz="1200">
                <a:solidFill>
                  <a:schemeClr val="bg2">
                    <a:lumMod val="25000"/>
                  </a:schemeClr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意境是指抒情性作品中所呈现的的那种情景交融、虚实相生的形象系统，及其所诱发和开拓的审美想象空间。他同文学典型一样，也是文学形象的高级形态之一。 如果典型是以单个形象而论的话，意境则是由若干形象构成的形</a:t>
            </a:r>
          </a:p>
        </p:txBody>
      </p:sp>
      <p:sp>
        <p:nvSpPr>
          <p:cNvPr id="10" name="矩形 9"/>
          <p:cNvSpPr/>
          <p:nvPr/>
        </p:nvSpPr>
        <p:spPr>
          <a:xfrm>
            <a:off x="2797581" y="1272711"/>
            <a:ext cx="1097280" cy="1188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0" i="0" lang="zh-CN" smtClean="0" sz="7200">
                <a:solidFill>
                  <a:srgbClr val="C00000"/>
                </a:solidFill>
                <a:effectLst/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安</a:t>
            </a:r>
          </a:p>
        </p:txBody>
      </p:sp>
      <p:sp>
        <p:nvSpPr>
          <p:cNvPr id="12" name="矩形 11"/>
          <p:cNvSpPr/>
          <p:nvPr/>
        </p:nvSpPr>
        <p:spPr>
          <a:xfrm>
            <a:off x="8866382" y="1318877"/>
            <a:ext cx="1021080" cy="109728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0" i="0" lang="zh-CN" smtClean="0" sz="6600">
                <a:solidFill>
                  <a:srgbClr val="C00000"/>
                </a:solidFill>
                <a:effectLst/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静</a:t>
            </a:r>
          </a:p>
        </p:txBody>
      </p:sp>
      <p:sp>
        <p:nvSpPr>
          <p:cNvPr id="13" name="矩形 12"/>
          <p:cNvSpPr/>
          <p:nvPr/>
        </p:nvSpPr>
        <p:spPr>
          <a:xfrm>
            <a:off x="4820515" y="1272711"/>
            <a:ext cx="1097280" cy="1188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0" i="0" lang="zh-CN" smtClean="0" sz="7200">
                <a:solidFill>
                  <a:srgbClr val="C00000"/>
                </a:solidFill>
                <a:effectLst/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谧</a:t>
            </a:r>
          </a:p>
        </p:txBody>
      </p:sp>
      <p:sp>
        <p:nvSpPr>
          <p:cNvPr id="14" name="矩形 13"/>
          <p:cNvSpPr/>
          <p:nvPr/>
        </p:nvSpPr>
        <p:spPr>
          <a:xfrm>
            <a:off x="6843448" y="1272711"/>
            <a:ext cx="1097280" cy="1188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0" i="0" lang="zh-CN" smtClean="0" sz="7200">
                <a:solidFill>
                  <a:srgbClr val="C00000"/>
                </a:solidFill>
                <a:effectLst/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闲</a:t>
            </a:r>
          </a:p>
        </p:txBody>
      </p:sp>
      <p:sp>
        <p:nvSpPr>
          <p:cNvPr id="15" name="矩形 14"/>
          <p:cNvSpPr/>
          <p:nvPr/>
        </p:nvSpPr>
        <p:spPr>
          <a:xfrm>
            <a:off x="3655273" y="1615106"/>
            <a:ext cx="609600" cy="447040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algn="ctr"/>
            <a:r>
              <a:rPr altLang="zh-CN" b="0" i="0" lang="en-US" smtClean="0" sz="2800">
                <a:solidFill>
                  <a:schemeClr val="bg2">
                    <a:lumMod val="50000"/>
                  </a:schemeClr>
                </a:solidFill>
                <a:effectLst/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AN</a:t>
            </a:r>
          </a:p>
        </p:txBody>
      </p:sp>
      <p:sp>
        <p:nvSpPr>
          <p:cNvPr id="16" name="矩形 15"/>
          <p:cNvSpPr/>
          <p:nvPr/>
        </p:nvSpPr>
        <p:spPr>
          <a:xfrm>
            <a:off x="9649783" y="1495682"/>
            <a:ext cx="609600" cy="802640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algn="ctr"/>
            <a:r>
              <a:rPr altLang="zh-CN" b="0" i="0" lang="en-US" smtClean="0" sz="2800">
                <a:solidFill>
                  <a:schemeClr val="bg2">
                    <a:lumMod val="50000"/>
                  </a:schemeClr>
                </a:solidFill>
                <a:effectLst/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JING</a:t>
            </a:r>
          </a:p>
        </p:txBody>
      </p:sp>
      <p:sp>
        <p:nvSpPr>
          <p:cNvPr id="17" name="矩形 16"/>
          <p:cNvSpPr/>
          <p:nvPr/>
        </p:nvSpPr>
        <p:spPr>
          <a:xfrm>
            <a:off x="5639472" y="1648769"/>
            <a:ext cx="609600" cy="447040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algn="ctr"/>
            <a:r>
              <a:rPr altLang="zh-CN" b="0" i="0" lang="en-US" smtClean="0" sz="2800">
                <a:solidFill>
                  <a:schemeClr val="bg2">
                    <a:lumMod val="50000"/>
                  </a:schemeClr>
                </a:solidFill>
                <a:effectLst/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MI</a:t>
            </a:r>
          </a:p>
        </p:txBody>
      </p:sp>
      <p:sp>
        <p:nvSpPr>
          <p:cNvPr id="18" name="矩形 17"/>
          <p:cNvSpPr/>
          <p:nvPr/>
        </p:nvSpPr>
        <p:spPr>
          <a:xfrm>
            <a:off x="7649548" y="1455607"/>
            <a:ext cx="609600" cy="802640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pPr algn="ctr"/>
            <a:r>
              <a:rPr altLang="zh-CN" b="0" i="0" lang="en-US" smtClean="0" sz="2800">
                <a:solidFill>
                  <a:schemeClr val="bg2">
                    <a:lumMod val="50000"/>
                  </a:schemeClr>
                </a:solidFill>
                <a:effectLst/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XIAN</a:t>
            </a:r>
          </a:p>
        </p:txBody>
      </p:sp>
    </p:spTree>
    <p:extLst>
      <p:ext uri="{BB962C8B-B14F-4D97-AF65-F5344CB8AC3E}">
        <p14:creationId val="163753923"/>
      </p:ext>
    </p:extLst>
  </p:cSld>
  <p:clrMapOvr>
    <a:masterClrMapping/>
  </p:clrMapOvr>
  <mc:AlternateContent>
    <mc:Choice Requires="p14">
      <p:transition p14:dur="3400" spd="slow">
        <p14:reveal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2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4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  <p:bldP grpId="0" spid="9"/>
    </p:bld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712918" y="1445746"/>
            <a:ext cx="2766167" cy="4916954"/>
          </a:xfrm>
          <a:custGeom>
            <a:gdLst>
              <a:gd fmla="*/ 0 w 2766605" name="connsiteX0"/>
              <a:gd fmla="*/ 0 h 4916954" name="connsiteY0"/>
              <a:gd fmla="*/ 2766605 w 2766605" name="connsiteX1"/>
              <a:gd fmla="*/ 0 h 4916954" name="connsiteY1"/>
              <a:gd fmla="*/ 2766605 w 2766605" name="connsiteX2"/>
              <a:gd fmla="*/ 4916954 h 4916954" name="connsiteY2"/>
              <a:gd fmla="*/ 0 w 2766605" name="connsiteX3"/>
              <a:gd fmla="*/ 4916954 h 4916954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4916954" w="2766605">
                <a:moveTo>
                  <a:pt x="0" y="0"/>
                </a:moveTo>
                <a:lnTo>
                  <a:pt x="2766605" y="0"/>
                </a:lnTo>
                <a:lnTo>
                  <a:pt x="2766605" y="4916954"/>
                </a:lnTo>
                <a:lnTo>
                  <a:pt x="0" y="4916954"/>
                </a:lnTo>
                <a:close/>
              </a:path>
            </a:pathLst>
          </a:custGeom>
        </p:spPr>
      </p:pic>
      <p:sp>
        <p:nvSpPr>
          <p:cNvPr id="4" name="矩形 3"/>
          <p:cNvSpPr/>
          <p:nvPr/>
        </p:nvSpPr>
        <p:spPr>
          <a:xfrm>
            <a:off x="314325" y="1"/>
            <a:ext cx="904875" cy="270012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矩形 4"/>
          <p:cNvSpPr/>
          <p:nvPr/>
        </p:nvSpPr>
        <p:spPr>
          <a:xfrm>
            <a:off x="458986" y="191363"/>
            <a:ext cx="609600" cy="2508766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altLang="en-US" lang="zh-CN" smtClean="0" spc="600" sz="2800">
                <a:solidFill>
                  <a:schemeClr val="bg1"/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安 谧 闲 静</a:t>
            </a:r>
          </a:p>
        </p:txBody>
      </p:sp>
      <p:sp>
        <p:nvSpPr>
          <p:cNvPr id="6" name="矩形 5"/>
          <p:cNvSpPr/>
          <p:nvPr/>
        </p:nvSpPr>
        <p:spPr>
          <a:xfrm>
            <a:off x="2751823" y="1445746"/>
            <a:ext cx="1402080" cy="457200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altLang="en-US" lang="zh-CN" smtClean="0" sz="2400">
                <a:solidFill>
                  <a:schemeClr val="bg2">
                    <a:lumMod val="10000"/>
                  </a:schemeClr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添加标题</a:t>
            </a:r>
          </a:p>
        </p:txBody>
      </p:sp>
      <p:sp>
        <p:nvSpPr>
          <p:cNvPr id="7" name="矩形 6"/>
          <p:cNvSpPr/>
          <p:nvPr/>
        </p:nvSpPr>
        <p:spPr>
          <a:xfrm>
            <a:off x="2536379" y="2328564"/>
            <a:ext cx="1280160" cy="4034136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mtClean="0" spc="600" sz="1200">
                <a:solidFill>
                  <a:schemeClr val="bg2">
                    <a:lumMod val="25000"/>
                  </a:schemeClr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意境是指抒情性作品中所呈现的的那种情景交融、虚实相生的形象系统，及其所诱发和开拓的审美想象空间。他同文学典型一样，也是文学形象的高级形态之一。 如果典型是以单个形象而论的话，意境则是由若干形象构成的形</a:t>
            </a:r>
          </a:p>
        </p:txBody>
      </p:sp>
      <p:sp>
        <p:nvSpPr>
          <p:cNvPr id="8" name="矩形 7"/>
          <p:cNvSpPr/>
          <p:nvPr/>
        </p:nvSpPr>
        <p:spPr>
          <a:xfrm>
            <a:off x="8143322" y="1445746"/>
            <a:ext cx="1402080" cy="457200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altLang="en-US" lang="zh-CN" smtClean="0" sz="2400">
                <a:solidFill>
                  <a:schemeClr val="bg2">
                    <a:lumMod val="10000"/>
                  </a:schemeClr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添加标题</a:t>
            </a:r>
          </a:p>
        </p:txBody>
      </p:sp>
      <p:sp>
        <p:nvSpPr>
          <p:cNvPr id="9" name="矩形 8"/>
          <p:cNvSpPr/>
          <p:nvPr/>
        </p:nvSpPr>
        <p:spPr>
          <a:xfrm>
            <a:off x="7927876" y="2328564"/>
            <a:ext cx="1280160" cy="4034136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mtClean="0" spc="600" sz="1200">
                <a:solidFill>
                  <a:schemeClr val="bg2">
                    <a:lumMod val="25000"/>
                  </a:schemeClr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意境是指抒情性作品中所呈现的的那种情景交融、虚实相生的形象系统，及其所诱发和开拓的审美想象空间。他同文学典型一样，也是文学形象的高级形态之一。 如果典型是以单个形象而论的话，意境则是由若干形象构成的形</a:t>
            </a:r>
          </a:p>
        </p:txBody>
      </p:sp>
    </p:spTree>
    <p:extLst>
      <p:ext uri="{BB962C8B-B14F-4D97-AF65-F5344CB8AC3E}">
        <p14:creationId val="12145315"/>
      </p:ext>
    </p:extLst>
  </p:cSld>
  <p:clrMapOvr>
    <a:masterClrMapping/>
  </p:clrMapOvr>
  <mc:AlternateContent>
    <mc:Choice Requires="p14">
      <p:transition p14:dur="3400" spd="slow">
        <p14:reveal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3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7"/>
      <p:bldP grpId="0" spid="8"/>
      <p:bldP grpId="0" spid="9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2742347" y="2215634"/>
            <a:ext cx="1402080" cy="1907540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altLang="en-US" lang="zh-CN" smtClean="0" sz="8000"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目录</a:t>
            </a:r>
          </a:p>
        </p:txBody>
      </p:sp>
      <p:sp>
        <p:nvSpPr>
          <p:cNvPr id="5" name="矩形 4"/>
          <p:cNvSpPr/>
          <p:nvPr/>
        </p:nvSpPr>
        <p:spPr>
          <a:xfrm>
            <a:off x="1634351" y="2958584"/>
            <a:ext cx="914400" cy="2486644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altLang="en-US" b="0" i="0" lang="zh-CN" smtClean="0" sz="1200">
                <a:solidFill>
                  <a:srgbClr val="333333"/>
                </a:solidFill>
                <a:effectLst/>
                <a:latin charset="0" panose="020b0604020202020204" pitchFamily="34" typeface="arial"/>
              </a:rPr>
              <a:t>意境，是指一种能令人感受领悟、意味无穷却又难以明确言传、具体把握的境界。它是形神情理的统一、虚实有无的协调，既生于意外，又蕴于象内。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5456615" y="1375184"/>
            <a:ext cx="4982785" cy="1218177"/>
            <a:chOff x="5456615" y="1375184"/>
            <a:chExt cx="4982785" cy="1218177"/>
          </a:xfrm>
        </p:grpSpPr>
        <p:sp>
          <p:nvSpPr>
            <p:cNvPr id="6" name="矩形 5"/>
            <p:cNvSpPr/>
            <p:nvPr/>
          </p:nvSpPr>
          <p:spPr>
            <a:xfrm>
              <a:off x="5456616" y="1375184"/>
              <a:ext cx="1402080" cy="579120"/>
            </a:xfrm>
            <a:prstGeom prst="rect">
              <a:avLst/>
            </a:prstGeom>
          </p:spPr>
          <p:txBody>
            <a:bodyPr vert="horz" wrap="none">
              <a:spAutoFit/>
            </a:bodyPr>
            <a:lstStyle/>
            <a:p>
              <a:r>
                <a:rPr altLang="en-US" lang="zh-CN" smtClean="0" sz="3200">
                  <a:solidFill>
                    <a:srgbClr val="000000"/>
                  </a:solidFill>
                  <a:latin charset="-122" panose="02000000000000000000" pitchFamily="2" typeface="方正清刻本悦宋简体"/>
                  <a:ea charset="-122" panose="02000000000000000000" pitchFamily="2" typeface="方正清刻本悦宋简体"/>
                </a:rPr>
                <a:t>章回一</a:t>
              </a:r>
            </a:p>
          </p:txBody>
        </p:sp>
        <p:sp>
          <p:nvSpPr>
            <p:cNvPr id="8" name="矩形 7"/>
            <p:cNvSpPr/>
            <p:nvPr/>
          </p:nvSpPr>
          <p:spPr>
            <a:xfrm>
              <a:off x="7257813" y="1375184"/>
              <a:ext cx="1808480" cy="5791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b="0" i="0" lang="zh-CN" smtClean="0" sz="3200">
                  <a:solidFill>
                    <a:srgbClr val="C00000"/>
                  </a:solidFill>
                  <a:effectLst/>
                  <a:latin charset="-122" panose="02000000000000000000" pitchFamily="2" typeface="方正清刻本悦宋简体"/>
                  <a:ea charset="-122" panose="02000000000000000000" pitchFamily="2" typeface="方正清刻本悦宋简体"/>
                </a:rPr>
                <a:t>恬淡闲适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5550296" y="1947030"/>
              <a:ext cx="4889103" cy="6400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en-US" b="0" i="0" lang="zh-CN" smtClean="0" sz="1200">
                  <a:solidFill>
                    <a:srgbClr val="333333"/>
                  </a:solidFill>
                  <a:effectLst/>
                  <a:latin charset="-122" panose="02000000000000000000" pitchFamily="2" typeface="方正清刻本悦宋简体"/>
                  <a:ea charset="-122" panose="02000000000000000000" pitchFamily="2" typeface="方正清刻本悦宋简体"/>
                </a:rPr>
                <a:t>意境是指抒情性作品中呈现的那种情景交融、虚实相生、活跃着生命律动的韵味无穷的诗意空间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5456615" y="2916737"/>
            <a:ext cx="4982785" cy="1218177"/>
            <a:chOff x="5456615" y="2916737"/>
            <a:chExt cx="4982785" cy="1218177"/>
          </a:xfrm>
        </p:grpSpPr>
        <p:sp>
          <p:nvSpPr>
            <p:cNvPr id="16" name="矩形 15"/>
            <p:cNvSpPr/>
            <p:nvPr/>
          </p:nvSpPr>
          <p:spPr>
            <a:xfrm>
              <a:off x="5456616" y="2916737"/>
              <a:ext cx="1402080" cy="579120"/>
            </a:xfrm>
            <a:prstGeom prst="rect">
              <a:avLst/>
            </a:prstGeom>
          </p:spPr>
          <p:txBody>
            <a:bodyPr vert="horz" wrap="none">
              <a:spAutoFit/>
            </a:bodyPr>
            <a:lstStyle/>
            <a:p>
              <a:r>
                <a:rPr altLang="en-US" lang="zh-CN" smtClean="0" sz="3200">
                  <a:solidFill>
                    <a:srgbClr val="000000"/>
                  </a:solidFill>
                  <a:latin charset="-122" panose="02000000000000000000" pitchFamily="2" typeface="方正清刻本悦宋简体"/>
                  <a:ea charset="-122" panose="02000000000000000000" pitchFamily="2" typeface="方正清刻本悦宋简体"/>
                </a:rPr>
                <a:t>章回二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7257813" y="2916737"/>
              <a:ext cx="1808480" cy="5791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b="0" i="0" lang="zh-CN" smtClean="0" sz="3200">
                  <a:solidFill>
                    <a:srgbClr val="C00000"/>
                  </a:solidFill>
                  <a:effectLst/>
                  <a:latin charset="-122" panose="02000000000000000000" pitchFamily="2" typeface="方正清刻本悦宋简体"/>
                  <a:ea charset="-122" panose="02000000000000000000" pitchFamily="2" typeface="方正清刻本悦宋简体"/>
                </a:rPr>
                <a:t>清新自然</a:t>
              </a:r>
            </a:p>
          </p:txBody>
        </p:sp>
        <p:sp>
          <p:nvSpPr>
            <p:cNvPr id="18" name="矩形 17"/>
            <p:cNvSpPr/>
            <p:nvPr/>
          </p:nvSpPr>
          <p:spPr>
            <a:xfrm>
              <a:off x="5550296" y="3488582"/>
              <a:ext cx="4889103" cy="6400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en-US" b="0" i="0" lang="zh-CN" smtClean="0" sz="1200">
                  <a:solidFill>
                    <a:srgbClr val="333333"/>
                  </a:solidFill>
                  <a:effectLst/>
                  <a:latin charset="-122" panose="02000000000000000000" pitchFamily="2" typeface="方正清刻本悦宋简体"/>
                  <a:ea charset="-122" panose="02000000000000000000" pitchFamily="2" typeface="方正清刻本悦宋简体"/>
                </a:rPr>
                <a:t>意境是指抒情性作品中呈现的那种情景交融、虚实相生、活跃着生命律动的韵味无穷的诗意空间</a:t>
              </a: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5456615" y="4550216"/>
            <a:ext cx="4982785" cy="1218177"/>
            <a:chOff x="5456615" y="4550216"/>
            <a:chExt cx="4982785" cy="1218177"/>
          </a:xfrm>
        </p:grpSpPr>
        <p:sp>
          <p:nvSpPr>
            <p:cNvPr id="19" name="矩形 18"/>
            <p:cNvSpPr/>
            <p:nvPr/>
          </p:nvSpPr>
          <p:spPr>
            <a:xfrm>
              <a:off x="5456616" y="4550216"/>
              <a:ext cx="1402080" cy="579120"/>
            </a:xfrm>
            <a:prstGeom prst="rect">
              <a:avLst/>
            </a:prstGeom>
          </p:spPr>
          <p:txBody>
            <a:bodyPr vert="horz" wrap="none">
              <a:spAutoFit/>
            </a:bodyPr>
            <a:lstStyle/>
            <a:p>
              <a:r>
                <a:rPr altLang="en-US" lang="zh-CN" smtClean="0" sz="3200">
                  <a:solidFill>
                    <a:srgbClr val="000000"/>
                  </a:solidFill>
                  <a:latin charset="-122" panose="02000000000000000000" pitchFamily="2" typeface="方正清刻本悦宋简体"/>
                  <a:ea charset="-122" panose="02000000000000000000" pitchFamily="2" typeface="方正清刻本悦宋简体"/>
                </a:rPr>
                <a:t>章回三</a:t>
              </a:r>
            </a:p>
          </p:txBody>
        </p:sp>
        <p:sp>
          <p:nvSpPr>
            <p:cNvPr id="20" name="矩形 19"/>
            <p:cNvSpPr/>
            <p:nvPr/>
          </p:nvSpPr>
          <p:spPr>
            <a:xfrm>
              <a:off x="7257813" y="4550216"/>
              <a:ext cx="1808480" cy="5791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b="0" i="0" lang="zh-CN" smtClean="0" sz="3200">
                  <a:solidFill>
                    <a:srgbClr val="C00000"/>
                  </a:solidFill>
                  <a:effectLst/>
                  <a:latin charset="-122" panose="02000000000000000000" pitchFamily="2" typeface="方正清刻本悦宋简体"/>
                  <a:ea charset="-122" panose="02000000000000000000" pitchFamily="2" typeface="方正清刻本悦宋简体"/>
                </a:rPr>
                <a:t>安谧闲静</a:t>
              </a:r>
            </a:p>
          </p:txBody>
        </p:sp>
        <p:sp>
          <p:nvSpPr>
            <p:cNvPr id="21" name="矩形 20"/>
            <p:cNvSpPr/>
            <p:nvPr/>
          </p:nvSpPr>
          <p:spPr>
            <a:xfrm>
              <a:off x="5550296" y="5122062"/>
              <a:ext cx="4889103" cy="64008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en-US" b="0" i="0" lang="zh-CN" smtClean="0" sz="1200">
                  <a:solidFill>
                    <a:srgbClr val="333333"/>
                  </a:solidFill>
                  <a:effectLst/>
                  <a:latin charset="-122" panose="02000000000000000000" pitchFamily="2" typeface="方正清刻本悦宋简体"/>
                  <a:ea charset="-122" panose="02000000000000000000" pitchFamily="2" typeface="方正清刻本悦宋简体"/>
                </a:rPr>
                <a:t>意境是指抒情性作品中呈现的那种情景交融、虚实相生、活跃着生命律动的韵味无穷的诗意空间</a:t>
              </a:r>
            </a:p>
          </p:txBody>
        </p:sp>
      </p:grpSp>
      <p:pic>
        <p:nvPicPr>
          <p:cNvPr id="22" name="图片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b="74444" l="3361" r="82933"/>
          <a:stretch>
            <a:fillRect/>
          </a:stretch>
        </p:blipFill>
        <p:spPr>
          <a:xfrm>
            <a:off x="1733550" y="1164137"/>
            <a:ext cx="1205076" cy="1752600"/>
          </a:xfrm>
          <a:prstGeom prst="rect">
            <a:avLst/>
          </a:prstGeom>
        </p:spPr>
      </p:pic>
    </p:spTree>
    <p:extLst>
      <p:ext uri="{BB962C8B-B14F-4D97-AF65-F5344CB8AC3E}">
        <p14:creationId val="3156246508"/>
      </p:ext>
    </p:extLst>
  </p:cSld>
  <p:clrMapOvr>
    <a:masterClrMapping/>
  </p:clrMapOvr>
  <mc:AlternateContent>
    <mc:Choice Requires="p14">
      <p:transition p14:dur="3400" spd="slow">
        <p14:reveal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1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21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23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24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5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6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2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29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31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33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34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  <p:bldP grpId="0" spid="5"/>
    </p:bld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153151" y="798894"/>
            <a:ext cx="4552950" cy="2419707"/>
          </a:xfrm>
          <a:custGeom>
            <a:gdLst>
              <a:gd fmla="*/ 0 w 4552950" name="connsiteX0"/>
              <a:gd fmla="*/ 0 h 2421404" name="connsiteY0"/>
              <a:gd fmla="*/ 4552950 w 4552950" name="connsiteX1"/>
              <a:gd fmla="*/ 0 h 2421404" name="connsiteY1"/>
              <a:gd fmla="*/ 4552950 w 4552950" name="connsiteX2"/>
              <a:gd fmla="*/ 2421404 h 2421404" name="connsiteY2"/>
              <a:gd fmla="*/ 0 w 4552950" name="connsiteX3"/>
              <a:gd fmla="*/ 2421404 h 2421404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2421404" w="4552950">
                <a:moveTo>
                  <a:pt x="0" y="0"/>
                </a:moveTo>
                <a:lnTo>
                  <a:pt x="4552950" y="0"/>
                </a:lnTo>
                <a:lnTo>
                  <a:pt x="4552950" y="2421404"/>
                </a:lnTo>
                <a:lnTo>
                  <a:pt x="0" y="2421404"/>
                </a:lnTo>
                <a:close/>
              </a:path>
            </a:pathLst>
          </a:cu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601654" y="798046"/>
            <a:ext cx="4550043" cy="2421404"/>
          </a:xfrm>
          <a:custGeom>
            <a:gdLst>
              <a:gd fmla="*/ 0 w 4552950" name="connsiteX0"/>
              <a:gd fmla="*/ 0 h 2421404" name="connsiteY0"/>
              <a:gd fmla="*/ 4552950 w 4552950" name="connsiteX1"/>
              <a:gd fmla="*/ 0 h 2421404" name="connsiteY1"/>
              <a:gd fmla="*/ 4552950 w 4552950" name="connsiteX2"/>
              <a:gd fmla="*/ 2421404 h 2421404" name="connsiteY2"/>
              <a:gd fmla="*/ 0 w 4552950" name="connsiteX3"/>
              <a:gd fmla="*/ 2421404 h 2421404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2421404" w="4552950">
                <a:moveTo>
                  <a:pt x="0" y="0"/>
                </a:moveTo>
                <a:lnTo>
                  <a:pt x="4552950" y="0"/>
                </a:lnTo>
                <a:lnTo>
                  <a:pt x="4552950" y="2421404"/>
                </a:lnTo>
                <a:lnTo>
                  <a:pt x="0" y="2421404"/>
                </a:lnTo>
                <a:close/>
              </a:path>
            </a:pathLst>
          </a:custGeom>
        </p:spPr>
      </p:pic>
      <p:sp>
        <p:nvSpPr>
          <p:cNvPr id="4" name="矩形 3"/>
          <p:cNvSpPr/>
          <p:nvPr/>
        </p:nvSpPr>
        <p:spPr>
          <a:xfrm>
            <a:off x="314325" y="1"/>
            <a:ext cx="904875" cy="270012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矩形 4"/>
          <p:cNvSpPr/>
          <p:nvPr/>
        </p:nvSpPr>
        <p:spPr>
          <a:xfrm>
            <a:off x="458986" y="191363"/>
            <a:ext cx="609600" cy="2508766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altLang="en-US" lang="zh-CN" smtClean="0" spc="600" sz="2800">
                <a:solidFill>
                  <a:schemeClr val="bg1"/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安 谧 闲 静</a:t>
            </a:r>
          </a:p>
        </p:txBody>
      </p:sp>
      <p:sp>
        <p:nvSpPr>
          <p:cNvPr id="8" name="矩形 7"/>
          <p:cNvSpPr/>
          <p:nvPr/>
        </p:nvSpPr>
        <p:spPr>
          <a:xfrm>
            <a:off x="10152102" y="3578914"/>
            <a:ext cx="548640" cy="1181100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altLang="en-US" lang="zh-CN" smtClean="0" sz="2400">
                <a:solidFill>
                  <a:srgbClr val="C00000"/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添加标题</a:t>
            </a:r>
          </a:p>
        </p:txBody>
      </p:sp>
      <p:sp>
        <p:nvSpPr>
          <p:cNvPr id="9" name="矩形 8"/>
          <p:cNvSpPr/>
          <p:nvPr/>
        </p:nvSpPr>
        <p:spPr>
          <a:xfrm>
            <a:off x="9218639" y="3578914"/>
            <a:ext cx="1005840" cy="276473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b="0" i="0" lang="zh-CN" smtClean="0" sz="1200">
                <a:solidFill>
                  <a:srgbClr val="333333"/>
                </a:solidFill>
                <a:effectLst/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作品中呈现的那种情景交融、虚实相生、活跃意境是指抒情性着生命律动的韵味无穷的诗意空间</a:t>
            </a:r>
          </a:p>
        </p:txBody>
      </p:sp>
      <p:sp>
        <p:nvSpPr>
          <p:cNvPr id="10" name="矩形 9"/>
          <p:cNvSpPr/>
          <p:nvPr/>
        </p:nvSpPr>
        <p:spPr>
          <a:xfrm>
            <a:off x="7665657" y="3578914"/>
            <a:ext cx="548640" cy="1181100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altLang="en-US" lang="zh-CN" smtClean="0" sz="2400">
                <a:solidFill>
                  <a:srgbClr val="C00000"/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添加标题</a:t>
            </a:r>
          </a:p>
        </p:txBody>
      </p:sp>
      <p:sp>
        <p:nvSpPr>
          <p:cNvPr id="11" name="矩形 10"/>
          <p:cNvSpPr/>
          <p:nvPr/>
        </p:nvSpPr>
        <p:spPr>
          <a:xfrm>
            <a:off x="6732194" y="3578914"/>
            <a:ext cx="1005840" cy="276473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b="0" i="0" lang="zh-CN" smtClean="0" sz="1200">
                <a:solidFill>
                  <a:srgbClr val="333333"/>
                </a:solidFill>
                <a:effectLst/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作品中呈现的那种情景交融、虚实相生、活跃意境是指抒情性着生命律动的韵味无穷的诗意空间</a:t>
            </a:r>
          </a:p>
        </p:txBody>
      </p:sp>
      <p:sp>
        <p:nvSpPr>
          <p:cNvPr id="12" name="矩形 11"/>
          <p:cNvSpPr/>
          <p:nvPr/>
        </p:nvSpPr>
        <p:spPr>
          <a:xfrm>
            <a:off x="4756224" y="3578914"/>
            <a:ext cx="548640" cy="1181100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altLang="en-US" lang="zh-CN" smtClean="0" sz="2400">
                <a:solidFill>
                  <a:srgbClr val="C00000"/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添加标题</a:t>
            </a:r>
          </a:p>
        </p:txBody>
      </p:sp>
      <p:sp>
        <p:nvSpPr>
          <p:cNvPr id="13" name="矩形 12"/>
          <p:cNvSpPr/>
          <p:nvPr/>
        </p:nvSpPr>
        <p:spPr>
          <a:xfrm>
            <a:off x="3822759" y="3578914"/>
            <a:ext cx="1005840" cy="276473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b="0" i="0" lang="zh-CN" smtClean="0" sz="1200">
                <a:solidFill>
                  <a:srgbClr val="333333"/>
                </a:solidFill>
                <a:effectLst/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作品中呈现的那种情景交融、虚实相生、活跃意境是指抒情性着生命律动的韵味无穷的诗意空间</a:t>
            </a:r>
          </a:p>
        </p:txBody>
      </p:sp>
    </p:spTree>
    <p:extLst>
      <p:ext uri="{BB962C8B-B14F-4D97-AF65-F5344CB8AC3E}">
        <p14:creationId val="837475832"/>
      </p:ext>
    </p:extLst>
  </p:cSld>
  <p:clrMapOvr>
    <a:masterClrMapping/>
  </p:clrMapOvr>
  <mc:AlternateContent>
    <mc:Choice Requires="p14">
      <p:transition p14:dur="3400" spd="slow">
        <p14:reveal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3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9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4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  <p:bldP grpId="0" spid="9"/>
      <p:bldP grpId="0" spid="10"/>
      <p:bldP grpId="0" spid="11"/>
      <p:bldP grpId="0" spid="12"/>
      <p:bldP grpId="0" spid="13"/>
    </p:bld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524750" y="581269"/>
            <a:ext cx="4038600" cy="5695461"/>
          </a:xfrm>
          <a:custGeom>
            <a:gdLst>
              <a:gd fmla="*/ 0 w 4038600" name="connsiteX0"/>
              <a:gd fmla="*/ 0 h 5695950" name="connsiteY0"/>
              <a:gd fmla="*/ 4038600 w 4038600" name="connsiteX1"/>
              <a:gd fmla="*/ 0 h 5695950" name="connsiteY1"/>
              <a:gd fmla="*/ 4038600 w 4038600" name="connsiteX2"/>
              <a:gd fmla="*/ 5695950 h 5695950" name="connsiteY2"/>
              <a:gd fmla="*/ 0 w 4038600" name="connsiteX3"/>
              <a:gd fmla="*/ 5695950 h 5695950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5695950" w="4038600">
                <a:moveTo>
                  <a:pt x="0" y="0"/>
                </a:moveTo>
                <a:lnTo>
                  <a:pt x="4038600" y="0"/>
                </a:lnTo>
                <a:lnTo>
                  <a:pt x="4038600" y="5695950"/>
                </a:lnTo>
                <a:lnTo>
                  <a:pt x="0" y="5695950"/>
                </a:lnTo>
                <a:close/>
              </a:path>
            </a:pathLst>
          </a:custGeom>
        </p:spPr>
      </p:pic>
      <p:sp>
        <p:nvSpPr>
          <p:cNvPr id="4" name="矩形 3"/>
          <p:cNvSpPr/>
          <p:nvPr/>
        </p:nvSpPr>
        <p:spPr>
          <a:xfrm>
            <a:off x="314325" y="1"/>
            <a:ext cx="904875" cy="270012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矩形 4"/>
          <p:cNvSpPr/>
          <p:nvPr/>
        </p:nvSpPr>
        <p:spPr>
          <a:xfrm>
            <a:off x="458986" y="191363"/>
            <a:ext cx="609600" cy="2508766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altLang="en-US" lang="zh-CN" smtClean="0" spc="600" sz="2800">
                <a:solidFill>
                  <a:schemeClr val="bg1"/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安 谧 闲 静</a:t>
            </a:r>
          </a:p>
        </p:txBody>
      </p:sp>
      <p:sp>
        <p:nvSpPr>
          <p:cNvPr id="7" name="矩形 6"/>
          <p:cNvSpPr/>
          <p:nvPr/>
        </p:nvSpPr>
        <p:spPr>
          <a:xfrm>
            <a:off x="1074539" y="3780089"/>
            <a:ext cx="5964981" cy="1188720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mtClean="0" spc="600" sz="1200">
                <a:solidFill>
                  <a:schemeClr val="bg2">
                    <a:lumMod val="25000"/>
                  </a:schemeClr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意境是指抒情性作品中所呈现的的那种情景交融、虚实相生的形象系统，及其所诱发和开拓的审美想象空间。他同文学典型一样，也是文学形象的高级形态之一。 如果典型是以单个形象而论的话，意境则是由若干形象构成的形</a:t>
            </a:r>
          </a:p>
        </p:txBody>
      </p:sp>
      <p:sp>
        <p:nvSpPr>
          <p:cNvPr id="8" name="矩形 7"/>
          <p:cNvSpPr/>
          <p:nvPr/>
        </p:nvSpPr>
        <p:spPr>
          <a:xfrm>
            <a:off x="1074539" y="5100675"/>
            <a:ext cx="5964981" cy="640080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mtClean="0" spc="600" sz="1200">
                <a:solidFill>
                  <a:schemeClr val="bg2">
                    <a:lumMod val="25000"/>
                  </a:schemeClr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意境是指抒情性作品中所呈现的的那种情景交融、虚实相生的形象系统，及其所诱发和开拓的审美想象空间。</a:t>
            </a:r>
          </a:p>
        </p:txBody>
      </p:sp>
      <p:sp>
        <p:nvSpPr>
          <p:cNvPr id="9" name="矩形 8"/>
          <p:cNvSpPr/>
          <p:nvPr/>
        </p:nvSpPr>
        <p:spPr>
          <a:xfrm>
            <a:off x="1074539" y="3027463"/>
            <a:ext cx="1402080" cy="457200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altLang="en-US" lang="zh-CN" smtClean="0" sz="2400">
                <a:solidFill>
                  <a:srgbClr val="C00000"/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添加标题</a:t>
            </a: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val="0"/>
              </a:ext>
            </a:extLst>
          </a:blip>
          <a:srcRect b="38530" l="686" r="79990" t="26859"/>
          <a:stretch>
            <a:fillRect/>
          </a:stretch>
        </p:blipFill>
        <p:spPr>
          <a:xfrm>
            <a:off x="2975541" y="705187"/>
            <a:ext cx="2115074" cy="2954645"/>
          </a:xfrm>
          <a:prstGeom prst="rect">
            <a:avLst/>
          </a:prstGeom>
        </p:spPr>
      </p:pic>
    </p:spTree>
    <p:extLst>
      <p:ext uri="{BB962C8B-B14F-4D97-AF65-F5344CB8AC3E}">
        <p14:creationId val="4078084073"/>
      </p:ext>
    </p:extLst>
  </p:cSld>
  <p:clrMapOvr>
    <a:masterClrMapping/>
  </p:clrMapOvr>
  <mc:AlternateContent>
    <mc:Choice Requires="p14">
      <p:transition p14:dur="3400" spd="slow">
        <p14:reveal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11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3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14" nodeType="withEffect" presetClass="entr" presetID="14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randombar(horizontal)" transition="in">
                                      <p:cBhvr>
                                        <p:cTn dur="500" id="16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"/>
      <p:bldP grpId="0" spid="8"/>
      <p:bldP grpId="0" spid="9"/>
    </p:bldLst>
  </p:timing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314325" y="1"/>
            <a:ext cx="904875" cy="270012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矩形 4"/>
          <p:cNvSpPr/>
          <p:nvPr/>
        </p:nvSpPr>
        <p:spPr>
          <a:xfrm>
            <a:off x="458986" y="191363"/>
            <a:ext cx="609600" cy="2508766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altLang="en-US" lang="zh-CN" smtClean="0" spc="600" sz="2800">
                <a:solidFill>
                  <a:schemeClr val="bg1"/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安 谧 闲 静</a:t>
            </a:r>
          </a:p>
        </p:txBody>
      </p:sp>
      <p:sp>
        <p:nvSpPr>
          <p:cNvPr id="13" name="矩形 12"/>
          <p:cNvSpPr/>
          <p:nvPr/>
        </p:nvSpPr>
        <p:spPr>
          <a:xfrm>
            <a:off x="7968111" y="2246030"/>
            <a:ext cx="548640" cy="1181100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altLang="en-US" lang="zh-CN" smtClean="0" sz="2400">
                <a:solidFill>
                  <a:srgbClr val="C00000"/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添加标题</a:t>
            </a:r>
          </a:p>
        </p:txBody>
      </p:sp>
      <p:sp>
        <p:nvSpPr>
          <p:cNvPr id="14" name="矩形 13"/>
          <p:cNvSpPr/>
          <p:nvPr/>
        </p:nvSpPr>
        <p:spPr>
          <a:xfrm>
            <a:off x="7034648" y="2246030"/>
            <a:ext cx="1005840" cy="276473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b="0" i="0" lang="zh-CN" smtClean="0" sz="1200">
                <a:solidFill>
                  <a:srgbClr val="333333"/>
                </a:solidFill>
                <a:effectLst/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作品中呈现的那种情景交融、虚实相生、活跃意境是指抒情性着生命律动的韵味无穷的诗意空间</a:t>
            </a:r>
          </a:p>
        </p:txBody>
      </p:sp>
      <p:sp>
        <p:nvSpPr>
          <p:cNvPr id="15" name="矩形 14"/>
          <p:cNvSpPr/>
          <p:nvPr/>
        </p:nvSpPr>
        <p:spPr>
          <a:xfrm>
            <a:off x="3827182" y="1269072"/>
            <a:ext cx="1402080" cy="457200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altLang="en-US" lang="zh-CN" smtClean="0" sz="2400">
                <a:solidFill>
                  <a:srgbClr val="C00000"/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添加标题</a:t>
            </a:r>
          </a:p>
        </p:txBody>
      </p:sp>
      <p:sp>
        <p:nvSpPr>
          <p:cNvPr id="16" name="矩形 15"/>
          <p:cNvSpPr/>
          <p:nvPr/>
        </p:nvSpPr>
        <p:spPr>
          <a:xfrm>
            <a:off x="3827182" y="1747302"/>
            <a:ext cx="2253113" cy="914400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b="0" i="0" lang="zh-CN" smtClean="0" sz="1200">
                <a:solidFill>
                  <a:srgbClr val="333333"/>
                </a:solidFill>
                <a:effectLst/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情景交融、虚实相生、活跃意境是指抒情性着生命律动的韵味无穷的诗意空间</a:t>
            </a:r>
          </a:p>
        </p:txBody>
      </p:sp>
      <p:sp>
        <p:nvSpPr>
          <p:cNvPr id="2" name="椭圆 1"/>
          <p:cNvSpPr/>
          <p:nvPr/>
        </p:nvSpPr>
        <p:spPr>
          <a:xfrm>
            <a:off x="3543572" y="739192"/>
            <a:ext cx="2536723" cy="253672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n>
                <a:solidFill>
                  <a:sysClr lastClr="000000" val="windowText"/>
                </a:solidFill>
              </a:ln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6080295" y="1529401"/>
            <a:ext cx="4883630" cy="488363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ln>
                <a:solidFill>
                  <a:sysClr lastClr="000000" val="windowText"/>
                </a:solidFill>
              </a:ln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b="53448" l="67488" r="276" t="502"/>
          <a:stretch>
            <a:fillRect/>
          </a:stretch>
        </p:blipFill>
        <p:spPr>
          <a:xfrm>
            <a:off x="8050310" y="2646162"/>
            <a:ext cx="3380863" cy="3766869"/>
          </a:xfrm>
          <a:prstGeom prst="rect">
            <a:avLst/>
          </a:prstGeom>
        </p:spPr>
      </p:pic>
    </p:spTree>
    <p:extLst>
      <p:ext uri="{BB962C8B-B14F-4D97-AF65-F5344CB8AC3E}">
        <p14:creationId val="1421521483"/>
      </p:ext>
    </p:extLst>
  </p:cSld>
  <p:clrMapOvr>
    <a:masterClrMapping/>
  </p:clrMapOvr>
  <mc:AlternateContent>
    <mc:Choice Requires="p14">
      <p:transition p14:dur="3400" spd="slow">
        <p14:reveal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3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6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8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3"/>
      <p:bldP grpId="0" spid="14"/>
      <p:bldP grpId="0" spid="15"/>
      <p:bldP grpId="0" spid="16"/>
      <p:bldP grpId="0" spid="2"/>
    </p:bldLst>
  </p:timing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314325" y="1"/>
            <a:ext cx="904875" cy="270012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矩形 4"/>
          <p:cNvSpPr/>
          <p:nvPr/>
        </p:nvSpPr>
        <p:spPr>
          <a:xfrm>
            <a:off x="458986" y="191363"/>
            <a:ext cx="609600" cy="2508766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altLang="en-US" lang="zh-CN" smtClean="0" spc="600" sz="2800">
                <a:solidFill>
                  <a:schemeClr val="bg1"/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安 谧 闲 静</a:t>
            </a:r>
          </a:p>
        </p:txBody>
      </p:sp>
      <p:sp>
        <p:nvSpPr>
          <p:cNvPr id="6" name="矩形 5"/>
          <p:cNvSpPr/>
          <p:nvPr/>
        </p:nvSpPr>
        <p:spPr>
          <a:xfrm>
            <a:off x="8434551" y="3788464"/>
            <a:ext cx="1402080" cy="457200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altLang="en-US" lang="zh-CN" smtClean="0" sz="2400">
                <a:solidFill>
                  <a:srgbClr val="C00000"/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添加标题</a:t>
            </a:r>
          </a:p>
        </p:txBody>
      </p:sp>
      <p:sp>
        <p:nvSpPr>
          <p:cNvPr id="7" name="矩形 6"/>
          <p:cNvSpPr/>
          <p:nvPr/>
        </p:nvSpPr>
        <p:spPr>
          <a:xfrm>
            <a:off x="8434550" y="4266693"/>
            <a:ext cx="2840012" cy="914400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b="0" i="0" lang="zh-CN" smtClean="0" sz="1200">
                <a:solidFill>
                  <a:srgbClr val="333333"/>
                </a:solidFill>
                <a:effectLst/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作品中呈现的那种情景交融、虚实相生、活跃意境是指抒情性着生命律动的韵味无穷的诗意空间</a:t>
            </a:r>
          </a:p>
        </p:txBody>
      </p:sp>
      <p:sp>
        <p:nvSpPr>
          <p:cNvPr id="8" name="矩形 7"/>
          <p:cNvSpPr/>
          <p:nvPr/>
        </p:nvSpPr>
        <p:spPr>
          <a:xfrm>
            <a:off x="5379119" y="1908674"/>
            <a:ext cx="1402080" cy="457200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altLang="en-US" lang="zh-CN" smtClean="0" sz="2400">
                <a:solidFill>
                  <a:srgbClr val="C00000"/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添加标题</a:t>
            </a:r>
          </a:p>
        </p:txBody>
      </p:sp>
      <p:sp>
        <p:nvSpPr>
          <p:cNvPr id="9" name="矩形 8"/>
          <p:cNvSpPr/>
          <p:nvPr/>
        </p:nvSpPr>
        <p:spPr>
          <a:xfrm>
            <a:off x="5379119" y="2386904"/>
            <a:ext cx="2840012" cy="914400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b="0" i="0" lang="zh-CN" smtClean="0" sz="1200">
                <a:solidFill>
                  <a:srgbClr val="333333"/>
                </a:solidFill>
                <a:effectLst/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作品中呈现的那种情景交融、虚实相生、活跃意境是指抒情性着生命律动的韵味无穷的诗意空间</a:t>
            </a:r>
          </a:p>
        </p:txBody>
      </p:sp>
      <p:sp>
        <p:nvSpPr>
          <p:cNvPr id="10" name="矩形 9"/>
          <p:cNvSpPr/>
          <p:nvPr/>
        </p:nvSpPr>
        <p:spPr>
          <a:xfrm>
            <a:off x="2243718" y="3805029"/>
            <a:ext cx="1402080" cy="457200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altLang="en-US" lang="zh-CN" smtClean="0" sz="2400">
                <a:solidFill>
                  <a:srgbClr val="C00000"/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添加标题</a:t>
            </a:r>
          </a:p>
        </p:txBody>
      </p:sp>
      <p:sp>
        <p:nvSpPr>
          <p:cNvPr id="11" name="矩形 10"/>
          <p:cNvSpPr/>
          <p:nvPr/>
        </p:nvSpPr>
        <p:spPr>
          <a:xfrm>
            <a:off x="2243718" y="4283259"/>
            <a:ext cx="2840012" cy="914400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b="0" i="0" lang="zh-CN" smtClean="0" sz="1200">
                <a:solidFill>
                  <a:srgbClr val="333333"/>
                </a:solidFill>
                <a:effectLst/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作品中呈现的那种情景交融、虚实相生、活跃意境是指抒情性着生命律动的韵味无穷的诗意空间</a:t>
            </a: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b="66702" l="32852" r="52723" t="-251"/>
          <a:stretch>
            <a:fillRect/>
          </a:stretch>
        </p:blipFill>
        <p:spPr>
          <a:xfrm>
            <a:off x="4466757" y="1505633"/>
            <a:ext cx="912361" cy="2225681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b="66702" l="32852" r="52723" t="-251"/>
          <a:stretch>
            <a:fillRect/>
          </a:stretch>
        </p:blipFill>
        <p:spPr>
          <a:xfrm>
            <a:off x="1466723" y="3459138"/>
            <a:ext cx="912361" cy="2225681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b="66702" l="32852" r="52723" t="-251"/>
          <a:stretch>
            <a:fillRect/>
          </a:stretch>
        </p:blipFill>
        <p:spPr>
          <a:xfrm>
            <a:off x="7522191" y="3707293"/>
            <a:ext cx="912361" cy="2225681"/>
          </a:xfrm>
          <a:prstGeom prst="rect">
            <a:avLst/>
          </a:prstGeom>
        </p:spPr>
      </p:pic>
    </p:spTree>
    <p:extLst>
      <p:ext uri="{BB962C8B-B14F-4D97-AF65-F5344CB8AC3E}">
        <p14:creationId val="4073751205"/>
      </p:ext>
    </p:extLst>
  </p:cSld>
  <p:clrMapOvr>
    <a:masterClrMapping/>
  </p:clrMapOvr>
  <mc:AlternateContent>
    <mc:Choice Requires="p14">
      <p:transition p14:dur="3400" spd="slow">
        <p14:reveal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3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9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4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7"/>
      <p:bldP grpId="0" spid="8"/>
      <p:bldP grpId="0" spid="9"/>
      <p:bldP grpId="0" spid="10"/>
      <p:bldP grpId="0" spid="11"/>
    </p:bldLst>
  </p:timing>
</p:sld>
</file>

<file path=ppt/slides/slide2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2612854" y="588349"/>
            <a:ext cx="7178845" cy="626965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rcRect b="15831" l="1193" r="43990" t="66083"/>
          <a:stretch>
            <a:fillRect/>
          </a:stretch>
        </p:blipFill>
        <p:spPr>
          <a:xfrm>
            <a:off x="3710755" y="5617663"/>
            <a:ext cx="4819650" cy="124033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rcRect r="24064" t="82870"/>
          <a:stretch>
            <a:fillRect/>
          </a:stretch>
        </p:blipFill>
        <p:spPr>
          <a:xfrm>
            <a:off x="0" y="5943600"/>
            <a:ext cx="12241161" cy="2153879"/>
          </a:xfrm>
          <a:prstGeom prst="rect">
            <a:avLst/>
          </a:prstGeom>
        </p:spPr>
      </p:pic>
      <p:grpSp>
        <p:nvGrpSpPr>
          <p:cNvPr id="7" name="组合 6"/>
          <p:cNvGrpSpPr/>
          <p:nvPr/>
        </p:nvGrpSpPr>
        <p:grpSpPr>
          <a:xfrm>
            <a:off x="4990981" y="1795836"/>
            <a:ext cx="2751640" cy="2499229"/>
            <a:chOff x="6326822" y="996434"/>
            <a:chExt cx="2751640" cy="2499229"/>
          </a:xfrm>
        </p:grpSpPr>
        <p:sp>
          <p:nvSpPr>
            <p:cNvPr id="8" name="矩形 7"/>
            <p:cNvSpPr/>
            <p:nvPr/>
          </p:nvSpPr>
          <p:spPr>
            <a:xfrm>
              <a:off x="6958653" y="996434"/>
              <a:ext cx="1280160" cy="908685"/>
            </a:xfrm>
            <a:prstGeom prst="rect">
              <a:avLst/>
            </a:prstGeom>
          </p:spPr>
          <p:txBody>
            <a:bodyPr vert="eaVert" wrap="none">
              <a:spAutoFit/>
            </a:bodyPr>
            <a:lstStyle/>
            <a:p>
              <a:r>
                <a:rPr altLang="en-US" lang="zh-CN" smtClean="0" sz="7200">
                  <a:latin charset="-122" panose="02000000000000000000" pitchFamily="2" typeface="方正清刻本悦宋简体"/>
                  <a:ea charset="-122" panose="02000000000000000000" pitchFamily="2" typeface="方正清刻本悦宋简体"/>
                </a:rPr>
                <a:t>谢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6326822" y="1609976"/>
              <a:ext cx="1097280" cy="11887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lang="zh-CN" smtClean="0" sz="7200">
                  <a:latin charset="-122" panose="02000000000000000000" pitchFamily="2" typeface="方正清刻本悦宋简体"/>
                  <a:ea charset="-122" panose="02000000000000000000" pitchFamily="2" typeface="方正清刻本悦宋简体"/>
                </a:rPr>
                <a:t>谢</a:t>
              </a:r>
            </a:p>
          </p:txBody>
        </p:sp>
        <p:sp>
          <p:nvSpPr>
            <p:cNvPr id="10" name="矩形 9"/>
            <p:cNvSpPr/>
            <p:nvPr/>
          </p:nvSpPr>
          <p:spPr>
            <a:xfrm>
              <a:off x="7300411" y="2013003"/>
              <a:ext cx="1760855" cy="396240"/>
            </a:xfrm>
            <a:prstGeom prst="rect">
              <a:avLst/>
            </a:prstGeom>
          </p:spPr>
          <p:txBody>
            <a:bodyPr vert="horz" wrap="none">
              <a:spAutoFit/>
            </a:bodyPr>
            <a:lstStyle/>
            <a:p>
              <a:r>
                <a:rPr altLang="zh-CN" lang="en-US" smtClean="0" spc="600" sz="2000">
                  <a:solidFill>
                    <a:srgbClr val="C00000"/>
                  </a:solidFill>
                </a:rPr>
                <a:t>[XIE XIE]</a:t>
              </a:r>
            </a:p>
          </p:txBody>
        </p:sp>
        <p:sp>
          <p:nvSpPr>
            <p:cNvPr id="11" name="矩形 10"/>
            <p:cNvSpPr/>
            <p:nvPr/>
          </p:nvSpPr>
          <p:spPr>
            <a:xfrm>
              <a:off x="7073877" y="2377408"/>
              <a:ext cx="792480" cy="999490"/>
            </a:xfrm>
            <a:prstGeom prst="rect">
              <a:avLst/>
            </a:prstGeom>
          </p:spPr>
          <p:txBody>
            <a:bodyPr vert="eaVert" wrap="none">
              <a:spAutoFit/>
            </a:bodyPr>
            <a:lstStyle/>
            <a:p>
              <a:r>
                <a:rPr altLang="en-US" lang="zh-CN" smtClean="0" sz="4000">
                  <a:latin charset="-122" panose="02000000000000000000" pitchFamily="2" typeface="方正清刻本悦宋简体"/>
                  <a:ea charset="-122" panose="02000000000000000000" pitchFamily="2" typeface="方正清刻本悦宋简体"/>
                </a:rPr>
                <a:t>观赏</a:t>
              </a:r>
            </a:p>
          </p:txBody>
        </p:sp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475938" y="2548858"/>
            <a:ext cx="2359157" cy="10698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1569458" y="2602601"/>
            <a:ext cx="2359157" cy="1069850"/>
          </a:xfrm>
          <a:prstGeom prst="rect">
            <a:avLst/>
          </a:prstGeom>
        </p:spPr>
      </p:pic>
    </p:spTree>
    <p:extLst>
      <p:ext uri="{BB962C8B-B14F-4D97-AF65-F5344CB8AC3E}">
        <p14:creationId val="2168705160"/>
      </p:ext>
    </p:extLst>
  </p:cSld>
  <p:clrMapOvr>
    <a:masterClrMapping/>
  </p:clrMapOvr>
  <mc:AlternateContent>
    <mc:Choice Requires="p14">
      <p:transition p14:dur="3400" spd="slow">
        <p14:reveal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5063683" y="429919"/>
            <a:ext cx="2064634" cy="676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altLang="en-US" lang="zh-CN" sz="3200">
                <a:solidFill>
                  <a:srgbClr val="0270D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使用字体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4809951" y="804441"/>
            <a:ext cx="359250" cy="0"/>
          </a:xfrm>
          <a:prstGeom prst="line">
            <a:avLst/>
          </a:prstGeom>
          <a:ln w="19050">
            <a:solidFill>
              <a:srgbClr val="0270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接连接符 5"/>
          <p:cNvCxnSpPr/>
          <p:nvPr/>
        </p:nvCxnSpPr>
        <p:spPr>
          <a:xfrm>
            <a:off x="6948692" y="804441"/>
            <a:ext cx="359250" cy="0"/>
          </a:xfrm>
          <a:prstGeom prst="line">
            <a:avLst/>
          </a:prstGeom>
          <a:ln w="19050">
            <a:solidFill>
              <a:srgbClr val="0270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1562005" y="1460012"/>
            <a:ext cx="1616624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en-US" lang="zh-CN" sz="2400">
                <a:solidFill>
                  <a:srgbClr val="0270D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字体名称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553792" y="2041423"/>
            <a:ext cx="1439779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en-US" lang="zh-CN" smtClean="0" sz="2400">
                <a:solidFill>
                  <a:srgbClr val="0270D1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下载地址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3178629" y="2096558"/>
            <a:ext cx="6313714" cy="39624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zh-CN" lang="en-US" sz="2000">
                <a:solidFill>
                  <a:srgbClr val="595959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http://www.youyedoc.com/article/2017/3443.html</a:t>
            </a:r>
          </a:p>
        </p:txBody>
      </p:sp>
      <p:sp>
        <p:nvSpPr>
          <p:cNvPr id="17" name="椭圆 16"/>
          <p:cNvSpPr/>
          <p:nvPr/>
        </p:nvSpPr>
        <p:spPr>
          <a:xfrm>
            <a:off x="1101506" y="1520953"/>
            <a:ext cx="357180" cy="357180"/>
          </a:xfrm>
          <a:prstGeom prst="ellipse">
            <a:avLst/>
          </a:prstGeom>
          <a:solidFill>
            <a:srgbClr val="0270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>
            <a:defPPr>
              <a:defRPr lang="zh-CN"/>
            </a:defPPr>
            <a:lvl1pPr algn="l" defTabSz="914400" eaLnBrk="1" hangingPunct="1" latinLnBrk="0" marL="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latinLnBrk="0" marL="457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latinLnBrk="0" marL="914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latinLnBrk="0" marL="1371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latinLnBrk="0" marL="18288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altLang="zh-CN" lang="en-US" sz="2000">
                <a:solidFill>
                  <a:prstClr val="white"/>
                </a:solidFill>
                <a:latin charset="-122" panose="020b0503020204020204" pitchFamily="34" typeface="微软雅黑"/>
                <a:ea charset="-122" panose="020b0503020204020204" pitchFamily="34" typeface="微软雅黑"/>
              </a:rPr>
              <a:t>1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4030" y="1416036"/>
            <a:ext cx="3158002" cy="646232"/>
          </a:xfrm>
          <a:prstGeom prst="rect">
            <a:avLst/>
          </a:prstGeom>
        </p:spPr>
      </p:pic>
    </p:spTree>
    <p:extLst>
      <p:ext uri="{BB962C8B-B14F-4D97-AF65-F5344CB8AC3E}">
        <p14:creationId val="1055420980"/>
      </p:ext>
    </p:extLst>
  </p:cSld>
  <p:clrMapOvr>
    <a:masterClrMapping/>
  </p:clrMapOvr>
  <p:transition/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accel="100000" fill="hold" grpId="0" id="5" nodeType="withEffect" presetClass="entr" presetID="2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7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8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accel="100000" fill="hold" id="9" nodeType="withEffect" presetClass="entr" presetID="2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1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12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accel="100000" fill="hold" id="13" nodeType="withEffect" presetClass="entr" presetID="2" presetSubtype="3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15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16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4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" name="矩形 11"/>
          <p:cNvSpPr/>
          <p:nvPr/>
        </p:nvSpPr>
        <p:spPr>
          <a:xfrm>
            <a:off x="8752245" y="0"/>
            <a:ext cx="1162050" cy="371328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3" name="矩形 12"/>
          <p:cNvSpPr/>
          <p:nvPr/>
        </p:nvSpPr>
        <p:spPr>
          <a:xfrm>
            <a:off x="8902384" y="201062"/>
            <a:ext cx="853440" cy="3155950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altLang="en-US" lang="zh-CN" smtClean="0" spc="600" sz="4400">
                <a:solidFill>
                  <a:schemeClr val="bg1"/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恬 淡 闲 适</a:t>
            </a:r>
          </a:p>
        </p:txBody>
      </p:sp>
      <p:sp>
        <p:nvSpPr>
          <p:cNvPr id="14" name="矩形 13"/>
          <p:cNvSpPr/>
          <p:nvPr/>
        </p:nvSpPr>
        <p:spPr>
          <a:xfrm>
            <a:off x="4367442" y="2346734"/>
            <a:ext cx="1402080" cy="579120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r>
              <a:rPr altLang="en-US" lang="zh-CN" smtClean="0" sz="3200">
                <a:solidFill>
                  <a:srgbClr val="000000"/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章回一</a:t>
            </a:r>
          </a:p>
        </p:txBody>
      </p:sp>
      <p:sp>
        <p:nvSpPr>
          <p:cNvPr id="15" name="矩形 14"/>
          <p:cNvSpPr/>
          <p:nvPr/>
        </p:nvSpPr>
        <p:spPr>
          <a:xfrm>
            <a:off x="6168639" y="2346734"/>
            <a:ext cx="1808480" cy="5791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b="0" i="0" lang="zh-CN" smtClean="0" sz="3200">
                <a:solidFill>
                  <a:srgbClr val="C00000"/>
                </a:solidFill>
                <a:effectLst/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恬淡闲适</a:t>
            </a:r>
          </a:p>
        </p:txBody>
      </p:sp>
      <p:sp>
        <p:nvSpPr>
          <p:cNvPr id="16" name="矩形 15"/>
          <p:cNvSpPr/>
          <p:nvPr/>
        </p:nvSpPr>
        <p:spPr>
          <a:xfrm>
            <a:off x="3479865" y="3075143"/>
            <a:ext cx="2926080" cy="1554007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mtClean="0" spc="600" sz="1200"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意境是指抒情性作品中所呈现的的那种情景交融、虚实相生的形象系统，及其所诱发和开拓的审美想象空间。他同文学典型一样，也是文学形象的高级形态之一。 如果典型是以单个形象而论的话，意境则是由若干形象构成的形</a:t>
            </a: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b="66451" l="17906" r="67669"/>
          <a:stretch>
            <a:fillRect/>
          </a:stretch>
        </p:blipFill>
        <p:spPr>
          <a:xfrm>
            <a:off x="1875250" y="973394"/>
            <a:ext cx="2015353" cy="3655756"/>
          </a:xfrm>
          <a:prstGeom prst="rect">
            <a:avLst/>
          </a:prstGeom>
        </p:spPr>
      </p:pic>
    </p:spTree>
    <p:extLst>
      <p:ext uri="{BB962C8B-B14F-4D97-AF65-F5344CB8AC3E}">
        <p14:creationId val="3161592955"/>
      </p:ext>
    </p:extLst>
  </p:cSld>
  <p:clrMapOvr>
    <a:masterClrMapping/>
  </p:clrMapOvr>
  <mc:AlternateContent>
    <mc:Choice Requires="p14">
      <p:transition p14:dur="3400" spd="slow">
        <p14:reveal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6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3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4"/>
      <p:bldP grpId="0" spid="15"/>
      <p:bldP grpId="0" spid="16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314325" y="1"/>
            <a:ext cx="904875" cy="270012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矩形 4"/>
          <p:cNvSpPr/>
          <p:nvPr/>
        </p:nvSpPr>
        <p:spPr>
          <a:xfrm>
            <a:off x="458986" y="191363"/>
            <a:ext cx="609600" cy="2508766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altLang="en-US" lang="zh-CN" smtClean="0" spc="600" sz="2800">
                <a:solidFill>
                  <a:schemeClr val="bg1"/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恬 淡 闲 适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335629" y="2700129"/>
            <a:ext cx="4854991" cy="2140418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4669908" y="2616236"/>
            <a:ext cx="1808480" cy="5791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mtClean="0" sz="3200">
                <a:solidFill>
                  <a:srgbClr val="C00000"/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添加标题</a:t>
            </a:r>
          </a:p>
        </p:txBody>
      </p:sp>
      <p:sp>
        <p:nvSpPr>
          <p:cNvPr id="10" name="矩形 9"/>
          <p:cNvSpPr/>
          <p:nvPr/>
        </p:nvSpPr>
        <p:spPr>
          <a:xfrm>
            <a:off x="1602403" y="3286540"/>
            <a:ext cx="2926080" cy="1554007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mtClean="0" spc="600" sz="1200"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意境是指抒情性作品中所呈现的的那种情景交融、虚实相生的形象系统，及其所诱发和开拓的审美想象空间。他同文学典型一样，也是文学形象的高级形态之一。 如果典型是以单个形象而论的话，意境则是由若干形象构成的形</a:t>
            </a:r>
          </a:p>
        </p:txBody>
      </p:sp>
    </p:spTree>
    <p:extLst>
      <p:ext uri="{BB962C8B-B14F-4D97-AF65-F5344CB8AC3E}">
        <p14:creationId val="3107047210"/>
      </p:ext>
    </p:extLst>
  </p:cSld>
  <p:clrMapOvr>
    <a:masterClrMapping/>
  </p:clrMapOvr>
  <mc:AlternateContent>
    <mc:Choice Requires="p14">
      <p:transition p14:dur="3400" spd="slow">
        <p14:reveal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7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0" nodeType="after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12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13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4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000" fill="hold" id="16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1000" fill="hold" id="17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9"/>
      <p:bldP grpId="0" spid="10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5" name="图片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9488" y="4483510"/>
            <a:ext cx="12173023" cy="2374491"/>
          </a:xfrm>
          <a:custGeom>
            <a:gdLst>
              <a:gd fmla="*/ 0 w 12192000" name="connsiteX0"/>
              <a:gd fmla="*/ 0 h 2374491" name="connsiteY0"/>
              <a:gd fmla="*/ 12192000 w 12192000" name="connsiteX1"/>
              <a:gd fmla="*/ 0 h 2374491" name="connsiteY1"/>
              <a:gd fmla="*/ 12192000 w 12192000" name="connsiteX2"/>
              <a:gd fmla="*/ 2374491 h 2374491" name="connsiteY2"/>
              <a:gd fmla="*/ 0 w 12192000" name="connsiteX3"/>
              <a:gd fmla="*/ 2374491 h 2374491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2374491" w="12192000">
                <a:moveTo>
                  <a:pt x="0" y="0"/>
                </a:moveTo>
                <a:lnTo>
                  <a:pt x="12192000" y="0"/>
                </a:lnTo>
                <a:lnTo>
                  <a:pt x="12192000" y="2374491"/>
                </a:lnTo>
                <a:lnTo>
                  <a:pt x="0" y="2374491"/>
                </a:lnTo>
                <a:close/>
              </a:path>
            </a:pathLst>
          </a:custGeom>
        </p:spPr>
      </p:pic>
      <p:sp>
        <p:nvSpPr>
          <p:cNvPr id="4" name="矩形 3"/>
          <p:cNvSpPr/>
          <p:nvPr/>
        </p:nvSpPr>
        <p:spPr>
          <a:xfrm>
            <a:off x="314325" y="1"/>
            <a:ext cx="904875" cy="270012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矩形 4"/>
          <p:cNvSpPr/>
          <p:nvPr/>
        </p:nvSpPr>
        <p:spPr>
          <a:xfrm>
            <a:off x="458986" y="191363"/>
            <a:ext cx="609600" cy="2508766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altLang="en-US" lang="zh-CN" smtClean="0" spc="600" sz="2800">
                <a:solidFill>
                  <a:schemeClr val="bg1"/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恬 淡 闲 适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2178149" y="1295400"/>
            <a:ext cx="1644452" cy="2577257"/>
            <a:chOff x="2178149" y="1295400"/>
            <a:chExt cx="1644452" cy="2577257"/>
          </a:xfrm>
        </p:grpSpPr>
        <p:sp>
          <p:nvSpPr>
            <p:cNvPr id="2" name="矩形 1"/>
            <p:cNvSpPr/>
            <p:nvPr/>
          </p:nvSpPr>
          <p:spPr>
            <a:xfrm>
              <a:off x="2571750" y="1295400"/>
              <a:ext cx="857250" cy="85725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4" name="矩形 13"/>
            <p:cNvSpPr/>
            <p:nvPr/>
          </p:nvSpPr>
          <p:spPr>
            <a:xfrm>
              <a:off x="2178149" y="2395329"/>
              <a:ext cx="1644452" cy="14630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altLang="en-US" b="0" i="0" lang="zh-CN" smtClean="0" sz="1200">
                  <a:solidFill>
                    <a:srgbClr val="333333"/>
                  </a:solidFill>
                  <a:effectLst/>
                  <a:latin charset="-122" panose="02000000000000000000" pitchFamily="2" typeface="方正清刻本悦宋简体"/>
                  <a:ea charset="-122" panose="02000000000000000000" pitchFamily="2" typeface="方正清刻本悦宋简体"/>
                </a:rPr>
                <a:t>意境是指抒情性作品中呈现的那种情景交融、虚实相生、活跃着生命律动的韵味无穷的诗意空间</a:t>
              </a:r>
            </a:p>
          </p:txBody>
        </p:sp>
        <p:sp>
          <p:nvSpPr>
            <p:cNvPr id="19" name="矩形 18"/>
            <p:cNvSpPr/>
            <p:nvPr/>
          </p:nvSpPr>
          <p:spPr>
            <a:xfrm>
              <a:off x="2600265" y="1350065"/>
              <a:ext cx="792480" cy="8229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lang="zh-CN" sz="4800">
                  <a:solidFill>
                    <a:srgbClr val="C00000"/>
                  </a:solidFill>
                  <a:latin charset="-122" panose="02000000000000000000" pitchFamily="2" typeface="方正清刻本悦宋简体"/>
                  <a:ea charset="-122" panose="02000000000000000000" pitchFamily="2" typeface="方正清刻本悦宋简体"/>
                </a:rPr>
                <a:t>恬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4387949" y="1295400"/>
            <a:ext cx="1644452" cy="2577257"/>
            <a:chOff x="4387949" y="1295400"/>
            <a:chExt cx="1644452" cy="2577257"/>
          </a:xfrm>
        </p:grpSpPr>
        <p:sp>
          <p:nvSpPr>
            <p:cNvPr id="11" name="矩形 10"/>
            <p:cNvSpPr/>
            <p:nvPr/>
          </p:nvSpPr>
          <p:spPr>
            <a:xfrm>
              <a:off x="4781550" y="1295400"/>
              <a:ext cx="857250" cy="85725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5" name="矩形 14"/>
            <p:cNvSpPr/>
            <p:nvPr/>
          </p:nvSpPr>
          <p:spPr>
            <a:xfrm>
              <a:off x="4387949" y="2395329"/>
              <a:ext cx="1644452" cy="14630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altLang="en-US" b="0" i="0" lang="zh-CN" smtClean="0" sz="1200">
                  <a:solidFill>
                    <a:srgbClr val="333333"/>
                  </a:solidFill>
                  <a:effectLst/>
                  <a:latin charset="-122" panose="02000000000000000000" pitchFamily="2" typeface="方正清刻本悦宋简体"/>
                  <a:ea charset="-122" panose="02000000000000000000" pitchFamily="2" typeface="方正清刻本悦宋简体"/>
                </a:rPr>
                <a:t>意境是指抒情性作品中呈现的那种情景交融、虚实相生、活跃着生命律动的韵味无穷的诗意空间</a:t>
              </a:r>
            </a:p>
          </p:txBody>
        </p:sp>
        <p:sp>
          <p:nvSpPr>
            <p:cNvPr id="20" name="矩形 19"/>
            <p:cNvSpPr/>
            <p:nvPr/>
          </p:nvSpPr>
          <p:spPr>
            <a:xfrm>
              <a:off x="4824323" y="1350065"/>
              <a:ext cx="792480" cy="8229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lang="zh-CN" sz="4800">
                  <a:solidFill>
                    <a:srgbClr val="C00000"/>
                  </a:solidFill>
                  <a:latin charset="-122" panose="02000000000000000000" pitchFamily="2" typeface="方正清刻本悦宋简体"/>
                  <a:ea charset="-122" panose="02000000000000000000" pitchFamily="2" typeface="方正清刻本悦宋简体"/>
                </a:rPr>
                <a:t>淡</a:t>
              </a: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6597749" y="1295400"/>
            <a:ext cx="1644452" cy="2577257"/>
            <a:chOff x="6597749" y="1295400"/>
            <a:chExt cx="1644452" cy="2577257"/>
          </a:xfrm>
        </p:grpSpPr>
        <p:sp>
          <p:nvSpPr>
            <p:cNvPr id="12" name="矩形 11"/>
            <p:cNvSpPr/>
            <p:nvPr/>
          </p:nvSpPr>
          <p:spPr>
            <a:xfrm>
              <a:off x="6991350" y="1295400"/>
              <a:ext cx="857250" cy="85725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6" name="矩形 15"/>
            <p:cNvSpPr/>
            <p:nvPr/>
          </p:nvSpPr>
          <p:spPr>
            <a:xfrm>
              <a:off x="6597748" y="2395329"/>
              <a:ext cx="1644452" cy="14630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altLang="en-US" b="0" i="0" lang="zh-CN" smtClean="0" sz="1200">
                  <a:solidFill>
                    <a:srgbClr val="333333"/>
                  </a:solidFill>
                  <a:effectLst/>
                  <a:latin charset="-122" panose="02000000000000000000" pitchFamily="2" typeface="方正清刻本悦宋简体"/>
                  <a:ea charset="-122" panose="02000000000000000000" pitchFamily="2" typeface="方正清刻本悦宋简体"/>
                </a:rPr>
                <a:t>意境是指抒情性作品中呈现的那种情景交融、虚实相生、活跃着生命律动的韵味无穷的诗意空间</a:t>
              </a:r>
            </a:p>
          </p:txBody>
        </p:sp>
        <p:sp>
          <p:nvSpPr>
            <p:cNvPr id="21" name="矩形 20"/>
            <p:cNvSpPr/>
            <p:nvPr/>
          </p:nvSpPr>
          <p:spPr>
            <a:xfrm>
              <a:off x="7020845" y="1350065"/>
              <a:ext cx="792480" cy="8229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lang="zh-CN" sz="4800">
                  <a:solidFill>
                    <a:srgbClr val="C00000"/>
                  </a:solidFill>
                  <a:latin charset="-122" panose="02000000000000000000" pitchFamily="2" typeface="方正清刻本悦宋简体"/>
                  <a:ea charset="-122" panose="02000000000000000000" pitchFamily="2" typeface="方正清刻本悦宋简体"/>
                </a:rPr>
                <a:t>闲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8807549" y="1295400"/>
            <a:ext cx="1644452" cy="2577257"/>
            <a:chOff x="8807549" y="1295400"/>
            <a:chExt cx="1644452" cy="2577257"/>
          </a:xfrm>
        </p:grpSpPr>
        <p:sp>
          <p:nvSpPr>
            <p:cNvPr id="13" name="矩形 12"/>
            <p:cNvSpPr/>
            <p:nvPr/>
          </p:nvSpPr>
          <p:spPr>
            <a:xfrm>
              <a:off x="9201150" y="1295400"/>
              <a:ext cx="857250" cy="857250"/>
            </a:xfrm>
            <a:prstGeom prst="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endParaRPr altLang="en-US" lang="zh-CN"/>
            </a:p>
          </p:txBody>
        </p:sp>
        <p:sp>
          <p:nvSpPr>
            <p:cNvPr id="17" name="矩形 16"/>
            <p:cNvSpPr/>
            <p:nvPr/>
          </p:nvSpPr>
          <p:spPr>
            <a:xfrm>
              <a:off x="8807548" y="2395329"/>
              <a:ext cx="1644452" cy="14630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altLang="en-US" b="0" i="0" lang="zh-CN" smtClean="0" sz="1200">
                  <a:solidFill>
                    <a:srgbClr val="333333"/>
                  </a:solidFill>
                  <a:effectLst/>
                  <a:latin charset="-122" panose="02000000000000000000" pitchFamily="2" typeface="方正清刻本悦宋简体"/>
                  <a:ea charset="-122" panose="02000000000000000000" pitchFamily="2" typeface="方正清刻本悦宋简体"/>
                </a:rPr>
                <a:t>意境是指抒情性作品中呈现的那种情景交融、虚实相生、活跃着生命律动的韵味无穷的诗意空间</a:t>
              </a:r>
            </a:p>
          </p:txBody>
        </p:sp>
        <p:sp>
          <p:nvSpPr>
            <p:cNvPr id="22" name="矩形 21"/>
            <p:cNvSpPr/>
            <p:nvPr/>
          </p:nvSpPr>
          <p:spPr>
            <a:xfrm>
              <a:off x="9217368" y="1350065"/>
              <a:ext cx="792480" cy="8229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altLang="en-US" lang="zh-CN" sz="4800">
                  <a:solidFill>
                    <a:srgbClr val="C00000"/>
                  </a:solidFill>
                  <a:latin charset="-122" panose="02000000000000000000" pitchFamily="2" typeface="方正清刻本悦宋简体"/>
                  <a:ea charset="-122" panose="02000000000000000000" pitchFamily="2" typeface="方正清刻本悦宋简体"/>
                </a:rPr>
                <a:t>适</a:t>
              </a:r>
            </a:p>
          </p:txBody>
        </p:sp>
      </p:grpSp>
    </p:spTree>
    <p:extLst>
      <p:ext uri="{BB962C8B-B14F-4D97-AF65-F5344CB8AC3E}">
        <p14:creationId val="4124128000"/>
      </p:ext>
    </p:extLst>
  </p:cSld>
  <p:clrMapOvr>
    <a:masterClrMapping/>
  </p:clrMapOvr>
  <mc:AlternateContent>
    <mc:Choice Requires="p14">
      <p:transition p14:dur="3400" spd="slow">
        <p14:reveal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1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5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3" name="图片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5468937" y="1115908"/>
            <a:ext cx="2263775" cy="1752600"/>
          </a:xfrm>
          <a:custGeom>
            <a:gdLst>
              <a:gd fmla="*/ 0 w 2266950" name="connsiteX0"/>
              <a:gd fmla="*/ 0 h 1752600" name="connsiteY0"/>
              <a:gd fmla="*/ 2266950 w 2266950" name="connsiteX1"/>
              <a:gd fmla="*/ 0 h 1752600" name="connsiteY1"/>
              <a:gd fmla="*/ 2266950 w 2266950" name="connsiteX2"/>
              <a:gd fmla="*/ 1752600 h 1752600" name="connsiteY2"/>
              <a:gd fmla="*/ 0 w 2266950" name="connsiteX3"/>
              <a:gd fmla="*/ 1752600 h 1752600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1752600" w="2266950">
                <a:moveTo>
                  <a:pt x="0" y="0"/>
                </a:moveTo>
                <a:lnTo>
                  <a:pt x="2266950" y="0"/>
                </a:lnTo>
                <a:lnTo>
                  <a:pt x="2266950" y="1752600"/>
                </a:lnTo>
                <a:lnTo>
                  <a:pt x="0" y="1752600"/>
                </a:lnTo>
                <a:close/>
              </a:path>
            </a:pathLst>
          </a:cu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555037" y="1115908"/>
            <a:ext cx="2263775" cy="1752600"/>
          </a:xfrm>
          <a:custGeom>
            <a:gdLst>
              <a:gd fmla="*/ 0 w 2266950" name="connsiteX0"/>
              <a:gd fmla="*/ 0 h 1752600" name="connsiteY0"/>
              <a:gd fmla="*/ 2266950 w 2266950" name="connsiteX1"/>
              <a:gd fmla="*/ 0 h 1752600" name="connsiteY1"/>
              <a:gd fmla="*/ 2266950 w 2266950" name="connsiteX2"/>
              <a:gd fmla="*/ 1752600 h 1752600" name="connsiteY2"/>
              <a:gd fmla="*/ 0 w 2266950" name="connsiteX3"/>
              <a:gd fmla="*/ 1752600 h 1752600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1752600" w="2266950">
                <a:moveTo>
                  <a:pt x="0" y="0"/>
                </a:moveTo>
                <a:lnTo>
                  <a:pt x="2266950" y="0"/>
                </a:lnTo>
                <a:lnTo>
                  <a:pt x="2266950" y="1752600"/>
                </a:lnTo>
                <a:lnTo>
                  <a:pt x="0" y="1752600"/>
                </a:lnTo>
                <a:close/>
              </a:path>
            </a:pathLst>
          </a:cu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2230437" y="1115908"/>
            <a:ext cx="2263775" cy="1752600"/>
          </a:xfrm>
          <a:custGeom>
            <a:gdLst>
              <a:gd fmla="*/ 0 w 2266950" name="connsiteX0"/>
              <a:gd fmla="*/ 0 h 1752600" name="connsiteY0"/>
              <a:gd fmla="*/ 2266950 w 2266950" name="connsiteX1"/>
              <a:gd fmla="*/ 0 h 1752600" name="connsiteY1"/>
              <a:gd fmla="*/ 2266950 w 2266950" name="connsiteX2"/>
              <a:gd fmla="*/ 1752600 h 1752600" name="connsiteY2"/>
              <a:gd fmla="*/ 0 w 2266950" name="connsiteX3"/>
              <a:gd fmla="*/ 1752600 h 1752600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1752600" w="2266950">
                <a:moveTo>
                  <a:pt x="0" y="0"/>
                </a:moveTo>
                <a:lnTo>
                  <a:pt x="2266950" y="0"/>
                </a:lnTo>
                <a:lnTo>
                  <a:pt x="2266950" y="1752600"/>
                </a:lnTo>
                <a:lnTo>
                  <a:pt x="0" y="1752600"/>
                </a:lnTo>
                <a:close/>
              </a:path>
            </a:pathLst>
          </a:custGeom>
        </p:spPr>
      </p:pic>
      <p:sp>
        <p:nvSpPr>
          <p:cNvPr id="12" name="矩形 11"/>
          <p:cNvSpPr/>
          <p:nvPr/>
        </p:nvSpPr>
        <p:spPr>
          <a:xfrm>
            <a:off x="0" y="4286250"/>
            <a:ext cx="12192000" cy="234315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4" name="矩形 3"/>
          <p:cNvSpPr/>
          <p:nvPr/>
        </p:nvSpPr>
        <p:spPr>
          <a:xfrm>
            <a:off x="314325" y="1"/>
            <a:ext cx="904875" cy="270012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矩形 4"/>
          <p:cNvSpPr/>
          <p:nvPr/>
        </p:nvSpPr>
        <p:spPr>
          <a:xfrm>
            <a:off x="458986" y="191363"/>
            <a:ext cx="609600" cy="2508766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altLang="en-US" lang="zh-CN" smtClean="0" spc="600" sz="2800">
                <a:solidFill>
                  <a:schemeClr val="bg1"/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恬 淡 闲 适</a:t>
            </a:r>
          </a:p>
        </p:txBody>
      </p:sp>
      <p:sp>
        <p:nvSpPr>
          <p:cNvPr id="6" name="矩形 5"/>
          <p:cNvSpPr/>
          <p:nvPr/>
        </p:nvSpPr>
        <p:spPr>
          <a:xfrm>
            <a:off x="1962150" y="4730786"/>
            <a:ext cx="11988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mtClean="0" sz="2000">
                <a:solidFill>
                  <a:schemeClr val="bg1"/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添加标题</a:t>
            </a:r>
          </a:p>
        </p:txBody>
      </p:sp>
      <p:sp>
        <p:nvSpPr>
          <p:cNvPr id="7" name="矩形 6"/>
          <p:cNvSpPr/>
          <p:nvPr/>
        </p:nvSpPr>
        <p:spPr>
          <a:xfrm>
            <a:off x="1962150" y="5290929"/>
            <a:ext cx="2481224" cy="914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b="0" i="0" lang="zh-CN" smtClean="0" sz="1200">
                <a:solidFill>
                  <a:schemeClr val="bg1"/>
                </a:solidFill>
                <a:effectLst/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意境是指抒情性作品中呈现的那种情景交融、虚实相生、活跃着生命律动的韵味无穷的诗意空间</a:t>
            </a:r>
          </a:p>
        </p:txBody>
      </p:sp>
      <p:sp>
        <p:nvSpPr>
          <p:cNvPr id="8" name="矩形 7"/>
          <p:cNvSpPr/>
          <p:nvPr/>
        </p:nvSpPr>
        <p:spPr>
          <a:xfrm>
            <a:off x="5048250" y="4730786"/>
            <a:ext cx="11988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mtClean="0" sz="2000">
                <a:solidFill>
                  <a:schemeClr val="bg1"/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添加标题</a:t>
            </a:r>
          </a:p>
        </p:txBody>
      </p:sp>
      <p:sp>
        <p:nvSpPr>
          <p:cNvPr id="9" name="矩形 8"/>
          <p:cNvSpPr/>
          <p:nvPr/>
        </p:nvSpPr>
        <p:spPr>
          <a:xfrm>
            <a:off x="5048250" y="5290929"/>
            <a:ext cx="2481224" cy="914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b="0" i="0" lang="zh-CN" smtClean="0" sz="1200">
                <a:solidFill>
                  <a:schemeClr val="bg1"/>
                </a:solidFill>
                <a:effectLst/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意境是指抒情性作品中呈现的那种情景交融、虚实相生、活跃着生命律动的韵味无穷的诗意空间</a:t>
            </a:r>
          </a:p>
        </p:txBody>
      </p:sp>
      <p:sp>
        <p:nvSpPr>
          <p:cNvPr id="10" name="矩形 9"/>
          <p:cNvSpPr/>
          <p:nvPr/>
        </p:nvSpPr>
        <p:spPr>
          <a:xfrm>
            <a:off x="8134349" y="4730786"/>
            <a:ext cx="1198880" cy="39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mtClean="0" sz="2000">
                <a:solidFill>
                  <a:schemeClr val="bg1"/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添加标题</a:t>
            </a:r>
          </a:p>
        </p:txBody>
      </p:sp>
      <p:sp>
        <p:nvSpPr>
          <p:cNvPr id="11" name="矩形 10"/>
          <p:cNvSpPr/>
          <p:nvPr/>
        </p:nvSpPr>
        <p:spPr>
          <a:xfrm>
            <a:off x="8134349" y="5290929"/>
            <a:ext cx="2481224" cy="914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b="0" i="0" lang="zh-CN" smtClean="0" sz="1200">
                <a:solidFill>
                  <a:schemeClr val="bg1"/>
                </a:solidFill>
                <a:effectLst/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意境是指抒情性作品中呈现的那种情景交融、虚实相生、活跃着生命律动的韵味无穷的诗意空间</a:t>
            </a:r>
          </a:p>
        </p:txBody>
      </p:sp>
      <p:sp>
        <p:nvSpPr>
          <p:cNvPr id="18" name="矩形 17"/>
          <p:cNvSpPr/>
          <p:nvPr/>
        </p:nvSpPr>
        <p:spPr>
          <a:xfrm>
            <a:off x="2654439" y="3223760"/>
            <a:ext cx="14020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mtClean="0" sz="2400">
                <a:solidFill>
                  <a:srgbClr val="C00000"/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添加标题</a:t>
            </a:r>
          </a:p>
        </p:txBody>
      </p:sp>
      <p:sp>
        <p:nvSpPr>
          <p:cNvPr id="19" name="矩形 18"/>
          <p:cNvSpPr/>
          <p:nvPr/>
        </p:nvSpPr>
        <p:spPr>
          <a:xfrm>
            <a:off x="5892939" y="3223760"/>
            <a:ext cx="14020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mtClean="0" sz="2400">
                <a:solidFill>
                  <a:srgbClr val="C00000"/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添加标题</a:t>
            </a:r>
          </a:p>
        </p:txBody>
      </p:sp>
      <p:sp>
        <p:nvSpPr>
          <p:cNvPr id="20" name="矩形 19"/>
          <p:cNvSpPr/>
          <p:nvPr/>
        </p:nvSpPr>
        <p:spPr>
          <a:xfrm>
            <a:off x="8979040" y="3223760"/>
            <a:ext cx="1402080" cy="457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mtClean="0" sz="2400">
                <a:solidFill>
                  <a:srgbClr val="C00000"/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添加标题</a:t>
            </a:r>
          </a:p>
        </p:txBody>
      </p:sp>
    </p:spTree>
    <p:extLst>
      <p:ext uri="{BB962C8B-B14F-4D97-AF65-F5344CB8AC3E}">
        <p14:creationId val="2180609686"/>
      </p:ext>
    </p:extLst>
  </p:cSld>
  <p:clrMapOvr>
    <a:masterClrMapping/>
  </p:clrMapOvr>
  <mc:AlternateContent>
    <mc:Choice Requires="p14">
      <p:transition p14:dur="3400" spd="slow">
        <p14:reveal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1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9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5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id="2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1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2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3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7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8"/>
      <p:bldP grpId="0" spid="19"/>
      <p:bldP grpId="0" spid="20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314325" y="1"/>
            <a:ext cx="904875" cy="270012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矩形 4"/>
          <p:cNvSpPr/>
          <p:nvPr/>
        </p:nvSpPr>
        <p:spPr>
          <a:xfrm>
            <a:off x="458986" y="191363"/>
            <a:ext cx="609600" cy="2508766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altLang="en-US" lang="zh-CN" smtClean="0" spc="600" sz="2800">
                <a:solidFill>
                  <a:schemeClr val="bg1"/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恬 淡 闲 适</a:t>
            </a:r>
          </a:p>
        </p:txBody>
      </p:sp>
      <p:sp>
        <p:nvSpPr>
          <p:cNvPr id="17" name="矩形 16"/>
          <p:cNvSpPr/>
          <p:nvPr/>
        </p:nvSpPr>
        <p:spPr>
          <a:xfrm>
            <a:off x="3516213" y="2252990"/>
            <a:ext cx="548640" cy="1181100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altLang="en-US" lang="zh-CN" smtClean="0" sz="2400">
                <a:solidFill>
                  <a:srgbClr val="C00000"/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添加标题</a:t>
            </a:r>
          </a:p>
        </p:txBody>
      </p:sp>
      <p:sp>
        <p:nvSpPr>
          <p:cNvPr id="21" name="矩形 20"/>
          <p:cNvSpPr/>
          <p:nvPr/>
        </p:nvSpPr>
        <p:spPr>
          <a:xfrm>
            <a:off x="4070211" y="2226365"/>
            <a:ext cx="731520" cy="354578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b="0" i="0" lang="zh-CN" smtClean="0" sz="1200">
                <a:solidFill>
                  <a:srgbClr val="333333"/>
                </a:solidFill>
                <a:effectLst/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作品中呈现的那种情景交融、虚实相生、活跃意境是指抒情性着生命律动的韵味无穷的诗意空间</a:t>
            </a:r>
          </a:p>
        </p:txBody>
      </p:sp>
      <p:cxnSp>
        <p:nvCxnSpPr>
          <p:cNvPr id="3" name="直接连接符 2"/>
          <p:cNvCxnSpPr/>
          <p:nvPr/>
        </p:nvCxnSpPr>
        <p:spPr>
          <a:xfrm flipH="1">
            <a:off x="3325713" y="0"/>
            <a:ext cx="0" cy="3576429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6697563" y="2252990"/>
            <a:ext cx="548640" cy="1181100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altLang="en-US" lang="zh-CN" smtClean="0" sz="2400">
                <a:solidFill>
                  <a:srgbClr val="C00000"/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添加标题</a:t>
            </a:r>
          </a:p>
        </p:txBody>
      </p:sp>
      <p:sp>
        <p:nvSpPr>
          <p:cNvPr id="23" name="矩形 22"/>
          <p:cNvSpPr/>
          <p:nvPr/>
        </p:nvSpPr>
        <p:spPr>
          <a:xfrm>
            <a:off x="7251562" y="2226365"/>
            <a:ext cx="731520" cy="354578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b="0" i="0" lang="zh-CN" smtClean="0" sz="1200">
                <a:solidFill>
                  <a:srgbClr val="333333"/>
                </a:solidFill>
                <a:effectLst/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意境是指抒情性作品中呈现的那种情景交融、虚实相生、活跃着生命律动的韵味无穷的诗意空间</a:t>
            </a:r>
          </a:p>
        </p:txBody>
      </p:sp>
      <p:cxnSp>
        <p:nvCxnSpPr>
          <p:cNvPr id="24" name="直接连接符 23"/>
          <p:cNvCxnSpPr/>
          <p:nvPr/>
        </p:nvCxnSpPr>
        <p:spPr>
          <a:xfrm flipH="1">
            <a:off x="6507063" y="0"/>
            <a:ext cx="0" cy="3576429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9878913" y="2252990"/>
            <a:ext cx="548640" cy="1181100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altLang="en-US" lang="zh-CN" smtClean="0" sz="2400">
                <a:solidFill>
                  <a:srgbClr val="C00000"/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添加标题</a:t>
            </a:r>
          </a:p>
        </p:txBody>
      </p:sp>
      <p:sp>
        <p:nvSpPr>
          <p:cNvPr id="26" name="矩形 25"/>
          <p:cNvSpPr/>
          <p:nvPr/>
        </p:nvSpPr>
        <p:spPr>
          <a:xfrm>
            <a:off x="10432912" y="2226365"/>
            <a:ext cx="731520" cy="354578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b="0" i="0" lang="zh-CN" smtClean="0" sz="1200">
                <a:solidFill>
                  <a:srgbClr val="333333"/>
                </a:solidFill>
                <a:effectLst/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意境是指抒情性作品中呈现的那种情景交融、虚实相生、活跃着生命律动的韵味无穷的诗意空间</a:t>
            </a:r>
          </a:p>
        </p:txBody>
      </p:sp>
      <p:cxnSp>
        <p:nvCxnSpPr>
          <p:cNvPr id="27" name="直接连接符 26"/>
          <p:cNvCxnSpPr/>
          <p:nvPr/>
        </p:nvCxnSpPr>
        <p:spPr>
          <a:xfrm flipH="1">
            <a:off x="9688413" y="0"/>
            <a:ext cx="0" cy="3576429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图片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b="74444" l="3361" r="82933"/>
          <a:stretch>
            <a:fillRect/>
          </a:stretch>
        </p:blipFill>
        <p:spPr>
          <a:xfrm>
            <a:off x="2311137" y="2700129"/>
            <a:ext cx="1205076" cy="175260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b="74444" l="3361" r="82933"/>
          <a:stretch>
            <a:fillRect/>
          </a:stretch>
        </p:blipFill>
        <p:spPr>
          <a:xfrm>
            <a:off x="5492486" y="2700129"/>
            <a:ext cx="1205076" cy="1752600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b="74444" l="3361" r="82933"/>
          <a:stretch>
            <a:fillRect/>
          </a:stretch>
        </p:blipFill>
        <p:spPr>
          <a:xfrm>
            <a:off x="8673835" y="2700129"/>
            <a:ext cx="1205076" cy="1752600"/>
          </a:xfrm>
          <a:prstGeom prst="rect">
            <a:avLst/>
          </a:prstGeom>
        </p:spPr>
      </p:pic>
    </p:spTree>
    <p:extLst>
      <p:ext uri="{BB962C8B-B14F-4D97-AF65-F5344CB8AC3E}">
        <p14:creationId val="795603954"/>
      </p:ext>
    </p:extLst>
  </p:cSld>
  <p:clrMapOvr>
    <a:masterClrMapping/>
  </p:clrMapOvr>
  <mc:AlternateContent>
    <mc:Choice Requires="p14">
      <p:transition p14:dur="3400" spd="slow">
        <p14:reveal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0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2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6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1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3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9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2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4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5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7"/>
      <p:bldP grpId="0" spid="21"/>
      <p:bldP grpId="0" spid="22"/>
      <p:bldP grpId="0" spid="23"/>
      <p:bldP grpId="0" spid="25"/>
      <p:bldP grpId="0" spid="26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矩形 3"/>
          <p:cNvSpPr/>
          <p:nvPr/>
        </p:nvSpPr>
        <p:spPr>
          <a:xfrm>
            <a:off x="314325" y="1"/>
            <a:ext cx="904875" cy="270012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矩形 4"/>
          <p:cNvSpPr/>
          <p:nvPr/>
        </p:nvSpPr>
        <p:spPr>
          <a:xfrm>
            <a:off x="458986" y="191363"/>
            <a:ext cx="609600" cy="2508766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altLang="en-US" lang="zh-CN" smtClean="0" spc="600" sz="2800">
                <a:solidFill>
                  <a:schemeClr val="bg1"/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恬 淡 闲 适</a:t>
            </a:r>
          </a:p>
        </p:txBody>
      </p:sp>
      <p:sp>
        <p:nvSpPr>
          <p:cNvPr id="2" name="矩形 1"/>
          <p:cNvSpPr/>
          <p:nvPr/>
        </p:nvSpPr>
        <p:spPr>
          <a:xfrm>
            <a:off x="5276850" y="1104900"/>
            <a:ext cx="2324100" cy="501015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矩形 13"/>
          <p:cNvSpPr/>
          <p:nvPr/>
        </p:nvSpPr>
        <p:spPr>
          <a:xfrm>
            <a:off x="5349181" y="1260825"/>
            <a:ext cx="2179439" cy="469829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grpSp>
        <p:nvGrpSpPr>
          <p:cNvPr id="3" name="组合 2"/>
          <p:cNvGrpSpPr/>
          <p:nvPr/>
        </p:nvGrpSpPr>
        <p:grpSpPr>
          <a:xfrm>
            <a:off x="8385274" y="1104900"/>
            <a:ext cx="3075087" cy="1384995"/>
            <a:chOff x="8385274" y="1104900"/>
            <a:chExt cx="3075087" cy="1384995"/>
          </a:xfrm>
        </p:grpSpPr>
        <p:sp>
          <p:nvSpPr>
            <p:cNvPr id="15" name="矩形 14"/>
            <p:cNvSpPr/>
            <p:nvPr/>
          </p:nvSpPr>
          <p:spPr>
            <a:xfrm>
              <a:off x="8385273" y="1104900"/>
              <a:ext cx="1402080" cy="457200"/>
            </a:xfrm>
            <a:prstGeom prst="rect">
              <a:avLst/>
            </a:prstGeom>
          </p:spPr>
          <p:txBody>
            <a:bodyPr vert="horz" wrap="none">
              <a:spAutoFit/>
            </a:bodyPr>
            <a:lstStyle/>
            <a:p>
              <a:r>
                <a:rPr altLang="en-US" lang="zh-CN" smtClean="0" sz="2400">
                  <a:solidFill>
                    <a:schemeClr val="bg2">
                      <a:lumMod val="25000"/>
                    </a:schemeClr>
                  </a:solidFill>
                  <a:latin charset="-122" panose="02000000000000000000" pitchFamily="2" typeface="方正清刻本悦宋简体"/>
                  <a:ea charset="-122" panose="02000000000000000000" pitchFamily="2" typeface="方正清刻本悦宋简体"/>
                </a:rPr>
                <a:t>添加标题</a:t>
              </a:r>
            </a:p>
          </p:txBody>
        </p:sp>
        <p:sp>
          <p:nvSpPr>
            <p:cNvPr id="16" name="矩形 15"/>
            <p:cNvSpPr/>
            <p:nvPr/>
          </p:nvSpPr>
          <p:spPr>
            <a:xfrm>
              <a:off x="8385273" y="1566565"/>
              <a:ext cx="3075087" cy="914400"/>
            </a:xfrm>
            <a:prstGeom prst="rect">
              <a:avLst/>
            </a:prstGeom>
          </p:spPr>
          <p:txBody>
            <a:bodyPr vert="horz"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en-US" b="0" i="0" lang="zh-CN" smtClean="0" sz="1200">
                  <a:solidFill>
                    <a:schemeClr val="bg2">
                      <a:lumMod val="25000"/>
                    </a:schemeClr>
                  </a:solidFill>
                  <a:effectLst/>
                  <a:latin charset="-122" panose="02000000000000000000" pitchFamily="2" typeface="方正清刻本悦宋简体"/>
                  <a:ea charset="-122" panose="02000000000000000000" pitchFamily="2" typeface="方正清刻本悦宋简体"/>
                </a:rPr>
                <a:t>意境是指抒情性作品中呈现的那种情景交融、虚实相生、活跃着生命律动的韵味无穷的诗意空间</a:t>
              </a:r>
            </a:p>
          </p:txBody>
        </p:sp>
      </p:grpSp>
      <p:sp>
        <p:nvSpPr>
          <p:cNvPr id="18" name="矩形 17"/>
          <p:cNvSpPr/>
          <p:nvPr/>
        </p:nvSpPr>
        <p:spPr>
          <a:xfrm>
            <a:off x="3437364" y="1104900"/>
            <a:ext cx="1402080" cy="457200"/>
          </a:xfrm>
          <a:prstGeom prst="rect">
            <a:avLst/>
          </a:prstGeom>
        </p:spPr>
        <p:txBody>
          <a:bodyPr vert="horz" wrap="none">
            <a:spAutoFit/>
          </a:bodyPr>
          <a:lstStyle/>
          <a:p>
            <a:pPr algn="r"/>
            <a:r>
              <a:rPr altLang="en-US" lang="zh-CN" smtClean="0" sz="2400">
                <a:solidFill>
                  <a:schemeClr val="bg2">
                    <a:lumMod val="25000"/>
                  </a:schemeClr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添加标题</a:t>
            </a:r>
          </a:p>
        </p:txBody>
      </p:sp>
      <p:sp>
        <p:nvSpPr>
          <p:cNvPr id="19" name="矩形 18"/>
          <p:cNvSpPr/>
          <p:nvPr/>
        </p:nvSpPr>
        <p:spPr>
          <a:xfrm>
            <a:off x="1764357" y="1566565"/>
            <a:ext cx="3075087" cy="914400"/>
          </a:xfrm>
          <a:prstGeom prst="rect">
            <a:avLst/>
          </a:prstGeom>
        </p:spPr>
        <p:txBody>
          <a:bodyPr vert="horz"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altLang="en-US" b="0" i="0" lang="zh-CN" smtClean="0" sz="1200">
                <a:solidFill>
                  <a:schemeClr val="bg2">
                    <a:lumMod val="25000"/>
                  </a:schemeClr>
                </a:solidFill>
                <a:effectLst/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意境是指抒情性作品中呈现的那种情景交融、虚实相生、活跃着生命律动的韵味无穷的诗意空间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8385274" y="4730054"/>
            <a:ext cx="3075087" cy="1384995"/>
            <a:chOff x="8385274" y="4730054"/>
            <a:chExt cx="3075087" cy="1384995"/>
          </a:xfrm>
        </p:grpSpPr>
        <p:sp>
          <p:nvSpPr>
            <p:cNvPr id="20" name="矩形 19"/>
            <p:cNvSpPr/>
            <p:nvPr/>
          </p:nvSpPr>
          <p:spPr>
            <a:xfrm>
              <a:off x="8385273" y="4730054"/>
              <a:ext cx="1402080" cy="457200"/>
            </a:xfrm>
            <a:prstGeom prst="rect">
              <a:avLst/>
            </a:prstGeom>
          </p:spPr>
          <p:txBody>
            <a:bodyPr vert="horz" wrap="none">
              <a:spAutoFit/>
            </a:bodyPr>
            <a:lstStyle/>
            <a:p>
              <a:r>
                <a:rPr altLang="en-US" lang="zh-CN" smtClean="0" sz="2400">
                  <a:solidFill>
                    <a:schemeClr val="bg2">
                      <a:lumMod val="25000"/>
                    </a:schemeClr>
                  </a:solidFill>
                  <a:latin charset="-122" panose="02000000000000000000" pitchFamily="2" typeface="方正清刻本悦宋简体"/>
                  <a:ea charset="-122" panose="02000000000000000000" pitchFamily="2" typeface="方正清刻本悦宋简体"/>
                </a:rPr>
                <a:t>添加标题</a:t>
              </a:r>
            </a:p>
          </p:txBody>
        </p:sp>
        <p:sp>
          <p:nvSpPr>
            <p:cNvPr id="28" name="矩形 27"/>
            <p:cNvSpPr/>
            <p:nvPr/>
          </p:nvSpPr>
          <p:spPr>
            <a:xfrm>
              <a:off x="8385273" y="5191719"/>
              <a:ext cx="3075087" cy="914400"/>
            </a:xfrm>
            <a:prstGeom prst="rect">
              <a:avLst/>
            </a:prstGeom>
          </p:spPr>
          <p:txBody>
            <a:bodyPr vert="horz"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altLang="en-US" b="0" i="0" lang="zh-CN" smtClean="0" sz="1200">
                  <a:solidFill>
                    <a:schemeClr val="bg2">
                      <a:lumMod val="25000"/>
                    </a:schemeClr>
                  </a:solidFill>
                  <a:effectLst/>
                  <a:latin charset="-122" panose="02000000000000000000" pitchFamily="2" typeface="方正清刻本悦宋简体"/>
                  <a:ea charset="-122" panose="02000000000000000000" pitchFamily="2" typeface="方正清刻本悦宋简体"/>
                </a:rPr>
                <a:t>意境是指抒情性作品中呈现的那种情景交融、虚实相生、活跃着生命律动的韵味无穷的诗意空间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1764357" y="4730054"/>
            <a:ext cx="3075087" cy="1384995"/>
            <a:chOff x="1764357" y="4730054"/>
            <a:chExt cx="3075087" cy="1384995"/>
          </a:xfrm>
        </p:grpSpPr>
        <p:sp>
          <p:nvSpPr>
            <p:cNvPr id="29" name="矩形 28"/>
            <p:cNvSpPr/>
            <p:nvPr/>
          </p:nvSpPr>
          <p:spPr>
            <a:xfrm>
              <a:off x="3437364" y="4730054"/>
              <a:ext cx="1402080" cy="457200"/>
            </a:xfrm>
            <a:prstGeom prst="rect">
              <a:avLst/>
            </a:prstGeom>
          </p:spPr>
          <p:txBody>
            <a:bodyPr vert="horz" wrap="none">
              <a:spAutoFit/>
            </a:bodyPr>
            <a:lstStyle/>
            <a:p>
              <a:pPr algn="r"/>
              <a:r>
                <a:rPr altLang="en-US" lang="zh-CN" smtClean="0" sz="2400">
                  <a:solidFill>
                    <a:schemeClr val="bg2">
                      <a:lumMod val="25000"/>
                    </a:schemeClr>
                  </a:solidFill>
                  <a:latin charset="-122" panose="02000000000000000000" pitchFamily="2" typeface="方正清刻本悦宋简体"/>
                  <a:ea charset="-122" panose="02000000000000000000" pitchFamily="2" typeface="方正清刻本悦宋简体"/>
                </a:rPr>
                <a:t>添加标题</a:t>
              </a:r>
            </a:p>
          </p:txBody>
        </p:sp>
        <p:sp>
          <p:nvSpPr>
            <p:cNvPr id="30" name="矩形 29"/>
            <p:cNvSpPr/>
            <p:nvPr/>
          </p:nvSpPr>
          <p:spPr>
            <a:xfrm>
              <a:off x="1764357" y="5191719"/>
              <a:ext cx="3075087" cy="914400"/>
            </a:xfrm>
            <a:prstGeom prst="rect">
              <a:avLst/>
            </a:prstGeom>
          </p:spPr>
          <p:txBody>
            <a:bodyPr vert="horz" wrap="square">
              <a:spAutoFit/>
            </a:bodyPr>
            <a:lstStyle/>
            <a:p>
              <a:pPr algn="r">
                <a:lnSpc>
                  <a:spcPct val="150000"/>
                </a:lnSpc>
              </a:pPr>
              <a:r>
                <a:rPr altLang="en-US" b="0" i="0" lang="zh-CN" smtClean="0" sz="1200">
                  <a:solidFill>
                    <a:schemeClr val="bg2">
                      <a:lumMod val="25000"/>
                    </a:schemeClr>
                  </a:solidFill>
                  <a:effectLst/>
                  <a:latin charset="-122" panose="02000000000000000000" pitchFamily="2" typeface="方正清刻本悦宋简体"/>
                  <a:ea charset="-122" panose="02000000000000000000" pitchFamily="2" typeface="方正清刻本悦宋简体"/>
                </a:rPr>
                <a:t>意境是指抒情性作品中呈现的那种情景交融、虚实相生、活跃着生命律动的韵味无穷的诗意空间</a:t>
              </a:r>
            </a:p>
          </p:txBody>
        </p:sp>
      </p:grpSp>
      <p:sp>
        <p:nvSpPr>
          <p:cNvPr id="6" name="矩形 5"/>
          <p:cNvSpPr/>
          <p:nvPr/>
        </p:nvSpPr>
        <p:spPr>
          <a:xfrm>
            <a:off x="5833606" y="2948254"/>
            <a:ext cx="1198880" cy="13106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en-US" lang="zh-CN" sz="8000">
                <a:solidFill>
                  <a:srgbClr val="C00000"/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意</a:t>
            </a:r>
          </a:p>
        </p:txBody>
      </p:sp>
      <p:sp>
        <p:nvSpPr>
          <p:cNvPr id="31" name="矩形 30"/>
          <p:cNvSpPr/>
          <p:nvPr/>
        </p:nvSpPr>
        <p:spPr>
          <a:xfrm>
            <a:off x="6163824" y="2285516"/>
            <a:ext cx="589280" cy="5791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altLang="zh-CN" lang="en-US" smtClean="0" sz="3200">
                <a:solidFill>
                  <a:schemeClr val="bg2">
                    <a:lumMod val="25000"/>
                  </a:schemeClr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YI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rcRect l="67747"/>
          <a:stretch>
            <a:fillRect/>
          </a:stretch>
        </p:blipFill>
        <p:spPr>
          <a:xfrm>
            <a:off x="5610224" y="4960886"/>
            <a:ext cx="1657350" cy="141880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6066721" y="4271694"/>
            <a:ext cx="731520" cy="990928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altLang="en-US" lang="zh-CN" sz="1200">
                <a:solidFill>
                  <a:srgbClr val="333333"/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呈现的那种情景交融、虚实相生</a:t>
            </a:r>
          </a:p>
        </p:txBody>
      </p:sp>
    </p:spTree>
    <p:extLst>
      <p:ext uri="{BB962C8B-B14F-4D97-AF65-F5344CB8AC3E}">
        <p14:creationId val="605522305"/>
      </p:ext>
    </p:extLst>
  </p:cSld>
  <p:clrMapOvr>
    <a:masterClrMapping/>
  </p:clrMapOvr>
  <mc:AlternateContent>
    <mc:Choice Requires="p14">
      <p:transition p14:dur="3400" spd="slow">
        <p14:reveal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8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1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2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4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16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8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9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id="20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2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8"/>
      <p:bldP grpId="0" spid="19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0" y="1564"/>
            <a:ext cx="12192000" cy="4391891"/>
          </a:xfrm>
          <a:custGeom>
            <a:gdLst>
              <a:gd fmla="*/ 0 w 12192000" name="connsiteX0"/>
              <a:gd fmla="*/ 0 h 4395019" name="connsiteY0"/>
              <a:gd fmla="*/ 12192000 w 12192000" name="connsiteX1"/>
              <a:gd fmla="*/ 0 h 4395019" name="connsiteY1"/>
              <a:gd fmla="*/ 12192000 w 12192000" name="connsiteX2"/>
              <a:gd fmla="*/ 4395019 h 4395019" name="connsiteY2"/>
              <a:gd fmla="*/ 0 w 12192000" name="connsiteX3"/>
              <a:gd fmla="*/ 4395019 h 4395019" name="connsiteY3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b="b" l="l" r="r" t="t"/>
            <a:pathLst>
              <a:path h="4395019" w="12192000">
                <a:moveTo>
                  <a:pt x="0" y="0"/>
                </a:moveTo>
                <a:lnTo>
                  <a:pt x="12192000" y="0"/>
                </a:lnTo>
                <a:lnTo>
                  <a:pt x="12192000" y="4395019"/>
                </a:lnTo>
                <a:lnTo>
                  <a:pt x="0" y="4395019"/>
                </a:lnTo>
                <a:close/>
              </a:path>
            </a:pathLst>
          </a:custGeom>
        </p:spPr>
      </p:pic>
      <p:sp>
        <p:nvSpPr>
          <p:cNvPr id="4" name="矩形 3"/>
          <p:cNvSpPr/>
          <p:nvPr/>
        </p:nvSpPr>
        <p:spPr>
          <a:xfrm>
            <a:off x="314325" y="1"/>
            <a:ext cx="904875" cy="270012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5" name="矩形 4"/>
          <p:cNvSpPr/>
          <p:nvPr/>
        </p:nvSpPr>
        <p:spPr>
          <a:xfrm>
            <a:off x="458986" y="191363"/>
            <a:ext cx="609600" cy="2508766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r>
              <a:rPr altLang="en-US" lang="zh-CN" smtClean="0" spc="600" sz="2800">
                <a:solidFill>
                  <a:schemeClr val="bg1"/>
                </a:solidFill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恬 淡 闲 适</a:t>
            </a:r>
          </a:p>
        </p:txBody>
      </p:sp>
      <p:sp>
        <p:nvSpPr>
          <p:cNvPr id="21" name="矩形 20"/>
          <p:cNvSpPr/>
          <p:nvPr/>
        </p:nvSpPr>
        <p:spPr>
          <a:xfrm>
            <a:off x="766762" y="4879367"/>
            <a:ext cx="2926080" cy="1554007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mtClean="0" spc="600" sz="1200"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意境是指抒情性作品中所呈现的的那种情景交融、虚实相生的形象系统，及其所诱发和开拓的审美想象空间。他同文学典型一样，也是文学形象的高级形态之一。 如果典型是以单个形象而论的话，意境则是由若干形象构成的形</a:t>
            </a:r>
          </a:p>
        </p:txBody>
      </p:sp>
      <p:sp>
        <p:nvSpPr>
          <p:cNvPr id="22" name="矩形 21"/>
          <p:cNvSpPr/>
          <p:nvPr/>
        </p:nvSpPr>
        <p:spPr>
          <a:xfrm>
            <a:off x="6459639" y="4879367"/>
            <a:ext cx="2926080" cy="1554007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mtClean="0" spc="600" sz="1200">
                <a:latin charset="-122" panose="02000000000000000000" pitchFamily="2" typeface="方正清刻本悦宋简体"/>
                <a:ea charset="-122" panose="02000000000000000000" pitchFamily="2" typeface="方正清刻本悦宋简体"/>
              </a:rPr>
              <a:t>意境是指抒情性作品中所呈现的的那种情景交融、虚实相生的形象系统，及其所诱发和开拓的审美想象空间。他同文学典型一样，也是文学形象的高级形态之一。 如果典型是以单个形象而论的话，意境则是由若干形象构成的形</a:t>
            </a:r>
          </a:p>
        </p:txBody>
      </p:sp>
    </p:spTree>
    <p:extLst>
      <p:ext uri="{BB962C8B-B14F-4D97-AF65-F5344CB8AC3E}">
        <p14:creationId val="1745204504"/>
      </p:ext>
    </p:extLst>
  </p:cSld>
  <p:clrMapOvr>
    <a:masterClrMapping/>
  </p:clrMapOvr>
  <mc:AlternateContent>
    <mc:Choice Requires="p14">
      <p:transition p14:dur="3400" spd="slow">
        <p14:reveal/>
      </p:transition>
    </mc:Choice>
    <mc:Fallback>
      <p:transition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1000" id="7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9" nodeType="afterEffect" presetClass="entr" presetID="22" presetSubtype="2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right)" transition="in">
                                      <p:cBhvr>
                                        <p:cTn dur="1000" id="1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1"/>
      <p:bldP grpId="0" spid="22"/>
    </p:bld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  <p:tag name="ISPRING_PRESENTATION_TITLE" val="PowerPoint 演示文稿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4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152</Paragraphs>
  <Slides>25</Slides>
  <Notes>24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baseType="lpstr" size="34">
      <vt:lpstr>Arial</vt:lpstr>
      <vt:lpstr>等线 Light</vt:lpstr>
      <vt:lpstr>等线</vt:lpstr>
      <vt:lpstr>Calibri Light</vt:lpstr>
      <vt:lpstr>Calibri</vt:lpstr>
      <vt:lpstr>方正清刻本悦宋简体</vt:lpstr>
      <vt:lpstr>arial</vt:lpstr>
      <vt:lpstr>微软雅黑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2021-08-22T12:00:39Z</dcterms:created>
  <cp:lastPrinted>2021-08-22T12:00:39Z</cp:lastPrinted>
  <dcterms:modified xsi:type="dcterms:W3CDTF">2021-08-22T05:49:42Z</dcterms:modified>
  <cp:revision>1</cp:revision>
</cp:coreProperties>
</file>