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61" r:id="rId5"/>
    <p:sldId id="260" r:id="rId6"/>
    <p:sldId id="257" r:id="rId7"/>
    <p:sldId id="262" r:id="rId8"/>
    <p:sldId id="263" r:id="rId9"/>
    <p:sldId id="267" r:id="rId10"/>
    <p:sldId id="268" r:id="rId11"/>
    <p:sldId id="259" r:id="rId12"/>
    <p:sldId id="266" r:id="rId13"/>
    <p:sldId id="264" r:id="rId14"/>
    <p:sldId id="265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0C269-E3F6-4F19-940E-CC3412EDC923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E97B-4935-4A2B-9495-E79BE112A3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20984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7901082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3139208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6986441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808920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055200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918231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304482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5586155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3771367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6408324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638776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0573346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6533013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4286085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771481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6422839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2281369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6049013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9698945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313624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2633585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4256705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1376940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AE6C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B9F33-FB5C-4E3A-9DCF-8028DBF097DE}" type="datetimeFigureOut">
              <a:rPr lang="zh-CN" altLang="en-US" smtClean="0"/>
              <a:t>2021/5/10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3B99-9D24-46F8-B5D1-5744E435F4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8378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2021/5/10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4924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http://weibo.com/849226584" TargetMode="External" Type="http://schemas.openxmlformats.org/officeDocument/2006/relationships/hyperlink"/><Relationship Id="rId3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椭圆 2"/>
          <p:cNvSpPr/>
          <p:nvPr/>
        </p:nvSpPr>
        <p:spPr>
          <a:xfrm>
            <a:off x="7357403" y="689317"/>
            <a:ext cx="5458265" cy="545826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5" name="直接连接符 4"/>
          <p:cNvCxnSpPr/>
          <p:nvPr/>
        </p:nvCxnSpPr>
        <p:spPr>
          <a:xfrm flipH="1">
            <a:off x="11662117" y="1181686"/>
            <a:ext cx="0" cy="3742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38227" y="1181686"/>
            <a:ext cx="1055076" cy="390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7500"/>
              </a:lnSpc>
            </a:pPr>
            <a:r>
              <a:rPr altLang="en-US" lang="zh-CN" smtClean="0" sz="8000">
                <a:latin charset="-122" panose="02010600040101010101" pitchFamily="2" typeface="华文宋体"/>
                <a:ea charset="-122" panose="02010600040101010101" pitchFamily="2" typeface="华文宋体"/>
              </a:rPr>
              <a:t>中国人的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129932" y="2216126"/>
            <a:ext cx="1420836" cy="3368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8600"/>
              </a:lnSpc>
            </a:pPr>
            <a:r>
              <a:rPr altLang="en-US" lang="zh-CN" smtClean="0" sz="8800">
                <a:latin charset="-122" panose="03000509000000000000" pitchFamily="65" typeface="方正粗宋简体"/>
                <a:ea charset="-122" panose="03000509000000000000" pitchFamily="65" typeface="方正粗宋简体"/>
              </a:rPr>
              <a:t>紧箍咒</a:t>
            </a: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9003323" y="2133492"/>
            <a:ext cx="0" cy="37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976382" y="2133492"/>
            <a:ext cx="1036320" cy="3745722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zh-CN" lang="en-US" smtClean="0" sz="2800">
                <a:latin charset="-122" panose="02010600040101010101" pitchFamily="2" typeface="华文宋体"/>
                <a:ea charset="-122" panose="02010600040101010101" pitchFamily="2" typeface="华文宋体"/>
              </a:rPr>
              <a:t>ZHONGGUOREN DE JINGUZHOU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-161778" y="-1641858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>
            <a:clrChange>
              <a:clrFrom>
                <a:srgbClr val="E8E3E0"/>
              </a:clrFrom>
              <a:clrTo>
                <a:srgbClr val="E8E3E0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b="80025" l="68973" r="19138" t="16405"/>
          <a:stretch>
            <a:fillRect/>
          </a:stretch>
        </p:blipFill>
        <p:spPr>
          <a:xfrm>
            <a:off x="8534271" y="1539464"/>
            <a:ext cx="1345475" cy="565892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7216728" y="5050301"/>
            <a:ext cx="618979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/>
              <a:t>孙</a:t>
            </a:r>
          </a:p>
          <a:p>
            <a:pPr algn="ctr"/>
            <a:r>
              <a:rPr altLang="en-US" lang="zh-CN" smtClean="0" sz="2000"/>
              <a:t>继</a:t>
            </a:r>
          </a:p>
          <a:p>
            <a:pPr algn="ctr"/>
            <a:r>
              <a:rPr altLang="en-US" lang="zh-CN" smtClean="0" sz="2000"/>
              <a:t>斌</a:t>
            </a:r>
          </a:p>
          <a:p>
            <a:pPr algn="ctr"/>
            <a:r>
              <a:rPr altLang="en-US" lang="zh-CN" smtClean="0" sz="2000"/>
              <a:t>著</a:t>
            </a:r>
          </a:p>
        </p:txBody>
      </p:sp>
    </p:spTree>
    <p:extLst>
      <p:ext uri="{BB962C8B-B14F-4D97-AF65-F5344CB8AC3E}">
        <p14:creationId val="718999097"/>
      </p:ext>
    </p:extLst>
  </p:cSld>
  <p:clrMapOvr>
    <a:masterClrMapping/>
  </p:clrMapOvr>
  <mc:AlternateContent>
    <mc:Choice Requires="p15">
      <p:transition advClick="0" p14:dur="6000" spd="slow">
        <p15:prstTrans prst="curtains"/>
      </p:transition>
    </mc:Choice>
    <mc:Fallback>
      <p:transition advClick="0" spd="slow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/>
        </p:nvSpPr>
        <p:spPr>
          <a:xfrm>
            <a:off x="-161778" y="-1641858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19007" y="337624"/>
            <a:ext cx="6752490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紧箍咒对国人思维和意识的影响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28268" y="3348115"/>
            <a:ext cx="849219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任一种文明的价值观，从 七 个方面进行思考，</a:t>
            </a:r>
          </a:p>
          <a:p>
            <a:pPr>
              <a:lnSpc>
                <a:spcPct val="150000"/>
              </a:lnSpc>
            </a:pPr>
            <a:r>
              <a:rPr altLang="zh-CN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每一种价值观的形成，都有 五 个过程。</a:t>
            </a:r>
          </a:p>
        </p:txBody>
      </p:sp>
    </p:spTree>
    <p:extLst>
      <p:ext uri="{BB962C8B-B14F-4D97-AF65-F5344CB8AC3E}">
        <p14:creationId val="2260268860"/>
      </p:ext>
    </p:extLst>
  </p:cSld>
  <p:clrMapOvr>
    <a:masterClrMapping/>
  </p:clrMapOvr>
  <mc:AlternateContent>
    <mc:Choice Requires="p14">
      <p:transition advClick="0" advTm="3000" p14:dur="2750" spd="slow">
        <p:pull/>
      </p:transition>
    </mc:Choice>
    <mc:Fallback>
      <p:transition advClick="0" advTm="3000" spd="slow">
        <p:pull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2" name="文本框 51"/>
          <p:cNvSpPr txBox="1"/>
          <p:nvPr/>
        </p:nvSpPr>
        <p:spPr>
          <a:xfrm>
            <a:off x="703386" y="464234"/>
            <a:ext cx="5120639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紧箍咒对中华文明的影响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7856806" y="-1627790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703386" y="2949858"/>
            <a:ext cx="8876714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传统中国文化对“真”没有做出很好的阐释</a:t>
            </a:r>
          </a:p>
          <a:p>
            <a:pPr>
              <a:lnSpc>
                <a:spcPct val="150000"/>
              </a:lnSpc>
            </a:pPr>
            <a:r>
              <a:rPr altLang="zh-CN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所以，中华文明对自然的探索没有 持续 的精神</a:t>
            </a:r>
          </a:p>
          <a:p>
            <a:pPr>
              <a:lnSpc>
                <a:spcPct val="150000"/>
              </a:lnSpc>
            </a:pPr>
            <a:r>
              <a:rPr altLang="zh-CN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而对谋略则贡献良多，毛泽东 就是这个传统文化的代表</a:t>
            </a:r>
          </a:p>
        </p:txBody>
      </p:sp>
    </p:spTree>
    <p:extLst>
      <p:ext uri="{BB962C8B-B14F-4D97-AF65-F5344CB8AC3E}">
        <p14:creationId val="4273242485"/>
      </p:ext>
    </p:extLst>
  </p:cSld>
  <p:clrMapOvr>
    <a:masterClrMapping/>
  </p:clrMapOvr>
  <mc:AlternateContent>
    <mc:Choice Requires="p14">
      <p:transition advClick="0" advTm="3000" p14:dur="2250" spd="slow">
        <p:pull dir="r"/>
      </p:transition>
    </mc:Choice>
    <mc:Fallback>
      <p:transition advClick="0" advTm="3000" spd="slow">
        <p:pull dir="r"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9E4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3898460" y="4402687"/>
            <a:ext cx="4395079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7200">
                <a:solidFill>
                  <a:schemeClr val="bg1"/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THANKS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206750" y="4527270"/>
            <a:ext cx="5778500" cy="13056"/>
            <a:chOff x="5092700" y="3061594"/>
            <a:chExt cx="5778500" cy="13056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5092700" y="3074650"/>
              <a:ext cx="5778500" cy="0"/>
            </a:xfrm>
            <a:prstGeom prst="line">
              <a:avLst/>
            </a:prstGeom>
            <a:ln w="12700">
              <a:solidFill>
                <a:srgbClr val="DED9C3">
                  <a:alpha val="99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5092700" y="3061594"/>
              <a:ext cx="5778500" cy="0"/>
            </a:xfrm>
            <a:prstGeom prst="line">
              <a:avLst/>
            </a:prstGeom>
            <a:ln w="12700">
              <a:solidFill>
                <a:srgbClr val="DED9C3">
                  <a:alpha val="99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5"/>
          <p:cNvGrpSpPr/>
          <p:nvPr/>
        </p:nvGrpSpPr>
        <p:grpSpPr>
          <a:xfrm>
            <a:off x="3206750" y="5409585"/>
            <a:ext cx="5778500" cy="13056"/>
            <a:chOff x="5092700" y="3061594"/>
            <a:chExt cx="5778500" cy="1305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5092700" y="3074650"/>
              <a:ext cx="5778500" cy="0"/>
            </a:xfrm>
            <a:prstGeom prst="line">
              <a:avLst/>
            </a:prstGeom>
            <a:ln w="12700">
              <a:solidFill>
                <a:srgbClr val="DED9C3">
                  <a:alpha val="99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5092700" y="3061594"/>
              <a:ext cx="5778500" cy="0"/>
            </a:xfrm>
            <a:prstGeom prst="line">
              <a:avLst/>
            </a:prstGeom>
            <a:ln w="12700">
              <a:solidFill>
                <a:srgbClr val="DED9C3">
                  <a:alpha val="99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本框 8">
            <a:hlinkClick r:id="rId2"/>
          </p:cNvPr>
          <p:cNvSpPr txBox="1"/>
          <p:nvPr/>
        </p:nvSpPr>
        <p:spPr>
          <a:xfrm>
            <a:off x="4740558" y="5509940"/>
            <a:ext cx="271088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bg2">
                    <a:lumMod val="90000"/>
                  </a:schemeClr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DESIGN BY:@诺虫虫</a:t>
            </a:r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132" y="562019"/>
            <a:ext cx="3614162" cy="3678702"/>
          </a:xfrm>
          <a:prstGeom prst="rect">
            <a:avLst/>
          </a:prstGeom>
        </p:spPr>
      </p:pic>
    </p:spTree>
    <p:extLst>
      <p:ext uri="{BB962C8B-B14F-4D97-AF65-F5344CB8AC3E}">
        <p14:creationId val="1912985428"/>
      </p:ext>
    </p:extLst>
  </p:cSld>
  <p:clrMapOvr>
    <a:masterClrMapping/>
  </p:clrMapOvr>
  <mc:AlternateContent>
    <mc:Choice Requires="p15">
      <p:transition advClick="0" advTm="2000" p14:dur="2500" spd="slow">
        <p15:prstTrans prst="drape"/>
      </p:transition>
    </mc:Choice>
    <mc:Fallback>
      <p:transition advClick="0" advTm="2000"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5146512" y="3365940"/>
            <a:ext cx="1814569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2">
                    <a:lumMod val="25000"/>
                  </a:schemeClr>
                </a:solidFill>
                <a:latin charset="-122" panose="03000509000000000000" pitchFamily="65" typeface="方正小标宋简体"/>
                <a:ea charset="-122" panose="03000509000000000000" pitchFamily="65" typeface="方正小标宋简体"/>
                <a:cs charset="0" panose="02000000000000000000" pitchFamily="2" typeface="Ebrima"/>
              </a:rPr>
              <a:t>   孙继斌</a:t>
            </a:r>
          </a:p>
          <a:p>
            <a:pPr algn="ctr"/>
            <a:r>
              <a:rPr altLang="en-US" b="1" lang="zh-CN" smtClean="0" sz="2400">
                <a:solidFill>
                  <a:schemeClr val="bg2">
                    <a:lumMod val="25000"/>
                  </a:schemeClr>
                </a:solidFill>
                <a:latin charset="-122" panose="03000509000000000000" pitchFamily="65" typeface="方正小标宋简体"/>
                <a:ea charset="-122" panose="03000509000000000000" pitchFamily="65" typeface="方正小标宋简体"/>
                <a:cs charset="0" panose="02000000000000000000" pitchFamily="2" typeface="Ebrima"/>
              </a:rPr>
              <a:t>《余秋雨研究中心》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6926" y="4140158"/>
            <a:ext cx="487680" cy="2376264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思想史研究者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20599" y="4150744"/>
            <a:ext cx="487680" cy="1854138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en-US" lang="zh-CN" smtClean="0" sz="2000">
                <a:solidFill>
                  <a:schemeClr val="bg2">
                    <a:lumMod val="25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民间文化学者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4626" y="4095697"/>
            <a:ext cx="38391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管理培训专家</a:t>
            </a:r>
          </a:p>
        </p:txBody>
      </p:sp>
      <p:cxnSp>
        <p:nvCxnSpPr>
          <p:cNvPr id="21" name="直接连接符 20"/>
          <p:cNvCxnSpPr/>
          <p:nvPr/>
        </p:nvCxnSpPr>
        <p:spPr>
          <a:xfrm flipH="1">
            <a:off x="5664626" y="4195845"/>
            <a:ext cx="0" cy="182310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5196058" y="4217141"/>
            <a:ext cx="1" cy="1823104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46853" y="4306110"/>
            <a:ext cx="609600" cy="1743314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 algn="r"/>
            <a:r>
              <a:rPr altLang="en-US" lang="zh-CN" smtClean="0" sz="1400">
                <a:solidFill>
                  <a:schemeClr val="bg2">
                    <a:lumMod val="25000"/>
                  </a:schemeClr>
                </a:solidFill>
                <a:latin charset="-122" panose="03000509000000000000" pitchFamily="65" typeface="方正小标宋简体"/>
                <a:ea charset="-122" panose="03000509000000000000" pitchFamily="65" typeface="方正小标宋简体"/>
              </a:rPr>
              <a:t>已出版著作</a:t>
            </a:r>
          </a:p>
          <a:p>
            <a:pPr algn="r"/>
            <a:r>
              <a:rPr altLang="en-US" lang="zh-CN" smtClean="0" sz="1400">
                <a:solidFill>
                  <a:schemeClr val="bg2">
                    <a:lumMod val="25000"/>
                  </a:schemeClr>
                </a:solidFill>
                <a:latin charset="-122" panose="03000509000000000000" pitchFamily="65" typeface="方正小标宋简体"/>
                <a:ea charset="-122" panose="03000509000000000000" pitchFamily="65" typeface="方正小标宋简体"/>
              </a:rPr>
              <a:t>知道力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078923" y="1152747"/>
            <a:ext cx="2034154" cy="2034156"/>
          </a:xfrm>
          <a:prstGeom prst="rect">
            <a:avLst/>
          </a:prstGeom>
          <a:ln cap="sq" w="38100">
            <a:solidFill>
              <a:schemeClr val="bg2"/>
            </a:solidFill>
            <a:prstDash val="solid"/>
            <a:miter lim="800000"/>
          </a:ln>
          <a:effectLst>
            <a:outerShdw algn="tl" blurRad="50800" dir="2700000" dist="38100" rotWithShape="0">
              <a:srgbClr val="000000">
                <a:alpha val="43000"/>
              </a:srgbClr>
            </a:outerShdw>
          </a:effectLst>
        </p:spPr>
      </p:pic>
      <p:cxnSp>
        <p:nvCxnSpPr>
          <p:cNvPr id="18" name="直接连接符 17"/>
          <p:cNvCxnSpPr/>
          <p:nvPr/>
        </p:nvCxnSpPr>
        <p:spPr>
          <a:xfrm flipH="1">
            <a:off x="6134015" y="4184116"/>
            <a:ext cx="0" cy="1555503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H="1">
            <a:off x="6598252" y="4170048"/>
            <a:ext cx="0" cy="1569571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14"/>
          <p:cNvSpPr txBox="1"/>
          <p:nvPr/>
        </p:nvSpPr>
        <p:spPr>
          <a:xfrm>
            <a:off x="5193460" y="4109765"/>
            <a:ext cx="38391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管理咨询顾问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43883" y="1562470"/>
            <a:ext cx="362209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AE6C56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3400024636"/>
      </p:ext>
    </p:extLst>
  </p:cSld>
  <p:clrMapOvr>
    <a:masterClrMapping/>
  </p:clrMapOvr>
  <mc:AlternateContent>
    <mc:Choice Requires="p14">
      <p:transition advClick="0" advTm="1000" p14:dur="1500" spd="slow">
        <p:split orient="vert"/>
      </p:transition>
    </mc:Choice>
    <mc:Fallback>
      <p:transition advClick="0" advTm="1000" spd="slow">
        <p:split orient="vert"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501733" y="461040"/>
            <a:ext cx="4165264" cy="3653907"/>
            <a:chOff x="602244" y="346297"/>
            <a:chExt cx="4165264" cy="3653907"/>
          </a:xfrm>
        </p:grpSpPr>
        <p:sp>
          <p:nvSpPr>
            <p:cNvPr id="3" name="椭圆 2"/>
            <p:cNvSpPr/>
            <p:nvPr/>
          </p:nvSpPr>
          <p:spPr>
            <a:xfrm>
              <a:off x="602244" y="735330"/>
              <a:ext cx="3215640" cy="3215640"/>
            </a:xfrm>
            <a:prstGeom prst="ellipse">
              <a:avLst/>
            </a:prstGeom>
            <a:solidFill>
              <a:srgbClr val="9E4C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椭圆 3"/>
            <p:cNvSpPr/>
            <p:nvPr/>
          </p:nvSpPr>
          <p:spPr>
            <a:xfrm>
              <a:off x="3708592" y="2941288"/>
              <a:ext cx="1058916" cy="1058916"/>
            </a:xfrm>
            <a:prstGeom prst="ellipse">
              <a:avLst/>
            </a:prstGeom>
            <a:solidFill>
              <a:srgbClr val="9E4C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椭圆 4"/>
            <p:cNvSpPr/>
            <p:nvPr/>
          </p:nvSpPr>
          <p:spPr>
            <a:xfrm>
              <a:off x="1142586" y="346297"/>
              <a:ext cx="3322733" cy="332273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 rot="15078616">
              <a:off x="5187741" y="-4084765"/>
              <a:ext cx="1534492" cy="10332719"/>
            </a:xfrm>
            <a:prstGeom prst="rect">
              <a:avLst/>
            </a:prstGeom>
            <a:noFill/>
          </p:spPr>
          <p:txBody>
            <a:bodyPr rtlCol="0" wrap="square">
              <a:prstTxWarp prst="textArchUp">
                <a:avLst/>
              </a:prstTxWarp>
              <a:spAutoFit/>
            </a:bodyPr>
            <a:lstStyle/>
            <a:p>
              <a:r>
                <a:rPr altLang="zh-CN" b="1" lang="en-US" smtClean="0" sz="9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C O N T E N T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777889" y="3222036"/>
              <a:ext cx="960326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目录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1320036" y="1222483"/>
            <a:ext cx="3386224" cy="16459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b="1" lang="zh-CN" smtClean="0" sz="5400">
                <a:latin charset="-122" panose="02000000000000000000" pitchFamily="2" typeface="方正静蕾简体"/>
                <a:ea charset="-122" panose="02000000000000000000" pitchFamily="2" typeface="方正静蕾简体"/>
              </a:rPr>
              <a:t>中国人的紧箍咒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clrChange>
              <a:clrFrom>
                <a:srgbClr val="E8E3E0"/>
              </a:clrFrom>
              <a:clrTo>
                <a:srgbClr val="E8E3E0">
                  <a:alpha val="0"/>
                </a:srgbClr>
              </a:clrTo>
            </a:clrChange>
            <a:extLst>
              <a:ext uri="{28A0092B-C50C-407E-A947-70E740481C1C}">
                <a14:useLocalDpi val="0"/>
              </a:ext>
            </a:extLst>
          </a:blip>
          <a:srcRect b="80025" l="68973" r="19138" t="16405"/>
          <a:stretch>
            <a:fillRect/>
          </a:stretch>
        </p:blipFill>
        <p:spPr>
          <a:xfrm>
            <a:off x="2730743" y="969266"/>
            <a:ext cx="828196" cy="34833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891927" y="3752473"/>
            <a:ext cx="554777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4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| 1 |  中国人的紧箍咒的相关内容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891927" y="4451817"/>
            <a:ext cx="554777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4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| 2 |  中国人的紧箍咒对国人思维的影响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891927" y="5151162"/>
            <a:ext cx="554777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400"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| 3 |  中国人的紧箍咒对中华文明的影响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5570997" y="4326449"/>
            <a:ext cx="5778500" cy="13056"/>
            <a:chOff x="5092700" y="3061594"/>
            <a:chExt cx="5778500" cy="13056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5092700" y="3074650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5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5092700" y="3061594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1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组合 18"/>
          <p:cNvGrpSpPr/>
          <p:nvPr/>
        </p:nvGrpSpPr>
        <p:grpSpPr>
          <a:xfrm>
            <a:off x="5570997" y="5025794"/>
            <a:ext cx="5778500" cy="13056"/>
            <a:chOff x="5092700" y="3061594"/>
            <a:chExt cx="5778500" cy="13056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5092700" y="3074650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5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>
              <a:off x="5092700" y="3061594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1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21"/>
          <p:cNvGrpSpPr/>
          <p:nvPr/>
        </p:nvGrpSpPr>
        <p:grpSpPr>
          <a:xfrm>
            <a:off x="5570997" y="5725139"/>
            <a:ext cx="5778500" cy="13056"/>
            <a:chOff x="5092700" y="3061594"/>
            <a:chExt cx="5778500" cy="13056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5092700" y="3074650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5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5092700" y="3061594"/>
              <a:ext cx="5778500" cy="0"/>
            </a:xfrm>
            <a:prstGeom prst="line">
              <a:avLst/>
            </a:prstGeom>
            <a:ln w="12700">
              <a:solidFill>
                <a:schemeClr val="bg2">
                  <a:lumMod val="10000"/>
                  <a:alpha val="9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2205329942"/>
      </p:ext>
    </p:extLst>
  </p:cSld>
  <p:clrMapOvr>
    <a:masterClrMapping/>
  </p:clrMapOvr>
  <mc:AlternateContent>
    <mc:Choice Requires="p14">
      <p:transition advClick="0" advTm="2000" p14:dur="4750" spd="slow">
        <p14:reveal/>
      </p:transition>
    </mc:Choice>
    <mc:Fallback>
      <p:transition advClick="0" advTm="2000" spd="slow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2" name="文本框 51"/>
          <p:cNvSpPr txBox="1"/>
          <p:nvPr/>
        </p:nvSpPr>
        <p:spPr>
          <a:xfrm>
            <a:off x="703386" y="464234"/>
            <a:ext cx="5120639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什么是紧箍咒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7856806" y="-1627790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695344" y="2977993"/>
            <a:ext cx="8876714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如果只看《西游记》，我们完全可以把紧箍咒当作一个 贬义词</a:t>
            </a:r>
          </a:p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一个使 美猴王 失去了反抗精神的标志</a:t>
            </a:r>
          </a:p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但是从文化高度来看，紧箍咒却并不是那么一个浅显的 童话故事</a:t>
            </a:r>
          </a:p>
        </p:txBody>
      </p:sp>
    </p:spTree>
    <p:extLst>
      <p:ext uri="{BB962C8B-B14F-4D97-AF65-F5344CB8AC3E}">
        <p14:creationId val="3099627557"/>
      </p:ext>
    </p:extLst>
  </p:cSld>
  <p:clrMapOvr>
    <a:masterClrMapping/>
  </p:clrMapOvr>
  <mc:AlternateContent>
    <mc:Choice Requires="p14">
      <p:transition advClick="0" advTm="3000" p14:dur="1750" spd="slow">
        <p:pull dir="r"/>
      </p:transition>
    </mc:Choice>
    <mc:Fallback>
      <p:transition advClick="0" advTm="3000" spd="slow">
        <p:pull dir="r"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2" name="文本框 51"/>
          <p:cNvSpPr txBox="1"/>
          <p:nvPr/>
        </p:nvSpPr>
        <p:spPr>
          <a:xfrm>
            <a:off x="703386" y="464234"/>
            <a:ext cx="5120639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什么是紧箍咒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7856806" y="-1627790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703386" y="2612234"/>
            <a:ext cx="8876714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为何 众多问题 在中华文明的框架内数千年无法解决</a:t>
            </a:r>
          </a:p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问题的解决 最终 是要落在文明的紧箍咒身上</a:t>
            </a:r>
          </a:p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这秘密就藏在中华文明的 七大紧箍咒 之中</a:t>
            </a:r>
          </a:p>
        </p:txBody>
      </p:sp>
    </p:spTree>
    <p:extLst>
      <p:ext uri="{BB962C8B-B14F-4D97-AF65-F5344CB8AC3E}">
        <p14:creationId val="3682741863"/>
      </p:ext>
    </p:extLst>
  </p:cSld>
  <p:clrMapOvr>
    <a:masterClrMapping/>
  </p:clrMapOvr>
  <mc:AlternateContent>
    <mc:Choice Requires="p14">
      <p:transition advClick="0" advTm="3000" p14:dur="1750" spd="slow">
        <p:pull dir="r"/>
      </p:transition>
    </mc:Choice>
    <mc:Fallback>
      <p:transition advClick="0" advTm="3000" spd="slow">
        <p:pull dir="r"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五边形 12"/>
          <p:cNvSpPr/>
          <p:nvPr/>
        </p:nvSpPr>
        <p:spPr>
          <a:xfrm>
            <a:off x="1855763" y="2996952"/>
            <a:ext cx="5485967" cy="533656"/>
          </a:xfrm>
          <a:prstGeom prst="homePlate">
            <a:avLst>
              <a:gd fmla="val 31827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/>
          </a:p>
        </p:txBody>
      </p:sp>
      <p:sp>
        <p:nvSpPr>
          <p:cNvPr id="17" name="燕尾形 16"/>
          <p:cNvSpPr/>
          <p:nvPr/>
        </p:nvSpPr>
        <p:spPr>
          <a:xfrm>
            <a:off x="7317999" y="3002339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8" name="燕尾形 17"/>
          <p:cNvSpPr/>
          <p:nvPr/>
        </p:nvSpPr>
        <p:spPr>
          <a:xfrm>
            <a:off x="7854781" y="2997380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9" name="燕尾形 18"/>
          <p:cNvSpPr/>
          <p:nvPr/>
        </p:nvSpPr>
        <p:spPr>
          <a:xfrm>
            <a:off x="8335978" y="2996952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grpSp>
        <p:nvGrpSpPr>
          <p:cNvPr id="2" name="组合 1"/>
          <p:cNvGrpSpPr/>
          <p:nvPr/>
        </p:nvGrpSpPr>
        <p:grpSpPr>
          <a:xfrm rot="16200000">
            <a:off x="1737753" y="4021415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20" name="肘形连接符 19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椭圆 20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sp>
        <p:nvSpPr>
          <p:cNvPr id="23" name="燕尾形 22"/>
          <p:cNvSpPr/>
          <p:nvPr/>
        </p:nvSpPr>
        <p:spPr>
          <a:xfrm>
            <a:off x="8849028" y="3014059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4" name="燕尾形 23"/>
          <p:cNvSpPr/>
          <p:nvPr/>
        </p:nvSpPr>
        <p:spPr>
          <a:xfrm>
            <a:off x="9343607" y="3009100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5" name="燕尾形 24"/>
          <p:cNvSpPr/>
          <p:nvPr/>
        </p:nvSpPr>
        <p:spPr>
          <a:xfrm>
            <a:off x="9838872" y="3008672"/>
            <a:ext cx="540058" cy="532800"/>
          </a:xfrm>
          <a:prstGeom prst="chevron">
            <a:avLst>
              <a:gd fmla="val 3420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grpSp>
        <p:nvGrpSpPr>
          <p:cNvPr id="26" name="组合 25"/>
          <p:cNvGrpSpPr/>
          <p:nvPr/>
        </p:nvGrpSpPr>
        <p:grpSpPr>
          <a:xfrm rot="16200000">
            <a:off x="8456292" y="4042250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27" name="肘形连接符 26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椭圆 27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grpSp>
        <p:nvGrpSpPr>
          <p:cNvPr id="29" name="组合 28"/>
          <p:cNvGrpSpPr/>
          <p:nvPr/>
        </p:nvGrpSpPr>
        <p:grpSpPr>
          <a:xfrm flipH="1" flipV="1" rot="16200000">
            <a:off x="2930906" y="2364883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30" name="肘形连接符 29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椭圆 30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grpSp>
        <p:nvGrpSpPr>
          <p:cNvPr id="32" name="组合 31"/>
          <p:cNvGrpSpPr/>
          <p:nvPr/>
        </p:nvGrpSpPr>
        <p:grpSpPr>
          <a:xfrm rot="16200000">
            <a:off x="3816313" y="4016363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33" name="肘形连接符 32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椭圆 33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 rot="16200000">
            <a:off x="6139885" y="4044469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36" name="肘形连接符 35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椭圆 36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3458024" y="4724000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“坐井观天”</a:t>
            </a:r>
          </a:p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世界观的咒语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2699486" y="1173026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起源观的咒语</a:t>
            </a:r>
          </a:p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“因循守旧”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1410071" y="4722703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“天人合一”</a:t>
            </a:r>
          </a:p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人生观的咒语</a:t>
            </a:r>
          </a:p>
        </p:txBody>
      </p:sp>
      <p:grpSp>
        <p:nvGrpSpPr>
          <p:cNvPr id="50" name="组合 49"/>
          <p:cNvGrpSpPr/>
          <p:nvPr/>
        </p:nvGrpSpPr>
        <p:grpSpPr>
          <a:xfrm flipH="1" flipV="1" rot="16200000">
            <a:off x="5233905" y="2352294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54" name="肘形连接符 53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椭圆 54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sp>
        <p:nvSpPr>
          <p:cNvPr id="56" name="文本框 55"/>
          <p:cNvSpPr txBox="1"/>
          <p:nvPr/>
        </p:nvSpPr>
        <p:spPr>
          <a:xfrm>
            <a:off x="4980381" y="1173025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秩序观的咒语</a:t>
            </a:r>
          </a:p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“天无二日”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5842812" y="4725447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“普天之下”</a:t>
            </a:r>
          </a:p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自由观的咒语</a:t>
            </a:r>
          </a:p>
        </p:txBody>
      </p:sp>
      <p:grpSp>
        <p:nvGrpSpPr>
          <p:cNvPr id="62" name="组合 61"/>
          <p:cNvGrpSpPr/>
          <p:nvPr/>
        </p:nvGrpSpPr>
        <p:grpSpPr>
          <a:xfrm flipH="1" flipV="1" rot="16200000">
            <a:off x="7567521" y="2352294"/>
            <a:ext cx="1141708" cy="158382"/>
            <a:chOff x="2670175" y="2889250"/>
            <a:chExt cx="1865313" cy="258763"/>
          </a:xfrm>
          <a:solidFill>
            <a:schemeClr val="bg1"/>
          </a:solidFill>
        </p:grpSpPr>
        <p:cxnSp>
          <p:nvCxnSpPr>
            <p:cNvPr id="63" name="肘形连接符 62"/>
            <p:cNvCxnSpPr/>
            <p:nvPr/>
          </p:nvCxnSpPr>
          <p:spPr>
            <a:xfrm>
              <a:off x="2771775" y="2940050"/>
              <a:ext cx="1763713" cy="207963"/>
            </a:xfrm>
            <a:prstGeom prst="bentConnector3">
              <a:avLst>
                <a:gd fmla="val 50000" name="adj1"/>
              </a:avLst>
            </a:prstGeom>
            <a:grpFill/>
            <a:ln w="25400">
              <a:solidFill>
                <a:srgbClr val="E6D1C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椭圆 63"/>
            <p:cNvSpPr/>
            <p:nvPr/>
          </p:nvSpPr>
          <p:spPr>
            <a:xfrm>
              <a:off x="2670175" y="2889250"/>
              <a:ext cx="101600" cy="100013"/>
            </a:xfrm>
            <a:prstGeom prst="ellipse">
              <a:avLst/>
            </a:prstGeom>
            <a:grpFill/>
            <a:ln w="25400">
              <a:solidFill>
                <a:srgbClr val="E6D1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Font charset="0" panose="020b0604020202020204" pitchFamily="34" typeface="Arial"/>
                <a:buNone/>
                <a:defRPr/>
              </a:pPr>
              <a:endParaRPr altLang="en-US" lang="zh-CN"/>
            </a:p>
          </p:txBody>
        </p:sp>
      </p:grpSp>
      <p:sp>
        <p:nvSpPr>
          <p:cNvPr id="65" name="文本框 64"/>
          <p:cNvSpPr txBox="1"/>
          <p:nvPr/>
        </p:nvSpPr>
        <p:spPr>
          <a:xfrm>
            <a:off x="7313997" y="1173025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信仰观的咒语</a:t>
            </a:r>
          </a:p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“天生圣人”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8128610" y="4711379"/>
            <a:ext cx="169990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“德配天地”</a:t>
            </a:r>
          </a:p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rPr>
              <a:t>道德观的咒语</a:t>
            </a:r>
          </a:p>
        </p:txBody>
      </p:sp>
      <p:sp>
        <p:nvSpPr>
          <p:cNvPr id="4" name="等腰三角形 3"/>
          <p:cNvSpPr/>
          <p:nvPr/>
        </p:nvSpPr>
        <p:spPr>
          <a:xfrm>
            <a:off x="0" y="5438980"/>
            <a:ext cx="12192000" cy="1419019"/>
          </a:xfrm>
          <a:prstGeom prst="triangle">
            <a:avLst>
              <a:gd fmla="val 18361" name="adj"/>
            </a:avLst>
          </a:prstGeom>
          <a:solidFill>
            <a:srgbClr val="9E4C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>
            <a:stCxn id="4" idx="0"/>
            <a:endCxn id="4" idx="3"/>
          </p:cNvCxnSpPr>
          <p:nvPr/>
        </p:nvCxnSpPr>
        <p:spPr>
          <a:xfrm flipH="1">
            <a:off x="2238573" y="5438980"/>
            <a:ext cx="0" cy="141901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755153290"/>
      </p:ext>
    </p:extLst>
  </p:cSld>
  <p:clrMapOvr>
    <a:masterClrMapping/>
  </p:clrMapOvr>
  <mc:AlternateContent>
    <mc:Choice Requires="p14">
      <p:transition advClick="0" advTm="3000" p14:dur="1250" spd="slow">
        <p14:ripple/>
      </p:transition>
    </mc:Choice>
    <mc:Fallback>
      <p:transition advClick="0" advTm="3000" spd="slow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9E4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直接连接符 3"/>
          <p:cNvCxnSpPr/>
          <p:nvPr/>
        </p:nvCxnSpPr>
        <p:spPr>
          <a:xfrm flipH="1">
            <a:off x="2238573" y="0"/>
            <a:ext cx="0" cy="685799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533376" y="1842868"/>
            <a:ext cx="1561516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420834" y="1219069"/>
            <a:ext cx="1083212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顺天逆天</a:t>
            </a:r>
          </a:p>
        </p:txBody>
      </p:sp>
      <p:sp>
        <p:nvSpPr>
          <p:cNvPr id="13" name="椭圆 12"/>
          <p:cNvSpPr/>
          <p:nvPr/>
        </p:nvSpPr>
        <p:spPr>
          <a:xfrm>
            <a:off x="3094891" y="1744397"/>
            <a:ext cx="211015" cy="211015"/>
          </a:xfrm>
          <a:prstGeom prst="ellips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文本框 13"/>
          <p:cNvSpPr txBox="1"/>
          <p:nvPr/>
        </p:nvSpPr>
        <p:spPr>
          <a:xfrm>
            <a:off x="3277770" y="1587862"/>
            <a:ext cx="158783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人生观</a:t>
            </a:r>
          </a:p>
        </p:txBody>
      </p:sp>
      <p:cxnSp>
        <p:nvCxnSpPr>
          <p:cNvPr id="15" name="直接连接符 14"/>
          <p:cNvCxnSpPr>
            <a:endCxn id="14" idx="3"/>
          </p:cNvCxnSpPr>
          <p:nvPr/>
        </p:nvCxnSpPr>
        <p:spPr>
          <a:xfrm>
            <a:off x="4499313" y="1837994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4851539" y="1427876"/>
            <a:ext cx="0" cy="85812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4848663" y="1430215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4846317" y="2243802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5192042" y="1187147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中国人：天是主 顺天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5189701" y="1986656"/>
            <a:ext cx="416531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西方人：人是主 逆天</a:t>
            </a:r>
          </a:p>
        </p:txBody>
      </p:sp>
      <p:cxnSp>
        <p:nvCxnSpPr>
          <p:cNvPr id="27" name="直接连接符 26"/>
          <p:cNvCxnSpPr/>
          <p:nvPr/>
        </p:nvCxnSpPr>
        <p:spPr>
          <a:xfrm>
            <a:off x="2238573" y="4963554"/>
            <a:ext cx="117753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3416104" y="4865083"/>
            <a:ext cx="211015" cy="211015"/>
          </a:xfrm>
          <a:prstGeom prst="ellips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文本框 29"/>
          <p:cNvSpPr txBox="1"/>
          <p:nvPr/>
        </p:nvSpPr>
        <p:spPr>
          <a:xfrm>
            <a:off x="3598983" y="4722618"/>
            <a:ext cx="158783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中国人</a:t>
            </a:r>
          </a:p>
        </p:txBody>
      </p:sp>
      <p:cxnSp>
        <p:nvCxnSpPr>
          <p:cNvPr id="31" name="直接连接符 30"/>
          <p:cNvCxnSpPr/>
          <p:nvPr/>
        </p:nvCxnSpPr>
        <p:spPr>
          <a:xfrm>
            <a:off x="4764254" y="4947144"/>
            <a:ext cx="84556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H="1">
            <a:off x="5146502" y="4220721"/>
            <a:ext cx="0" cy="149545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5639866" y="4040553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最高理想 实现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5637521" y="4783801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人生历程 追求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5649245" y="5512981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理想社会 人人</a:t>
            </a:r>
          </a:p>
        </p:txBody>
      </p:sp>
      <p:cxnSp>
        <p:nvCxnSpPr>
          <p:cNvPr id="43" name="直接连接符 42"/>
          <p:cNvCxnSpPr/>
          <p:nvPr/>
        </p:nvCxnSpPr>
        <p:spPr>
          <a:xfrm flipH="1">
            <a:off x="7462902" y="4972933"/>
            <a:ext cx="84556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H="1">
            <a:off x="7910656" y="4218374"/>
            <a:ext cx="0" cy="149545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8363352" y="4660690"/>
            <a:ext cx="203959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天人合一</a:t>
            </a:r>
          </a:p>
        </p:txBody>
      </p:sp>
      <p:cxnSp>
        <p:nvCxnSpPr>
          <p:cNvPr id="52" name="直接连接符 51"/>
          <p:cNvCxnSpPr/>
          <p:nvPr/>
        </p:nvCxnSpPr>
        <p:spPr>
          <a:xfrm flipH="1">
            <a:off x="7474622" y="4225002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 flipH="1">
            <a:off x="7486342" y="5685695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/>
          <p:nvPr/>
        </p:nvCxnSpPr>
        <p:spPr>
          <a:xfrm flipH="1">
            <a:off x="5146502" y="5713833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H="1">
            <a:off x="5146502" y="4225002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866580440"/>
      </p:ext>
    </p:extLst>
  </p:cSld>
  <p:clrMapOvr>
    <a:masterClrMapping/>
  </p:clrMapOvr>
  <mc:AlternateContent>
    <mc:Choice Requires="p14">
      <p:transition advClick="0" advTm="3000" p14:dur="1250" spd="slow">
        <p:push dir="u"/>
      </p:transition>
    </mc:Choice>
    <mc:Fallback>
      <p:transition advClick="0" advTm="3000" spd="slow">
        <p:push dir="u"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9E4C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直接连接符 3"/>
          <p:cNvCxnSpPr/>
          <p:nvPr/>
        </p:nvCxnSpPr>
        <p:spPr>
          <a:xfrm flipH="1">
            <a:off x="2238573" y="0"/>
            <a:ext cx="0" cy="6175717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956603" y="2065605"/>
            <a:ext cx="2909667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椭圆 4"/>
          <p:cNvSpPr/>
          <p:nvPr/>
        </p:nvSpPr>
        <p:spPr>
          <a:xfrm>
            <a:off x="3852203" y="1967134"/>
            <a:ext cx="211015" cy="211015"/>
          </a:xfrm>
          <a:prstGeom prst="ellips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845871" y="1441806"/>
            <a:ext cx="151750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中华文化</a:t>
            </a:r>
          </a:p>
          <a:p>
            <a:pPr>
              <a:lnSpc>
                <a:spcPct val="1500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两大价值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91350" y="1803996"/>
            <a:ext cx="158783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取向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4977616" y="2079674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5329842" y="1667026"/>
            <a:ext cx="0" cy="85812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326966" y="1669365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5324620" y="2482952"/>
            <a:ext cx="366294" cy="8948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698479" y="1440358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重视适应，轻视改变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653933" y="2310208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重视和谐稳定，轻视矛盾斗争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2238573" y="4693916"/>
            <a:ext cx="2075525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4300031" y="4595445"/>
            <a:ext cx="211015" cy="211015"/>
          </a:xfrm>
          <a:prstGeom prst="ellips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文本框 24"/>
          <p:cNvSpPr txBox="1"/>
          <p:nvPr/>
        </p:nvSpPr>
        <p:spPr>
          <a:xfrm>
            <a:off x="4549991" y="4223898"/>
            <a:ext cx="1825564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天的价值人的价值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6185092" y="4707992"/>
            <a:ext cx="84556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H="1">
            <a:off x="6567340" y="3981569"/>
            <a:ext cx="0" cy="1495459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H="1">
            <a:off x="6567340" y="5474681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H="1">
            <a:off x="6567340" y="3985850"/>
            <a:ext cx="436034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7145107" y="3815469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天是不变的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7132193" y="4561098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我们所能改变的只有我们自己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7003373" y="5274626"/>
            <a:ext cx="357212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“人”要向“天”回归</a:t>
            </a:r>
          </a:p>
        </p:txBody>
      </p:sp>
    </p:spTree>
    <p:extLst>
      <p:ext uri="{BB962C8B-B14F-4D97-AF65-F5344CB8AC3E}">
        <p14:creationId val="1330437431"/>
      </p:ext>
    </p:extLst>
  </p:cSld>
  <p:clrMapOvr>
    <a:masterClrMapping/>
  </p:clrMapOvr>
  <mc:AlternateContent>
    <mc:Choice Requires="p14">
      <p:transition advClick="0" advTm="3000" p14:dur="1250" spd="slow">
        <p:push dir="u"/>
      </p:transition>
    </mc:Choice>
    <mc:Fallback>
      <p:transition advClick="0" advTm="3000" spd="slow">
        <p:push dir="u"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/>
        </p:nvSpPr>
        <p:spPr>
          <a:xfrm>
            <a:off x="-161778" y="-1641858"/>
            <a:ext cx="2504049" cy="1190243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31000"/>
              </a:lnSpc>
            </a:pPr>
            <a:r>
              <a:rPr altLang="en-US" lang="zh-CN" smtClean="0" sz="34400">
                <a:solidFill>
                  <a:srgbClr val="A86550"/>
                </a:solidFill>
                <a:latin charset="-122" panose="02010800040101010101" pitchFamily="2" typeface="华文行楷"/>
                <a:ea charset="-122" panose="02010800040101010101" pitchFamily="2" typeface="华文行楷"/>
              </a:rPr>
              <a:t>紧箍咒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19007" y="337624"/>
            <a:ext cx="6752490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mtClean="0" sz="6000">
                <a:solidFill>
                  <a:schemeClr val="bg1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紧箍咒对国人思维和意识的影响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99802" y="3280001"/>
            <a:ext cx="8492198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 sz="20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  传统中国文化的特点和带来的结果，可从 两个方面 来进行概括：</a:t>
            </a:r>
          </a:p>
          <a:p>
            <a:pPr>
              <a:lnSpc>
                <a:spcPct val="150000"/>
              </a:lnSpc>
            </a:pPr>
            <a:r>
              <a:rPr altLang="zh-CN" lang="en-US" smtClean="0" sz="2000">
                <a:solidFill>
                  <a:schemeClr val="bg1"/>
                </a:solidFill>
                <a:latin charset="-122" panose="03000509000000000000" pitchFamily="65" typeface="方正粗倩简体"/>
                <a:ea charset="-122" panose="03000509000000000000" pitchFamily="65" typeface="方正粗倩简体"/>
              </a:rPr>
              <a:t>“德”指的是崇德文化必然会丢很多重要的东西，如才能、创新意识“和”指的是文化必然带来的瞒和骗，从而缺失批判精神</a:t>
            </a:r>
          </a:p>
        </p:txBody>
      </p:sp>
    </p:spTree>
    <p:extLst>
      <p:ext uri="{BB962C8B-B14F-4D97-AF65-F5344CB8AC3E}">
        <p14:creationId val="484350499"/>
      </p:ext>
    </p:extLst>
  </p:cSld>
  <p:clrMapOvr>
    <a:masterClrMapping/>
  </p:clrMapOvr>
  <mc:AlternateContent>
    <mc:Choice Requires="p14">
      <p:transition advClick="0" advTm="2000" p14:dur="3000" spd="slow">
        <p:pull/>
      </p:transition>
    </mc:Choice>
    <mc:Fallback>
      <p:transition advClick="0" advTm="2000" spd="slow">
        <p:pull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80</Paragraphs>
  <Slides>12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7">
      <vt:lpstr>Arial</vt:lpstr>
      <vt:lpstr>Calibri Light</vt:lpstr>
      <vt:lpstr>Calibri</vt:lpstr>
      <vt:lpstr>华文宋体</vt:lpstr>
      <vt:lpstr>方正粗宋简体</vt:lpstr>
      <vt:lpstr>华文行楷</vt:lpstr>
      <vt:lpstr>方正小标宋简体</vt:lpstr>
      <vt:lpstr>Ebrima</vt:lpstr>
      <vt:lpstr>Permanent Marker</vt:lpstr>
      <vt:lpstr>微软雅黑 Light</vt:lpstr>
      <vt:lpstr>微软雅黑</vt:lpstr>
      <vt:lpstr>方正静蕾简体</vt:lpstr>
      <vt:lpstr>文鼎习字体</vt:lpstr>
      <vt:lpstr>方正粗倩简体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2021-08-22T11:50:00Z</dcterms:created>
  <cp:lastPrinted>2021-08-22T11:50:00Z</cp:lastPrinted>
  <dcterms:modified xsi:type="dcterms:W3CDTF">2021-08-22T05:38:20Z</dcterms:modified>
  <cp:revision>1</cp:revision>
</cp:coreProperties>
</file>