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256" r:id="rId5"/>
    <p:sldId id="257" r:id="rId6"/>
    <p:sldId id="258" r:id="rId7"/>
    <p:sldId id="260" r:id="rId8"/>
    <p:sldId id="262" r:id="rId9"/>
    <p:sldId id="263" r:id="rId10"/>
    <p:sldId id="264" r:id="rId11"/>
    <p:sldId id="265" r:id="rId12"/>
    <p:sldId id="261" r:id="rId13"/>
    <p:sldId id="266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 autoAdjust="0"/>
    <p:restoredTop sz="94660"/>
  </p:normalViewPr>
  <p:slideViewPr>
    <p:cSldViewPr>
      <p:cViewPr varScale="1">
        <p:scale>
          <a:sx n="84" d="100"/>
          <a:sy n="84" d="100"/>
        </p:scale>
        <p:origin x="62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2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C2D42"/>
            </a:solidFill>
          </c:spPr>
          <c:dPt>
            <c:idx val="0"/>
            <c:invertIfNegative val="1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explosion val="2"/>
            <c:spPr>
              <a:solidFill>
                <a:srgbClr val="CC2D42"/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3ADE-CB76-466D-A132-81F9BD15058A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7A57-5639-4FE9-B677-4C54AAA11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258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32651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97328032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088021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1222901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066226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6566372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92607756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867014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681430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360029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66982074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030936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959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11" Target="../media/image15.jpeg" Type="http://schemas.openxmlformats.org/officeDocument/2006/relationships/image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www.photo.ccoo.cn/bbs/20071123/2007112312230371.jpg" id="16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74" r="79237"/>
          <a:stretch>
            <a:fillRect/>
          </a:stretch>
        </p:blipFill>
        <p:spPr bwMode="auto">
          <a:xfrm>
            <a:off x="10009112" y="372"/>
            <a:ext cx="2207568" cy="686725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5"/>
          <p:cNvSpPr/>
          <p:nvPr/>
        </p:nvSpPr>
        <p:spPr>
          <a:xfrm rot="5400000">
            <a:off x="1882622" y="-1882250"/>
            <a:ext cx="6867259" cy="10632504"/>
          </a:xfrm>
          <a:custGeom>
            <a:gdLst>
              <a:gd fmla="*/ 0 w 6858000" name="connsiteX0"/>
              <a:gd fmla="*/ 7104112 h 7104112" name="connsiteY0"/>
              <a:gd fmla="*/ 0 w 6858000" name="connsiteX1"/>
              <a:gd fmla="*/ 432048 h 7104112" name="connsiteY1"/>
              <a:gd fmla="*/ 2924944 w 6858000" name="connsiteX2"/>
              <a:gd fmla="*/ 432048 h 7104112" name="connsiteY2"/>
              <a:gd fmla="*/ 3429000 w 6858000" name="connsiteX3"/>
              <a:gd fmla="*/ 0 h 7104112" name="connsiteY3"/>
              <a:gd fmla="*/ 3933056 w 6858000" name="connsiteX4"/>
              <a:gd fmla="*/ 432048 h 7104112" name="connsiteY4"/>
              <a:gd fmla="*/ 6858000 w 6858000" name="connsiteX5"/>
              <a:gd fmla="*/ 432048 h 7104112" name="connsiteY5"/>
              <a:gd fmla="*/ 6858000 w 6858000" name="connsiteX6"/>
              <a:gd fmla="*/ 7104112 h 710411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7104112" w="6858000">
                <a:moveTo>
                  <a:pt x="0" y="7104112"/>
                </a:moveTo>
                <a:lnTo>
                  <a:pt x="0" y="432048"/>
                </a:lnTo>
                <a:lnTo>
                  <a:pt x="2924944" y="432048"/>
                </a:lnTo>
                <a:lnTo>
                  <a:pt x="3429000" y="0"/>
                </a:lnTo>
                <a:lnTo>
                  <a:pt x="3933056" y="432048"/>
                </a:lnTo>
                <a:lnTo>
                  <a:pt x="6858000" y="432048"/>
                </a:lnTo>
                <a:lnTo>
                  <a:pt x="6858000" y="7104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63500" rotWithShape="0" sx="101000" sy="101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6000"/>
          </a:p>
        </p:txBody>
      </p:sp>
      <p:sp>
        <p:nvSpPr>
          <p:cNvPr id="23" name="椭圆 22"/>
          <p:cNvSpPr/>
          <p:nvPr/>
        </p:nvSpPr>
        <p:spPr>
          <a:xfrm>
            <a:off x="526519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60417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4315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28213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62111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960096" y="3843056"/>
            <a:ext cx="72000" cy="7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D1628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440" y="3153742"/>
            <a:ext cx="242460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rgbClr val="B81C2E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95600" y="3645024"/>
            <a:ext cx="244827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rgbClr val="C000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历史与文化的积淀</a:t>
            </a:r>
          </a:p>
        </p:txBody>
      </p:sp>
      <p:sp>
        <p:nvSpPr>
          <p:cNvPr id="17" name="椭圆 16"/>
          <p:cNvSpPr/>
          <p:nvPr/>
        </p:nvSpPr>
        <p:spPr>
          <a:xfrm>
            <a:off x="5265196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559194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593092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6287365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6631574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6960096" y="3843056"/>
            <a:ext cx="72000" cy="72000"/>
          </a:xfrm>
          <a:prstGeom prst="ellipse">
            <a:avLst/>
          </a:prstGeom>
          <a:solidFill>
            <a:srgbClr val="CC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3"/>
    </p:custDataLst>
    <p:extLst>
      <p:ext uri="{BB962C8B-B14F-4D97-AF65-F5344CB8AC3E}">
        <p14:creationId val="2172996351"/>
      </p:ext>
    </p:extLst>
  </p:cSld>
  <p:clrMapOvr>
    <a:masterClrMapping/>
  </p:clrMapOvr>
  <p:transition advTm="7304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1" id="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1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1" id="2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1" id="3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41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4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3" id="5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2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3" id="6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2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3" id="7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2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3" id="81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2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3" id="8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2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3" id="9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17"/>
      <p:bldP grpId="2" spid="17"/>
      <p:bldP grpId="3" spid="17"/>
      <p:bldP grpId="0" spid="18"/>
      <p:bldP grpId="1" spid="18"/>
      <p:bldP grpId="2" spid="18"/>
      <p:bldP grpId="3" spid="18"/>
      <p:bldP grpId="0" spid="19"/>
      <p:bldP grpId="1" spid="19"/>
      <p:bldP grpId="2" spid="19"/>
      <p:bldP grpId="3" spid="19"/>
      <p:bldP grpId="0" spid="20"/>
      <p:bldP grpId="1" spid="20"/>
      <p:bldP grpId="2" spid="20"/>
      <p:bldP grpId="3" spid="20"/>
      <p:bldP grpId="0" spid="21"/>
      <p:bldP grpId="1" spid="21"/>
      <p:bldP grpId="2" spid="21"/>
      <p:bldP grpId="3" spid="21"/>
      <p:bldP grpId="0" spid="22"/>
      <p:bldP grpId="1" spid="22"/>
      <p:bldP grpId="2" spid="22"/>
      <p:bldP grpId="3" spid="22"/>
    </p:bldLst>
  </p:timing>
  <p:extLst mod="1">
    <p:ext uri="{E180D4A7-C9FB-4DFB-919C-405C955672EB}">
      <p14:showEvtLst>
        <p14:playEvt objId="2" time="0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14.nipic.com/20110430/2242908_194804381177_2.jp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403" r="7435"/>
          <a:stretch>
            <a:fillRect/>
          </a:stretch>
        </p:blipFill>
        <p:spPr bwMode="auto">
          <a:xfrm>
            <a:off x="0" y="-13363"/>
            <a:ext cx="8970684" cy="68730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任意多边形 2"/>
          <p:cNvSpPr/>
          <p:nvPr/>
        </p:nvSpPr>
        <p:spPr>
          <a:xfrm rot="5400000">
            <a:off x="6642068" y="1036117"/>
            <a:ext cx="6858000" cy="4781784"/>
          </a:xfrm>
          <a:custGeom>
            <a:gdLst>
              <a:gd fmla="*/ 0 w 6858000" name="connsiteX0"/>
              <a:gd fmla="*/ 3139222 h 3139222" name="connsiteY0"/>
              <a:gd fmla="*/ 0 w 6858000" name="connsiteX1"/>
              <a:gd fmla="*/ 0 h 3139222" name="connsiteY1"/>
              <a:gd fmla="*/ 6858000 w 6858000" name="connsiteX2"/>
              <a:gd fmla="*/ 0 h 3139222" name="connsiteY2"/>
              <a:gd fmla="*/ 6858000 w 6858000" name="connsiteX3"/>
              <a:gd fmla="*/ 3139222 h 3139222" name="connsiteY3"/>
              <a:gd fmla="*/ 3879050 w 6858000" name="connsiteX4"/>
              <a:gd fmla="*/ 3139222 h 3139222" name="connsiteY4"/>
              <a:gd fmla="*/ 3429000 w 6858000" name="connsiteX5"/>
              <a:gd fmla="*/ 2829180 h 3139222" name="connsiteY5"/>
              <a:gd fmla="*/ 2978950 w 6858000" name="connsiteX6"/>
              <a:gd fmla="*/ 3139222 h 3139222" name="connsiteY6"/>
              <a:gd fmla="*/ 0 w 6858000" name="connsiteX7"/>
              <a:gd fmla="*/ 3139222 h 313922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9222" w="6858000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0" y="3104964"/>
            <a:ext cx="2495600" cy="648073"/>
            <a:chOff x="2639616" y="3068959"/>
            <a:chExt cx="3168352" cy="648073"/>
          </a:xfrm>
        </p:grpSpPr>
        <p:sp>
          <p:nvSpPr>
            <p:cNvPr id="5" name="五边形 4"/>
            <p:cNvSpPr/>
            <p:nvPr/>
          </p:nvSpPr>
          <p:spPr>
            <a:xfrm>
              <a:off x="2639616" y="3068959"/>
              <a:ext cx="3168352" cy="648073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800000000000000" pitchFamily="34" typeface="华康俪金黑W8(P)"/>
                <a:ea charset="-122" panose="020b0800000000000000" pitchFamily="34" typeface="华康俪金黑W8(P)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65381" y="3121804"/>
              <a:ext cx="2038024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80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谢谢观赏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6279" y="2603851"/>
            <a:ext cx="3312368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以上文字内容来自于百度百科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制作：@竖锯先生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Q  Q：274657041</a:t>
            </a:r>
          </a:p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邮箱：liup0724@163.com</a:t>
            </a:r>
          </a:p>
        </p:txBody>
      </p:sp>
    </p:spTree>
    <p:extLst>
      <p:ext uri="{BB962C8B-B14F-4D97-AF65-F5344CB8AC3E}">
        <p14:creationId val="683098755"/>
      </p:ext>
    </p:extLst>
  </p:cSld>
  <p:clrMapOvr>
    <a:masterClrMapping/>
  </p:clrMapOvr>
  <p:transition advTm="3914" spd="slow">
    <p:push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2"/>
          <p:cNvSpPr/>
          <p:nvPr/>
        </p:nvSpPr>
        <p:spPr bwMode="auto">
          <a:xfrm>
            <a:off x="2243138" y="2946400"/>
            <a:ext cx="596900" cy="657225"/>
          </a:xfrm>
          <a:custGeom>
            <a:gdLst>
              <a:gd fmla="*/ 0 w 576448" name="T0"/>
              <a:gd fmla="*/ 0 h 576263" name="T1"/>
              <a:gd fmla="*/ 575933 w 576448" name="T2"/>
              <a:gd fmla="*/ 576263 h 576263" name="T3"/>
              <a:gd fmla="*/ 576263 w 576448" name="T4"/>
              <a:gd fmla="*/ 0 h 576263" name="T5"/>
              <a:gd fmla="*/ 0 w 576448" name="T6"/>
              <a:gd fmla="*/ 0 h 57626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>
              <a:solidFill>
                <a:srgbClr val="000000"/>
              </a:solidFill>
            </a:endParaRPr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2832100" y="294957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180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mtClean="0" sz="28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www.youyedoc.com      </a:t>
            </a:r>
          </a:p>
        </p:txBody>
      </p:sp>
      <p:sp>
        <p:nvSpPr>
          <p:cNvPr id="3076" name="矩形 6"/>
          <p:cNvSpPr>
            <a:spLocks noChangeArrowheads="1"/>
          </p:cNvSpPr>
          <p:nvPr/>
        </p:nvSpPr>
        <p:spPr bwMode="auto"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en-US" lang="zh-CN" smtClean="0" sz="32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3077" name="直角三角形 5"/>
          <p:cNvSpPr>
            <a:spLocks noChangeArrowheads="1"/>
          </p:cNvSpPr>
          <p:nvPr/>
        </p:nvSpPr>
        <p:spPr bwMode="auto">
          <a:xfrm>
            <a:off x="9312275" y="2178050"/>
            <a:ext cx="854075" cy="779463"/>
          </a:xfrm>
          <a:prstGeom prst="rtTriangle">
            <a:avLst/>
          </a:prstGeom>
          <a:solidFill>
            <a:srgbClr val="007C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>
              <a:solidFill>
                <a:srgbClr val="FFFFFF"/>
              </a:solidFill>
            </a:endParaRPr>
          </a:p>
        </p:txBody>
      </p:sp>
      <p:sp>
        <p:nvSpPr>
          <p:cNvPr id="3078" name="矩形 11"/>
          <p:cNvSpPr>
            <a:spLocks noChangeArrowheads="1"/>
          </p:cNvSpPr>
          <p:nvPr/>
        </p:nvSpPr>
        <p:spPr bwMode="auto">
          <a:xfrm>
            <a:off x="2581275" y="3921125"/>
            <a:ext cx="6907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28638016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www.photo.ccoo.cn/bbs/20071123/2007112312230371.jpg" id="1034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74" l="20317"/>
          <a:stretch>
            <a:fillRect/>
          </a:stretch>
        </p:blipFill>
        <p:spPr bwMode="auto">
          <a:xfrm>
            <a:off x="-24680" y="-9259"/>
            <a:ext cx="8472264" cy="686725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 rot="5400000">
            <a:off x="6786084" y="1180133"/>
            <a:ext cx="6858000" cy="4493752"/>
          </a:xfrm>
          <a:custGeom>
            <a:gdLst>
              <a:gd fmla="*/ 0 w 6858000" name="connsiteX0"/>
              <a:gd fmla="*/ 3139222 h 3139222" name="connsiteY0"/>
              <a:gd fmla="*/ 0 w 6858000" name="connsiteX1"/>
              <a:gd fmla="*/ 0 h 3139222" name="connsiteY1"/>
              <a:gd fmla="*/ 6858000 w 6858000" name="connsiteX2"/>
              <a:gd fmla="*/ 0 h 3139222" name="connsiteY2"/>
              <a:gd fmla="*/ 6858000 w 6858000" name="connsiteX3"/>
              <a:gd fmla="*/ 3139222 h 3139222" name="connsiteY3"/>
              <a:gd fmla="*/ 3879050 w 6858000" name="connsiteX4"/>
              <a:gd fmla="*/ 3139222 h 3139222" name="connsiteY4"/>
              <a:gd fmla="*/ 3429000 w 6858000" name="connsiteX5"/>
              <a:gd fmla="*/ 2829180 h 3139222" name="connsiteY5"/>
              <a:gd fmla="*/ 2978950 w 6858000" name="connsiteX6"/>
              <a:gd fmla="*/ 3139222 h 3139222" name="connsiteY6"/>
              <a:gd fmla="*/ 0 w 6858000" name="connsiteX7"/>
              <a:gd fmla="*/ 3139222 h 313922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9222" w="6858000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0" y="2994961"/>
            <a:ext cx="3168352" cy="864096"/>
            <a:chOff x="2639616" y="2994961"/>
            <a:chExt cx="3168352" cy="864096"/>
          </a:xfrm>
        </p:grpSpPr>
        <p:sp>
          <p:nvSpPr>
            <p:cNvPr id="11" name="五边形 10"/>
            <p:cNvSpPr/>
            <p:nvPr/>
          </p:nvSpPr>
          <p:spPr>
            <a:xfrm>
              <a:off x="2639616" y="2994961"/>
              <a:ext cx="3168352" cy="864096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50" typeface="造字工房悦黑体验版细体"/>
                <a:ea charset="-122" panose="020b0800000000000000" pitchFamily="34" typeface="华康俪金黑W8(P)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897948" y="3073066"/>
              <a:ext cx="2486342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400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西安  xīān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8832304" y="2651428"/>
            <a:ext cx="315451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西安，古称“长安”,是中国历史上建都时间最长，建都朝代最多，影响力最大的都城，十三个朝代均建都于此。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92243" y="2422629"/>
            <a:ext cx="1080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84432" y="3933056"/>
            <a:ext cx="93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”</a:t>
            </a:r>
          </a:p>
        </p:txBody>
      </p:sp>
    </p:spTree>
    <p:extLst>
      <p:ext uri="{BB962C8B-B14F-4D97-AF65-F5344CB8AC3E}">
        <p14:creationId val="1223360549"/>
      </p:ext>
    </p:extLst>
  </p:cSld>
  <p:clrMapOvr>
    <a:masterClrMapping/>
  </p:clrMapOvr>
  <p:transition advTm="4859" spd="slow">
    <p:push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4.nipic.com/20091108/3716072_114658007729_2.jpg" id="17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2" r="19359"/>
          <a:stretch>
            <a:fillRect/>
          </a:stretch>
        </p:blipFill>
        <p:spPr bwMode="auto">
          <a:xfrm>
            <a:off x="3791744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4151784" cy="6858000"/>
          </a:xfrm>
          <a:prstGeom prst="rect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bg1"/>
              </a:solidFill>
              <a:latin charset="-122" panose="020b0800000000000000" pitchFamily="34" typeface="华康俪金黑W8(P)"/>
              <a:ea charset="-122" panose="020b0800000000000000" pitchFamily="34" typeface="华康俪金黑W8(P)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7205" y="1441810"/>
            <a:ext cx="187220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丝绸之路</a:t>
            </a:r>
          </a:p>
        </p:txBody>
      </p:sp>
      <p:sp>
        <p:nvSpPr>
          <p:cNvPr id="5" name="矩形 4"/>
          <p:cNvSpPr/>
          <p:nvPr/>
        </p:nvSpPr>
        <p:spPr>
          <a:xfrm>
            <a:off x="1437205" y="3976606"/>
            <a:ext cx="187220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华胥古国</a:t>
            </a:r>
          </a:p>
        </p:txBody>
      </p:sp>
      <p:sp>
        <p:nvSpPr>
          <p:cNvPr id="6" name="矩形 5"/>
          <p:cNvSpPr/>
          <p:nvPr/>
        </p:nvSpPr>
        <p:spPr>
          <a:xfrm>
            <a:off x="1437205" y="2901133"/>
            <a:ext cx="187220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蓝田猿人</a:t>
            </a:r>
          </a:p>
        </p:txBody>
      </p:sp>
      <p:sp>
        <p:nvSpPr>
          <p:cNvPr id="7" name="矩形 6"/>
          <p:cNvSpPr/>
          <p:nvPr/>
        </p:nvSpPr>
        <p:spPr>
          <a:xfrm>
            <a:off x="1827250" y="1057961"/>
            <a:ext cx="14821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兵马俑</a:t>
            </a:r>
          </a:p>
        </p:txBody>
      </p:sp>
      <p:sp>
        <p:nvSpPr>
          <p:cNvPr id="8" name="矩形 7"/>
          <p:cNvSpPr/>
          <p:nvPr/>
        </p:nvSpPr>
        <p:spPr>
          <a:xfrm>
            <a:off x="1437205" y="5052082"/>
            <a:ext cx="187220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贞观之治</a:t>
            </a:r>
          </a:p>
        </p:txBody>
      </p:sp>
      <p:sp>
        <p:nvSpPr>
          <p:cNvPr id="9" name="矩形 8"/>
          <p:cNvSpPr/>
          <p:nvPr/>
        </p:nvSpPr>
        <p:spPr>
          <a:xfrm>
            <a:off x="1437205" y="2363396"/>
            <a:ext cx="187220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开元盛世</a:t>
            </a:r>
          </a:p>
        </p:txBody>
      </p:sp>
      <p:sp>
        <p:nvSpPr>
          <p:cNvPr id="10" name="矩形 9"/>
          <p:cNvSpPr/>
          <p:nvPr/>
        </p:nvSpPr>
        <p:spPr>
          <a:xfrm>
            <a:off x="1348533" y="4514343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八水绕长安</a:t>
            </a:r>
          </a:p>
        </p:txBody>
      </p:sp>
      <p:sp>
        <p:nvSpPr>
          <p:cNvPr id="11" name="矩形 10"/>
          <p:cNvSpPr/>
          <p:nvPr/>
        </p:nvSpPr>
        <p:spPr>
          <a:xfrm>
            <a:off x="630983" y="1825659"/>
            <a:ext cx="26784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en-US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biang biang 面</a:t>
            </a:r>
          </a:p>
        </p:txBody>
      </p:sp>
      <p:sp>
        <p:nvSpPr>
          <p:cNvPr id="12" name="矩形 11"/>
          <p:cNvSpPr/>
          <p:nvPr/>
        </p:nvSpPr>
        <p:spPr>
          <a:xfrm>
            <a:off x="2217292" y="3438870"/>
            <a:ext cx="109212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2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秦腔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91544" y="674112"/>
            <a:ext cx="131786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羊肉泡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91544" y="5435933"/>
            <a:ext cx="131786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肉夹馍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577706" y="1797121"/>
            <a:ext cx="3240000" cy="3240000"/>
            <a:chOff x="6577706" y="1797121"/>
            <a:chExt cx="3240000" cy="3240000"/>
          </a:xfrm>
        </p:grpSpPr>
        <p:graphicFrame>
          <p:nvGraphicFramePr>
            <p:cNvPr id="24" name="图表 23"/>
            <p:cNvGraphicFramePr/>
            <p:nvPr>
              <p:extLst>
                <p:ext uri="{D42A27DB-BD31-4B8C-83A1-F6EECF244321}">
                  <p14:modId val="3735252511"/>
                </p:ext>
              </p:extLst>
            </p:nvPr>
          </p:nvGraphicFramePr>
          <p:xfrm>
            <a:off x="6577706" y="1797121"/>
            <a:ext cx="3240000" cy="3240000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 rot="6259769">
              <a:off x="6685544" y="3065795"/>
              <a:ext cx="1271464" cy="365760"/>
            </a:xfrm>
            <a:prstGeom prst="rect">
              <a:avLst/>
            </a:prstGeom>
            <a:noFill/>
          </p:spPr>
          <p:txBody>
            <a:bodyPr anchor="ctr" rtlCol="0"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历史文化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20404086">
              <a:off x="7879544" y="4174714"/>
              <a:ext cx="1303332" cy="365760"/>
            </a:xfrm>
            <a:prstGeom prst="rect">
              <a:avLst/>
            </a:prstGeom>
            <a:noFill/>
          </p:spPr>
          <p:txBody>
            <a:bodyPr rtlCol="0"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名胜古迹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4085149">
              <a:off x="8385264" y="2742152"/>
              <a:ext cx="1271464" cy="365760"/>
            </a:xfrm>
            <a:prstGeom prst="rect">
              <a:avLst/>
            </a:prstGeom>
            <a:noFill/>
          </p:spPr>
          <p:txBody>
            <a:bodyPr rtlCol="0"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美食小吃</a:t>
              </a:r>
            </a:p>
          </p:txBody>
        </p:sp>
      </p:grpSp>
    </p:spTree>
    <p:extLst>
      <p:ext uri="{BB962C8B-B14F-4D97-AF65-F5344CB8AC3E}">
        <p14:creationId val="3777693625"/>
      </p:ext>
    </p:extLst>
  </p:cSld>
  <p:clrMapOvr>
    <a:masterClrMapping/>
  </p:clrMapOvr>
  <p:transition advTm="4831" spd="slow">
    <p:push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.gansudaily.com.cn/0/10/80/06/10800684_016501.jpg" id="4102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35535"/>
          <a:stretch>
            <a:fillRect/>
          </a:stretch>
        </p:blipFill>
        <p:spPr bwMode="auto">
          <a:xfrm>
            <a:off x="551384" y="-33761"/>
            <a:ext cx="11665296" cy="68917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任意多边形 12"/>
          <p:cNvSpPr/>
          <p:nvPr/>
        </p:nvSpPr>
        <p:spPr>
          <a:xfrm flipV="1" rot="5400000">
            <a:off x="-1603933" y="1581659"/>
            <a:ext cx="6880273" cy="3672408"/>
          </a:xfrm>
          <a:custGeom>
            <a:gdLst>
              <a:gd fmla="*/ 0 w 6858000" name="connsiteX0"/>
              <a:gd fmla="*/ 3139222 h 3139222" name="connsiteY0"/>
              <a:gd fmla="*/ 0 w 6858000" name="connsiteX1"/>
              <a:gd fmla="*/ 0 h 3139222" name="connsiteY1"/>
              <a:gd fmla="*/ 6858000 w 6858000" name="connsiteX2"/>
              <a:gd fmla="*/ 0 h 3139222" name="connsiteY2"/>
              <a:gd fmla="*/ 6858000 w 6858000" name="connsiteX3"/>
              <a:gd fmla="*/ 3139222 h 3139222" name="connsiteY3"/>
              <a:gd fmla="*/ 3879050 w 6858000" name="connsiteX4"/>
              <a:gd fmla="*/ 3139222 h 3139222" name="connsiteY4"/>
              <a:gd fmla="*/ 3429006 w 6858000" name="connsiteX5"/>
              <a:gd fmla="*/ 2849276 h 3139222" name="connsiteY5"/>
              <a:gd fmla="*/ 2978950 w 6858000" name="connsiteX6"/>
              <a:gd fmla="*/ 3139222 h 3139222" name="connsiteY6"/>
              <a:gd fmla="*/ 0 w 6858000" name="connsiteX7"/>
              <a:gd fmla="*/ 3139222 h 313922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9222" w="6858000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6" y="2849276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7673406" y="3069000"/>
            <a:ext cx="4518594" cy="720000"/>
            <a:chOff x="7698086" y="2996952"/>
            <a:chExt cx="4518594" cy="720000"/>
          </a:xfrm>
        </p:grpSpPr>
        <p:sp>
          <p:nvSpPr>
            <p:cNvPr id="17" name="五边形 16"/>
            <p:cNvSpPr/>
            <p:nvPr/>
          </p:nvSpPr>
          <p:spPr>
            <a:xfrm flipH="1">
              <a:off x="7698086" y="2996952"/>
              <a:ext cx="4518594" cy="720000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800000000000000" pitchFamily="34" typeface="华康俪金黑W8(P)"/>
                <a:ea charset="-122" panose="020b0800000000000000" pitchFamily="34" typeface="华康俪金黑W8(P)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40215" y="3156896"/>
              <a:ext cx="4044771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2000">
                  <a:solidFill>
                    <a:schemeClr val="bg1"/>
                  </a:solidFill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西安是人类历史上最早的城市之一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31640" y="3074184"/>
            <a:ext cx="278404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据《广博物志》、《述异志》、《山海经》等记载，传说中的盘古开天辟地、女娲补天等故事都发生在西安。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-132692" y="2852936"/>
            <a:ext cx="112866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27648" y="4365104"/>
            <a:ext cx="97817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”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91070" y="2051118"/>
            <a:ext cx="890266" cy="648072"/>
            <a:chOff x="106251" y="6088942"/>
            <a:chExt cx="890266" cy="648072"/>
          </a:xfrm>
        </p:grpSpPr>
        <p:sp>
          <p:nvSpPr>
            <p:cNvPr id="19" name="椭圆 18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-120" pitchFamily="50" typeface="TypeLand 康熙字典體試用版"/>
                <a:ea charset="-120" pitchFamily="50" typeface="TypeLand 康熙字典體試用版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251" y="6151368"/>
              <a:ext cx="89026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历史</a:t>
              </a:r>
            </a:p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文化</a:t>
              </a:r>
            </a:p>
          </p:txBody>
        </p:sp>
      </p:grpSp>
    </p:spTree>
    <p:extLst>
      <p:ext uri="{BB962C8B-B14F-4D97-AF65-F5344CB8AC3E}">
        <p14:creationId val="865517929"/>
      </p:ext>
    </p:extLst>
  </p:cSld>
  <p:clrMapOvr>
    <a:masterClrMapping/>
  </p:clrMapOvr>
  <p:transition advTm="5410" spd="slow">
    <p:push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1a.nipic.com/2009-02-19/2009219203344907_2.jpg" id="10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327" r="82996"/>
          <a:stretch>
            <a:fillRect/>
          </a:stretch>
        </p:blipFill>
        <p:spPr bwMode="auto">
          <a:xfrm>
            <a:off x="10056441" y="-3448"/>
            <a:ext cx="2160240" cy="68579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5951984" y="0"/>
            <a:ext cx="4525734" cy="6858000"/>
          </a:xfrm>
          <a:custGeom>
            <a:gdLst>
              <a:gd fmla="*/ 0 w 4525734" name="connsiteX0"/>
              <a:gd fmla="*/ 0 h 6858000" name="connsiteY0"/>
              <a:gd fmla="*/ 4151784 w 4525734" name="connsiteX1"/>
              <a:gd fmla="*/ 0 h 6858000" name="connsiteY1"/>
              <a:gd fmla="*/ 4151784 w 4525734" name="connsiteX2"/>
              <a:gd fmla="*/ 2977828 h 6858000" name="connsiteY2"/>
              <a:gd fmla="*/ 4525734 w 4525734" name="connsiteX3"/>
              <a:gd fmla="*/ 3481506 h 6858000" name="connsiteY3"/>
              <a:gd fmla="*/ 4151784 w 4525734" name="connsiteX4"/>
              <a:gd fmla="*/ 3913932 h 6858000" name="connsiteY4"/>
              <a:gd fmla="*/ 4151784 w 4525734" name="connsiteX5"/>
              <a:gd fmla="*/ 6858000 h 6858000" name="connsiteY5"/>
              <a:gd fmla="*/ 0 w 4525734" name="connsiteX6"/>
              <a:gd fmla="*/ 6858000 h 6858000" name="connsiteY6"/>
              <a:gd fmla="*/ 0 w 4525734" name="connsiteX7"/>
              <a:gd fmla="*/ 0 h 68580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58000" w="4525734">
                <a:moveTo>
                  <a:pt x="0" y="0"/>
                </a:moveTo>
                <a:lnTo>
                  <a:pt x="4151784" y="0"/>
                </a:lnTo>
                <a:lnTo>
                  <a:pt x="4151784" y="2977828"/>
                </a:lnTo>
                <a:lnTo>
                  <a:pt x="4525734" y="3481506"/>
                </a:lnTo>
                <a:lnTo>
                  <a:pt x="4151784" y="3913932"/>
                </a:lnTo>
                <a:lnTo>
                  <a:pt x="415178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bg1"/>
              </a:solidFill>
              <a:latin charset="-122" panose="020b0800000000000000" pitchFamily="34" typeface="华康俪金黑W8(P)"/>
              <a:ea charset="-122" panose="020b0800000000000000" pitchFamily="34" typeface="华康俪金黑W8(P)"/>
            </a:endParaRPr>
          </a:p>
        </p:txBody>
      </p:sp>
      <p:pic>
        <p:nvPicPr>
          <p:cNvPr descr="http://pic.gansudaily.com.cn/0/10/80/06/10800684_016501.jpg" id="8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65658"/>
          <a:stretch>
            <a:fillRect/>
          </a:stretch>
        </p:blipFill>
        <p:spPr bwMode="auto">
          <a:xfrm>
            <a:off x="-24680" y="0"/>
            <a:ext cx="6214360" cy="68917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370070" y="3068960"/>
            <a:ext cx="3686371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西安有6000多年的建城史和1200多年的建都史，13个朝代曾在这里建都：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西周、秦、西汉、新、东汉、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西晋、前赵、前秦、后秦、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西魏、北周、隋、唐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634251" y="2060848"/>
            <a:ext cx="890266" cy="648072"/>
            <a:chOff x="106251" y="6088942"/>
            <a:chExt cx="890266" cy="648072"/>
          </a:xfrm>
        </p:grpSpPr>
        <p:sp>
          <p:nvSpPr>
            <p:cNvPr id="16" name="椭圆 15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-120" pitchFamily="50" typeface="TypeLand 康熙字典體試用版"/>
                <a:ea charset="-120" pitchFamily="50" typeface="TypeLand 康熙字典體試用版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6251" y="6151368"/>
              <a:ext cx="89026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历史</a:t>
              </a:r>
            </a:p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文化</a:t>
              </a:r>
            </a:p>
          </p:txBody>
        </p:sp>
      </p:grpSp>
    </p:spTree>
    <p:extLst>
      <p:ext uri="{BB962C8B-B14F-4D97-AF65-F5344CB8AC3E}">
        <p14:creationId val="945636364"/>
      </p:ext>
    </p:extLst>
  </p:cSld>
  <p:clrMapOvr>
    <a:masterClrMapping/>
  </p:clrMapOvr>
  <p:transition advTm="7239" spd="slow">
    <p:push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1a.nipic.com/2009-02-19/2009219203344907_2.jpg" id="2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327" l="13603"/>
          <a:stretch>
            <a:fillRect/>
          </a:stretch>
        </p:blipFill>
        <p:spPr bwMode="auto">
          <a:xfrm>
            <a:off x="-24680" y="0"/>
            <a:ext cx="10976221" cy="68560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任意多边形 2"/>
          <p:cNvSpPr/>
          <p:nvPr/>
        </p:nvSpPr>
        <p:spPr>
          <a:xfrm rot="5400000">
            <a:off x="6470088" y="1136091"/>
            <a:ext cx="6859991" cy="4583832"/>
          </a:xfrm>
          <a:custGeom>
            <a:gdLst>
              <a:gd fmla="*/ 0 w 6858000" name="connsiteX0"/>
              <a:gd fmla="*/ 3139222 h 3149917" name="connsiteY0"/>
              <a:gd fmla="*/ 0 w 6858000" name="connsiteX1"/>
              <a:gd fmla="*/ 0 h 3149917" name="connsiteY1"/>
              <a:gd fmla="*/ 6858000 w 6858000" name="connsiteX2"/>
              <a:gd fmla="*/ 0 h 3149917" name="connsiteY2"/>
              <a:gd fmla="*/ 6858000 w 6858000" name="connsiteX3"/>
              <a:gd fmla="*/ 3139222 h 3149917" name="connsiteY3"/>
              <a:gd fmla="*/ 3807800 w 6858000" name="connsiteX4"/>
              <a:gd fmla="*/ 3149917 h 3149917" name="connsiteY4"/>
              <a:gd fmla="*/ 3429000 w 6858000" name="connsiteX5"/>
              <a:gd fmla="*/ 2829180 h 3149917" name="connsiteY5"/>
              <a:gd fmla="*/ 3062078 w 6858000" name="connsiteX6"/>
              <a:gd fmla="*/ 3149917 h 3149917" name="connsiteY6"/>
              <a:gd fmla="*/ 0 w 6858000" name="connsiteX7"/>
              <a:gd fmla="*/ 3139222 h 314991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49917" w="6858000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07800" y="3149917"/>
                </a:lnTo>
                <a:lnTo>
                  <a:pt x="3429000" y="2829180"/>
                </a:lnTo>
                <a:lnTo>
                  <a:pt x="3062078" y="3149917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9408368" y="1884888"/>
            <a:ext cx="890266" cy="648072"/>
            <a:chOff x="106251" y="6088942"/>
            <a:chExt cx="890266" cy="648072"/>
          </a:xfrm>
        </p:grpSpPr>
        <p:sp>
          <p:nvSpPr>
            <p:cNvPr id="10" name="椭圆 9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-120" pitchFamily="50" typeface="TypeLand 康熙字典體試用版"/>
                <a:ea charset="-120" pitchFamily="50" typeface="TypeLand 康熙字典體試用版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6251" y="6151368"/>
              <a:ext cx="89026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名胜</a:t>
              </a:r>
            </a:p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古迹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8472263" y="2748984"/>
            <a:ext cx="3456384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在西安碑林，有一块清代碑石纪录了以西安为中心的关中八处著名的风景名胜，称为长安八景：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bg1"/>
              </a:solidFill>
              <a:latin charset="-122" panose="020b0800000000000000" pitchFamily="34" typeface="华康俪金黑W8(P)"/>
              <a:ea charset="-122" panose="020b0800000000000000" pitchFamily="34" typeface="华康俪金黑W8(P)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华岳仙掌、骊山晚照。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灞柳风雪、曲江流饮。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雁塔晨钟、咸阳古渡。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草堂烟雾、太白积雪。</a:t>
            </a:r>
          </a:p>
        </p:txBody>
      </p:sp>
    </p:spTree>
    <p:extLst>
      <p:ext uri="{BB962C8B-B14F-4D97-AF65-F5344CB8AC3E}">
        <p14:creationId val="4080574577"/>
      </p:ext>
    </p:extLst>
  </p:cSld>
  <p:clrMapOvr>
    <a:masterClrMapping/>
  </p:clrMapOvr>
  <p:transition advTm="8305" spd="slow">
    <p:push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pic20.nipic.com/20120407/7336507_110032757000_2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731"/>
          <a:stretch>
            <a:fillRect/>
          </a:stretch>
        </p:blipFill>
        <p:spPr bwMode="auto">
          <a:xfrm>
            <a:off x="1310495" y="2590"/>
            <a:ext cx="10902947" cy="68554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3935760" cy="6858000"/>
          </a:xfrm>
          <a:prstGeom prst="rect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zh-CN">
              <a:solidFill>
                <a:schemeClr val="bg1"/>
              </a:solidFill>
              <a:latin charset="-122" panose="020b0800000000000000" pitchFamily="34" typeface="华康俪金黑W8(P)"/>
              <a:ea charset="-122" panose="020b0800000000000000" pitchFamily="34" typeface="华康俪金黑W8(P)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3755740" y="3248980"/>
            <a:ext cx="864096" cy="504056"/>
          </a:xfrm>
          <a:prstGeom prst="triangle">
            <a:avLst/>
          </a:pr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461318" y="2060848"/>
            <a:ext cx="890266" cy="648072"/>
            <a:chOff x="106251" y="6088942"/>
            <a:chExt cx="890266" cy="648072"/>
          </a:xfrm>
        </p:grpSpPr>
        <p:sp>
          <p:nvSpPr>
            <p:cNvPr id="23" name="椭圆 22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-120" pitchFamily="50" typeface="TypeLand 康熙字典體試用版"/>
                <a:ea charset="-120" pitchFamily="50" typeface="TypeLand 康熙字典體試用版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6251" y="6151368"/>
              <a:ext cx="89026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名胜</a:t>
              </a:r>
            </a:p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古迹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00609" y="3068960"/>
            <a:ext cx="334711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西安周围有120多座帝王陵墓围绕。兵马俑坑被誉为“世界第八大奇迹”，秦始皇陵是最早列入世界遗产名录的中国遗迹，西安古城墙是至今世界上保存最完整、规模最宏大的古城墙遗址。</a:t>
            </a:r>
          </a:p>
        </p:txBody>
      </p:sp>
    </p:spTree>
    <p:extLst>
      <p:ext uri="{BB962C8B-B14F-4D97-AF65-F5344CB8AC3E}">
        <p14:creationId val="1789711370"/>
      </p:ext>
    </p:extLst>
  </p:cSld>
  <p:clrMapOvr>
    <a:masterClrMapping/>
  </p:clrMapOvr>
  <p:transition advTm="8615" spd="slow">
    <p:push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8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1" cy="6885385"/>
            <a:chExt cx="12192001" cy="6885385"/>
          </a:xfrm>
        </p:grpSpPr>
        <p:pic>
          <p:nvPicPr>
            <p:cNvPr descr="http://www.expo2011.cn/files/2010/0907/20100907014439347.jpg" id="22" name="Picture 6"/>
            <p:cNvPicPr>
              <a:picLocks noChangeArrowheads="1"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46400" y="0"/>
              <a:ext cx="3045600" cy="227555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expo2011.cn/files/2010/0907/20100907020112133.jpg" id="23" name="Picture 8"/>
            <p:cNvPicPr>
              <a:picLocks noChangeArrowheads="1"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97600" y="0"/>
              <a:ext cx="3045600" cy="227687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img3.chinaface.com/original/1124Paei6aFeSUoROw2YK6KILWvqo.jpg" id="24" name="Picture 12"/>
            <p:cNvPicPr>
              <a:picLocks noChangeArrowheads="1"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rcRect b="3802" r="3765"/>
            <a:stretch>
              <a:fillRect/>
            </a:stretch>
          </p:blipFill>
          <p:spPr bwMode="auto">
            <a:xfrm>
              <a:off x="0" y="1172"/>
              <a:ext cx="3045600" cy="227555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8800" y="0"/>
              <a:ext cx="3045600" cy="2275556"/>
            </a:xfrm>
            <a:prstGeom prst="rect">
              <a:avLst/>
            </a:prstGeom>
          </p:spPr>
        </p:pic>
        <p:pic>
          <p:nvPicPr>
            <p:cNvPr descr="http://www.expo2011.cn/files/2010/0907/20100907014357799.jpg" id="26" name="Picture 4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4509120"/>
              <a:ext cx="3045600" cy="23488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img.bjsoyo.com/images/gn/shx/bmy/ms/2012/02/17/CCF809B7F4104874E86F17742434AA5C.jpg" id="27" name="Picture 20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" y="2276872"/>
              <a:ext cx="3045600" cy="2278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image.cnwest.com/attachement/jpg/site1/20080107/001372d8a25508ebe25a2f.jpg" id="28" name="Picture 2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rcRect b="6394"/>
            <a:stretch>
              <a:fillRect/>
            </a:stretch>
          </p:blipFill>
          <p:spPr bwMode="auto">
            <a:xfrm>
              <a:off x="9149690" y="2276872"/>
              <a:ext cx="3042310" cy="2278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sanzhanggui.cn/UploadFile/s_201177144646.jpg" id="29" name="Picture 30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49691" y="4555673"/>
              <a:ext cx="3042310" cy="232971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dahe.cn/xwzx/zt/hnzt/dqjkhn/mshn/W020080414399441404596.jpg" id="30" name="Picture 32"/>
            <p:cNvPicPr>
              <a:picLocks noChangeArrowheads="1"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8800" y="4579200"/>
              <a:ext cx="3045600" cy="2278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img.gudumami.cn/gu/attachment/Mon_1005/116084_CtONx289gpiMkam.jpg" id="31" name="Picture 34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97600" y="4579200"/>
              <a:ext cx="3052091" cy="2278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www.expo2011.cn/files/2010/0907/20100907014439347.jpg" id="4102" name="Picture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6400" y="0"/>
            <a:ext cx="3045600" cy="227555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expo2011.cn/files/2010/0907/20100907020112133.jpg" id="4104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7600" y="0"/>
            <a:ext cx="3045600" cy="22768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3.chinaface.com/original/1124Paei6aFeSUoROw2YK6KILWvqo.jpg" id="4108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802" r="3765"/>
          <a:stretch>
            <a:fillRect/>
          </a:stretch>
        </p:blipFill>
        <p:spPr bwMode="auto">
          <a:xfrm>
            <a:off x="0" y="1172"/>
            <a:ext cx="3045600" cy="227555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48800" y="0"/>
            <a:ext cx="3045600" cy="2275556"/>
          </a:xfrm>
          <a:prstGeom prst="rect">
            <a:avLst/>
          </a:prstGeom>
        </p:spPr>
      </p:pic>
      <p:pic>
        <p:nvPicPr>
          <p:cNvPr descr="http://www.expo2011.cn/files/2010/0907/20100907014357799.jpg" id="12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4509120"/>
            <a:ext cx="3045600" cy="23488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.bjsoyo.com/images/gn/shx/bmy/ms/2012/02/17/CCF809B7F4104874E86F17742434AA5C.jpg" id="4116" name="Picture 2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" y="2276872"/>
            <a:ext cx="3045600" cy="2278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age.cnwest.com/attachement/jpg/site1/20080107/001372d8a25508ebe25a2f.jpg" id="4122" name="Picture 2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6394"/>
          <a:stretch>
            <a:fillRect/>
          </a:stretch>
        </p:blipFill>
        <p:spPr bwMode="auto">
          <a:xfrm>
            <a:off x="9149690" y="2276872"/>
            <a:ext cx="3042310" cy="2278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sanzhanggui.cn/UploadFile/s_201177144646.jpg" id="4126" name="Picture 3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49691" y="4555673"/>
            <a:ext cx="3042310" cy="23297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www.dahe.cn/xwzx/zt/hnzt/dqjkhn/mshn/W020080414399441404596.jpg" id="4128" name="Picture 3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48800" y="4579200"/>
            <a:ext cx="3045600" cy="2278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g.gudumami.cn/gu/attachment/Mon_1005/116084_CtONx289gpiMkam.jpg" id="4130" name="Picture 34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7600" y="4579200"/>
            <a:ext cx="3052091" cy="2278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3333526" y="3140968"/>
            <a:ext cx="890266" cy="648072"/>
            <a:chOff x="106251" y="6088942"/>
            <a:chExt cx="890266" cy="648072"/>
          </a:xfrm>
        </p:grpSpPr>
        <p:sp>
          <p:nvSpPr>
            <p:cNvPr id="36" name="椭圆 35"/>
            <p:cNvSpPr/>
            <p:nvPr/>
          </p:nvSpPr>
          <p:spPr>
            <a:xfrm>
              <a:off x="228093" y="6088942"/>
              <a:ext cx="648072" cy="648072"/>
            </a:xfrm>
            <a:prstGeom prst="ellipse">
              <a:avLst/>
            </a:prstGeom>
            <a:solidFill>
              <a:srgbClr val="B81C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900">
                <a:latin charset="-120" pitchFamily="50" typeface="TypeLand 康熙字典體試用版"/>
                <a:ea charset="-120" pitchFamily="50" typeface="TypeLand 康熙字典體試用版"/>
              </a:endParaRPr>
            </a:p>
          </p:txBody>
        </p:sp>
        <p:sp>
          <p:nvSpPr>
            <p:cNvPr id="37" name="文本框 24"/>
            <p:cNvSpPr txBox="1"/>
            <p:nvPr/>
          </p:nvSpPr>
          <p:spPr>
            <a:xfrm>
              <a:off x="106251" y="6151368"/>
              <a:ext cx="89026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美食</a:t>
              </a:r>
            </a:p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-120" pitchFamily="50" typeface="TypeLand 康熙字典體試用版"/>
                  <a:ea charset="-120" pitchFamily="50" typeface="TypeLand 康熙字典體試用版"/>
                </a:rPr>
                <a:t>小吃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395739" y="3030051"/>
            <a:ext cx="441615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西安具有浓郁的西北风情，肉夹馍、羊肉泡馍、凉皮、岐山面，是很多人耳熟能详的陕西名吃。</a:t>
            </a:r>
          </a:p>
        </p:txBody>
      </p:sp>
    </p:spTree>
    <p:extLst>
      <p:ext uri="{BB962C8B-B14F-4D97-AF65-F5344CB8AC3E}">
        <p14:creationId val="2811810002"/>
      </p:ext>
    </p:extLst>
  </p:cSld>
  <p:clrMapOvr>
    <a:masterClrMapping/>
  </p:clrMapOvr>
  <p:transition advTm="7277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羊肉泡馍" id="512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51" l="2370"/>
          <a:stretch>
            <a:fillRect/>
          </a:stretch>
        </p:blipFill>
        <p:spPr bwMode="auto">
          <a:xfrm>
            <a:off x="0" y="-23669"/>
            <a:ext cx="10560496" cy="68720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 rot="5400000">
            <a:off x="6786084" y="1172543"/>
            <a:ext cx="6858000" cy="4493752"/>
          </a:xfrm>
          <a:custGeom>
            <a:gdLst>
              <a:gd fmla="*/ 0 w 6858000" name="connsiteX0"/>
              <a:gd fmla="*/ 3139222 h 3139222" name="connsiteY0"/>
              <a:gd fmla="*/ 0 w 6858000" name="connsiteX1"/>
              <a:gd fmla="*/ 0 h 3139222" name="connsiteY1"/>
              <a:gd fmla="*/ 6858000 w 6858000" name="connsiteX2"/>
              <a:gd fmla="*/ 0 h 3139222" name="connsiteY2"/>
              <a:gd fmla="*/ 6858000 w 6858000" name="connsiteX3"/>
              <a:gd fmla="*/ 3139222 h 3139222" name="connsiteY3"/>
              <a:gd fmla="*/ 3879050 w 6858000" name="connsiteX4"/>
              <a:gd fmla="*/ 3139222 h 3139222" name="connsiteY4"/>
              <a:gd fmla="*/ 3429000 w 6858000" name="connsiteX5"/>
              <a:gd fmla="*/ 2829180 h 3139222" name="connsiteY5"/>
              <a:gd fmla="*/ 2978950 w 6858000" name="connsiteX6"/>
              <a:gd fmla="*/ 3139222 h 3139222" name="connsiteY6"/>
              <a:gd fmla="*/ 0 w 6858000" name="connsiteX7"/>
              <a:gd fmla="*/ 3139222 h 313922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39222" w="6858000">
                <a:moveTo>
                  <a:pt x="0" y="31392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9222"/>
                </a:lnTo>
                <a:lnTo>
                  <a:pt x="3879050" y="3139222"/>
                </a:lnTo>
                <a:lnTo>
                  <a:pt x="3429000" y="2829180"/>
                </a:lnTo>
                <a:lnTo>
                  <a:pt x="2978950" y="3139222"/>
                </a:lnTo>
                <a:lnTo>
                  <a:pt x="0" y="3139222"/>
                </a:lnTo>
                <a:close/>
              </a:path>
            </a:pathLst>
          </a:custGeom>
          <a:solidFill>
            <a:srgbClr val="B8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0" y="3104964"/>
            <a:ext cx="3168352" cy="648073"/>
            <a:chOff x="2639616" y="3068959"/>
            <a:chExt cx="3168352" cy="648073"/>
          </a:xfrm>
        </p:grpSpPr>
        <p:sp>
          <p:nvSpPr>
            <p:cNvPr id="11" name="五边形 10"/>
            <p:cNvSpPr/>
            <p:nvPr/>
          </p:nvSpPr>
          <p:spPr>
            <a:xfrm>
              <a:off x="2639616" y="3068959"/>
              <a:ext cx="3168352" cy="648073"/>
            </a:xfrm>
            <a:prstGeom prst="homePlate">
              <a:avLst/>
            </a:prstGeom>
            <a:solidFill>
              <a:srgbClr val="B81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800000000000000" pitchFamily="34" typeface="华康俪金黑W8(P)"/>
                <a:ea charset="-122" panose="020b0800000000000000" pitchFamily="34" typeface="华康俪金黑W8(P)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298235" y="3121804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0" i="0" lang="zh-CN" smtClean="0" sz="2800">
                  <a:solidFill>
                    <a:schemeClr val="bg1"/>
                  </a:solidFill>
                  <a:effectLst/>
                  <a:latin charset="-122" panose="020b0800000000000000" pitchFamily="34" typeface="华康俪金黑W8(P)"/>
                  <a:ea charset="-122" panose="020b0800000000000000" pitchFamily="34" typeface="华康俪金黑W8(P)"/>
                </a:rPr>
                <a:t>羊肉泡馍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256239" y="1916832"/>
            <a:ext cx="108012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344472" y="4942909"/>
            <a:ext cx="93610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”</a:t>
            </a:r>
          </a:p>
        </p:txBody>
      </p:sp>
      <p:sp>
        <p:nvSpPr>
          <p:cNvPr id="2" name="矩形 1"/>
          <p:cNvSpPr/>
          <p:nvPr/>
        </p:nvSpPr>
        <p:spPr>
          <a:xfrm>
            <a:off x="8785283" y="2198270"/>
            <a:ext cx="3377220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牛羊肉泡馍是西安市著名小吃。用优质牛羊肉加佐料入锅煮烂，汤汁备用。把烙好的坨坨馍，掰成碎块，加辅料煮制而成。其特点是：肉烂汤浓、香醇味美、粘绵韧滑。食后再饮一小碗高汤，更觉余香满口，回味悠长，吃的时候配一叠特制的糖蒜，口感更好。</a:t>
            </a:r>
          </a:p>
        </p:txBody>
      </p:sp>
    </p:spTree>
    <p:extLst>
      <p:ext uri="{BB962C8B-B14F-4D97-AF65-F5344CB8AC3E}">
        <p14:creationId val="1790492737"/>
      </p:ext>
    </p:extLst>
  </p:cSld>
  <p:clrMapOvr>
    <a:masterClrMapping/>
  </p:clrMapOvr>
  <p:transition advTm="7458" spd="slow">
    <p:push/>
  </p:transition>
  <p:timing/>
</p:sld>
</file>

<file path=ppt/tags/tag1.xml><?xml version="1.0" encoding="utf-8"?>
<p:tagLst xmlns:p="http://schemas.openxmlformats.org/presentationml/2006/main">
  <p:tag name="TIMING" val="|0.4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59</Paragraphs>
  <Slides>11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1">
      <vt:lpstr>Arial</vt:lpstr>
      <vt:lpstr>Calibri</vt:lpstr>
      <vt:lpstr>Calibri Light</vt:lpstr>
      <vt:lpstr>宋体</vt:lpstr>
      <vt:lpstr>华康俪金黑W8(P)</vt:lpstr>
      <vt:lpstr>造字工房悦黑体验版细体</vt:lpstr>
      <vt:lpstr>TypeLand 康熙字典體試用版</vt:lpstr>
      <vt:lpstr>微软雅黑</vt:lpstr>
      <vt:lpstr>幼圆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2021-08-22T11:48:22Z</dcterms:created>
  <cp:lastPrinted>2021-08-22T11:48:22Z</cp:lastPrinted>
  <dcterms:modified xsi:type="dcterms:W3CDTF">2021-08-22T05:35:00Z</dcterms:modified>
  <cp:revision>1</cp:revision>
</cp:coreProperties>
</file>