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4" r:id="rId11"/>
    <p:sldId id="266" r:id="rId12"/>
  </p:sldIdLst>
  <p:sldSz cx="10160000" cy="5715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378" y="84"/>
      </p:cViewPr>
      <p:guideLst>
        <p:guide orient="horz" pos="1800"/>
        <p:guide pos="320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tags/tag1.xml" Type="http://schemas.openxmlformats.org/officeDocument/2006/relationships/tags"/><Relationship Id="rId14" Target="presProps.xml" Type="http://schemas.openxmlformats.org/officeDocument/2006/relationships/presProps"/><Relationship Id="rId15" Target="viewProps.xml" Type="http://schemas.openxmlformats.org/officeDocument/2006/relationships/viewProps"/><Relationship Id="rId16" Target="theme/theme1.xml" Type="http://schemas.openxmlformats.org/officeDocument/2006/relationships/theme"/><Relationship Id="rId17"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E9385-5279-4FDA-8D3F-EABE23518639}" type="datetimeFigureOut">
              <a:rPr lang="zh-CN" altLang="en-US" smtClean="0"/>
              <a:t>2017/2/17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C2FB73-D32C-4998-8248-E3E40C3D3D0E}" type="slidenum">
              <a:rPr lang="zh-CN" altLang="en-US" smtClean="0"/>
              <a:t>‹#›</a:t>
            </a:fld>
            <a:endParaRPr lang="zh-CN" altLang="en-US"/>
          </a:p>
        </p:txBody>
      </p:sp>
    </p:spTree>
    <p:extLst>
      <p:ext uri="{BB962C8B-B14F-4D97-AF65-F5344CB8AC3E}">
        <p14:creationId val="40366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139900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762000" y="1775356"/>
            <a:ext cx="86360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10C1EC1-C22F-4542-83AB-86ACD5D214A4}" type="datetimeFigureOut">
              <a:rPr lang="zh-CN" altLang="en-US" smtClean="0"/>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AB04B-4A4B-42BE-8FD9-F82339C71A2A}" type="slidenum">
              <a:rPr lang="zh-CN" altLang="en-US" smtClean="0"/>
              <a:t>‹#›</a:t>
            </a:fld>
            <a:endParaRPr lang="zh-CN" altLang="en-US"/>
          </a:p>
        </p:txBody>
      </p:sp>
    </p:spTree>
    <p:extLst>
      <p:ext uri="{BB962C8B-B14F-4D97-AF65-F5344CB8AC3E}">
        <p14:creationId val="74067310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0C1EC1-C22F-4542-83AB-86ACD5D214A4}" type="datetimeFigureOut">
              <a:rPr lang="zh-CN" altLang="en-US" smtClean="0"/>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AB04B-4A4B-42BE-8FD9-F82339C71A2A}" type="slidenum">
              <a:rPr lang="zh-CN" altLang="en-US" smtClean="0"/>
              <a:t>‹#›</a:t>
            </a:fld>
            <a:endParaRPr lang="zh-CN" altLang="en-US"/>
          </a:p>
        </p:txBody>
      </p:sp>
    </p:spTree>
    <p:extLst>
      <p:ext uri="{BB962C8B-B14F-4D97-AF65-F5344CB8AC3E}">
        <p14:creationId val="412044797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7366000" y="190500"/>
            <a:ext cx="2286000" cy="406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90500"/>
            <a:ext cx="6688667" cy="406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0C1EC1-C22F-4542-83AB-86ACD5D214A4}" type="datetimeFigureOut">
              <a:rPr lang="zh-CN" altLang="en-US" smtClean="0"/>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AB04B-4A4B-42BE-8FD9-F82339C71A2A}" type="slidenum">
              <a:rPr lang="zh-CN" altLang="en-US" smtClean="0"/>
              <a:t>‹#›</a:t>
            </a:fld>
            <a:endParaRPr lang="zh-CN" altLang="en-US"/>
          </a:p>
        </p:txBody>
      </p:sp>
    </p:spTree>
    <p:extLst>
      <p:ext uri="{BB962C8B-B14F-4D97-AF65-F5344CB8AC3E}">
        <p14:creationId val="108276826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zh-CN" altLang="en-US" smtClean="0"/>
              <a:t>单击此处编辑母版标题样式</a:t>
            </a:r>
            <a:endParaRPr lang="en-US"/>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425915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394528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637127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98500" y="1521354"/>
            <a:ext cx="43180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5143500" y="1521354"/>
            <a:ext cx="43180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980943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99823" y="304271"/>
            <a:ext cx="8763000" cy="110463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4" name="Content Placeholder 3"/>
          <p:cNvSpPr>
            <a:spLocks noGrp="1"/>
          </p:cNvSpPr>
          <p:nvPr>
            <p:ph sz="half" idx="2"/>
          </p:nvPr>
        </p:nvSpPr>
        <p:spPr>
          <a:xfrm>
            <a:off x="699824" y="2087563"/>
            <a:ext cx="4298156"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6" name="Content Placeholder 5"/>
          <p:cNvSpPr>
            <a:spLocks noGrp="1"/>
          </p:cNvSpPr>
          <p:nvPr>
            <p:ph sz="quarter" idx="4"/>
          </p:nvPr>
        </p:nvSpPr>
        <p:spPr>
          <a:xfrm>
            <a:off x="5143500" y="2087563"/>
            <a:ext cx="4319323"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840786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07199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916277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zh-CN" altLang="en-US" smtClean="0"/>
              <a:t>单击此处编辑母版标题样式</a:t>
            </a:r>
            <a:endParaRPr lang="en-US"/>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909100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0C1EC1-C22F-4542-83AB-86ACD5D214A4}" type="datetimeFigureOut">
              <a:rPr lang="zh-CN" altLang="en-US" smtClean="0"/>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AB04B-4A4B-42BE-8FD9-F82339C71A2A}" type="slidenum">
              <a:rPr lang="zh-CN" altLang="en-US" smtClean="0"/>
              <a:t>‹#›</a:t>
            </a:fld>
            <a:endParaRPr lang="zh-CN" altLang="en-US"/>
          </a:p>
        </p:txBody>
      </p:sp>
    </p:spTree>
    <p:extLst>
      <p:ext uri="{BB962C8B-B14F-4D97-AF65-F5344CB8AC3E}">
        <p14:creationId val="212996206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zh-CN" altLang="en-US" smtClean="0"/>
              <a:t>单击图标添加图片</a:t>
            </a:r>
            <a:endParaRPr lang="en-US"/>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262904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575904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7270750" y="304271"/>
            <a:ext cx="2190750" cy="484319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9810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02570" y="3672418"/>
            <a:ext cx="86360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261"/>
            <a:ext cx="86360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10C1EC1-C22F-4542-83AB-86ACD5D214A4}" type="datetimeFigureOut">
              <a:rPr lang="zh-CN" altLang="en-US" smtClean="0"/>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AB04B-4A4B-42BE-8FD9-F82339C71A2A}" type="slidenum">
              <a:rPr lang="zh-CN" altLang="en-US" smtClean="0"/>
              <a:t>‹#›</a:t>
            </a:fld>
            <a:endParaRPr lang="zh-CN" altLang="en-US"/>
          </a:p>
        </p:txBody>
      </p:sp>
    </p:spTree>
    <p:extLst>
      <p:ext uri="{BB962C8B-B14F-4D97-AF65-F5344CB8AC3E}">
        <p14:creationId val="89548807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111250"/>
            <a:ext cx="4487333"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64667" y="1111250"/>
            <a:ext cx="4487333"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10C1EC1-C22F-4542-83AB-86ACD5D214A4}" type="datetimeFigureOut">
              <a:rPr lang="zh-CN" altLang="en-US" smtClean="0"/>
              <a:t>2017/2/17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1AB04B-4A4B-42BE-8FD9-F82339C71A2A}" type="slidenum">
              <a:rPr lang="zh-CN" altLang="en-US" smtClean="0"/>
              <a:t>‹#›</a:t>
            </a:fld>
            <a:endParaRPr lang="zh-CN" altLang="en-US"/>
          </a:p>
        </p:txBody>
      </p:sp>
    </p:spTree>
    <p:extLst>
      <p:ext uri="{BB962C8B-B14F-4D97-AF65-F5344CB8AC3E}">
        <p14:creationId val="222225601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262"/>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08000" y="1812396"/>
            <a:ext cx="448909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61141" y="1279262"/>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161141" y="1812396"/>
            <a:ext cx="4490861"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10C1EC1-C22F-4542-83AB-86ACD5D214A4}" type="datetimeFigureOut">
              <a:rPr lang="zh-CN" altLang="en-US" smtClean="0"/>
              <a:t>2017/2/17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1AB04B-4A4B-42BE-8FD9-F82339C71A2A}" type="slidenum">
              <a:rPr lang="zh-CN" altLang="en-US" smtClean="0"/>
              <a:t>‹#›</a:t>
            </a:fld>
            <a:endParaRPr lang="zh-CN" altLang="en-US"/>
          </a:p>
        </p:txBody>
      </p:sp>
    </p:spTree>
    <p:extLst>
      <p:ext uri="{BB962C8B-B14F-4D97-AF65-F5344CB8AC3E}">
        <p14:creationId val="204237092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10C1EC1-C22F-4542-83AB-86ACD5D214A4}" type="datetimeFigureOut">
              <a:rPr lang="zh-CN" altLang="en-US" smtClean="0"/>
              <a:t>2017/2/17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1AB04B-4A4B-42BE-8FD9-F82339C71A2A}" type="slidenum">
              <a:rPr lang="zh-CN" altLang="en-US" smtClean="0"/>
              <a:t>‹#›</a:t>
            </a:fld>
            <a:endParaRPr lang="zh-CN" altLang="en-US"/>
          </a:p>
        </p:txBody>
      </p:sp>
    </p:spTree>
    <p:extLst>
      <p:ext uri="{BB962C8B-B14F-4D97-AF65-F5344CB8AC3E}">
        <p14:creationId val="145698283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矩形 4"/>
          <p:cNvSpPr/>
          <p:nvPr userDrawn="1"/>
        </p:nvSpPr>
        <p:spPr>
          <a:xfrm>
            <a:off x="0" y="0"/>
            <a:ext cx="999547" cy="5715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val="120723530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508002" y="227543"/>
            <a:ext cx="3342570"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542"/>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8002" y="1195918"/>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10C1EC1-C22F-4542-83AB-86ACD5D214A4}" type="datetimeFigureOut">
              <a:rPr lang="zh-CN" altLang="en-US" smtClean="0"/>
              <a:t>2017/2/17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1AB04B-4A4B-42BE-8FD9-F82339C71A2A}" type="slidenum">
              <a:rPr lang="zh-CN" altLang="en-US" smtClean="0"/>
              <a:t>‹#›</a:t>
            </a:fld>
            <a:endParaRPr lang="zh-CN" altLang="en-US"/>
          </a:p>
        </p:txBody>
      </p:sp>
    </p:spTree>
    <p:extLst>
      <p:ext uri="{BB962C8B-B14F-4D97-AF65-F5344CB8AC3E}">
        <p14:creationId val="381084465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991431" y="4000500"/>
            <a:ext cx="60960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91431" y="4472782"/>
            <a:ext cx="60960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10C1EC1-C22F-4542-83AB-86ACD5D214A4}" type="datetimeFigureOut">
              <a:rPr lang="zh-CN" altLang="en-US" smtClean="0"/>
              <a:t>2017/2/17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1AB04B-4A4B-42BE-8FD9-F82339C71A2A}" type="slidenum">
              <a:rPr lang="zh-CN" altLang="en-US" smtClean="0"/>
              <a:t>‹#›</a:t>
            </a:fld>
            <a:endParaRPr lang="zh-CN" altLang="en-US"/>
          </a:p>
        </p:txBody>
      </p:sp>
    </p:spTree>
    <p:extLst>
      <p:ext uri="{BB962C8B-B14F-4D97-AF65-F5344CB8AC3E}">
        <p14:creationId val="36162338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333500"/>
            <a:ext cx="91440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08000" y="5296960"/>
            <a:ext cx="2370667"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10C1EC1-C22F-4542-83AB-86ACD5D214A4}" type="datetimeFigureOut">
              <a:rPr lang="zh-CN" altLang="en-US" smtClean="0"/>
              <a:t>2017/2/17</a:t>
            </a:fld>
            <a:endParaRPr lang="zh-CN" altLang="en-US"/>
          </a:p>
        </p:txBody>
      </p:sp>
      <p:sp>
        <p:nvSpPr>
          <p:cNvPr id="5" name="页脚占位符 4"/>
          <p:cNvSpPr>
            <a:spLocks noGrp="1"/>
          </p:cNvSpPr>
          <p:nvPr>
            <p:ph type="ftr" sz="quarter" idx="3"/>
          </p:nvPr>
        </p:nvSpPr>
        <p:spPr>
          <a:xfrm>
            <a:off x="3471334" y="5296960"/>
            <a:ext cx="3217333"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81333" y="5296960"/>
            <a:ext cx="2370667"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C1AB04B-4A4B-42BE-8FD9-F82339C71A2A}" type="slidenum">
              <a:rPr lang="zh-CN" altLang="en-US" smtClean="0"/>
              <a:t>‹#›</a:t>
            </a:fld>
            <a:endParaRPr lang="zh-CN" altLang="en-US"/>
          </a:p>
        </p:txBody>
      </p:sp>
    </p:spTree>
    <p:extLst>
      <p:ext uri="{BB962C8B-B14F-4D97-AF65-F5344CB8AC3E}">
        <p14:creationId val="1627477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79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8.jpeg" Type="http://schemas.openxmlformats.org/officeDocument/2006/relationships/image"/><Relationship Id="rId11" Target="../media/image9.jpeg" Type="http://schemas.openxmlformats.org/officeDocument/2006/relationships/image"/><Relationship Id="rId12" Target="../media/image10.png" Type="http://schemas.openxmlformats.org/officeDocument/2006/relationships/image"/><Relationship Id="rId2" Target="../notesSlides/notesSlide1.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jpeg" Type="http://schemas.openxmlformats.org/officeDocument/2006/relationships/image"/><Relationship Id="rId9" Target="../media/image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jpe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 Id="rId4" Target="../media/image17.png" Type="http://schemas.openxmlformats.org/officeDocument/2006/relationships/image"/><Relationship Id="rId5" Target="../media/image1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val="0"/>
              </a:ext>
            </a:extLst>
          </a:blip>
          <a:stretch>
            <a:fillRect/>
          </a:stretch>
        </p:blipFill>
        <p:spPr>
          <a:xfrm>
            <a:off x="1287925" y="896282"/>
            <a:ext cx="4380315" cy="2900864"/>
          </a:xfrm>
          <a:prstGeom prst="rect">
            <a:avLst/>
          </a:prstGeom>
        </p:spPr>
      </p:pic>
      <p:sp>
        <p:nvSpPr>
          <p:cNvPr id="2" name="矩形 1"/>
          <p:cNvSpPr/>
          <p:nvPr/>
        </p:nvSpPr>
        <p:spPr>
          <a:xfrm>
            <a:off x="0" y="0"/>
            <a:ext cx="10160000" cy="68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2"/>
          <p:cNvSpPr txBox="1"/>
          <p:nvPr/>
        </p:nvSpPr>
        <p:spPr>
          <a:xfrm>
            <a:off x="1335584" y="104888"/>
            <a:ext cx="1296144" cy="518160"/>
          </a:xfrm>
          <a:prstGeom prst="rect">
            <a:avLst/>
          </a:prstGeom>
          <a:noFill/>
        </p:spPr>
        <p:txBody>
          <a:bodyPr rtlCol="0" wrap="square">
            <a:spAutoFit/>
          </a:bodyPr>
          <a:lstStyle/>
          <a:p>
            <a:r>
              <a:rPr altLang="en-US" b="1" lang="zh-CN" sz="2800">
                <a:solidFill>
                  <a:schemeClr val="accent6">
                    <a:lumMod val="75000"/>
                  </a:schemeClr>
                </a:solidFill>
                <a:latin charset="-122" pitchFamily="34" typeface="微软雅黑"/>
                <a:ea charset="-122" pitchFamily="34" typeface="微软雅黑"/>
              </a:rPr>
              <a:t>阿里</a:t>
            </a:r>
          </a:p>
        </p:txBody>
      </p:sp>
      <p:sp>
        <p:nvSpPr>
          <p:cNvPr id="7" name="TextBox 6"/>
          <p:cNvSpPr txBox="1"/>
          <p:nvPr/>
        </p:nvSpPr>
        <p:spPr>
          <a:xfrm>
            <a:off x="2379437" y="194745"/>
            <a:ext cx="1224136" cy="365760"/>
          </a:xfrm>
          <a:prstGeom prst="rect">
            <a:avLst/>
          </a:prstGeom>
          <a:noFill/>
        </p:spPr>
        <p:txBody>
          <a:bodyPr rtlCol="0" wrap="square">
            <a:spAutoFit/>
          </a:bodyPr>
          <a:lstStyle/>
          <a:p>
            <a:r>
              <a:rPr altLang="en-US" lang="zh-CN">
                <a:solidFill>
                  <a:schemeClr val="bg1"/>
                </a:solidFill>
                <a:latin charset="-122" pitchFamily="34" typeface="微软雅黑"/>
                <a:ea charset="-122" pitchFamily="34" typeface="微软雅黑"/>
              </a:rPr>
              <a:t>公司简介</a:t>
            </a:r>
          </a:p>
        </p:txBody>
      </p:sp>
      <p:sp>
        <p:nvSpPr>
          <p:cNvPr id="9" name="TextBox 8"/>
          <p:cNvSpPr txBox="1"/>
          <p:nvPr/>
        </p:nvSpPr>
        <p:spPr>
          <a:xfrm>
            <a:off x="3575218" y="194745"/>
            <a:ext cx="1224136" cy="365760"/>
          </a:xfrm>
          <a:prstGeom prst="rect">
            <a:avLst/>
          </a:prstGeom>
          <a:noFill/>
        </p:spPr>
        <p:txBody>
          <a:bodyPr rtlCol="0" wrap="square">
            <a:spAutoFit/>
          </a:bodyPr>
          <a:lstStyle/>
          <a:p>
            <a:r>
              <a:rPr altLang="en-US" lang="zh-CN">
                <a:solidFill>
                  <a:schemeClr val="bg1"/>
                </a:solidFill>
                <a:latin charset="-122" pitchFamily="34" typeface="微软雅黑"/>
                <a:ea charset="-122" pitchFamily="34" typeface="微软雅黑"/>
              </a:rPr>
              <a:t>旗下品牌</a:t>
            </a:r>
          </a:p>
        </p:txBody>
      </p:sp>
      <p:sp>
        <p:nvSpPr>
          <p:cNvPr id="11" name="TextBox 10"/>
          <p:cNvSpPr txBox="1"/>
          <p:nvPr/>
        </p:nvSpPr>
        <p:spPr>
          <a:xfrm>
            <a:off x="4845971" y="194745"/>
            <a:ext cx="1224136" cy="365760"/>
          </a:xfrm>
          <a:prstGeom prst="rect">
            <a:avLst/>
          </a:prstGeom>
          <a:noFill/>
        </p:spPr>
        <p:txBody>
          <a:bodyPr rtlCol="0" wrap="square">
            <a:spAutoFit/>
          </a:bodyPr>
          <a:lstStyle/>
          <a:p>
            <a:r>
              <a:rPr altLang="en-US" lang="zh-CN">
                <a:solidFill>
                  <a:schemeClr val="bg1"/>
                </a:solidFill>
                <a:latin charset="-122" pitchFamily="34" typeface="微软雅黑"/>
                <a:ea charset="-122" pitchFamily="34" typeface="微软雅黑"/>
              </a:rPr>
              <a:t>企业文化</a:t>
            </a:r>
          </a:p>
        </p:txBody>
      </p:sp>
      <p:sp>
        <p:nvSpPr>
          <p:cNvPr id="12" name="TextBox 11"/>
          <p:cNvSpPr txBox="1"/>
          <p:nvPr/>
        </p:nvSpPr>
        <p:spPr>
          <a:xfrm>
            <a:off x="6088112" y="194745"/>
            <a:ext cx="1224136" cy="365760"/>
          </a:xfrm>
          <a:prstGeom prst="rect">
            <a:avLst/>
          </a:prstGeom>
          <a:noFill/>
        </p:spPr>
        <p:txBody>
          <a:bodyPr rtlCol="0" wrap="square">
            <a:spAutoFit/>
          </a:bodyPr>
          <a:lstStyle/>
          <a:p>
            <a:r>
              <a:rPr altLang="en-US" lang="zh-CN">
                <a:solidFill>
                  <a:schemeClr val="bg1"/>
                </a:solidFill>
                <a:latin charset="-122" pitchFamily="34" typeface="微软雅黑"/>
                <a:ea charset="-122" pitchFamily="34" typeface="微软雅黑"/>
              </a:rPr>
              <a:t>战略方向</a:t>
            </a:r>
          </a:p>
        </p:txBody>
      </p:sp>
      <p:cxnSp>
        <p:nvCxnSpPr>
          <p:cNvPr id="13" name="直接连接符 12"/>
          <p:cNvCxnSpPr/>
          <p:nvPr/>
        </p:nvCxnSpPr>
        <p:spPr>
          <a:xfrm>
            <a:off x="1203742" y="4041158"/>
            <a:ext cx="7692682" cy="0"/>
          </a:xfrm>
          <a:prstGeom prst="line">
            <a:avLst/>
          </a:prstGeom>
          <a:ln cap="rnd">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4">
            <a:extLst>
              <a:ext uri="{28A0092B-C50C-407E-A947-70E740481C1C}">
                <a14:useLocalDpi val="0"/>
              </a:ext>
            </a:extLst>
          </a:blip>
          <a:srcRect t="8415"/>
          <a:stretch>
            <a:fillRect/>
          </a:stretch>
        </p:blipFill>
        <p:spPr>
          <a:xfrm>
            <a:off x="1526050" y="4153644"/>
            <a:ext cx="842591" cy="708195"/>
          </a:xfrm>
          <a:prstGeom prst="rect">
            <a:avLst/>
          </a:prstGeom>
        </p:spPr>
      </p:pic>
      <p:sp>
        <p:nvSpPr>
          <p:cNvPr id="15" name="TextBox 14"/>
          <p:cNvSpPr txBox="1"/>
          <p:nvPr/>
        </p:nvSpPr>
        <p:spPr>
          <a:xfrm>
            <a:off x="2356764" y="4417664"/>
            <a:ext cx="1098645" cy="365760"/>
          </a:xfrm>
          <a:prstGeom prst="rect">
            <a:avLst/>
          </a:prstGeom>
          <a:noFill/>
        </p:spPr>
        <p:txBody>
          <a:bodyPr rtlCol="0" wrap="square">
            <a:spAutoFit/>
          </a:bodyPr>
          <a:lstStyle/>
          <a:p>
            <a:r>
              <a:rPr altLang="en-US" b="1" lang="zh-CN">
                <a:solidFill>
                  <a:schemeClr val="tx1">
                    <a:lumMod val="75000"/>
                    <a:lumOff val="25000"/>
                  </a:schemeClr>
                </a:solidFill>
                <a:latin charset="-122" pitchFamily="34" typeface="微软雅黑"/>
                <a:ea charset="-122" pitchFamily="34" typeface="微软雅黑"/>
              </a:rPr>
              <a:t>淘宝网</a:t>
            </a:r>
          </a:p>
        </p:txBody>
      </p:sp>
      <p:sp>
        <p:nvSpPr>
          <p:cNvPr id="16" name="TextBox 15"/>
          <p:cNvSpPr txBox="1"/>
          <p:nvPr/>
        </p:nvSpPr>
        <p:spPr>
          <a:xfrm>
            <a:off x="1473852" y="4786997"/>
            <a:ext cx="1681743" cy="822960"/>
          </a:xfrm>
          <a:prstGeom prst="rect">
            <a:avLst/>
          </a:prstGeom>
          <a:noFill/>
        </p:spPr>
        <p:txBody>
          <a:bodyPr rtlCol="0" wrap="square">
            <a:spAutoFit/>
          </a:bodyPr>
          <a:lstStyle/>
          <a:p>
            <a:r>
              <a:rPr altLang="en-US" lang="zh-CN" sz="1200">
                <a:solidFill>
                  <a:schemeClr val="tx1">
                    <a:lumMod val="75000"/>
                    <a:lumOff val="25000"/>
                  </a:schemeClr>
                </a:solidFill>
                <a:latin charset="-122" pitchFamily="34" typeface="微软雅黑"/>
                <a:ea charset="-122" pitchFamily="34" typeface="微软雅黑"/>
              </a:rPr>
              <a:t>淘宝网是亚太最大的网络零售商圈，致力打造全球领先网络零售商圈</a:t>
            </a:r>
          </a:p>
        </p:txBody>
      </p:sp>
      <p:pic>
        <p:nvPicPr>
          <p:cNvPr id="1026" name="Picture 2"/>
          <p:cNvPicPr>
            <a:picLocks noChangeArrowheads="1" noChangeAspect="1"/>
          </p:cNvPicPr>
          <p:nvPr/>
        </p:nvPicPr>
        <p:blipFill>
          <a:blip r:embed="rId5">
            <a:extLst>
              <a:ext uri="{28A0092B-C50C-407E-A947-70E740481C1C}">
                <a14:useLocalDpi val="0"/>
              </a:ext>
            </a:extLst>
          </a:blip>
          <a:stretch>
            <a:fillRect/>
          </a:stretch>
        </p:blipFill>
        <p:spPr bwMode="auto">
          <a:xfrm>
            <a:off x="4187287" y="4113412"/>
            <a:ext cx="762171" cy="7379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9" name="TextBox 18"/>
          <p:cNvSpPr txBox="1"/>
          <p:nvPr/>
        </p:nvSpPr>
        <p:spPr>
          <a:xfrm>
            <a:off x="4950758" y="4417664"/>
            <a:ext cx="1098645" cy="365760"/>
          </a:xfrm>
          <a:prstGeom prst="rect">
            <a:avLst/>
          </a:prstGeom>
          <a:noFill/>
        </p:spPr>
        <p:txBody>
          <a:bodyPr rtlCol="0" wrap="square">
            <a:spAutoFit/>
          </a:bodyPr>
          <a:lstStyle/>
          <a:p>
            <a:r>
              <a:rPr altLang="en-US" b="1" lang="zh-CN">
                <a:solidFill>
                  <a:schemeClr val="tx1">
                    <a:lumMod val="75000"/>
                    <a:lumOff val="25000"/>
                  </a:schemeClr>
                </a:solidFill>
                <a:latin charset="-122" pitchFamily="34" typeface="微软雅黑"/>
                <a:ea charset="-122" pitchFamily="34" typeface="微软雅黑"/>
              </a:rPr>
              <a:t>支付宝</a:t>
            </a:r>
          </a:p>
        </p:txBody>
      </p:sp>
      <p:sp>
        <p:nvSpPr>
          <p:cNvPr id="20" name="TextBox 19"/>
          <p:cNvSpPr txBox="1"/>
          <p:nvPr/>
        </p:nvSpPr>
        <p:spPr>
          <a:xfrm>
            <a:off x="4200000" y="4809289"/>
            <a:ext cx="1681743" cy="822960"/>
          </a:xfrm>
          <a:prstGeom prst="rect">
            <a:avLst/>
          </a:prstGeom>
          <a:noFill/>
        </p:spPr>
        <p:txBody>
          <a:bodyPr rtlCol="0" wrap="square">
            <a:spAutoFit/>
          </a:bodyPr>
          <a:lstStyle/>
          <a:p>
            <a:r>
              <a:rPr altLang="en-US" lang="zh-CN" sz="1200">
                <a:solidFill>
                  <a:schemeClr val="tx1">
                    <a:lumMod val="75000"/>
                    <a:lumOff val="25000"/>
                  </a:schemeClr>
                </a:solidFill>
                <a:latin charset="-122" pitchFamily="34" typeface="微软雅黑"/>
                <a:ea charset="-122" pitchFamily="34" typeface="微软雅黑"/>
              </a:rPr>
              <a:t>为解决网络交易安全所设的 “第三方担保交易模式”为最受欢迎的交易保障系统</a:t>
            </a:r>
          </a:p>
        </p:txBody>
      </p:sp>
      <p:pic>
        <p:nvPicPr>
          <p:cNvPr id="1027" name="Picture 3"/>
          <p:cNvPicPr>
            <a:picLocks noChangeArrowheads="1" noChangeAspect="1"/>
          </p:cNvPicPr>
          <p:nvPr/>
        </p:nvPicPr>
        <p:blipFill>
          <a:blip r:embed="rId6">
            <a:extLst>
              <a:ext uri="{28A0092B-C50C-407E-A947-70E740481C1C}">
                <a14:useLocalDpi val="0"/>
              </a:ext>
            </a:extLst>
          </a:blip>
          <a:srcRect b="3499"/>
          <a:stretch>
            <a:fillRect/>
          </a:stretch>
        </p:blipFill>
        <p:spPr bwMode="auto">
          <a:xfrm>
            <a:off x="6960812" y="4111603"/>
            <a:ext cx="744912" cy="68498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3" name="TextBox 22"/>
          <p:cNvSpPr txBox="1"/>
          <p:nvPr/>
        </p:nvSpPr>
        <p:spPr>
          <a:xfrm>
            <a:off x="7705724" y="4417664"/>
            <a:ext cx="1098645" cy="365760"/>
          </a:xfrm>
          <a:prstGeom prst="rect">
            <a:avLst/>
          </a:prstGeom>
          <a:noFill/>
        </p:spPr>
        <p:txBody>
          <a:bodyPr rtlCol="0" wrap="square">
            <a:spAutoFit/>
          </a:bodyPr>
          <a:lstStyle/>
          <a:p>
            <a:r>
              <a:rPr altLang="en-US" b="1" lang="zh-CN">
                <a:solidFill>
                  <a:schemeClr val="tx1">
                    <a:lumMod val="75000"/>
                    <a:lumOff val="25000"/>
                  </a:schemeClr>
                </a:solidFill>
                <a:latin charset="-122" pitchFamily="34" typeface="微软雅黑"/>
                <a:ea charset="-122" pitchFamily="34" typeface="微软雅黑"/>
              </a:rPr>
              <a:t>天猫</a:t>
            </a:r>
          </a:p>
        </p:txBody>
      </p:sp>
      <p:sp>
        <p:nvSpPr>
          <p:cNvPr id="24" name="TextBox 23"/>
          <p:cNvSpPr txBox="1"/>
          <p:nvPr/>
        </p:nvSpPr>
        <p:spPr>
          <a:xfrm>
            <a:off x="6876734" y="4809289"/>
            <a:ext cx="1681743" cy="822960"/>
          </a:xfrm>
          <a:prstGeom prst="rect">
            <a:avLst/>
          </a:prstGeom>
          <a:noFill/>
        </p:spPr>
        <p:txBody>
          <a:bodyPr rtlCol="0" wrap="square">
            <a:spAutoFit/>
          </a:bodyPr>
          <a:lstStyle/>
          <a:p>
            <a:r>
              <a:rPr altLang="en-US" lang="zh-CN" sz="1200">
                <a:solidFill>
                  <a:schemeClr val="tx1">
                    <a:lumMod val="75000"/>
                    <a:lumOff val="25000"/>
                  </a:schemeClr>
                </a:solidFill>
                <a:latin charset="-122" pitchFamily="34" typeface="微软雅黑"/>
                <a:ea charset="-122" pitchFamily="34" typeface="微软雅黑"/>
              </a:rPr>
              <a:t>天猫原名“淘宝商城”，一个综合性购物网站。淘宝网全新打造的B2C交易商城</a:t>
            </a:r>
          </a:p>
        </p:txBody>
      </p:sp>
      <p:sp>
        <p:nvSpPr>
          <p:cNvPr id="21" name="TextBox 20"/>
          <p:cNvSpPr txBox="1"/>
          <p:nvPr/>
        </p:nvSpPr>
        <p:spPr>
          <a:xfrm>
            <a:off x="6448152" y="1201317"/>
            <a:ext cx="1080120" cy="1005840"/>
          </a:xfrm>
          <a:prstGeom prst="rect">
            <a:avLst/>
          </a:prstGeom>
          <a:noFill/>
        </p:spPr>
        <p:txBody>
          <a:bodyPr rtlCol="0" wrap="square">
            <a:spAutoFit/>
          </a:bodyPr>
          <a:lstStyle/>
          <a:p>
            <a:r>
              <a:rPr altLang="en-US" b="1" lang="zh-CN" sz="6000">
                <a:solidFill>
                  <a:schemeClr val="accent6">
                    <a:lumMod val="75000"/>
                  </a:schemeClr>
                </a:solidFill>
                <a:latin charset="-122" pitchFamily="34" typeface="微软雅黑"/>
                <a:ea charset="-122" pitchFamily="34" typeface="微软雅黑"/>
              </a:rPr>
              <a:t>阿</a:t>
            </a:r>
          </a:p>
        </p:txBody>
      </p:sp>
      <p:sp>
        <p:nvSpPr>
          <p:cNvPr id="27" name="TextBox 26"/>
          <p:cNvSpPr txBox="1"/>
          <p:nvPr/>
        </p:nvSpPr>
        <p:spPr>
          <a:xfrm>
            <a:off x="7312247" y="1201315"/>
            <a:ext cx="1080120" cy="1005840"/>
          </a:xfrm>
          <a:prstGeom prst="rect">
            <a:avLst/>
          </a:prstGeom>
          <a:noFill/>
        </p:spPr>
        <p:txBody>
          <a:bodyPr rtlCol="0" wrap="square">
            <a:spAutoFit/>
          </a:bodyPr>
          <a:lstStyle/>
          <a:p>
            <a:r>
              <a:rPr altLang="en-US" b="1" lang="zh-CN" sz="6000">
                <a:solidFill>
                  <a:schemeClr val="accent1">
                    <a:lumMod val="75000"/>
                  </a:schemeClr>
                </a:solidFill>
                <a:latin charset="-122" pitchFamily="34" typeface="微软雅黑"/>
                <a:ea charset="-122" pitchFamily="34" typeface="微软雅黑"/>
              </a:rPr>
              <a:t>里</a:t>
            </a:r>
          </a:p>
        </p:txBody>
      </p:sp>
      <p:sp>
        <p:nvSpPr>
          <p:cNvPr id="28" name="TextBox 27"/>
          <p:cNvSpPr txBox="1"/>
          <p:nvPr/>
        </p:nvSpPr>
        <p:spPr>
          <a:xfrm>
            <a:off x="6448152" y="2065413"/>
            <a:ext cx="1080120" cy="1005840"/>
          </a:xfrm>
          <a:prstGeom prst="rect">
            <a:avLst/>
          </a:prstGeom>
          <a:noFill/>
        </p:spPr>
        <p:txBody>
          <a:bodyPr rtlCol="0" wrap="square">
            <a:spAutoFit/>
          </a:bodyPr>
          <a:lstStyle/>
          <a:p>
            <a:r>
              <a:rPr altLang="en-US" b="1" lang="zh-CN" sz="6000">
                <a:solidFill>
                  <a:schemeClr val="accent1">
                    <a:lumMod val="75000"/>
                  </a:schemeClr>
                </a:solidFill>
                <a:latin charset="-122" pitchFamily="34" typeface="微软雅黑"/>
                <a:ea charset="-122" pitchFamily="34" typeface="微软雅黑"/>
              </a:rPr>
              <a:t>巴</a:t>
            </a:r>
          </a:p>
        </p:txBody>
      </p:sp>
      <p:sp>
        <p:nvSpPr>
          <p:cNvPr id="29" name="TextBox 28"/>
          <p:cNvSpPr txBox="1"/>
          <p:nvPr/>
        </p:nvSpPr>
        <p:spPr>
          <a:xfrm>
            <a:off x="7305792" y="2065413"/>
            <a:ext cx="1080120" cy="1005840"/>
          </a:xfrm>
          <a:prstGeom prst="rect">
            <a:avLst/>
          </a:prstGeom>
          <a:noFill/>
        </p:spPr>
        <p:txBody>
          <a:bodyPr rtlCol="0" wrap="square">
            <a:spAutoFit/>
          </a:bodyPr>
          <a:lstStyle/>
          <a:p>
            <a:r>
              <a:rPr altLang="en-US" b="1" lang="zh-CN" sz="6000">
                <a:solidFill>
                  <a:schemeClr val="accent6">
                    <a:lumMod val="75000"/>
                  </a:schemeClr>
                </a:solidFill>
                <a:latin charset="-122" pitchFamily="34" typeface="微软雅黑"/>
                <a:ea charset="-122" pitchFamily="34" typeface="微软雅黑"/>
              </a:rPr>
              <a:t>巴</a:t>
            </a:r>
          </a:p>
        </p:txBody>
      </p:sp>
      <p:sp>
        <p:nvSpPr>
          <p:cNvPr id="22" name="TextBox 21"/>
          <p:cNvSpPr txBox="1"/>
          <p:nvPr/>
        </p:nvSpPr>
        <p:spPr>
          <a:xfrm>
            <a:off x="6479232" y="3072109"/>
            <a:ext cx="2592288" cy="396240"/>
          </a:xfrm>
          <a:prstGeom prst="rect">
            <a:avLst/>
          </a:prstGeom>
          <a:noFill/>
        </p:spPr>
        <p:txBody>
          <a:bodyPr rtlCol="0" wrap="square">
            <a:spAutoFit/>
          </a:bodyPr>
          <a:lstStyle/>
          <a:p>
            <a:r>
              <a:rPr altLang="en-US" b="1" lang="zh-CN" sz="2000">
                <a:solidFill>
                  <a:schemeClr val="tx1">
                    <a:lumMod val="75000"/>
                    <a:lumOff val="25000"/>
                  </a:schemeClr>
                </a:solidFill>
                <a:latin charset="-122" pitchFamily="34" typeface="微软雅黑"/>
                <a:ea charset="-122" pitchFamily="34" typeface="微软雅黑"/>
              </a:rPr>
              <a:t>追求卓越，永不停息</a:t>
            </a:r>
          </a:p>
        </p:txBody>
      </p:sp>
      <p:pic>
        <p:nvPicPr>
          <p:cNvPr id="1028" name="Picture 4"/>
          <p:cNvPicPr>
            <a:picLocks noChangeArrowheads="1" noChangeAspect="1"/>
          </p:cNvPicPr>
          <p:nvPr/>
        </p:nvPicPr>
        <p:blipFill>
          <a:blip r:embed="rId7">
            <a:extLst>
              <a:ext uri="{28A0092B-C50C-407E-A947-70E740481C1C}">
                <a14:useLocalDpi val="0"/>
              </a:ext>
            </a:extLst>
          </a:blip>
          <a:stretch>
            <a:fillRect/>
          </a:stretch>
        </p:blipFill>
        <p:spPr bwMode="auto">
          <a:xfrm>
            <a:off x="8558475" y="62678"/>
            <a:ext cx="749300" cy="7493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30" name="图片 29"/>
          <p:cNvPicPr>
            <a:picLocks noChangeAspect="1"/>
          </p:cNvPicPr>
          <p:nvPr/>
        </p:nvPicPr>
        <p:blipFill>
          <a:blip r:embed="rId8">
            <a:extLst>
              <a:ext uri="{28A0092B-C50C-407E-A947-70E740481C1C}">
                <a14:useLocalDpi val="0"/>
              </a:ext>
            </a:extLst>
          </a:blip>
          <a:stretch>
            <a:fillRect/>
          </a:stretch>
        </p:blipFill>
        <p:spPr>
          <a:xfrm>
            <a:off x="1288697" y="896282"/>
            <a:ext cx="4380315" cy="2880320"/>
          </a:xfrm>
          <a:prstGeom prst="rect">
            <a:avLst/>
          </a:prstGeom>
        </p:spPr>
      </p:pic>
      <p:pic>
        <p:nvPicPr>
          <p:cNvPr id="4" name="图片 3"/>
          <p:cNvPicPr>
            <a:picLocks noChangeAspect="1"/>
          </p:cNvPicPr>
          <p:nvPr/>
        </p:nvPicPr>
        <p:blipFill>
          <a:blip r:embed="rId9">
            <a:extLst>
              <a:ext uri="{28A0092B-C50C-407E-A947-70E740481C1C}">
                <a14:useLocalDpi val="0"/>
              </a:ext>
            </a:extLst>
          </a:blip>
          <a:srcRect b="4891" r="4585"/>
          <a:stretch>
            <a:fillRect/>
          </a:stretch>
        </p:blipFill>
        <p:spPr>
          <a:xfrm>
            <a:off x="1288704" y="849941"/>
            <a:ext cx="4312218" cy="3024000"/>
          </a:xfrm>
          <a:prstGeom prst="rect">
            <a:avLst/>
          </a:prstGeom>
        </p:spPr>
      </p:pic>
      <p:pic>
        <p:nvPicPr>
          <p:cNvPr id="5" name="图片 4"/>
          <p:cNvPicPr>
            <a:picLocks noChangeAspect="1"/>
          </p:cNvPicPr>
          <p:nvPr/>
        </p:nvPicPr>
        <p:blipFill>
          <a:blip r:embed="rId10">
            <a:extLst>
              <a:ext uri="{28A0092B-C50C-407E-A947-70E740481C1C}">
                <a14:useLocalDpi val="0"/>
              </a:ext>
            </a:extLst>
          </a:blip>
          <a:stretch>
            <a:fillRect/>
          </a:stretch>
        </p:blipFill>
        <p:spPr>
          <a:xfrm>
            <a:off x="1287925" y="849942"/>
            <a:ext cx="4369101" cy="3031509"/>
          </a:xfrm>
          <a:prstGeom prst="rect">
            <a:avLst/>
          </a:prstGeom>
        </p:spPr>
      </p:pic>
      <p:pic>
        <p:nvPicPr>
          <p:cNvPr id="8" name="图片 7"/>
          <p:cNvPicPr>
            <a:picLocks noChangeAspect="1"/>
          </p:cNvPicPr>
          <p:nvPr/>
        </p:nvPicPr>
        <p:blipFill>
          <a:blip r:embed="rId11">
            <a:extLst>
              <a:ext uri="{28A0092B-C50C-407E-A947-70E740481C1C}">
                <a14:useLocalDpi val="0"/>
              </a:ext>
            </a:extLst>
          </a:blip>
          <a:stretch>
            <a:fillRect/>
          </a:stretch>
        </p:blipFill>
        <p:spPr>
          <a:xfrm>
            <a:off x="1258077" y="830216"/>
            <a:ext cx="4391799" cy="3051235"/>
          </a:xfrm>
          <a:prstGeom prst="rect">
            <a:avLst/>
          </a:prstGeom>
        </p:spPr>
      </p:pic>
      <p:pic>
        <p:nvPicPr>
          <p:cNvPr id="2050" name="Picture 2"/>
          <p:cNvPicPr>
            <a:picLocks noChangeArrowheads="1" noChangeAspect="1"/>
          </p:cNvPicPr>
          <p:nvPr/>
        </p:nvPicPr>
        <p:blipFill>
          <a:blip r:embed="rId12">
            <a:extLst>
              <a:ext uri="{28A0092B-C50C-407E-A947-70E740481C1C}">
                <a14:useLocalDpi val="0"/>
              </a:ext>
            </a:extLst>
          </a:blip>
          <a:stretch>
            <a:fillRect/>
          </a:stretch>
        </p:blipFill>
        <p:spPr bwMode="auto">
          <a:xfrm>
            <a:off x="1280980" y="835695"/>
            <a:ext cx="4317496" cy="3024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6" name="图文框 5"/>
          <p:cNvSpPr/>
          <p:nvPr/>
        </p:nvSpPr>
        <p:spPr>
          <a:xfrm>
            <a:off x="1245834" y="821450"/>
            <a:ext cx="4464496" cy="3060000"/>
          </a:xfrm>
          <a:prstGeom prst="frame">
            <a:avLst>
              <a:gd fmla="val 3464" name="adj1"/>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178313223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1000"/>
                                  </p:stCondLst>
                                  <p:childTnLst>
                                    <p:set>
                                      <p:cBhvr>
                                        <p:cTn dur="1" fill="hold" id="6">
                                          <p:stCondLst>
                                            <p:cond delay="0"/>
                                          </p:stCondLst>
                                        </p:cTn>
                                        <p:tgtEl>
                                          <p:spTgt spid="30"/>
                                        </p:tgtEl>
                                        <p:attrNameLst>
                                          <p:attrName>style.visibility</p:attrName>
                                        </p:attrNameLst>
                                      </p:cBhvr>
                                      <p:to>
                                        <p:strVal val="visible"/>
                                      </p:to>
                                    </p:set>
                                    <p:animEffect filter="wipe(left)" transition="in">
                                      <p:cBhvr>
                                        <p:cTn dur="1250" id="7"/>
                                        <p:tgtEl>
                                          <p:spTgt spid="30"/>
                                        </p:tgtEl>
                                      </p:cBhvr>
                                    </p:animEffect>
                                  </p:childTnLst>
                                </p:cTn>
                              </p:par>
                            </p:childTnLst>
                          </p:cTn>
                        </p:par>
                        <p:par>
                          <p:cTn fill="hold" id="8" nodeType="afterGroup">
                            <p:stCondLst>
                              <p:cond delay="2250"/>
                            </p:stCondLst>
                            <p:childTnLst>
                              <p:par>
                                <p:cTn fill="hold" id="9" nodeType="afterEffect" presetClass="entr" presetID="22" presetSubtype="1">
                                  <p:stCondLst>
                                    <p:cond delay="1250"/>
                                  </p:stCondLst>
                                  <p:childTnLst>
                                    <p:set>
                                      <p:cBhvr>
                                        <p:cTn dur="1" fill="hold" id="10">
                                          <p:stCondLst>
                                            <p:cond delay="0"/>
                                          </p:stCondLst>
                                        </p:cTn>
                                        <p:tgtEl>
                                          <p:spTgt spid="4"/>
                                        </p:tgtEl>
                                        <p:attrNameLst>
                                          <p:attrName>style.visibility</p:attrName>
                                        </p:attrNameLst>
                                      </p:cBhvr>
                                      <p:to>
                                        <p:strVal val="visible"/>
                                      </p:to>
                                    </p:set>
                                    <p:animEffect filter="wipe(up)" transition="in">
                                      <p:cBhvr>
                                        <p:cTn dur="1250" id="11"/>
                                        <p:tgtEl>
                                          <p:spTgt spid="4"/>
                                        </p:tgtEl>
                                      </p:cBhvr>
                                    </p:animEffect>
                                  </p:childTnLst>
                                </p:cTn>
                              </p:par>
                            </p:childTnLst>
                          </p:cTn>
                        </p:par>
                        <p:par>
                          <p:cTn fill="hold" id="12" nodeType="afterGroup">
                            <p:stCondLst>
                              <p:cond delay="4750"/>
                            </p:stCondLst>
                            <p:childTnLst>
                              <p:par>
                                <p:cTn fill="hold" id="13" nodeType="afterEffect" presetClass="entr" presetID="22" presetSubtype="2">
                                  <p:stCondLst>
                                    <p:cond delay="1250"/>
                                  </p:stCondLst>
                                  <p:childTnLst>
                                    <p:set>
                                      <p:cBhvr>
                                        <p:cTn dur="1" fill="hold" id="14">
                                          <p:stCondLst>
                                            <p:cond delay="0"/>
                                          </p:stCondLst>
                                        </p:cTn>
                                        <p:tgtEl>
                                          <p:spTgt spid="5"/>
                                        </p:tgtEl>
                                        <p:attrNameLst>
                                          <p:attrName>style.visibility</p:attrName>
                                        </p:attrNameLst>
                                      </p:cBhvr>
                                      <p:to>
                                        <p:strVal val="visible"/>
                                      </p:to>
                                    </p:set>
                                    <p:animEffect filter="wipe(right)" transition="in">
                                      <p:cBhvr>
                                        <p:cTn dur="1250" id="15"/>
                                        <p:tgtEl>
                                          <p:spTgt spid="5"/>
                                        </p:tgtEl>
                                      </p:cBhvr>
                                    </p:animEffect>
                                  </p:childTnLst>
                                </p:cTn>
                              </p:par>
                            </p:childTnLst>
                          </p:cTn>
                        </p:par>
                        <p:par>
                          <p:cTn fill="hold" id="16" nodeType="afterGroup">
                            <p:stCondLst>
                              <p:cond delay="7250"/>
                            </p:stCondLst>
                            <p:childTnLst>
                              <p:par>
                                <p:cTn fill="hold" id="17" nodeType="afterEffect" presetClass="entr" presetID="22" presetSubtype="4">
                                  <p:stCondLst>
                                    <p:cond delay="1250"/>
                                  </p:stCondLst>
                                  <p:childTnLst>
                                    <p:set>
                                      <p:cBhvr>
                                        <p:cTn dur="1" fill="hold" id="18">
                                          <p:stCondLst>
                                            <p:cond delay="0"/>
                                          </p:stCondLst>
                                        </p:cTn>
                                        <p:tgtEl>
                                          <p:spTgt spid="8"/>
                                        </p:tgtEl>
                                        <p:attrNameLst>
                                          <p:attrName>style.visibility</p:attrName>
                                        </p:attrNameLst>
                                      </p:cBhvr>
                                      <p:to>
                                        <p:strVal val="visible"/>
                                      </p:to>
                                    </p:set>
                                    <p:animEffect filter="wipe(down)" transition="in">
                                      <p:cBhvr>
                                        <p:cTn dur="1250" id="19"/>
                                        <p:tgtEl>
                                          <p:spTgt spid="8"/>
                                        </p:tgtEl>
                                      </p:cBhvr>
                                    </p:animEffect>
                                  </p:childTnLst>
                                </p:cTn>
                              </p:par>
                            </p:childTnLst>
                          </p:cTn>
                        </p:par>
                        <p:par>
                          <p:cTn fill="hold" id="20" nodeType="afterGroup">
                            <p:stCondLst>
                              <p:cond delay="9750"/>
                            </p:stCondLst>
                            <p:childTnLst>
                              <p:par>
                                <p:cTn fill="hold" id="21" nodeType="afterEffect" presetClass="entr" presetID="22" presetSubtype="8">
                                  <p:stCondLst>
                                    <p:cond delay="1250"/>
                                  </p:stCondLst>
                                  <p:childTnLst>
                                    <p:set>
                                      <p:cBhvr>
                                        <p:cTn dur="1" fill="hold" id="22">
                                          <p:stCondLst>
                                            <p:cond delay="0"/>
                                          </p:stCondLst>
                                        </p:cTn>
                                        <p:tgtEl>
                                          <p:spTgt spid="2050"/>
                                        </p:tgtEl>
                                        <p:attrNameLst>
                                          <p:attrName>style.visibility</p:attrName>
                                        </p:attrNameLst>
                                      </p:cBhvr>
                                      <p:to>
                                        <p:strVal val="visible"/>
                                      </p:to>
                                    </p:set>
                                    <p:animEffect filter="wipe(left)" transition="in">
                                      <p:cBhvr>
                                        <p:cTn dur="1250" id="23"/>
                                        <p:tgtEl>
                                          <p:spTgt spid="20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54420" y="121196"/>
            <a:ext cx="670560" cy="2088232"/>
          </a:xfrm>
          <a:prstGeom prst="rect">
            <a:avLst/>
          </a:prstGeom>
          <a:noFill/>
        </p:spPr>
        <p:txBody>
          <a:bodyPr rtlCol="0" vert="eaVert" wrap="square">
            <a:spAutoFit/>
          </a:bodyPr>
          <a:lstStyle/>
          <a:p>
            <a:r>
              <a:rPr altLang="en-US" b="1" lang="zh-CN" sz="3200">
                <a:solidFill>
                  <a:schemeClr val="accent6">
                    <a:lumMod val="75000"/>
                  </a:schemeClr>
                </a:solidFill>
                <a:latin charset="-122" pitchFamily="34" typeface="微软雅黑"/>
                <a:ea charset="-122" pitchFamily="34" typeface="微软雅黑"/>
              </a:rPr>
              <a:t>公司简介</a:t>
            </a:r>
          </a:p>
        </p:txBody>
      </p:sp>
      <p:sp>
        <p:nvSpPr>
          <p:cNvPr id="5" name="TextBox 4"/>
          <p:cNvSpPr txBox="1"/>
          <p:nvPr/>
        </p:nvSpPr>
        <p:spPr>
          <a:xfrm>
            <a:off x="1663867" y="769269"/>
            <a:ext cx="7560840" cy="6431280"/>
          </a:xfrm>
          <a:prstGeom prst="rect">
            <a:avLst/>
          </a:prstGeom>
          <a:noFill/>
        </p:spPr>
        <p:txBody>
          <a:bodyPr rtlCol="0" wrap="square">
            <a:spAutoFit/>
          </a:bodyPr>
          <a:lstStyle/>
          <a:p>
            <a:pPr algn="just"/>
            <a:r>
              <a:rPr altLang="zh-CN" b="1" lang="en-US" sz="3200">
                <a:solidFill>
                  <a:schemeClr val="accent6">
                    <a:lumMod val="75000"/>
                  </a:schemeClr>
                </a:solidFill>
                <a:latin charset="-122" pitchFamily="34" typeface="微软雅黑"/>
                <a:ea charset="-122" pitchFamily="34" typeface="微软雅黑"/>
              </a:rPr>
              <a:t>    阿里巴巴集团始于1999年创办的阿里巴巴网站，它是全球最大的B2B电子商务平台，目前已成为亚洲最大个人拍卖网站。阿里巴巴集团经营多元化的互联网业务，包括B2B国际贸易、网上零售和支付平台以及以数据为中心的云计算服务，致力为全球所有人创造便捷的网上交易渠道。阿里巴巴（www.alibaba.com）是全球著名的电子商务品牌，全球总部设在香港，中国区总部设在杭州，并在海外设立美国硅谷、伦敦等分支机构合资企业。阿里巴巴在大中华地区、印度、日本、韩国、欧洲和美国共设有70多个办事处。</a:t>
            </a:r>
          </a:p>
        </p:txBody>
      </p:sp>
      <p:sp>
        <p:nvSpPr>
          <p:cNvPr id="8" name="TextBox 7"/>
          <p:cNvSpPr txBox="1"/>
          <p:nvPr/>
        </p:nvSpPr>
        <p:spPr>
          <a:xfrm>
            <a:off x="1663867" y="3361556"/>
            <a:ext cx="7560840" cy="914400"/>
          </a:xfrm>
          <a:prstGeom prst="rect">
            <a:avLst/>
          </a:prstGeom>
          <a:noFill/>
        </p:spPr>
        <p:txBody>
          <a:bodyPr rtlCol="0" wrap="square">
            <a:spAutoFit/>
          </a:bodyPr>
          <a:lstStyle/>
          <a:p>
            <a:pPr algn="just"/>
            <a:r>
              <a:rPr altLang="zh-CN" lang="en-US">
                <a:solidFill>
                  <a:schemeClr val="tx1">
                    <a:lumMod val="85000"/>
                    <a:lumOff val="15000"/>
                  </a:schemeClr>
                </a:solidFill>
                <a:latin charset="-122" pitchFamily="34" typeface="微软雅黑"/>
                <a:ea charset="-122" pitchFamily="34" typeface="微软雅黑"/>
              </a:rPr>
              <a:t>      目前阿里巴巴旗下拥有如下业务：阿里巴巴B2B、淘宝网、天猫、支付宝、口碑网、阿里云、中国雅虎、一淘网、中国万网、聚划算、CNZZ一达通</a:t>
            </a:r>
          </a:p>
        </p:txBody>
      </p:sp>
    </p:spTree>
    <p:extLst>
      <p:ext uri="{BB962C8B-B14F-4D97-AF65-F5344CB8AC3E}">
        <p14:creationId val="175766444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500" id="1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54420" y="121196"/>
            <a:ext cx="670560" cy="2088232"/>
          </a:xfrm>
          <a:prstGeom prst="rect">
            <a:avLst/>
          </a:prstGeom>
          <a:noFill/>
        </p:spPr>
        <p:txBody>
          <a:bodyPr rtlCol="0" vert="eaVert" wrap="square">
            <a:spAutoFit/>
          </a:bodyPr>
          <a:lstStyle/>
          <a:p>
            <a:r>
              <a:rPr altLang="en-US" b="1" lang="zh-CN" sz="3200">
                <a:solidFill>
                  <a:schemeClr val="accent6">
                    <a:lumMod val="75000"/>
                  </a:schemeClr>
                </a:solidFill>
                <a:latin charset="-122" pitchFamily="34" typeface="微软雅黑"/>
                <a:ea charset="-122" pitchFamily="34" typeface="微软雅黑"/>
              </a:rPr>
              <a:t>公司简介</a:t>
            </a:r>
          </a:p>
        </p:txBody>
      </p:sp>
      <p:sp>
        <p:nvSpPr>
          <p:cNvPr id="4" name="TextBox 3"/>
          <p:cNvSpPr txBox="1"/>
          <p:nvPr/>
        </p:nvSpPr>
        <p:spPr>
          <a:xfrm>
            <a:off x="268021" y="1921396"/>
            <a:ext cx="487680" cy="2088232"/>
          </a:xfrm>
          <a:prstGeom prst="rect">
            <a:avLst/>
          </a:prstGeom>
          <a:noFill/>
        </p:spPr>
        <p:txBody>
          <a:bodyPr rtlCol="0" vert="eaVert" wrap="square">
            <a:spAutoFit/>
          </a:bodyPr>
          <a:lstStyle/>
          <a:p>
            <a:r>
              <a:rPr altLang="en-US" lang="zh-CN" sz="2000">
                <a:solidFill>
                  <a:schemeClr val="bg1">
                    <a:lumMod val="95000"/>
                  </a:schemeClr>
                </a:solidFill>
                <a:latin charset="-122" pitchFamily="34" typeface="微软雅黑"/>
                <a:ea charset="-122" pitchFamily="34" typeface="微软雅黑"/>
              </a:rPr>
              <a:t>获奖及荣誉</a:t>
            </a:r>
          </a:p>
        </p:txBody>
      </p:sp>
      <p:sp>
        <p:nvSpPr>
          <p:cNvPr id="5" name="TextBox 4"/>
          <p:cNvSpPr txBox="1"/>
          <p:nvPr/>
        </p:nvSpPr>
        <p:spPr>
          <a:xfrm>
            <a:off x="1893138" y="543780"/>
            <a:ext cx="7435334" cy="4206241"/>
          </a:xfrm>
          <a:prstGeom prst="rect">
            <a:avLst/>
          </a:prstGeom>
          <a:noFill/>
        </p:spPr>
        <p:txBody>
          <a:bodyPr rtlCol="0" wrap="square">
            <a:spAutoFit/>
          </a:bodyPr>
          <a:lstStyle/>
          <a:p>
            <a:r>
              <a:rPr altLang="zh-CN" lang="en-US">
                <a:solidFill>
                  <a:schemeClr val="tx1">
                    <a:lumMod val="85000"/>
                    <a:lumOff val="15000"/>
                  </a:schemeClr>
                </a:solidFill>
                <a:latin charset="-122" pitchFamily="34" typeface="微软雅黑"/>
                <a:ea charset="-122" pitchFamily="34" typeface="微软雅黑"/>
              </a:rPr>
              <a:t>1：作为全球电子商务的领头羊，阿里巴巴两次入选哈佛大学商学MBA案例</a:t>
            </a:r>
          </a:p>
          <a:p>
            <a:r>
              <a:rPr altLang="zh-CN" lang="en-US">
                <a:solidFill>
                  <a:schemeClr val="tx1">
                    <a:lumMod val="85000"/>
                    <a:lumOff val="15000"/>
                  </a:schemeClr>
                </a:solidFill>
                <a:latin charset="-122" pitchFamily="34" typeface="微软雅黑"/>
                <a:ea charset="-122" pitchFamily="34" typeface="微软雅黑"/>
              </a:rPr>
              <a:t>2：连续五次被美国权威财经杂志《福布斯》选为全球最佳B2B站点之一</a:t>
            </a:r>
          </a:p>
          <a:p>
            <a:r>
              <a:rPr altLang="zh-CN" lang="en-US">
                <a:solidFill>
                  <a:schemeClr val="tx1">
                    <a:lumMod val="85000"/>
                    <a:lumOff val="15000"/>
                  </a:schemeClr>
                </a:solidFill>
                <a:latin charset="-122" pitchFamily="34" typeface="微软雅黑"/>
                <a:ea charset="-122" pitchFamily="34" typeface="微软雅黑"/>
              </a:rPr>
              <a:t>3：全球著名的互联网流量监测网站对全球商务及贸易类网站进行排名调查，阿里巴巴网站排名首位</a:t>
            </a:r>
          </a:p>
          <a:p>
            <a:r>
              <a:rPr altLang="zh-CN" lang="en-US">
                <a:solidFill>
                  <a:schemeClr val="tx1">
                    <a:lumMod val="85000"/>
                    <a:lumOff val="15000"/>
                  </a:schemeClr>
                </a:solidFill>
                <a:latin charset="-122" pitchFamily="34" typeface="微软雅黑"/>
                <a:ea charset="-122" pitchFamily="34" typeface="微软雅黑"/>
              </a:rPr>
              <a:t>4：中国互联网络大赛组织委员会将阿里巴巴评为中国商务类优秀网站；获互联网周刊授予的中国百家优秀网站</a:t>
            </a:r>
          </a:p>
          <a:p>
            <a:r>
              <a:rPr altLang="zh-CN" lang="en-US">
                <a:solidFill>
                  <a:schemeClr val="tx1">
                    <a:lumMod val="85000"/>
                    <a:lumOff val="15000"/>
                  </a:schemeClr>
                </a:solidFill>
                <a:latin charset="-122" pitchFamily="34" typeface="微软雅黑"/>
                <a:ea charset="-122" pitchFamily="34" typeface="微软雅黑"/>
              </a:rPr>
              <a:t>5：21世纪中国百佳品牌网站评选委员会评选阿里巴巴为最佳贸易网</a:t>
            </a:r>
          </a:p>
          <a:p>
            <a:r>
              <a:rPr altLang="zh-CN" lang="en-US">
                <a:solidFill>
                  <a:schemeClr val="tx1">
                    <a:lumMod val="85000"/>
                    <a:lumOff val="15000"/>
                  </a:schemeClr>
                </a:solidFill>
                <a:latin charset="-122" pitchFamily="34" typeface="微软雅黑"/>
                <a:ea charset="-122" pitchFamily="34" typeface="微软雅黑"/>
              </a:rPr>
              <a:t>6： 著名的“世界经济论坛”将阿里巴巴CEO马云选为全球100位“未来领袖”之一</a:t>
            </a:r>
          </a:p>
          <a:p>
            <a:r>
              <a:rPr altLang="zh-CN" lang="en-US">
                <a:solidFill>
                  <a:schemeClr val="tx1">
                    <a:lumMod val="85000"/>
                    <a:lumOff val="15000"/>
                  </a:schemeClr>
                </a:solidFill>
                <a:latin charset="-122" pitchFamily="34" typeface="微软雅黑"/>
                <a:ea charset="-122" pitchFamily="34" typeface="微软雅黑"/>
              </a:rPr>
              <a:t>7：美国亚洲商业协会评选阿里巴巴CEO马云为该年度“商业领袖”，以表彰他在创新商业模式及帮助各国企业进入国际市场实现全球化方面的贡献。并曾多次应邀为全球著名高等学府麻省理工学院、沃顿商学院、哈佛大学讲学。被国内外媒体、硅谷和国外风险投资家誉为与Zgsyw，Yahoo， Amazon，eBay，AOL比肩的六大互联网商务流派代表之一</a:t>
            </a:r>
          </a:p>
        </p:txBody>
      </p:sp>
    </p:spTree>
    <p:extLst>
      <p:ext uri="{BB962C8B-B14F-4D97-AF65-F5344CB8AC3E}">
        <p14:creationId val="379622082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75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1">
                                  <p:stCondLst>
                                    <p:cond delay="0"/>
                                  </p:stCondLst>
                                  <p:childTnLst>
                                    <p:set>
                                      <p:cBhvr>
                                        <p:cTn dur="1" fill="hold" id="11">
                                          <p:stCondLst>
                                            <p:cond delay="0"/>
                                          </p:stCondLst>
                                        </p:cTn>
                                        <p:tgtEl>
                                          <p:spTgt spid="5">
                                            <p:txEl>
                                              <p:pRg end="0" st="0"/>
                                            </p:txEl>
                                          </p:spTgt>
                                        </p:tgtEl>
                                        <p:attrNameLst>
                                          <p:attrName>style.visibility</p:attrName>
                                        </p:attrNameLst>
                                      </p:cBhvr>
                                      <p:to>
                                        <p:strVal val="visible"/>
                                      </p:to>
                                    </p:set>
                                    <p:animEffect filter="wipe(up)" transition="in">
                                      <p:cBhvr>
                                        <p:cTn dur="500" id="12"/>
                                        <p:tgtEl>
                                          <p:spTgt spid="5">
                                            <p:txEl>
                                              <p:pRg end="0" st="0"/>
                                            </p:txEl>
                                          </p:spTgt>
                                        </p:tgtEl>
                                      </p:cBhvr>
                                    </p:animEffect>
                                  </p:childTnLst>
                                </p:cTn>
                              </p:par>
                              <p:par>
                                <p:cTn fill="hold" id="13" nodeType="withEffect" presetClass="entr" presetID="22" presetSubtype="1">
                                  <p:stCondLst>
                                    <p:cond delay="0"/>
                                  </p:stCondLst>
                                  <p:childTnLst>
                                    <p:set>
                                      <p:cBhvr>
                                        <p:cTn dur="1" fill="hold" id="14">
                                          <p:stCondLst>
                                            <p:cond delay="0"/>
                                          </p:stCondLst>
                                        </p:cTn>
                                        <p:tgtEl>
                                          <p:spTgt spid="5">
                                            <p:txEl>
                                              <p:pRg end="1" st="1"/>
                                            </p:txEl>
                                          </p:spTgt>
                                        </p:tgtEl>
                                        <p:attrNameLst>
                                          <p:attrName>style.visibility</p:attrName>
                                        </p:attrNameLst>
                                      </p:cBhvr>
                                      <p:to>
                                        <p:strVal val="visible"/>
                                      </p:to>
                                    </p:set>
                                    <p:animEffect filter="wipe(up)" transition="in">
                                      <p:cBhvr>
                                        <p:cTn dur="500" id="15"/>
                                        <p:tgtEl>
                                          <p:spTgt spid="5">
                                            <p:txEl>
                                              <p:pRg end="1" st="1"/>
                                            </p:txEl>
                                          </p:spTgt>
                                        </p:tgtEl>
                                      </p:cBhvr>
                                    </p:animEffect>
                                  </p:childTnLst>
                                </p:cTn>
                              </p:par>
                              <p:par>
                                <p:cTn fill="hold" id="16" nodeType="withEffect" presetClass="entr" presetID="22" presetSubtype="1">
                                  <p:stCondLst>
                                    <p:cond delay="0"/>
                                  </p:stCondLst>
                                  <p:childTnLst>
                                    <p:set>
                                      <p:cBhvr>
                                        <p:cTn dur="1" fill="hold" id="17">
                                          <p:stCondLst>
                                            <p:cond delay="0"/>
                                          </p:stCondLst>
                                        </p:cTn>
                                        <p:tgtEl>
                                          <p:spTgt spid="5">
                                            <p:txEl>
                                              <p:pRg end="2" st="2"/>
                                            </p:txEl>
                                          </p:spTgt>
                                        </p:tgtEl>
                                        <p:attrNameLst>
                                          <p:attrName>style.visibility</p:attrName>
                                        </p:attrNameLst>
                                      </p:cBhvr>
                                      <p:to>
                                        <p:strVal val="visible"/>
                                      </p:to>
                                    </p:set>
                                    <p:animEffect filter="wipe(up)" transition="in">
                                      <p:cBhvr>
                                        <p:cTn dur="500" id="18"/>
                                        <p:tgtEl>
                                          <p:spTgt spid="5">
                                            <p:txEl>
                                              <p:pRg end="2" st="2"/>
                                            </p:txEl>
                                          </p:spTgt>
                                        </p:tgtEl>
                                      </p:cBhvr>
                                    </p:animEffect>
                                  </p:childTnLst>
                                </p:cTn>
                              </p:par>
                              <p:par>
                                <p:cTn fill="hold" id="19" nodeType="withEffect" presetClass="entr" presetID="22" presetSubtype="1">
                                  <p:stCondLst>
                                    <p:cond delay="0"/>
                                  </p:stCondLst>
                                  <p:childTnLst>
                                    <p:set>
                                      <p:cBhvr>
                                        <p:cTn dur="1" fill="hold" id="20">
                                          <p:stCondLst>
                                            <p:cond delay="0"/>
                                          </p:stCondLst>
                                        </p:cTn>
                                        <p:tgtEl>
                                          <p:spTgt spid="5">
                                            <p:txEl>
                                              <p:pRg end="3" st="3"/>
                                            </p:txEl>
                                          </p:spTgt>
                                        </p:tgtEl>
                                        <p:attrNameLst>
                                          <p:attrName>style.visibility</p:attrName>
                                        </p:attrNameLst>
                                      </p:cBhvr>
                                      <p:to>
                                        <p:strVal val="visible"/>
                                      </p:to>
                                    </p:set>
                                    <p:animEffect filter="wipe(up)" transition="in">
                                      <p:cBhvr>
                                        <p:cTn dur="500" id="21"/>
                                        <p:tgtEl>
                                          <p:spTgt spid="5">
                                            <p:txEl>
                                              <p:pRg end="3" st="3"/>
                                            </p:txEl>
                                          </p:spTgt>
                                        </p:tgtEl>
                                      </p:cBhvr>
                                    </p:animEffect>
                                  </p:childTnLst>
                                </p:cTn>
                              </p:par>
                              <p:par>
                                <p:cTn fill="hold" id="22" nodeType="withEffect" presetClass="entr" presetID="22" presetSubtype="1">
                                  <p:stCondLst>
                                    <p:cond delay="0"/>
                                  </p:stCondLst>
                                  <p:childTnLst>
                                    <p:set>
                                      <p:cBhvr>
                                        <p:cTn dur="1" fill="hold" id="23">
                                          <p:stCondLst>
                                            <p:cond delay="0"/>
                                          </p:stCondLst>
                                        </p:cTn>
                                        <p:tgtEl>
                                          <p:spTgt spid="5">
                                            <p:txEl>
                                              <p:pRg end="4" st="4"/>
                                            </p:txEl>
                                          </p:spTgt>
                                        </p:tgtEl>
                                        <p:attrNameLst>
                                          <p:attrName>style.visibility</p:attrName>
                                        </p:attrNameLst>
                                      </p:cBhvr>
                                      <p:to>
                                        <p:strVal val="visible"/>
                                      </p:to>
                                    </p:set>
                                    <p:animEffect filter="wipe(up)" transition="in">
                                      <p:cBhvr>
                                        <p:cTn dur="500" id="24"/>
                                        <p:tgtEl>
                                          <p:spTgt spid="5">
                                            <p:txEl>
                                              <p:pRg end="4" st="4"/>
                                            </p:txEl>
                                          </p:spTgt>
                                        </p:tgtEl>
                                      </p:cBhvr>
                                    </p:animEffect>
                                  </p:childTnLst>
                                </p:cTn>
                              </p:par>
                              <p:par>
                                <p:cTn fill="hold" id="25" nodeType="withEffect" presetClass="entr" presetID="22" presetSubtype="1">
                                  <p:stCondLst>
                                    <p:cond delay="0"/>
                                  </p:stCondLst>
                                  <p:childTnLst>
                                    <p:set>
                                      <p:cBhvr>
                                        <p:cTn dur="1" fill="hold" id="26">
                                          <p:stCondLst>
                                            <p:cond delay="0"/>
                                          </p:stCondLst>
                                        </p:cTn>
                                        <p:tgtEl>
                                          <p:spTgt spid="5">
                                            <p:txEl>
                                              <p:pRg end="5" st="5"/>
                                            </p:txEl>
                                          </p:spTgt>
                                        </p:tgtEl>
                                        <p:attrNameLst>
                                          <p:attrName>style.visibility</p:attrName>
                                        </p:attrNameLst>
                                      </p:cBhvr>
                                      <p:to>
                                        <p:strVal val="visible"/>
                                      </p:to>
                                    </p:set>
                                    <p:animEffect filter="wipe(up)" transition="in">
                                      <p:cBhvr>
                                        <p:cTn dur="500" id="27"/>
                                        <p:tgtEl>
                                          <p:spTgt spid="5">
                                            <p:txEl>
                                              <p:pRg end="5" st="5"/>
                                            </p:txEl>
                                          </p:spTgt>
                                        </p:tgtEl>
                                      </p:cBhvr>
                                    </p:animEffect>
                                  </p:childTnLst>
                                </p:cTn>
                              </p:par>
                              <p:par>
                                <p:cTn fill="hold" id="28" nodeType="withEffect" presetClass="entr" presetID="22" presetSubtype="1">
                                  <p:stCondLst>
                                    <p:cond delay="0"/>
                                  </p:stCondLst>
                                  <p:childTnLst>
                                    <p:set>
                                      <p:cBhvr>
                                        <p:cTn dur="1" fill="hold" id="29">
                                          <p:stCondLst>
                                            <p:cond delay="0"/>
                                          </p:stCondLst>
                                        </p:cTn>
                                        <p:tgtEl>
                                          <p:spTgt spid="5">
                                            <p:txEl>
                                              <p:pRg end="6" st="6"/>
                                            </p:txEl>
                                          </p:spTgt>
                                        </p:tgtEl>
                                        <p:attrNameLst>
                                          <p:attrName>style.visibility</p:attrName>
                                        </p:attrNameLst>
                                      </p:cBhvr>
                                      <p:to>
                                        <p:strVal val="visible"/>
                                      </p:to>
                                    </p:set>
                                    <p:animEffect filter="wipe(up)" transition="in">
                                      <p:cBhvr>
                                        <p:cTn dur="500" id="30"/>
                                        <p:tgtEl>
                                          <p:spTgt spid="5">
                                            <p:txEl>
                                              <p:pRg end="6" st="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6" name="Picture 4"/>
          <p:cNvPicPr>
            <a:picLocks noChangeArrowheads="1" noChangeAspect="1"/>
          </p:cNvPicPr>
          <p:nvPr/>
        </p:nvPicPr>
        <p:blipFill>
          <a:blip r:embed="rId2">
            <a:extLst>
              <a:ext uri="{28A0092B-C50C-407E-A947-70E740481C1C}">
                <a14:useLocalDpi val="0"/>
              </a:ext>
            </a:extLst>
          </a:blip>
          <a:stretch>
            <a:fillRect/>
          </a:stretch>
        </p:blipFill>
        <p:spPr bwMode="auto">
          <a:xfrm>
            <a:off x="2127672" y="4225652"/>
            <a:ext cx="1765460" cy="1416010"/>
          </a:xfrm>
          <a:prstGeom prst="rect">
            <a:avLst/>
          </a:prstGeom>
          <a:noFill/>
          <a:ln w="60325">
            <a:solidFill>
              <a:schemeClr val="accent6">
                <a:lumMod val="60000"/>
                <a:lumOff val="40000"/>
              </a:schemeClr>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sp>
        <p:nvSpPr>
          <p:cNvPr id="2" name="TextBox 1"/>
          <p:cNvSpPr txBox="1"/>
          <p:nvPr/>
        </p:nvSpPr>
        <p:spPr>
          <a:xfrm>
            <a:off x="154420" y="121196"/>
            <a:ext cx="670560" cy="2088232"/>
          </a:xfrm>
          <a:prstGeom prst="rect">
            <a:avLst/>
          </a:prstGeom>
          <a:noFill/>
        </p:spPr>
        <p:txBody>
          <a:bodyPr rtlCol="0" vert="eaVert" wrap="square">
            <a:spAutoFit/>
          </a:bodyPr>
          <a:lstStyle/>
          <a:p>
            <a:r>
              <a:rPr altLang="en-US" b="1" lang="zh-CN" sz="3200">
                <a:solidFill>
                  <a:schemeClr val="accent6">
                    <a:lumMod val="75000"/>
                  </a:schemeClr>
                </a:solidFill>
                <a:latin charset="-122" pitchFamily="34" typeface="微软雅黑"/>
                <a:ea charset="-122" pitchFamily="34" typeface="微软雅黑"/>
              </a:rPr>
              <a:t>旗下品牌</a:t>
            </a:r>
          </a:p>
        </p:txBody>
      </p:sp>
      <p:sp>
        <p:nvSpPr>
          <p:cNvPr id="3" name="TextBox 2"/>
          <p:cNvSpPr txBox="1"/>
          <p:nvPr/>
        </p:nvSpPr>
        <p:spPr>
          <a:xfrm>
            <a:off x="309763" y="1941502"/>
            <a:ext cx="487680" cy="2088232"/>
          </a:xfrm>
          <a:prstGeom prst="rect">
            <a:avLst/>
          </a:prstGeom>
          <a:noFill/>
        </p:spPr>
        <p:txBody>
          <a:bodyPr rtlCol="0" vert="eaVert" wrap="square">
            <a:spAutoFit/>
          </a:bodyPr>
          <a:lstStyle/>
          <a:p>
            <a:r>
              <a:rPr altLang="en-US" lang="zh-CN" sz="2000">
                <a:solidFill>
                  <a:schemeClr val="bg1">
                    <a:lumMod val="95000"/>
                  </a:schemeClr>
                </a:solidFill>
                <a:latin charset="-122" pitchFamily="34" typeface="微软雅黑"/>
                <a:ea charset="-122" pitchFamily="34" typeface="微软雅黑"/>
              </a:rPr>
              <a:t>淘宝网</a:t>
            </a:r>
          </a:p>
        </p:txBody>
      </p:sp>
      <p:sp>
        <p:nvSpPr>
          <p:cNvPr id="4" name="TextBox 3"/>
          <p:cNvSpPr txBox="1"/>
          <p:nvPr/>
        </p:nvSpPr>
        <p:spPr>
          <a:xfrm>
            <a:off x="5664229" y="631766"/>
            <a:ext cx="3744416" cy="2834641"/>
          </a:xfrm>
          <a:prstGeom prst="rect">
            <a:avLst/>
          </a:prstGeom>
          <a:noFill/>
        </p:spPr>
        <p:txBody>
          <a:bodyPr rtlCol="0" wrap="square">
            <a:spAutoFit/>
          </a:bodyPr>
          <a:lstStyle/>
          <a:p>
            <a:r>
              <a:rPr altLang="en-US" lang="zh-CN">
                <a:latin charset="-122" pitchFamily="34" typeface="微软雅黑"/>
                <a:ea charset="-122" pitchFamily="34" typeface="微软雅黑"/>
              </a:rPr>
              <a:t>淘宝网</a:t>
            </a:r>
          </a:p>
          <a:p>
            <a:r>
              <a:rPr altLang="en-US" lang="zh-CN">
                <a:latin charset="-122" pitchFamily="34" typeface="微软雅黑"/>
                <a:ea charset="-122" pitchFamily="34" typeface="微软雅黑"/>
              </a:rPr>
              <a:t>淘宝网成立于2003年5月10日</a:t>
            </a:r>
          </a:p>
          <a:p>
            <a:r>
              <a:rPr altLang="en-US" lang="zh-CN">
                <a:latin charset="-122" pitchFamily="34" typeface="微软雅黑"/>
                <a:ea charset="-122" pitchFamily="34" typeface="微软雅黑"/>
              </a:rPr>
              <a:t>由阿里巴巴集团投资创办</a:t>
            </a:r>
          </a:p>
          <a:p>
            <a:r>
              <a:rPr altLang="en-US" lang="zh-CN">
                <a:latin charset="-122" pitchFamily="34" typeface="微软雅黑"/>
                <a:ea charset="-122" pitchFamily="34" typeface="微软雅黑"/>
              </a:rPr>
              <a:t>淘宝网目前业务跨越</a:t>
            </a:r>
          </a:p>
          <a:p>
            <a:r>
              <a:rPr altLang="en-US" lang="zh-CN">
                <a:latin charset="-122" pitchFamily="34" typeface="微软雅黑"/>
                <a:ea charset="-122" pitchFamily="34" typeface="微软雅黑"/>
              </a:rPr>
              <a:t>C2C(Consumer to Consumer</a:t>
            </a:r>
          </a:p>
          <a:p>
            <a:r>
              <a:rPr altLang="en-US" lang="zh-CN">
                <a:latin charset="-122" pitchFamily="34" typeface="微软雅黑"/>
                <a:ea charset="-122" pitchFamily="34" typeface="微软雅黑"/>
              </a:rPr>
              <a:t>消费者对消费者</a:t>
            </a:r>
          </a:p>
          <a:p>
            <a:r>
              <a:rPr altLang="en-US" lang="zh-CN">
                <a:latin charset="-122" pitchFamily="34" typeface="微软雅黑"/>
                <a:ea charset="-122" pitchFamily="34" typeface="微软雅黑"/>
              </a:rPr>
              <a:t>B2C(Business-to-Consumer</a:t>
            </a:r>
          </a:p>
          <a:p>
            <a:r>
              <a:rPr altLang="en-US" lang="zh-CN">
                <a:latin charset="-122" pitchFamily="34" typeface="微软雅黑"/>
                <a:ea charset="-122" pitchFamily="34" typeface="微软雅黑"/>
              </a:rPr>
              <a:t>商家对消费者</a:t>
            </a:r>
          </a:p>
          <a:p>
            <a:r>
              <a:rPr altLang="en-US" lang="zh-CN">
                <a:latin charset="-122" pitchFamily="34" typeface="微软雅黑"/>
                <a:ea charset="-122" pitchFamily="34" typeface="微软雅黑"/>
              </a:rPr>
              <a:t>两大部分。淘宝网</a:t>
            </a:r>
          </a:p>
          <a:p>
            <a:r>
              <a:rPr altLang="en-US" lang="zh-CN">
                <a:latin charset="-122" pitchFamily="34" typeface="微软雅黑"/>
                <a:ea charset="-122" pitchFamily="34" typeface="微软雅黑"/>
              </a:rPr>
              <a:t>——亚洲领先的个人网络购物市场</a:t>
            </a: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2055665" y="563043"/>
            <a:ext cx="3450105" cy="1656956"/>
          </a:xfrm>
          <a:prstGeom prst="rect">
            <a:avLst/>
          </a:prstGeom>
        </p:spPr>
      </p:pic>
      <p:pic>
        <p:nvPicPr>
          <p:cNvPr id="3074" name="Picture 2"/>
          <p:cNvPicPr>
            <a:picLocks noChangeArrowheads="1" noChangeAspect="1"/>
          </p:cNvPicPr>
          <p:nvPr/>
        </p:nvPicPr>
        <p:blipFill>
          <a:blip r:embed="rId4">
            <a:extLst>
              <a:ext uri="{28A0092B-C50C-407E-A947-70E740481C1C}">
                <a14:useLocalDpi val="0"/>
              </a:ext>
            </a:extLst>
          </a:blip>
          <a:stretch>
            <a:fillRect/>
          </a:stretch>
        </p:blipFill>
        <p:spPr bwMode="auto">
          <a:xfrm>
            <a:off x="2055665" y="2225676"/>
            <a:ext cx="1438275" cy="1268413"/>
          </a:xfrm>
          <a:prstGeom prst="rect">
            <a:avLst/>
          </a:prstGeom>
          <a:noFill/>
          <a:ln w="53975">
            <a:solidFill>
              <a:schemeClr val="accent6">
                <a:lumMod val="60000"/>
                <a:lumOff val="40000"/>
              </a:schemeClr>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pic>
        <p:nvPicPr>
          <p:cNvPr id="3075" name="Picture 3"/>
          <p:cNvPicPr>
            <a:picLocks noChangeArrowheads="1" noChangeAspect="1"/>
          </p:cNvPicPr>
          <p:nvPr/>
        </p:nvPicPr>
        <p:blipFill>
          <a:blip r:embed="rId5">
            <a:extLst>
              <a:ext uri="{28A0092B-C50C-407E-A947-70E740481C1C}">
                <a14:useLocalDpi val="0"/>
              </a:ext>
            </a:extLst>
          </a:blip>
          <a:stretch>
            <a:fillRect/>
          </a:stretch>
        </p:blipFill>
        <p:spPr bwMode="auto">
          <a:xfrm>
            <a:off x="3439153" y="3217541"/>
            <a:ext cx="1590771" cy="1190825"/>
          </a:xfrm>
          <a:prstGeom prst="rect">
            <a:avLst/>
          </a:prstGeom>
          <a:noFill/>
          <a:ln w="57150">
            <a:solidFill>
              <a:schemeClr val="accent6">
                <a:lumMod val="60000"/>
                <a:lumOff val="40000"/>
              </a:schemeClr>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sp>
        <p:nvSpPr>
          <p:cNvPr id="9" name="TextBox 8"/>
          <p:cNvSpPr txBox="1"/>
          <p:nvPr/>
        </p:nvSpPr>
        <p:spPr>
          <a:xfrm>
            <a:off x="5664229" y="3484921"/>
            <a:ext cx="3744416" cy="1737360"/>
          </a:xfrm>
          <a:prstGeom prst="rect">
            <a:avLst/>
          </a:prstGeom>
          <a:noFill/>
        </p:spPr>
        <p:txBody>
          <a:bodyPr rtlCol="0" wrap="square">
            <a:spAutoFit/>
          </a:bodyPr>
          <a:lstStyle/>
          <a:p>
            <a:r>
              <a:rPr altLang="en-US" lang="zh-CN">
                <a:latin charset="-122" pitchFamily="34" typeface="微软雅黑"/>
                <a:ea charset="-122" pitchFamily="34" typeface="微软雅黑"/>
              </a:rPr>
              <a:t>经过6年的发展，截至2009年底</a:t>
            </a:r>
          </a:p>
          <a:p>
            <a:r>
              <a:rPr altLang="en-US" lang="zh-CN">
                <a:latin charset="-122" pitchFamily="34" typeface="微软雅黑"/>
                <a:ea charset="-122" pitchFamily="34" typeface="微软雅黑"/>
              </a:rPr>
              <a:t>淘宝拥有注册会员1.7亿，注册用户还在不断增长！据统计，淘宝网2009年的交易额为2083亿人民币2010年则高达4000亿元人民币</a:t>
            </a:r>
          </a:p>
          <a:p>
            <a:r>
              <a:rPr altLang="en-US" lang="zh-CN">
                <a:latin charset="-122" pitchFamily="34" typeface="微软雅黑"/>
                <a:ea charset="-122" pitchFamily="34" typeface="微软雅黑"/>
              </a:rPr>
              <a:t>是亚洲最大的网络零售商圈</a:t>
            </a:r>
          </a:p>
        </p:txBody>
      </p:sp>
    </p:spTree>
    <p:extLst>
      <p:ext uri="{BB962C8B-B14F-4D97-AF65-F5344CB8AC3E}">
        <p14:creationId val="411730490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ipe(up)" transition="in">
                                      <p:cBhvr>
                                        <p:cTn dur="750" id="7"/>
                                        <p:tgtEl>
                                          <p:spTgt spid="3"/>
                                        </p:tgtEl>
                                      </p:cBhvr>
                                    </p:animEffect>
                                  </p:childTnLst>
                                </p:cTn>
                              </p:par>
                            </p:childTnLst>
                          </p:cTn>
                        </p:par>
                        <p:par>
                          <p:cTn fill="hold" id="8" nodeType="afterGroup">
                            <p:stCondLst>
                              <p:cond delay="750"/>
                            </p:stCondLst>
                            <p:childTnLst>
                              <p:par>
                                <p:cTn fill="hold" grpId="0" id="9" nodeType="afterEffect" presetClass="entr" presetID="2" presetSubtype="4">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ppt_x"/>
                                          </p:val>
                                        </p:tav>
                                        <p:tav tm="100000">
                                          <p:val>
                                            <p:strVal val="#ppt_x"/>
                                          </p:val>
                                        </p:tav>
                                      </p:tavLst>
                                    </p:anim>
                                    <p:anim calcmode="lin" valueType="num">
                                      <p:cBhvr additive="base">
                                        <p:cTn dur="500" fill="hold" id="12"/>
                                        <p:tgtEl>
                                          <p:spTgt spid="4"/>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250"/>
                            </p:stCondLst>
                            <p:childTnLst>
                              <p:par>
                                <p:cTn fill="hold" grpId="0" id="14" nodeType="afterEffect" presetClass="entr" presetID="2" presetSubtype="4">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500" fill="hold" id="16"/>
                                        <p:tgtEl>
                                          <p:spTgt spid="9"/>
                                        </p:tgtEl>
                                        <p:attrNameLst>
                                          <p:attrName>ppt_x</p:attrName>
                                        </p:attrNameLst>
                                      </p:cBhvr>
                                      <p:tavLst>
                                        <p:tav tm="0">
                                          <p:val>
                                            <p:strVal val="#ppt_x"/>
                                          </p:val>
                                        </p:tav>
                                        <p:tav tm="100000">
                                          <p:val>
                                            <p:strVal val="#ppt_x"/>
                                          </p:val>
                                        </p:tav>
                                      </p:tavLst>
                                    </p:anim>
                                    <p:anim calcmode="lin" valueType="num">
                                      <p:cBhvr additive="base">
                                        <p:cTn dur="500" fill="hold" id="17"/>
                                        <p:tgtEl>
                                          <p:spTgt spid="9"/>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750"/>
                            </p:stCondLst>
                            <p:childTnLst>
                              <p:par>
                                <p:cTn fill="hold" id="19" nodeType="afterEffect" presetClass="entr" presetID="53" presetSubtype="0">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p:cTn dur="500" fill="hold" id="21"/>
                                        <p:tgtEl>
                                          <p:spTgt spid="5"/>
                                        </p:tgtEl>
                                        <p:attrNameLst>
                                          <p:attrName>ppt_w</p:attrName>
                                        </p:attrNameLst>
                                      </p:cBhvr>
                                      <p:tavLst>
                                        <p:tav tm="0">
                                          <p:val>
                                            <p:fltVal val="0"/>
                                          </p:val>
                                        </p:tav>
                                        <p:tav tm="100000">
                                          <p:val>
                                            <p:strVal val="#ppt_w"/>
                                          </p:val>
                                        </p:tav>
                                      </p:tavLst>
                                    </p:anim>
                                    <p:anim calcmode="lin" valueType="num">
                                      <p:cBhvr>
                                        <p:cTn dur="500" fill="hold" id="22"/>
                                        <p:tgtEl>
                                          <p:spTgt spid="5"/>
                                        </p:tgtEl>
                                        <p:attrNameLst>
                                          <p:attrName>ppt_h</p:attrName>
                                        </p:attrNameLst>
                                      </p:cBhvr>
                                      <p:tavLst>
                                        <p:tav tm="0">
                                          <p:val>
                                            <p:fltVal val="0"/>
                                          </p:val>
                                        </p:tav>
                                        <p:tav tm="100000">
                                          <p:val>
                                            <p:strVal val="#ppt_h"/>
                                          </p:val>
                                        </p:tav>
                                      </p:tavLst>
                                    </p:anim>
                                    <p:animEffect filter="fade" transition="in">
                                      <p:cBhvr>
                                        <p:cTn dur="500" id="23"/>
                                        <p:tgtEl>
                                          <p:spTgt spid="5"/>
                                        </p:tgtEl>
                                      </p:cBhvr>
                                    </p:animEffect>
                                  </p:childTnLst>
                                </p:cTn>
                              </p:par>
                              <p:par>
                                <p:cTn fill="hold" id="24" nodeType="withEffect" presetClass="entr" presetID="53" presetSubtype="0">
                                  <p:stCondLst>
                                    <p:cond delay="250"/>
                                  </p:stCondLst>
                                  <p:childTnLst>
                                    <p:set>
                                      <p:cBhvr>
                                        <p:cTn dur="1" fill="hold" id="25">
                                          <p:stCondLst>
                                            <p:cond delay="0"/>
                                          </p:stCondLst>
                                        </p:cTn>
                                        <p:tgtEl>
                                          <p:spTgt spid="3074"/>
                                        </p:tgtEl>
                                        <p:attrNameLst>
                                          <p:attrName>style.visibility</p:attrName>
                                        </p:attrNameLst>
                                      </p:cBhvr>
                                      <p:to>
                                        <p:strVal val="visible"/>
                                      </p:to>
                                    </p:set>
                                    <p:anim calcmode="lin" valueType="num">
                                      <p:cBhvr>
                                        <p:cTn dur="500" fill="hold" id="26"/>
                                        <p:tgtEl>
                                          <p:spTgt spid="3074"/>
                                        </p:tgtEl>
                                        <p:attrNameLst>
                                          <p:attrName>ppt_w</p:attrName>
                                        </p:attrNameLst>
                                      </p:cBhvr>
                                      <p:tavLst>
                                        <p:tav tm="0">
                                          <p:val>
                                            <p:fltVal val="0"/>
                                          </p:val>
                                        </p:tav>
                                        <p:tav tm="100000">
                                          <p:val>
                                            <p:strVal val="#ppt_w"/>
                                          </p:val>
                                        </p:tav>
                                      </p:tavLst>
                                    </p:anim>
                                    <p:anim calcmode="lin" valueType="num">
                                      <p:cBhvr>
                                        <p:cTn dur="500" fill="hold" id="27"/>
                                        <p:tgtEl>
                                          <p:spTgt spid="3074"/>
                                        </p:tgtEl>
                                        <p:attrNameLst>
                                          <p:attrName>ppt_h</p:attrName>
                                        </p:attrNameLst>
                                      </p:cBhvr>
                                      <p:tavLst>
                                        <p:tav tm="0">
                                          <p:val>
                                            <p:fltVal val="0"/>
                                          </p:val>
                                        </p:tav>
                                        <p:tav tm="100000">
                                          <p:val>
                                            <p:strVal val="#ppt_h"/>
                                          </p:val>
                                        </p:tav>
                                      </p:tavLst>
                                    </p:anim>
                                    <p:animEffect filter="fade" transition="in">
                                      <p:cBhvr>
                                        <p:cTn dur="500" id="28"/>
                                        <p:tgtEl>
                                          <p:spTgt spid="3074"/>
                                        </p:tgtEl>
                                      </p:cBhvr>
                                    </p:animEffect>
                                  </p:childTnLst>
                                </p:cTn>
                              </p:par>
                              <p:par>
                                <p:cTn fill="hold" id="29" nodeType="withEffect" presetClass="entr" presetID="53" presetSubtype="0">
                                  <p:stCondLst>
                                    <p:cond delay="300"/>
                                  </p:stCondLst>
                                  <p:childTnLst>
                                    <p:set>
                                      <p:cBhvr>
                                        <p:cTn dur="1" fill="hold" id="30">
                                          <p:stCondLst>
                                            <p:cond delay="0"/>
                                          </p:stCondLst>
                                        </p:cTn>
                                        <p:tgtEl>
                                          <p:spTgt spid="3075"/>
                                        </p:tgtEl>
                                        <p:attrNameLst>
                                          <p:attrName>style.visibility</p:attrName>
                                        </p:attrNameLst>
                                      </p:cBhvr>
                                      <p:to>
                                        <p:strVal val="visible"/>
                                      </p:to>
                                    </p:set>
                                    <p:anim calcmode="lin" valueType="num">
                                      <p:cBhvr>
                                        <p:cTn dur="500" fill="hold" id="31"/>
                                        <p:tgtEl>
                                          <p:spTgt spid="3075"/>
                                        </p:tgtEl>
                                        <p:attrNameLst>
                                          <p:attrName>ppt_w</p:attrName>
                                        </p:attrNameLst>
                                      </p:cBhvr>
                                      <p:tavLst>
                                        <p:tav tm="0">
                                          <p:val>
                                            <p:fltVal val="0"/>
                                          </p:val>
                                        </p:tav>
                                        <p:tav tm="100000">
                                          <p:val>
                                            <p:strVal val="#ppt_w"/>
                                          </p:val>
                                        </p:tav>
                                      </p:tavLst>
                                    </p:anim>
                                    <p:anim calcmode="lin" valueType="num">
                                      <p:cBhvr>
                                        <p:cTn dur="500" fill="hold" id="32"/>
                                        <p:tgtEl>
                                          <p:spTgt spid="3075"/>
                                        </p:tgtEl>
                                        <p:attrNameLst>
                                          <p:attrName>ppt_h</p:attrName>
                                        </p:attrNameLst>
                                      </p:cBhvr>
                                      <p:tavLst>
                                        <p:tav tm="0">
                                          <p:val>
                                            <p:fltVal val="0"/>
                                          </p:val>
                                        </p:tav>
                                        <p:tav tm="100000">
                                          <p:val>
                                            <p:strVal val="#ppt_h"/>
                                          </p:val>
                                        </p:tav>
                                      </p:tavLst>
                                    </p:anim>
                                    <p:animEffect filter="fade" transition="in">
                                      <p:cBhvr>
                                        <p:cTn dur="500" id="33"/>
                                        <p:tgtEl>
                                          <p:spTgt spid="3075"/>
                                        </p:tgtEl>
                                      </p:cBhvr>
                                    </p:animEffect>
                                  </p:childTnLst>
                                </p:cTn>
                              </p:par>
                              <p:par>
                                <p:cTn fill="hold" id="34" nodeType="withEffect" presetClass="entr" presetID="53" presetSubtype="0">
                                  <p:stCondLst>
                                    <p:cond delay="400"/>
                                  </p:stCondLst>
                                  <p:childTnLst>
                                    <p:set>
                                      <p:cBhvr>
                                        <p:cTn dur="1" fill="hold" id="35">
                                          <p:stCondLst>
                                            <p:cond delay="0"/>
                                          </p:stCondLst>
                                        </p:cTn>
                                        <p:tgtEl>
                                          <p:spTgt spid="3076"/>
                                        </p:tgtEl>
                                        <p:attrNameLst>
                                          <p:attrName>style.visibility</p:attrName>
                                        </p:attrNameLst>
                                      </p:cBhvr>
                                      <p:to>
                                        <p:strVal val="visible"/>
                                      </p:to>
                                    </p:set>
                                    <p:anim calcmode="lin" valueType="num">
                                      <p:cBhvr>
                                        <p:cTn dur="500" fill="hold" id="36"/>
                                        <p:tgtEl>
                                          <p:spTgt spid="3076"/>
                                        </p:tgtEl>
                                        <p:attrNameLst>
                                          <p:attrName>ppt_w</p:attrName>
                                        </p:attrNameLst>
                                      </p:cBhvr>
                                      <p:tavLst>
                                        <p:tav tm="0">
                                          <p:val>
                                            <p:fltVal val="0"/>
                                          </p:val>
                                        </p:tav>
                                        <p:tav tm="100000">
                                          <p:val>
                                            <p:strVal val="#ppt_w"/>
                                          </p:val>
                                        </p:tav>
                                      </p:tavLst>
                                    </p:anim>
                                    <p:anim calcmode="lin" valueType="num">
                                      <p:cBhvr>
                                        <p:cTn dur="500" fill="hold" id="37"/>
                                        <p:tgtEl>
                                          <p:spTgt spid="3076"/>
                                        </p:tgtEl>
                                        <p:attrNameLst>
                                          <p:attrName>ppt_h</p:attrName>
                                        </p:attrNameLst>
                                      </p:cBhvr>
                                      <p:tavLst>
                                        <p:tav tm="0">
                                          <p:val>
                                            <p:fltVal val="0"/>
                                          </p:val>
                                        </p:tav>
                                        <p:tav tm="100000">
                                          <p:val>
                                            <p:strVal val="#ppt_h"/>
                                          </p:val>
                                        </p:tav>
                                      </p:tavLst>
                                    </p:anim>
                                    <p:animEffect filter="fade" transition="in">
                                      <p:cBhvr>
                                        <p:cTn dur="500" id="38"/>
                                        <p:tgtEl>
                                          <p:spTgt spid="30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3023598" y="2521427"/>
            <a:ext cx="2595627" cy="1065927"/>
          </a:xfrm>
          <a:prstGeom prst="rect">
            <a:avLst/>
          </a:prstGeom>
        </p:spPr>
      </p:pic>
      <p:sp>
        <p:nvSpPr>
          <p:cNvPr id="2" name="TextBox 1"/>
          <p:cNvSpPr txBox="1"/>
          <p:nvPr/>
        </p:nvSpPr>
        <p:spPr>
          <a:xfrm>
            <a:off x="154420" y="121196"/>
            <a:ext cx="670560" cy="2088232"/>
          </a:xfrm>
          <a:prstGeom prst="rect">
            <a:avLst/>
          </a:prstGeom>
          <a:noFill/>
        </p:spPr>
        <p:txBody>
          <a:bodyPr rtlCol="0" vert="eaVert" wrap="square">
            <a:spAutoFit/>
          </a:bodyPr>
          <a:lstStyle/>
          <a:p>
            <a:r>
              <a:rPr altLang="en-US" b="1" lang="zh-CN" sz="3200">
                <a:solidFill>
                  <a:schemeClr val="accent6">
                    <a:lumMod val="75000"/>
                  </a:schemeClr>
                </a:solidFill>
                <a:latin charset="-122" pitchFamily="34" typeface="微软雅黑"/>
                <a:ea charset="-122" pitchFamily="34" typeface="微软雅黑"/>
              </a:rPr>
              <a:t>旗下品牌</a:t>
            </a:r>
          </a:p>
        </p:txBody>
      </p:sp>
      <p:sp>
        <p:nvSpPr>
          <p:cNvPr id="3" name="TextBox 2"/>
          <p:cNvSpPr txBox="1"/>
          <p:nvPr/>
        </p:nvSpPr>
        <p:spPr>
          <a:xfrm>
            <a:off x="309763" y="1941502"/>
            <a:ext cx="487680" cy="2088232"/>
          </a:xfrm>
          <a:prstGeom prst="rect">
            <a:avLst/>
          </a:prstGeom>
          <a:noFill/>
        </p:spPr>
        <p:txBody>
          <a:bodyPr rtlCol="0" vert="eaVert" wrap="square">
            <a:spAutoFit/>
          </a:bodyPr>
          <a:lstStyle/>
          <a:p>
            <a:r>
              <a:rPr altLang="en-US" lang="zh-CN" sz="2000">
                <a:solidFill>
                  <a:schemeClr val="bg1">
                    <a:lumMod val="95000"/>
                  </a:schemeClr>
                </a:solidFill>
                <a:latin charset="-122" pitchFamily="34" typeface="微软雅黑"/>
                <a:ea charset="-122" pitchFamily="34" typeface="微软雅黑"/>
              </a:rPr>
              <a:t>天猫商城</a:t>
            </a:r>
          </a:p>
        </p:txBody>
      </p:sp>
      <p:sp>
        <p:nvSpPr>
          <p:cNvPr id="4" name="TextBox 3"/>
          <p:cNvSpPr txBox="1"/>
          <p:nvPr/>
        </p:nvSpPr>
        <p:spPr>
          <a:xfrm>
            <a:off x="5800080" y="416496"/>
            <a:ext cx="3744416" cy="3383281"/>
          </a:xfrm>
          <a:prstGeom prst="rect">
            <a:avLst/>
          </a:prstGeom>
          <a:noFill/>
        </p:spPr>
        <p:txBody>
          <a:bodyPr rtlCol="0" wrap="square">
            <a:spAutoFit/>
          </a:bodyPr>
          <a:lstStyle/>
          <a:p>
            <a:r>
              <a:rPr altLang="en-US" lang="zh-CN">
                <a:latin charset="-122" pitchFamily="34" typeface="微软雅黑"/>
                <a:ea charset="-122" pitchFamily="34" typeface="微软雅黑"/>
              </a:rPr>
              <a:t>天猫原名“淘宝商城”</a:t>
            </a:r>
          </a:p>
          <a:p>
            <a:r>
              <a:rPr altLang="en-US" lang="zh-CN">
                <a:latin charset="-122" pitchFamily="34" typeface="微软雅黑"/>
                <a:ea charset="-122" pitchFamily="34" typeface="微软雅黑"/>
              </a:rPr>
              <a:t>是一个综合性购物网站</a:t>
            </a:r>
          </a:p>
          <a:p>
            <a:r>
              <a:rPr altLang="en-US" lang="zh-CN">
                <a:latin charset="-122" pitchFamily="34" typeface="微软雅黑"/>
                <a:ea charset="-122" pitchFamily="34" typeface="微软雅黑"/>
              </a:rPr>
              <a:t>淘宝网全新打造的B2C</a:t>
            </a:r>
          </a:p>
          <a:p>
            <a:r>
              <a:rPr altLang="en-US" lang="zh-CN">
                <a:latin charset="-122" pitchFamily="34" typeface="微软雅黑"/>
                <a:ea charset="-122" pitchFamily="34" typeface="微软雅黑"/>
              </a:rPr>
              <a:t>（Business-to-Consumer</a:t>
            </a:r>
          </a:p>
          <a:p>
            <a:r>
              <a:rPr altLang="en-US" lang="zh-CN">
                <a:latin charset="-122" pitchFamily="34" typeface="微软雅黑"/>
                <a:ea charset="-122" pitchFamily="34" typeface="微软雅黑"/>
              </a:rPr>
              <a:t>商业零售）。其整合数千家品牌商生产商，为商家和消费者之间提供一站式解决方案</a:t>
            </a:r>
          </a:p>
          <a:p>
            <a:r>
              <a:rPr altLang="en-US" lang="zh-CN">
                <a:latin charset="-122" pitchFamily="34" typeface="微软雅黑"/>
                <a:ea charset="-122" pitchFamily="34" typeface="微软雅黑"/>
              </a:rPr>
              <a:t>提供100%品质保证的商品</a:t>
            </a:r>
          </a:p>
          <a:p>
            <a:r>
              <a:rPr altLang="en-US" lang="zh-CN">
                <a:latin charset="-122" pitchFamily="34" typeface="微软雅黑"/>
                <a:ea charset="-122" pitchFamily="34" typeface="微软雅黑"/>
              </a:rPr>
              <a:t>7天无理由退货的售后服务</a:t>
            </a:r>
          </a:p>
          <a:p>
            <a:r>
              <a:rPr altLang="en-US" lang="zh-CN">
                <a:latin charset="-122" pitchFamily="34" typeface="微软雅黑"/>
                <a:ea charset="-122" pitchFamily="34" typeface="微软雅黑"/>
              </a:rPr>
              <a:t>以及购物积分返现等优质服务。</a:t>
            </a:r>
          </a:p>
          <a:p>
            <a:r>
              <a:rPr altLang="en-US" lang="zh-CN">
                <a:latin charset="-122" pitchFamily="34" typeface="微软雅黑"/>
                <a:ea charset="-122" pitchFamily="34" typeface="微软雅黑"/>
              </a:rPr>
              <a:t>淘宝商城是亚洲最大购物网站淘宝网全新打造的B2C</a:t>
            </a:r>
          </a:p>
        </p:txBody>
      </p:sp>
      <p:pic>
        <p:nvPicPr>
          <p:cNvPr id="6" name="图片 5"/>
          <p:cNvPicPr>
            <a:picLocks noChangeAspect="1"/>
          </p:cNvPicPr>
          <p:nvPr/>
        </p:nvPicPr>
        <p:blipFill>
          <a:blip r:embed="rId3">
            <a:extLst>
              <a:ext uri="{28A0092B-C50C-407E-A947-70E740481C1C}">
                <a14:useLocalDpi val="0"/>
              </a:ext>
            </a:extLst>
          </a:blip>
          <a:srcRect b="7228" r="1552"/>
          <a:stretch>
            <a:fillRect/>
          </a:stretch>
        </p:blipFill>
        <p:spPr>
          <a:xfrm>
            <a:off x="1618135" y="3793604"/>
            <a:ext cx="4032448" cy="1699416"/>
          </a:xfrm>
          <a:prstGeom prst="rect">
            <a:avLst/>
          </a:prstGeom>
        </p:spPr>
      </p:pic>
      <p:pic>
        <p:nvPicPr>
          <p:cNvPr id="4098" name="Picture 2"/>
          <p:cNvPicPr>
            <a:picLocks noChangeArrowheads="1" noChangeAspect="1"/>
          </p:cNvPicPr>
          <p:nvPr/>
        </p:nvPicPr>
        <p:blipFill>
          <a:blip r:embed="rId4">
            <a:extLst>
              <a:ext uri="{28A0092B-C50C-407E-A947-70E740481C1C}">
                <a14:useLocalDpi val="0"/>
              </a:ext>
            </a:extLst>
          </a:blip>
          <a:stretch>
            <a:fillRect/>
          </a:stretch>
        </p:blipFill>
        <p:spPr bwMode="auto">
          <a:xfrm>
            <a:off x="1626519" y="1975216"/>
            <a:ext cx="1066800" cy="1706563"/>
          </a:xfrm>
          <a:prstGeom prst="rect">
            <a:avLst/>
          </a:prstGeom>
          <a:noFill/>
          <a:ln w="9525">
            <a:solidFill>
              <a:schemeClr val="tx1"/>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3704905" y="409228"/>
            <a:ext cx="1915990" cy="1943100"/>
          </a:xfrm>
          <a:prstGeom prst="rect">
            <a:avLst/>
          </a:prstGeom>
        </p:spPr>
      </p:pic>
      <p:sp>
        <p:nvSpPr>
          <p:cNvPr id="12" name="TextBox 11"/>
          <p:cNvSpPr txBox="1"/>
          <p:nvPr/>
        </p:nvSpPr>
        <p:spPr>
          <a:xfrm>
            <a:off x="5800080" y="3793604"/>
            <a:ext cx="3744416" cy="1737360"/>
          </a:xfrm>
          <a:prstGeom prst="rect">
            <a:avLst/>
          </a:prstGeom>
          <a:noFill/>
        </p:spPr>
        <p:txBody>
          <a:bodyPr rtlCol="0" wrap="square">
            <a:spAutoFit/>
          </a:bodyPr>
          <a:lstStyle/>
          <a:p>
            <a:r>
              <a:rPr altLang="zh-CN" lang="en-US">
                <a:latin charset="-122" pitchFamily="34" typeface="微软雅黑"/>
                <a:ea charset="-122" pitchFamily="34" typeface="微软雅黑"/>
              </a:rPr>
              <a:t>2012年11月11日</a:t>
            </a:r>
          </a:p>
          <a:p>
            <a:r>
              <a:rPr altLang="zh-CN" lang="en-US">
                <a:latin charset="-122" pitchFamily="34" typeface="微软雅黑"/>
                <a:ea charset="-122" pitchFamily="34" typeface="微软雅黑"/>
              </a:rPr>
              <a:t>天猫借光棍节大赚一笔</a:t>
            </a:r>
          </a:p>
          <a:p>
            <a:r>
              <a:rPr altLang="zh-CN" lang="en-US">
                <a:latin charset="-122" pitchFamily="34" typeface="微软雅黑"/>
                <a:ea charset="-122" pitchFamily="34" typeface="微软雅黑"/>
              </a:rPr>
              <a:t>13小时卖100亿，</a:t>
            </a:r>
          </a:p>
          <a:p>
            <a:r>
              <a:rPr altLang="zh-CN" lang="en-US">
                <a:latin charset="-122" pitchFamily="34" typeface="微软雅黑"/>
                <a:ea charset="-122" pitchFamily="34" typeface="微软雅黑"/>
              </a:rPr>
              <a:t>2012年11月11月，淘宝发起双十一狂欢节，天猫创下132亿</a:t>
            </a:r>
          </a:p>
          <a:p>
            <a:r>
              <a:rPr altLang="zh-CN" lang="en-US">
                <a:latin charset="-122" pitchFamily="34" typeface="微软雅黑"/>
                <a:ea charset="-122" pitchFamily="34" typeface="微软雅黑"/>
              </a:rPr>
              <a:t>的销售额</a:t>
            </a:r>
          </a:p>
        </p:txBody>
      </p:sp>
    </p:spTree>
    <p:extLst>
      <p:ext uri="{BB962C8B-B14F-4D97-AF65-F5344CB8AC3E}">
        <p14:creationId val="387513859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ipe(up)" transition="in">
                                      <p:cBhvr>
                                        <p:cTn dur="750" id="7"/>
                                        <p:tgtEl>
                                          <p:spTgt spid="3"/>
                                        </p:tgtEl>
                                      </p:cBhvr>
                                    </p:animEffect>
                                  </p:childTnLst>
                                </p:cTn>
                              </p:par>
                            </p:childTnLst>
                          </p:cTn>
                        </p:par>
                        <p:par>
                          <p:cTn fill="hold" id="8" nodeType="afterGroup">
                            <p:stCondLst>
                              <p:cond delay="750"/>
                            </p:stCondLst>
                            <p:childTnLst>
                              <p:par>
                                <p:cTn fill="hold" id="9" nodeType="afterEffect" presetClass="entr" presetID="2" presetSubtype="1">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250" fill="hold" id="11"/>
                                        <p:tgtEl>
                                          <p:spTgt spid="6"/>
                                        </p:tgtEl>
                                        <p:attrNameLst>
                                          <p:attrName>ppt_x</p:attrName>
                                        </p:attrNameLst>
                                      </p:cBhvr>
                                      <p:tavLst>
                                        <p:tav tm="0">
                                          <p:val>
                                            <p:strVal val="#ppt_x"/>
                                          </p:val>
                                        </p:tav>
                                        <p:tav tm="100000">
                                          <p:val>
                                            <p:strVal val="#ppt_x"/>
                                          </p:val>
                                        </p:tav>
                                      </p:tavLst>
                                    </p:anim>
                                    <p:anim calcmode="lin" valueType="num">
                                      <p:cBhvr additive="base">
                                        <p:cTn dur="250" fill="hold" id="12"/>
                                        <p:tgtEl>
                                          <p:spTgt spid="6"/>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1">
                                  <p:stCondLst>
                                    <p:cond delay="15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250" fill="hold" id="15"/>
                                        <p:tgtEl>
                                          <p:spTgt spid="7"/>
                                        </p:tgtEl>
                                        <p:attrNameLst>
                                          <p:attrName>ppt_x</p:attrName>
                                        </p:attrNameLst>
                                      </p:cBhvr>
                                      <p:tavLst>
                                        <p:tav tm="0">
                                          <p:val>
                                            <p:strVal val="#ppt_x"/>
                                          </p:val>
                                        </p:tav>
                                        <p:tav tm="100000">
                                          <p:val>
                                            <p:strVal val="#ppt_x"/>
                                          </p:val>
                                        </p:tav>
                                      </p:tavLst>
                                    </p:anim>
                                    <p:anim calcmode="lin" valueType="num">
                                      <p:cBhvr additive="base">
                                        <p:cTn dur="250" fill="hold" id="16"/>
                                        <p:tgtEl>
                                          <p:spTgt spid="7"/>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1">
                                  <p:stCondLst>
                                    <p:cond delay="300"/>
                                  </p:stCondLst>
                                  <p:childTnLst>
                                    <p:set>
                                      <p:cBhvr>
                                        <p:cTn dur="1" fill="hold" id="18">
                                          <p:stCondLst>
                                            <p:cond delay="0"/>
                                          </p:stCondLst>
                                        </p:cTn>
                                        <p:tgtEl>
                                          <p:spTgt spid="4098"/>
                                        </p:tgtEl>
                                        <p:attrNameLst>
                                          <p:attrName>style.visibility</p:attrName>
                                        </p:attrNameLst>
                                      </p:cBhvr>
                                      <p:to>
                                        <p:strVal val="visible"/>
                                      </p:to>
                                    </p:set>
                                    <p:anim calcmode="lin" valueType="num">
                                      <p:cBhvr additive="base">
                                        <p:cTn dur="250" fill="hold" id="19"/>
                                        <p:tgtEl>
                                          <p:spTgt spid="4098"/>
                                        </p:tgtEl>
                                        <p:attrNameLst>
                                          <p:attrName>ppt_x</p:attrName>
                                        </p:attrNameLst>
                                      </p:cBhvr>
                                      <p:tavLst>
                                        <p:tav tm="0">
                                          <p:val>
                                            <p:strVal val="#ppt_x"/>
                                          </p:val>
                                        </p:tav>
                                        <p:tav tm="100000">
                                          <p:val>
                                            <p:strVal val="#ppt_x"/>
                                          </p:val>
                                        </p:tav>
                                      </p:tavLst>
                                    </p:anim>
                                    <p:anim calcmode="lin" valueType="num">
                                      <p:cBhvr additive="base">
                                        <p:cTn dur="250" fill="hold" id="20"/>
                                        <p:tgtEl>
                                          <p:spTgt spid="4098"/>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1">
                                  <p:stCondLst>
                                    <p:cond delay="45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250" fill="hold" id="23"/>
                                        <p:tgtEl>
                                          <p:spTgt spid="8"/>
                                        </p:tgtEl>
                                        <p:attrNameLst>
                                          <p:attrName>ppt_x</p:attrName>
                                        </p:attrNameLst>
                                      </p:cBhvr>
                                      <p:tavLst>
                                        <p:tav tm="0">
                                          <p:val>
                                            <p:strVal val="#ppt_x"/>
                                          </p:val>
                                        </p:tav>
                                        <p:tav tm="100000">
                                          <p:val>
                                            <p:strVal val="#ppt_x"/>
                                          </p:val>
                                        </p:tav>
                                      </p:tavLst>
                                    </p:anim>
                                    <p:anim calcmode="lin" valueType="num">
                                      <p:cBhvr additive="base">
                                        <p:cTn dur="250" fill="hold" id="24"/>
                                        <p:tgtEl>
                                          <p:spTgt spid="8"/>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1450"/>
                            </p:stCondLst>
                            <p:childTnLst>
                              <p:par>
                                <p:cTn fill="hold" grpId="0" id="26" nodeType="afterEffect" presetClass="entr" presetID="2" presetSubtype="4">
                                  <p:stCondLst>
                                    <p:cond delay="250"/>
                                  </p:stCondLst>
                                  <p:childTnLst>
                                    <p:set>
                                      <p:cBhvr>
                                        <p:cTn dur="1" fill="hold" id="27">
                                          <p:stCondLst>
                                            <p:cond delay="0"/>
                                          </p:stCondLst>
                                        </p:cTn>
                                        <p:tgtEl>
                                          <p:spTgt spid="4"/>
                                        </p:tgtEl>
                                        <p:attrNameLst>
                                          <p:attrName>style.visibility</p:attrName>
                                        </p:attrNameLst>
                                      </p:cBhvr>
                                      <p:to>
                                        <p:strVal val="visible"/>
                                      </p:to>
                                    </p:set>
                                    <p:anim calcmode="lin" valueType="num">
                                      <p:cBhvr additive="base">
                                        <p:cTn dur="500" fill="hold" id="28"/>
                                        <p:tgtEl>
                                          <p:spTgt spid="4"/>
                                        </p:tgtEl>
                                        <p:attrNameLst>
                                          <p:attrName>ppt_x</p:attrName>
                                        </p:attrNameLst>
                                      </p:cBhvr>
                                      <p:tavLst>
                                        <p:tav tm="0">
                                          <p:val>
                                            <p:strVal val="#ppt_x"/>
                                          </p:val>
                                        </p:tav>
                                        <p:tav tm="100000">
                                          <p:val>
                                            <p:strVal val="#ppt_x"/>
                                          </p:val>
                                        </p:tav>
                                      </p:tavLst>
                                    </p:anim>
                                    <p:anim calcmode="lin" valueType="num">
                                      <p:cBhvr additive="base">
                                        <p:cTn dur="500" fill="hold" id="29"/>
                                        <p:tgtEl>
                                          <p:spTgt spid="4"/>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200"/>
                            </p:stCondLst>
                            <p:childTnLst>
                              <p:par>
                                <p:cTn fill="hold" grpId="0" id="31" nodeType="afterEffect" presetClass="entr" presetID="2" presetSubtype="4">
                                  <p:stCondLst>
                                    <p:cond delay="0"/>
                                  </p:stCondLst>
                                  <p:childTnLst>
                                    <p:set>
                                      <p:cBhvr>
                                        <p:cTn dur="1" fill="hold" id="32">
                                          <p:stCondLst>
                                            <p:cond delay="0"/>
                                          </p:stCondLst>
                                        </p:cTn>
                                        <p:tgtEl>
                                          <p:spTgt spid="12"/>
                                        </p:tgtEl>
                                        <p:attrNameLst>
                                          <p:attrName>style.visibility</p:attrName>
                                        </p:attrNameLst>
                                      </p:cBhvr>
                                      <p:to>
                                        <p:strVal val="visible"/>
                                      </p:to>
                                    </p:set>
                                    <p:anim calcmode="lin" valueType="num">
                                      <p:cBhvr additive="base">
                                        <p:cTn dur="500" fill="hold" id="33"/>
                                        <p:tgtEl>
                                          <p:spTgt spid="12"/>
                                        </p:tgtEl>
                                        <p:attrNameLst>
                                          <p:attrName>ppt_x</p:attrName>
                                        </p:attrNameLst>
                                      </p:cBhvr>
                                      <p:tavLst>
                                        <p:tav tm="0">
                                          <p:val>
                                            <p:strVal val="#ppt_x"/>
                                          </p:val>
                                        </p:tav>
                                        <p:tav tm="100000">
                                          <p:val>
                                            <p:strVal val="#ppt_x"/>
                                          </p:val>
                                        </p:tav>
                                      </p:tavLst>
                                    </p:anim>
                                    <p:anim calcmode="lin" valueType="num">
                                      <p:cBhvr additive="base">
                                        <p:cTn dur="500" fill="hold" id="34"/>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1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124" name="Picture 4"/>
          <p:cNvPicPr>
            <a:picLocks noChangeArrowheads="1" noChangeAspect="1"/>
          </p:cNvPicPr>
          <p:nvPr/>
        </p:nvPicPr>
        <p:blipFill>
          <a:blip r:embed="rId2">
            <a:extLst>
              <a:ext uri="{28A0092B-C50C-407E-A947-70E740481C1C}">
                <a14:useLocalDpi val="0"/>
              </a:ext>
            </a:extLst>
          </a:blip>
          <a:stretch>
            <a:fillRect/>
          </a:stretch>
        </p:blipFill>
        <p:spPr bwMode="auto">
          <a:xfrm>
            <a:off x="4981753" y="2974938"/>
            <a:ext cx="2720185" cy="27201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 name="TextBox 1"/>
          <p:cNvSpPr txBox="1"/>
          <p:nvPr/>
        </p:nvSpPr>
        <p:spPr>
          <a:xfrm>
            <a:off x="154420" y="121196"/>
            <a:ext cx="670560" cy="2088232"/>
          </a:xfrm>
          <a:prstGeom prst="rect">
            <a:avLst/>
          </a:prstGeom>
          <a:noFill/>
        </p:spPr>
        <p:txBody>
          <a:bodyPr rtlCol="0" vert="eaVert" wrap="square">
            <a:spAutoFit/>
          </a:bodyPr>
          <a:lstStyle/>
          <a:p>
            <a:r>
              <a:rPr altLang="en-US" b="1" lang="zh-CN" sz="3200">
                <a:solidFill>
                  <a:schemeClr val="accent6">
                    <a:lumMod val="75000"/>
                  </a:schemeClr>
                </a:solidFill>
                <a:latin charset="-122" pitchFamily="34" typeface="微软雅黑"/>
                <a:ea charset="-122" pitchFamily="34" typeface="微软雅黑"/>
              </a:rPr>
              <a:t>旗下品牌</a:t>
            </a:r>
          </a:p>
        </p:txBody>
      </p:sp>
      <p:sp>
        <p:nvSpPr>
          <p:cNvPr id="3" name="TextBox 2"/>
          <p:cNvSpPr txBox="1"/>
          <p:nvPr/>
        </p:nvSpPr>
        <p:spPr>
          <a:xfrm>
            <a:off x="309765" y="1941502"/>
            <a:ext cx="487680" cy="2088232"/>
          </a:xfrm>
          <a:prstGeom prst="rect">
            <a:avLst/>
          </a:prstGeom>
          <a:noFill/>
        </p:spPr>
        <p:txBody>
          <a:bodyPr rtlCol="0" vert="eaVert" wrap="square">
            <a:spAutoFit/>
          </a:bodyPr>
          <a:lstStyle/>
          <a:p>
            <a:r>
              <a:rPr altLang="en-US" lang="zh-CN" sz="2000">
                <a:solidFill>
                  <a:schemeClr val="bg1">
                    <a:lumMod val="95000"/>
                  </a:schemeClr>
                </a:solidFill>
                <a:latin charset="-122" pitchFamily="34" typeface="微软雅黑"/>
                <a:ea charset="-122" pitchFamily="34" typeface="微软雅黑"/>
              </a:rPr>
              <a:t>支付宝</a:t>
            </a:r>
          </a:p>
        </p:txBody>
      </p:sp>
      <p:pic>
        <p:nvPicPr>
          <p:cNvPr id="5122" name="Picture 2"/>
          <p:cNvPicPr>
            <a:picLocks noChangeArrowheads="1" noChangeAspect="1"/>
          </p:cNvPicPr>
          <p:nvPr/>
        </p:nvPicPr>
        <p:blipFill>
          <a:blip r:embed="rId3">
            <a:extLst>
              <a:ext uri="{28A0092B-C50C-407E-A947-70E740481C1C}">
                <a14:useLocalDpi val="0"/>
              </a:ext>
            </a:extLst>
          </a:blip>
          <a:srcRect r="10743"/>
          <a:stretch>
            <a:fillRect/>
          </a:stretch>
        </p:blipFill>
        <p:spPr bwMode="auto">
          <a:xfrm>
            <a:off x="7512153" y="2892285"/>
            <a:ext cx="2046062" cy="22923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5123" name="Picture 3"/>
          <p:cNvPicPr>
            <a:picLocks noChangeArrowheads="1" noChangeAspect="1"/>
          </p:cNvPicPr>
          <p:nvPr/>
        </p:nvPicPr>
        <p:blipFill>
          <a:blip r:embed="rId4">
            <a:extLst>
              <a:ext uri="{28A0092B-C50C-407E-A947-70E740481C1C}">
                <a14:useLocalDpi val="0"/>
              </a:ext>
            </a:extLst>
          </a:blip>
          <a:stretch>
            <a:fillRect/>
          </a:stretch>
        </p:blipFill>
        <p:spPr bwMode="auto">
          <a:xfrm>
            <a:off x="6520160" y="257149"/>
            <a:ext cx="2668352" cy="26683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TextBox 6"/>
          <p:cNvSpPr txBox="1"/>
          <p:nvPr/>
        </p:nvSpPr>
        <p:spPr>
          <a:xfrm>
            <a:off x="1551608" y="697261"/>
            <a:ext cx="3744416" cy="18196571"/>
          </a:xfrm>
          <a:prstGeom prst="rect">
            <a:avLst/>
          </a:prstGeom>
          <a:noFill/>
        </p:spPr>
        <p:txBody>
          <a:bodyPr rtlCol="0" wrap="square">
            <a:spAutoFit/>
          </a:bodyPr>
          <a:lstStyle/>
          <a:p>
            <a:pPr algn="r"/>
            <a:r>
              <a:rPr altLang="en-US" b="1" lang="zh-CN" sz="3600">
                <a:solidFill>
                  <a:schemeClr val="accent6">
                    <a:lumMod val="75000"/>
                  </a:schemeClr>
                </a:solidFill>
                <a:latin charset="-122" pitchFamily="34" typeface="微软雅黑"/>
                <a:ea charset="-122" pitchFamily="34" typeface="微软雅黑"/>
              </a:rPr>
              <a:t>支付宝（alipay）</a:t>
            </a:r>
          </a:p>
          <a:p>
            <a:pPr algn="r"/>
            <a:r>
              <a:rPr altLang="en-US" b="1" lang="zh-CN" sz="3600">
                <a:solidFill>
                  <a:schemeClr val="accent6">
                    <a:lumMod val="75000"/>
                  </a:schemeClr>
                </a:solidFill>
                <a:latin charset="-122" pitchFamily="34" typeface="微软雅黑"/>
                <a:ea charset="-122" pitchFamily="34" typeface="微软雅黑"/>
              </a:rPr>
              <a:t>网络技术有限公司是国内领先的独立第三方支付平台</a:t>
            </a:r>
          </a:p>
          <a:p>
            <a:pPr algn="r"/>
            <a:r>
              <a:rPr altLang="en-US" b="1" lang="zh-CN" sz="3600">
                <a:solidFill>
                  <a:schemeClr val="accent6">
                    <a:lumMod val="75000"/>
                  </a:schemeClr>
                </a:solidFill>
                <a:latin charset="-122" pitchFamily="34" typeface="微软雅黑"/>
                <a:ea charset="-122" pitchFamily="34" typeface="微软雅黑"/>
              </a:rPr>
              <a:t>目前，支付宝作为独立支付平台向用户提供付款、提现、收款、转账担保交易、生活缴费、理财产品等基本服务相当于“电子钱包”的功能。支付宝于2004年12月独立为</a:t>
            </a:r>
          </a:p>
          <a:p>
            <a:pPr algn="r"/>
            <a:r>
              <a:rPr altLang="en-US" b="1" lang="zh-CN" sz="3600">
                <a:solidFill>
                  <a:schemeClr val="accent6">
                    <a:lumMod val="75000"/>
                  </a:schemeClr>
                </a:solidFill>
                <a:latin charset="-122" pitchFamily="34" typeface="微软雅黑"/>
                <a:ea charset="-122" pitchFamily="34" typeface="微软雅黑"/>
              </a:rPr>
              <a:t>浙江支付宝网络技术有限公司</a:t>
            </a:r>
          </a:p>
          <a:p>
            <a:pPr algn="r"/>
            <a:r>
              <a:rPr altLang="en-US" b="1" lang="zh-CN" sz="3600">
                <a:solidFill>
                  <a:schemeClr val="accent6">
                    <a:lumMod val="75000"/>
                  </a:schemeClr>
                </a:solidFill>
                <a:latin charset="-122" pitchFamily="34" typeface="微软雅黑"/>
                <a:ea charset="-122" pitchFamily="34" typeface="微软雅黑"/>
              </a:rPr>
              <a:t>是阿里巴巴集团的关联公司</a:t>
            </a:r>
          </a:p>
          <a:p>
            <a:pPr algn="r"/>
            <a:r>
              <a:rPr altLang="en-US" b="1" lang="zh-CN" sz="3600">
                <a:solidFill>
                  <a:schemeClr val="accent6">
                    <a:lumMod val="75000"/>
                  </a:schemeClr>
                </a:solidFill>
                <a:latin charset="-122" pitchFamily="34" typeface="微软雅黑"/>
                <a:ea charset="-122" pitchFamily="34" typeface="微软雅黑"/>
              </a:rPr>
              <a:t>支付宝公司于2010年12月宣布用户数突破5.5亿.2011年9月5日</a:t>
            </a:r>
          </a:p>
          <a:p>
            <a:pPr algn="r"/>
            <a:r>
              <a:rPr altLang="en-US" b="1" lang="zh-CN" sz="3600">
                <a:solidFill>
                  <a:schemeClr val="accent6">
                    <a:lumMod val="75000"/>
                  </a:schemeClr>
                </a:solidFill>
                <a:latin charset="-122" pitchFamily="34" typeface="微软雅黑"/>
                <a:ea charset="-122" pitchFamily="34" typeface="微软雅黑"/>
              </a:rPr>
              <a:t>支付宝收购安卡支付打算深度拓展跨境业务。2012年2月8日起</a:t>
            </a:r>
          </a:p>
          <a:p>
            <a:pPr algn="r"/>
            <a:r>
              <a:rPr altLang="en-US" b="1" lang="zh-CN" sz="3600">
                <a:solidFill>
                  <a:schemeClr val="accent6">
                    <a:lumMod val="75000"/>
                  </a:schemeClr>
                </a:solidFill>
                <a:latin charset="-122" pitchFamily="34" typeface="微软雅黑"/>
                <a:ea charset="-122" pitchFamily="34" typeface="微软雅黑"/>
              </a:rPr>
              <a:t>支付宝将关闭信用卡充值服务，但可继续使用信用卡付款</a:t>
            </a:r>
          </a:p>
        </p:txBody>
      </p:sp>
    </p:spTree>
    <p:extLst>
      <p:ext uri="{BB962C8B-B14F-4D97-AF65-F5344CB8AC3E}">
        <p14:creationId val="251407840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ipe(up)" transition="in">
                                      <p:cBhvr>
                                        <p:cTn dur="750" id="7"/>
                                        <p:tgtEl>
                                          <p:spTgt spid="3"/>
                                        </p:tgtEl>
                                      </p:cBhvr>
                                    </p:animEffect>
                                  </p:childTnLst>
                                </p:cTn>
                              </p:par>
                            </p:childTnLst>
                          </p:cTn>
                        </p:par>
                        <p:par>
                          <p:cTn fill="hold" id="8" nodeType="afterGroup">
                            <p:stCondLst>
                              <p:cond delay="750"/>
                            </p:stCondLst>
                            <p:childTnLst>
                              <p:par>
                                <p:cTn fill="hold" grpId="0"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par>
                                <p:cTn fill="hold" id="14" nodeType="withEffect" presetClass="entr" presetID="6" presetSubtype="32">
                                  <p:stCondLst>
                                    <p:cond delay="250"/>
                                  </p:stCondLst>
                                  <p:childTnLst>
                                    <p:set>
                                      <p:cBhvr>
                                        <p:cTn dur="1" fill="hold" id="15">
                                          <p:stCondLst>
                                            <p:cond delay="0"/>
                                          </p:stCondLst>
                                        </p:cTn>
                                        <p:tgtEl>
                                          <p:spTgt spid="5123"/>
                                        </p:tgtEl>
                                        <p:attrNameLst>
                                          <p:attrName>style.visibility</p:attrName>
                                        </p:attrNameLst>
                                      </p:cBhvr>
                                      <p:to>
                                        <p:strVal val="visible"/>
                                      </p:to>
                                    </p:set>
                                    <p:animEffect filter="circle(out)" transition="in">
                                      <p:cBhvr>
                                        <p:cTn dur="2000" id="16"/>
                                        <p:tgtEl>
                                          <p:spTgt spid="5123"/>
                                        </p:tgtEl>
                                      </p:cBhvr>
                                    </p:animEffect>
                                  </p:childTnLst>
                                </p:cTn>
                              </p:par>
                              <p:par>
                                <p:cTn fill="hold" id="17" nodeType="withEffect" presetClass="entr" presetID="6" presetSubtype="32">
                                  <p:stCondLst>
                                    <p:cond delay="750"/>
                                  </p:stCondLst>
                                  <p:childTnLst>
                                    <p:set>
                                      <p:cBhvr>
                                        <p:cTn dur="1" fill="hold" id="18">
                                          <p:stCondLst>
                                            <p:cond delay="0"/>
                                          </p:stCondLst>
                                        </p:cTn>
                                        <p:tgtEl>
                                          <p:spTgt spid="5124"/>
                                        </p:tgtEl>
                                        <p:attrNameLst>
                                          <p:attrName>style.visibility</p:attrName>
                                        </p:attrNameLst>
                                      </p:cBhvr>
                                      <p:to>
                                        <p:strVal val="visible"/>
                                      </p:to>
                                    </p:set>
                                    <p:animEffect filter="circle(out)" transition="in">
                                      <p:cBhvr>
                                        <p:cTn dur="2000" id="19"/>
                                        <p:tgtEl>
                                          <p:spTgt spid="5124"/>
                                        </p:tgtEl>
                                      </p:cBhvr>
                                    </p:animEffect>
                                  </p:childTnLst>
                                </p:cTn>
                              </p:par>
                              <p:par>
                                <p:cTn fill="hold" id="20" nodeType="withEffect" presetClass="entr" presetID="6" presetSubtype="32">
                                  <p:stCondLst>
                                    <p:cond delay="1000"/>
                                  </p:stCondLst>
                                  <p:childTnLst>
                                    <p:set>
                                      <p:cBhvr>
                                        <p:cTn dur="1" fill="hold" id="21">
                                          <p:stCondLst>
                                            <p:cond delay="0"/>
                                          </p:stCondLst>
                                        </p:cTn>
                                        <p:tgtEl>
                                          <p:spTgt spid="5122"/>
                                        </p:tgtEl>
                                        <p:attrNameLst>
                                          <p:attrName>style.visibility</p:attrName>
                                        </p:attrNameLst>
                                      </p:cBhvr>
                                      <p:to>
                                        <p:strVal val="visible"/>
                                      </p:to>
                                    </p:set>
                                    <p:animEffect filter="circle(out)" transition="in">
                                      <p:cBhvr>
                                        <p:cTn dur="2000" id="22"/>
                                        <p:tgtEl>
                                          <p:spTgt spid="51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154420" y="121196"/>
            <a:ext cx="670560" cy="2088232"/>
          </a:xfrm>
          <a:prstGeom prst="rect">
            <a:avLst/>
          </a:prstGeom>
          <a:noFill/>
        </p:spPr>
        <p:txBody>
          <a:bodyPr rtlCol="0" vert="eaVert" wrap="square">
            <a:spAutoFit/>
          </a:bodyPr>
          <a:lstStyle/>
          <a:p>
            <a:r>
              <a:rPr altLang="en-US" b="1" lang="zh-CN" sz="3200">
                <a:solidFill>
                  <a:schemeClr val="accent6">
                    <a:lumMod val="75000"/>
                  </a:schemeClr>
                </a:solidFill>
                <a:latin charset="-122" pitchFamily="34" typeface="微软雅黑"/>
                <a:ea charset="-122" pitchFamily="34" typeface="微软雅黑"/>
              </a:rPr>
              <a:t>企业文化</a:t>
            </a:r>
          </a:p>
        </p:txBody>
      </p:sp>
      <p:sp>
        <p:nvSpPr>
          <p:cNvPr id="3" name="TextBox 2"/>
          <p:cNvSpPr txBox="1"/>
          <p:nvPr/>
        </p:nvSpPr>
        <p:spPr>
          <a:xfrm>
            <a:off x="1983656" y="359688"/>
            <a:ext cx="7200800" cy="5029201"/>
          </a:xfrm>
          <a:prstGeom prst="rect">
            <a:avLst/>
          </a:prstGeom>
          <a:noFill/>
        </p:spPr>
        <p:txBody>
          <a:bodyPr rtlCol="0" wrap="square">
            <a:spAutoFit/>
          </a:bodyPr>
          <a:lstStyle/>
          <a:p>
            <a:r>
              <a:rPr altLang="en-US" lang="zh-CN"/>
              <a:t>共享共担，平凡人做非凡事</a:t>
            </a:r>
          </a:p>
          <a:p>
            <a:r>
              <a:rPr altLang="en-US" lang="zh-CN"/>
              <a:t>乐于分享经验和知识，教学相长</a:t>
            </a:r>
          </a:p>
          <a:p>
            <a:r>
              <a:rPr altLang="en-US" lang="zh-CN"/>
              <a:t>以开放的心态听取他人意见；表达观点时，直言有讳</a:t>
            </a:r>
          </a:p>
          <a:p>
            <a:r>
              <a:rPr altLang="en-US" lang="zh-CN"/>
              <a:t>在工作中群策群力，拾遗补缺，不是自己份内的工作也不推诿</a:t>
            </a:r>
          </a:p>
          <a:p>
            <a:r>
              <a:rPr altLang="en-US" lang="zh-CN"/>
              <a:t>决策前充分发表意见，决策后坚决执行</a:t>
            </a:r>
          </a:p>
          <a:p>
            <a:r>
              <a:rPr altLang="en-US" lang="zh-CN"/>
              <a:t>有主人翁意识，积极参与，促进团队建设</a:t>
            </a:r>
          </a:p>
          <a:p>
            <a:r>
              <a:rPr altLang="en-US" lang="zh-CN"/>
              <a:t>迎接变化，勇于创新</a:t>
            </a:r>
          </a:p>
          <a:p>
            <a:r>
              <a:rPr altLang="en-US" lang="zh-CN"/>
              <a:t>对于行业和公司的变化,认真思考并充分理解,积极接受</a:t>
            </a:r>
          </a:p>
          <a:p>
            <a:r>
              <a:rPr altLang="en-US" lang="zh-CN"/>
              <a:t>对于变化对个人产生的影响,理性对待,充分沟通,诚意配合</a:t>
            </a:r>
          </a:p>
          <a:p>
            <a:r>
              <a:rPr altLang="en-US" lang="zh-CN"/>
              <a:t>面对变化,积极影响和带动同事</a:t>
            </a:r>
          </a:p>
          <a:p>
            <a:r>
              <a:rPr altLang="en-US" lang="zh-CN"/>
              <a:t>在工作中具备前瞻意识,不断尝试新方法,新思路</a:t>
            </a:r>
          </a:p>
          <a:p>
            <a:r>
              <a:rPr altLang="en-US" lang="zh-CN"/>
              <a:t>即使变化后产生了挫折和失败</a:t>
            </a:r>
          </a:p>
          <a:p>
            <a:r>
              <a:rPr altLang="en-US" lang="zh-CN"/>
              <a:t>也能重新调整,以更积极的心态拥抱下一次变化</a:t>
            </a:r>
          </a:p>
          <a:p>
            <a:endParaRPr altLang="en-US" lang="zh-CN"/>
          </a:p>
          <a:p>
            <a:r>
              <a:rPr altLang="en-US" lang="zh-CN"/>
              <a:t>三个代表</a:t>
            </a:r>
          </a:p>
          <a:p>
            <a:r>
              <a:rPr altLang="en-US" lang="zh-CN"/>
              <a:t>第一代表客户利益</a:t>
            </a:r>
          </a:p>
          <a:p>
            <a:r>
              <a:rPr altLang="en-US" lang="zh-CN"/>
              <a:t>第二代表员工利益</a:t>
            </a:r>
          </a:p>
          <a:p>
            <a:r>
              <a:rPr altLang="en-US" lang="zh-CN"/>
              <a:t>第三代表股东利益</a:t>
            </a:r>
          </a:p>
        </p:txBody>
      </p:sp>
      <p:pic>
        <p:nvPicPr>
          <p:cNvPr id="7170" name="Picture 2"/>
          <p:cNvPicPr>
            <a:picLocks noChangeArrowheads="1" noChangeAspect="1"/>
          </p:cNvPicPr>
          <p:nvPr/>
        </p:nvPicPr>
        <p:blipFill>
          <a:blip r:embed="rId2">
            <a:extLst>
              <a:ext uri="{28A0092B-C50C-407E-A947-70E740481C1C}">
                <a14:useLocalDpi val="0"/>
              </a:ext>
            </a:extLst>
          </a:blip>
          <a:stretch>
            <a:fillRect/>
          </a:stretch>
        </p:blipFill>
        <p:spPr bwMode="auto">
          <a:xfrm>
            <a:off x="7384256" y="3748862"/>
            <a:ext cx="2065412" cy="1549059"/>
          </a:xfrm>
          <a:prstGeom prst="rect">
            <a:avLst/>
          </a:prstGeom>
          <a:noFill/>
          <a:ln w="60325">
            <a:solidFill>
              <a:schemeClr val="accent6">
                <a:lumMod val="60000"/>
                <a:lumOff val="40000"/>
              </a:schemeClr>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pic>
        <p:nvPicPr>
          <p:cNvPr id="7171" name="Picture 3"/>
          <p:cNvPicPr>
            <a:picLocks noChangeArrowheads="1" noChangeAspect="1"/>
          </p:cNvPicPr>
          <p:nvPr/>
        </p:nvPicPr>
        <p:blipFill>
          <a:blip r:embed="rId3">
            <a:extLst>
              <a:ext uri="{28A0092B-C50C-407E-A947-70E740481C1C}">
                <a14:useLocalDpi val="0"/>
              </a:ext>
            </a:extLst>
          </a:blip>
          <a:stretch>
            <a:fillRect/>
          </a:stretch>
        </p:blipFill>
        <p:spPr bwMode="auto">
          <a:xfrm>
            <a:off x="4359920" y="4225652"/>
            <a:ext cx="2809978" cy="1048336"/>
          </a:xfrm>
          <a:prstGeom prst="rect">
            <a:avLst/>
          </a:prstGeom>
          <a:noFill/>
          <a:ln w="60325">
            <a:solidFill>
              <a:schemeClr val="accent6">
                <a:lumMod val="60000"/>
                <a:lumOff val="40000"/>
              </a:schemeClr>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spTree>
    <p:extLst>
      <p:ext uri="{BB962C8B-B14F-4D97-AF65-F5344CB8AC3E}">
        <p14:creationId val="212963548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7171"/>
                                        </p:tgtEl>
                                        <p:attrNameLst>
                                          <p:attrName>style.visibility</p:attrName>
                                        </p:attrNameLst>
                                      </p:cBhvr>
                                      <p:to>
                                        <p:strVal val="visible"/>
                                      </p:to>
                                    </p:set>
                                    <p:anim calcmode="lin" valueType="num">
                                      <p:cBhvr>
                                        <p:cTn dur="750" fill="hold" id="11"/>
                                        <p:tgtEl>
                                          <p:spTgt spid="7171"/>
                                        </p:tgtEl>
                                        <p:attrNameLst>
                                          <p:attrName>ppt_w</p:attrName>
                                        </p:attrNameLst>
                                      </p:cBhvr>
                                      <p:tavLst>
                                        <p:tav tm="0">
                                          <p:val>
                                            <p:fltVal val="0"/>
                                          </p:val>
                                        </p:tav>
                                        <p:tav tm="100000">
                                          <p:val>
                                            <p:strVal val="#ppt_w"/>
                                          </p:val>
                                        </p:tav>
                                      </p:tavLst>
                                    </p:anim>
                                    <p:anim calcmode="lin" valueType="num">
                                      <p:cBhvr>
                                        <p:cTn dur="750" fill="hold" id="12"/>
                                        <p:tgtEl>
                                          <p:spTgt spid="7171"/>
                                        </p:tgtEl>
                                        <p:attrNameLst>
                                          <p:attrName>ppt_h</p:attrName>
                                        </p:attrNameLst>
                                      </p:cBhvr>
                                      <p:tavLst>
                                        <p:tav tm="0">
                                          <p:val>
                                            <p:fltVal val="0"/>
                                          </p:val>
                                        </p:tav>
                                        <p:tav tm="100000">
                                          <p:val>
                                            <p:strVal val="#ppt_h"/>
                                          </p:val>
                                        </p:tav>
                                      </p:tavLst>
                                    </p:anim>
                                    <p:animEffect filter="fade" transition="in">
                                      <p:cBhvr>
                                        <p:cTn dur="750" id="13"/>
                                        <p:tgtEl>
                                          <p:spTgt spid="7171"/>
                                        </p:tgtEl>
                                      </p:cBhvr>
                                    </p:animEffect>
                                  </p:childTnLst>
                                </p:cTn>
                              </p:par>
                              <p:par>
                                <p:cTn fill="hold" id="14" nodeType="withEffect" presetClass="entr" presetID="53" presetSubtype="0">
                                  <p:stCondLst>
                                    <p:cond delay="250"/>
                                  </p:stCondLst>
                                  <p:childTnLst>
                                    <p:set>
                                      <p:cBhvr>
                                        <p:cTn dur="1" fill="hold" id="15">
                                          <p:stCondLst>
                                            <p:cond delay="0"/>
                                          </p:stCondLst>
                                        </p:cTn>
                                        <p:tgtEl>
                                          <p:spTgt spid="7170"/>
                                        </p:tgtEl>
                                        <p:attrNameLst>
                                          <p:attrName>style.visibility</p:attrName>
                                        </p:attrNameLst>
                                      </p:cBhvr>
                                      <p:to>
                                        <p:strVal val="visible"/>
                                      </p:to>
                                    </p:set>
                                    <p:anim calcmode="lin" valueType="num">
                                      <p:cBhvr>
                                        <p:cTn dur="750" fill="hold" id="16"/>
                                        <p:tgtEl>
                                          <p:spTgt spid="7170"/>
                                        </p:tgtEl>
                                        <p:attrNameLst>
                                          <p:attrName>ppt_w</p:attrName>
                                        </p:attrNameLst>
                                      </p:cBhvr>
                                      <p:tavLst>
                                        <p:tav tm="0">
                                          <p:val>
                                            <p:fltVal val="0"/>
                                          </p:val>
                                        </p:tav>
                                        <p:tav tm="100000">
                                          <p:val>
                                            <p:strVal val="#ppt_w"/>
                                          </p:val>
                                        </p:tav>
                                      </p:tavLst>
                                    </p:anim>
                                    <p:anim calcmode="lin" valueType="num">
                                      <p:cBhvr>
                                        <p:cTn dur="750" fill="hold" id="17"/>
                                        <p:tgtEl>
                                          <p:spTgt spid="7170"/>
                                        </p:tgtEl>
                                        <p:attrNameLst>
                                          <p:attrName>ppt_h</p:attrName>
                                        </p:attrNameLst>
                                      </p:cBhvr>
                                      <p:tavLst>
                                        <p:tav tm="0">
                                          <p:val>
                                            <p:fltVal val="0"/>
                                          </p:val>
                                        </p:tav>
                                        <p:tav tm="100000">
                                          <p:val>
                                            <p:strVal val="#ppt_h"/>
                                          </p:val>
                                        </p:tav>
                                      </p:tavLst>
                                    </p:anim>
                                    <p:animEffect filter="fade" transition="in">
                                      <p:cBhvr>
                                        <p:cTn dur="750" id="18"/>
                                        <p:tgtEl>
                                          <p:spTgt spid="71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154420" y="118410"/>
            <a:ext cx="670560" cy="2088232"/>
          </a:xfrm>
          <a:prstGeom prst="rect">
            <a:avLst/>
          </a:prstGeom>
          <a:noFill/>
        </p:spPr>
        <p:txBody>
          <a:bodyPr rtlCol="0" vert="eaVert" wrap="square">
            <a:spAutoFit/>
          </a:bodyPr>
          <a:lstStyle/>
          <a:p>
            <a:r>
              <a:rPr altLang="en-US" b="1" lang="zh-CN" sz="3200">
                <a:solidFill>
                  <a:schemeClr val="accent6">
                    <a:lumMod val="75000"/>
                  </a:schemeClr>
                </a:solidFill>
                <a:latin charset="-122" pitchFamily="34" typeface="微软雅黑"/>
                <a:ea charset="-122" pitchFamily="34" typeface="微软雅黑"/>
              </a:rPr>
              <a:t>战略方向</a:t>
            </a:r>
          </a:p>
        </p:txBody>
      </p:sp>
      <p:sp>
        <p:nvSpPr>
          <p:cNvPr id="3" name="TextBox 2"/>
          <p:cNvSpPr txBox="1"/>
          <p:nvPr/>
        </p:nvSpPr>
        <p:spPr>
          <a:xfrm>
            <a:off x="2150034" y="841276"/>
            <a:ext cx="7034421" cy="12710162"/>
          </a:xfrm>
          <a:prstGeom prst="rect">
            <a:avLst/>
          </a:prstGeom>
          <a:noFill/>
        </p:spPr>
        <p:txBody>
          <a:bodyPr rtlCol="0" wrap="square">
            <a:spAutoFit/>
          </a:bodyPr>
          <a:lstStyle/>
          <a:p>
            <a:r>
              <a:rPr altLang="en-US" b="1" lang="zh-CN" sz="3600">
                <a:solidFill>
                  <a:schemeClr val="accent6">
                    <a:lumMod val="75000"/>
                  </a:schemeClr>
                </a:solidFill>
                <a:latin charset="-122" pitchFamily="34" typeface="微软雅黑"/>
                <a:ea charset="-122" pitchFamily="34" typeface="微软雅黑"/>
              </a:rPr>
              <a:t>马云说未来几年阿里巴巴将会分成三块主要的业务第一块是平台战略，我们内部称为七家公司：七剑下天山阿里巴巴国外、阿里巴巴国内、一淘、淘宝、天猫、聚划算、云计算我们称为内部的七剑建立平台经济为所有的小企业建立一个机会的平台。 </a:t>
            </a:r>
          </a:p>
          <a:p>
            <a:r>
              <a:rPr altLang="en-US" b="1" lang="zh-CN" sz="3600">
                <a:solidFill>
                  <a:schemeClr val="accent6">
                    <a:lumMod val="75000"/>
                  </a:schemeClr>
                </a:solidFill>
                <a:latin charset="-122" pitchFamily="34" typeface="微软雅黑"/>
                <a:ea charset="-122" pitchFamily="34" typeface="微软雅黑"/>
              </a:rPr>
              <a:t>第二步是如何让那些诚信的网商富起来，需要用互联网的思想和互联网的技术去支撑整个社会未来金融体系的重建。 </a:t>
            </a:r>
          </a:p>
          <a:p>
            <a:r>
              <a:rPr altLang="en-US" b="1" lang="zh-CN" sz="3600">
                <a:solidFill>
                  <a:schemeClr val="accent6">
                    <a:lumMod val="75000"/>
                  </a:schemeClr>
                </a:solidFill>
                <a:latin charset="-122" pitchFamily="34" typeface="微软雅黑"/>
                <a:ea charset="-122" pitchFamily="34" typeface="微软雅黑"/>
              </a:rPr>
              <a:t>第三个阶段：数据，假如说数据不是用来分享，那就是一堆数字，一点意义都没有，在座的为了我们自己，也为了我们下一代的商人，我们必须去思考这些问题，并且从今天开始去努力你不要害怕失去什么，你要害怕的是你给了别人的东西是假的或者没有给别人东西，所以这是我们未来要发展的三个阶段平台、金融和数据。</a:t>
            </a:r>
          </a:p>
        </p:txBody>
      </p:sp>
    </p:spTree>
    <p:extLst>
      <p:ext uri="{BB962C8B-B14F-4D97-AF65-F5344CB8AC3E}">
        <p14:creationId val="90635872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750" id="7"/>
                                        <p:tgtEl>
                                          <p:spTgt spid="3"/>
                                        </p:tgtEl>
                                      </p:cBhvr>
                                    </p:animEffect>
                                    <p:anim calcmode="lin" valueType="num">
                                      <p:cBhvr>
                                        <p:cTn dur="750" fill="hold" id="8"/>
                                        <p:tgtEl>
                                          <p:spTgt spid="3"/>
                                        </p:tgtEl>
                                        <p:attrNameLst>
                                          <p:attrName>ppt_x</p:attrName>
                                        </p:attrNameLst>
                                      </p:cBhvr>
                                      <p:tavLst>
                                        <p:tav tm="0">
                                          <p:val>
                                            <p:strVal val="#ppt_x"/>
                                          </p:val>
                                        </p:tav>
                                        <p:tav tm="100000">
                                          <p:val>
                                            <p:strVal val="#ppt_x"/>
                                          </p:val>
                                        </p:tav>
                                      </p:tavLst>
                                    </p:anim>
                                    <p:anim calcmode="lin" valueType="num">
                                      <p:cBhvr>
                                        <p:cTn dur="750" fill="hold" id="9"/>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146" name="Picture 2"/>
          <p:cNvPicPr>
            <a:picLocks noChangeArrowheads="1" noChangeAspect="1"/>
          </p:cNvPicPr>
          <p:nvPr/>
        </p:nvPicPr>
        <p:blipFill>
          <a:blip r:embed="rId2">
            <a:extLst>
              <a:ext uri="{28A0092B-C50C-407E-A947-70E740481C1C}">
                <a14:useLocalDpi val="0"/>
              </a:ext>
            </a:extLst>
          </a:blip>
          <a:stretch>
            <a:fillRect/>
          </a:stretch>
        </p:blipFill>
        <p:spPr bwMode="auto">
          <a:xfrm>
            <a:off x="0" y="-186612"/>
            <a:ext cx="10160000" cy="59016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6147" name="Picture 3"/>
          <p:cNvPicPr>
            <a:picLocks noChangeArrowheads="1" noChangeAspect="1"/>
          </p:cNvPicPr>
          <p:nvPr/>
        </p:nvPicPr>
        <p:blipFill>
          <a:blip r:embed="rId3">
            <a:extLst>
              <a:ext uri="{28A0092B-C50C-407E-A947-70E740481C1C}">
                <a14:useLocalDpi val="0"/>
              </a:ext>
            </a:extLst>
          </a:blip>
          <a:stretch>
            <a:fillRect/>
          </a:stretch>
        </p:blipFill>
        <p:spPr bwMode="auto">
          <a:xfrm>
            <a:off x="5368032" y="697261"/>
            <a:ext cx="3981450" cy="2517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4" name="TextBox 3"/>
          <p:cNvSpPr txBox="1"/>
          <p:nvPr/>
        </p:nvSpPr>
        <p:spPr>
          <a:xfrm>
            <a:off x="5665251" y="3049286"/>
            <a:ext cx="3312368" cy="457200"/>
          </a:xfrm>
          <a:prstGeom prst="rect">
            <a:avLst/>
          </a:prstGeom>
          <a:noFill/>
        </p:spPr>
        <p:txBody>
          <a:bodyPr rtlCol="0" wrap="square">
            <a:spAutoFit/>
          </a:bodyPr>
          <a:lstStyle/>
          <a:p>
            <a:pPr algn="r"/>
            <a:r>
              <a:rPr altLang="en-US" b="1" lang="zh-CN" sz="2400">
                <a:solidFill>
                  <a:schemeClr val="accent6">
                    <a:lumMod val="75000"/>
                  </a:schemeClr>
                </a:solidFill>
                <a:latin charset="-122" pitchFamily="34" typeface="微软雅黑"/>
                <a:ea charset="-122" pitchFamily="34" typeface="微软雅黑"/>
              </a:rPr>
              <a:t>追求卓越，永不停息</a:t>
            </a:r>
          </a:p>
        </p:txBody>
      </p:sp>
    </p:spTree>
    <p:extLst>
      <p:ext uri="{BB962C8B-B14F-4D97-AF65-F5344CB8AC3E}">
        <p14:creationId val="85950819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6147"/>
                                        </p:tgtEl>
                                        <p:attrNameLst>
                                          <p:attrName>style.visibility</p:attrName>
                                        </p:attrNameLst>
                                      </p:cBhvr>
                                      <p:to>
                                        <p:strVal val="visible"/>
                                      </p:to>
                                    </p:set>
                                    <p:animEffect filter="fade" transition="in">
                                      <p:cBhvr>
                                        <p:cTn dur="500" id="7"/>
                                        <p:tgtEl>
                                          <p:spTgt spid="6147"/>
                                        </p:tgtEl>
                                      </p:cBhvr>
                                    </p:animEffect>
                                  </p:childTnLst>
                                </p:cTn>
                              </p:par>
                            </p:childTnLst>
                          </p:cTn>
                        </p:par>
                        <p:par>
                          <p:cTn fill="hold" id="8" nodeType="afterGroup">
                            <p:stCondLst>
                              <p:cond delay="500"/>
                            </p:stCondLst>
                            <p:childTnLst>
                              <p:par>
                                <p:cTn fill="hold" grpId="0" id="9" nodeType="afterEffect" presetClass="entr" presetID="2" presetSubtype="2">
                                  <p:stCondLst>
                                    <p:cond delay="5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1+#ppt_w/2"/>
                                          </p:val>
                                        </p:tav>
                                        <p:tav tm="100000">
                                          <p:val>
                                            <p:strVal val="#ppt_x"/>
                                          </p:val>
                                        </p:tav>
                                      </p:tavLst>
                                    </p:anim>
                                    <p:anim calcmode="lin" valueType="num">
                                      <p:cBhvr additive="base">
                                        <p:cTn dur="500" fill="hold" id="12"/>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92</Paragraphs>
  <Slides>9</Slides>
  <Notes>1</Notes>
  <TotalTime>0</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9</vt:i4>
      </vt:variant>
    </vt:vector>
  </HeadingPairs>
  <TitlesOfParts>
    <vt:vector baseType="lpstr" size="14">
      <vt:lpstr>Arial</vt:lpstr>
      <vt:lpstr>Calibri</vt:lpstr>
      <vt:lpstr>Calibri Light</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2021-08-22T12:05:45Z</dcterms:created>
  <cp:lastPrinted>2021-08-22T12:05:45Z</cp:lastPrinted>
  <dcterms:modified xsi:type="dcterms:W3CDTF">2021-08-22T05:45:48Z</dcterms:modified>
  <cp:revision>1</cp:revision>
</cp:coreProperties>
</file>