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3" r:id="rId7"/>
    <p:sldId id="264" r:id="rId8"/>
    <p:sldId id="265" r:id="rId9"/>
    <p:sldId id="266" r:id="rId10"/>
    <p:sldId id="274" r:id="rId11"/>
    <p:sldId id="278" r:id="rId12"/>
    <p:sldId id="275" r:id="rId13"/>
    <p:sldId id="267" r:id="rId14"/>
    <p:sldId id="280" r:id="rId15"/>
    <p:sldId id="260" r:id="rId16"/>
    <p:sldId id="279" r:id="rId17"/>
    <p:sldId id="281" r:id="rId18"/>
    <p:sldId id="282" r:id="rId19"/>
    <p:sldId id="276" r:id="rId20"/>
    <p:sldId id="277" r:id="rId21"/>
    <p:sldId id="283" r:id="rId22"/>
    <p:sldId id="261" r:id="rId23"/>
    <p:sldId id="268" r:id="rId24"/>
    <p:sldId id="262" r:id="rId25"/>
    <p:sldId id="269"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6314" autoAdjust="0"/>
  </p:normalViewPr>
  <p:slideViewPr>
    <p:cSldViewPr snapToGrid="0">
      <p:cViewPr varScale="1">
        <p:scale>
          <a:sx n="108" d="100"/>
          <a:sy n="108" d="100"/>
        </p:scale>
        <p:origin x="648"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4.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系列2</c:v>
                </c:pt>
              </c:strCache>
            </c:strRef>
          </c:tx>
          <c:spPr>
            <a:solidFill>
              <a:srgbClr val="77C7CF"/>
            </a:solidFill>
            <a:ln w="19050">
              <a:noFill/>
            </a:ln>
            <a:effectLst/>
          </c:spPr>
          <c:invertIfNegative val="0"/>
          <c:dPt>
            <c:idx val="0"/>
            <c:invertIfNegative val="0"/>
            <c:spPr>
              <a:solidFill>
                <a:srgbClr val="144C85"/>
              </a:solidFill>
              <a:ln w="19050">
                <a:noFill/>
              </a:ln>
              <a:effectLst/>
            </c:spPr>
            <c:extLst>
              <c:ext xmlns:c16="http://schemas.microsoft.com/office/drawing/2014/chart" uri="{C3380CC4-5D6E-409C-BE32-E72D297353CC}">
                <c16:uniqueId val="{00000001-AB60-4B06-B28B-5A35628FDF22}"/>
              </c:ext>
            </c:extLst>
          </c:dPt>
          <c:dPt>
            <c:idx val="1"/>
            <c:invertIfNegative val="0"/>
            <c:spPr>
              <a:solidFill>
                <a:srgbClr val="36B8BD"/>
              </a:solidFill>
              <a:ln w="19050">
                <a:noFill/>
              </a:ln>
              <a:effectLst/>
            </c:spPr>
            <c:extLst>
              <c:ext xmlns:c16="http://schemas.microsoft.com/office/drawing/2014/chart" uri="{C3380CC4-5D6E-409C-BE32-E72D297353CC}">
                <c16:uniqueId val="{00000003-AB60-4B06-B28B-5A35628FDF22}"/>
              </c:ext>
            </c:extLst>
          </c:dPt>
          <c:dPt>
            <c:idx val="2"/>
            <c:invertIfNegative val="0"/>
            <c:spPr>
              <a:solidFill>
                <a:srgbClr val="144C85"/>
              </a:solidFill>
              <a:ln w="19050">
                <a:noFill/>
              </a:ln>
              <a:effectLst/>
            </c:spPr>
            <c:extLst>
              <c:ext xmlns:c16="http://schemas.microsoft.com/office/drawing/2014/chart" uri="{C3380CC4-5D6E-409C-BE32-E72D297353CC}">
                <c16:uniqueId val="{00000005-AB60-4B06-B28B-5A35628FDF22}"/>
              </c:ext>
            </c:extLst>
          </c:dPt>
          <c:dPt>
            <c:idx val="3"/>
            <c:invertIfNegative val="0"/>
            <c:spPr>
              <a:solidFill>
                <a:srgbClr val="36B8BD"/>
              </a:solidFill>
              <a:ln w="19050">
                <a:noFill/>
              </a:ln>
              <a:effectLst/>
            </c:spPr>
            <c:extLst>
              <c:ext xmlns:c16="http://schemas.microsoft.com/office/drawing/2014/chart" uri="{C3380CC4-5D6E-409C-BE32-E72D297353CC}">
                <c16:uniqueId val="{00000007-AB60-4B06-B28B-5A35628FDF22}"/>
              </c:ext>
            </c:extLst>
          </c:dPt>
          <c:dPt>
            <c:idx val="4"/>
            <c:invertIfNegative val="0"/>
            <c:spPr>
              <a:solidFill>
                <a:srgbClr val="144C85"/>
              </a:solidFill>
              <a:ln w="19050">
                <a:noFill/>
              </a:ln>
              <a:effectLst/>
            </c:spPr>
            <c:extLst>
              <c:ext xmlns:c16="http://schemas.microsoft.com/office/drawing/2014/chart" uri="{C3380CC4-5D6E-409C-BE32-E72D297353CC}">
                <c16:uniqueId val="{00000009-AB60-4B06-B28B-5A35628FDF22}"/>
              </c:ext>
            </c:extLst>
          </c:dPt>
          <c:dPt>
            <c:idx val="5"/>
            <c:invertIfNegative val="0"/>
            <c:spPr>
              <a:solidFill>
                <a:srgbClr val="36B8BD"/>
              </a:solidFill>
              <a:ln w="19050">
                <a:noFill/>
              </a:ln>
              <a:effectLst/>
            </c:spPr>
            <c:extLst>
              <c:ext xmlns:c16="http://schemas.microsoft.com/office/drawing/2014/chart" uri="{C3380CC4-5D6E-409C-BE32-E72D297353CC}">
                <c16:uniqueId val="{0000000B-AB60-4B06-B28B-5A35628FDF22}"/>
              </c:ext>
            </c:extLst>
          </c:dPt>
          <c:dLbls>
            <c:dLbl>
              <c:idx val="0"/>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60-4B06-B28B-5A35628FDF2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60-4B06-B28B-5A35628FDF22}"/>
                </c:ext>
              </c:extLst>
            </c:dLbl>
            <c:dLbl>
              <c:idx val="2"/>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60-4B06-B28B-5A35628FDF22}"/>
                </c:ext>
              </c:extLst>
            </c:dLbl>
            <c:dLbl>
              <c:idx val="3"/>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60-4B06-B28B-5A35628FDF22}"/>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60-4B06-B28B-5A35628FDF22}"/>
                </c:ext>
              </c:extLst>
            </c:dLbl>
            <c:dLbl>
              <c:idx val="5"/>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60-4B06-B28B-5A35628FDF22}"/>
                </c:ext>
              </c:extLst>
            </c:dLbl>
            <c:spPr>
              <a:noFill/>
              <a:ln>
                <a:noFill/>
              </a:ln>
              <a:effectLst/>
            </c:spPr>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3.3</c:v>
                </c:pt>
                <c:pt idx="1">
                  <c:v>2.5</c:v>
                </c:pt>
                <c:pt idx="2">
                  <c:v>3.5</c:v>
                </c:pt>
                <c:pt idx="3">
                  <c:v>4.2</c:v>
                </c:pt>
                <c:pt idx="4">
                  <c:v>5.7</c:v>
                </c:pt>
                <c:pt idx="5">
                  <c:v>3.7</c:v>
                </c:pt>
              </c:numCache>
            </c:numRef>
          </c:val>
          <c:extLst>
            <c:ext xmlns:c16="http://schemas.microsoft.com/office/drawing/2014/chart" uri="{C3380CC4-5D6E-409C-BE32-E72D297353CC}">
              <c16:uniqueId val="{0000000C-AB60-4B06-B28B-5A35628FDF22}"/>
            </c:ext>
          </c:extLst>
        </c:ser>
        <c:ser>
          <c:idx val="1"/>
          <c:order val="1"/>
          <c:tx>
            <c:strRef>
              <c:f>Sheet1!$C$1</c:f>
              <c:strCache>
                <c:ptCount val="1"/>
                <c:pt idx="0">
                  <c:v>系列 1</c:v>
                </c:pt>
              </c:strCache>
            </c:strRef>
          </c:tx>
          <c:spPr>
            <a:blipFill>
              <a:blip r:embed="rId2"/>
              <a:stretch>
                <a:fillRect/>
              </a:stretch>
            </a:blipFill>
            <a:ln>
              <a:noFill/>
            </a:ln>
            <a:effectLst/>
          </c:spPr>
          <c:invertIfNegative val="0"/>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3.3</c:v>
                </c:pt>
                <c:pt idx="1">
                  <c:v>2.5</c:v>
                </c:pt>
                <c:pt idx="2">
                  <c:v>3.5</c:v>
                </c:pt>
                <c:pt idx="3">
                  <c:v>4.2</c:v>
                </c:pt>
                <c:pt idx="4">
                  <c:v>5.7</c:v>
                </c:pt>
                <c:pt idx="5">
                  <c:v>3.7</c:v>
                </c:pt>
              </c:numCache>
            </c:numRef>
          </c:val>
          <c:extLst>
            <c:ext xmlns:c16="http://schemas.microsoft.com/office/drawing/2014/chart" uri="{C3380CC4-5D6E-409C-BE32-E72D297353CC}">
              <c16:uniqueId val="{0000000D-AB60-4B06-B28B-5A35628FDF22}"/>
            </c:ext>
          </c:extLst>
        </c:ser>
        <c:dLbls>
          <c:showLegendKey val="0"/>
          <c:showVal val="0"/>
          <c:showCatName val="0"/>
          <c:showSerName val="0"/>
          <c:showPercent val="0"/>
          <c:showBubbleSize val="0"/>
          <c:showLeaderLines val="0"/>
        </c:dLbls>
        <c:gapWidth val="60"/>
        <c:overlap val="3"/>
        <c:axId val="-2072535088"/>
        <c:axId val="-2072528560"/>
      </c:barChart>
      <c:catAx>
        <c:axId val="-2072535088"/>
        <c:scaling>
          <c:orientation/>
        </c:scaling>
        <c:delete val="1"/>
        <c:axPos val="b"/>
        <c:numFmt formatCode="General" sourceLinked="1"/>
        <c:majorTickMark val="out"/>
        <c:minorTickMark val="none"/>
        <c:crossAx val="-2072528560"/>
        <c:auto val="0"/>
        <c:lblAlgn val="l"/>
        <c:lblOffset/>
        <c:noMultiLvlLbl val="0"/>
      </c:catAx>
      <c:valAx>
        <c:axId val="-2072528560"/>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lang="zh-CN" sz="16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sz="16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207253508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latin typeface="微软雅黑 Light" panose="020b0502040204020203" pitchFamily="34" charset="-122"/>
          <a:ea typeface="微软雅黑 Light" panose="020b0502040204020203" pitchFamily="34" charset="-122"/>
        </a:defRPr>
      </a:pPr>
      <a:endParaRPr lang="zh-CN"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AAB86-2E23-45FF-950F-0B050DD01E91}"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3B71-2F34-404A-9282-51C55C99F821}" type="slidenum">
              <a:rPr lang="zh-CN" altLang="en-US" smtClean="0"/>
              <a:t>‹#›</a:t>
            </a:fld>
            <a:endParaRPr lang="zh-CN" altLang="en-US"/>
          </a:p>
        </p:txBody>
      </p:sp>
    </p:spTree>
    <p:extLst>
      <p:ext uri="{BB962C8B-B14F-4D97-AF65-F5344CB8AC3E}">
        <p14:creationId val="364711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15031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392641297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3857227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35957942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48810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22607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14679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31072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252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42007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931387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92675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170428683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921817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785545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17587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33110168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40637741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35676396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1359613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4432653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25600291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D465189-17C3-4CEE-922B-1F647F25BE41}" type="datetimeFigureOut">
              <a:rPr lang="zh-CN" altLang="en-US" smtClean="0"/>
              <a:t>2021/1/23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A81892-AFD5-4121-96AB-123C0891A8E2}" type="slidenum">
              <a:rPr lang="zh-CN" altLang="en-US" smtClean="0"/>
              <a:t>‹#›</a:t>
            </a:fld>
            <a:endParaRPr lang="zh-CN" altLang="en-US"/>
          </a:p>
        </p:txBody>
      </p:sp>
    </p:spTree>
    <p:extLst>
      <p:ext uri="{BB962C8B-B14F-4D97-AF65-F5344CB8AC3E}">
        <p14:creationId val="100491901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65189-17C3-4CEE-922B-1F647F25BE41}" type="datetimeFigureOut">
              <a:rPr lang="zh-CN" altLang="en-US" smtClean="0"/>
              <a:t>2021/1/23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81892-AFD5-4121-96AB-123C0891A8E2}" type="slidenum">
              <a:rPr lang="zh-CN" altLang="en-US" smtClean="0"/>
              <a:t>‹#›</a:t>
            </a:fld>
            <a:endParaRPr lang="zh-CN" altLang="en-US"/>
          </a:p>
        </p:txBody>
      </p:sp>
    </p:spTree>
    <p:extLst>
      <p:ext uri="{BB962C8B-B14F-4D97-AF65-F5344CB8AC3E}">
        <p14:creationId val="368476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1303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9.png" Type="http://schemas.openxmlformats.org/officeDocument/2006/relationships/image"/><Relationship Id="rId7"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charts/chart1.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2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9.png" Type="http://schemas.openxmlformats.org/officeDocument/2006/relationships/image"/><Relationship Id="rId7"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9.png" Type="http://schemas.openxmlformats.org/officeDocument/2006/relationships/image"/><Relationship Id="rId7"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2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7.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9.png" Type="http://schemas.openxmlformats.org/officeDocument/2006/relationships/image"/><Relationship Id="rId7"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16" Target="../tags/tag13.xml" Type="http://schemas.openxmlformats.org/officeDocument/2006/relationships/tags"/><Relationship Id="rId2" Target="../media/image4.png" Type="http://schemas.openxmlformats.org/officeDocument/2006/relationships/image"/><Relationship Id="rId3" Target="../media/image5.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9154" l="10773" r="11773" t="9016"/>
          <a:stretch>
            <a:fillRect/>
          </a:stretch>
        </p:blipFill>
        <p:spPr>
          <a:xfrm>
            <a:off x="303923" y="607797"/>
            <a:ext cx="11390771" cy="551635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flipH="1">
            <a:off x="72619" y="955254"/>
            <a:ext cx="4802132" cy="4802132"/>
          </a:xfrm>
          <a:prstGeom prst="rect">
            <a:avLst/>
          </a:prstGeom>
        </p:spPr>
      </p:pic>
      <p:sp>
        <p:nvSpPr>
          <p:cNvPr id="9" name="矩形 8"/>
          <p:cNvSpPr/>
          <p:nvPr/>
        </p:nvSpPr>
        <p:spPr>
          <a:xfrm>
            <a:off x="5139191" y="2417270"/>
            <a:ext cx="6278880" cy="1310640"/>
          </a:xfrm>
          <a:prstGeom prst="rect">
            <a:avLst/>
          </a:prstGeom>
          <a:noFill/>
        </p:spPr>
        <p:txBody>
          <a:bodyPr bIns="45720" lIns="91440" rIns="91440" tIns="45720" wrap="none">
            <a:spAutoFit/>
          </a:bodyPr>
          <a:lstStyle/>
          <a:p>
            <a:pPr algn="ctr"/>
            <a:r>
              <a:rPr altLang="en-US" b="1" lang="zh-CN" smtClean="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销售技能培训</a:t>
            </a:r>
          </a:p>
        </p:txBody>
      </p:sp>
      <p:sp>
        <p:nvSpPr>
          <p:cNvPr id="11" name="文本框 10"/>
          <p:cNvSpPr txBox="1"/>
          <p:nvPr/>
        </p:nvSpPr>
        <p:spPr>
          <a:xfrm>
            <a:off x="6652983" y="3785965"/>
            <a:ext cx="3230880" cy="396240"/>
          </a:xfrm>
          <a:prstGeom prst="rect">
            <a:avLst/>
          </a:prstGeom>
          <a:noFill/>
        </p:spPr>
        <p:txBody>
          <a:bodyPr rtlCol="0" wrap="none">
            <a:spAutoFit/>
          </a:bodyPr>
          <a:lstStyle/>
          <a:p>
            <a:r>
              <a:rPr altLang="en-US" lang="zh-CN" smtClean="0" sz="2000">
                <a:latin charset="-122" panose="00020600040101010101" pitchFamily="18" typeface="汉仪星球体W"/>
                <a:ea charset="-122" panose="00020600040101010101" pitchFamily="18" typeface="汉仪星球体W"/>
              </a:rPr>
              <a:t>销售是从被别人拒绝开始的</a:t>
            </a:r>
          </a:p>
        </p:txBody>
      </p:sp>
      <p:sp>
        <p:nvSpPr>
          <p:cNvPr id="12" name="矩形 11"/>
          <p:cNvSpPr/>
          <p:nvPr/>
        </p:nvSpPr>
        <p:spPr>
          <a:xfrm>
            <a:off x="5927063" y="4359884"/>
            <a:ext cx="4837430" cy="365760"/>
          </a:xfrm>
          <a:prstGeom prst="rect">
            <a:avLst/>
          </a:prstGeom>
        </p:spPr>
        <p:txBody>
          <a:bodyPr wrap="none">
            <a:spAutoFit/>
          </a:bodyPr>
          <a:lstStyle/>
          <a:p>
            <a:r>
              <a:rPr altLang="en-US" lang="zh-CN">
                <a:solidFill>
                  <a:srgbClr val="144C85"/>
                </a:solidFill>
                <a:latin charset="-122" panose="00020600040101010101" pitchFamily="18" typeface="汉仪星球体W"/>
                <a:ea charset="-122" panose="00020600040101010101" pitchFamily="18" typeface="汉仪星球体W"/>
              </a:rPr>
              <a:t>培训讲师：优页PPT    培训时间：20XX.11</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5236250" y="955254"/>
            <a:ext cx="1164550" cy="1138989"/>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75109" l="39635" r="40328" t="8283"/>
          <a:stretch>
            <a:fillRect/>
          </a:stretch>
        </p:blipFill>
        <p:spPr>
          <a:xfrm>
            <a:off x="7571874" y="955254"/>
            <a:ext cx="1219200" cy="1138989"/>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8871284" y="955254"/>
            <a:ext cx="1155032" cy="1138989"/>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0106526" y="955254"/>
            <a:ext cx="1138418" cy="1138989"/>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6288504" y="955254"/>
            <a:ext cx="1331495" cy="1138989"/>
          </a:xfrm>
          <a:prstGeom prst="rect">
            <a:avLst/>
          </a:prstGeom>
        </p:spPr>
      </p:pic>
      <p:sp>
        <p:nvSpPr>
          <p:cNvPr id="3" name="矩形 2"/>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0393962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750" fill="hold" id="15"/>
                                        <p:tgtEl>
                                          <p:spTgt spid="7"/>
                                        </p:tgtEl>
                                        <p:attrNameLst>
                                          <p:attrName>ppt_w</p:attrName>
                                        </p:attrNameLst>
                                      </p:cBhvr>
                                      <p:tavLst>
                                        <p:tav tm="0">
                                          <p:val>
                                            <p:fltVal val="0"/>
                                          </p:val>
                                        </p:tav>
                                        <p:tav tm="100000">
                                          <p:val>
                                            <p:strVal val="#ppt_w"/>
                                          </p:val>
                                        </p:tav>
                                      </p:tavLst>
                                    </p:anim>
                                    <p:anim calcmode="lin" valueType="num">
                                      <p:cBhvr>
                                        <p:cTn dur="750" fill="hold" id="16"/>
                                        <p:tgtEl>
                                          <p:spTgt spid="7"/>
                                        </p:tgtEl>
                                        <p:attrNameLst>
                                          <p:attrName>ppt_h</p:attrName>
                                        </p:attrNameLst>
                                      </p:cBhvr>
                                      <p:tavLst>
                                        <p:tav tm="0">
                                          <p:val>
                                            <p:fltVal val="0"/>
                                          </p:val>
                                        </p:tav>
                                        <p:tav tm="100000">
                                          <p:val>
                                            <p:strVal val="#ppt_h"/>
                                          </p:val>
                                        </p:tav>
                                      </p:tavLst>
                                    </p:anim>
                                    <p:animEffect filter="fade" transition="in">
                                      <p:cBhvr>
                                        <p:cTn dur="750" id="17"/>
                                        <p:tgtEl>
                                          <p:spTgt spid="7"/>
                                        </p:tgtEl>
                                      </p:cBhvr>
                                    </p:animEffect>
                                  </p:childTnLst>
                                </p:cTn>
                              </p:par>
                            </p:childTnLst>
                          </p:cTn>
                        </p:par>
                        <p:par>
                          <p:cTn fill="hold" id="18" nodeType="afterGroup">
                            <p:stCondLst>
                              <p:cond delay="2250"/>
                            </p:stCondLst>
                            <p:childTnLst>
                              <p:par>
                                <p:cTn accel="50000" fill="hold" grpId="0" id="19" nodeType="afterEffect" presetClass="entr" presetID="38" presetSubtype="0">
                                  <p:stCondLst>
                                    <p:cond delay="0"/>
                                  </p:stCondLst>
                                  <p:iterate type="lt">
                                    <p:tmPct val="50000"/>
                                  </p:iterate>
                                  <p:childTnLst>
                                    <p:set>
                                      <p:cBhvr>
                                        <p:cTn dur="1" fill="hold" id="20">
                                          <p:stCondLst>
                                            <p:cond delay="0"/>
                                          </p:stCondLst>
                                        </p:cTn>
                                        <p:tgtEl>
                                          <p:spTgt spid="9"/>
                                        </p:tgtEl>
                                        <p:attrNameLst>
                                          <p:attrName>style.visibility</p:attrName>
                                        </p:attrNameLst>
                                      </p:cBhvr>
                                      <p:to>
                                        <p:strVal val="visible"/>
                                      </p:to>
                                    </p:set>
                                    <p:set>
                                      <p:cBhvr>
                                        <p:cTn dur="455" fill="hold" id="21">
                                          <p:stCondLst>
                                            <p:cond delay="0"/>
                                          </p:stCondLst>
                                        </p:cTn>
                                        <p:tgtEl>
                                          <p:spTgt spid="9"/>
                                        </p:tgtEl>
                                        <p:attrNameLst>
                                          <p:attrName>style.rotation</p:attrName>
                                        </p:attrNameLst>
                                      </p:cBhvr>
                                      <p:to>
                                        <p:strVal val="-45.0"/>
                                      </p:to>
                                    </p:set>
                                    <p:anim calcmode="lin" valueType="num">
                                      <p:cBhvr>
                                        <p:cTn dur="455" fill="hold" id="22">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3">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4">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5">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6" nodeType="afterGroup">
                            <p:stCondLst>
                              <p:cond delay="325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11"/>
                                        </p:tgtEl>
                                        <p:attrNameLst>
                                          <p:attrName>style.visibility</p:attrName>
                                        </p:attrNameLst>
                                      </p:cBhvr>
                                      <p:to>
                                        <p:strVal val="visible"/>
                                      </p:to>
                                    </p:set>
                                    <p:anim calcmode="lin" valueType="num">
                                      <p:cBhvr>
                                        <p:cTn dur="750" fill="hold" id="29"/>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30"/>
                                        <p:tgtEl>
                                          <p:spTgt spid="11"/>
                                        </p:tgtEl>
                                        <p:attrNameLst>
                                          <p:attrName>ppt_y</p:attrName>
                                        </p:attrNameLst>
                                      </p:cBhvr>
                                      <p:tavLst>
                                        <p:tav tm="0">
                                          <p:val>
                                            <p:strVal val="#ppt_y"/>
                                          </p:val>
                                        </p:tav>
                                        <p:tav tm="100000">
                                          <p:val>
                                            <p:strVal val="#ppt_y"/>
                                          </p:val>
                                        </p:tav>
                                      </p:tavLst>
                                    </p:anim>
                                    <p:anim calcmode="lin" valueType="num">
                                      <p:cBhvr>
                                        <p:cTn dur="750" fill="hold" id="31"/>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2"/>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3" tmFilter="0,0; .5, 1; 1, 1"/>
                                        <p:tgtEl>
                                          <p:spTgt spid="11"/>
                                        </p:tgtEl>
                                      </p:cBhvr>
                                    </p:animEffect>
                                  </p:childTnLst>
                                </p:cTn>
                              </p:par>
                            </p:childTnLst>
                          </p:cTn>
                        </p:par>
                        <p:par>
                          <p:cTn fill="hold" id="34" nodeType="afterGroup">
                            <p:stCondLst>
                              <p:cond delay="4000"/>
                            </p:stCondLst>
                            <p:childTnLst>
                              <p:par>
                                <p:cTn fill="hold" grpId="0" id="35" nodeType="afterEffect" presetClass="entr" presetID="37"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ecel="100000" dur="900" fill="hold" id="39"/>
                                        <p:tgtEl>
                                          <p:spTgt spid="12"/>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5000"/>
                            </p:stCondLst>
                            <p:childTnLst>
                              <p:par>
                                <p:cTn fill="hold" id="42" nodeType="afterEffect" presetClass="entr" presetID="2" presetSubtype="9">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1000" fill="hold" id="44"/>
                                        <p:tgtEl>
                                          <p:spTgt spid="13"/>
                                        </p:tgtEl>
                                        <p:attrNameLst>
                                          <p:attrName>ppt_x</p:attrName>
                                        </p:attrNameLst>
                                      </p:cBhvr>
                                      <p:tavLst>
                                        <p:tav tm="0">
                                          <p:val>
                                            <p:strVal val="0-#ppt_w/2"/>
                                          </p:val>
                                        </p:tav>
                                        <p:tav tm="100000">
                                          <p:val>
                                            <p:strVal val="#ppt_x"/>
                                          </p:val>
                                        </p:tav>
                                      </p:tavLst>
                                    </p:anim>
                                    <p:anim calcmode="lin" valueType="num">
                                      <p:cBhvr additive="base">
                                        <p:cTn dur="1000" fill="hold" id="45"/>
                                        <p:tgtEl>
                                          <p:spTgt spid="13"/>
                                        </p:tgtEl>
                                        <p:attrNameLst>
                                          <p:attrName>ppt_y</p:attrName>
                                        </p:attrNameLst>
                                      </p:cBhvr>
                                      <p:tavLst>
                                        <p:tav tm="0">
                                          <p:val>
                                            <p:strVal val="0-#ppt_h/2"/>
                                          </p:val>
                                        </p:tav>
                                        <p:tav tm="100000">
                                          <p:val>
                                            <p:strVal val="#ppt_y"/>
                                          </p:val>
                                        </p:tav>
                                      </p:tavLst>
                                    </p:anim>
                                  </p:childTnLst>
                                </p:cTn>
                              </p:par>
                              <p:par>
                                <p:cTn fill="hold" id="46" nodeType="withEffect" presetClass="entr" presetID="2" presetSubtype="9">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1000" fill="hold" id="48"/>
                                        <p:tgtEl>
                                          <p:spTgt spid="14"/>
                                        </p:tgtEl>
                                        <p:attrNameLst>
                                          <p:attrName>ppt_x</p:attrName>
                                        </p:attrNameLst>
                                      </p:cBhvr>
                                      <p:tavLst>
                                        <p:tav tm="0">
                                          <p:val>
                                            <p:strVal val="0-#ppt_w/2"/>
                                          </p:val>
                                        </p:tav>
                                        <p:tav tm="100000">
                                          <p:val>
                                            <p:strVal val="#ppt_x"/>
                                          </p:val>
                                        </p:tav>
                                      </p:tavLst>
                                    </p:anim>
                                    <p:anim calcmode="lin" valueType="num">
                                      <p:cBhvr additive="base">
                                        <p:cTn dur="1000" fill="hold" id="49"/>
                                        <p:tgtEl>
                                          <p:spTgt spid="14"/>
                                        </p:tgtEl>
                                        <p:attrNameLst>
                                          <p:attrName>ppt_y</p:attrName>
                                        </p:attrNameLst>
                                      </p:cBhvr>
                                      <p:tavLst>
                                        <p:tav tm="0">
                                          <p:val>
                                            <p:strVal val="0-#ppt_h/2"/>
                                          </p:val>
                                        </p:tav>
                                        <p:tav tm="100000">
                                          <p:val>
                                            <p:strVal val="#ppt_y"/>
                                          </p:val>
                                        </p:tav>
                                      </p:tavLst>
                                    </p:anim>
                                  </p:childTnLst>
                                </p:cTn>
                              </p:par>
                              <p:par>
                                <p:cTn fill="hold" id="50" nodeType="withEffect" presetClass="entr" presetID="2" presetSubtype="9">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1000" fill="hold" id="52"/>
                                        <p:tgtEl>
                                          <p:spTgt spid="15"/>
                                        </p:tgtEl>
                                        <p:attrNameLst>
                                          <p:attrName>ppt_x</p:attrName>
                                        </p:attrNameLst>
                                      </p:cBhvr>
                                      <p:tavLst>
                                        <p:tav tm="0">
                                          <p:val>
                                            <p:strVal val="0-#ppt_w/2"/>
                                          </p:val>
                                        </p:tav>
                                        <p:tav tm="100000">
                                          <p:val>
                                            <p:strVal val="#ppt_x"/>
                                          </p:val>
                                        </p:tav>
                                      </p:tavLst>
                                    </p:anim>
                                    <p:anim calcmode="lin" valueType="num">
                                      <p:cBhvr additive="base">
                                        <p:cTn dur="1000" fill="hold" id="53"/>
                                        <p:tgtEl>
                                          <p:spTgt spid="15"/>
                                        </p:tgtEl>
                                        <p:attrNameLst>
                                          <p:attrName>ppt_y</p:attrName>
                                        </p:attrNameLst>
                                      </p:cBhvr>
                                      <p:tavLst>
                                        <p:tav tm="0">
                                          <p:val>
                                            <p:strVal val="0-#ppt_h/2"/>
                                          </p:val>
                                        </p:tav>
                                        <p:tav tm="100000">
                                          <p:val>
                                            <p:strVal val="#ppt_y"/>
                                          </p:val>
                                        </p:tav>
                                      </p:tavLst>
                                    </p:anim>
                                  </p:childTnLst>
                                </p:cTn>
                              </p:par>
                              <p:par>
                                <p:cTn fill="hold" id="54" nodeType="withEffect" presetClass="entr" presetID="2" presetSubtype="9">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additive="base">
                                        <p:cTn dur="1000" fill="hold" id="56"/>
                                        <p:tgtEl>
                                          <p:spTgt spid="16"/>
                                        </p:tgtEl>
                                        <p:attrNameLst>
                                          <p:attrName>ppt_x</p:attrName>
                                        </p:attrNameLst>
                                      </p:cBhvr>
                                      <p:tavLst>
                                        <p:tav tm="0">
                                          <p:val>
                                            <p:strVal val="0-#ppt_w/2"/>
                                          </p:val>
                                        </p:tav>
                                        <p:tav tm="100000">
                                          <p:val>
                                            <p:strVal val="#ppt_x"/>
                                          </p:val>
                                        </p:tav>
                                      </p:tavLst>
                                    </p:anim>
                                    <p:anim calcmode="lin" valueType="num">
                                      <p:cBhvr additive="base">
                                        <p:cTn dur="1000" fill="hold" id="57"/>
                                        <p:tgtEl>
                                          <p:spTgt spid="16"/>
                                        </p:tgtEl>
                                        <p:attrNameLst>
                                          <p:attrName>ppt_y</p:attrName>
                                        </p:attrNameLst>
                                      </p:cBhvr>
                                      <p:tavLst>
                                        <p:tav tm="0">
                                          <p:val>
                                            <p:strVal val="0-#ppt_h/2"/>
                                          </p:val>
                                        </p:tav>
                                        <p:tav tm="100000">
                                          <p:val>
                                            <p:strVal val="#ppt_y"/>
                                          </p:val>
                                        </p:tav>
                                      </p:tavLst>
                                    </p:anim>
                                  </p:childTnLst>
                                </p:cTn>
                              </p:par>
                              <p:par>
                                <p:cTn fill="hold" id="58" nodeType="withEffect" presetClass="entr" presetID="2" presetSubtype="9">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additive="base">
                                        <p:cTn dur="1000" fill="hold" id="60"/>
                                        <p:tgtEl>
                                          <p:spTgt spid="17"/>
                                        </p:tgtEl>
                                        <p:attrNameLst>
                                          <p:attrName>ppt_x</p:attrName>
                                        </p:attrNameLst>
                                      </p:cBhvr>
                                      <p:tavLst>
                                        <p:tav tm="0">
                                          <p:val>
                                            <p:strVal val="0-#ppt_w/2"/>
                                          </p:val>
                                        </p:tav>
                                        <p:tav tm="100000">
                                          <p:val>
                                            <p:strVal val="#ppt_x"/>
                                          </p:val>
                                        </p:tav>
                                      </p:tavLst>
                                    </p:anim>
                                    <p:anim calcmode="lin" valueType="num">
                                      <p:cBhvr additive="base">
                                        <p:cTn dur="1000" fill="hold" id="61"/>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矩形 54"/>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a:stCxn id="26" idx="2"/>
          </p:cNvCxnSpPr>
          <p:nvPr/>
        </p:nvCxnSpPr>
        <p:spPr>
          <a:xfrm flipV="1">
            <a:off x="2228798" y="3209841"/>
            <a:ext cx="3867740" cy="2722197"/>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29" idx="2"/>
          </p:cNvCxnSpPr>
          <p:nvPr/>
        </p:nvCxnSpPr>
        <p:spPr>
          <a:xfrm flipH="1">
            <a:off x="6095999" y="3209841"/>
            <a:ext cx="541" cy="2722197"/>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2" idx="2"/>
          </p:cNvCxnSpPr>
          <p:nvPr/>
        </p:nvCxnSpPr>
        <p:spPr>
          <a:xfrm flipH="1" flipV="1">
            <a:off x="6096539" y="3209842"/>
            <a:ext cx="3866662" cy="2722196"/>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9051" y="160625"/>
            <a:ext cx="8069094"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有效沟通的技巧——与客户达成协议的金科玉律</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95" name="组合 94"/>
          <p:cNvGrpSpPr/>
          <p:nvPr/>
        </p:nvGrpSpPr>
        <p:grpSpPr>
          <a:xfrm>
            <a:off x="1191832" y="1018176"/>
            <a:ext cx="2073932" cy="1000828"/>
            <a:chOff x="1191832" y="1018176"/>
            <a:chExt cx="2073932" cy="1000828"/>
          </a:xfrm>
        </p:grpSpPr>
        <p:sp>
          <p:nvSpPr>
            <p:cNvPr id="12" name="íṥḷiďé"/>
            <p:cNvSpPr/>
            <p:nvPr/>
          </p:nvSpPr>
          <p:spPr>
            <a:xfrm>
              <a:off x="1191832" y="1403887"/>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Autofit/>
            </a:bodyPr>
            <a:lstStyle/>
            <a:p>
              <a:pPr algn="ctr">
                <a:lnSpc>
                  <a:spcPct val="150000"/>
                </a:lnSpc>
                <a:spcBef>
                  <a:spcPct val="0"/>
                </a:spcBef>
              </a:pPr>
              <a:r>
                <a:rPr altLang="en-US" b="1" lang="zh-CN" sz="1600">
                  <a:solidFill>
                    <a:schemeClr val="tx1"/>
                  </a:solidFill>
                  <a:latin charset="-122" panose="020b0503020204020204" pitchFamily="34" typeface="微软雅黑"/>
                  <a:ea charset="-122" panose="020b0503020204020204" pitchFamily="34" typeface="微软雅黑"/>
                </a:rPr>
                <a:t>忌争辩</a:t>
              </a:r>
            </a:p>
          </p:txBody>
        </p:sp>
        <p:grpSp>
          <p:nvGrpSpPr>
            <p:cNvPr id="90" name="组合 89"/>
            <p:cNvGrpSpPr/>
            <p:nvPr/>
          </p:nvGrpSpPr>
          <p:grpSpPr>
            <a:xfrm>
              <a:off x="1938192" y="1018176"/>
              <a:ext cx="581213" cy="581212"/>
              <a:chOff x="1938192" y="1073596"/>
              <a:chExt cx="581213" cy="581212"/>
            </a:xfrm>
          </p:grpSpPr>
          <p:sp>
            <p:nvSpPr>
              <p:cNvPr id="18" name="íślïḋè"/>
              <p:cNvSpPr/>
              <p:nvPr/>
            </p:nvSpPr>
            <p:spPr>
              <a:xfrm>
                <a:off x="1938192" y="1073596"/>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19" name="ïṧḻíḑe"/>
              <p:cNvSpPr/>
              <p:nvPr/>
            </p:nvSpPr>
            <p:spPr>
              <a:xfrm>
                <a:off x="2062737" y="1200613"/>
                <a:ext cx="332121" cy="327178"/>
              </a:xfrm>
              <a:custGeom>
                <a:gdLst>
                  <a:gd fmla="*/ 4878 w 6724" name="T0"/>
                  <a:gd fmla="*/ 4322 h 6635" name="T1"/>
                  <a:gd fmla="*/ 4845 w 6724" name="T2"/>
                  <a:gd fmla="*/ 4381 h 6635" name="T3"/>
                  <a:gd fmla="*/ 4405 w 6724" name="T4"/>
                  <a:gd fmla="*/ 4860 h 6635" name="T5"/>
                  <a:gd fmla="*/ 3785 w 6724" name="T6"/>
                  <a:gd fmla="*/ 5026 h 6635" name="T7"/>
                  <a:gd fmla="*/ 3167 w 6724" name="T8"/>
                  <a:gd fmla="*/ 4860 h 6635" name="T9"/>
                  <a:gd fmla="*/ 2729 w 6724" name="T10"/>
                  <a:gd fmla="*/ 4413 h 6635" name="T11"/>
                  <a:gd fmla="*/ 2556 w 6724" name="T12"/>
                  <a:gd fmla="*/ 3975 h 6635" name="T13"/>
                  <a:gd fmla="*/ 6701 w 6724" name="T14"/>
                  <a:gd fmla="*/ 3975 h 6635" name="T15"/>
                  <a:gd fmla="*/ 6710 w 6724" name="T16"/>
                  <a:gd fmla="*/ 3869 h 6635" name="T17"/>
                  <a:gd fmla="*/ 6713 w 6724" name="T18"/>
                  <a:gd fmla="*/ 3637 h 6635" name="T19"/>
                  <a:gd fmla="*/ 6711 w 6724" name="T20"/>
                  <a:gd fmla="*/ 3512 h 6635" name="T21"/>
                  <a:gd fmla="*/ 6443 w 6724" name="T22"/>
                  <a:gd fmla="*/ 1990 h 6635" name="T23"/>
                  <a:gd fmla="*/ 6300 w 6724" name="T24"/>
                  <a:gd fmla="*/ 264 h 6635" name="T25"/>
                  <a:gd fmla="*/ 5331 w 6724" name="T26"/>
                  <a:gd fmla="*/ 30 h 6635" name="T27"/>
                  <a:gd fmla="*/ 3937 w 6724" name="T28"/>
                  <a:gd fmla="*/ 406 h 6635" name="T29"/>
                  <a:gd fmla="*/ 3738 w 6724" name="T30"/>
                  <a:gd fmla="*/ 395 h 6635" name="T31"/>
                  <a:gd fmla="*/ 1825 w 6724" name="T32"/>
                  <a:gd fmla="*/ 1049 h 6635" name="T33"/>
                  <a:gd fmla="*/ 355 w 6724" name="T34"/>
                  <a:gd fmla="*/ 2775 h 6635" name="T35"/>
                  <a:gd fmla="*/ 173 w 6724" name="T36"/>
                  <a:gd fmla="*/ 3230 h 6635" name="T37"/>
                  <a:gd fmla="*/ 540 w 6724" name="T38"/>
                  <a:gd fmla="*/ 2904 h 6635" name="T39"/>
                  <a:gd fmla="*/ 1635 w 6724" name="T40"/>
                  <a:gd fmla="*/ 2068 h 6635" name="T41"/>
                  <a:gd fmla="*/ 849 w 6724" name="T42"/>
                  <a:gd fmla="*/ 3090 h 6635" name="T43"/>
                  <a:gd fmla="*/ 811 w 6724" name="T44"/>
                  <a:gd fmla="*/ 3152 h 6635" name="T45"/>
                  <a:gd fmla="*/ 189 w 6724" name="T46"/>
                  <a:gd fmla="*/ 4457 h 6635" name="T47"/>
                  <a:gd fmla="*/ 0 w 6724" name="T48"/>
                  <a:gd fmla="*/ 5548 h 6635" name="T49"/>
                  <a:gd fmla="*/ 251 w 6724" name="T50"/>
                  <a:gd fmla="*/ 6307 h 6635" name="T51"/>
                  <a:gd fmla="*/ 1103 w 6724" name="T52"/>
                  <a:gd fmla="*/ 6635 h 6635" name="T53"/>
                  <a:gd fmla="*/ 2381 w 6724" name="T54"/>
                  <a:gd fmla="*/ 6285 h 6635" name="T55"/>
                  <a:gd fmla="*/ 3738 w 6724" name="T56"/>
                  <a:gd fmla="*/ 6584 h 6635" name="T57"/>
                  <a:gd fmla="*/ 5543 w 6724" name="T58"/>
                  <a:gd fmla="*/ 6000 h 6635" name="T59"/>
                  <a:gd fmla="*/ 6669 w 6724" name="T60"/>
                  <a:gd fmla="*/ 4476 h 6635" name="T61"/>
                  <a:gd fmla="*/ 6724 w 6724" name="T62"/>
                  <a:gd fmla="*/ 4322 h 6635" name="T63"/>
                  <a:gd fmla="*/ 4878 w 6724" name="T64"/>
                  <a:gd fmla="*/ 4322 h 6635" name="T65"/>
                  <a:gd fmla="*/ 4792 w 6724" name="T66"/>
                  <a:gd fmla="*/ 622 h 6635" name="T67"/>
                  <a:gd fmla="*/ 5755 w 6724" name="T68"/>
                  <a:gd fmla="*/ 522 h 6635" name="T69"/>
                  <a:gd fmla="*/ 6113 w 6724" name="T70"/>
                  <a:gd fmla="*/ 896 h 6635" name="T71"/>
                  <a:gd fmla="*/ 6009 w 6724" name="T72"/>
                  <a:gd fmla="*/ 1585 h 6635" name="T73"/>
                  <a:gd fmla="*/ 5940 w 6724" name="T74"/>
                  <a:gd fmla="*/ 1771 h 6635" name="T75"/>
                  <a:gd fmla="*/ 5813 w 6724" name="T76"/>
                  <a:gd fmla="*/ 1620 h 6635" name="T77"/>
                  <a:gd fmla="*/ 4786 w 6724" name="T78"/>
                  <a:gd fmla="*/ 832 h 6635" name="T79"/>
                  <a:gd fmla="*/ 4558 w 6724" name="T80"/>
                  <a:gd fmla="*/ 720 h 6635" name="T81"/>
                  <a:gd fmla="*/ 4792 w 6724" name="T82"/>
                  <a:gd fmla="*/ 622 h 6635" name="T83"/>
                  <a:gd fmla="*/ 2015 w 6724" name="T84"/>
                  <a:gd fmla="*/ 5931 h 6635" name="T85"/>
                  <a:gd fmla="*/ 1078 w 6724" name="T86"/>
                  <a:gd fmla="*/ 6220 h 6635" name="T87"/>
                  <a:gd fmla="*/ 613 w 6724" name="T88"/>
                  <a:gd fmla="*/ 6024 h 6635" name="T89"/>
                  <a:gd fmla="*/ 813 w 6724" name="T90"/>
                  <a:gd fmla="*/ 4439 h 6635" name="T91"/>
                  <a:gd fmla="*/ 934 w 6724" name="T92"/>
                  <a:gd fmla="*/ 4204 h 6635" name="T93"/>
                  <a:gd fmla="*/ 1025 w 6724" name="T94"/>
                  <a:gd fmla="*/ 4452 h 6635" name="T95"/>
                  <a:gd fmla="*/ 2027 w 6724" name="T96"/>
                  <a:gd fmla="*/ 5727 h 6635" name="T97"/>
                  <a:gd fmla="*/ 2214 w 6724" name="T98"/>
                  <a:gd fmla="*/ 5841 h 6635" name="T99"/>
                  <a:gd fmla="*/ 2015 w 6724" name="T100"/>
                  <a:gd fmla="*/ 5931 h 6635" name="T101"/>
                  <a:gd fmla="*/ 2308 w 6724" name="T102"/>
                  <a:gd fmla="*/ 3165 h 6635" name="T103"/>
                  <a:gd fmla="*/ 2314 w 6724" name="T104"/>
                  <a:gd fmla="*/ 3043 h 6635" name="T105"/>
                  <a:gd fmla="*/ 2791 w 6724" name="T106"/>
                  <a:gd fmla="*/ 2126 h 6635" name="T107"/>
                  <a:gd fmla="*/ 3732 w 6724" name="T108"/>
                  <a:gd fmla="*/ 1776 h 6635" name="T109"/>
                  <a:gd fmla="*/ 4672 w 6724" name="T110"/>
                  <a:gd fmla="*/ 2126 h 6635" name="T111"/>
                  <a:gd fmla="*/ 5091 w 6724" name="T112"/>
                  <a:gd fmla="*/ 3043 h 6635" name="T113"/>
                  <a:gd fmla="*/ 5098 w 6724" name="T114"/>
                  <a:gd fmla="*/ 3165 h 6635" name="T115"/>
                  <a:gd fmla="*/ 2308 w 6724" name="T116"/>
                  <a:gd fmla="*/ 3165 h 663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635" w="6724">
                    <a:moveTo>
                      <a:pt x="4878" y="4322"/>
                    </a:moveTo>
                    <a:lnTo>
                      <a:pt x="4845" y="4381"/>
                    </a:lnTo>
                    <a:cubicBezTo>
                      <a:pt x="4724" y="4594"/>
                      <a:pt x="4572" y="4759"/>
                      <a:pt x="4405" y="4860"/>
                    </a:cubicBezTo>
                    <a:cubicBezTo>
                      <a:pt x="4220" y="4970"/>
                      <a:pt x="4012" y="5026"/>
                      <a:pt x="3785" y="5026"/>
                    </a:cubicBezTo>
                    <a:cubicBezTo>
                      <a:pt x="3559" y="5026"/>
                      <a:pt x="3351" y="4970"/>
                      <a:pt x="3167" y="4860"/>
                    </a:cubicBezTo>
                    <a:cubicBezTo>
                      <a:pt x="2981" y="4749"/>
                      <a:pt x="2833" y="4597"/>
                      <a:pt x="2729" y="4413"/>
                    </a:cubicBezTo>
                    <a:cubicBezTo>
                      <a:pt x="2654" y="4264"/>
                      <a:pt x="2582" y="4122"/>
                      <a:pt x="2556" y="3975"/>
                    </a:cubicBezTo>
                    <a:lnTo>
                      <a:pt x="6701" y="3975"/>
                    </a:lnTo>
                    <a:lnTo>
                      <a:pt x="6710" y="3869"/>
                    </a:lnTo>
                    <a:cubicBezTo>
                      <a:pt x="6717" y="3797"/>
                      <a:pt x="6715" y="3719"/>
                      <a:pt x="6713" y="3637"/>
                    </a:cubicBezTo>
                    <a:cubicBezTo>
                      <a:pt x="6712" y="3596"/>
                      <a:pt x="6711" y="3554"/>
                      <a:pt x="6711" y="3512"/>
                    </a:cubicBezTo>
                    <a:cubicBezTo>
                      <a:pt x="6711" y="2976"/>
                      <a:pt x="6690" y="2457"/>
                      <a:pt x="6443" y="1990"/>
                    </a:cubicBezTo>
                    <a:cubicBezTo>
                      <a:pt x="6718" y="1224"/>
                      <a:pt x="6671" y="644"/>
                      <a:pt x="6300" y="264"/>
                    </a:cubicBezTo>
                    <a:cubicBezTo>
                      <a:pt x="6102" y="77"/>
                      <a:pt x="5784" y="0"/>
                      <a:pt x="5331" y="30"/>
                    </a:cubicBezTo>
                    <a:cubicBezTo>
                      <a:pt x="4911" y="57"/>
                      <a:pt x="4442" y="184"/>
                      <a:pt x="3937" y="406"/>
                    </a:cubicBezTo>
                    <a:cubicBezTo>
                      <a:pt x="3870" y="399"/>
                      <a:pt x="3804" y="395"/>
                      <a:pt x="3738" y="395"/>
                    </a:cubicBezTo>
                    <a:cubicBezTo>
                      <a:pt x="3044" y="395"/>
                      <a:pt x="2531" y="625"/>
                      <a:pt x="1825" y="1049"/>
                    </a:cubicBezTo>
                    <a:cubicBezTo>
                      <a:pt x="1287" y="1384"/>
                      <a:pt x="736" y="1826"/>
                      <a:pt x="355" y="2775"/>
                    </a:cubicBezTo>
                    <a:lnTo>
                      <a:pt x="173" y="3230"/>
                    </a:lnTo>
                    <a:lnTo>
                      <a:pt x="540" y="2904"/>
                    </a:lnTo>
                    <a:cubicBezTo>
                      <a:pt x="879" y="2603"/>
                      <a:pt x="1263" y="2312"/>
                      <a:pt x="1635" y="2068"/>
                    </a:cubicBezTo>
                    <a:cubicBezTo>
                      <a:pt x="1195" y="2522"/>
                      <a:pt x="1033" y="2788"/>
                      <a:pt x="849" y="3090"/>
                    </a:cubicBezTo>
                    <a:lnTo>
                      <a:pt x="811" y="3152"/>
                    </a:lnTo>
                    <a:cubicBezTo>
                      <a:pt x="523" y="3622"/>
                      <a:pt x="313" y="4061"/>
                      <a:pt x="189" y="4457"/>
                    </a:cubicBezTo>
                    <a:cubicBezTo>
                      <a:pt x="63" y="4855"/>
                      <a:pt x="0" y="5221"/>
                      <a:pt x="0" y="5548"/>
                    </a:cubicBezTo>
                    <a:cubicBezTo>
                      <a:pt x="0" y="5896"/>
                      <a:pt x="85" y="6152"/>
                      <a:pt x="251" y="6307"/>
                    </a:cubicBezTo>
                    <a:cubicBezTo>
                      <a:pt x="470" y="6525"/>
                      <a:pt x="755" y="6635"/>
                      <a:pt x="1103" y="6635"/>
                    </a:cubicBezTo>
                    <a:cubicBezTo>
                      <a:pt x="1462" y="6635"/>
                      <a:pt x="1889" y="6518"/>
                      <a:pt x="2381" y="6285"/>
                    </a:cubicBezTo>
                    <a:cubicBezTo>
                      <a:pt x="2806" y="6484"/>
                      <a:pt x="3262" y="6584"/>
                      <a:pt x="3738" y="6584"/>
                    </a:cubicBezTo>
                    <a:cubicBezTo>
                      <a:pt x="4402" y="6584"/>
                      <a:pt x="5009" y="6388"/>
                      <a:pt x="5543" y="6000"/>
                    </a:cubicBezTo>
                    <a:cubicBezTo>
                      <a:pt x="6066" y="5620"/>
                      <a:pt x="6445" y="5108"/>
                      <a:pt x="6669" y="4476"/>
                    </a:cubicBezTo>
                    <a:lnTo>
                      <a:pt x="6724" y="4322"/>
                    </a:lnTo>
                    <a:lnTo>
                      <a:pt x="4878" y="4322"/>
                    </a:lnTo>
                    <a:close/>
                    <a:moveTo>
                      <a:pt x="4792" y="622"/>
                    </a:moveTo>
                    <a:cubicBezTo>
                      <a:pt x="5296" y="408"/>
                      <a:pt x="5494" y="387"/>
                      <a:pt x="5755" y="522"/>
                    </a:cubicBezTo>
                    <a:cubicBezTo>
                      <a:pt x="5918" y="606"/>
                      <a:pt x="6046" y="739"/>
                      <a:pt x="6113" y="896"/>
                    </a:cubicBezTo>
                    <a:cubicBezTo>
                      <a:pt x="6184" y="1061"/>
                      <a:pt x="6153" y="1198"/>
                      <a:pt x="6009" y="1585"/>
                    </a:cubicBezTo>
                    <a:lnTo>
                      <a:pt x="5940" y="1771"/>
                    </a:lnTo>
                    <a:lnTo>
                      <a:pt x="5813" y="1620"/>
                    </a:lnTo>
                    <a:cubicBezTo>
                      <a:pt x="5413" y="1148"/>
                      <a:pt x="5339" y="1103"/>
                      <a:pt x="4786" y="832"/>
                    </a:cubicBezTo>
                    <a:lnTo>
                      <a:pt x="4558" y="720"/>
                    </a:lnTo>
                    <a:lnTo>
                      <a:pt x="4792" y="622"/>
                    </a:lnTo>
                    <a:close/>
                    <a:moveTo>
                      <a:pt x="2015" y="5931"/>
                    </a:moveTo>
                    <a:cubicBezTo>
                      <a:pt x="1616" y="6112"/>
                      <a:pt x="1319" y="6220"/>
                      <a:pt x="1078" y="6220"/>
                    </a:cubicBezTo>
                    <a:cubicBezTo>
                      <a:pt x="898" y="6220"/>
                      <a:pt x="749" y="6160"/>
                      <a:pt x="613" y="6024"/>
                    </a:cubicBezTo>
                    <a:cubicBezTo>
                      <a:pt x="235" y="5647"/>
                      <a:pt x="437" y="5174"/>
                      <a:pt x="813" y="4439"/>
                    </a:cubicBezTo>
                    <a:lnTo>
                      <a:pt x="934" y="4204"/>
                    </a:lnTo>
                    <a:lnTo>
                      <a:pt x="1025" y="4452"/>
                    </a:lnTo>
                    <a:cubicBezTo>
                      <a:pt x="1259" y="5092"/>
                      <a:pt x="1436" y="5366"/>
                      <a:pt x="2027" y="5727"/>
                    </a:cubicBezTo>
                    <a:lnTo>
                      <a:pt x="2214" y="5841"/>
                    </a:lnTo>
                    <a:lnTo>
                      <a:pt x="2015" y="5931"/>
                    </a:lnTo>
                    <a:close/>
                    <a:moveTo>
                      <a:pt x="2308" y="3165"/>
                    </a:moveTo>
                    <a:lnTo>
                      <a:pt x="2314" y="3043"/>
                    </a:lnTo>
                    <a:cubicBezTo>
                      <a:pt x="2333" y="2715"/>
                      <a:pt x="2493" y="2407"/>
                      <a:pt x="2791" y="2126"/>
                    </a:cubicBezTo>
                    <a:cubicBezTo>
                      <a:pt x="3041" y="1891"/>
                      <a:pt x="3348" y="1776"/>
                      <a:pt x="3732" y="1776"/>
                    </a:cubicBezTo>
                    <a:cubicBezTo>
                      <a:pt x="4114" y="1776"/>
                      <a:pt x="4422" y="1891"/>
                      <a:pt x="4672" y="2126"/>
                    </a:cubicBezTo>
                    <a:cubicBezTo>
                      <a:pt x="4930" y="2369"/>
                      <a:pt x="5070" y="2678"/>
                      <a:pt x="5091" y="3043"/>
                    </a:cubicBezTo>
                    <a:lnTo>
                      <a:pt x="5098" y="3165"/>
                    </a:lnTo>
                    <a:lnTo>
                      <a:pt x="2308" y="3165"/>
                    </a:ln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grpSp>
        <p:nvGrpSpPr>
          <p:cNvPr id="96" name="组合 95"/>
          <p:cNvGrpSpPr/>
          <p:nvPr/>
        </p:nvGrpSpPr>
        <p:grpSpPr>
          <a:xfrm>
            <a:off x="5059033" y="1018176"/>
            <a:ext cx="2073932" cy="1000828"/>
            <a:chOff x="5059033" y="1018176"/>
            <a:chExt cx="2073932" cy="1000828"/>
          </a:xfrm>
        </p:grpSpPr>
        <p:sp>
          <p:nvSpPr>
            <p:cNvPr id="20" name="í$lïḓè"/>
            <p:cNvSpPr/>
            <p:nvPr/>
          </p:nvSpPr>
          <p:spPr>
            <a:xfrm>
              <a:off x="5059033" y="1403887"/>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Autofit/>
            </a:bodyPr>
            <a:lstStyle/>
            <a:p>
              <a:pPr algn="ctr">
                <a:lnSpc>
                  <a:spcPct val="150000"/>
                </a:lnSpc>
                <a:spcBef>
                  <a:spcPct val="0"/>
                </a:spcBef>
              </a:pPr>
              <a:r>
                <a:rPr altLang="en-US" b="1" lang="zh-CN" smtClean="0" sz="1600">
                  <a:solidFill>
                    <a:schemeClr val="tx1"/>
                  </a:solidFill>
                  <a:latin charset="-122" panose="020b0503020204020204" pitchFamily="34" typeface="微软雅黑"/>
                  <a:ea charset="-122" panose="020b0503020204020204" pitchFamily="34" typeface="微软雅黑"/>
                </a:rPr>
                <a:t>忌质问</a:t>
              </a:r>
            </a:p>
          </p:txBody>
        </p:sp>
        <p:grpSp>
          <p:nvGrpSpPr>
            <p:cNvPr id="88" name="组合 87"/>
            <p:cNvGrpSpPr/>
            <p:nvPr/>
          </p:nvGrpSpPr>
          <p:grpSpPr>
            <a:xfrm>
              <a:off x="5805393" y="1018176"/>
              <a:ext cx="581213" cy="581212"/>
              <a:chOff x="5805393" y="1073596"/>
              <a:chExt cx="581213" cy="581212"/>
            </a:xfrm>
          </p:grpSpPr>
          <p:sp>
            <p:nvSpPr>
              <p:cNvPr id="21" name="işļïḋê"/>
              <p:cNvSpPr/>
              <p:nvPr/>
            </p:nvSpPr>
            <p:spPr>
              <a:xfrm>
                <a:off x="5805393" y="1073596"/>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22" name="ïŝļïďê"/>
              <p:cNvSpPr/>
              <p:nvPr/>
            </p:nvSpPr>
            <p:spPr>
              <a:xfrm>
                <a:off x="5929939" y="1198366"/>
                <a:ext cx="332121" cy="331671"/>
              </a:xfrm>
              <a:custGeom>
                <a:gdLst>
                  <a:gd fmla="*/ 652 w 1303" name="T0"/>
                  <a:gd fmla="*/ 0 h 1303" name="T1"/>
                  <a:gd fmla="*/ 0 w 1303" name="T2"/>
                  <a:gd fmla="*/ 652 h 1303" name="T3"/>
                  <a:gd fmla="*/ 652 w 1303" name="T4"/>
                  <a:gd fmla="*/ 1303 h 1303" name="T5"/>
                  <a:gd fmla="*/ 1303 w 1303" name="T6"/>
                  <a:gd fmla="*/ 652 h 1303" name="T7"/>
                  <a:gd fmla="*/ 652 w 1303" name="T8"/>
                  <a:gd fmla="*/ 0 h 1303" name="T9"/>
                  <a:gd fmla="*/ 698 w 1303" name="T10"/>
                  <a:gd fmla="*/ 342 h 1303" name="T11"/>
                  <a:gd fmla="*/ 821 w 1303" name="T12"/>
                  <a:gd fmla="*/ 216 h 1303" name="T13"/>
                  <a:gd fmla="*/ 911 w 1303" name="T14"/>
                  <a:gd fmla="*/ 357 h 1303" name="T15"/>
                  <a:gd fmla="*/ 781 w 1303" name="T16"/>
                  <a:gd fmla="*/ 485 h 1303" name="T17"/>
                  <a:gd fmla="*/ 698 w 1303" name="T18"/>
                  <a:gd fmla="*/ 342 h 1303" name="T19"/>
                  <a:gd fmla="*/ 543 w 1303" name="T20"/>
                  <a:gd fmla="*/ 192 h 1303" name="T21"/>
                  <a:gd fmla="*/ 643 w 1303" name="T22"/>
                  <a:gd fmla="*/ 334 h 1303" name="T23"/>
                  <a:gd fmla="*/ 543 w 1303" name="T24"/>
                  <a:gd fmla="*/ 476 h 1303" name="T25"/>
                  <a:gd fmla="*/ 443 w 1303" name="T26"/>
                  <a:gd fmla="*/ 334 h 1303" name="T27"/>
                  <a:gd fmla="*/ 543 w 1303" name="T28"/>
                  <a:gd fmla="*/ 192 h 1303" name="T29"/>
                  <a:gd fmla="*/ 231 w 1303" name="T30"/>
                  <a:gd fmla="*/ 528 h 1303" name="T31"/>
                  <a:gd fmla="*/ 324 w 1303" name="T32"/>
                  <a:gd fmla="*/ 404 h 1303" name="T33"/>
                  <a:gd fmla="*/ 441 w 1303" name="T34"/>
                  <a:gd fmla="*/ 509 h 1303" name="T35"/>
                  <a:gd fmla="*/ 357 w 1303" name="T36"/>
                  <a:gd fmla="*/ 676 h 1303" name="T37"/>
                  <a:gd fmla="*/ 231 w 1303" name="T38"/>
                  <a:gd fmla="*/ 528 h 1303" name="T39"/>
                  <a:gd fmla="*/ 993 w 1303" name="T40"/>
                  <a:gd fmla="*/ 1032 h 1303" name="T41"/>
                  <a:gd fmla="*/ 738 w 1303" name="T42"/>
                  <a:gd fmla="*/ 1094 h 1303" name="T43"/>
                  <a:gd fmla="*/ 579 w 1303" name="T44"/>
                  <a:gd fmla="*/ 1089 h 1303" name="T45"/>
                  <a:gd fmla="*/ 419 w 1303" name="T46"/>
                  <a:gd fmla="*/ 1101 h 1303" name="T47"/>
                  <a:gd fmla="*/ 291 w 1303" name="T48"/>
                  <a:gd fmla="*/ 977 h 1303" name="T49"/>
                  <a:gd fmla="*/ 400 w 1303" name="T50"/>
                  <a:gd fmla="*/ 770 h 1303" name="T51"/>
                  <a:gd fmla="*/ 519 w 1303" name="T52"/>
                  <a:gd fmla="*/ 641 h 1303" name="T53"/>
                  <a:gd fmla="*/ 781 w 1303" name="T54"/>
                  <a:gd fmla="*/ 653 h 1303" name="T55"/>
                  <a:gd fmla="*/ 962 w 1303" name="T56"/>
                  <a:gd fmla="*/ 836 h 1303" name="T57"/>
                  <a:gd fmla="*/ 993 w 1303" name="T58"/>
                  <a:gd fmla="*/ 1032 h 1303" name="T59"/>
                  <a:gd fmla="*/ 976 w 1303" name="T60"/>
                  <a:gd fmla="*/ 738 h 1303" name="T61"/>
                  <a:gd fmla="*/ 862 w 1303" name="T62"/>
                  <a:gd fmla="*/ 610 h 1303" name="T63"/>
                  <a:gd fmla="*/ 962 w 1303" name="T64"/>
                  <a:gd fmla="*/ 471 h 1303" name="T65"/>
                  <a:gd fmla="*/ 1073 w 1303" name="T66"/>
                  <a:gd fmla="*/ 586 h 1303" name="T67"/>
                  <a:gd fmla="*/ 976 w 1303" name="T68"/>
                  <a:gd fmla="*/ 738 h 13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03" w="1303">
                    <a:moveTo>
                      <a:pt x="652" y="0"/>
                    </a:moveTo>
                    <a:cubicBezTo>
                      <a:pt x="292" y="0"/>
                      <a:pt x="0" y="292"/>
                      <a:pt x="0" y="652"/>
                    </a:cubicBezTo>
                    <a:cubicBezTo>
                      <a:pt x="0" y="1012"/>
                      <a:pt x="292" y="1303"/>
                      <a:pt x="652" y="1303"/>
                    </a:cubicBezTo>
                    <a:cubicBezTo>
                      <a:pt x="1012" y="1303"/>
                      <a:pt x="1303" y="1012"/>
                      <a:pt x="1303" y="652"/>
                    </a:cubicBezTo>
                    <a:cubicBezTo>
                      <a:pt x="1303" y="292"/>
                      <a:pt x="1012" y="0"/>
                      <a:pt x="652" y="0"/>
                    </a:cubicBezTo>
                    <a:close/>
                    <a:moveTo>
                      <a:pt x="698" y="342"/>
                    </a:moveTo>
                    <a:cubicBezTo>
                      <a:pt x="703" y="288"/>
                      <a:pt x="769" y="204"/>
                      <a:pt x="821" y="216"/>
                    </a:cubicBezTo>
                    <a:cubicBezTo>
                      <a:pt x="873" y="228"/>
                      <a:pt x="921" y="297"/>
                      <a:pt x="911" y="357"/>
                    </a:cubicBezTo>
                    <a:cubicBezTo>
                      <a:pt x="902" y="416"/>
                      <a:pt x="855" y="495"/>
                      <a:pt x="781" y="485"/>
                    </a:cubicBezTo>
                    <a:cubicBezTo>
                      <a:pt x="707" y="476"/>
                      <a:pt x="690" y="409"/>
                      <a:pt x="698" y="342"/>
                    </a:cubicBezTo>
                    <a:close/>
                    <a:moveTo>
                      <a:pt x="543" y="192"/>
                    </a:moveTo>
                    <a:cubicBezTo>
                      <a:pt x="598" y="192"/>
                      <a:pt x="643" y="255"/>
                      <a:pt x="643" y="334"/>
                    </a:cubicBezTo>
                    <a:cubicBezTo>
                      <a:pt x="643" y="412"/>
                      <a:pt x="598" y="476"/>
                      <a:pt x="543" y="476"/>
                    </a:cubicBezTo>
                    <a:cubicBezTo>
                      <a:pt x="488" y="476"/>
                      <a:pt x="443" y="412"/>
                      <a:pt x="443" y="334"/>
                    </a:cubicBezTo>
                    <a:cubicBezTo>
                      <a:pt x="443" y="255"/>
                      <a:pt x="488" y="192"/>
                      <a:pt x="543" y="192"/>
                    </a:cubicBezTo>
                    <a:close/>
                    <a:moveTo>
                      <a:pt x="231" y="528"/>
                    </a:moveTo>
                    <a:cubicBezTo>
                      <a:pt x="231" y="528"/>
                      <a:pt x="243" y="411"/>
                      <a:pt x="324" y="404"/>
                    </a:cubicBezTo>
                    <a:cubicBezTo>
                      <a:pt x="388" y="399"/>
                      <a:pt x="436" y="469"/>
                      <a:pt x="441" y="509"/>
                    </a:cubicBezTo>
                    <a:cubicBezTo>
                      <a:pt x="444" y="535"/>
                      <a:pt x="457" y="655"/>
                      <a:pt x="357" y="676"/>
                    </a:cubicBezTo>
                    <a:cubicBezTo>
                      <a:pt x="258" y="698"/>
                      <a:pt x="221" y="582"/>
                      <a:pt x="231" y="528"/>
                    </a:cubicBezTo>
                    <a:close/>
                    <a:moveTo>
                      <a:pt x="993" y="1032"/>
                    </a:moveTo>
                    <a:cubicBezTo>
                      <a:pt x="938" y="1161"/>
                      <a:pt x="738" y="1094"/>
                      <a:pt x="738" y="1094"/>
                    </a:cubicBezTo>
                    <a:cubicBezTo>
                      <a:pt x="738" y="1094"/>
                      <a:pt x="664" y="1070"/>
                      <a:pt x="579" y="1089"/>
                    </a:cubicBezTo>
                    <a:cubicBezTo>
                      <a:pt x="493" y="1108"/>
                      <a:pt x="419" y="1101"/>
                      <a:pt x="419" y="1101"/>
                    </a:cubicBezTo>
                    <a:cubicBezTo>
                      <a:pt x="419" y="1101"/>
                      <a:pt x="319" y="1104"/>
                      <a:pt x="291" y="977"/>
                    </a:cubicBezTo>
                    <a:cubicBezTo>
                      <a:pt x="262" y="851"/>
                      <a:pt x="391" y="781"/>
                      <a:pt x="400" y="770"/>
                    </a:cubicBezTo>
                    <a:cubicBezTo>
                      <a:pt x="410" y="758"/>
                      <a:pt x="476" y="712"/>
                      <a:pt x="519" y="641"/>
                    </a:cubicBezTo>
                    <a:cubicBezTo>
                      <a:pt x="562" y="569"/>
                      <a:pt x="690" y="512"/>
                      <a:pt x="781" y="653"/>
                    </a:cubicBezTo>
                    <a:cubicBezTo>
                      <a:pt x="847" y="748"/>
                      <a:pt x="962" y="836"/>
                      <a:pt x="962" y="836"/>
                    </a:cubicBezTo>
                    <a:cubicBezTo>
                      <a:pt x="962" y="836"/>
                      <a:pt x="1047" y="903"/>
                      <a:pt x="993" y="1032"/>
                    </a:cubicBezTo>
                    <a:close/>
                    <a:moveTo>
                      <a:pt x="976" y="738"/>
                    </a:moveTo>
                    <a:cubicBezTo>
                      <a:pt x="866" y="741"/>
                      <a:pt x="862" y="664"/>
                      <a:pt x="862" y="610"/>
                    </a:cubicBezTo>
                    <a:cubicBezTo>
                      <a:pt x="862" y="552"/>
                      <a:pt x="873" y="471"/>
                      <a:pt x="962" y="471"/>
                    </a:cubicBezTo>
                    <a:cubicBezTo>
                      <a:pt x="1050" y="471"/>
                      <a:pt x="1073" y="557"/>
                      <a:pt x="1073" y="586"/>
                    </a:cubicBezTo>
                    <a:cubicBezTo>
                      <a:pt x="1073" y="614"/>
                      <a:pt x="1085" y="736"/>
                      <a:pt x="976" y="738"/>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grpSp>
        <p:nvGrpSpPr>
          <p:cNvPr id="97" name="组合 96"/>
          <p:cNvGrpSpPr/>
          <p:nvPr/>
        </p:nvGrpSpPr>
        <p:grpSpPr>
          <a:xfrm>
            <a:off x="8926235" y="1018176"/>
            <a:ext cx="2073932" cy="1000828"/>
            <a:chOff x="8926235" y="1018176"/>
            <a:chExt cx="2073932" cy="1000828"/>
          </a:xfrm>
        </p:grpSpPr>
        <p:sp>
          <p:nvSpPr>
            <p:cNvPr id="23" name="ïŝlîḋè"/>
            <p:cNvSpPr/>
            <p:nvPr/>
          </p:nvSpPr>
          <p:spPr>
            <a:xfrm>
              <a:off x="8926235" y="1403887"/>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p>
              <a:pPr algn="ctr"/>
              <a:r>
                <a:rPr altLang="en-US" b="1" lang="zh-CN" smtClean="0" sz="1600">
                  <a:solidFill>
                    <a:schemeClr val="tx1"/>
                  </a:solidFill>
                  <a:latin charset="-122" panose="020b0503020204020204" pitchFamily="34" typeface="微软雅黑"/>
                  <a:ea charset="-122" panose="020b0503020204020204" pitchFamily="34" typeface="微软雅黑"/>
                </a:rPr>
                <a:t>忌命令</a:t>
              </a:r>
            </a:p>
          </p:txBody>
        </p:sp>
        <p:grpSp>
          <p:nvGrpSpPr>
            <p:cNvPr id="89" name="组合 88"/>
            <p:cNvGrpSpPr/>
            <p:nvPr/>
          </p:nvGrpSpPr>
          <p:grpSpPr>
            <a:xfrm>
              <a:off x="9672595" y="1018176"/>
              <a:ext cx="581213" cy="581212"/>
              <a:chOff x="9672595" y="1073596"/>
              <a:chExt cx="581213" cy="581212"/>
            </a:xfrm>
          </p:grpSpPr>
          <p:sp>
            <p:nvSpPr>
              <p:cNvPr id="24" name="íṣḻíďe"/>
              <p:cNvSpPr/>
              <p:nvPr/>
            </p:nvSpPr>
            <p:spPr>
              <a:xfrm>
                <a:off x="9672595" y="1073596"/>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25" name="íŝḷidè"/>
              <p:cNvSpPr/>
              <p:nvPr/>
            </p:nvSpPr>
            <p:spPr>
              <a:xfrm>
                <a:off x="9797140" y="1210266"/>
                <a:ext cx="332121" cy="307872"/>
              </a:xfrm>
              <a:custGeom>
                <a:gdLst>
                  <a:gd fmla="*/ 476517 w 601409" name="connsiteX0"/>
                  <a:gd fmla="*/ 289505 h 557498" name="connsiteY0"/>
                  <a:gd fmla="*/ 449242 w 601409" name="connsiteX1"/>
                  <a:gd fmla="*/ 315301 h 557498" name="connsiteY1"/>
                  <a:gd fmla="*/ 476517 w 601409" name="connsiteX2"/>
                  <a:gd fmla="*/ 342531 h 557498" name="connsiteY2"/>
                  <a:gd fmla="*/ 503792 w 601409" name="connsiteX3"/>
                  <a:gd fmla="*/ 315301 h 557498" name="connsiteY3"/>
                  <a:gd fmla="*/ 476517 w 601409" name="connsiteX4"/>
                  <a:gd fmla="*/ 289505 h 557498" name="connsiteY4"/>
                  <a:gd fmla="*/ 350190 w 601409" name="connsiteX5"/>
                  <a:gd fmla="*/ 289505 h 557498" name="connsiteY5"/>
                  <a:gd fmla="*/ 322915 w 601409" name="connsiteX6"/>
                  <a:gd fmla="*/ 315301 h 557498" name="connsiteY6"/>
                  <a:gd fmla="*/ 350190 w 601409" name="connsiteX7"/>
                  <a:gd fmla="*/ 342531 h 557498" name="connsiteY7"/>
                  <a:gd fmla="*/ 377465 w 601409" name="connsiteX8"/>
                  <a:gd fmla="*/ 315301 h 557498" name="connsiteY8"/>
                  <a:gd fmla="*/ 350190 w 601409" name="connsiteX9"/>
                  <a:gd fmla="*/ 289505 h 557498" name="connsiteY9"/>
                  <a:gd fmla="*/ 413354 w 601409" name="connsiteX10"/>
                  <a:gd fmla="*/ 226448 h 557498" name="connsiteY10"/>
                  <a:gd fmla="*/ 601409 w 601409" name="connsiteX11"/>
                  <a:gd fmla="*/ 385524 h 557498" name="connsiteY11"/>
                  <a:gd fmla="*/ 568392 w 601409" name="connsiteX12"/>
                  <a:gd fmla="*/ 474377 h 557498" name="connsiteY12"/>
                  <a:gd fmla="*/ 577005 w 601409" name="connsiteX13"/>
                  <a:gd fmla="*/ 557498 h 557498" name="connsiteY13"/>
                  <a:gd fmla="*/ 503792 w 601409" name="connsiteX14"/>
                  <a:gd fmla="*/ 524537 h 557498" name="connsiteY14"/>
                  <a:gd fmla="*/ 413354 w 601409" name="connsiteX15"/>
                  <a:gd fmla="*/ 544600 h 557498" name="connsiteY15"/>
                  <a:gd fmla="*/ 225298 w 601409" name="connsiteX16"/>
                  <a:gd fmla="*/ 385524 h 557498" name="connsiteY16"/>
                  <a:gd fmla="*/ 413354 w 601409" name="connsiteX17"/>
                  <a:gd fmla="*/ 226448 h 557498" name="connsiteY17"/>
                  <a:gd fmla="*/ 331567 w 601409" name="connsiteX18"/>
                  <a:gd fmla="*/ 83108 h 557498" name="connsiteY18"/>
                  <a:gd fmla="*/ 295683 w 601409" name="connsiteX19"/>
                  <a:gd fmla="*/ 117497 h 557498" name="connsiteY19"/>
                  <a:gd fmla="*/ 331567 w 601409" name="connsiteX20"/>
                  <a:gd fmla="*/ 153320 h 557498" name="connsiteY20"/>
                  <a:gd fmla="*/ 366015 w 601409" name="connsiteX21"/>
                  <a:gd fmla="*/ 117497 h 557498" name="connsiteY21"/>
                  <a:gd fmla="*/ 331567 w 601409" name="connsiteX22"/>
                  <a:gd fmla="*/ 83108 h 557498" name="connsiteY22"/>
                  <a:gd fmla="*/ 163630 w 601409" name="connsiteX23"/>
                  <a:gd fmla="*/ 83108 h 557498" name="connsiteY23"/>
                  <a:gd fmla="*/ 129182 w 601409" name="connsiteX24"/>
                  <a:gd fmla="*/ 117497 h 557498" name="connsiteY24"/>
                  <a:gd fmla="*/ 163630 w 601409" name="connsiteX25"/>
                  <a:gd fmla="*/ 153320 h 557498" name="connsiteY25"/>
                  <a:gd fmla="*/ 199514 w 601409" name="connsiteX26"/>
                  <a:gd fmla="*/ 117497 h 557498" name="connsiteY26"/>
                  <a:gd fmla="*/ 163630 w 601409" name="connsiteX27"/>
                  <a:gd fmla="*/ 83108 h 557498" name="connsiteY27"/>
                  <a:gd fmla="*/ 248316 w 601409" name="connsiteX28"/>
                  <a:gd fmla="*/ 0 h 557498" name="connsiteY28"/>
                  <a:gd fmla="*/ 495197 w 601409" name="connsiteX29"/>
                  <a:gd fmla="*/ 210635 h 557498" name="connsiteY29"/>
                  <a:gd fmla="*/ 495197 w 601409" name="connsiteX30"/>
                  <a:gd fmla="*/ 220666 h 557498" name="connsiteY30"/>
                  <a:gd fmla="*/ 413382 w 601409" name="connsiteX31"/>
                  <a:gd fmla="*/ 204904 h 557498" name="connsiteY31"/>
                  <a:gd fmla="*/ 205256 w 601409" name="connsiteX32"/>
                  <a:gd fmla="*/ 385448 h 557498" name="connsiteY32"/>
                  <a:gd fmla="*/ 208126 w 601409" name="connsiteX33"/>
                  <a:gd fmla="*/ 416972 h 557498" name="connsiteY33"/>
                  <a:gd fmla="*/ 129182 w 601409" name="connsiteX34"/>
                  <a:gd fmla="*/ 394045 h 557498" name="connsiteY34"/>
                  <a:gd fmla="*/ 31578 w 601409" name="connsiteX35"/>
                  <a:gd fmla="*/ 437032 h 557498" name="connsiteY35"/>
                  <a:gd fmla="*/ 43061 w 601409" name="connsiteX36"/>
                  <a:gd fmla="*/ 328132 h 557498" name="connsiteY36"/>
                  <a:gd fmla="*/ 0 w 601409" name="connsiteX37"/>
                  <a:gd fmla="*/ 210635 h 557498" name="connsiteY37"/>
                  <a:gd fmla="*/ 248316 w 601409" name="connsiteX38"/>
                  <a:gd fmla="*/ 0 h 557498"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557498" w="601409">
                    <a:moveTo>
                      <a:pt x="476517" y="289505"/>
                    </a:moveTo>
                    <a:cubicBezTo>
                      <a:pt x="462162" y="289505"/>
                      <a:pt x="449242" y="300970"/>
                      <a:pt x="449242" y="315301"/>
                    </a:cubicBezTo>
                    <a:cubicBezTo>
                      <a:pt x="449242" y="331066"/>
                      <a:pt x="462162" y="342531"/>
                      <a:pt x="476517" y="342531"/>
                    </a:cubicBezTo>
                    <a:cubicBezTo>
                      <a:pt x="490873" y="342531"/>
                      <a:pt x="503792" y="331066"/>
                      <a:pt x="503792" y="315301"/>
                    </a:cubicBezTo>
                    <a:cubicBezTo>
                      <a:pt x="503792" y="300970"/>
                      <a:pt x="490873" y="289505"/>
                      <a:pt x="476517" y="289505"/>
                    </a:cubicBezTo>
                    <a:close/>
                    <a:moveTo>
                      <a:pt x="350190" y="289505"/>
                    </a:moveTo>
                    <a:cubicBezTo>
                      <a:pt x="335834" y="289505"/>
                      <a:pt x="322915" y="300970"/>
                      <a:pt x="322915" y="315301"/>
                    </a:cubicBezTo>
                    <a:cubicBezTo>
                      <a:pt x="322915" y="331066"/>
                      <a:pt x="335834" y="342531"/>
                      <a:pt x="350190" y="342531"/>
                    </a:cubicBezTo>
                    <a:cubicBezTo>
                      <a:pt x="364545" y="342531"/>
                      <a:pt x="377465" y="331066"/>
                      <a:pt x="377465" y="315301"/>
                    </a:cubicBezTo>
                    <a:cubicBezTo>
                      <a:pt x="377465" y="300970"/>
                      <a:pt x="364545" y="289505"/>
                      <a:pt x="350190" y="289505"/>
                    </a:cubicBezTo>
                    <a:close/>
                    <a:moveTo>
                      <a:pt x="413354" y="226448"/>
                    </a:moveTo>
                    <a:cubicBezTo>
                      <a:pt x="516712" y="226448"/>
                      <a:pt x="601409" y="298104"/>
                      <a:pt x="601409" y="385524"/>
                    </a:cubicBezTo>
                    <a:cubicBezTo>
                      <a:pt x="601409" y="418486"/>
                      <a:pt x="588489" y="450014"/>
                      <a:pt x="568392" y="474377"/>
                    </a:cubicBezTo>
                    <a:lnTo>
                      <a:pt x="577005" y="557498"/>
                    </a:lnTo>
                    <a:lnTo>
                      <a:pt x="503792" y="524537"/>
                    </a:lnTo>
                    <a:cubicBezTo>
                      <a:pt x="476517" y="537435"/>
                      <a:pt x="446371" y="544600"/>
                      <a:pt x="413354" y="544600"/>
                    </a:cubicBezTo>
                    <a:cubicBezTo>
                      <a:pt x="309995" y="544600"/>
                      <a:pt x="225298" y="472944"/>
                      <a:pt x="225298" y="385524"/>
                    </a:cubicBezTo>
                    <a:cubicBezTo>
                      <a:pt x="225298" y="298104"/>
                      <a:pt x="309995" y="226448"/>
                      <a:pt x="413354" y="226448"/>
                    </a:cubicBezTo>
                    <a:close/>
                    <a:moveTo>
                      <a:pt x="331567" y="83108"/>
                    </a:moveTo>
                    <a:cubicBezTo>
                      <a:pt x="311472" y="83108"/>
                      <a:pt x="295683" y="98870"/>
                      <a:pt x="295683" y="117497"/>
                    </a:cubicBezTo>
                    <a:cubicBezTo>
                      <a:pt x="295683" y="137558"/>
                      <a:pt x="311472" y="153320"/>
                      <a:pt x="331567" y="153320"/>
                    </a:cubicBezTo>
                    <a:cubicBezTo>
                      <a:pt x="350226" y="153320"/>
                      <a:pt x="366015" y="137558"/>
                      <a:pt x="366015" y="117497"/>
                    </a:cubicBezTo>
                    <a:cubicBezTo>
                      <a:pt x="366015" y="98870"/>
                      <a:pt x="350226" y="83108"/>
                      <a:pt x="331567" y="83108"/>
                    </a:cubicBezTo>
                    <a:close/>
                    <a:moveTo>
                      <a:pt x="163630" y="83108"/>
                    </a:moveTo>
                    <a:cubicBezTo>
                      <a:pt x="144971" y="83108"/>
                      <a:pt x="129182" y="98870"/>
                      <a:pt x="129182" y="117497"/>
                    </a:cubicBezTo>
                    <a:cubicBezTo>
                      <a:pt x="129182" y="137558"/>
                      <a:pt x="144971" y="153320"/>
                      <a:pt x="163630" y="153320"/>
                    </a:cubicBezTo>
                    <a:cubicBezTo>
                      <a:pt x="183725" y="153320"/>
                      <a:pt x="199514" y="137558"/>
                      <a:pt x="199514" y="117497"/>
                    </a:cubicBezTo>
                    <a:cubicBezTo>
                      <a:pt x="199514" y="98870"/>
                      <a:pt x="183725" y="83108"/>
                      <a:pt x="163630" y="83108"/>
                    </a:cubicBezTo>
                    <a:close/>
                    <a:moveTo>
                      <a:pt x="248316" y="0"/>
                    </a:moveTo>
                    <a:cubicBezTo>
                      <a:pt x="384675" y="0"/>
                      <a:pt x="495197" y="94571"/>
                      <a:pt x="495197" y="210635"/>
                    </a:cubicBezTo>
                    <a:cubicBezTo>
                      <a:pt x="495197" y="213501"/>
                      <a:pt x="495197" y="216367"/>
                      <a:pt x="495197" y="220666"/>
                    </a:cubicBezTo>
                    <a:cubicBezTo>
                      <a:pt x="469361" y="210635"/>
                      <a:pt x="442089" y="204904"/>
                      <a:pt x="413382" y="204904"/>
                    </a:cubicBezTo>
                    <a:cubicBezTo>
                      <a:pt x="298554" y="204904"/>
                      <a:pt x="205256" y="286579"/>
                      <a:pt x="205256" y="385448"/>
                    </a:cubicBezTo>
                    <a:cubicBezTo>
                      <a:pt x="205256" y="396911"/>
                      <a:pt x="206691" y="406942"/>
                      <a:pt x="208126" y="416972"/>
                    </a:cubicBezTo>
                    <a:cubicBezTo>
                      <a:pt x="179419" y="412673"/>
                      <a:pt x="153583" y="405509"/>
                      <a:pt x="129182" y="394045"/>
                    </a:cubicBezTo>
                    <a:lnTo>
                      <a:pt x="31578" y="437032"/>
                    </a:lnTo>
                    <a:lnTo>
                      <a:pt x="43061" y="328132"/>
                    </a:lnTo>
                    <a:cubicBezTo>
                      <a:pt x="15789" y="293743"/>
                      <a:pt x="0" y="253622"/>
                      <a:pt x="0" y="210635"/>
                    </a:cubicBezTo>
                    <a:cubicBezTo>
                      <a:pt x="0" y="94571"/>
                      <a:pt x="110522" y="0"/>
                      <a:pt x="248316" y="0"/>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grpSp>
        <p:nvGrpSpPr>
          <p:cNvPr id="100" name="组合 99"/>
          <p:cNvGrpSpPr/>
          <p:nvPr/>
        </p:nvGrpSpPr>
        <p:grpSpPr>
          <a:xfrm>
            <a:off x="1191832" y="4931210"/>
            <a:ext cx="2073932" cy="1000828"/>
            <a:chOff x="1191832" y="4931210"/>
            <a:chExt cx="2073932" cy="1000828"/>
          </a:xfrm>
        </p:grpSpPr>
        <p:sp>
          <p:nvSpPr>
            <p:cNvPr id="26" name="ïṥḷídê"/>
            <p:cNvSpPr/>
            <p:nvPr/>
          </p:nvSpPr>
          <p:spPr>
            <a:xfrm>
              <a:off x="1191832" y="5316921"/>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p>
              <a:pPr algn="ctr"/>
              <a:r>
                <a:rPr altLang="en-US" b="1" lang="zh-CN" smtClean="0" sz="1600">
                  <a:solidFill>
                    <a:schemeClr val="tx1"/>
                  </a:solidFill>
                  <a:latin charset="-122" panose="020b0503020204020204" pitchFamily="34" typeface="微软雅黑"/>
                  <a:ea charset="-122" panose="020b0503020204020204" pitchFamily="34" typeface="微软雅黑"/>
                </a:rPr>
                <a:t>忌批评</a:t>
              </a:r>
            </a:p>
          </p:txBody>
        </p:sp>
        <p:grpSp>
          <p:nvGrpSpPr>
            <p:cNvPr id="91" name="组合 90"/>
            <p:cNvGrpSpPr/>
            <p:nvPr/>
          </p:nvGrpSpPr>
          <p:grpSpPr>
            <a:xfrm>
              <a:off x="1938192" y="4931210"/>
              <a:ext cx="581213" cy="581212"/>
              <a:chOff x="1938192" y="4986630"/>
              <a:chExt cx="581213" cy="581212"/>
            </a:xfrm>
          </p:grpSpPr>
          <p:sp>
            <p:nvSpPr>
              <p:cNvPr id="27" name="ïṡḻiďè"/>
              <p:cNvSpPr/>
              <p:nvPr/>
            </p:nvSpPr>
            <p:spPr>
              <a:xfrm>
                <a:off x="1938192" y="4986630"/>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28" name="îsḷiḍê"/>
              <p:cNvSpPr/>
              <p:nvPr/>
            </p:nvSpPr>
            <p:spPr>
              <a:xfrm>
                <a:off x="2062737" y="5133951"/>
                <a:ext cx="332121" cy="286571"/>
              </a:xfrm>
              <a:custGeom>
                <a:gdLst>
                  <a:gd fmla="*/ 1294 w 1302" name="T0"/>
                  <a:gd fmla="*/ 264 h 1125" name="T1"/>
                  <a:gd fmla="*/ 1030 w 1302" name="T2"/>
                  <a:gd fmla="*/ 782 h 1125" name="T3"/>
                  <a:gd fmla="*/ 583 w 1302" name="T4"/>
                  <a:gd fmla="*/ 1125 h 1125" name="T5"/>
                  <a:gd fmla="*/ 392 w 1302" name="T6"/>
                  <a:gd fmla="*/ 916 h 1125" name="T7"/>
                  <a:gd fmla="*/ 287 w 1302" name="T8"/>
                  <a:gd fmla="*/ 533 h 1125" name="T9"/>
                  <a:gd fmla="*/ 162 w 1302" name="T10"/>
                  <a:gd fmla="*/ 324 h 1125" name="T11"/>
                  <a:gd fmla="*/ 61 w 1302" name="T12"/>
                  <a:gd fmla="*/ 385 h 1125" name="T13"/>
                  <a:gd fmla="*/ 0 w 1302" name="T14"/>
                  <a:gd fmla="*/ 306 h 1125" name="T15"/>
                  <a:gd fmla="*/ 189 w 1302" name="T16"/>
                  <a:gd fmla="*/ 138 h 1125" name="T17"/>
                  <a:gd fmla="*/ 381 w 1302" name="T18"/>
                  <a:gd fmla="*/ 22 h 1125" name="T19"/>
                  <a:gd fmla="*/ 567 w 1302" name="T20"/>
                  <a:gd fmla="*/ 228 h 1125" name="T21"/>
                  <a:gd fmla="*/ 619 w 1302" name="T22"/>
                  <a:gd fmla="*/ 525 h 1125" name="T23"/>
                  <a:gd fmla="*/ 715 w 1302" name="T24"/>
                  <a:gd fmla="*/ 723 h 1125" name="T25"/>
                  <a:gd fmla="*/ 837 w 1302" name="T26"/>
                  <a:gd fmla="*/ 595 h 1125" name="T27"/>
                  <a:gd fmla="*/ 924 w 1302" name="T28"/>
                  <a:gd fmla="*/ 399 h 1125" name="T29"/>
                  <a:gd fmla="*/ 837 w 1302" name="T30"/>
                  <a:gd fmla="*/ 288 h 1125" name="T31"/>
                  <a:gd fmla="*/ 741 w 1302" name="T32"/>
                  <a:gd fmla="*/ 309 h 1125" name="T33"/>
                  <a:gd fmla="*/ 1106 w 1302" name="T34"/>
                  <a:gd fmla="*/ 5 h 1125" name="T35"/>
                  <a:gd fmla="*/ 1294 w 1302" name="T36"/>
                  <a:gd fmla="*/ 264 h 11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25" w="1302">
                    <a:moveTo>
                      <a:pt x="1294" y="264"/>
                    </a:moveTo>
                    <a:cubicBezTo>
                      <a:pt x="1288" y="390"/>
                      <a:pt x="1200" y="563"/>
                      <a:pt x="1030" y="782"/>
                    </a:cubicBezTo>
                    <a:cubicBezTo>
                      <a:pt x="854" y="1011"/>
                      <a:pt x="705" y="1125"/>
                      <a:pt x="583" y="1125"/>
                    </a:cubicBezTo>
                    <a:cubicBezTo>
                      <a:pt x="508" y="1125"/>
                      <a:pt x="444" y="1056"/>
                      <a:pt x="392" y="916"/>
                    </a:cubicBezTo>
                    <a:cubicBezTo>
                      <a:pt x="357" y="789"/>
                      <a:pt x="322" y="661"/>
                      <a:pt x="287" y="533"/>
                    </a:cubicBezTo>
                    <a:cubicBezTo>
                      <a:pt x="248" y="394"/>
                      <a:pt x="207" y="324"/>
                      <a:pt x="162" y="324"/>
                    </a:cubicBezTo>
                    <a:cubicBezTo>
                      <a:pt x="153" y="324"/>
                      <a:pt x="119" y="344"/>
                      <a:pt x="61" y="385"/>
                    </a:cubicBezTo>
                    <a:lnTo>
                      <a:pt x="0" y="306"/>
                    </a:lnTo>
                    <a:cubicBezTo>
                      <a:pt x="64" y="250"/>
                      <a:pt x="127" y="194"/>
                      <a:pt x="189" y="138"/>
                    </a:cubicBezTo>
                    <a:cubicBezTo>
                      <a:pt x="274" y="64"/>
                      <a:pt x="338" y="26"/>
                      <a:pt x="381" y="22"/>
                    </a:cubicBezTo>
                    <a:cubicBezTo>
                      <a:pt x="482" y="12"/>
                      <a:pt x="544" y="81"/>
                      <a:pt x="567" y="228"/>
                    </a:cubicBezTo>
                    <a:cubicBezTo>
                      <a:pt x="592" y="387"/>
                      <a:pt x="609" y="486"/>
                      <a:pt x="619" y="525"/>
                    </a:cubicBezTo>
                    <a:cubicBezTo>
                      <a:pt x="648" y="657"/>
                      <a:pt x="680" y="723"/>
                      <a:pt x="715" y="723"/>
                    </a:cubicBezTo>
                    <a:cubicBezTo>
                      <a:pt x="742" y="723"/>
                      <a:pt x="783" y="680"/>
                      <a:pt x="837" y="595"/>
                    </a:cubicBezTo>
                    <a:cubicBezTo>
                      <a:pt x="891" y="509"/>
                      <a:pt x="920" y="444"/>
                      <a:pt x="924" y="399"/>
                    </a:cubicBezTo>
                    <a:cubicBezTo>
                      <a:pt x="932" y="325"/>
                      <a:pt x="903" y="288"/>
                      <a:pt x="837" y="288"/>
                    </a:cubicBezTo>
                    <a:cubicBezTo>
                      <a:pt x="806" y="288"/>
                      <a:pt x="774" y="295"/>
                      <a:pt x="741" y="309"/>
                    </a:cubicBezTo>
                    <a:cubicBezTo>
                      <a:pt x="805" y="101"/>
                      <a:pt x="926" y="0"/>
                      <a:pt x="1106" y="5"/>
                    </a:cubicBezTo>
                    <a:cubicBezTo>
                      <a:pt x="1239" y="9"/>
                      <a:pt x="1302" y="96"/>
                      <a:pt x="1294" y="264"/>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grpSp>
        <p:nvGrpSpPr>
          <p:cNvPr id="99" name="组合 98"/>
          <p:cNvGrpSpPr/>
          <p:nvPr/>
        </p:nvGrpSpPr>
        <p:grpSpPr>
          <a:xfrm>
            <a:off x="5059033" y="4931210"/>
            <a:ext cx="2073932" cy="1000828"/>
            <a:chOff x="5059033" y="4931210"/>
            <a:chExt cx="2073932" cy="1000828"/>
          </a:xfrm>
        </p:grpSpPr>
        <p:sp>
          <p:nvSpPr>
            <p:cNvPr id="29" name="išḻïḍe"/>
            <p:cNvSpPr/>
            <p:nvPr/>
          </p:nvSpPr>
          <p:spPr>
            <a:xfrm>
              <a:off x="5059033" y="5316921"/>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p>
              <a:pPr algn="ctr"/>
              <a:r>
                <a:rPr altLang="en-US" b="1" lang="zh-CN" smtClean="0" sz="1600">
                  <a:solidFill>
                    <a:schemeClr val="tx1"/>
                  </a:solidFill>
                  <a:latin charset="-122" panose="020b0503020204020204" pitchFamily="34" typeface="微软雅黑"/>
                  <a:ea charset="-122" panose="020b0503020204020204" pitchFamily="34" typeface="微软雅黑"/>
                </a:rPr>
                <a:t>忌直白</a:t>
              </a:r>
            </a:p>
          </p:txBody>
        </p:sp>
        <p:grpSp>
          <p:nvGrpSpPr>
            <p:cNvPr id="92" name="组合 91"/>
            <p:cNvGrpSpPr/>
            <p:nvPr/>
          </p:nvGrpSpPr>
          <p:grpSpPr>
            <a:xfrm>
              <a:off x="5805393" y="4931210"/>
              <a:ext cx="581213" cy="581212"/>
              <a:chOff x="5805393" y="4986630"/>
              <a:chExt cx="581213" cy="581212"/>
            </a:xfrm>
          </p:grpSpPr>
          <p:sp>
            <p:nvSpPr>
              <p:cNvPr id="30" name="íṧ1îḍé"/>
              <p:cNvSpPr/>
              <p:nvPr/>
            </p:nvSpPr>
            <p:spPr>
              <a:xfrm>
                <a:off x="5805393" y="4986630"/>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31" name="işḷiďè"/>
              <p:cNvSpPr/>
              <p:nvPr/>
            </p:nvSpPr>
            <p:spPr>
              <a:xfrm>
                <a:off x="5929939" y="5115240"/>
                <a:ext cx="332121" cy="323994"/>
              </a:xfrm>
              <a:custGeom>
                <a:gdLst>
                  <a:gd fmla="*/ 348 w 432" name="T0"/>
                  <a:gd fmla="*/ 176 h 422" name="T1"/>
                  <a:gd fmla="*/ 353 w 432" name="T2"/>
                  <a:gd fmla="*/ 137 h 422" name="T3"/>
                  <a:gd fmla="*/ 216 w 432" name="T4"/>
                  <a:gd fmla="*/ 0 h 422" name="T5"/>
                  <a:gd fmla="*/ 78 w 432" name="T6"/>
                  <a:gd fmla="*/ 137 h 422" name="T7"/>
                  <a:gd fmla="*/ 84 w 432" name="T8"/>
                  <a:gd fmla="*/ 176 h 422" name="T9"/>
                  <a:gd fmla="*/ 27 w 432" name="T10"/>
                  <a:gd fmla="*/ 328 h 422" name="T11"/>
                  <a:gd fmla="*/ 70 w 432" name="T12"/>
                  <a:gd fmla="*/ 290 h 422" name="T13"/>
                  <a:gd fmla="*/ 101 w 432" name="T14"/>
                  <a:gd fmla="*/ 351 h 422" name="T15"/>
                  <a:gd fmla="*/ 65 w 432" name="T16"/>
                  <a:gd fmla="*/ 384 h 422" name="T17"/>
                  <a:gd fmla="*/ 135 w 432" name="T18"/>
                  <a:gd fmla="*/ 422 h 422" name="T19"/>
                  <a:gd fmla="*/ 196 w 432" name="T20"/>
                  <a:gd fmla="*/ 402 h 422" name="T21"/>
                  <a:gd fmla="*/ 216 w 432" name="T22"/>
                  <a:gd fmla="*/ 404 h 422" name="T23"/>
                  <a:gd fmla="*/ 236 w 432" name="T24"/>
                  <a:gd fmla="*/ 402 h 422" name="T25"/>
                  <a:gd fmla="*/ 297 w 432" name="T26"/>
                  <a:gd fmla="*/ 422 h 422" name="T27"/>
                  <a:gd fmla="*/ 367 w 432" name="T28"/>
                  <a:gd fmla="*/ 384 h 422" name="T29"/>
                  <a:gd fmla="*/ 330 w 432" name="T30"/>
                  <a:gd fmla="*/ 351 h 422" name="T31"/>
                  <a:gd fmla="*/ 362 w 432" name="T32"/>
                  <a:gd fmla="*/ 290 h 422" name="T33"/>
                  <a:gd fmla="*/ 404 w 432" name="T34"/>
                  <a:gd fmla="*/ 328 h 422" name="T35"/>
                  <a:gd fmla="*/ 348 w 432" name="T36"/>
                  <a:gd fmla="*/ 176 h 4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22" w="432">
                    <a:moveTo>
                      <a:pt x="348" y="176"/>
                    </a:moveTo>
                    <a:cubicBezTo>
                      <a:pt x="351" y="164"/>
                      <a:pt x="353" y="151"/>
                      <a:pt x="353" y="137"/>
                    </a:cubicBezTo>
                    <a:cubicBezTo>
                      <a:pt x="353" y="61"/>
                      <a:pt x="292" y="0"/>
                      <a:pt x="216" y="0"/>
                    </a:cubicBezTo>
                    <a:cubicBezTo>
                      <a:pt x="140" y="0"/>
                      <a:pt x="78" y="61"/>
                      <a:pt x="78" y="137"/>
                    </a:cubicBezTo>
                    <a:cubicBezTo>
                      <a:pt x="78" y="151"/>
                      <a:pt x="80" y="164"/>
                      <a:pt x="84" y="176"/>
                    </a:cubicBezTo>
                    <a:cubicBezTo>
                      <a:pt x="67" y="190"/>
                      <a:pt x="0" y="250"/>
                      <a:pt x="27" y="328"/>
                    </a:cubicBezTo>
                    <a:cubicBezTo>
                      <a:pt x="27" y="328"/>
                      <a:pt x="51" y="326"/>
                      <a:pt x="70" y="290"/>
                    </a:cubicBezTo>
                    <a:cubicBezTo>
                      <a:pt x="76" y="313"/>
                      <a:pt x="86" y="334"/>
                      <a:pt x="101" y="351"/>
                    </a:cubicBezTo>
                    <a:cubicBezTo>
                      <a:pt x="80" y="357"/>
                      <a:pt x="65" y="370"/>
                      <a:pt x="65" y="384"/>
                    </a:cubicBezTo>
                    <a:cubicBezTo>
                      <a:pt x="65" y="405"/>
                      <a:pt x="96" y="422"/>
                      <a:pt x="135" y="422"/>
                    </a:cubicBezTo>
                    <a:cubicBezTo>
                      <a:pt x="161" y="422"/>
                      <a:pt x="184" y="414"/>
                      <a:pt x="196" y="402"/>
                    </a:cubicBezTo>
                    <a:cubicBezTo>
                      <a:pt x="202" y="403"/>
                      <a:pt x="209" y="404"/>
                      <a:pt x="216" y="404"/>
                    </a:cubicBezTo>
                    <a:cubicBezTo>
                      <a:pt x="223" y="404"/>
                      <a:pt x="229" y="403"/>
                      <a:pt x="236" y="402"/>
                    </a:cubicBezTo>
                    <a:cubicBezTo>
                      <a:pt x="248" y="414"/>
                      <a:pt x="271" y="422"/>
                      <a:pt x="297" y="422"/>
                    </a:cubicBezTo>
                    <a:cubicBezTo>
                      <a:pt x="335" y="422"/>
                      <a:pt x="367" y="405"/>
                      <a:pt x="367" y="384"/>
                    </a:cubicBezTo>
                    <a:cubicBezTo>
                      <a:pt x="367" y="370"/>
                      <a:pt x="352" y="357"/>
                      <a:pt x="330" y="351"/>
                    </a:cubicBezTo>
                    <a:cubicBezTo>
                      <a:pt x="345" y="334"/>
                      <a:pt x="356" y="313"/>
                      <a:pt x="362" y="290"/>
                    </a:cubicBezTo>
                    <a:cubicBezTo>
                      <a:pt x="381" y="326"/>
                      <a:pt x="404" y="328"/>
                      <a:pt x="404" y="328"/>
                    </a:cubicBezTo>
                    <a:cubicBezTo>
                      <a:pt x="432" y="250"/>
                      <a:pt x="365" y="190"/>
                      <a:pt x="348" y="176"/>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grpSp>
        <p:nvGrpSpPr>
          <p:cNvPr id="98" name="组合 97"/>
          <p:cNvGrpSpPr/>
          <p:nvPr/>
        </p:nvGrpSpPr>
        <p:grpSpPr>
          <a:xfrm>
            <a:off x="8926235" y="4931210"/>
            <a:ext cx="2073932" cy="1000828"/>
            <a:chOff x="8926235" y="4931210"/>
            <a:chExt cx="2073932" cy="1000828"/>
          </a:xfrm>
        </p:grpSpPr>
        <p:sp>
          <p:nvSpPr>
            <p:cNvPr id="32" name="ïṩļíḑê"/>
            <p:cNvSpPr/>
            <p:nvPr/>
          </p:nvSpPr>
          <p:spPr>
            <a:xfrm>
              <a:off x="8926235" y="5316921"/>
              <a:ext cx="2073932" cy="615117"/>
            </a:xfrm>
            <a:prstGeom prst="roundRect">
              <a:avLst>
                <a:gd fmla="val 48484" name="adj"/>
              </a:avLst>
            </a:prstGeom>
            <a:solidFill>
              <a:schemeClr val="bg1">
                <a:lumMod val="95000"/>
              </a:schemeClr>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p>
              <a:pPr algn="ctr"/>
              <a:r>
                <a:rPr altLang="en-US" b="1" lang="zh-CN" smtClean="0" sz="1600">
                  <a:solidFill>
                    <a:schemeClr val="tx1"/>
                  </a:solidFill>
                  <a:latin charset="-122" panose="020b0503020204020204" pitchFamily="34" typeface="微软雅黑"/>
                  <a:ea charset="-122" panose="020b0503020204020204" pitchFamily="34" typeface="微软雅黑"/>
                </a:rPr>
                <a:t>忌炫耀</a:t>
              </a:r>
            </a:p>
          </p:txBody>
        </p:sp>
        <p:grpSp>
          <p:nvGrpSpPr>
            <p:cNvPr id="93" name="组合 92"/>
            <p:cNvGrpSpPr/>
            <p:nvPr/>
          </p:nvGrpSpPr>
          <p:grpSpPr>
            <a:xfrm>
              <a:off x="9672595" y="4931210"/>
              <a:ext cx="581213" cy="581212"/>
              <a:chOff x="9672595" y="4986630"/>
              <a:chExt cx="581213" cy="581212"/>
            </a:xfrm>
          </p:grpSpPr>
          <p:sp>
            <p:nvSpPr>
              <p:cNvPr id="33" name="îsļîḓê"/>
              <p:cNvSpPr/>
              <p:nvPr/>
            </p:nvSpPr>
            <p:spPr>
              <a:xfrm>
                <a:off x="9672595" y="4986630"/>
                <a:ext cx="581213" cy="581212"/>
              </a:xfrm>
              <a:prstGeom prst="ellipse">
                <a:avLst/>
              </a:prstGeom>
              <a:solidFill>
                <a:srgbClr val="36B8BD"/>
              </a:solidFill>
              <a:ln w="127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34" name="íślïde"/>
              <p:cNvSpPr/>
              <p:nvPr/>
            </p:nvSpPr>
            <p:spPr>
              <a:xfrm>
                <a:off x="9797140" y="5111422"/>
                <a:ext cx="332121" cy="331628"/>
              </a:xfrm>
              <a:custGeom>
                <a:gdLst>
                  <a:gd fmla="*/ 281864 w 603334" name="connsiteX0"/>
                  <a:gd fmla="*/ 316013 h 602438" name="connsiteY0"/>
                  <a:gd fmla="*/ 598290 w 603334" name="connsiteX1"/>
                  <a:gd fmla="*/ 316013 h 602438" name="connsiteY1"/>
                  <a:gd fmla="*/ 601851 w 603334" name="connsiteX2"/>
                  <a:gd fmla="*/ 317494 h 602438" name="connsiteY2"/>
                  <a:gd fmla="*/ 603334 w 603334" name="connsiteX3"/>
                  <a:gd fmla="*/ 321048 h 602438" name="connsiteY3"/>
                  <a:gd fmla="*/ 603186 w 603334" name="connsiteX4"/>
                  <a:gd fmla="*/ 597403 h 602438" name="connsiteY4"/>
                  <a:gd fmla="*/ 601554 w 603334" name="connsiteX5"/>
                  <a:gd fmla="*/ 601105 h 602438" name="connsiteY5"/>
                  <a:gd fmla="*/ 598290 w 603334" name="connsiteX6"/>
                  <a:gd fmla="*/ 602438 h 602438" name="connsiteY6"/>
                  <a:gd fmla="*/ 597548 w 603334" name="connsiteX7"/>
                  <a:gd fmla="*/ 602290 h 602438" name="connsiteY7"/>
                  <a:gd fmla="*/ 281123 w 603334" name="connsiteX8"/>
                  <a:gd fmla="*/ 557860 h 602438" name="connsiteY8"/>
                  <a:gd fmla="*/ 276969 w 603334" name="connsiteX9"/>
                  <a:gd fmla="*/ 552973 h 602438" name="connsiteY9"/>
                  <a:gd fmla="*/ 276969 w 603334" name="connsiteX10"/>
                  <a:gd fmla="*/ 321048 h 602438" name="connsiteY10"/>
                  <a:gd fmla="*/ 281864 w 603334" name="connsiteX11"/>
                  <a:gd fmla="*/ 316013 h 602438" name="connsiteY11"/>
                  <a:gd fmla="*/ 5184 w 603334" name="connsiteX12"/>
                  <a:gd fmla="*/ 316013 h 602438" name="connsiteY12"/>
                  <a:gd fmla="*/ 242218 w 603334" name="connsiteX13"/>
                  <a:gd fmla="*/ 316013 h 602438" name="connsiteY13"/>
                  <a:gd fmla="*/ 247261 w 603334" name="connsiteX14"/>
                  <a:gd fmla="*/ 321048 h 602438" name="connsiteY14"/>
                  <a:gd fmla="*/ 247261 w 603334" name="connsiteX15"/>
                  <a:gd fmla="*/ 547937 h 602438" name="connsiteY15"/>
                  <a:gd fmla="*/ 245481 w 603334" name="connsiteX16"/>
                  <a:gd fmla="*/ 551639 h 602438" name="connsiteY16"/>
                  <a:gd fmla="*/ 242218 w 603334" name="connsiteX17"/>
                  <a:gd fmla="*/ 552972 h 602438" name="connsiteY17"/>
                  <a:gd fmla="*/ 241624 w 603334" name="connsiteX18"/>
                  <a:gd fmla="*/ 552824 h 602438" name="connsiteY18"/>
                  <a:gd fmla="*/ 4443 w 603334" name="connsiteX19"/>
                  <a:gd fmla="*/ 520390 h 602438" name="connsiteY19"/>
                  <a:gd fmla="*/ 141 w 603334" name="connsiteX20"/>
                  <a:gd fmla="*/ 515503 h 602438" name="connsiteY20"/>
                  <a:gd fmla="*/ 141 w 603334" name="connsiteX21"/>
                  <a:gd fmla="*/ 321048 h 602438" name="connsiteY21"/>
                  <a:gd fmla="*/ 1624 w 603334" name="connsiteX22"/>
                  <a:gd fmla="*/ 317494 h 602438" name="connsiteY22"/>
                  <a:gd fmla="*/ 5184 w 603334" name="connsiteX23"/>
                  <a:gd fmla="*/ 316013 h 602438" name="connsiteY23"/>
                  <a:gd fmla="*/ 241625 w 603334" name="connsiteX24"/>
                  <a:gd fmla="*/ 51752 h 602438" name="connsiteY24"/>
                  <a:gd fmla="*/ 245481 w 603334" name="connsiteX25"/>
                  <a:gd fmla="*/ 52937 h 602438" name="connsiteY25"/>
                  <a:gd fmla="*/ 247261 w 603334" name="connsiteX26"/>
                  <a:gd fmla="*/ 56640 h 602438" name="connsiteY26"/>
                  <a:gd fmla="*/ 247261 w 603334" name="connsiteX27"/>
                  <a:gd fmla="*/ 281487 h 602438" name="connsiteY27"/>
                  <a:gd fmla="*/ 242218 w 603334" name="connsiteX28"/>
                  <a:gd fmla="*/ 286375 h 602438" name="connsiteY28"/>
                  <a:gd fmla="*/ 5191 w 603334" name="connsiteX29"/>
                  <a:gd fmla="*/ 286375 h 602438" name="connsiteY29"/>
                  <a:gd fmla="*/ 148 w 603334" name="connsiteX30"/>
                  <a:gd fmla="*/ 281487 h 602438" name="connsiteY30"/>
                  <a:gd fmla="*/ 0 w 603334" name="connsiteX31"/>
                  <a:gd fmla="*/ 88930 h 602438" name="connsiteY31"/>
                  <a:gd fmla="*/ 4301 w 603334" name="connsiteX32"/>
                  <a:gd fmla="*/ 84042 h 602438" name="connsiteY32"/>
                  <a:gd fmla="*/ 597556 w 603334" name="connsiteX33"/>
                  <a:gd fmla="*/ 28 h 602438" name="connsiteY33"/>
                  <a:gd fmla="*/ 601561 w 603334" name="connsiteX34"/>
                  <a:gd fmla="*/ 1213 h 602438" name="connsiteY34"/>
                  <a:gd fmla="*/ 603193 w 603334" name="connsiteX35"/>
                  <a:gd fmla="*/ 4917 h 602438" name="connsiteY35"/>
                  <a:gd fmla="*/ 603193 w 603334" name="connsiteX36"/>
                  <a:gd fmla="*/ 281487 h 602438" name="connsiteY36"/>
                  <a:gd fmla="*/ 598297 w 603334" name="connsiteX37"/>
                  <a:gd fmla="*/ 286376 h 602438" name="connsiteY37"/>
                  <a:gd fmla="*/ 281865 w 603334" name="connsiteX38"/>
                  <a:gd fmla="*/ 286376 h 602438" name="connsiteY38"/>
                  <a:gd fmla="*/ 276969 w 603334" name="connsiteX39"/>
                  <a:gd fmla="*/ 281487 h 602438" name="connsiteY39"/>
                  <a:gd fmla="*/ 276969 w 603334" name="connsiteX40"/>
                  <a:gd fmla="*/ 50987 h 602438" name="connsiteY40"/>
                  <a:gd fmla="*/ 281123 w 603334" name="connsiteX41"/>
                  <a:gd fmla="*/ 46099 h 602438"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602438" w="603334">
                    <a:moveTo>
                      <a:pt x="281864" y="316013"/>
                    </a:moveTo>
                    <a:lnTo>
                      <a:pt x="598290" y="316013"/>
                    </a:lnTo>
                    <a:cubicBezTo>
                      <a:pt x="599625" y="316013"/>
                      <a:pt x="600960" y="316605"/>
                      <a:pt x="601851" y="317494"/>
                    </a:cubicBezTo>
                    <a:cubicBezTo>
                      <a:pt x="602741" y="318383"/>
                      <a:pt x="603334" y="319716"/>
                      <a:pt x="603334" y="321048"/>
                    </a:cubicBezTo>
                    <a:lnTo>
                      <a:pt x="603186" y="597403"/>
                    </a:lnTo>
                    <a:cubicBezTo>
                      <a:pt x="603186" y="598884"/>
                      <a:pt x="602592" y="600217"/>
                      <a:pt x="601554" y="601105"/>
                    </a:cubicBezTo>
                    <a:cubicBezTo>
                      <a:pt x="600664" y="601994"/>
                      <a:pt x="599477" y="602438"/>
                      <a:pt x="598290" y="602438"/>
                    </a:cubicBezTo>
                    <a:cubicBezTo>
                      <a:pt x="597993" y="602438"/>
                      <a:pt x="597845" y="602438"/>
                      <a:pt x="597548" y="602290"/>
                    </a:cubicBezTo>
                    <a:lnTo>
                      <a:pt x="281123" y="557860"/>
                    </a:lnTo>
                    <a:cubicBezTo>
                      <a:pt x="278749" y="557564"/>
                      <a:pt x="276969" y="555490"/>
                      <a:pt x="276969" y="552973"/>
                    </a:cubicBezTo>
                    <a:lnTo>
                      <a:pt x="276969" y="321048"/>
                    </a:lnTo>
                    <a:cubicBezTo>
                      <a:pt x="276969" y="318235"/>
                      <a:pt x="279194" y="316013"/>
                      <a:pt x="281864" y="316013"/>
                    </a:cubicBezTo>
                    <a:close/>
                    <a:moveTo>
                      <a:pt x="5184" y="316013"/>
                    </a:moveTo>
                    <a:lnTo>
                      <a:pt x="242218" y="316013"/>
                    </a:lnTo>
                    <a:cubicBezTo>
                      <a:pt x="245036" y="316013"/>
                      <a:pt x="247261" y="318235"/>
                      <a:pt x="247261" y="321048"/>
                    </a:cubicBezTo>
                    <a:lnTo>
                      <a:pt x="247261" y="547937"/>
                    </a:lnTo>
                    <a:cubicBezTo>
                      <a:pt x="247261" y="549418"/>
                      <a:pt x="246668" y="550751"/>
                      <a:pt x="245481" y="551639"/>
                    </a:cubicBezTo>
                    <a:cubicBezTo>
                      <a:pt x="244591" y="552528"/>
                      <a:pt x="243404" y="552972"/>
                      <a:pt x="242218" y="552972"/>
                    </a:cubicBezTo>
                    <a:cubicBezTo>
                      <a:pt x="242069" y="552972"/>
                      <a:pt x="241773" y="552972"/>
                      <a:pt x="241624" y="552824"/>
                    </a:cubicBezTo>
                    <a:lnTo>
                      <a:pt x="4443" y="520390"/>
                    </a:lnTo>
                    <a:cubicBezTo>
                      <a:pt x="2069" y="520094"/>
                      <a:pt x="141" y="518021"/>
                      <a:pt x="141" y="515503"/>
                    </a:cubicBezTo>
                    <a:lnTo>
                      <a:pt x="141" y="321048"/>
                    </a:lnTo>
                    <a:cubicBezTo>
                      <a:pt x="141" y="319716"/>
                      <a:pt x="734" y="318383"/>
                      <a:pt x="1624" y="317494"/>
                    </a:cubicBezTo>
                    <a:cubicBezTo>
                      <a:pt x="2514" y="316605"/>
                      <a:pt x="3849" y="316013"/>
                      <a:pt x="5184" y="316013"/>
                    </a:cubicBezTo>
                    <a:close/>
                    <a:moveTo>
                      <a:pt x="241625" y="51752"/>
                    </a:moveTo>
                    <a:cubicBezTo>
                      <a:pt x="242960" y="51604"/>
                      <a:pt x="244443" y="52048"/>
                      <a:pt x="245481" y="52937"/>
                    </a:cubicBezTo>
                    <a:cubicBezTo>
                      <a:pt x="246668" y="53974"/>
                      <a:pt x="247261" y="55307"/>
                      <a:pt x="247261" y="56640"/>
                    </a:cubicBezTo>
                    <a:lnTo>
                      <a:pt x="247261" y="281487"/>
                    </a:lnTo>
                    <a:cubicBezTo>
                      <a:pt x="247261" y="284153"/>
                      <a:pt x="245036" y="286375"/>
                      <a:pt x="242218" y="286375"/>
                    </a:cubicBezTo>
                    <a:lnTo>
                      <a:pt x="5191" y="286375"/>
                    </a:lnTo>
                    <a:cubicBezTo>
                      <a:pt x="2373" y="286375"/>
                      <a:pt x="148" y="284153"/>
                      <a:pt x="148" y="281487"/>
                    </a:cubicBezTo>
                    <a:lnTo>
                      <a:pt x="0" y="88930"/>
                    </a:lnTo>
                    <a:cubicBezTo>
                      <a:pt x="0" y="86412"/>
                      <a:pt x="1780" y="84339"/>
                      <a:pt x="4301" y="84042"/>
                    </a:cubicBezTo>
                    <a:close/>
                    <a:moveTo>
                      <a:pt x="597556" y="28"/>
                    </a:moveTo>
                    <a:cubicBezTo>
                      <a:pt x="599039" y="-120"/>
                      <a:pt x="600374" y="324"/>
                      <a:pt x="601561" y="1213"/>
                    </a:cubicBezTo>
                    <a:cubicBezTo>
                      <a:pt x="602600" y="2102"/>
                      <a:pt x="603193" y="3583"/>
                      <a:pt x="603193" y="4917"/>
                    </a:cubicBezTo>
                    <a:lnTo>
                      <a:pt x="603193" y="281487"/>
                    </a:lnTo>
                    <a:cubicBezTo>
                      <a:pt x="603193" y="284154"/>
                      <a:pt x="600968" y="286376"/>
                      <a:pt x="598297" y="286376"/>
                    </a:cubicBezTo>
                    <a:lnTo>
                      <a:pt x="281865" y="286376"/>
                    </a:lnTo>
                    <a:cubicBezTo>
                      <a:pt x="279194" y="286376"/>
                      <a:pt x="276969" y="284154"/>
                      <a:pt x="276969" y="281487"/>
                    </a:cubicBezTo>
                    <a:lnTo>
                      <a:pt x="276969" y="50987"/>
                    </a:lnTo>
                    <a:cubicBezTo>
                      <a:pt x="276969" y="48469"/>
                      <a:pt x="278749" y="46395"/>
                      <a:pt x="281123" y="46099"/>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cxnSp>
        <p:nvCxnSpPr>
          <p:cNvPr id="35" name="直接连接符 34"/>
          <p:cNvCxnSpPr>
            <a:stCxn id="12" idx="2"/>
          </p:cNvCxnSpPr>
          <p:nvPr/>
        </p:nvCxnSpPr>
        <p:spPr>
          <a:xfrm>
            <a:off x="2228798" y="2019004"/>
            <a:ext cx="3867740" cy="1010722"/>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23" idx="2"/>
          </p:cNvCxnSpPr>
          <p:nvPr/>
        </p:nvCxnSpPr>
        <p:spPr>
          <a:xfrm flipH="1">
            <a:off x="6096538" y="2019004"/>
            <a:ext cx="3866663" cy="1010722"/>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20" idx="2"/>
          </p:cNvCxnSpPr>
          <p:nvPr/>
        </p:nvCxnSpPr>
        <p:spPr>
          <a:xfrm>
            <a:off x="6095999" y="2019004"/>
            <a:ext cx="539" cy="1010722"/>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41" name="íśḻîḓê"/>
          <p:cNvGrpSpPr/>
          <p:nvPr/>
        </p:nvGrpSpPr>
        <p:grpSpPr>
          <a:xfrm>
            <a:off x="4457007" y="2410912"/>
            <a:ext cx="2751901" cy="625917"/>
            <a:chOff x="4902841" y="3178458"/>
            <a:chExt cx="2386318" cy="542766"/>
          </a:xfrm>
        </p:grpSpPr>
        <p:sp>
          <p:nvSpPr>
            <p:cNvPr id="43" name="ís1îdè"/>
            <p:cNvSpPr/>
            <p:nvPr/>
          </p:nvSpPr>
          <p:spPr>
            <a:xfrm>
              <a:off x="4902841" y="3178458"/>
              <a:ext cx="2386318" cy="540766"/>
            </a:xfrm>
            <a:prstGeom prst="roundRect">
              <a:avLst>
                <a:gd fmla="val 48484" name="adj"/>
              </a:avLst>
            </a:prstGeom>
            <a:solidFill>
              <a:srgbClr val="144C85"/>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p>
              <a:pPr algn="ctr">
                <a:lnSpc>
                  <a:spcPct val="150000"/>
                </a:lnSpc>
              </a:pPr>
              <a:endParaRPr altLang="zh-CN" lang="en-US" sz="1100">
                <a:solidFill>
                  <a:schemeClr val="tx1"/>
                </a:solidFill>
              </a:endParaRPr>
            </a:p>
          </p:txBody>
        </p:sp>
        <p:grpSp>
          <p:nvGrpSpPr>
            <p:cNvPr id="44" name="íṡlíḍe"/>
            <p:cNvGrpSpPr/>
            <p:nvPr/>
          </p:nvGrpSpPr>
          <p:grpSpPr>
            <a:xfrm>
              <a:off x="5205667" y="3294965"/>
              <a:ext cx="1780674" cy="426259"/>
              <a:chOff x="5265169" y="3400425"/>
              <a:chExt cx="1799547" cy="476250"/>
            </a:xfrm>
          </p:grpSpPr>
          <p:sp>
            <p:nvSpPr>
              <p:cNvPr id="45" name="ïṩḻíde"/>
              <p:cNvSpPr/>
              <p:nvPr/>
            </p:nvSpPr>
            <p:spPr>
              <a:xfrm>
                <a:off x="5265169" y="3400425"/>
                <a:ext cx="461964" cy="476250"/>
              </a:xfrm>
              <a:custGeom>
                <a:gdLst>
                  <a:gd fmla="*/ 5363 w 5499" name="T0"/>
                  <a:gd fmla="*/ 3729 h 5677" name="T1"/>
                  <a:gd fmla="*/ 4520 w 5499" name="T2"/>
                  <a:gd fmla="*/ 2649 h 5677" name="T3"/>
                  <a:gd fmla="*/ 3673 w 5499" name="T4"/>
                  <a:gd fmla="*/ 3040 h 5677" name="T5"/>
                  <a:gd fmla="*/ 3023 w 5499" name="T6"/>
                  <a:gd fmla="*/ 2741 h 5677" name="T7"/>
                  <a:gd fmla="*/ 3454 w 5499" name="T8"/>
                  <a:gd fmla="*/ 1972 h 5677" name="T9"/>
                  <a:gd fmla="*/ 3507 w 5499" name="T10"/>
                  <a:gd fmla="*/ 1328 h 5677" name="T11"/>
                  <a:gd fmla="*/ 2170 w 5499" name="T12"/>
                  <a:gd fmla="*/ 0 h 5677" name="T13"/>
                  <a:gd fmla="*/ 1102 w 5499" name="T14"/>
                  <a:gd fmla="*/ 1508 h 5677" name="T15"/>
                  <a:gd fmla="*/ 1279 w 5499" name="T16"/>
                  <a:gd fmla="*/ 2144 h 5677" name="T17"/>
                  <a:gd fmla="*/ 1534 w 5499" name="T18"/>
                  <a:gd fmla="*/ 2877 h 5677" name="T19"/>
                  <a:gd fmla="*/ 3 w 5499" name="T20"/>
                  <a:gd fmla="*/ 5432 h 5677" name="T21"/>
                  <a:gd fmla="*/ 4372 w 5499" name="T22"/>
                  <a:gd fmla="*/ 5653 h 5677" name="T23"/>
                  <a:gd fmla="*/ 4996 w 5499" name="T24"/>
                  <a:gd fmla="*/ 5161 h 5677" name="T25"/>
                  <a:gd fmla="*/ 5363 w 5499" name="T26"/>
                  <a:gd fmla="*/ 3960 h 5677" name="T27"/>
                  <a:gd fmla="*/ 2075 w 5499" name="T28"/>
                  <a:gd fmla="*/ 3721 h 5677" name="T29"/>
                  <a:gd fmla="*/ 1829 w 5499" name="T30"/>
                  <a:gd fmla="*/ 3415 h 5677" name="T31"/>
                  <a:gd fmla="*/ 1924 w 5499" name="T32"/>
                  <a:gd fmla="*/ 2970 h 5677" name="T33"/>
                  <a:gd fmla="*/ 2135 w 5499" name="T34"/>
                  <a:gd fmla="*/ 3252 h 5677" name="T35"/>
                  <a:gd fmla="*/ 2140 w 5499" name="T36"/>
                  <a:gd fmla="*/ 3663 h 5677" name="T37"/>
                  <a:gd fmla="*/ 2592 w 5499" name="T38"/>
                  <a:gd fmla="*/ 3721 h 5677" name="T39"/>
                  <a:gd fmla="*/ 2492 w 5499" name="T40"/>
                  <a:gd fmla="*/ 3318 h 5677" name="T41"/>
                  <a:gd fmla="*/ 2533 w 5499" name="T42"/>
                  <a:gd fmla="*/ 3090 h 5677" name="T43"/>
                  <a:gd fmla="*/ 2807 w 5499" name="T44"/>
                  <a:gd fmla="*/ 2972 h 5677" name="T45"/>
                  <a:gd fmla="*/ 2825 w 5499" name="T46"/>
                  <a:gd fmla="*/ 3454 h 5677" name="T47"/>
                  <a:gd fmla="*/ 1776 w 5499" name="T48"/>
                  <a:gd fmla="*/ 2351 h 5677" name="T49"/>
                  <a:gd fmla="*/ 1477 w 5499" name="T50"/>
                  <a:gd fmla="*/ 1747 h 5677" name="T51"/>
                  <a:gd fmla="*/ 1513 w 5499" name="T52"/>
                  <a:gd fmla="*/ 1522 h 5677" name="T53"/>
                  <a:gd fmla="*/ 1575 w 5499" name="T54"/>
                  <a:gd fmla="*/ 1348 h 5677" name="T55"/>
                  <a:gd fmla="*/ 2781 w 5499" name="T56"/>
                  <a:gd fmla="*/ 1554 h 5677" name="T57"/>
                  <a:gd fmla="*/ 3119 w 5499" name="T58"/>
                  <a:gd fmla="*/ 1522 h 5677" name="T59"/>
                  <a:gd fmla="*/ 3219 w 5499" name="T60"/>
                  <a:gd fmla="*/ 1693 h 5677" name="T61"/>
                  <a:gd fmla="*/ 3123 w 5499" name="T62"/>
                  <a:gd fmla="*/ 1815 h 5677" name="T63"/>
                  <a:gd fmla="*/ 5035 w 5499" name="T64"/>
                  <a:gd fmla="*/ 4769 h 5677" name="T65"/>
                  <a:gd fmla="*/ 4520 w 5499" name="T66"/>
                  <a:gd fmla="*/ 5367 h 5677" name="T67"/>
                  <a:gd fmla="*/ 3887 w 5499" name="T68"/>
                  <a:gd fmla="*/ 4672 h 5677" name="T69"/>
                  <a:gd fmla="*/ 4121 w 5499" name="T70"/>
                  <a:gd fmla="*/ 4395 h 5677" name="T71"/>
                  <a:gd fmla="*/ 4693 w 5499" name="T72"/>
                  <a:gd fmla="*/ 4475 h 5677" name="T73"/>
                  <a:gd fmla="*/ 3985 w 5499" name="T74"/>
                  <a:gd fmla="*/ 4136 h 5677" name="T75"/>
                  <a:gd fmla="*/ 4355 w 5499" name="T76"/>
                  <a:gd fmla="*/ 3316 h 5677" name="T77"/>
                  <a:gd fmla="*/ 4686 w 5499" name="T78"/>
                  <a:gd fmla="*/ 3124 h 5677" name="T79"/>
                  <a:gd fmla="*/ 5064 w 5499" name="T80"/>
                  <a:gd fmla="*/ 3650 h 5677" name="T81"/>
                  <a:gd fmla="*/ 4693 w 5499" name="T82"/>
                  <a:gd fmla="*/ 3744 h 5677" name="T83"/>
                  <a:gd fmla="*/ 4379 w 5499" name="T84"/>
                  <a:gd fmla="*/ 3819 h 5677" name="T85"/>
                  <a:gd fmla="*/ 5110 w 5499" name="T86"/>
                  <a:gd fmla="*/ 4137 h 567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677" w="5499">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lnSpc>
                    <a:spcPct val="150000"/>
                  </a:lnSpc>
                </a:pPr>
                <a:endParaRPr altLang="zh-CN" lang="en-US" sz="1100">
                  <a:solidFill>
                    <a:schemeClr val="tx1"/>
                  </a:solidFill>
                </a:endParaRPr>
              </a:p>
            </p:txBody>
          </p:sp>
          <p:sp>
            <p:nvSpPr>
              <p:cNvPr id="46" name="îṥlíḋê"/>
              <p:cNvSpPr/>
              <p:nvPr/>
            </p:nvSpPr>
            <p:spPr>
              <a:xfrm>
                <a:off x="5933961" y="3400425"/>
                <a:ext cx="461964" cy="476250"/>
              </a:xfrm>
              <a:custGeom>
                <a:gdLst>
                  <a:gd fmla="*/ 5363 w 5499" name="T0"/>
                  <a:gd fmla="*/ 3729 h 5677" name="T1"/>
                  <a:gd fmla="*/ 4520 w 5499" name="T2"/>
                  <a:gd fmla="*/ 2649 h 5677" name="T3"/>
                  <a:gd fmla="*/ 3673 w 5499" name="T4"/>
                  <a:gd fmla="*/ 3040 h 5677" name="T5"/>
                  <a:gd fmla="*/ 3023 w 5499" name="T6"/>
                  <a:gd fmla="*/ 2741 h 5677" name="T7"/>
                  <a:gd fmla="*/ 3454 w 5499" name="T8"/>
                  <a:gd fmla="*/ 1972 h 5677" name="T9"/>
                  <a:gd fmla="*/ 3507 w 5499" name="T10"/>
                  <a:gd fmla="*/ 1328 h 5677" name="T11"/>
                  <a:gd fmla="*/ 2170 w 5499" name="T12"/>
                  <a:gd fmla="*/ 0 h 5677" name="T13"/>
                  <a:gd fmla="*/ 1102 w 5499" name="T14"/>
                  <a:gd fmla="*/ 1508 h 5677" name="T15"/>
                  <a:gd fmla="*/ 1279 w 5499" name="T16"/>
                  <a:gd fmla="*/ 2144 h 5677" name="T17"/>
                  <a:gd fmla="*/ 1534 w 5499" name="T18"/>
                  <a:gd fmla="*/ 2877 h 5677" name="T19"/>
                  <a:gd fmla="*/ 3 w 5499" name="T20"/>
                  <a:gd fmla="*/ 5432 h 5677" name="T21"/>
                  <a:gd fmla="*/ 4372 w 5499" name="T22"/>
                  <a:gd fmla="*/ 5653 h 5677" name="T23"/>
                  <a:gd fmla="*/ 4996 w 5499" name="T24"/>
                  <a:gd fmla="*/ 5161 h 5677" name="T25"/>
                  <a:gd fmla="*/ 5363 w 5499" name="T26"/>
                  <a:gd fmla="*/ 3960 h 5677" name="T27"/>
                  <a:gd fmla="*/ 2075 w 5499" name="T28"/>
                  <a:gd fmla="*/ 3721 h 5677" name="T29"/>
                  <a:gd fmla="*/ 1829 w 5499" name="T30"/>
                  <a:gd fmla="*/ 3415 h 5677" name="T31"/>
                  <a:gd fmla="*/ 1924 w 5499" name="T32"/>
                  <a:gd fmla="*/ 2970 h 5677" name="T33"/>
                  <a:gd fmla="*/ 2135 w 5499" name="T34"/>
                  <a:gd fmla="*/ 3252 h 5677" name="T35"/>
                  <a:gd fmla="*/ 2140 w 5499" name="T36"/>
                  <a:gd fmla="*/ 3663 h 5677" name="T37"/>
                  <a:gd fmla="*/ 2592 w 5499" name="T38"/>
                  <a:gd fmla="*/ 3721 h 5677" name="T39"/>
                  <a:gd fmla="*/ 2492 w 5499" name="T40"/>
                  <a:gd fmla="*/ 3318 h 5677" name="T41"/>
                  <a:gd fmla="*/ 2533 w 5499" name="T42"/>
                  <a:gd fmla="*/ 3090 h 5677" name="T43"/>
                  <a:gd fmla="*/ 2807 w 5499" name="T44"/>
                  <a:gd fmla="*/ 2972 h 5677" name="T45"/>
                  <a:gd fmla="*/ 2825 w 5499" name="T46"/>
                  <a:gd fmla="*/ 3454 h 5677" name="T47"/>
                  <a:gd fmla="*/ 1776 w 5499" name="T48"/>
                  <a:gd fmla="*/ 2351 h 5677" name="T49"/>
                  <a:gd fmla="*/ 1477 w 5499" name="T50"/>
                  <a:gd fmla="*/ 1747 h 5677" name="T51"/>
                  <a:gd fmla="*/ 1513 w 5499" name="T52"/>
                  <a:gd fmla="*/ 1522 h 5677" name="T53"/>
                  <a:gd fmla="*/ 1575 w 5499" name="T54"/>
                  <a:gd fmla="*/ 1348 h 5677" name="T55"/>
                  <a:gd fmla="*/ 2781 w 5499" name="T56"/>
                  <a:gd fmla="*/ 1554 h 5677" name="T57"/>
                  <a:gd fmla="*/ 3119 w 5499" name="T58"/>
                  <a:gd fmla="*/ 1522 h 5677" name="T59"/>
                  <a:gd fmla="*/ 3219 w 5499" name="T60"/>
                  <a:gd fmla="*/ 1693 h 5677" name="T61"/>
                  <a:gd fmla="*/ 3123 w 5499" name="T62"/>
                  <a:gd fmla="*/ 1815 h 5677" name="T63"/>
                  <a:gd fmla="*/ 5035 w 5499" name="T64"/>
                  <a:gd fmla="*/ 4769 h 5677" name="T65"/>
                  <a:gd fmla="*/ 4520 w 5499" name="T66"/>
                  <a:gd fmla="*/ 5367 h 5677" name="T67"/>
                  <a:gd fmla="*/ 3887 w 5499" name="T68"/>
                  <a:gd fmla="*/ 4672 h 5677" name="T69"/>
                  <a:gd fmla="*/ 4121 w 5499" name="T70"/>
                  <a:gd fmla="*/ 4395 h 5677" name="T71"/>
                  <a:gd fmla="*/ 4693 w 5499" name="T72"/>
                  <a:gd fmla="*/ 4475 h 5677" name="T73"/>
                  <a:gd fmla="*/ 3985 w 5499" name="T74"/>
                  <a:gd fmla="*/ 4136 h 5677" name="T75"/>
                  <a:gd fmla="*/ 4355 w 5499" name="T76"/>
                  <a:gd fmla="*/ 3316 h 5677" name="T77"/>
                  <a:gd fmla="*/ 4686 w 5499" name="T78"/>
                  <a:gd fmla="*/ 3124 h 5677" name="T79"/>
                  <a:gd fmla="*/ 5064 w 5499" name="T80"/>
                  <a:gd fmla="*/ 3650 h 5677" name="T81"/>
                  <a:gd fmla="*/ 4693 w 5499" name="T82"/>
                  <a:gd fmla="*/ 3744 h 5677" name="T83"/>
                  <a:gd fmla="*/ 4379 w 5499" name="T84"/>
                  <a:gd fmla="*/ 3819 h 5677" name="T85"/>
                  <a:gd fmla="*/ 5110 w 5499" name="T86"/>
                  <a:gd fmla="*/ 4137 h 567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677" w="5499">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lnSpc>
                    <a:spcPct val="150000"/>
                  </a:lnSpc>
                </a:pPr>
                <a:endParaRPr altLang="zh-CN" lang="en-US" sz="1100">
                  <a:solidFill>
                    <a:schemeClr val="tx1"/>
                  </a:solidFill>
                </a:endParaRPr>
              </a:p>
            </p:txBody>
          </p:sp>
          <p:sp>
            <p:nvSpPr>
              <p:cNvPr id="47" name="íṧliḋè"/>
              <p:cNvSpPr/>
              <p:nvPr/>
            </p:nvSpPr>
            <p:spPr>
              <a:xfrm>
                <a:off x="6602752" y="3400425"/>
                <a:ext cx="461964" cy="476250"/>
              </a:xfrm>
              <a:custGeom>
                <a:gdLst>
                  <a:gd fmla="*/ 5363 w 5499" name="T0"/>
                  <a:gd fmla="*/ 3729 h 5677" name="T1"/>
                  <a:gd fmla="*/ 4520 w 5499" name="T2"/>
                  <a:gd fmla="*/ 2649 h 5677" name="T3"/>
                  <a:gd fmla="*/ 3673 w 5499" name="T4"/>
                  <a:gd fmla="*/ 3040 h 5677" name="T5"/>
                  <a:gd fmla="*/ 3023 w 5499" name="T6"/>
                  <a:gd fmla="*/ 2741 h 5677" name="T7"/>
                  <a:gd fmla="*/ 3454 w 5499" name="T8"/>
                  <a:gd fmla="*/ 1972 h 5677" name="T9"/>
                  <a:gd fmla="*/ 3507 w 5499" name="T10"/>
                  <a:gd fmla="*/ 1328 h 5677" name="T11"/>
                  <a:gd fmla="*/ 2170 w 5499" name="T12"/>
                  <a:gd fmla="*/ 0 h 5677" name="T13"/>
                  <a:gd fmla="*/ 1102 w 5499" name="T14"/>
                  <a:gd fmla="*/ 1508 h 5677" name="T15"/>
                  <a:gd fmla="*/ 1279 w 5499" name="T16"/>
                  <a:gd fmla="*/ 2144 h 5677" name="T17"/>
                  <a:gd fmla="*/ 1534 w 5499" name="T18"/>
                  <a:gd fmla="*/ 2877 h 5677" name="T19"/>
                  <a:gd fmla="*/ 3 w 5499" name="T20"/>
                  <a:gd fmla="*/ 5432 h 5677" name="T21"/>
                  <a:gd fmla="*/ 4372 w 5499" name="T22"/>
                  <a:gd fmla="*/ 5653 h 5677" name="T23"/>
                  <a:gd fmla="*/ 4996 w 5499" name="T24"/>
                  <a:gd fmla="*/ 5161 h 5677" name="T25"/>
                  <a:gd fmla="*/ 5363 w 5499" name="T26"/>
                  <a:gd fmla="*/ 3960 h 5677" name="T27"/>
                  <a:gd fmla="*/ 2075 w 5499" name="T28"/>
                  <a:gd fmla="*/ 3721 h 5677" name="T29"/>
                  <a:gd fmla="*/ 1829 w 5499" name="T30"/>
                  <a:gd fmla="*/ 3415 h 5677" name="T31"/>
                  <a:gd fmla="*/ 1924 w 5499" name="T32"/>
                  <a:gd fmla="*/ 2970 h 5677" name="T33"/>
                  <a:gd fmla="*/ 2135 w 5499" name="T34"/>
                  <a:gd fmla="*/ 3252 h 5677" name="T35"/>
                  <a:gd fmla="*/ 2140 w 5499" name="T36"/>
                  <a:gd fmla="*/ 3663 h 5677" name="T37"/>
                  <a:gd fmla="*/ 2592 w 5499" name="T38"/>
                  <a:gd fmla="*/ 3721 h 5677" name="T39"/>
                  <a:gd fmla="*/ 2492 w 5499" name="T40"/>
                  <a:gd fmla="*/ 3318 h 5677" name="T41"/>
                  <a:gd fmla="*/ 2533 w 5499" name="T42"/>
                  <a:gd fmla="*/ 3090 h 5677" name="T43"/>
                  <a:gd fmla="*/ 2807 w 5499" name="T44"/>
                  <a:gd fmla="*/ 2972 h 5677" name="T45"/>
                  <a:gd fmla="*/ 2825 w 5499" name="T46"/>
                  <a:gd fmla="*/ 3454 h 5677" name="T47"/>
                  <a:gd fmla="*/ 1776 w 5499" name="T48"/>
                  <a:gd fmla="*/ 2351 h 5677" name="T49"/>
                  <a:gd fmla="*/ 1477 w 5499" name="T50"/>
                  <a:gd fmla="*/ 1747 h 5677" name="T51"/>
                  <a:gd fmla="*/ 1513 w 5499" name="T52"/>
                  <a:gd fmla="*/ 1522 h 5677" name="T53"/>
                  <a:gd fmla="*/ 1575 w 5499" name="T54"/>
                  <a:gd fmla="*/ 1348 h 5677" name="T55"/>
                  <a:gd fmla="*/ 2781 w 5499" name="T56"/>
                  <a:gd fmla="*/ 1554 h 5677" name="T57"/>
                  <a:gd fmla="*/ 3119 w 5499" name="T58"/>
                  <a:gd fmla="*/ 1522 h 5677" name="T59"/>
                  <a:gd fmla="*/ 3219 w 5499" name="T60"/>
                  <a:gd fmla="*/ 1693 h 5677" name="T61"/>
                  <a:gd fmla="*/ 3123 w 5499" name="T62"/>
                  <a:gd fmla="*/ 1815 h 5677" name="T63"/>
                  <a:gd fmla="*/ 5035 w 5499" name="T64"/>
                  <a:gd fmla="*/ 4769 h 5677" name="T65"/>
                  <a:gd fmla="*/ 4520 w 5499" name="T66"/>
                  <a:gd fmla="*/ 5367 h 5677" name="T67"/>
                  <a:gd fmla="*/ 3887 w 5499" name="T68"/>
                  <a:gd fmla="*/ 4672 h 5677" name="T69"/>
                  <a:gd fmla="*/ 4121 w 5499" name="T70"/>
                  <a:gd fmla="*/ 4395 h 5677" name="T71"/>
                  <a:gd fmla="*/ 4693 w 5499" name="T72"/>
                  <a:gd fmla="*/ 4475 h 5677" name="T73"/>
                  <a:gd fmla="*/ 3985 w 5499" name="T74"/>
                  <a:gd fmla="*/ 4136 h 5677" name="T75"/>
                  <a:gd fmla="*/ 4355 w 5499" name="T76"/>
                  <a:gd fmla="*/ 3316 h 5677" name="T77"/>
                  <a:gd fmla="*/ 4686 w 5499" name="T78"/>
                  <a:gd fmla="*/ 3124 h 5677" name="T79"/>
                  <a:gd fmla="*/ 5064 w 5499" name="T80"/>
                  <a:gd fmla="*/ 3650 h 5677" name="T81"/>
                  <a:gd fmla="*/ 4693 w 5499" name="T82"/>
                  <a:gd fmla="*/ 3744 h 5677" name="T83"/>
                  <a:gd fmla="*/ 4379 w 5499" name="T84"/>
                  <a:gd fmla="*/ 3819 h 5677" name="T85"/>
                  <a:gd fmla="*/ 5110 w 5499" name="T86"/>
                  <a:gd fmla="*/ 4137 h 567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677" w="5499">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lnSpc>
                    <a:spcPct val="150000"/>
                  </a:lnSpc>
                </a:pPr>
                <a:endParaRPr altLang="zh-CN" lang="en-US" sz="1100">
                  <a:solidFill>
                    <a:schemeClr val="tx1"/>
                  </a:solidFill>
                </a:endParaRPr>
              </a:p>
            </p:txBody>
          </p:sp>
        </p:grpSp>
      </p:grpSp>
      <p:grpSp>
        <p:nvGrpSpPr>
          <p:cNvPr id="94" name="组合 93"/>
          <p:cNvGrpSpPr/>
          <p:nvPr/>
        </p:nvGrpSpPr>
        <p:grpSpPr>
          <a:xfrm>
            <a:off x="3110429" y="3029726"/>
            <a:ext cx="5972218" cy="1588978"/>
            <a:chOff x="3110429" y="3029726"/>
            <a:chExt cx="5972218" cy="1588978"/>
          </a:xfrm>
          <a:solidFill>
            <a:schemeClr val="bg1">
              <a:lumMod val="95000"/>
            </a:schemeClr>
          </a:solidFill>
        </p:grpSpPr>
        <p:sp>
          <p:nvSpPr>
            <p:cNvPr id="42" name="îṧ1íḋe">
              <a:extLst>
                <a:ext uri="{FF2B5EF4-FFF2-40B4-BE49-F238E27FC236}">
                  <a16:creationId xmlns:a16="http://schemas.microsoft.com/office/drawing/2014/main" id="{677D5A0B-CFB6-41B8-8A73-9EFB25CB65AD}"/>
                </a:ext>
              </a:extLst>
            </p:cNvPr>
            <p:cNvSpPr txBox="1"/>
            <p:nvPr/>
          </p:nvSpPr>
          <p:spPr>
            <a:xfrm flipH="1">
              <a:off x="3110429" y="3029726"/>
              <a:ext cx="5972218" cy="1588978"/>
            </a:xfrm>
            <a:prstGeom prst="roundRect">
              <a:avLst>
                <a:gd fmla="val 28874" name="adj"/>
              </a:avLst>
            </a:prstGeom>
            <a:solidFill>
              <a:srgbClr val="144C85"/>
            </a:solidFill>
            <a:ln>
              <a:noFill/>
            </a:ln>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pPr>
              <a:endParaRPr altLang="en-US" lang="zh-CN" sz="1600">
                <a:latin charset="-122" panose="020b0503020204020204" pitchFamily="34" typeface="微软雅黑"/>
                <a:ea charset="-122" panose="020b0503020204020204" pitchFamily="34" typeface="微软雅黑"/>
              </a:endParaRPr>
            </a:p>
          </p:txBody>
        </p:sp>
        <p:sp>
          <p:nvSpPr>
            <p:cNvPr id="76" name="文本框 75"/>
            <p:cNvSpPr txBox="1"/>
            <p:nvPr/>
          </p:nvSpPr>
          <p:spPr>
            <a:xfrm>
              <a:off x="3169510" y="3210355"/>
              <a:ext cx="5893255" cy="1691640"/>
            </a:xfrm>
            <a:prstGeom prst="rect">
              <a:avLst/>
            </a:prstGeom>
            <a:noFill/>
            <a:ln>
              <a:noFill/>
            </a:ln>
          </p:spPr>
          <p:txBody>
            <a:bodyPr rtlCol="0" wrap="square">
              <a:spAutoFit/>
            </a:bodyPr>
            <a:lstStyle/>
            <a:p>
              <a:pPr algn="ctr">
                <a:spcAft>
                  <a:spcPts val="600"/>
                </a:spcAft>
              </a:pPr>
              <a:r>
                <a:rPr altLang="en-US" b="1" lang="zh-CN" sz="2000">
                  <a:solidFill>
                    <a:schemeClr val="bg1"/>
                  </a:solidFill>
                  <a:latin charset="-122" panose="020b0503020204020204" pitchFamily="34" typeface="微软雅黑"/>
                  <a:ea charset="-122" panose="020b0503020204020204" pitchFamily="34" typeface="微软雅黑"/>
                </a:rPr>
                <a:t>如何用客户喜欢的方式去沟通</a:t>
              </a:r>
            </a:p>
            <a:p>
              <a:pPr algn="ctr">
                <a:spcAft>
                  <a:spcPts val="600"/>
                </a:spcAft>
              </a:pPr>
              <a:r>
                <a:rPr altLang="en-US" b="1" lang="zh-CN" sz="2000">
                  <a:solidFill>
                    <a:schemeClr val="bg1"/>
                  </a:solidFill>
                  <a:latin charset="-122" panose="020b0503020204020204" pitchFamily="34" typeface="微软雅黑"/>
                  <a:ea charset="-122" panose="020b0503020204020204" pitchFamily="34" typeface="微软雅黑"/>
                </a:rPr>
                <a:t>做大客户销售，一个很重要的环节就是沟通，用什么样的营销话术、什么样的沟通技巧，具体的事情需要具体而定。但是有一些比较普遍意义的沟通技巧是大多数典典的销售必须共同遵守的。</a:t>
              </a:r>
            </a:p>
          </p:txBody>
        </p:sp>
      </p:grpSp>
    </p:spTree>
    <p:extLst>
      <p:ext uri="{BB962C8B-B14F-4D97-AF65-F5344CB8AC3E}">
        <p14:creationId val="256493571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750" id="7"/>
                                        <p:tgtEl>
                                          <p:spTgt spid="55"/>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47"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fade" transition="in">
                                      <p:cBhvr>
                                        <p:cTn dur="1000" id="40"/>
                                        <p:tgtEl>
                                          <p:spTgt spid="41"/>
                                        </p:tgtEl>
                                      </p:cBhvr>
                                    </p:animEffect>
                                    <p:anim calcmode="lin" valueType="num">
                                      <p:cBhvr>
                                        <p:cTn dur="1000" fill="hold" id="41"/>
                                        <p:tgtEl>
                                          <p:spTgt spid="41"/>
                                        </p:tgtEl>
                                        <p:attrNameLst>
                                          <p:attrName>ppt_x</p:attrName>
                                        </p:attrNameLst>
                                      </p:cBhvr>
                                      <p:tavLst>
                                        <p:tav tm="0">
                                          <p:val>
                                            <p:strVal val="#ppt_x"/>
                                          </p:val>
                                        </p:tav>
                                        <p:tav tm="100000">
                                          <p:val>
                                            <p:strVal val="#ppt_x"/>
                                          </p:val>
                                        </p:tav>
                                      </p:tavLst>
                                    </p:anim>
                                    <p:anim calcmode="lin" valueType="num">
                                      <p:cBhvr>
                                        <p:cTn dur="1000" fill="hold" id="42"/>
                                        <p:tgtEl>
                                          <p:spTgt spid="41"/>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500"/>
                            </p:stCondLst>
                            <p:childTnLst>
                              <p:par>
                                <p:cTn fill="hold" id="44" nodeType="afterEffect" presetClass="entr" presetID="22" presetSubtype="1">
                                  <p:stCondLst>
                                    <p:cond delay="0"/>
                                  </p:stCondLst>
                                  <p:childTnLst>
                                    <p:set>
                                      <p:cBhvr>
                                        <p:cTn dur="1" fill="hold" id="45">
                                          <p:stCondLst>
                                            <p:cond delay="0"/>
                                          </p:stCondLst>
                                        </p:cTn>
                                        <p:tgtEl>
                                          <p:spTgt spid="94"/>
                                        </p:tgtEl>
                                        <p:attrNameLst>
                                          <p:attrName>style.visibility</p:attrName>
                                        </p:attrNameLst>
                                      </p:cBhvr>
                                      <p:to>
                                        <p:strVal val="visible"/>
                                      </p:to>
                                    </p:set>
                                    <p:animEffect filter="wipe(up)" transition="in">
                                      <p:cBhvr>
                                        <p:cTn dur="500" id="46"/>
                                        <p:tgtEl>
                                          <p:spTgt spid="94"/>
                                        </p:tgtEl>
                                      </p:cBhvr>
                                    </p:animEffect>
                                  </p:childTnLst>
                                </p:cTn>
                              </p:par>
                            </p:childTnLst>
                          </p:cTn>
                        </p:par>
                        <p:par>
                          <p:cTn fill="hold" id="47" nodeType="afterGroup">
                            <p:stCondLst>
                              <p:cond delay="4000"/>
                            </p:stCondLst>
                            <p:childTnLst>
                              <p:par>
                                <p:cTn fill="hold" id="48" nodeType="afterEffect" presetClass="entr" presetID="22" presetSubtype="4">
                                  <p:stCondLst>
                                    <p:cond delay="0"/>
                                  </p:stCondLst>
                                  <p:childTnLst>
                                    <p:set>
                                      <p:cBhvr>
                                        <p:cTn dur="1" fill="hold" id="49">
                                          <p:stCondLst>
                                            <p:cond delay="0"/>
                                          </p:stCondLst>
                                        </p:cTn>
                                        <p:tgtEl>
                                          <p:spTgt spid="35"/>
                                        </p:tgtEl>
                                        <p:attrNameLst>
                                          <p:attrName>style.visibility</p:attrName>
                                        </p:attrNameLst>
                                      </p:cBhvr>
                                      <p:to>
                                        <p:strVal val="visible"/>
                                      </p:to>
                                    </p:set>
                                    <p:animEffect filter="wipe(down)" transition="in">
                                      <p:cBhvr>
                                        <p:cTn dur="500" id="50"/>
                                        <p:tgtEl>
                                          <p:spTgt spid="35"/>
                                        </p:tgtEl>
                                      </p:cBhvr>
                                    </p:animEffect>
                                  </p:childTnLst>
                                </p:cTn>
                              </p:par>
                              <p:par>
                                <p:cTn fill="hold" id="51" nodeType="withEffect" presetClass="entr" presetID="22" presetSubtype="4">
                                  <p:stCondLst>
                                    <p:cond delay="0"/>
                                  </p:stCondLst>
                                  <p:childTnLst>
                                    <p:set>
                                      <p:cBhvr>
                                        <p:cTn dur="1" fill="hold" id="52">
                                          <p:stCondLst>
                                            <p:cond delay="0"/>
                                          </p:stCondLst>
                                        </p:cTn>
                                        <p:tgtEl>
                                          <p:spTgt spid="39"/>
                                        </p:tgtEl>
                                        <p:attrNameLst>
                                          <p:attrName>style.visibility</p:attrName>
                                        </p:attrNameLst>
                                      </p:cBhvr>
                                      <p:to>
                                        <p:strVal val="visible"/>
                                      </p:to>
                                    </p:set>
                                    <p:animEffect filter="wipe(down)" transition="in">
                                      <p:cBhvr>
                                        <p:cTn dur="500" id="53"/>
                                        <p:tgtEl>
                                          <p:spTgt spid="39"/>
                                        </p:tgtEl>
                                      </p:cBhvr>
                                    </p:animEffect>
                                  </p:childTnLst>
                                </p:cTn>
                              </p:par>
                              <p:par>
                                <p:cTn fill="hold" id="54" nodeType="withEffect" presetClass="entr" presetID="22" presetSubtype="4">
                                  <p:stCondLst>
                                    <p:cond delay="0"/>
                                  </p:stCondLst>
                                  <p:childTnLst>
                                    <p:set>
                                      <p:cBhvr>
                                        <p:cTn dur="1" fill="hold" id="55">
                                          <p:stCondLst>
                                            <p:cond delay="0"/>
                                          </p:stCondLst>
                                        </p:cTn>
                                        <p:tgtEl>
                                          <p:spTgt spid="37"/>
                                        </p:tgtEl>
                                        <p:attrNameLst>
                                          <p:attrName>style.visibility</p:attrName>
                                        </p:attrNameLst>
                                      </p:cBhvr>
                                      <p:to>
                                        <p:strVal val="visible"/>
                                      </p:to>
                                    </p:set>
                                    <p:animEffect filter="wipe(down)" transition="in">
                                      <p:cBhvr>
                                        <p:cTn dur="500" id="56"/>
                                        <p:tgtEl>
                                          <p:spTgt spid="37"/>
                                        </p:tgtEl>
                                      </p:cBhvr>
                                    </p:animEffect>
                                  </p:childTnLst>
                                </p:cTn>
                              </p:par>
                              <p:par>
                                <p:cTn fill="hold" id="57" nodeType="withEffect" presetClass="entr" presetID="22" presetSubtype="1">
                                  <p:stCondLst>
                                    <p:cond delay="0"/>
                                  </p:stCondLst>
                                  <p:childTnLst>
                                    <p:set>
                                      <p:cBhvr>
                                        <p:cTn dur="1" fill="hold" id="58">
                                          <p:stCondLst>
                                            <p:cond delay="0"/>
                                          </p:stCondLst>
                                        </p:cTn>
                                        <p:tgtEl>
                                          <p:spTgt spid="38"/>
                                        </p:tgtEl>
                                        <p:attrNameLst>
                                          <p:attrName>style.visibility</p:attrName>
                                        </p:attrNameLst>
                                      </p:cBhvr>
                                      <p:to>
                                        <p:strVal val="visible"/>
                                      </p:to>
                                    </p:set>
                                    <p:animEffect filter="wipe(up)" transition="in">
                                      <p:cBhvr>
                                        <p:cTn dur="500" id="59"/>
                                        <p:tgtEl>
                                          <p:spTgt spid="38"/>
                                        </p:tgtEl>
                                      </p:cBhvr>
                                    </p:animEffect>
                                  </p:childTnLst>
                                </p:cTn>
                              </p:par>
                              <p:par>
                                <p:cTn fill="hold" id="60" nodeType="withEffect" presetClass="entr" presetID="22" presetSubtype="1">
                                  <p:stCondLst>
                                    <p:cond delay="0"/>
                                  </p:stCondLst>
                                  <p:childTnLst>
                                    <p:set>
                                      <p:cBhvr>
                                        <p:cTn dur="1" fill="hold" id="61">
                                          <p:stCondLst>
                                            <p:cond delay="0"/>
                                          </p:stCondLst>
                                        </p:cTn>
                                        <p:tgtEl>
                                          <p:spTgt spid="40"/>
                                        </p:tgtEl>
                                        <p:attrNameLst>
                                          <p:attrName>style.visibility</p:attrName>
                                        </p:attrNameLst>
                                      </p:cBhvr>
                                      <p:to>
                                        <p:strVal val="visible"/>
                                      </p:to>
                                    </p:set>
                                    <p:animEffect filter="wipe(up)" transition="in">
                                      <p:cBhvr>
                                        <p:cTn dur="500" id="62"/>
                                        <p:tgtEl>
                                          <p:spTgt spid="40"/>
                                        </p:tgtEl>
                                      </p:cBhvr>
                                    </p:animEffect>
                                  </p:childTnLst>
                                </p:cTn>
                              </p:par>
                              <p:par>
                                <p:cTn fill="hold" id="63" nodeType="withEffect" presetClass="entr" presetID="22" presetSubtype="1">
                                  <p:stCondLst>
                                    <p:cond delay="0"/>
                                  </p:stCondLst>
                                  <p:childTnLst>
                                    <p:set>
                                      <p:cBhvr>
                                        <p:cTn dur="1" fill="hold" id="64">
                                          <p:stCondLst>
                                            <p:cond delay="0"/>
                                          </p:stCondLst>
                                        </p:cTn>
                                        <p:tgtEl>
                                          <p:spTgt spid="36"/>
                                        </p:tgtEl>
                                        <p:attrNameLst>
                                          <p:attrName>style.visibility</p:attrName>
                                        </p:attrNameLst>
                                      </p:cBhvr>
                                      <p:to>
                                        <p:strVal val="visible"/>
                                      </p:to>
                                    </p:set>
                                    <p:animEffect filter="wipe(up)" transition="in">
                                      <p:cBhvr>
                                        <p:cTn dur="500" id="65"/>
                                        <p:tgtEl>
                                          <p:spTgt spid="36"/>
                                        </p:tgtEl>
                                      </p:cBhvr>
                                    </p:animEffect>
                                  </p:childTnLst>
                                </p:cTn>
                              </p:par>
                            </p:childTnLst>
                          </p:cTn>
                        </p:par>
                        <p:par>
                          <p:cTn fill="hold" id="66" nodeType="afterGroup">
                            <p:stCondLst>
                              <p:cond delay="4500"/>
                            </p:stCondLst>
                            <p:childTnLst>
                              <p:par>
                                <p:cTn fill="hold" id="67" nodeType="afterEffect" presetClass="entr" presetID="2" presetSubtype="4">
                                  <p:stCondLst>
                                    <p:cond delay="0"/>
                                  </p:stCondLst>
                                  <p:childTnLst>
                                    <p:set>
                                      <p:cBhvr>
                                        <p:cTn dur="1" fill="hold" id="68">
                                          <p:stCondLst>
                                            <p:cond delay="0"/>
                                          </p:stCondLst>
                                        </p:cTn>
                                        <p:tgtEl>
                                          <p:spTgt spid="95"/>
                                        </p:tgtEl>
                                        <p:attrNameLst>
                                          <p:attrName>style.visibility</p:attrName>
                                        </p:attrNameLst>
                                      </p:cBhvr>
                                      <p:to>
                                        <p:strVal val="visible"/>
                                      </p:to>
                                    </p:set>
                                    <p:anim calcmode="lin" valueType="num">
                                      <p:cBhvr additive="base">
                                        <p:cTn dur="500" fill="hold" id="69"/>
                                        <p:tgtEl>
                                          <p:spTgt spid="95"/>
                                        </p:tgtEl>
                                        <p:attrNameLst>
                                          <p:attrName>ppt_x</p:attrName>
                                        </p:attrNameLst>
                                      </p:cBhvr>
                                      <p:tavLst>
                                        <p:tav tm="0">
                                          <p:val>
                                            <p:strVal val="#ppt_x"/>
                                          </p:val>
                                        </p:tav>
                                        <p:tav tm="100000">
                                          <p:val>
                                            <p:strVal val="#ppt_x"/>
                                          </p:val>
                                        </p:tav>
                                      </p:tavLst>
                                    </p:anim>
                                    <p:anim calcmode="lin" valueType="num">
                                      <p:cBhvr additive="base">
                                        <p:cTn dur="500" fill="hold" id="70"/>
                                        <p:tgtEl>
                                          <p:spTgt spid="95"/>
                                        </p:tgtEl>
                                        <p:attrNameLst>
                                          <p:attrName>ppt_y</p:attrName>
                                        </p:attrNameLst>
                                      </p:cBhvr>
                                      <p:tavLst>
                                        <p:tav tm="0">
                                          <p:val>
                                            <p:strVal val="1+#ppt_h/2"/>
                                          </p:val>
                                        </p:tav>
                                        <p:tav tm="100000">
                                          <p:val>
                                            <p:strVal val="#ppt_y"/>
                                          </p:val>
                                        </p:tav>
                                      </p:tavLst>
                                    </p:anim>
                                  </p:childTnLst>
                                </p:cTn>
                              </p:par>
                              <p:par>
                                <p:cTn fill="hold" id="71" nodeType="withEffect" presetClass="entr" presetID="2" presetSubtype="4">
                                  <p:stCondLst>
                                    <p:cond delay="0"/>
                                  </p:stCondLst>
                                  <p:childTnLst>
                                    <p:set>
                                      <p:cBhvr>
                                        <p:cTn dur="1" fill="hold" id="72">
                                          <p:stCondLst>
                                            <p:cond delay="0"/>
                                          </p:stCondLst>
                                        </p:cTn>
                                        <p:tgtEl>
                                          <p:spTgt spid="96"/>
                                        </p:tgtEl>
                                        <p:attrNameLst>
                                          <p:attrName>style.visibility</p:attrName>
                                        </p:attrNameLst>
                                      </p:cBhvr>
                                      <p:to>
                                        <p:strVal val="visible"/>
                                      </p:to>
                                    </p:set>
                                    <p:anim calcmode="lin" valueType="num">
                                      <p:cBhvr additive="base">
                                        <p:cTn dur="500" fill="hold" id="73"/>
                                        <p:tgtEl>
                                          <p:spTgt spid="96"/>
                                        </p:tgtEl>
                                        <p:attrNameLst>
                                          <p:attrName>ppt_x</p:attrName>
                                        </p:attrNameLst>
                                      </p:cBhvr>
                                      <p:tavLst>
                                        <p:tav tm="0">
                                          <p:val>
                                            <p:strVal val="#ppt_x"/>
                                          </p:val>
                                        </p:tav>
                                        <p:tav tm="100000">
                                          <p:val>
                                            <p:strVal val="#ppt_x"/>
                                          </p:val>
                                        </p:tav>
                                      </p:tavLst>
                                    </p:anim>
                                    <p:anim calcmode="lin" valueType="num">
                                      <p:cBhvr additive="base">
                                        <p:cTn dur="500" fill="hold" id="74"/>
                                        <p:tgtEl>
                                          <p:spTgt spid="96"/>
                                        </p:tgtEl>
                                        <p:attrNameLst>
                                          <p:attrName>ppt_y</p:attrName>
                                        </p:attrNameLst>
                                      </p:cBhvr>
                                      <p:tavLst>
                                        <p:tav tm="0">
                                          <p:val>
                                            <p:strVal val="1+#ppt_h/2"/>
                                          </p:val>
                                        </p:tav>
                                        <p:tav tm="100000">
                                          <p:val>
                                            <p:strVal val="#ppt_y"/>
                                          </p:val>
                                        </p:tav>
                                      </p:tavLst>
                                    </p:anim>
                                  </p:childTnLst>
                                </p:cTn>
                              </p:par>
                              <p:par>
                                <p:cTn fill="hold" id="75" nodeType="withEffect" presetClass="entr" presetID="2" presetSubtype="4">
                                  <p:stCondLst>
                                    <p:cond delay="0"/>
                                  </p:stCondLst>
                                  <p:childTnLst>
                                    <p:set>
                                      <p:cBhvr>
                                        <p:cTn dur="1" fill="hold" id="76">
                                          <p:stCondLst>
                                            <p:cond delay="0"/>
                                          </p:stCondLst>
                                        </p:cTn>
                                        <p:tgtEl>
                                          <p:spTgt spid="97"/>
                                        </p:tgtEl>
                                        <p:attrNameLst>
                                          <p:attrName>style.visibility</p:attrName>
                                        </p:attrNameLst>
                                      </p:cBhvr>
                                      <p:to>
                                        <p:strVal val="visible"/>
                                      </p:to>
                                    </p:set>
                                    <p:anim calcmode="lin" valueType="num">
                                      <p:cBhvr additive="base">
                                        <p:cTn dur="500" fill="hold" id="77"/>
                                        <p:tgtEl>
                                          <p:spTgt spid="97"/>
                                        </p:tgtEl>
                                        <p:attrNameLst>
                                          <p:attrName>ppt_x</p:attrName>
                                        </p:attrNameLst>
                                      </p:cBhvr>
                                      <p:tavLst>
                                        <p:tav tm="0">
                                          <p:val>
                                            <p:strVal val="#ppt_x"/>
                                          </p:val>
                                        </p:tav>
                                        <p:tav tm="100000">
                                          <p:val>
                                            <p:strVal val="#ppt_x"/>
                                          </p:val>
                                        </p:tav>
                                      </p:tavLst>
                                    </p:anim>
                                    <p:anim calcmode="lin" valueType="num">
                                      <p:cBhvr additive="base">
                                        <p:cTn dur="500" fill="hold" id="78"/>
                                        <p:tgtEl>
                                          <p:spTgt spid="97"/>
                                        </p:tgtEl>
                                        <p:attrNameLst>
                                          <p:attrName>ppt_y</p:attrName>
                                        </p:attrNameLst>
                                      </p:cBhvr>
                                      <p:tavLst>
                                        <p:tav tm="0">
                                          <p:val>
                                            <p:strVal val="1+#ppt_h/2"/>
                                          </p:val>
                                        </p:tav>
                                        <p:tav tm="100000">
                                          <p:val>
                                            <p:strVal val="#ppt_y"/>
                                          </p:val>
                                        </p:tav>
                                      </p:tavLst>
                                    </p:anim>
                                  </p:childTnLst>
                                </p:cTn>
                              </p:par>
                              <p:par>
                                <p:cTn fill="hold" id="79" nodeType="withEffect" presetClass="entr" presetID="2" presetSubtype="4">
                                  <p:stCondLst>
                                    <p:cond delay="0"/>
                                  </p:stCondLst>
                                  <p:childTnLst>
                                    <p:set>
                                      <p:cBhvr>
                                        <p:cTn dur="1" fill="hold" id="80">
                                          <p:stCondLst>
                                            <p:cond delay="0"/>
                                          </p:stCondLst>
                                        </p:cTn>
                                        <p:tgtEl>
                                          <p:spTgt spid="98"/>
                                        </p:tgtEl>
                                        <p:attrNameLst>
                                          <p:attrName>style.visibility</p:attrName>
                                        </p:attrNameLst>
                                      </p:cBhvr>
                                      <p:to>
                                        <p:strVal val="visible"/>
                                      </p:to>
                                    </p:set>
                                    <p:anim calcmode="lin" valueType="num">
                                      <p:cBhvr additive="base">
                                        <p:cTn dur="500" fill="hold" id="81"/>
                                        <p:tgtEl>
                                          <p:spTgt spid="98"/>
                                        </p:tgtEl>
                                        <p:attrNameLst>
                                          <p:attrName>ppt_x</p:attrName>
                                        </p:attrNameLst>
                                      </p:cBhvr>
                                      <p:tavLst>
                                        <p:tav tm="0">
                                          <p:val>
                                            <p:strVal val="#ppt_x"/>
                                          </p:val>
                                        </p:tav>
                                        <p:tav tm="100000">
                                          <p:val>
                                            <p:strVal val="#ppt_x"/>
                                          </p:val>
                                        </p:tav>
                                      </p:tavLst>
                                    </p:anim>
                                    <p:anim calcmode="lin" valueType="num">
                                      <p:cBhvr additive="base">
                                        <p:cTn dur="500" fill="hold" id="82"/>
                                        <p:tgtEl>
                                          <p:spTgt spid="98"/>
                                        </p:tgtEl>
                                        <p:attrNameLst>
                                          <p:attrName>ppt_y</p:attrName>
                                        </p:attrNameLst>
                                      </p:cBhvr>
                                      <p:tavLst>
                                        <p:tav tm="0">
                                          <p:val>
                                            <p:strVal val="1+#ppt_h/2"/>
                                          </p:val>
                                        </p:tav>
                                        <p:tav tm="100000">
                                          <p:val>
                                            <p:strVal val="#ppt_y"/>
                                          </p:val>
                                        </p:tav>
                                      </p:tavLst>
                                    </p:anim>
                                  </p:childTnLst>
                                </p:cTn>
                              </p:par>
                              <p:par>
                                <p:cTn fill="hold" id="83" nodeType="withEffect" presetClass="entr" presetID="2" presetSubtype="4">
                                  <p:stCondLst>
                                    <p:cond delay="0"/>
                                  </p:stCondLst>
                                  <p:childTnLst>
                                    <p:set>
                                      <p:cBhvr>
                                        <p:cTn dur="1" fill="hold" id="84">
                                          <p:stCondLst>
                                            <p:cond delay="0"/>
                                          </p:stCondLst>
                                        </p:cTn>
                                        <p:tgtEl>
                                          <p:spTgt spid="99"/>
                                        </p:tgtEl>
                                        <p:attrNameLst>
                                          <p:attrName>style.visibility</p:attrName>
                                        </p:attrNameLst>
                                      </p:cBhvr>
                                      <p:to>
                                        <p:strVal val="visible"/>
                                      </p:to>
                                    </p:set>
                                    <p:anim calcmode="lin" valueType="num">
                                      <p:cBhvr additive="base">
                                        <p:cTn dur="500" fill="hold" id="85"/>
                                        <p:tgtEl>
                                          <p:spTgt spid="99"/>
                                        </p:tgtEl>
                                        <p:attrNameLst>
                                          <p:attrName>ppt_x</p:attrName>
                                        </p:attrNameLst>
                                      </p:cBhvr>
                                      <p:tavLst>
                                        <p:tav tm="0">
                                          <p:val>
                                            <p:strVal val="#ppt_x"/>
                                          </p:val>
                                        </p:tav>
                                        <p:tav tm="100000">
                                          <p:val>
                                            <p:strVal val="#ppt_x"/>
                                          </p:val>
                                        </p:tav>
                                      </p:tavLst>
                                    </p:anim>
                                    <p:anim calcmode="lin" valueType="num">
                                      <p:cBhvr additive="base">
                                        <p:cTn dur="500" fill="hold" id="86"/>
                                        <p:tgtEl>
                                          <p:spTgt spid="99"/>
                                        </p:tgtEl>
                                        <p:attrNameLst>
                                          <p:attrName>ppt_y</p:attrName>
                                        </p:attrNameLst>
                                      </p:cBhvr>
                                      <p:tavLst>
                                        <p:tav tm="0">
                                          <p:val>
                                            <p:strVal val="1+#ppt_h/2"/>
                                          </p:val>
                                        </p:tav>
                                        <p:tav tm="100000">
                                          <p:val>
                                            <p:strVal val="#ppt_y"/>
                                          </p:val>
                                        </p:tav>
                                      </p:tavLst>
                                    </p:anim>
                                  </p:childTnLst>
                                </p:cTn>
                              </p:par>
                              <p:par>
                                <p:cTn fill="hold" id="87" nodeType="withEffect" presetClass="entr" presetID="2" presetSubtype="4">
                                  <p:stCondLst>
                                    <p:cond delay="0"/>
                                  </p:stCondLst>
                                  <p:childTnLst>
                                    <p:set>
                                      <p:cBhvr>
                                        <p:cTn dur="1" fill="hold" id="88">
                                          <p:stCondLst>
                                            <p:cond delay="0"/>
                                          </p:stCondLst>
                                        </p:cTn>
                                        <p:tgtEl>
                                          <p:spTgt spid="100"/>
                                        </p:tgtEl>
                                        <p:attrNameLst>
                                          <p:attrName>style.visibility</p:attrName>
                                        </p:attrNameLst>
                                      </p:cBhvr>
                                      <p:to>
                                        <p:strVal val="visible"/>
                                      </p:to>
                                    </p:set>
                                    <p:anim calcmode="lin" valueType="num">
                                      <p:cBhvr additive="base">
                                        <p:cTn dur="500" fill="hold" id="89"/>
                                        <p:tgtEl>
                                          <p:spTgt spid="100"/>
                                        </p:tgtEl>
                                        <p:attrNameLst>
                                          <p:attrName>ppt_x</p:attrName>
                                        </p:attrNameLst>
                                      </p:cBhvr>
                                      <p:tavLst>
                                        <p:tav tm="0">
                                          <p:val>
                                            <p:strVal val="#ppt_x"/>
                                          </p:val>
                                        </p:tav>
                                        <p:tav tm="100000">
                                          <p:val>
                                            <p:strVal val="#ppt_x"/>
                                          </p:val>
                                        </p:tav>
                                      </p:tavLst>
                                    </p:anim>
                                    <p:anim calcmode="lin" valueType="num">
                                      <p:cBhvr additive="base">
                                        <p:cTn dur="500" fill="hold" id="90"/>
                                        <p:tgtEl>
                                          <p:spTgt spid="100"/>
                                        </p:tgtEl>
                                        <p:attrNameLst>
                                          <p:attrName>ppt_y</p:attrName>
                                        </p:attrNameLst>
                                      </p:cBhvr>
                                      <p:tavLst>
                                        <p:tav tm="0">
                                          <p:val>
                                            <p:strVal val="1+#ppt_h/2"/>
                                          </p:val>
                                        </p:tav>
                                        <p:tav tm="100000">
                                          <p:val>
                                            <p:strVal val="#ppt_y"/>
                                          </p:val>
                                        </p:tav>
                                      </p:tavLst>
                                    </p:anim>
                                  </p:childTnLst>
                                </p:cTn>
                              </p:par>
                            </p:childTnLst>
                          </p:cTn>
                        </p:par>
                        <p:par>
                          <p:cTn fill="hold" id="91" nodeType="afterGroup">
                            <p:stCondLst>
                              <p:cond delay="5000"/>
                            </p:stCondLst>
                            <p:childTnLst>
                              <p:par>
                                <p:cTn fill="hold" grpId="0" id="92" nodeType="afterEffect" presetClass="entr" presetID="22" presetSubtype="8">
                                  <p:stCondLst>
                                    <p:cond delay="0"/>
                                  </p:stCondLst>
                                  <p:childTnLst>
                                    <p:set>
                                      <p:cBhvr>
                                        <p:cTn dur="1" fill="hold" id="93">
                                          <p:stCondLst>
                                            <p:cond delay="0"/>
                                          </p:stCondLst>
                                        </p:cTn>
                                        <p:tgtEl>
                                          <p:spTgt spid="56"/>
                                        </p:tgtEl>
                                        <p:attrNameLst>
                                          <p:attrName>style.visibility</p:attrName>
                                        </p:attrNameLst>
                                      </p:cBhvr>
                                      <p:to>
                                        <p:strVal val="visible"/>
                                      </p:to>
                                    </p:set>
                                    <p:animEffect filter="wipe(left)" transition="in">
                                      <p:cBhvr>
                                        <p:cTn dur="750" id="94"/>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矩形 31"/>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49" y="153673"/>
            <a:ext cx="7663851"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有效沟通的技巧——与客户达成协议的金科玉律</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sp>
        <p:nvSpPr>
          <p:cNvPr id="10" name="îśḷîďé">
            <a:extLst>
              <a:ext uri="{FF2B5EF4-FFF2-40B4-BE49-F238E27FC236}">
                <a16:creationId xmlns:a16="http://schemas.microsoft.com/office/drawing/2014/main" id="{9E667413-8CEB-4F69-BB62-46F93F5FE314}"/>
              </a:ext>
            </a:extLst>
          </p:cNvPr>
          <p:cNvSpPr/>
          <p:nvPr/>
        </p:nvSpPr>
        <p:spPr>
          <a:xfrm flipH="1">
            <a:off x="299051" y="1480274"/>
            <a:ext cx="5514054" cy="4552728"/>
          </a:xfrm>
          <a:prstGeom prst="roundRect">
            <a:avLst>
              <a:gd fmla="val 0" name="adj"/>
            </a:avLst>
          </a:prstGeom>
          <a:blipFill dpi="0" rotWithShape="1">
            <a:blip r:embed="rId4">
              <a:extLst>
                <a:ext uri="{28A0092B-C50C-407E-A947-70E740481C1C}">
                  <a14:useLocalDpi val="0"/>
                </a:ext>
              </a:extLst>
            </a:blip>
            <a:stretch>
              <a:fillRect/>
            </a:stretch>
          </a:blipFill>
          <a:ln algn="ctr" cap="flat" cmpd="sng" w="6350">
            <a:noFill/>
            <a:prstDash val="solid"/>
            <a:miter lim="800000"/>
          </a:ln>
          <a:effectLst/>
          <a:scene3d>
            <a:camera prst="orthographicFront"/>
            <a:lightRig dir="t" rig="threePt"/>
          </a:scene3d>
          <a:sp3d>
            <a:bevelT h="139700" prst="divot" w="139700"/>
          </a:sp3d>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a:p>
        </p:txBody>
      </p:sp>
      <p:sp>
        <p:nvSpPr>
          <p:cNvPr id="12" name="ïṩľidê">
            <a:extLst>
              <a:ext uri="{FF2B5EF4-FFF2-40B4-BE49-F238E27FC236}">
                <a16:creationId xmlns:a16="http://schemas.microsoft.com/office/drawing/2014/main" id="{0682E312-8846-46B6-B3D8-5CCA2EA3F5A1}"/>
              </a:ext>
            </a:extLst>
          </p:cNvPr>
          <p:cNvSpPr/>
          <p:nvPr/>
        </p:nvSpPr>
        <p:spPr>
          <a:xfrm flipH="1">
            <a:off x="299049" y="1480274"/>
            <a:ext cx="5514052" cy="1303261"/>
          </a:xfrm>
          <a:prstGeom prst="roundRect">
            <a:avLst>
              <a:gd fmla="val 0" name="adj"/>
            </a:avLst>
          </a:prstGeom>
          <a:solidFill>
            <a:schemeClr val="tx1">
              <a:alpha val="80000"/>
            </a:schemeClr>
          </a:solid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18" name="ís1ïḓe">
            <a:extLst>
              <a:ext uri="{FF2B5EF4-FFF2-40B4-BE49-F238E27FC236}">
                <a16:creationId xmlns:a16="http://schemas.microsoft.com/office/drawing/2014/main" id="{13921012-6F03-46C3-B949-7B55046D638D}"/>
              </a:ext>
            </a:extLst>
          </p:cNvPr>
          <p:cNvSpPr txBox="1"/>
          <p:nvPr/>
        </p:nvSpPr>
        <p:spPr>
          <a:xfrm>
            <a:off x="299045" y="1642914"/>
            <a:ext cx="5514056" cy="888659"/>
          </a:xfrm>
          <a:prstGeom prst="rect">
            <a:avLst/>
          </a:prstGeom>
          <a:noFill/>
        </p:spPr>
        <p:txBody>
          <a:bodyPr anchor="ctr" bIns="46800" lIns="90000" rIns="90000" rtlCol="0" tIns="46800" wrap="square">
            <a:normAutofit fontScale="65000" lnSpcReduction="20000"/>
          </a:bodyPr>
          <a:lstStyle/>
          <a:p>
            <a:pPr>
              <a:lnSpc>
                <a:spcPct val="150000"/>
              </a:lnSpc>
            </a:pPr>
            <a:r>
              <a:rPr altLang="en-US" b="1" lang="zh-CN" sz="2900">
                <a:solidFill>
                  <a:schemeClr val="bg1"/>
                </a:solidFill>
                <a:latin charset="-122" panose="02010600040101010101" pitchFamily="2" typeface="华文楷体"/>
                <a:ea charset="-122" panose="02010600040101010101" pitchFamily="2" typeface="华文楷体"/>
              </a:rPr>
              <a:t>销售的重要准则是：</a:t>
            </a:r>
          </a:p>
          <a:p>
            <a:pPr>
              <a:lnSpc>
                <a:spcPct val="150000"/>
              </a:lnSpc>
            </a:pPr>
            <a:r>
              <a:rPr altLang="en-US" b="1" lang="zh-CN" sz="2900">
                <a:solidFill>
                  <a:schemeClr val="bg1"/>
                </a:solidFill>
                <a:latin charset="-122" panose="02010600040101010101" pitchFamily="2" typeface="华文楷体"/>
                <a:ea charset="-122" panose="02010600040101010101" pitchFamily="2" typeface="华文楷体"/>
              </a:rPr>
              <a:t>自己少说，多提问。鼓励客户多说，引导客户多说。</a:t>
            </a:r>
          </a:p>
        </p:txBody>
      </p:sp>
      <p:grpSp>
        <p:nvGrpSpPr>
          <p:cNvPr id="19" name="í$liḑé">
            <a:extLst>
              <a:ext uri="{FF2B5EF4-FFF2-40B4-BE49-F238E27FC236}">
                <a16:creationId xmlns:a16="http://schemas.microsoft.com/office/drawing/2014/main" id="{869BFAB1-2E8D-4D95-8E4E-4343886A91B3}"/>
              </a:ext>
            </a:extLst>
          </p:cNvPr>
          <p:cNvGrpSpPr/>
          <p:nvPr/>
        </p:nvGrpSpPr>
        <p:grpSpPr>
          <a:xfrm>
            <a:off x="5505324" y="2223795"/>
            <a:ext cx="615555" cy="615558"/>
            <a:chOff x="7209745" y="3231600"/>
            <a:chExt cx="675000" cy="675004"/>
          </a:xfrm>
        </p:grpSpPr>
        <p:sp>
          <p:nvSpPr>
            <p:cNvPr id="20" name="îśliḑè">
              <a:extLst>
                <a:ext uri="{FF2B5EF4-FFF2-40B4-BE49-F238E27FC236}">
                  <a16:creationId xmlns:a16="http://schemas.microsoft.com/office/drawing/2014/main" id="{4B7C58F7-3F6A-427D-90A8-230249FC3233}"/>
                </a:ext>
              </a:extLst>
            </p:cNvPr>
            <p:cNvSpPr/>
            <p:nvPr/>
          </p:nvSpPr>
          <p:spPr>
            <a:xfrm>
              <a:off x="7209745" y="3231600"/>
              <a:ext cx="675000" cy="675004"/>
            </a:xfrm>
            <a:prstGeom prst="ellipse">
              <a:avLst/>
            </a:prstGeom>
            <a:solidFill>
              <a:srgbClr val="144C8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p>
          </p:txBody>
        </p:sp>
        <p:sp>
          <p:nvSpPr>
            <p:cNvPr id="21" name="ïṥľïdè">
              <a:extLst>
                <a:ext uri="{FF2B5EF4-FFF2-40B4-BE49-F238E27FC236}">
                  <a16:creationId xmlns:a16="http://schemas.microsoft.com/office/drawing/2014/main" id="{20A8B15D-2184-4B83-A38E-C5DEA0EFB60C}"/>
                </a:ext>
              </a:extLst>
            </p:cNvPr>
            <p:cNvSpPr/>
            <p:nvPr/>
          </p:nvSpPr>
          <p:spPr bwMode="auto">
            <a:xfrm>
              <a:off x="7375153" y="3400365"/>
              <a:ext cx="344185" cy="337473"/>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p>
          </p:txBody>
        </p:sp>
      </p:grpSp>
      <p:grpSp>
        <p:nvGrpSpPr>
          <p:cNvPr id="23" name="ísľîďé">
            <a:extLst>
              <a:ext uri="{FF2B5EF4-FFF2-40B4-BE49-F238E27FC236}">
                <a16:creationId xmlns:a16="http://schemas.microsoft.com/office/drawing/2014/main" id="{08B7FDAA-5075-4AF8-9749-CA68CC788EB8}"/>
              </a:ext>
            </a:extLst>
          </p:cNvPr>
          <p:cNvGrpSpPr/>
          <p:nvPr/>
        </p:nvGrpSpPr>
        <p:grpSpPr>
          <a:xfrm>
            <a:off x="5505324" y="4100489"/>
            <a:ext cx="615555" cy="615559"/>
            <a:chOff x="7209746" y="3354530"/>
            <a:chExt cx="675000" cy="675005"/>
          </a:xfrm>
        </p:grpSpPr>
        <p:sp>
          <p:nvSpPr>
            <p:cNvPr id="24" name="işḻïḋê">
              <a:extLst>
                <a:ext uri="{FF2B5EF4-FFF2-40B4-BE49-F238E27FC236}">
                  <a16:creationId xmlns:a16="http://schemas.microsoft.com/office/drawing/2014/main" id="{F7FFC256-0016-47E9-8D63-BFA6CF3F1DEE}"/>
                </a:ext>
              </a:extLst>
            </p:cNvPr>
            <p:cNvSpPr/>
            <p:nvPr/>
          </p:nvSpPr>
          <p:spPr>
            <a:xfrm>
              <a:off x="7209746" y="3354530"/>
              <a:ext cx="675000" cy="675005"/>
            </a:xfrm>
            <a:prstGeom prst="ellipse">
              <a:avLst/>
            </a:prstGeom>
            <a:solidFill>
              <a:srgbClr val="36B8B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p>
          </p:txBody>
        </p:sp>
        <p:sp>
          <p:nvSpPr>
            <p:cNvPr id="25" name="iṡľiḍê">
              <a:extLst>
                <a:ext uri="{FF2B5EF4-FFF2-40B4-BE49-F238E27FC236}">
                  <a16:creationId xmlns:a16="http://schemas.microsoft.com/office/drawing/2014/main" id="{5A8334E1-B42C-49B4-9B11-7D87813C1B66}"/>
                </a:ext>
              </a:extLst>
            </p:cNvPr>
            <p:cNvSpPr/>
            <p:nvPr/>
          </p:nvSpPr>
          <p:spPr bwMode="auto">
            <a:xfrm>
              <a:off x="7375153" y="3523294"/>
              <a:ext cx="344185" cy="337474"/>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p>
          </p:txBody>
        </p:sp>
      </p:grpSp>
      <p:sp>
        <p:nvSpPr>
          <p:cNvPr id="26" name="ïṥḷíḑè">
            <a:extLst>
              <a:ext uri="{FF2B5EF4-FFF2-40B4-BE49-F238E27FC236}">
                <a16:creationId xmlns:a16="http://schemas.microsoft.com/office/drawing/2014/main" id="{18D9AB67-7F0D-4162-966C-43CF71AB2625}"/>
              </a:ext>
            </a:extLst>
          </p:cNvPr>
          <p:cNvSpPr/>
          <p:nvPr/>
        </p:nvSpPr>
        <p:spPr bwMode="auto">
          <a:xfrm>
            <a:off x="6512202" y="3939611"/>
            <a:ext cx="5218149" cy="1284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z="1600">
                <a:latin charset="-122" panose="020b0503020204020204" pitchFamily="34" typeface="微软雅黑"/>
                <a:ea charset="-122" panose="020b0503020204020204" pitchFamily="34" typeface="微软雅黑"/>
              </a:rPr>
              <a:t>介绍公司的实力规模如何，质量如何；</a:t>
            </a:r>
          </a:p>
          <a:p>
            <a:pPr>
              <a:lnSpc>
                <a:spcPct val="150000"/>
              </a:lnSpc>
            </a:pPr>
            <a:r>
              <a:rPr altLang="en-US" lang="zh-CN" sz="1600">
                <a:latin charset="-122" panose="020b0503020204020204" pitchFamily="34" typeface="微软雅黑"/>
                <a:ea charset="-122" panose="020b0503020204020204" pitchFamily="34" typeface="微软雅黑"/>
              </a:rPr>
              <a:t>在争先恐后地陈述、解释，甚至争辩，却将提问、倾听和确认抛置脑后。</a:t>
            </a:r>
          </a:p>
        </p:txBody>
      </p:sp>
      <p:cxnSp>
        <p:nvCxnSpPr>
          <p:cNvPr id="27" name="直接连接符 26">
            <a:extLst>
              <a:ext uri="{FF2B5EF4-FFF2-40B4-BE49-F238E27FC236}">
                <a16:creationId xmlns:a16="http://schemas.microsoft.com/office/drawing/2014/main" id="{A4001CB9-80BD-4B0C-828D-612FC0A52535}"/>
              </a:ext>
            </a:extLst>
          </p:cNvPr>
          <p:cNvCxnSpPr/>
          <p:nvPr/>
        </p:nvCxnSpPr>
        <p:spPr>
          <a:xfrm>
            <a:off x="6355269" y="3197003"/>
            <a:ext cx="5079312" cy="0"/>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397903" y="5296110"/>
            <a:ext cx="5036678" cy="457200"/>
          </a:xfrm>
          <a:prstGeom prst="rect">
            <a:avLst/>
          </a:prstGeom>
        </p:spPr>
        <p:txBody>
          <a:bodyPr wrap="square">
            <a:spAutoFit/>
          </a:bodyPr>
          <a:lstStyle/>
          <a:p>
            <a:pPr algn="ctr"/>
            <a:r>
              <a:rPr altLang="en-US" b="1" lang="zh-CN" sz="2400">
                <a:solidFill>
                  <a:srgbClr val="144C85"/>
                </a:solidFill>
                <a:latin charset="-122" panose="02010600040101010101" pitchFamily="2" typeface="华文楷体"/>
                <a:ea charset="-122" panose="02010600040101010101" pitchFamily="2" typeface="华文楷体"/>
              </a:rPr>
              <a:t>这些都要不得。请先闭上嘴巴。 </a:t>
            </a:r>
          </a:p>
        </p:txBody>
      </p:sp>
      <p:sp>
        <p:nvSpPr>
          <p:cNvPr id="29" name="ïṥļiḓe">
            <a:extLst>
              <a:ext uri="{FF2B5EF4-FFF2-40B4-BE49-F238E27FC236}">
                <a16:creationId xmlns:a16="http://schemas.microsoft.com/office/drawing/2014/main" id="{4DE8C2BE-C344-40A4-AF3C-4111C2B9CFA0}"/>
              </a:ext>
            </a:extLst>
          </p:cNvPr>
          <p:cNvSpPr/>
          <p:nvPr/>
        </p:nvSpPr>
        <p:spPr bwMode="auto">
          <a:xfrm>
            <a:off x="6355269" y="2126394"/>
            <a:ext cx="5079312" cy="10056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z="1600">
                <a:latin charset="-122" panose="020b0503020204020204" pitchFamily="34" typeface="微软雅黑"/>
                <a:ea charset="-122" panose="020b0503020204020204" pitchFamily="34" typeface="微软雅黑"/>
              </a:rPr>
              <a:t>有经验的业务员会尽量让客户多说，从客户的字里行间了解客户的意图和真正需求</a:t>
            </a:r>
          </a:p>
        </p:txBody>
      </p:sp>
      <p:sp>
        <p:nvSpPr>
          <p:cNvPr id="30" name="ïṥļiḓe">
            <a:extLst>
              <a:ext uri="{FF2B5EF4-FFF2-40B4-BE49-F238E27FC236}">
                <a16:creationId xmlns:a16="http://schemas.microsoft.com/office/drawing/2014/main" id="{4DE8C2BE-C344-40A4-AF3C-4111C2B9CFA0}"/>
              </a:ext>
            </a:extLst>
          </p:cNvPr>
          <p:cNvSpPr/>
          <p:nvPr/>
        </p:nvSpPr>
        <p:spPr bwMode="auto">
          <a:xfrm>
            <a:off x="6266684" y="1448446"/>
            <a:ext cx="4747651" cy="486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z="2400">
                <a:latin charset="-122" panose="020b0503020204020204" pitchFamily="34" typeface="微软雅黑"/>
                <a:ea charset="-122" panose="020b0503020204020204" pitchFamily="34" typeface="微软雅黑"/>
              </a:rPr>
              <a:t>有经验的业务员：</a:t>
            </a:r>
          </a:p>
        </p:txBody>
      </p:sp>
      <p:sp>
        <p:nvSpPr>
          <p:cNvPr id="31" name="ïṥļiḓe">
            <a:extLst>
              <a:ext uri="{FF2B5EF4-FFF2-40B4-BE49-F238E27FC236}">
                <a16:creationId xmlns:a16="http://schemas.microsoft.com/office/drawing/2014/main" id="{4DE8C2BE-C344-40A4-AF3C-4111C2B9CFA0}"/>
              </a:ext>
            </a:extLst>
          </p:cNvPr>
          <p:cNvSpPr/>
          <p:nvPr/>
        </p:nvSpPr>
        <p:spPr bwMode="auto">
          <a:xfrm>
            <a:off x="6397903" y="3357192"/>
            <a:ext cx="4747651" cy="486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mtClean="0" sz="2400">
                <a:latin charset="-122" panose="020b0503020204020204" pitchFamily="34" typeface="微软雅黑"/>
                <a:ea charset="-122" panose="020b0503020204020204" pitchFamily="34" typeface="微软雅黑"/>
              </a:rPr>
              <a:t>无经验的业务员：</a:t>
            </a:r>
          </a:p>
        </p:txBody>
      </p:sp>
    </p:spTree>
    <p:extLst>
      <p:ext uri="{BB962C8B-B14F-4D97-AF65-F5344CB8AC3E}">
        <p14:creationId val="31681519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2"/>
                                        </p:tgtEl>
                                        <p:attrNameLst>
                                          <p:attrName>style.visibility</p:attrName>
                                        </p:attrNameLst>
                                      </p:cBhvr>
                                      <p:to>
                                        <p:strVal val="visible"/>
                                      </p:to>
                                    </p:set>
                                    <p:animEffect filter="wipe(left)" transition="in">
                                      <p:cBhvr>
                                        <p:cTn dur="750" id="7"/>
                                        <p:tgtEl>
                                          <p:spTgt spid="32"/>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4">
                                  <p:stCondLst>
                                    <p:cond delay="0"/>
                                  </p:stCondLst>
                                  <p:childTnLst>
                                    <p:set>
                                      <p:cBhvr>
                                        <p:cTn dur="1" fill="hold" id="39">
                                          <p:stCondLst>
                                            <p:cond delay="0"/>
                                          </p:stCondLst>
                                        </p:cTn>
                                        <p:tgtEl>
                                          <p:spTgt spid="10"/>
                                        </p:tgtEl>
                                        <p:attrNameLst>
                                          <p:attrName>style.visibility</p:attrName>
                                        </p:attrNameLst>
                                      </p:cBhvr>
                                      <p:to>
                                        <p:strVal val="visible"/>
                                      </p:to>
                                    </p:set>
                                    <p:animEffect filter="wipe(down)" transition="in">
                                      <p:cBhvr>
                                        <p:cTn dur="500" id="40"/>
                                        <p:tgtEl>
                                          <p:spTgt spid="10"/>
                                        </p:tgtEl>
                                      </p:cBhvr>
                                    </p:animEffect>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12"/>
                                        </p:tgtEl>
                                        <p:attrNameLst>
                                          <p:attrName>style.visibility</p:attrName>
                                        </p:attrNameLst>
                                      </p:cBhvr>
                                      <p:to>
                                        <p:strVal val="visible"/>
                                      </p:to>
                                    </p:set>
                                    <p:animEffect filter="wipe(up)" transition="in">
                                      <p:cBhvr>
                                        <p:cTn dur="500" id="44"/>
                                        <p:tgtEl>
                                          <p:spTgt spid="12"/>
                                        </p:tgtEl>
                                      </p:cBhvr>
                                    </p:animEffect>
                                  </p:childTnLst>
                                </p:cTn>
                              </p:par>
                            </p:childTnLst>
                          </p:cTn>
                        </p:par>
                        <p:par>
                          <p:cTn fill="hold" id="45" nodeType="afterGroup">
                            <p:stCondLst>
                              <p:cond delay="3500"/>
                            </p:stCondLst>
                            <p:childTnLst>
                              <p:par>
                                <p:cTn fill="hold" grpId="0" id="46" nodeType="afterEffect" presetClass="entr" presetID="41" presetSubtype="0">
                                  <p:stCondLst>
                                    <p:cond delay="0"/>
                                  </p:stCondLst>
                                  <p:iterate type="lt">
                                    <p:tmPct val="10000"/>
                                  </p:iterate>
                                  <p:childTnLst>
                                    <p:set>
                                      <p:cBhvr>
                                        <p:cTn dur="1" fill="hold" id="47">
                                          <p:stCondLst>
                                            <p:cond delay="0"/>
                                          </p:stCondLst>
                                        </p:cTn>
                                        <p:tgtEl>
                                          <p:spTgt spid="18"/>
                                        </p:tgtEl>
                                        <p:attrNameLst>
                                          <p:attrName>style.visibility</p:attrName>
                                        </p:attrNameLst>
                                      </p:cBhvr>
                                      <p:to>
                                        <p:strVal val="visible"/>
                                      </p:to>
                                    </p:set>
                                    <p:anim calcmode="lin" valueType="num">
                                      <p:cBhvr>
                                        <p:cTn dur="500" fill="hold" id="48"/>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9"/>
                                        <p:tgtEl>
                                          <p:spTgt spid="18"/>
                                        </p:tgtEl>
                                        <p:attrNameLst>
                                          <p:attrName>ppt_y</p:attrName>
                                        </p:attrNameLst>
                                      </p:cBhvr>
                                      <p:tavLst>
                                        <p:tav tm="0">
                                          <p:val>
                                            <p:strVal val="#ppt_y"/>
                                          </p:val>
                                        </p:tav>
                                        <p:tav tm="100000">
                                          <p:val>
                                            <p:strVal val="#ppt_y"/>
                                          </p:val>
                                        </p:tav>
                                      </p:tavLst>
                                    </p:anim>
                                    <p:anim calcmode="lin" valueType="num">
                                      <p:cBhvr>
                                        <p:cTn dur="500" fill="hold" id="50"/>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1"/>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2" tmFilter="0,0; .5, 1; 1, 1"/>
                                        <p:tgtEl>
                                          <p:spTgt spid="18"/>
                                        </p:tgtEl>
                                      </p:cBhvr>
                                    </p:animEffect>
                                  </p:childTnLst>
                                </p:cTn>
                              </p:par>
                            </p:childTnLst>
                          </p:cTn>
                        </p:par>
                        <p:par>
                          <p:cTn fill="hold" id="53" nodeType="afterGroup">
                            <p:stCondLst>
                              <p:cond delay="4000"/>
                            </p:stCondLst>
                            <p:childTnLst>
                              <p:par>
                                <p:cTn fill="hold" id="54" nodeType="afterEffect" presetClass="entr" presetID="21" presetSubtype="1">
                                  <p:stCondLst>
                                    <p:cond delay="0"/>
                                  </p:stCondLst>
                                  <p:childTnLst>
                                    <p:set>
                                      <p:cBhvr>
                                        <p:cTn dur="1" fill="hold" id="55">
                                          <p:stCondLst>
                                            <p:cond delay="0"/>
                                          </p:stCondLst>
                                        </p:cTn>
                                        <p:tgtEl>
                                          <p:spTgt spid="19"/>
                                        </p:tgtEl>
                                        <p:attrNameLst>
                                          <p:attrName>style.visibility</p:attrName>
                                        </p:attrNameLst>
                                      </p:cBhvr>
                                      <p:to>
                                        <p:strVal val="visible"/>
                                      </p:to>
                                    </p:set>
                                    <p:animEffect filter="wheel(1)" transition="in">
                                      <p:cBhvr>
                                        <p:cTn dur="2000" id="56"/>
                                        <p:tgtEl>
                                          <p:spTgt spid="19"/>
                                        </p:tgtEl>
                                      </p:cBhvr>
                                    </p:animEffect>
                                  </p:childTnLst>
                                </p:cTn>
                              </p:par>
                            </p:childTnLst>
                          </p:cTn>
                        </p:par>
                        <p:par>
                          <p:cTn fill="hold" id="57" nodeType="afterGroup">
                            <p:stCondLst>
                              <p:cond delay="6000"/>
                            </p:stCondLst>
                            <p:childTnLst>
                              <p:par>
                                <p:cTn fill="hold" grpId="0" id="58" nodeType="afterEffect" presetClass="entr" presetID="42" presetSubtype="0">
                                  <p:stCondLst>
                                    <p:cond delay="0"/>
                                  </p:stCondLst>
                                  <p:childTnLst>
                                    <p:set>
                                      <p:cBhvr>
                                        <p:cTn dur="1" fill="hold" id="59">
                                          <p:stCondLst>
                                            <p:cond delay="0"/>
                                          </p:stCondLst>
                                        </p:cTn>
                                        <p:tgtEl>
                                          <p:spTgt spid="30"/>
                                        </p:tgtEl>
                                        <p:attrNameLst>
                                          <p:attrName>style.visibility</p:attrName>
                                        </p:attrNameLst>
                                      </p:cBhvr>
                                      <p:to>
                                        <p:strVal val="visible"/>
                                      </p:to>
                                    </p:set>
                                    <p:animEffect filter="fade" transition="in">
                                      <p:cBhvr>
                                        <p:cTn dur="1000" id="60"/>
                                        <p:tgtEl>
                                          <p:spTgt spid="30"/>
                                        </p:tgtEl>
                                      </p:cBhvr>
                                    </p:animEffect>
                                    <p:anim calcmode="lin" valueType="num">
                                      <p:cBhvr>
                                        <p:cTn dur="1000" fill="hold" id="61"/>
                                        <p:tgtEl>
                                          <p:spTgt spid="30"/>
                                        </p:tgtEl>
                                        <p:attrNameLst>
                                          <p:attrName>ppt_x</p:attrName>
                                        </p:attrNameLst>
                                      </p:cBhvr>
                                      <p:tavLst>
                                        <p:tav tm="0">
                                          <p:val>
                                            <p:strVal val="#ppt_x"/>
                                          </p:val>
                                        </p:tav>
                                        <p:tav tm="100000">
                                          <p:val>
                                            <p:strVal val="#ppt_x"/>
                                          </p:val>
                                        </p:tav>
                                      </p:tavLst>
                                    </p:anim>
                                    <p:anim calcmode="lin" valueType="num">
                                      <p:cBhvr>
                                        <p:cTn dur="1000" fill="hold" id="62"/>
                                        <p:tgtEl>
                                          <p:spTgt spid="30"/>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7000"/>
                            </p:stCondLst>
                            <p:childTnLst>
                              <p:par>
                                <p:cTn fill="hold" grpId="0" id="64" nodeType="afterEffect" presetClass="entr" presetID="42" presetSubtype="0">
                                  <p:stCondLst>
                                    <p:cond delay="0"/>
                                  </p:stCondLst>
                                  <p:childTnLst>
                                    <p:set>
                                      <p:cBhvr>
                                        <p:cTn dur="1" fill="hold" id="65">
                                          <p:stCondLst>
                                            <p:cond delay="0"/>
                                          </p:stCondLst>
                                        </p:cTn>
                                        <p:tgtEl>
                                          <p:spTgt spid="29"/>
                                        </p:tgtEl>
                                        <p:attrNameLst>
                                          <p:attrName>style.visibility</p:attrName>
                                        </p:attrNameLst>
                                      </p:cBhvr>
                                      <p:to>
                                        <p:strVal val="visible"/>
                                      </p:to>
                                    </p:set>
                                    <p:animEffect filter="fade" transition="in">
                                      <p:cBhvr>
                                        <p:cTn dur="1000" id="66"/>
                                        <p:tgtEl>
                                          <p:spTgt spid="29"/>
                                        </p:tgtEl>
                                      </p:cBhvr>
                                    </p:animEffect>
                                    <p:anim calcmode="lin" valueType="num">
                                      <p:cBhvr>
                                        <p:cTn dur="1000" fill="hold" id="67"/>
                                        <p:tgtEl>
                                          <p:spTgt spid="29"/>
                                        </p:tgtEl>
                                        <p:attrNameLst>
                                          <p:attrName>ppt_x</p:attrName>
                                        </p:attrNameLst>
                                      </p:cBhvr>
                                      <p:tavLst>
                                        <p:tav tm="0">
                                          <p:val>
                                            <p:strVal val="#ppt_x"/>
                                          </p:val>
                                        </p:tav>
                                        <p:tav tm="100000">
                                          <p:val>
                                            <p:strVal val="#ppt_x"/>
                                          </p:val>
                                        </p:tav>
                                      </p:tavLst>
                                    </p:anim>
                                    <p:anim calcmode="lin" valueType="num">
                                      <p:cBhvr>
                                        <p:cTn dur="1000" fill="hold" id="68"/>
                                        <p:tgtEl>
                                          <p:spTgt spid="29"/>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8000"/>
                            </p:stCondLst>
                            <p:childTnLst>
                              <p:par>
                                <p:cTn fill="hold" id="70" nodeType="afterEffect" presetClass="entr" presetID="22" presetSubtype="8">
                                  <p:stCondLst>
                                    <p:cond delay="0"/>
                                  </p:stCondLst>
                                  <p:childTnLst>
                                    <p:set>
                                      <p:cBhvr>
                                        <p:cTn dur="1" fill="hold" id="71">
                                          <p:stCondLst>
                                            <p:cond delay="0"/>
                                          </p:stCondLst>
                                        </p:cTn>
                                        <p:tgtEl>
                                          <p:spTgt spid="27"/>
                                        </p:tgtEl>
                                        <p:attrNameLst>
                                          <p:attrName>style.visibility</p:attrName>
                                        </p:attrNameLst>
                                      </p:cBhvr>
                                      <p:to>
                                        <p:strVal val="visible"/>
                                      </p:to>
                                    </p:set>
                                    <p:animEffect filter="wipe(left)" transition="in">
                                      <p:cBhvr>
                                        <p:cTn dur="500" id="72"/>
                                        <p:tgtEl>
                                          <p:spTgt spid="27"/>
                                        </p:tgtEl>
                                      </p:cBhvr>
                                    </p:animEffect>
                                  </p:childTnLst>
                                </p:cTn>
                              </p:par>
                            </p:childTnLst>
                          </p:cTn>
                        </p:par>
                        <p:par>
                          <p:cTn fill="hold" id="73" nodeType="afterGroup">
                            <p:stCondLst>
                              <p:cond delay="8500"/>
                            </p:stCondLst>
                            <p:childTnLst>
                              <p:par>
                                <p:cTn fill="hold" id="74" nodeType="afterEffect" presetClass="entr" presetID="21" presetSubtype="1">
                                  <p:stCondLst>
                                    <p:cond delay="0"/>
                                  </p:stCondLst>
                                  <p:childTnLst>
                                    <p:set>
                                      <p:cBhvr>
                                        <p:cTn dur="1" fill="hold" id="75">
                                          <p:stCondLst>
                                            <p:cond delay="0"/>
                                          </p:stCondLst>
                                        </p:cTn>
                                        <p:tgtEl>
                                          <p:spTgt spid="23"/>
                                        </p:tgtEl>
                                        <p:attrNameLst>
                                          <p:attrName>style.visibility</p:attrName>
                                        </p:attrNameLst>
                                      </p:cBhvr>
                                      <p:to>
                                        <p:strVal val="visible"/>
                                      </p:to>
                                    </p:set>
                                    <p:animEffect filter="wheel(1)" transition="in">
                                      <p:cBhvr>
                                        <p:cTn dur="2000" id="76"/>
                                        <p:tgtEl>
                                          <p:spTgt spid="23"/>
                                        </p:tgtEl>
                                      </p:cBhvr>
                                    </p:animEffect>
                                  </p:childTnLst>
                                </p:cTn>
                              </p:par>
                            </p:childTnLst>
                          </p:cTn>
                        </p:par>
                        <p:par>
                          <p:cTn fill="hold" id="77" nodeType="afterGroup">
                            <p:stCondLst>
                              <p:cond delay="10500"/>
                            </p:stCondLst>
                            <p:childTnLst>
                              <p:par>
                                <p:cTn fill="hold" grpId="0" id="78" nodeType="afterEffect" presetClass="entr" presetID="42" presetSubtype="0">
                                  <p:stCondLst>
                                    <p:cond delay="0"/>
                                  </p:stCondLst>
                                  <p:childTnLst>
                                    <p:set>
                                      <p:cBhvr>
                                        <p:cTn dur="1" fill="hold" id="79">
                                          <p:stCondLst>
                                            <p:cond delay="0"/>
                                          </p:stCondLst>
                                        </p:cTn>
                                        <p:tgtEl>
                                          <p:spTgt spid="31"/>
                                        </p:tgtEl>
                                        <p:attrNameLst>
                                          <p:attrName>style.visibility</p:attrName>
                                        </p:attrNameLst>
                                      </p:cBhvr>
                                      <p:to>
                                        <p:strVal val="visible"/>
                                      </p:to>
                                    </p:set>
                                    <p:animEffect filter="fade" transition="in">
                                      <p:cBhvr>
                                        <p:cTn dur="1000" id="80"/>
                                        <p:tgtEl>
                                          <p:spTgt spid="31"/>
                                        </p:tgtEl>
                                      </p:cBhvr>
                                    </p:animEffect>
                                    <p:anim calcmode="lin" valueType="num">
                                      <p:cBhvr>
                                        <p:cTn dur="1000" fill="hold" id="81"/>
                                        <p:tgtEl>
                                          <p:spTgt spid="31"/>
                                        </p:tgtEl>
                                        <p:attrNameLst>
                                          <p:attrName>ppt_x</p:attrName>
                                        </p:attrNameLst>
                                      </p:cBhvr>
                                      <p:tavLst>
                                        <p:tav tm="0">
                                          <p:val>
                                            <p:strVal val="#ppt_x"/>
                                          </p:val>
                                        </p:tav>
                                        <p:tav tm="100000">
                                          <p:val>
                                            <p:strVal val="#ppt_x"/>
                                          </p:val>
                                        </p:tav>
                                      </p:tavLst>
                                    </p:anim>
                                    <p:anim calcmode="lin" valueType="num">
                                      <p:cBhvr>
                                        <p:cTn dur="1000" fill="hold" id="82"/>
                                        <p:tgtEl>
                                          <p:spTgt spid="31"/>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11500"/>
                            </p:stCondLst>
                            <p:childTnLst>
                              <p:par>
                                <p:cTn fill="hold" grpId="0" id="84" nodeType="afterEffect" presetClass="entr" presetID="42" presetSubtype="0">
                                  <p:stCondLst>
                                    <p:cond delay="0"/>
                                  </p:stCondLst>
                                  <p:childTnLst>
                                    <p:set>
                                      <p:cBhvr>
                                        <p:cTn dur="1" fill="hold" id="85">
                                          <p:stCondLst>
                                            <p:cond delay="0"/>
                                          </p:stCondLst>
                                        </p:cTn>
                                        <p:tgtEl>
                                          <p:spTgt spid="26"/>
                                        </p:tgtEl>
                                        <p:attrNameLst>
                                          <p:attrName>style.visibility</p:attrName>
                                        </p:attrNameLst>
                                      </p:cBhvr>
                                      <p:to>
                                        <p:strVal val="visible"/>
                                      </p:to>
                                    </p:set>
                                    <p:animEffect filter="fade" transition="in">
                                      <p:cBhvr>
                                        <p:cTn dur="1000" id="86"/>
                                        <p:tgtEl>
                                          <p:spTgt spid="26"/>
                                        </p:tgtEl>
                                      </p:cBhvr>
                                    </p:animEffect>
                                    <p:anim calcmode="lin" valueType="num">
                                      <p:cBhvr>
                                        <p:cTn dur="1000" fill="hold" id="87"/>
                                        <p:tgtEl>
                                          <p:spTgt spid="26"/>
                                        </p:tgtEl>
                                        <p:attrNameLst>
                                          <p:attrName>ppt_x</p:attrName>
                                        </p:attrNameLst>
                                      </p:cBhvr>
                                      <p:tavLst>
                                        <p:tav tm="0">
                                          <p:val>
                                            <p:strVal val="#ppt_x"/>
                                          </p:val>
                                        </p:tav>
                                        <p:tav tm="100000">
                                          <p:val>
                                            <p:strVal val="#ppt_x"/>
                                          </p:val>
                                        </p:tav>
                                      </p:tavLst>
                                    </p:anim>
                                    <p:anim calcmode="lin" valueType="num">
                                      <p:cBhvr>
                                        <p:cTn dur="1000" fill="hold" id="88"/>
                                        <p:tgtEl>
                                          <p:spTgt spid="26"/>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12500"/>
                            </p:stCondLst>
                            <p:childTnLst>
                              <p:par>
                                <p:cTn fill="hold" grpId="0" id="90" nodeType="afterEffect" presetClass="entr" presetID="2" presetSubtype="8">
                                  <p:stCondLst>
                                    <p:cond delay="0"/>
                                  </p:stCondLst>
                                  <p:childTnLst>
                                    <p:set>
                                      <p:cBhvr>
                                        <p:cTn dur="1" fill="hold" id="91">
                                          <p:stCondLst>
                                            <p:cond delay="0"/>
                                          </p:stCondLst>
                                        </p:cTn>
                                        <p:tgtEl>
                                          <p:spTgt spid="28"/>
                                        </p:tgtEl>
                                        <p:attrNameLst>
                                          <p:attrName>style.visibility</p:attrName>
                                        </p:attrNameLst>
                                      </p:cBhvr>
                                      <p:to>
                                        <p:strVal val="visible"/>
                                      </p:to>
                                    </p:set>
                                    <p:anim calcmode="lin" valueType="num">
                                      <p:cBhvr additive="base">
                                        <p:cTn dur="500" fill="hold" id="92"/>
                                        <p:tgtEl>
                                          <p:spTgt spid="28"/>
                                        </p:tgtEl>
                                        <p:attrNameLst>
                                          <p:attrName>ppt_x</p:attrName>
                                        </p:attrNameLst>
                                      </p:cBhvr>
                                      <p:tavLst>
                                        <p:tav tm="0">
                                          <p:val>
                                            <p:strVal val="0-#ppt_w/2"/>
                                          </p:val>
                                        </p:tav>
                                        <p:tav tm="100000">
                                          <p:val>
                                            <p:strVal val="#ppt_x"/>
                                          </p:val>
                                        </p:tav>
                                      </p:tavLst>
                                    </p:anim>
                                    <p:anim calcmode="lin" valueType="num">
                                      <p:cBhvr additive="base">
                                        <p:cTn dur="500" fill="hold" id="93"/>
                                        <p:tgtEl>
                                          <p:spTgt spid="28"/>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13000"/>
                            </p:stCondLst>
                            <p:childTnLst>
                              <p:par>
                                <p:cTn fill="hold" grpId="0" id="95" nodeType="afterEffect" presetClass="entr" presetID="22" presetSubtype="8">
                                  <p:stCondLst>
                                    <p:cond delay="0"/>
                                  </p:stCondLst>
                                  <p:childTnLst>
                                    <p:set>
                                      <p:cBhvr>
                                        <p:cTn dur="1" fill="hold" id="96">
                                          <p:stCondLst>
                                            <p:cond delay="0"/>
                                          </p:stCondLst>
                                        </p:cTn>
                                        <p:tgtEl>
                                          <p:spTgt spid="33"/>
                                        </p:tgtEl>
                                        <p:attrNameLst>
                                          <p:attrName>style.visibility</p:attrName>
                                        </p:attrNameLst>
                                      </p:cBhvr>
                                      <p:to>
                                        <p:strVal val="visible"/>
                                      </p:to>
                                    </p:set>
                                    <p:animEffect filter="wipe(left)" transition="in">
                                      <p:cBhvr>
                                        <p:cTn dur="750" id="9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11"/>
      <p:bldP grpId="0" spid="10"/>
      <p:bldP grpId="0" spid="12"/>
      <p:bldP grpId="0" spid="18"/>
      <p:bldP grpId="0" spid="26"/>
      <p:bldP grpId="0" spid="28"/>
      <p:bldP grpId="0" spid="29"/>
      <p:bldP grpId="0" spid="30"/>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8069094"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有效沟通的技巧——与客户达成协议的金科玉律</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sp>
        <p:nvSpPr>
          <p:cNvPr id="10" name="圆角矩形 9"/>
          <p:cNvSpPr/>
          <p:nvPr/>
        </p:nvSpPr>
        <p:spPr>
          <a:xfrm>
            <a:off x="830334" y="1484794"/>
            <a:ext cx="10604247" cy="4165767"/>
          </a:xfrm>
          <a:prstGeom prst="roundRect">
            <a:avLst/>
          </a:prstGeom>
          <a:noFill/>
          <a:ln w="28575">
            <a:solidFill>
              <a:srgbClr val="144C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ïṣļîḓé"/>
          <p:cNvGrpSpPr/>
          <p:nvPr/>
        </p:nvGrpSpPr>
        <p:grpSpPr>
          <a:xfrm>
            <a:off x="2088059" y="1179406"/>
            <a:ext cx="1976213" cy="1100334"/>
            <a:chOff x="4986726" y="1292960"/>
            <a:chExt cx="2148111" cy="1196045"/>
          </a:xfrm>
        </p:grpSpPr>
        <p:sp>
          <p:nvSpPr>
            <p:cNvPr id="18" name="íş1íḋè"/>
            <p:cNvSpPr/>
            <p:nvPr/>
          </p:nvSpPr>
          <p:spPr>
            <a:xfrm>
              <a:off x="5588442" y="1292960"/>
              <a:ext cx="799920" cy="799920"/>
            </a:xfrm>
            <a:prstGeom prst="ellipse">
              <a:avLst/>
            </a:prstGeom>
            <a:solidFill>
              <a:srgbClr val="36B8B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3765" eaLnBrk="1" hangingPunct="1" latinLnBrk="0" marL="0" rtl="0">
                <a:defRPr kern="1200" sz="1800">
                  <a:solidFill>
                    <a:schemeClr val="lt1"/>
                  </a:solidFill>
                </a:defRPr>
              </a:lvl1pPr>
              <a:lvl2pPr algn="l" defTabSz="913765" eaLnBrk="1" hangingPunct="1" latinLnBrk="0" marL="457200" rtl="0">
                <a:defRPr kern="1200" sz="1800">
                  <a:solidFill>
                    <a:schemeClr val="lt1"/>
                  </a:solidFill>
                </a:defRPr>
              </a:lvl2pPr>
              <a:lvl3pPr algn="l" defTabSz="913765" eaLnBrk="1" hangingPunct="1" latinLnBrk="0" marL="914400" rtl="0">
                <a:defRPr kern="1200" sz="1800">
                  <a:solidFill>
                    <a:schemeClr val="lt1"/>
                  </a:solidFill>
                </a:defRPr>
              </a:lvl3pPr>
              <a:lvl4pPr algn="l" defTabSz="913765" eaLnBrk="1" hangingPunct="1" latinLnBrk="0" marL="1371600" rtl="0">
                <a:defRPr kern="1200" sz="1800">
                  <a:solidFill>
                    <a:schemeClr val="lt1"/>
                  </a:solidFill>
                </a:defRPr>
              </a:lvl4pPr>
              <a:lvl5pPr algn="l" defTabSz="913765" eaLnBrk="1" hangingPunct="1" latinLnBrk="0" marL="1828800" rtl="0">
                <a:defRPr kern="1200" sz="1800">
                  <a:solidFill>
                    <a:schemeClr val="lt1"/>
                  </a:solidFill>
                </a:defRPr>
              </a:lvl5pPr>
              <a:lvl6pPr algn="l" defTabSz="913765" eaLnBrk="1" hangingPunct="1" latinLnBrk="0" marL="2286000" rtl="0">
                <a:defRPr kern="1200" sz="1800">
                  <a:solidFill>
                    <a:schemeClr val="lt1"/>
                  </a:solidFill>
                </a:defRPr>
              </a:lvl6pPr>
              <a:lvl7pPr algn="l" defTabSz="913765" eaLnBrk="1" hangingPunct="1" latinLnBrk="0" marL="2743200" rtl="0">
                <a:defRPr kern="1200" sz="1800">
                  <a:solidFill>
                    <a:schemeClr val="lt1"/>
                  </a:solidFill>
                </a:defRPr>
              </a:lvl7pPr>
              <a:lvl8pPr algn="l" defTabSz="913765" eaLnBrk="1" hangingPunct="1" latinLnBrk="0" marL="3200400" rtl="0">
                <a:defRPr kern="1200" sz="1800">
                  <a:solidFill>
                    <a:schemeClr val="lt1"/>
                  </a:solidFill>
                </a:defRPr>
              </a:lvl8pPr>
              <a:lvl9pPr algn="l" defTabSz="913765" eaLnBrk="1" hangingPunct="1" latinLnBrk="0" marL="3657600" rtl="0">
                <a:defRPr kern="1200" sz="1800">
                  <a:solidFill>
                    <a:schemeClr val="lt1"/>
                  </a:solidFill>
                </a:defRPr>
              </a:lvl9pPr>
            </a:lstStyle>
            <a:p>
              <a:pPr algn="ctr"/>
              <a:r>
                <a:rPr b="1" lang="en-US" sz="2400">
                  <a:latin charset="-122" panose="020b0503020204020204" pitchFamily="34" typeface="微软雅黑"/>
                  <a:ea charset="-122" panose="020b0503020204020204" pitchFamily="34" typeface="微软雅黑"/>
                </a:rPr>
                <a:t>01</a:t>
              </a:r>
            </a:p>
          </p:txBody>
        </p:sp>
        <p:sp>
          <p:nvSpPr>
            <p:cNvPr id="19" name="iṥļiḍè">
              <a:extLst>
                <a:ext uri="{FF2B5EF4-FFF2-40B4-BE49-F238E27FC236}">
                  <a16:creationId xmlns:a16="http://schemas.microsoft.com/office/drawing/2014/main" id="{921D2456-A6A6-43F5-AD86-0A010D24A2F0}"/>
                </a:ext>
              </a:extLst>
            </p:cNvPr>
            <p:cNvSpPr txBox="1"/>
            <p:nvPr/>
          </p:nvSpPr>
          <p:spPr>
            <a:xfrm>
              <a:off x="4986726" y="2071380"/>
              <a:ext cx="2148111" cy="417625"/>
            </a:xfrm>
            <a:prstGeom prst="rect">
              <a:avLst/>
            </a:prstGeom>
            <a:noFill/>
          </p:spPr>
          <p:txBody>
            <a:bodyPr anchor="b" anchorCtr="0" bIns="45720" lIns="91440" rIns="91440" rtlCol="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a:latin charset="-122" panose="020b0503020204020204" pitchFamily="34" typeface="微软雅黑"/>
                  <a:ea charset="-122" panose="020b0503020204020204" pitchFamily="34" typeface="微软雅黑"/>
                </a:rPr>
                <a:t>客户</a:t>
              </a:r>
            </a:p>
          </p:txBody>
        </p:sp>
      </p:grpSp>
      <p:cxnSp>
        <p:nvCxnSpPr>
          <p:cNvPr id="20" name="直接连接符 19"/>
          <p:cNvCxnSpPr/>
          <p:nvPr/>
        </p:nvCxnSpPr>
        <p:spPr>
          <a:xfrm flipH="1">
            <a:off x="4589638" y="1699648"/>
            <a:ext cx="0" cy="3636958"/>
          </a:xfrm>
          <a:prstGeom prst="line">
            <a:avLst/>
          </a:prstGeom>
          <a:ln cap="rnd" w="28575">
            <a:solidFill>
              <a:srgbClr val="36B8BD"/>
            </a:solidFill>
            <a:round/>
          </a:ln>
        </p:spPr>
        <p:style>
          <a:lnRef idx="1">
            <a:schemeClr val="accent1"/>
          </a:lnRef>
          <a:fillRef idx="0">
            <a:schemeClr val="accent1"/>
          </a:fillRef>
          <a:effectRef idx="0">
            <a:schemeClr val="accent1"/>
          </a:effectRef>
          <a:fontRef idx="minor">
            <a:schemeClr val="tx1"/>
          </a:fontRef>
        </p:style>
      </p:cxnSp>
      <p:grpSp>
        <p:nvGrpSpPr>
          <p:cNvPr id="22" name="iṣļíḓe"/>
          <p:cNvGrpSpPr/>
          <p:nvPr/>
        </p:nvGrpSpPr>
        <p:grpSpPr>
          <a:xfrm>
            <a:off x="6110443" y="1168389"/>
            <a:ext cx="2837598" cy="1113542"/>
            <a:chOff x="4381727" y="1278605"/>
            <a:chExt cx="3084423" cy="1210399"/>
          </a:xfrm>
        </p:grpSpPr>
        <p:sp>
          <p:nvSpPr>
            <p:cNvPr id="23" name="îSľïde"/>
            <p:cNvSpPr/>
            <p:nvPr/>
          </p:nvSpPr>
          <p:spPr>
            <a:xfrm>
              <a:off x="5461707" y="1278605"/>
              <a:ext cx="799920" cy="799921"/>
            </a:xfrm>
            <a:prstGeom prst="ellipse">
              <a:avLst/>
            </a:prstGeom>
            <a:solidFill>
              <a:srgbClr val="144C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3765" eaLnBrk="1" hangingPunct="1" latinLnBrk="0" marL="0" rtl="0">
                <a:defRPr kern="1200" sz="1800">
                  <a:solidFill>
                    <a:schemeClr val="lt1"/>
                  </a:solidFill>
                </a:defRPr>
              </a:lvl1pPr>
              <a:lvl2pPr algn="l" defTabSz="913765" eaLnBrk="1" hangingPunct="1" latinLnBrk="0" marL="457200" rtl="0">
                <a:defRPr kern="1200" sz="1800">
                  <a:solidFill>
                    <a:schemeClr val="lt1"/>
                  </a:solidFill>
                </a:defRPr>
              </a:lvl2pPr>
              <a:lvl3pPr algn="l" defTabSz="913765" eaLnBrk="1" hangingPunct="1" latinLnBrk="0" marL="914400" rtl="0">
                <a:defRPr kern="1200" sz="1800">
                  <a:solidFill>
                    <a:schemeClr val="lt1"/>
                  </a:solidFill>
                </a:defRPr>
              </a:lvl3pPr>
              <a:lvl4pPr algn="l" defTabSz="913765" eaLnBrk="1" hangingPunct="1" latinLnBrk="0" marL="1371600" rtl="0">
                <a:defRPr kern="1200" sz="1800">
                  <a:solidFill>
                    <a:schemeClr val="lt1"/>
                  </a:solidFill>
                </a:defRPr>
              </a:lvl4pPr>
              <a:lvl5pPr algn="l" defTabSz="913765" eaLnBrk="1" hangingPunct="1" latinLnBrk="0" marL="1828800" rtl="0">
                <a:defRPr kern="1200" sz="1800">
                  <a:solidFill>
                    <a:schemeClr val="lt1"/>
                  </a:solidFill>
                </a:defRPr>
              </a:lvl5pPr>
              <a:lvl6pPr algn="l" defTabSz="913765" eaLnBrk="1" hangingPunct="1" latinLnBrk="0" marL="2286000" rtl="0">
                <a:defRPr kern="1200" sz="1800">
                  <a:solidFill>
                    <a:schemeClr val="lt1"/>
                  </a:solidFill>
                </a:defRPr>
              </a:lvl6pPr>
              <a:lvl7pPr algn="l" defTabSz="913765" eaLnBrk="1" hangingPunct="1" latinLnBrk="0" marL="2743200" rtl="0">
                <a:defRPr kern="1200" sz="1800">
                  <a:solidFill>
                    <a:schemeClr val="lt1"/>
                  </a:solidFill>
                </a:defRPr>
              </a:lvl7pPr>
              <a:lvl8pPr algn="l" defTabSz="913765" eaLnBrk="1" hangingPunct="1" latinLnBrk="0" marL="3200400" rtl="0">
                <a:defRPr kern="1200" sz="1800">
                  <a:solidFill>
                    <a:schemeClr val="lt1"/>
                  </a:solidFill>
                </a:defRPr>
              </a:lvl8pPr>
              <a:lvl9pPr algn="l" defTabSz="913765" eaLnBrk="1" hangingPunct="1" latinLnBrk="0" marL="3657600" rtl="0">
                <a:defRPr kern="1200" sz="1800">
                  <a:solidFill>
                    <a:schemeClr val="lt1"/>
                  </a:solidFill>
                </a:defRPr>
              </a:lvl9pPr>
            </a:lstStyle>
            <a:p>
              <a:pPr algn="ctr"/>
              <a:r>
                <a:rPr altLang="zh-CN" b="1" lang="en-US" sz="2400">
                  <a:latin charset="-122" panose="020b0503020204020204" pitchFamily="34" typeface="微软雅黑"/>
                  <a:ea charset="-122" panose="020b0503020204020204" pitchFamily="34" typeface="微软雅黑"/>
                </a:rPr>
                <a:t>02</a:t>
              </a:r>
            </a:p>
          </p:txBody>
        </p:sp>
        <p:sp>
          <p:nvSpPr>
            <p:cNvPr id="24" name="ïŝ1ïḋe">
              <a:extLst>
                <a:ext uri="{FF2B5EF4-FFF2-40B4-BE49-F238E27FC236}">
                  <a16:creationId xmlns:a16="http://schemas.microsoft.com/office/drawing/2014/main" id="{921D2456-A6A6-43F5-AD86-0A010D24A2F0}"/>
                </a:ext>
              </a:extLst>
            </p:cNvPr>
            <p:cNvSpPr txBox="1"/>
            <p:nvPr/>
          </p:nvSpPr>
          <p:spPr>
            <a:xfrm>
              <a:off x="4381727" y="2071381"/>
              <a:ext cx="3084423" cy="417623"/>
            </a:xfrm>
            <a:prstGeom prst="rect">
              <a:avLst/>
            </a:prstGeom>
            <a:noFill/>
          </p:spPr>
          <p:txBody>
            <a:bodyPr anchor="b" anchorCtr="0" bIns="45720" lIns="91440" rIns="91440" rtlCol="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smtClean="0">
                  <a:latin charset="-122" panose="020b0503020204020204" pitchFamily="34" typeface="微软雅黑"/>
                  <a:ea charset="-122" panose="020b0503020204020204" pitchFamily="34" typeface="微软雅黑"/>
                </a:rPr>
                <a:t>销售</a:t>
              </a:r>
            </a:p>
          </p:txBody>
        </p:sp>
      </p:grpSp>
      <p:sp>
        <p:nvSpPr>
          <p:cNvPr id="25" name="矩形 24"/>
          <p:cNvSpPr>
            <a:spLocks noChangeArrowheads="1"/>
          </p:cNvSpPr>
          <p:nvPr/>
        </p:nvSpPr>
        <p:spPr bwMode="auto">
          <a:xfrm>
            <a:off x="1195629" y="2424556"/>
            <a:ext cx="2392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type="circleNumDbPlain"/>
            </a:pPr>
            <a:r>
              <a:rPr altLang="en-US" lang="zh-CN" sz="1600">
                <a:solidFill>
                  <a:srgbClr val="595959"/>
                </a:solidFill>
                <a:latin charset="-122" panose="020b0503020204020204" pitchFamily="34" typeface="微软雅黑"/>
                <a:ea charset="-122" panose="020b0503020204020204" pitchFamily="34" typeface="微软雅黑"/>
              </a:rPr>
              <a:t>你们有 XX 产品吗？ </a:t>
            </a:r>
          </a:p>
        </p:txBody>
      </p:sp>
      <p:sp>
        <p:nvSpPr>
          <p:cNvPr id="26" name="矩形 25"/>
          <p:cNvSpPr>
            <a:spLocks noChangeArrowheads="1"/>
          </p:cNvSpPr>
          <p:nvPr/>
        </p:nvSpPr>
        <p:spPr bwMode="auto">
          <a:xfrm>
            <a:off x="4784166" y="2376476"/>
            <a:ext cx="57008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type="circleNumDbPlain"/>
            </a:pPr>
            <a:r>
              <a:rPr altLang="en-US" lang="zh-CN" sz="1600">
                <a:solidFill>
                  <a:srgbClr val="595959"/>
                </a:solidFill>
                <a:latin charset="-122" panose="020b0503020204020204" pitchFamily="34" typeface="微软雅黑"/>
                <a:ea charset="-122" panose="020b0503020204020204" pitchFamily="34" typeface="微软雅黑"/>
              </a:rPr>
              <a:t>有的。您的数量有多少？这个产品是您主要采购的产品吗？</a:t>
            </a:r>
          </a:p>
        </p:txBody>
      </p:sp>
      <p:sp>
        <p:nvSpPr>
          <p:cNvPr id="27" name="矩形 26"/>
          <p:cNvSpPr>
            <a:spLocks noChangeArrowheads="1"/>
          </p:cNvSpPr>
          <p:nvPr/>
        </p:nvSpPr>
        <p:spPr bwMode="auto">
          <a:xfrm>
            <a:off x="1195629" y="3007168"/>
            <a:ext cx="23545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2" type="circleNumDbPlain"/>
            </a:pPr>
            <a:r>
              <a:rPr altLang="en-US" lang="zh-CN" sz="1600">
                <a:solidFill>
                  <a:srgbClr val="595959"/>
                </a:solidFill>
                <a:latin charset="-122" panose="020b0503020204020204" pitchFamily="34" typeface="微软雅黑"/>
                <a:ea charset="-122" panose="020b0503020204020204" pitchFamily="34" typeface="微软雅黑"/>
              </a:rPr>
              <a:t>你们多久可以交货？</a:t>
            </a:r>
          </a:p>
        </p:txBody>
      </p:sp>
      <p:sp>
        <p:nvSpPr>
          <p:cNvPr id="28" name="矩形 27"/>
          <p:cNvSpPr>
            <a:spLocks noChangeArrowheads="1"/>
          </p:cNvSpPr>
          <p:nvPr/>
        </p:nvSpPr>
        <p:spPr bwMode="auto">
          <a:xfrm>
            <a:off x="4720088" y="2913013"/>
            <a:ext cx="619433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2" type="circleNumDbPlain"/>
            </a:pPr>
            <a:r>
              <a:rPr altLang="en-US" lang="zh-CN" sz="1600">
                <a:solidFill>
                  <a:srgbClr val="595959"/>
                </a:solidFill>
                <a:latin charset="-122" panose="020b0503020204020204" pitchFamily="34" typeface="微软雅黑"/>
                <a:ea charset="-122" panose="020b0503020204020204" pitchFamily="34" typeface="微软雅黑"/>
              </a:rPr>
              <a:t>您希望我们多久交货？我们正常的交货期为N天，但是如果您急要货。我们可以努力M天交货，用缩短时间体现你的努力。</a:t>
            </a:r>
          </a:p>
        </p:txBody>
      </p:sp>
      <p:sp>
        <p:nvSpPr>
          <p:cNvPr id="29" name="矩形 28"/>
          <p:cNvSpPr>
            <a:spLocks noChangeArrowheads="1"/>
          </p:cNvSpPr>
          <p:nvPr/>
        </p:nvSpPr>
        <p:spPr bwMode="auto">
          <a:xfrm>
            <a:off x="1195629" y="3564380"/>
            <a:ext cx="29641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3" type="circleNumDbPlain"/>
            </a:pPr>
            <a:r>
              <a:rPr altLang="en-US" lang="zh-CN" sz="1600">
                <a:solidFill>
                  <a:srgbClr val="595959"/>
                </a:solidFill>
                <a:latin charset="-122" panose="020b0503020204020204" pitchFamily="34" typeface="微软雅黑"/>
                <a:ea charset="-122" panose="020b0503020204020204" pitchFamily="34" typeface="微软雅黑"/>
              </a:rPr>
              <a:t>你们可以提供免费样品吗？</a:t>
            </a:r>
          </a:p>
        </p:txBody>
      </p:sp>
      <p:sp>
        <p:nvSpPr>
          <p:cNvPr id="30" name="矩形 29"/>
          <p:cNvSpPr>
            <a:spLocks noChangeArrowheads="1"/>
          </p:cNvSpPr>
          <p:nvPr/>
        </p:nvSpPr>
        <p:spPr bwMode="auto">
          <a:xfrm>
            <a:off x="4720087" y="3605163"/>
            <a:ext cx="570087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3" type="circleNumDbPlain"/>
            </a:pPr>
            <a:r>
              <a:rPr altLang="en-US" lang="zh-CN" sz="1600">
                <a:solidFill>
                  <a:srgbClr val="595959"/>
                </a:solidFill>
                <a:latin charset="-122" panose="020b0503020204020204" pitchFamily="34" typeface="微软雅黑"/>
                <a:ea charset="-122" panose="020b0503020204020204" pitchFamily="34" typeface="微软雅黑"/>
              </a:rPr>
              <a:t>可以的。请问您是否确认价格？ 考量价格接受能力。</a:t>
            </a:r>
          </a:p>
        </p:txBody>
      </p:sp>
      <p:sp>
        <p:nvSpPr>
          <p:cNvPr id="31" name="矩形 30"/>
          <p:cNvSpPr>
            <a:spLocks noChangeArrowheads="1"/>
          </p:cNvSpPr>
          <p:nvPr/>
        </p:nvSpPr>
        <p:spPr bwMode="auto">
          <a:xfrm>
            <a:off x="1195629" y="4153343"/>
            <a:ext cx="29641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4" type="circleNumDbPlain"/>
            </a:pPr>
            <a:r>
              <a:rPr altLang="en-US" lang="zh-CN" sz="1600">
                <a:solidFill>
                  <a:srgbClr val="595959"/>
                </a:solidFill>
                <a:latin charset="-122" panose="020b0503020204020204" pitchFamily="34" typeface="微软雅黑"/>
                <a:ea charset="-122" panose="020b0503020204020204" pitchFamily="34" typeface="微软雅黑"/>
              </a:rPr>
              <a:t>价格高了，能给点折扣吗？</a:t>
            </a:r>
          </a:p>
        </p:txBody>
      </p:sp>
      <p:sp>
        <p:nvSpPr>
          <p:cNvPr id="32" name="矩形 31"/>
          <p:cNvSpPr>
            <a:spLocks noChangeArrowheads="1"/>
          </p:cNvSpPr>
          <p:nvPr/>
        </p:nvSpPr>
        <p:spPr bwMode="auto">
          <a:xfrm>
            <a:off x="4720089" y="4100945"/>
            <a:ext cx="6508404"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4" type="circleNumDbPlain"/>
            </a:pPr>
            <a:r>
              <a:rPr altLang="en-US" lang="zh-CN" sz="1600">
                <a:solidFill>
                  <a:srgbClr val="595959"/>
                </a:solidFill>
                <a:latin charset="-122" panose="020b0503020204020204" pitchFamily="34" typeface="微软雅黑"/>
                <a:ea charset="-122" panose="020b0503020204020204" pitchFamily="34" typeface="微软雅黑"/>
              </a:rPr>
              <a:t>根据目前的数量，我们很难提供折扣。但如果您现在就订购，我来请示一下领导看看。其他方面如付款方式，交货期您是否可以接受？</a:t>
            </a:r>
          </a:p>
        </p:txBody>
      </p:sp>
      <p:sp>
        <p:nvSpPr>
          <p:cNvPr id="33" name="矩形 32"/>
          <p:cNvSpPr>
            <a:spLocks noChangeArrowheads="1"/>
          </p:cNvSpPr>
          <p:nvPr/>
        </p:nvSpPr>
        <p:spPr bwMode="auto">
          <a:xfrm>
            <a:off x="1195629" y="4751830"/>
            <a:ext cx="299312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5" type="circleNumDbPlain"/>
            </a:pPr>
            <a:r>
              <a:rPr altLang="en-US" lang="zh-CN" sz="1600">
                <a:solidFill>
                  <a:srgbClr val="595959"/>
                </a:solidFill>
                <a:latin charset="-122" panose="020b0503020204020204" pitchFamily="34" typeface="微软雅黑"/>
                <a:ea charset="-122" panose="020b0503020204020204" pitchFamily="34" typeface="微软雅黑"/>
              </a:rPr>
              <a:t>你们有价格低一些的典典瓷砖吗？我想作为参考。</a:t>
            </a:r>
          </a:p>
        </p:txBody>
      </p:sp>
      <p:sp>
        <p:nvSpPr>
          <p:cNvPr id="34" name="矩形 33"/>
          <p:cNvSpPr>
            <a:spLocks noChangeArrowheads="1"/>
          </p:cNvSpPr>
          <p:nvPr/>
        </p:nvSpPr>
        <p:spPr bwMode="auto">
          <a:xfrm>
            <a:off x="4720087" y="4713237"/>
            <a:ext cx="672680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buFont charset="0" panose="020f0502020204030204" pitchFamily="34" typeface="Calibri"/>
              <a:buAutoNum startAt="5" type="circleNumDbPlain"/>
            </a:pPr>
            <a:r>
              <a:rPr altLang="en-US" lang="zh-CN" sz="1600">
                <a:solidFill>
                  <a:srgbClr val="595959"/>
                </a:solidFill>
                <a:latin charset="-122" panose="020b0503020204020204" pitchFamily="34" typeface="微软雅黑"/>
                <a:ea charset="-122" panose="020b0503020204020204" pitchFamily="34" typeface="微软雅黑"/>
              </a:rPr>
              <a:t>当然有的。如果价格您满意的话，您需要尽快考虑是否订购，因为我们低价格产品的库存不多了。这样吧，我报个价格给您，您如果确认价格OK，我把两种品质的样品寄给您比较一下，您看怎么样？” </a:t>
            </a:r>
          </a:p>
        </p:txBody>
      </p:sp>
      <p:sp>
        <p:nvSpPr>
          <p:cNvPr id="21" name="iṡľïḍé"/>
          <p:cNvSpPr/>
          <p:nvPr/>
        </p:nvSpPr>
        <p:spPr>
          <a:xfrm>
            <a:off x="319827" y="6279927"/>
            <a:ext cx="11511228" cy="631211"/>
          </a:xfrm>
          <a:prstGeom prst="rect">
            <a:avLst/>
          </a:prstGeom>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457200"/>
            <a:r>
              <a:rPr altLang="en-US" lang="zh-CN">
                <a:solidFill>
                  <a:schemeClr val="bg1"/>
                </a:solidFill>
                <a:latin charset="-122" panose="020b0503020204020204" pitchFamily="34" typeface="微软雅黑"/>
                <a:ea charset="-122" panose="020b0503020204020204" pitchFamily="34" typeface="微软雅黑"/>
              </a:rPr>
              <a:t>当你得到潜在客户的购买信号之后，最好能够想出一个回应的问题，获得更多的信息。适当提出问题很重要</a:t>
            </a:r>
          </a:p>
        </p:txBody>
      </p:sp>
    </p:spTree>
    <p:extLst>
      <p:ext uri="{BB962C8B-B14F-4D97-AF65-F5344CB8AC3E}">
        <p14:creationId val="79122864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750" id="7"/>
                                        <p:tgtEl>
                                          <p:spTgt spid="35"/>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16" presetSubtype="26">
                                  <p:stCondLst>
                                    <p:cond delay="0"/>
                                  </p:stCondLst>
                                  <p:childTnLst>
                                    <p:set>
                                      <p:cBhvr>
                                        <p:cTn dur="1" fill="hold" id="39">
                                          <p:stCondLst>
                                            <p:cond delay="0"/>
                                          </p:stCondLst>
                                        </p:cTn>
                                        <p:tgtEl>
                                          <p:spTgt spid="21"/>
                                        </p:tgtEl>
                                        <p:attrNameLst>
                                          <p:attrName>style.visibility</p:attrName>
                                        </p:attrNameLst>
                                      </p:cBhvr>
                                      <p:to>
                                        <p:strVal val="visible"/>
                                      </p:to>
                                    </p:set>
                                    <p:animEffect filter="barn(inHorizontal)" transition="in">
                                      <p:cBhvr>
                                        <p:cTn dur="500" id="40"/>
                                        <p:tgtEl>
                                          <p:spTgt spid="21"/>
                                        </p:tgtEl>
                                      </p:cBhvr>
                                    </p:animEffect>
                                  </p:childTnLst>
                                </p:cTn>
                              </p:par>
                            </p:childTnLst>
                          </p:cTn>
                        </p:par>
                        <p:par>
                          <p:cTn fill="hold" id="41" nodeType="afterGroup">
                            <p:stCondLst>
                              <p:cond delay="3000"/>
                            </p:stCondLst>
                            <p:childTnLst>
                              <p:par>
                                <p:cTn fill="hold" grpId="0" id="42" nodeType="afterEffect" presetClass="entr" presetID="21" presetSubtype="1">
                                  <p:stCondLst>
                                    <p:cond delay="0"/>
                                  </p:stCondLst>
                                  <p:childTnLst>
                                    <p:set>
                                      <p:cBhvr>
                                        <p:cTn dur="1" fill="hold" id="43">
                                          <p:stCondLst>
                                            <p:cond delay="0"/>
                                          </p:stCondLst>
                                        </p:cTn>
                                        <p:tgtEl>
                                          <p:spTgt spid="10"/>
                                        </p:tgtEl>
                                        <p:attrNameLst>
                                          <p:attrName>style.visibility</p:attrName>
                                        </p:attrNameLst>
                                      </p:cBhvr>
                                      <p:to>
                                        <p:strVal val="visible"/>
                                      </p:to>
                                    </p:set>
                                    <p:animEffect filter="wheel(1)" transition="in">
                                      <p:cBhvr>
                                        <p:cTn dur="2000" id="44"/>
                                        <p:tgtEl>
                                          <p:spTgt spid="10"/>
                                        </p:tgtEl>
                                      </p:cBhvr>
                                    </p:animEffect>
                                  </p:childTnLst>
                                </p:cTn>
                              </p:par>
                            </p:childTnLst>
                          </p:cTn>
                        </p:par>
                        <p:par>
                          <p:cTn fill="hold" id="45" nodeType="afterGroup">
                            <p:stCondLst>
                              <p:cond delay="5000"/>
                            </p:stCondLst>
                            <p:childTnLst>
                              <p:par>
                                <p:cTn fill="hold" id="46" nodeType="afterEffect" presetClass="entr" presetID="2" presetSubtype="4">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fill="hold" id="48"/>
                                        <p:tgtEl>
                                          <p:spTgt spid="12"/>
                                        </p:tgtEl>
                                        <p:attrNameLst>
                                          <p:attrName>ppt_x</p:attrName>
                                        </p:attrNameLst>
                                      </p:cBhvr>
                                      <p:tavLst>
                                        <p:tav tm="0">
                                          <p:val>
                                            <p:strVal val="#ppt_x"/>
                                          </p:val>
                                        </p:tav>
                                        <p:tav tm="100000">
                                          <p:val>
                                            <p:strVal val="#ppt_x"/>
                                          </p:val>
                                        </p:tav>
                                      </p:tavLst>
                                    </p:anim>
                                    <p:anim calcmode="lin" valueType="num">
                                      <p:cBhvr additive="base">
                                        <p:cTn dur="500" fill="hold" id="49"/>
                                        <p:tgtEl>
                                          <p:spTgt spid="12"/>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4">
                                  <p:stCondLst>
                                    <p:cond delay="0"/>
                                  </p:stCondLst>
                                  <p:childTnLst>
                                    <p:set>
                                      <p:cBhvr>
                                        <p:cTn dur="1" fill="hold" id="51">
                                          <p:stCondLst>
                                            <p:cond delay="0"/>
                                          </p:stCondLst>
                                        </p:cTn>
                                        <p:tgtEl>
                                          <p:spTgt spid="22"/>
                                        </p:tgtEl>
                                        <p:attrNameLst>
                                          <p:attrName>style.visibility</p:attrName>
                                        </p:attrNameLst>
                                      </p:cBhvr>
                                      <p:to>
                                        <p:strVal val="visible"/>
                                      </p:to>
                                    </p:set>
                                    <p:anim calcmode="lin" valueType="num">
                                      <p:cBhvr additive="base">
                                        <p:cTn dur="500" fill="hold" id="52"/>
                                        <p:tgtEl>
                                          <p:spTgt spid="22"/>
                                        </p:tgtEl>
                                        <p:attrNameLst>
                                          <p:attrName>ppt_x</p:attrName>
                                        </p:attrNameLst>
                                      </p:cBhvr>
                                      <p:tavLst>
                                        <p:tav tm="0">
                                          <p:val>
                                            <p:strVal val="#ppt_x"/>
                                          </p:val>
                                        </p:tav>
                                        <p:tav tm="100000">
                                          <p:val>
                                            <p:strVal val="#ppt_x"/>
                                          </p:val>
                                        </p:tav>
                                      </p:tavLst>
                                    </p:anim>
                                    <p:anim calcmode="lin" valueType="num">
                                      <p:cBhvr additive="base">
                                        <p:cTn dur="500" fill="hold" id="53"/>
                                        <p:tgtEl>
                                          <p:spTgt spid="22"/>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500"/>
                            </p:stCondLst>
                            <p:childTnLst>
                              <p:par>
                                <p:cTn fill="hold" grpId="0" id="55" nodeType="afterEffect" presetClass="entr" presetID="22" presetSubtype="8">
                                  <p:stCondLst>
                                    <p:cond delay="0"/>
                                  </p:stCondLst>
                                  <p:childTnLst>
                                    <p:set>
                                      <p:cBhvr>
                                        <p:cTn dur="1" fill="hold" id="56">
                                          <p:stCondLst>
                                            <p:cond delay="0"/>
                                          </p:stCondLst>
                                        </p:cTn>
                                        <p:tgtEl>
                                          <p:spTgt spid="25"/>
                                        </p:tgtEl>
                                        <p:attrNameLst>
                                          <p:attrName>style.visibility</p:attrName>
                                        </p:attrNameLst>
                                      </p:cBhvr>
                                      <p:to>
                                        <p:strVal val="visible"/>
                                      </p:to>
                                    </p:set>
                                    <p:animEffect filter="wipe(left)" transition="in">
                                      <p:cBhvr>
                                        <p:cTn dur="500" id="57"/>
                                        <p:tgtEl>
                                          <p:spTgt spid="25"/>
                                        </p:tgtEl>
                                      </p:cBhvr>
                                    </p:animEffect>
                                  </p:childTnLst>
                                </p:cTn>
                              </p:par>
                            </p:childTnLst>
                          </p:cTn>
                        </p:par>
                        <p:par>
                          <p:cTn fill="hold" id="58" nodeType="afterGroup">
                            <p:stCondLst>
                              <p:cond delay="6000"/>
                            </p:stCondLst>
                            <p:childTnLst>
                              <p:par>
                                <p:cTn fill="hold" grpId="0" id="59" nodeType="afterEffect" presetClass="entr" presetID="22" presetSubtype="8">
                                  <p:stCondLst>
                                    <p:cond delay="0"/>
                                  </p:stCondLst>
                                  <p:childTnLst>
                                    <p:set>
                                      <p:cBhvr>
                                        <p:cTn dur="1" fill="hold" id="60">
                                          <p:stCondLst>
                                            <p:cond delay="0"/>
                                          </p:stCondLst>
                                        </p:cTn>
                                        <p:tgtEl>
                                          <p:spTgt spid="26"/>
                                        </p:tgtEl>
                                        <p:attrNameLst>
                                          <p:attrName>style.visibility</p:attrName>
                                        </p:attrNameLst>
                                      </p:cBhvr>
                                      <p:to>
                                        <p:strVal val="visible"/>
                                      </p:to>
                                    </p:set>
                                    <p:animEffect filter="wipe(left)" transition="in">
                                      <p:cBhvr>
                                        <p:cTn dur="500" id="61"/>
                                        <p:tgtEl>
                                          <p:spTgt spid="26"/>
                                        </p:tgtEl>
                                      </p:cBhvr>
                                    </p:animEffect>
                                  </p:childTnLst>
                                </p:cTn>
                              </p:par>
                            </p:childTnLst>
                          </p:cTn>
                        </p:par>
                        <p:par>
                          <p:cTn fill="hold" id="62" nodeType="afterGroup">
                            <p:stCondLst>
                              <p:cond delay="6500"/>
                            </p:stCondLst>
                            <p:childTnLst>
                              <p:par>
                                <p:cTn fill="hold" grpId="0" id="63" nodeType="afterEffect" presetClass="entr" presetID="22" presetSubtype="8">
                                  <p:stCondLst>
                                    <p:cond delay="0"/>
                                  </p:stCondLst>
                                  <p:childTnLst>
                                    <p:set>
                                      <p:cBhvr>
                                        <p:cTn dur="1" fill="hold" id="64">
                                          <p:stCondLst>
                                            <p:cond delay="0"/>
                                          </p:stCondLst>
                                        </p:cTn>
                                        <p:tgtEl>
                                          <p:spTgt spid="27"/>
                                        </p:tgtEl>
                                        <p:attrNameLst>
                                          <p:attrName>style.visibility</p:attrName>
                                        </p:attrNameLst>
                                      </p:cBhvr>
                                      <p:to>
                                        <p:strVal val="visible"/>
                                      </p:to>
                                    </p:set>
                                    <p:animEffect filter="wipe(left)" transition="in">
                                      <p:cBhvr>
                                        <p:cTn dur="500" id="65"/>
                                        <p:tgtEl>
                                          <p:spTgt spid="27"/>
                                        </p:tgtEl>
                                      </p:cBhvr>
                                    </p:animEffect>
                                  </p:childTnLst>
                                </p:cTn>
                              </p:par>
                            </p:childTnLst>
                          </p:cTn>
                        </p:par>
                        <p:par>
                          <p:cTn fill="hold" id="66" nodeType="afterGroup">
                            <p:stCondLst>
                              <p:cond delay="7000"/>
                            </p:stCondLst>
                            <p:childTnLst>
                              <p:par>
                                <p:cTn fill="hold" grpId="0" id="67" nodeType="afterEffect" presetClass="entr" presetID="22" presetSubtype="8">
                                  <p:stCondLst>
                                    <p:cond delay="0"/>
                                  </p:stCondLst>
                                  <p:childTnLst>
                                    <p:set>
                                      <p:cBhvr>
                                        <p:cTn dur="1" fill="hold" id="68">
                                          <p:stCondLst>
                                            <p:cond delay="0"/>
                                          </p:stCondLst>
                                        </p:cTn>
                                        <p:tgtEl>
                                          <p:spTgt spid="28"/>
                                        </p:tgtEl>
                                        <p:attrNameLst>
                                          <p:attrName>style.visibility</p:attrName>
                                        </p:attrNameLst>
                                      </p:cBhvr>
                                      <p:to>
                                        <p:strVal val="visible"/>
                                      </p:to>
                                    </p:set>
                                    <p:animEffect filter="wipe(left)" transition="in">
                                      <p:cBhvr>
                                        <p:cTn dur="500" id="69"/>
                                        <p:tgtEl>
                                          <p:spTgt spid="28"/>
                                        </p:tgtEl>
                                      </p:cBhvr>
                                    </p:animEffect>
                                  </p:childTnLst>
                                </p:cTn>
                              </p:par>
                            </p:childTnLst>
                          </p:cTn>
                        </p:par>
                        <p:par>
                          <p:cTn fill="hold" id="70" nodeType="afterGroup">
                            <p:stCondLst>
                              <p:cond delay="7500"/>
                            </p:stCondLst>
                            <p:childTnLst>
                              <p:par>
                                <p:cTn fill="hold" grpId="0" id="71" nodeType="afterEffect" presetClass="entr" presetID="22" presetSubtype="8">
                                  <p:stCondLst>
                                    <p:cond delay="0"/>
                                  </p:stCondLst>
                                  <p:childTnLst>
                                    <p:set>
                                      <p:cBhvr>
                                        <p:cTn dur="1" fill="hold" id="72">
                                          <p:stCondLst>
                                            <p:cond delay="0"/>
                                          </p:stCondLst>
                                        </p:cTn>
                                        <p:tgtEl>
                                          <p:spTgt spid="29"/>
                                        </p:tgtEl>
                                        <p:attrNameLst>
                                          <p:attrName>style.visibility</p:attrName>
                                        </p:attrNameLst>
                                      </p:cBhvr>
                                      <p:to>
                                        <p:strVal val="visible"/>
                                      </p:to>
                                    </p:set>
                                    <p:animEffect filter="wipe(left)" transition="in">
                                      <p:cBhvr>
                                        <p:cTn dur="500" id="73"/>
                                        <p:tgtEl>
                                          <p:spTgt spid="29"/>
                                        </p:tgtEl>
                                      </p:cBhvr>
                                    </p:animEffect>
                                  </p:childTnLst>
                                </p:cTn>
                              </p:par>
                            </p:childTnLst>
                          </p:cTn>
                        </p:par>
                        <p:par>
                          <p:cTn fill="hold" id="74" nodeType="afterGroup">
                            <p:stCondLst>
                              <p:cond delay="8000"/>
                            </p:stCondLst>
                            <p:childTnLst>
                              <p:par>
                                <p:cTn fill="hold" grpId="0" id="75" nodeType="afterEffect" presetClass="entr" presetID="22" presetSubtype="8">
                                  <p:stCondLst>
                                    <p:cond delay="0"/>
                                  </p:stCondLst>
                                  <p:childTnLst>
                                    <p:set>
                                      <p:cBhvr>
                                        <p:cTn dur="1" fill="hold" id="76">
                                          <p:stCondLst>
                                            <p:cond delay="0"/>
                                          </p:stCondLst>
                                        </p:cTn>
                                        <p:tgtEl>
                                          <p:spTgt spid="30"/>
                                        </p:tgtEl>
                                        <p:attrNameLst>
                                          <p:attrName>style.visibility</p:attrName>
                                        </p:attrNameLst>
                                      </p:cBhvr>
                                      <p:to>
                                        <p:strVal val="visible"/>
                                      </p:to>
                                    </p:set>
                                    <p:animEffect filter="wipe(left)" transition="in">
                                      <p:cBhvr>
                                        <p:cTn dur="500" id="77"/>
                                        <p:tgtEl>
                                          <p:spTgt spid="30"/>
                                        </p:tgtEl>
                                      </p:cBhvr>
                                    </p:animEffect>
                                  </p:childTnLst>
                                </p:cTn>
                              </p:par>
                            </p:childTnLst>
                          </p:cTn>
                        </p:par>
                        <p:par>
                          <p:cTn fill="hold" id="78" nodeType="afterGroup">
                            <p:stCondLst>
                              <p:cond delay="8500"/>
                            </p:stCondLst>
                            <p:childTnLst>
                              <p:par>
                                <p:cTn fill="hold" grpId="0" id="79" nodeType="afterEffect" presetClass="entr" presetID="22" presetSubtype="8">
                                  <p:stCondLst>
                                    <p:cond delay="0"/>
                                  </p:stCondLst>
                                  <p:childTnLst>
                                    <p:set>
                                      <p:cBhvr>
                                        <p:cTn dur="1" fill="hold" id="80">
                                          <p:stCondLst>
                                            <p:cond delay="0"/>
                                          </p:stCondLst>
                                        </p:cTn>
                                        <p:tgtEl>
                                          <p:spTgt spid="31"/>
                                        </p:tgtEl>
                                        <p:attrNameLst>
                                          <p:attrName>style.visibility</p:attrName>
                                        </p:attrNameLst>
                                      </p:cBhvr>
                                      <p:to>
                                        <p:strVal val="visible"/>
                                      </p:to>
                                    </p:set>
                                    <p:animEffect filter="wipe(left)" transition="in">
                                      <p:cBhvr>
                                        <p:cTn dur="500" id="81"/>
                                        <p:tgtEl>
                                          <p:spTgt spid="31"/>
                                        </p:tgtEl>
                                      </p:cBhvr>
                                    </p:animEffect>
                                  </p:childTnLst>
                                </p:cTn>
                              </p:par>
                            </p:childTnLst>
                          </p:cTn>
                        </p:par>
                        <p:par>
                          <p:cTn fill="hold" id="82" nodeType="afterGroup">
                            <p:stCondLst>
                              <p:cond delay="9000"/>
                            </p:stCondLst>
                            <p:childTnLst>
                              <p:par>
                                <p:cTn fill="hold" grpId="0" id="83" nodeType="afterEffect" presetClass="entr" presetID="22" presetSubtype="8">
                                  <p:stCondLst>
                                    <p:cond delay="0"/>
                                  </p:stCondLst>
                                  <p:childTnLst>
                                    <p:set>
                                      <p:cBhvr>
                                        <p:cTn dur="1" fill="hold" id="84">
                                          <p:stCondLst>
                                            <p:cond delay="0"/>
                                          </p:stCondLst>
                                        </p:cTn>
                                        <p:tgtEl>
                                          <p:spTgt spid="32"/>
                                        </p:tgtEl>
                                        <p:attrNameLst>
                                          <p:attrName>style.visibility</p:attrName>
                                        </p:attrNameLst>
                                      </p:cBhvr>
                                      <p:to>
                                        <p:strVal val="visible"/>
                                      </p:to>
                                    </p:set>
                                    <p:animEffect filter="wipe(left)" transition="in">
                                      <p:cBhvr>
                                        <p:cTn dur="500" id="85"/>
                                        <p:tgtEl>
                                          <p:spTgt spid="32"/>
                                        </p:tgtEl>
                                      </p:cBhvr>
                                    </p:animEffect>
                                  </p:childTnLst>
                                </p:cTn>
                              </p:par>
                            </p:childTnLst>
                          </p:cTn>
                        </p:par>
                        <p:par>
                          <p:cTn fill="hold" id="86" nodeType="afterGroup">
                            <p:stCondLst>
                              <p:cond delay="9500"/>
                            </p:stCondLst>
                            <p:childTnLst>
                              <p:par>
                                <p:cTn fill="hold" grpId="0" id="87" nodeType="afterEffect" presetClass="entr" presetID="22" presetSubtype="8">
                                  <p:stCondLst>
                                    <p:cond delay="0"/>
                                  </p:stCondLst>
                                  <p:childTnLst>
                                    <p:set>
                                      <p:cBhvr>
                                        <p:cTn dur="1" fill="hold" id="88">
                                          <p:stCondLst>
                                            <p:cond delay="0"/>
                                          </p:stCondLst>
                                        </p:cTn>
                                        <p:tgtEl>
                                          <p:spTgt spid="33"/>
                                        </p:tgtEl>
                                        <p:attrNameLst>
                                          <p:attrName>style.visibility</p:attrName>
                                        </p:attrNameLst>
                                      </p:cBhvr>
                                      <p:to>
                                        <p:strVal val="visible"/>
                                      </p:to>
                                    </p:set>
                                    <p:animEffect filter="wipe(left)" transition="in">
                                      <p:cBhvr>
                                        <p:cTn dur="500" id="89"/>
                                        <p:tgtEl>
                                          <p:spTgt spid="33"/>
                                        </p:tgtEl>
                                      </p:cBhvr>
                                    </p:animEffect>
                                  </p:childTnLst>
                                </p:cTn>
                              </p:par>
                            </p:childTnLst>
                          </p:cTn>
                        </p:par>
                        <p:par>
                          <p:cTn fill="hold" id="90" nodeType="afterGroup">
                            <p:stCondLst>
                              <p:cond delay="10000"/>
                            </p:stCondLst>
                            <p:childTnLst>
                              <p:par>
                                <p:cTn fill="hold" grpId="0" id="91" nodeType="afterEffect" presetClass="entr" presetID="22" presetSubtype="8">
                                  <p:stCondLst>
                                    <p:cond delay="0"/>
                                  </p:stCondLst>
                                  <p:childTnLst>
                                    <p:set>
                                      <p:cBhvr>
                                        <p:cTn dur="1" fill="hold" id="92">
                                          <p:stCondLst>
                                            <p:cond delay="0"/>
                                          </p:stCondLst>
                                        </p:cTn>
                                        <p:tgtEl>
                                          <p:spTgt spid="34"/>
                                        </p:tgtEl>
                                        <p:attrNameLst>
                                          <p:attrName>style.visibility</p:attrName>
                                        </p:attrNameLst>
                                      </p:cBhvr>
                                      <p:to>
                                        <p:strVal val="visible"/>
                                      </p:to>
                                    </p:set>
                                    <p:animEffect filter="wipe(left)" transition="in">
                                      <p:cBhvr>
                                        <p:cTn dur="500" id="93"/>
                                        <p:tgtEl>
                                          <p:spTgt spid="34"/>
                                        </p:tgtEl>
                                      </p:cBhvr>
                                    </p:animEffect>
                                  </p:childTnLst>
                                </p:cTn>
                              </p:par>
                            </p:childTnLst>
                          </p:cTn>
                        </p:par>
                        <p:par>
                          <p:cTn fill="hold" id="94" nodeType="afterGroup">
                            <p:stCondLst>
                              <p:cond delay="10500"/>
                            </p:stCondLst>
                            <p:childTnLst>
                              <p:par>
                                <p:cTn fill="hold" id="95" nodeType="afterEffect" presetClass="entr" presetID="22" presetSubtype="1">
                                  <p:stCondLst>
                                    <p:cond delay="0"/>
                                  </p:stCondLst>
                                  <p:childTnLst>
                                    <p:set>
                                      <p:cBhvr>
                                        <p:cTn dur="1" fill="hold" id="96">
                                          <p:stCondLst>
                                            <p:cond delay="0"/>
                                          </p:stCondLst>
                                        </p:cTn>
                                        <p:tgtEl>
                                          <p:spTgt spid="20"/>
                                        </p:tgtEl>
                                        <p:attrNameLst>
                                          <p:attrName>style.visibility</p:attrName>
                                        </p:attrNameLst>
                                      </p:cBhvr>
                                      <p:to>
                                        <p:strVal val="visible"/>
                                      </p:to>
                                    </p:set>
                                    <p:animEffect filter="wipe(up)" transition="in">
                                      <p:cBhvr>
                                        <p:cTn dur="500" id="97"/>
                                        <p:tgtEl>
                                          <p:spTgt spid="20"/>
                                        </p:tgtEl>
                                      </p:cBhvr>
                                    </p:animEffect>
                                  </p:childTnLst>
                                </p:cTn>
                              </p:par>
                            </p:childTnLst>
                          </p:cTn>
                        </p:par>
                        <p:par>
                          <p:cTn fill="hold" id="98" nodeType="afterGroup">
                            <p:stCondLst>
                              <p:cond delay="11000"/>
                            </p:stCondLst>
                            <p:childTnLst>
                              <p:par>
                                <p:cTn fill="hold" grpId="0" id="99" nodeType="afterEffect" presetClass="entr" presetID="22" presetSubtype="8">
                                  <p:stCondLst>
                                    <p:cond delay="0"/>
                                  </p:stCondLst>
                                  <p:childTnLst>
                                    <p:set>
                                      <p:cBhvr>
                                        <p:cTn dur="1" fill="hold" id="100">
                                          <p:stCondLst>
                                            <p:cond delay="0"/>
                                          </p:stCondLst>
                                        </p:cTn>
                                        <p:tgtEl>
                                          <p:spTgt spid="36"/>
                                        </p:tgtEl>
                                        <p:attrNameLst>
                                          <p:attrName>style.visibility</p:attrName>
                                        </p:attrNameLst>
                                      </p:cBhvr>
                                      <p:to>
                                        <p:strVal val="visible"/>
                                      </p:to>
                                    </p:set>
                                    <p:animEffect filter="wipe(left)" transition="in">
                                      <p:cBhvr>
                                        <p:cTn dur="750" id="10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11"/>
      <p:bldP grpId="0" spid="10"/>
      <p:bldP grpId="0" spid="25"/>
      <p:bldP grpId="0" spid="26"/>
      <p:bldP grpId="0" spid="27"/>
      <p:bldP grpId="0" spid="28"/>
      <p:bldP grpId="0" spid="29"/>
      <p:bldP grpId="0" spid="30"/>
      <p:bldP grpId="0" spid="31"/>
      <p:bldP grpId="0" spid="32"/>
      <p:bldP grpId="0" spid="33"/>
      <p:bldP grpId="0" spid="34"/>
      <p:bldP grpId="0" spid="2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17171" t="12654"/>
          <a:stretch>
            <a:fillRect/>
          </a:stretch>
        </p:blipFill>
        <p:spPr>
          <a:xfrm>
            <a:off x="0" y="3513221"/>
            <a:ext cx="12192000" cy="2566737"/>
          </a:xfrm>
          <a:prstGeom prst="rect">
            <a:avLst/>
          </a:prstGeom>
        </p:spPr>
      </p:pic>
      <p:pic>
        <p:nvPicPr>
          <p:cNvPr id="5" name="图片 4"/>
          <p:cNvPicPr>
            <a:picLocks noChangeAspect="1"/>
          </p:cNvPicPr>
          <p:nvPr/>
        </p:nvPicPr>
        <p:blipFill>
          <a:blip r:embed="rId3">
            <a:extLst>
              <a:ext uri="{28A0092B-C50C-407E-A947-70E740481C1C}">
                <a14:useLocalDpi val="0"/>
              </a:ext>
            </a:extLst>
          </a:blip>
          <a:srcRect b="9154" l="10773" r="11773" t="9016"/>
          <a:stretch>
            <a:fillRect/>
          </a:stretch>
        </p:blipFill>
        <p:spPr>
          <a:xfrm>
            <a:off x="303923" y="607797"/>
            <a:ext cx="11390771" cy="5516350"/>
          </a:xfrm>
          <a:prstGeom prst="rect">
            <a:avLst/>
          </a:prstGeom>
        </p:spPr>
      </p:pic>
      <p:sp>
        <p:nvSpPr>
          <p:cNvPr id="2" name="椭圆 1"/>
          <p:cNvSpPr/>
          <p:nvPr/>
        </p:nvSpPr>
        <p:spPr>
          <a:xfrm>
            <a:off x="2831027" y="-3180654"/>
            <a:ext cx="5969805" cy="5969805"/>
          </a:xfrm>
          <a:prstGeom prst="ellipse">
            <a:avLst/>
          </a:prstGeom>
          <a:solidFill>
            <a:srgbClr val="36B8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840905" y="446154"/>
            <a:ext cx="6277183" cy="1310640"/>
          </a:xfrm>
          <a:prstGeom prst="rect">
            <a:avLst/>
          </a:prstGeom>
          <a:noFill/>
        </p:spPr>
        <p:txBody>
          <a:bodyPr bIns="45720" lIns="91440" rIns="91440" tIns="45720" wrap="square">
            <a:spAutoFit/>
          </a:bodyPr>
          <a:lstStyle/>
          <a:p>
            <a:pPr algn="ctr"/>
            <a:r>
              <a:rPr altLang="zh-CN" b="1" cap="none" lang="en-US"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Part 02</a:t>
            </a:r>
          </a:p>
        </p:txBody>
      </p:sp>
      <p:sp>
        <p:nvSpPr>
          <p:cNvPr id="11" name="文本框 10"/>
          <p:cNvSpPr txBox="1"/>
          <p:nvPr/>
        </p:nvSpPr>
        <p:spPr>
          <a:xfrm>
            <a:off x="3348006" y="3054294"/>
            <a:ext cx="4993889" cy="640080"/>
          </a:xfrm>
          <a:prstGeom prst="rect">
            <a:avLst/>
          </a:prstGeom>
          <a:noFill/>
        </p:spPr>
        <p:txBody>
          <a:bodyPr rtlCol="0" wrap="square">
            <a:spAutoFit/>
          </a:bodyPr>
          <a:lstStyle/>
          <a:p>
            <a:pPr algn="ctr"/>
            <a:r>
              <a:rPr altLang="en-US" lang="zh-CN" sz="3600">
                <a:latin charset="-122" panose="00020600040101010101" pitchFamily="18" typeface="汉仪星球体W"/>
                <a:ea charset="-122" panose="00020600040101010101" pitchFamily="18" typeface="汉仪星球体W"/>
              </a:rPr>
              <a:t>了解需求 收集信息</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9161352" y="6215719"/>
            <a:ext cx="542761" cy="530848"/>
          </a:xfrm>
          <a:prstGeom prst="rect">
            <a:avLst/>
          </a:prstGeom>
        </p:spPr>
      </p:pic>
      <p:pic>
        <p:nvPicPr>
          <p:cNvPr id="14" name="图片 13"/>
          <p:cNvPicPr>
            <a:picLocks noChangeAspect="1"/>
          </p:cNvPicPr>
          <p:nvPr/>
        </p:nvPicPr>
        <p:blipFill>
          <a:blip r:embed="rId5">
            <a:extLst>
              <a:ext uri="{28A0092B-C50C-407E-A947-70E740481C1C}">
                <a14:useLocalDpi val="0"/>
              </a:ext>
            </a:extLst>
          </a:blip>
          <a:srcRect b="75109" l="39635" r="40328" t="8283"/>
          <a:stretch>
            <a:fillRect/>
          </a:stretch>
        </p:blipFill>
        <p:spPr>
          <a:xfrm>
            <a:off x="10328466" y="6215719"/>
            <a:ext cx="568232" cy="530848"/>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10898590" y="6215719"/>
            <a:ext cx="538325" cy="530848"/>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1438807" y="6215719"/>
            <a:ext cx="530582" cy="530848"/>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9706005" y="6215719"/>
            <a:ext cx="620569" cy="530848"/>
          </a:xfrm>
          <a:prstGeom prst="rect">
            <a:avLst/>
          </a:prstGeom>
        </p:spPr>
      </p:pic>
      <p:pic>
        <p:nvPicPr>
          <p:cNvPr id="53" name="图片 52"/>
          <p:cNvPicPr>
            <a:picLocks noChangeAspect="1"/>
          </p:cNvPicPr>
          <p:nvPr/>
        </p:nvPicPr>
        <p:blipFill>
          <a:blip r:embed="rId6">
            <a:extLst>
              <a:ext uri="{28A0092B-C50C-407E-A947-70E740481C1C}">
                <a14:useLocalDpi val="0"/>
              </a:ext>
            </a:extLst>
          </a:blip>
          <a:stretch>
            <a:fillRect/>
          </a:stretch>
        </p:blipFill>
        <p:spPr>
          <a:xfrm rot="5400000">
            <a:off x="38774" y="951123"/>
            <a:ext cx="2335501" cy="2413048"/>
          </a:xfrm>
          <a:prstGeom prst="rect">
            <a:avLst/>
          </a:prstGeom>
        </p:spPr>
      </p:pic>
      <p:pic>
        <p:nvPicPr>
          <p:cNvPr id="54" name="图片 53"/>
          <p:cNvPicPr>
            <a:picLocks noChangeAspect="1"/>
          </p:cNvPicPr>
          <p:nvPr/>
        </p:nvPicPr>
        <p:blipFill>
          <a:blip r:embed="rId7">
            <a:extLst>
              <a:ext uri="{28A0092B-C50C-407E-A947-70E740481C1C}">
                <a14:useLocalDpi val="0"/>
              </a:ext>
            </a:extLst>
          </a:blip>
          <a:stretch>
            <a:fillRect/>
          </a:stretch>
        </p:blipFill>
        <p:spPr>
          <a:xfrm>
            <a:off x="9350416" y="727290"/>
            <a:ext cx="2086499" cy="2336166"/>
          </a:xfrm>
          <a:prstGeom prst="rect">
            <a:avLst/>
          </a:prstGeom>
        </p:spPr>
      </p:pic>
    </p:spTree>
    <p:extLst>
      <p:ext uri="{BB962C8B-B14F-4D97-AF65-F5344CB8AC3E}">
        <p14:creationId val="17878962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750" id="7"/>
                                        <p:tgtEl>
                                          <p:spTgt spid="36"/>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20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9"/>
                                        </p:tgtEl>
                                        <p:attrNameLst>
                                          <p:attrName>style.visibility</p:attrName>
                                        </p:attrNameLst>
                                      </p:cBhvr>
                                      <p:to>
                                        <p:strVal val="visible"/>
                                      </p:to>
                                    </p:set>
                                    <p:set>
                                      <p:cBhvr>
                                        <p:cTn dur="455" fill="hold" id="19">
                                          <p:stCondLst>
                                            <p:cond delay="0"/>
                                          </p:stCondLst>
                                        </p:cTn>
                                        <p:tgtEl>
                                          <p:spTgt spid="9"/>
                                        </p:tgtEl>
                                        <p:attrNameLst>
                                          <p:attrName>style.rotation</p:attrName>
                                        </p:attrNameLst>
                                      </p:cBhvr>
                                      <p:to>
                                        <p:strVal val="-45.0"/>
                                      </p:to>
                                    </p:set>
                                    <p:anim calcmode="lin" valueType="num">
                                      <p:cBhvr>
                                        <p:cTn dur="455" fill="hold" id="20">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1"/>
                                        </p:tgtEl>
                                        <p:attrNameLst>
                                          <p:attrName>style.visibility</p:attrName>
                                        </p:attrNameLst>
                                      </p:cBhvr>
                                      <p:to>
                                        <p:strVal val="visible"/>
                                      </p:to>
                                    </p:set>
                                    <p:anim calcmode="lin" valueType="num">
                                      <p:cBhvr>
                                        <p:cTn dur="750" fill="hold" id="2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8"/>
                                        <p:tgtEl>
                                          <p:spTgt spid="11"/>
                                        </p:tgtEl>
                                        <p:attrNameLst>
                                          <p:attrName>ppt_y</p:attrName>
                                        </p:attrNameLst>
                                      </p:cBhvr>
                                      <p:tavLst>
                                        <p:tav tm="0">
                                          <p:val>
                                            <p:strVal val="#ppt_y"/>
                                          </p:val>
                                        </p:tav>
                                        <p:tav tm="100000">
                                          <p:val>
                                            <p:strVal val="#ppt_y"/>
                                          </p:val>
                                        </p:tav>
                                      </p:tavLst>
                                    </p:anim>
                                    <p:anim calcmode="lin" valueType="num">
                                      <p:cBhvr>
                                        <p:cTn dur="750" fill="hold" id="2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1" tmFilter="0,0; .5, 1; 1, 1"/>
                                        <p:tgtEl>
                                          <p:spTgt spid="11"/>
                                        </p:tgtEl>
                                      </p:cBhvr>
                                    </p:animEffect>
                                  </p:childTnLst>
                                </p:cTn>
                              </p:par>
                            </p:childTnLst>
                          </p:cTn>
                        </p:par>
                        <p:par>
                          <p:cTn fill="hold" id="32" nodeType="afterGroup">
                            <p:stCondLst>
                              <p:cond delay="3750"/>
                            </p:stCondLst>
                            <p:childTnLst>
                              <p:par>
                                <p:cTn fill="hold" id="33" nodeType="afterEffect" presetClass="entr" presetID="2" presetSubtype="9">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000" fill="hold" id="35"/>
                                        <p:tgtEl>
                                          <p:spTgt spid="13"/>
                                        </p:tgtEl>
                                        <p:attrNameLst>
                                          <p:attrName>ppt_x</p:attrName>
                                        </p:attrNameLst>
                                      </p:cBhvr>
                                      <p:tavLst>
                                        <p:tav tm="0">
                                          <p:val>
                                            <p:strVal val="0-#ppt_w/2"/>
                                          </p:val>
                                        </p:tav>
                                        <p:tav tm="100000">
                                          <p:val>
                                            <p:strVal val="#ppt_x"/>
                                          </p:val>
                                        </p:tav>
                                      </p:tavLst>
                                    </p:anim>
                                    <p:anim calcmode="lin" valueType="num">
                                      <p:cBhvr additive="base">
                                        <p:cTn dur="1000" fill="hold" id="36"/>
                                        <p:tgtEl>
                                          <p:spTgt spid="13"/>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0-#ppt_w/2"/>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1000" fill="hold" id="43"/>
                                        <p:tgtEl>
                                          <p:spTgt spid="15"/>
                                        </p:tgtEl>
                                        <p:attrNameLst>
                                          <p:attrName>ppt_x</p:attrName>
                                        </p:attrNameLst>
                                      </p:cBhvr>
                                      <p:tavLst>
                                        <p:tav tm="0">
                                          <p:val>
                                            <p:strVal val="0-#ppt_w/2"/>
                                          </p:val>
                                        </p:tav>
                                        <p:tav tm="100000">
                                          <p:val>
                                            <p:strVal val="#ppt_x"/>
                                          </p:val>
                                        </p:tav>
                                      </p:tavLst>
                                    </p:anim>
                                    <p:anim calcmode="lin" valueType="num">
                                      <p:cBhvr additive="base">
                                        <p:cTn dur="1000" fill="hold" id="44"/>
                                        <p:tgtEl>
                                          <p:spTgt spid="15"/>
                                        </p:tgtEl>
                                        <p:attrNameLst>
                                          <p:attrName>ppt_y</p:attrName>
                                        </p:attrNameLst>
                                      </p:cBhvr>
                                      <p:tavLst>
                                        <p:tav tm="0">
                                          <p:val>
                                            <p:strVal val="0-#ppt_h/2"/>
                                          </p:val>
                                        </p:tav>
                                        <p:tav tm="100000">
                                          <p:val>
                                            <p:strVal val="#ppt_y"/>
                                          </p:val>
                                        </p:tav>
                                      </p:tavLst>
                                    </p:anim>
                                  </p:childTnLst>
                                </p:cTn>
                              </p:par>
                              <p:par>
                                <p:cTn fill="hold" id="45" nodeType="withEffect" presetClass="entr" presetID="2" presetSubtype="9">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1000" fill="hold" id="47"/>
                                        <p:tgtEl>
                                          <p:spTgt spid="16"/>
                                        </p:tgtEl>
                                        <p:attrNameLst>
                                          <p:attrName>ppt_x</p:attrName>
                                        </p:attrNameLst>
                                      </p:cBhvr>
                                      <p:tavLst>
                                        <p:tav tm="0">
                                          <p:val>
                                            <p:strVal val="0-#ppt_w/2"/>
                                          </p:val>
                                        </p:tav>
                                        <p:tav tm="100000">
                                          <p:val>
                                            <p:strVal val="#ppt_x"/>
                                          </p:val>
                                        </p:tav>
                                      </p:tavLst>
                                    </p:anim>
                                    <p:anim calcmode="lin" valueType="num">
                                      <p:cBhvr additive="base">
                                        <p:cTn dur="1000" fill="hold" id="48"/>
                                        <p:tgtEl>
                                          <p:spTgt spid="16"/>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9">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1000" fill="hold" id="51"/>
                                        <p:tgtEl>
                                          <p:spTgt spid="17"/>
                                        </p:tgtEl>
                                        <p:attrNameLst>
                                          <p:attrName>ppt_x</p:attrName>
                                        </p:attrNameLst>
                                      </p:cBhvr>
                                      <p:tavLst>
                                        <p:tav tm="0">
                                          <p:val>
                                            <p:strVal val="0-#ppt_w/2"/>
                                          </p:val>
                                        </p:tav>
                                        <p:tav tm="100000">
                                          <p:val>
                                            <p:strVal val="#ppt_x"/>
                                          </p:val>
                                        </p:tav>
                                      </p:tavLst>
                                    </p:anim>
                                    <p:anim calcmode="lin" valueType="num">
                                      <p:cBhvr additive="base">
                                        <p:cTn dur="1000" fill="hold" id="52"/>
                                        <p:tgtEl>
                                          <p:spTgt spid="17"/>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4750"/>
                            </p:stCondLst>
                            <p:childTnLst>
                              <p:par>
                                <p:cTn fill="hold" id="54" nodeType="afterEffect" presetClass="entr" presetID="22" presetSubtype="4">
                                  <p:stCondLst>
                                    <p:cond delay="0"/>
                                  </p:stCondLst>
                                  <p:childTnLst>
                                    <p:set>
                                      <p:cBhvr>
                                        <p:cTn dur="1" fill="hold" id="55">
                                          <p:stCondLst>
                                            <p:cond delay="0"/>
                                          </p:stCondLst>
                                        </p:cTn>
                                        <p:tgtEl>
                                          <p:spTgt spid="3"/>
                                        </p:tgtEl>
                                        <p:attrNameLst>
                                          <p:attrName>style.visibility</p:attrName>
                                        </p:attrNameLst>
                                      </p:cBhvr>
                                      <p:to>
                                        <p:strVal val="visible"/>
                                      </p:to>
                                    </p:set>
                                    <p:animEffect filter="wipe(down)" transition="in">
                                      <p:cBhvr>
                                        <p:cTn dur="500" id="56"/>
                                        <p:tgtEl>
                                          <p:spTgt spid="3"/>
                                        </p:tgtEl>
                                      </p:cBhvr>
                                    </p:animEffect>
                                  </p:childTnLst>
                                </p:cTn>
                              </p:par>
                            </p:childTnLst>
                          </p:cTn>
                        </p:par>
                        <p:par>
                          <p:cTn fill="hold" id="57" nodeType="afterGroup">
                            <p:stCondLst>
                              <p:cond delay="5250"/>
                            </p:stCondLst>
                            <p:childTnLst>
                              <p:par>
                                <p:cTn fill="hold" id="58" nodeType="afterEffect" presetClass="entr" presetID="53" presetSubtype="0">
                                  <p:stCondLst>
                                    <p:cond delay="0"/>
                                  </p:stCondLst>
                                  <p:childTnLst>
                                    <p:set>
                                      <p:cBhvr>
                                        <p:cTn dur="1" fill="hold" id="59">
                                          <p:stCondLst>
                                            <p:cond delay="0"/>
                                          </p:stCondLst>
                                        </p:cTn>
                                        <p:tgtEl>
                                          <p:spTgt spid="54"/>
                                        </p:tgtEl>
                                        <p:attrNameLst>
                                          <p:attrName>style.visibility</p:attrName>
                                        </p:attrNameLst>
                                      </p:cBhvr>
                                      <p:to>
                                        <p:strVal val="visible"/>
                                      </p:to>
                                    </p:set>
                                    <p:anim calcmode="lin" valueType="num">
                                      <p:cBhvr>
                                        <p:cTn dur="750" fill="hold" id="60"/>
                                        <p:tgtEl>
                                          <p:spTgt spid="54"/>
                                        </p:tgtEl>
                                        <p:attrNameLst>
                                          <p:attrName>ppt_w</p:attrName>
                                        </p:attrNameLst>
                                      </p:cBhvr>
                                      <p:tavLst>
                                        <p:tav tm="0">
                                          <p:val>
                                            <p:fltVal val="0"/>
                                          </p:val>
                                        </p:tav>
                                        <p:tav tm="100000">
                                          <p:val>
                                            <p:strVal val="#ppt_w"/>
                                          </p:val>
                                        </p:tav>
                                      </p:tavLst>
                                    </p:anim>
                                    <p:anim calcmode="lin" valueType="num">
                                      <p:cBhvr>
                                        <p:cTn dur="750" fill="hold" id="61"/>
                                        <p:tgtEl>
                                          <p:spTgt spid="54"/>
                                        </p:tgtEl>
                                        <p:attrNameLst>
                                          <p:attrName>ppt_h</p:attrName>
                                        </p:attrNameLst>
                                      </p:cBhvr>
                                      <p:tavLst>
                                        <p:tav tm="0">
                                          <p:val>
                                            <p:fltVal val="0"/>
                                          </p:val>
                                        </p:tav>
                                        <p:tav tm="100000">
                                          <p:val>
                                            <p:strVal val="#ppt_h"/>
                                          </p:val>
                                        </p:tav>
                                      </p:tavLst>
                                    </p:anim>
                                    <p:animEffect filter="fade" transition="in">
                                      <p:cBhvr>
                                        <p:cTn dur="750" id="62"/>
                                        <p:tgtEl>
                                          <p:spTgt spid="54"/>
                                        </p:tgtEl>
                                      </p:cBhvr>
                                    </p:animEffect>
                                  </p:childTnLst>
                                </p:cTn>
                              </p:par>
                            </p:childTnLst>
                          </p:cTn>
                        </p:par>
                        <p:par>
                          <p:cTn fill="hold" id="63" nodeType="afterGroup">
                            <p:stCondLst>
                              <p:cond delay="6000"/>
                            </p:stCondLst>
                            <p:childTnLst>
                              <p:par>
                                <p:cTn fill="hold" id="64" nodeType="afterEffect" presetClass="entr" presetID="22" presetSubtype="8">
                                  <p:stCondLst>
                                    <p:cond delay="0"/>
                                  </p:stCondLst>
                                  <p:childTnLst>
                                    <p:set>
                                      <p:cBhvr>
                                        <p:cTn dur="1" fill="hold" id="65">
                                          <p:stCondLst>
                                            <p:cond delay="0"/>
                                          </p:stCondLst>
                                        </p:cTn>
                                        <p:tgtEl>
                                          <p:spTgt spid="53"/>
                                        </p:tgtEl>
                                        <p:attrNameLst>
                                          <p:attrName>style.visibility</p:attrName>
                                        </p:attrNameLst>
                                      </p:cBhvr>
                                      <p:to>
                                        <p:strVal val="visible"/>
                                      </p:to>
                                    </p:set>
                                    <p:animEffect filter="wipe(left)" transition="in">
                                      <p:cBhvr>
                                        <p:cTn dur="1000" id="6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
      <p:bldP grpId="0" spid="9"/>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8635022"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了解顾客需求信息，收集和反馈市场及竞争对手信息</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aphicFrame>
        <p:nvGraphicFramePr>
          <p:cNvPr id="10" name="图表 9"/>
          <p:cNvGraphicFramePr/>
          <p:nvPr>
            <p:extLst>
              <p:ext uri="{D42A27DB-BD31-4B8C-83A1-F6EECF244321}">
                <p14:modId val="648378023"/>
              </p:ext>
            </p:extLst>
          </p:nvPr>
        </p:nvGraphicFramePr>
        <p:xfrm>
          <a:off x="540191" y="1820905"/>
          <a:ext cx="6318143" cy="4212097"/>
        </p:xfrm>
        <a:graphic>
          <a:graphicData uri="http://schemas.openxmlformats.org/drawingml/2006/chart">
            <c:chart xmlns:c="http://schemas.openxmlformats.org/drawingml/2006/chart" r:id="rId4"/>
          </a:graphicData>
        </a:graphic>
      </p:graphicFrame>
      <p:sp>
        <p:nvSpPr>
          <p:cNvPr id="12" name="TextBox 76"/>
          <p:cNvSpPr txBox="1"/>
          <p:nvPr/>
        </p:nvSpPr>
        <p:spPr>
          <a:xfrm>
            <a:off x="6858332" y="1464509"/>
            <a:ext cx="2660333" cy="396240"/>
          </a:xfrm>
          <a:prstGeom prst="rect">
            <a:avLst/>
          </a:prstGeom>
          <a:noFill/>
          <a:effectLst/>
        </p:spPr>
        <p:txBody>
          <a:bodyPr rtlCol="0" wrap="square">
            <a:spAutoFit/>
          </a:bodyPr>
          <a:lstStyle/>
          <a:p>
            <a:pPr lvl="0">
              <a:defRPr/>
            </a:pPr>
            <a:r>
              <a:rPr altLang="en-US" b="1" lang="zh-CN" sz="2000">
                <a:solidFill>
                  <a:srgbClr val="262626"/>
                </a:solidFill>
                <a:latin charset="-122" panose="020b0503020204020204" pitchFamily="34" typeface="微软雅黑"/>
                <a:ea charset="-122" panose="020b0503020204020204" pitchFamily="34" typeface="微软雅黑"/>
              </a:rPr>
              <a:t>收集信息充分道歉</a:t>
            </a:r>
          </a:p>
        </p:txBody>
      </p:sp>
      <p:sp>
        <p:nvSpPr>
          <p:cNvPr id="18" name="文本框 17"/>
          <p:cNvSpPr txBox="1"/>
          <p:nvPr/>
        </p:nvSpPr>
        <p:spPr>
          <a:xfrm>
            <a:off x="6858653" y="1833444"/>
            <a:ext cx="4822654" cy="1554480"/>
          </a:xfrm>
          <a:prstGeom prst="rect">
            <a:avLst/>
          </a:prstGeom>
          <a:noFill/>
          <a:effectLst/>
        </p:spPr>
        <p:txBody>
          <a:bodyPr rtlCol="0" wrap="square">
            <a:spAutoFit/>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真正的销售从异议开始。在实际的销售过程中，销售员经常会遇到各种异议。许多销售员会认为应对异议是一件困难的事情。其实，异议不仅仅是销售工作中的一个障碍，同时也是一个积极的因素。</a:t>
            </a:r>
          </a:p>
        </p:txBody>
      </p:sp>
      <p:sp>
        <p:nvSpPr>
          <p:cNvPr id="19" name="TextBox 76"/>
          <p:cNvSpPr txBox="1"/>
          <p:nvPr/>
        </p:nvSpPr>
        <p:spPr>
          <a:xfrm>
            <a:off x="6858335" y="3897843"/>
            <a:ext cx="2469832" cy="396240"/>
          </a:xfrm>
          <a:prstGeom prst="rect">
            <a:avLst/>
          </a:prstGeom>
          <a:noFill/>
          <a:effectLst/>
        </p:spPr>
        <p:txBody>
          <a:bodyPr rtlCol="0" wrap="square">
            <a:spAutoFit/>
          </a:bodyPr>
          <a:lstStyle/>
          <a:p>
            <a:pPr lvl="0">
              <a:defRPr/>
            </a:pPr>
            <a:r>
              <a:rPr altLang="en-US" b="1" lang="zh-CN" sz="2000">
                <a:solidFill>
                  <a:srgbClr val="262626"/>
                </a:solidFill>
                <a:latin charset="-122" panose="020b0503020204020204" pitchFamily="34" typeface="微软雅黑"/>
                <a:ea charset="-122" panose="020b0503020204020204" pitchFamily="34" typeface="微软雅黑"/>
              </a:rPr>
              <a:t>收集信息充分道歉</a:t>
            </a:r>
          </a:p>
        </p:txBody>
      </p:sp>
      <p:sp>
        <p:nvSpPr>
          <p:cNvPr id="20" name="文本框 19"/>
          <p:cNvSpPr txBox="1"/>
          <p:nvPr/>
        </p:nvSpPr>
        <p:spPr>
          <a:xfrm>
            <a:off x="6858650" y="4266778"/>
            <a:ext cx="4822654" cy="1554480"/>
          </a:xfrm>
          <a:prstGeom prst="rect">
            <a:avLst/>
          </a:prstGeom>
          <a:noFill/>
          <a:effectLst/>
        </p:spPr>
        <p:txBody>
          <a:bodyPr rtlCol="0" wrap="square">
            <a:spAutoFit/>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作为一个专业的销售员，一定要有这样一个心态：异议是销售的真正开始。如果客户连异议都没有就购买了产品，那销售员的价值还怎么体现？针对异议向顾客道歉，拿出诚意，表明态度。</a:t>
            </a:r>
          </a:p>
        </p:txBody>
      </p:sp>
    </p:spTree>
    <p:extLst>
      <p:ext uri="{BB962C8B-B14F-4D97-AF65-F5344CB8AC3E}">
        <p14:creationId val="197586066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750" id="7"/>
                                        <p:tgtEl>
                                          <p:spTgt spid="2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2" id="38" nodeType="afterEffect" presetClass="entr" presetID="53"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Effect filter="fade" transition="in">
                                      <p:cBhvr>
                                        <p:cTn dur="500" id="42"/>
                                        <p:tgtEl>
                                          <p:spTgt spid="10"/>
                                        </p:tgtEl>
                                      </p:cBhvr>
                                    </p:animEffect>
                                  </p:childTnLst>
                                </p:cTn>
                              </p:par>
                              <p:par>
                                <p:cTn fill="hold" grpId="0" id="43" nodeType="withEffect" presetClass="entr" presetID="16" presetSubtype="21">
                                  <p:stCondLst>
                                    <p:cond delay="0"/>
                                  </p:stCondLst>
                                  <p:childTnLst>
                                    <p:set>
                                      <p:cBhvr>
                                        <p:cTn dur="1" fill="hold" id="44">
                                          <p:stCondLst>
                                            <p:cond delay="0"/>
                                          </p:stCondLst>
                                        </p:cTn>
                                        <p:tgtEl>
                                          <p:spTgt spid="12"/>
                                        </p:tgtEl>
                                        <p:attrNameLst>
                                          <p:attrName>style.visibility</p:attrName>
                                        </p:attrNameLst>
                                      </p:cBhvr>
                                      <p:to>
                                        <p:strVal val="visible"/>
                                      </p:to>
                                    </p:set>
                                    <p:animEffect filter="barn(inVertical)" transition="in">
                                      <p:cBhvr>
                                        <p:cTn dur="500" id="45"/>
                                        <p:tgtEl>
                                          <p:spTgt spid="12"/>
                                        </p:tgtEl>
                                      </p:cBhvr>
                                    </p:animEffect>
                                  </p:childTnLst>
                                </p:cTn>
                              </p:par>
                              <p:par>
                                <p:cTn fill="hold" grpId="0" id="46" nodeType="withEffect" presetClass="entr" presetID="16" presetSubtype="21">
                                  <p:stCondLst>
                                    <p:cond delay="0"/>
                                  </p:stCondLst>
                                  <p:childTnLst>
                                    <p:set>
                                      <p:cBhvr>
                                        <p:cTn dur="1" fill="hold" id="47">
                                          <p:stCondLst>
                                            <p:cond delay="0"/>
                                          </p:stCondLst>
                                        </p:cTn>
                                        <p:tgtEl>
                                          <p:spTgt spid="18"/>
                                        </p:tgtEl>
                                        <p:attrNameLst>
                                          <p:attrName>style.visibility</p:attrName>
                                        </p:attrNameLst>
                                      </p:cBhvr>
                                      <p:to>
                                        <p:strVal val="visible"/>
                                      </p:to>
                                    </p:set>
                                    <p:animEffect filter="barn(inVertical)" transition="in">
                                      <p:cBhvr>
                                        <p:cTn dur="500" id="48"/>
                                        <p:tgtEl>
                                          <p:spTgt spid="18"/>
                                        </p:tgtEl>
                                      </p:cBhvr>
                                    </p:animEffect>
                                  </p:childTnLst>
                                </p:cTn>
                              </p:par>
                              <p:par>
                                <p:cTn fill="hold" grpId="0" id="49" nodeType="withEffect" presetClass="entr" presetID="16" presetSubtype="21">
                                  <p:stCondLst>
                                    <p:cond delay="0"/>
                                  </p:stCondLst>
                                  <p:childTnLst>
                                    <p:set>
                                      <p:cBhvr>
                                        <p:cTn dur="1" fill="hold" id="50">
                                          <p:stCondLst>
                                            <p:cond delay="0"/>
                                          </p:stCondLst>
                                        </p:cTn>
                                        <p:tgtEl>
                                          <p:spTgt spid="19"/>
                                        </p:tgtEl>
                                        <p:attrNameLst>
                                          <p:attrName>style.visibility</p:attrName>
                                        </p:attrNameLst>
                                      </p:cBhvr>
                                      <p:to>
                                        <p:strVal val="visible"/>
                                      </p:to>
                                    </p:set>
                                    <p:animEffect filter="barn(inVertical)" transition="in">
                                      <p:cBhvr>
                                        <p:cTn dur="500" id="51"/>
                                        <p:tgtEl>
                                          <p:spTgt spid="19"/>
                                        </p:tgtEl>
                                      </p:cBhvr>
                                    </p:animEffect>
                                  </p:childTnLst>
                                </p:cTn>
                              </p:par>
                              <p:par>
                                <p:cTn fill="hold" grpId="0" id="52" nodeType="withEffect" presetClass="entr" presetID="16" presetSubtype="21">
                                  <p:stCondLst>
                                    <p:cond delay="0"/>
                                  </p:stCondLst>
                                  <p:childTnLst>
                                    <p:set>
                                      <p:cBhvr>
                                        <p:cTn dur="1" fill="hold" id="53">
                                          <p:stCondLst>
                                            <p:cond delay="0"/>
                                          </p:stCondLst>
                                        </p:cTn>
                                        <p:tgtEl>
                                          <p:spTgt spid="20"/>
                                        </p:tgtEl>
                                        <p:attrNameLst>
                                          <p:attrName>style.visibility</p:attrName>
                                        </p:attrNameLst>
                                      </p:cBhvr>
                                      <p:to>
                                        <p:strVal val="visible"/>
                                      </p:to>
                                    </p:set>
                                    <p:animEffect filter="barn(inVertical)" transition="in">
                                      <p:cBhvr>
                                        <p:cTn dur="500" id="54"/>
                                        <p:tgtEl>
                                          <p:spTgt spid="20"/>
                                        </p:tgtEl>
                                      </p:cBhvr>
                                    </p:animEffect>
                                  </p:childTnLst>
                                </p:cTn>
                              </p:par>
                            </p:childTnLst>
                          </p:cTn>
                        </p:par>
                        <p:par>
                          <p:cTn fill="hold" id="55" nodeType="afterGroup">
                            <p:stCondLst>
                              <p:cond delay="3000"/>
                            </p:stCondLst>
                            <p:childTnLst>
                              <p:par>
                                <p:cTn fill="hold" grpId="0" id="56" nodeType="afterEffect" presetClass="entr" presetID="22" presetSubtype="8">
                                  <p:stCondLst>
                                    <p:cond delay="0"/>
                                  </p:stCondLst>
                                  <p:childTnLst>
                                    <p:set>
                                      <p:cBhvr>
                                        <p:cTn dur="1" fill="hold" id="57">
                                          <p:stCondLst>
                                            <p:cond delay="0"/>
                                          </p:stCondLst>
                                        </p:cTn>
                                        <p:tgtEl>
                                          <p:spTgt spid="22"/>
                                        </p:tgtEl>
                                        <p:attrNameLst>
                                          <p:attrName>style.visibility</p:attrName>
                                        </p:attrNameLst>
                                      </p:cBhvr>
                                      <p:to>
                                        <p:strVal val="visible"/>
                                      </p:to>
                                    </p:set>
                                    <p:animEffect filter="wipe(left)" transition="in">
                                      <p:cBhvr>
                                        <p:cTn dur="750" id="5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11"/>
      <p:bldP grpId="0" spid="12"/>
      <p:bldP grpId="0" spid="18"/>
      <p:bldP grpId="0" spid="19"/>
      <p:bldP grpId="0" spid="20"/>
      <p:bldGraphic grpId="0" spid="10">
        <p:bldAsOne/>
      </p:bldGraphic>
      <p:bldGraphic grpId="1" spid="10">
        <p:bldAsOne/>
      </p:bldGraphic>
      <p:bldGraphic grpId="2" spid="10">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8635022"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了解顾客需求信息，收集和反馈市场及竞争对手信息</a:t>
            </a:r>
          </a:p>
        </p:txBody>
      </p:sp>
      <p:pic>
        <p:nvPicPr>
          <p:cNvPr id="13" name="图片 12"/>
          <p:cNvPicPr>
            <a:picLocks noChangeAspect="1"/>
          </p:cNvPicPr>
          <p:nvPr/>
        </p:nvPicPr>
        <p:blipFill>
          <a:blip r:embed="rId3">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3">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3">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3">
            <a:extLst>
              <a:ext uri="{28A0092B-C50C-407E-A947-70E740481C1C}">
                <a14:useLocalDpi val="0"/>
              </a:ext>
            </a:extLst>
          </a:blip>
          <a:srcRect b="75109" l="18544" r="59574" t="8283"/>
          <a:stretch>
            <a:fillRect/>
          </a:stretch>
        </p:blipFill>
        <p:spPr>
          <a:xfrm>
            <a:off x="9703671" y="170241"/>
            <a:ext cx="620569" cy="530848"/>
          </a:xfrm>
          <a:prstGeom prst="rect">
            <a:avLst/>
          </a:prstGeom>
        </p:spPr>
      </p:pic>
      <p:sp>
        <p:nvSpPr>
          <p:cNvPr id="12" name="ï$1îḓe"/>
          <p:cNvSpPr/>
          <p:nvPr/>
        </p:nvSpPr>
        <p:spPr>
          <a:xfrm>
            <a:off x="7941594" y="1047750"/>
            <a:ext cx="3578894" cy="5019675"/>
          </a:xfrm>
          <a:prstGeom prst="rect">
            <a:avLst/>
          </a:prstGeom>
          <a:solidFill>
            <a:srgbClr val="36B8BD"/>
          </a:solidFill>
          <a:ln>
            <a:noFill/>
          </a:ln>
          <a:effectLst>
            <a:outerShdw algn="t" blurRad="127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p>
        </p:txBody>
      </p:sp>
      <p:sp>
        <p:nvSpPr>
          <p:cNvPr id="18" name="îš1íḑe"/>
          <p:cNvSpPr/>
          <p:nvPr/>
        </p:nvSpPr>
        <p:spPr>
          <a:xfrm>
            <a:off x="4305760" y="1047750"/>
            <a:ext cx="3578894" cy="5019675"/>
          </a:xfrm>
          <a:prstGeom prst="rect">
            <a:avLst/>
          </a:prstGeom>
          <a:blipFill dpi="0" rotWithShape="1">
            <a:blip r:embed="rId5">
              <a:extLst>
                <a:ext uri="{28A0092B-C50C-407E-A947-70E740481C1C}">
                  <a14:useLocalDpi val="0"/>
                </a:ext>
              </a:extLst>
            </a:blip>
            <a:stretch>
              <a:fillRect/>
            </a:stretch>
          </a:blipFill>
          <a:ln algn="ctr" cap="flat" cmpd="sng" w="12700">
            <a:noFill/>
            <a:prstDash val="solid"/>
            <a:miter lim="800000"/>
          </a:ln>
          <a:effectLst>
            <a:outerShdw algn="ctr" blurRad="12700" dir="5400000" dist="38100" rotWithShape="0">
              <a:srgbClr val="000000">
                <a:alpha val="40000"/>
              </a:srgbClr>
            </a:outerShdw>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ṩḷïdè"/>
          <p:cNvSpPr/>
          <p:nvPr/>
        </p:nvSpPr>
        <p:spPr>
          <a:xfrm>
            <a:off x="669925" y="1047750"/>
            <a:ext cx="3578894" cy="5019675"/>
          </a:xfrm>
          <a:prstGeom prst="rect">
            <a:avLst/>
          </a:prstGeom>
          <a:blipFill dpi="0" rotWithShape="1">
            <a:blip r:embed="rId6">
              <a:extLst>
                <a:ext uri="{28A0092B-C50C-407E-A947-70E740481C1C}">
                  <a14:useLocalDpi val="0"/>
                </a:ext>
              </a:extLst>
            </a:blip>
            <a:stretch>
              <a:fillRect/>
            </a:stretch>
          </a:blipFill>
          <a:ln algn="ctr" cap="flat" cmpd="sng" w="12700">
            <a:noFill/>
            <a:prstDash val="solid"/>
            <a:miter lim="800000"/>
          </a:ln>
          <a:effectLst>
            <a:outerShdw algn="ctr" blurRad="12700" dir="5400000" dist="38100" rotWithShape="0">
              <a:srgbClr val="000000">
                <a:alpha val="40000"/>
              </a:srgbClr>
            </a:outerShdw>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iṥlïďê"/>
          <p:cNvSpPr/>
          <p:nvPr/>
        </p:nvSpPr>
        <p:spPr bwMode="auto">
          <a:xfrm flipH="1">
            <a:off x="7996698" y="3094933"/>
            <a:ext cx="3507456" cy="2984896"/>
          </a:xfrm>
          <a:custGeom>
            <a:gdLst>
              <a:gd fmla="*/ 881 w 1104" name="T0"/>
              <a:gd fmla="*/ 119 h 938" name="T1"/>
              <a:gd fmla="*/ 834 w 1104" name="T2"/>
              <a:gd fmla="*/ 182 h 938" name="T3"/>
              <a:gd fmla="*/ 513 w 1104" name="T4"/>
              <a:gd fmla="*/ 191 h 938" name="T5"/>
              <a:gd fmla="*/ 17 w 1104" name="T6"/>
              <a:gd fmla="*/ 1 h 938" name="T7"/>
              <a:gd fmla="*/ 16 w 1104" name="T8"/>
              <a:gd fmla="*/ 2 h 938" name="T9"/>
              <a:gd fmla="*/ 135 w 1104" name="T10"/>
              <a:gd fmla="*/ 137 h 938" name="T11"/>
              <a:gd fmla="*/ 37 w 1104" name="T12"/>
              <a:gd fmla="*/ 496 h 938" name="T13"/>
              <a:gd fmla="*/ 502 w 1104" name="T14"/>
              <a:gd fmla="*/ 210 h 938" name="T15"/>
              <a:gd fmla="*/ 250 w 1104" name="T16"/>
              <a:gd fmla="*/ 509 h 938" name="T17"/>
              <a:gd fmla="*/ 1 w 1104" name="T18"/>
              <a:gd fmla="*/ 735 h 938" name="T19"/>
              <a:gd fmla="*/ 250 w 1104" name="T20"/>
              <a:gd fmla="*/ 770 h 938" name="T21"/>
              <a:gd fmla="*/ 823 w 1104" name="T22"/>
              <a:gd fmla="*/ 938 h 938" name="T23"/>
              <a:gd fmla="*/ 262 w 1104" name="T24"/>
              <a:gd fmla="*/ 525 h 938" name="T25"/>
              <a:gd fmla="*/ 554 w 1104" name="T26"/>
              <a:gd fmla="*/ 682 h 938" name="T27"/>
              <a:gd fmla="*/ 802 w 1104" name="T28"/>
              <a:gd fmla="*/ 802 h 938" name="T29"/>
              <a:gd fmla="*/ 1091 w 1104" name="T30"/>
              <a:gd fmla="*/ 488 h 938" name="T31"/>
              <a:gd fmla="*/ 763 w 1104" name="T32"/>
              <a:gd fmla="*/ 319 h 938" name="T33"/>
              <a:gd fmla="*/ 780 w 1104" name="T34"/>
              <a:gd fmla="*/ 288 h 938" name="T35"/>
              <a:gd fmla="*/ 855 w 1104" name="T36"/>
              <a:gd fmla="*/ 444 h 938" name="T37"/>
              <a:gd fmla="*/ 857 w 1104" name="T38"/>
              <a:gd fmla="*/ 437 h 938" name="T39"/>
              <a:gd fmla="*/ 761 w 1104" name="T40"/>
              <a:gd fmla="*/ 319 h 938" name="T41"/>
              <a:gd fmla="*/ 760 w 1104" name="T42"/>
              <a:gd fmla="*/ 320 h 938" name="T43"/>
              <a:gd fmla="*/ 760 w 1104" name="T44"/>
              <a:gd fmla="*/ 320 h 938" name="T45"/>
              <a:gd fmla="*/ 742 w 1104" name="T46"/>
              <a:gd fmla="*/ 311 h 938" name="T47"/>
              <a:gd fmla="*/ 524 w 1104" name="T48"/>
              <a:gd fmla="*/ 211 h 938" name="T49"/>
              <a:gd fmla="*/ 493 w 1104" name="T50"/>
              <a:gd fmla="*/ 228 h 938" name="T51"/>
              <a:gd fmla="*/ 739 w 1104" name="T52"/>
              <a:gd fmla="*/ 356 h 938" name="T53"/>
              <a:gd fmla="*/ 260 w 1104" name="T54"/>
              <a:gd fmla="*/ 514 h 938" name="T55"/>
              <a:gd fmla="*/ 855 w 1104" name="T56"/>
              <a:gd fmla="*/ 445 h 938" name="T57"/>
              <a:gd fmla="*/ 858 w 1104" name="T58"/>
              <a:gd fmla="*/ 435 h 938" name="T59"/>
              <a:gd fmla="*/ 1079 w 1104" name="T60"/>
              <a:gd fmla="*/ 475 h 938" name="T61"/>
              <a:gd fmla="*/ 863 w 1104" name="T62"/>
              <a:gd fmla="*/ 131 h 938" name="T63"/>
              <a:gd fmla="*/ 1083 w 1104" name="T64"/>
              <a:gd fmla="*/ 465 h 938" name="T65"/>
              <a:gd fmla="*/ 773 w 1104" name="T66"/>
              <a:gd fmla="*/ 286 h 938" name="T67"/>
              <a:gd fmla="*/ 525 w 1104" name="T68"/>
              <a:gd fmla="*/ 207 h 938" name="T69"/>
              <a:gd fmla="*/ 833 w 1104" name="T70"/>
              <a:gd fmla="*/ 184 h 938" name="T71"/>
              <a:gd fmla="*/ 161 w 1104" name="T72"/>
              <a:gd fmla="*/ 139 h 938" name="T73"/>
              <a:gd fmla="*/ 19 w 1104" name="T74"/>
              <a:gd fmla="*/ 4 h 938" name="T75"/>
              <a:gd fmla="*/ 145 w 1104" name="T76"/>
              <a:gd fmla="*/ 150 h 938" name="T77"/>
              <a:gd fmla="*/ 500 w 1104" name="T78"/>
              <a:gd fmla="*/ 204 h 938" name="T79"/>
              <a:gd fmla="*/ 239 w 1104" name="T80"/>
              <a:gd fmla="*/ 528 h 938" name="T81"/>
              <a:gd fmla="*/ 237 w 1104" name="T82"/>
              <a:gd fmla="*/ 755 h 938" name="T83"/>
              <a:gd fmla="*/ 262 w 1104" name="T84"/>
              <a:gd fmla="*/ 759 h 938" name="T85"/>
              <a:gd fmla="*/ 261 w 1104" name="T86"/>
              <a:gd fmla="*/ 527 h 938" name="T87"/>
              <a:gd fmla="*/ 262 w 1104" name="T88"/>
              <a:gd fmla="*/ 517 h 938" name="T89"/>
              <a:gd fmla="*/ 543 w 1104" name="T90"/>
              <a:gd fmla="*/ 663 h 938" name="T91"/>
              <a:gd fmla="*/ 566 w 1104" name="T92"/>
              <a:gd fmla="*/ 675 h 938" name="T93"/>
              <a:gd fmla="*/ 1080 w 1104" name="T94"/>
              <a:gd fmla="*/ 480 h 9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accent1">
              <a:alpha val="17000"/>
            </a:schemeClr>
          </a:solidFill>
          <a:ln>
            <a:noFill/>
          </a:ln>
        </p:spPr>
        <p:txBody>
          <a:bodyPr anchor="ctr" bIns="45720" lIns="91440" rIns="91440" tIns="45720" wrap="square">
            <a:normAutofit/>
          </a:bodyPr>
          <a:lstStyle/>
          <a:p>
            <a:pPr algn="ctr"/>
            <a:endParaRPr/>
          </a:p>
        </p:txBody>
      </p:sp>
      <p:sp>
        <p:nvSpPr>
          <p:cNvPr id="21" name="isḷídê"/>
          <p:cNvSpPr/>
          <p:nvPr/>
        </p:nvSpPr>
        <p:spPr>
          <a:xfrm>
            <a:off x="8112699" y="3976199"/>
            <a:ext cx="3236685" cy="2132143"/>
          </a:xfrm>
          <a:prstGeom prst="rect">
            <a:avLst/>
          </a:prstGeom>
        </p:spPr>
        <p:txBody>
          <a:bodyPr bIns="45720" lIns="91440" rIns="91440" tIns="45720" wrap="square">
            <a:noAutofit/>
          </a:bodyPr>
          <a:lstStyle/>
          <a:p>
            <a:pPr algn="ctr">
              <a:lnSpc>
                <a:spcPct val="120000"/>
              </a:lnSpc>
            </a:pPr>
            <a:r>
              <a:rPr altLang="en-US" lang="zh-CN" sz="1600">
                <a:latin charset="-122" panose="020b0503020204020204" pitchFamily="34" typeface="微软雅黑"/>
                <a:ea charset="-122" panose="020b0503020204020204" pitchFamily="34" typeface="微软雅黑"/>
              </a:rPr>
              <a:t>从异议征求客户意见，实际上任何产品都有不足之处，都不可能完美，客户肯定会对它有一定的异议，异议提醒销售员在销售的过程中，可能没有完全了解某些需求，或者某些表达没有被客户理解。</a:t>
            </a:r>
          </a:p>
        </p:txBody>
      </p:sp>
      <p:sp>
        <p:nvSpPr>
          <p:cNvPr id="22" name="îşľide"/>
          <p:cNvSpPr txBox="1"/>
          <p:nvPr/>
        </p:nvSpPr>
        <p:spPr>
          <a:xfrm>
            <a:off x="8363410" y="3292106"/>
            <a:ext cx="2662124" cy="400556"/>
          </a:xfrm>
          <a:prstGeom prst="rect">
            <a:avLst/>
          </a:prstGeom>
          <a:noFill/>
        </p:spPr>
        <p:txBody>
          <a:bodyPr bIns="45720" lIns="91440" rIns="91440" tIns="45720" wrap="square">
            <a:noAutofit/>
          </a:bodyPr>
          <a:lstStyle/>
          <a:p>
            <a:pPr algn="ctr"/>
            <a:r>
              <a:rPr altLang="en-US" b="1" lang="zh-CN" sz="2000">
                <a:latin charset="-122" panose="020b0503020204020204" pitchFamily="34" typeface="微软雅黑"/>
                <a:ea charset="-122" panose="020b0503020204020204" pitchFamily="34" typeface="微软雅黑"/>
              </a:rPr>
              <a:t>再次征求客户意见</a:t>
            </a:r>
          </a:p>
        </p:txBody>
      </p:sp>
      <p:cxnSp>
        <p:nvCxnSpPr>
          <p:cNvPr id="23" name="直接连接符 22"/>
          <p:cNvCxnSpPr/>
          <p:nvPr/>
        </p:nvCxnSpPr>
        <p:spPr>
          <a:xfrm>
            <a:off x="8561041" y="3761876"/>
            <a:ext cx="234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4" name="ïṡḻíďè">
            <a:extLst>
              <a:ext uri="{FF2B5EF4-FFF2-40B4-BE49-F238E27FC236}">
                <a16:creationId xmlns:a16="http://schemas.microsoft.com/office/drawing/2014/main" id="{C3917B8C-D500-42F1-B3BA-055A0E0E5622}"/>
              </a:ext>
            </a:extLst>
          </p:cNvPr>
          <p:cNvGrpSpPr/>
          <p:nvPr/>
        </p:nvGrpSpPr>
        <p:grpSpPr>
          <a:xfrm>
            <a:off x="8910451" y="1486207"/>
            <a:ext cx="1568042" cy="1568042"/>
            <a:chOff x="9250244" y="1629880"/>
            <a:chExt cx="1568042" cy="1568042"/>
          </a:xfrm>
        </p:grpSpPr>
        <p:sp>
          <p:nvSpPr>
            <p:cNvPr id="25" name="íšḻïḓè"/>
            <p:cNvSpPr/>
            <p:nvPr/>
          </p:nvSpPr>
          <p:spPr>
            <a:xfrm>
              <a:off x="9250244" y="1629880"/>
              <a:ext cx="1568042" cy="1568042"/>
            </a:xfrm>
            <a:prstGeom prst="ellipse">
              <a:avLst/>
            </a:prstGeom>
            <a:noFill/>
            <a:ln w="38100">
              <a:solidFill>
                <a:srgbClr val="144C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ïsḻiḋe"/>
            <p:cNvGrpSpPr/>
            <p:nvPr/>
          </p:nvGrpSpPr>
          <p:grpSpPr>
            <a:xfrm>
              <a:off x="9700447" y="2081159"/>
              <a:ext cx="667637" cy="665484"/>
              <a:chOff x="8758238" y="276225"/>
              <a:chExt cx="492125" cy="490538"/>
            </a:xfrm>
            <a:solidFill>
              <a:schemeClr val="accent1"/>
            </a:solidFill>
          </p:grpSpPr>
          <p:sp>
            <p:nvSpPr>
              <p:cNvPr id="27" name="isḷîḓè"/>
              <p:cNvSpPr/>
              <p:nvPr/>
            </p:nvSpPr>
            <p:spPr bwMode="auto">
              <a:xfrm>
                <a:off x="8758238" y="276225"/>
                <a:ext cx="492125" cy="490538"/>
              </a:xfrm>
              <a:custGeom>
                <a:gdLst>
                  <a:gd fmla="*/ 116 w 128" name="T0"/>
                  <a:gd fmla="*/ 0 h 128" name="T1"/>
                  <a:gd fmla="*/ 28 w 128" name="T2"/>
                  <a:gd fmla="*/ 0 h 128" name="T3"/>
                  <a:gd fmla="*/ 16 w 128" name="T4"/>
                  <a:gd fmla="*/ 12 h 128" name="T5"/>
                  <a:gd fmla="*/ 16 w 128" name="T6"/>
                  <a:gd fmla="*/ 20 h 128" name="T7"/>
                  <a:gd fmla="*/ 12 w 128" name="T8"/>
                  <a:gd fmla="*/ 20 h 128" name="T9"/>
                  <a:gd fmla="*/ 0 w 128" name="T10"/>
                  <a:gd fmla="*/ 32 h 128" name="T11"/>
                  <a:gd fmla="*/ 0 w 128" name="T12"/>
                  <a:gd fmla="*/ 112 h 128" name="T13"/>
                  <a:gd fmla="*/ 16 w 128" name="T14"/>
                  <a:gd fmla="*/ 128 h 128" name="T15"/>
                  <a:gd fmla="*/ 112 w 128" name="T16"/>
                  <a:gd fmla="*/ 128 h 128" name="T17"/>
                  <a:gd fmla="*/ 128 w 128" name="T18"/>
                  <a:gd fmla="*/ 112 h 128" name="T19"/>
                  <a:gd fmla="*/ 128 w 128" name="T20"/>
                  <a:gd fmla="*/ 12 h 128" name="T21"/>
                  <a:gd fmla="*/ 116 w 128" name="T22"/>
                  <a:gd fmla="*/ 0 h 128" name="T23"/>
                  <a:gd fmla="*/ 120 w 128" name="T24"/>
                  <a:gd fmla="*/ 112 h 128" name="T25"/>
                  <a:gd fmla="*/ 112 w 128" name="T26"/>
                  <a:gd fmla="*/ 120 h 128" name="T27"/>
                  <a:gd fmla="*/ 16 w 128" name="T28"/>
                  <a:gd fmla="*/ 120 h 128" name="T29"/>
                  <a:gd fmla="*/ 8 w 128" name="T30"/>
                  <a:gd fmla="*/ 112 h 128" name="T31"/>
                  <a:gd fmla="*/ 8 w 128" name="T32"/>
                  <a:gd fmla="*/ 32 h 128" name="T33"/>
                  <a:gd fmla="*/ 12 w 128" name="T34"/>
                  <a:gd fmla="*/ 28 h 128" name="T35"/>
                  <a:gd fmla="*/ 16 w 128" name="T36"/>
                  <a:gd fmla="*/ 28 h 128" name="T37"/>
                  <a:gd fmla="*/ 16 w 128" name="T38"/>
                  <a:gd fmla="*/ 108 h 128" name="T39"/>
                  <a:gd fmla="*/ 20 w 128" name="T40"/>
                  <a:gd fmla="*/ 112 h 128" name="T41"/>
                  <a:gd fmla="*/ 24 w 128" name="T42"/>
                  <a:gd fmla="*/ 108 h 128" name="T43"/>
                  <a:gd fmla="*/ 24 w 128" name="T44"/>
                  <a:gd fmla="*/ 12 h 128" name="T45"/>
                  <a:gd fmla="*/ 28 w 128" name="T46"/>
                  <a:gd fmla="*/ 8 h 128" name="T47"/>
                  <a:gd fmla="*/ 116 w 128" name="T48"/>
                  <a:gd fmla="*/ 8 h 128" name="T49"/>
                  <a:gd fmla="*/ 120 w 128" name="T50"/>
                  <a:gd fmla="*/ 12 h 128" name="T51"/>
                  <a:gd fmla="*/ 120 w 128" name="T52"/>
                  <a:gd fmla="*/ 112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rgbClr val="144C85"/>
              </a:solidFill>
              <a:ln w="9525">
                <a:solidFill>
                  <a:srgbClr val="144C85"/>
                </a:solidFill>
                <a:round/>
              </a:ln>
              <a:extLst/>
            </p:spPr>
            <p:txBody>
              <a:bodyPr anchor="ctr"/>
              <a:lstStyle/>
              <a:p>
                <a:pPr algn="ctr"/>
                <a:endParaRPr/>
              </a:p>
            </p:txBody>
          </p:sp>
          <p:sp>
            <p:nvSpPr>
              <p:cNvPr id="28" name="iṥlïdê"/>
              <p:cNvSpPr/>
              <p:nvPr/>
            </p:nvSpPr>
            <p:spPr bwMode="auto">
              <a:xfrm>
                <a:off x="9050338" y="460375"/>
                <a:ext cx="138113" cy="15875"/>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isliḑé"/>
              <p:cNvSpPr/>
              <p:nvPr/>
            </p:nvSpPr>
            <p:spPr bwMode="auto">
              <a:xfrm>
                <a:off x="9050338" y="414338"/>
                <a:ext cx="138113" cy="15875"/>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íśḷíḑé"/>
              <p:cNvSpPr/>
              <p:nvPr/>
            </p:nvSpPr>
            <p:spPr bwMode="auto">
              <a:xfrm>
                <a:off x="9050338" y="368300"/>
                <a:ext cx="138113" cy="15875"/>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 name="ïšľïḍe"/>
              <p:cNvSpPr/>
              <p:nvPr/>
            </p:nvSpPr>
            <p:spPr bwMode="auto">
              <a:xfrm>
                <a:off x="8880476" y="690563"/>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íṡḷïḓê"/>
              <p:cNvSpPr/>
              <p:nvPr/>
            </p:nvSpPr>
            <p:spPr bwMode="auto">
              <a:xfrm>
                <a:off x="8880476" y="644525"/>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iṡľíḋé"/>
              <p:cNvSpPr/>
              <p:nvPr/>
            </p:nvSpPr>
            <p:spPr bwMode="auto">
              <a:xfrm>
                <a:off x="8880476" y="598488"/>
                <a:ext cx="138113" cy="15875"/>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îšḻíďê"/>
              <p:cNvSpPr/>
              <p:nvPr/>
            </p:nvSpPr>
            <p:spPr bwMode="auto">
              <a:xfrm>
                <a:off x="9050338" y="690563"/>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ïslíḍè"/>
              <p:cNvSpPr/>
              <p:nvPr/>
            </p:nvSpPr>
            <p:spPr bwMode="auto">
              <a:xfrm>
                <a:off x="9050338" y="644525"/>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îŝļiďê"/>
              <p:cNvSpPr/>
              <p:nvPr/>
            </p:nvSpPr>
            <p:spPr bwMode="auto">
              <a:xfrm>
                <a:off x="9050338" y="598488"/>
                <a:ext cx="138113" cy="15875"/>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ï$1iḍé"/>
              <p:cNvSpPr/>
              <p:nvPr/>
            </p:nvSpPr>
            <p:spPr bwMode="auto">
              <a:xfrm>
                <a:off x="8880476" y="506413"/>
                <a:ext cx="307975" cy="15875"/>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ľíde"/>
              <p:cNvSpPr/>
              <p:nvPr/>
            </p:nvSpPr>
            <p:spPr bwMode="auto">
              <a:xfrm>
                <a:off x="8880476" y="552450"/>
                <a:ext cx="307975" cy="15875"/>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işḻíḓé"/>
              <p:cNvSpPr/>
              <p:nvPr/>
            </p:nvSpPr>
            <p:spPr bwMode="auto">
              <a:xfrm>
                <a:off x="8880476" y="338138"/>
                <a:ext cx="138113" cy="138113"/>
              </a:xfrm>
              <a:custGeom>
                <a:gdLst>
                  <a:gd fmla="*/ 4 w 36" name="T0"/>
                  <a:gd fmla="*/ 36 h 36" name="T1"/>
                  <a:gd fmla="*/ 32 w 36" name="T2"/>
                  <a:gd fmla="*/ 36 h 36" name="T3"/>
                  <a:gd fmla="*/ 36 w 36" name="T4"/>
                  <a:gd fmla="*/ 32 h 36" name="T5"/>
                  <a:gd fmla="*/ 36 w 36" name="T6"/>
                  <a:gd fmla="*/ 4 h 36" name="T7"/>
                  <a:gd fmla="*/ 32 w 36" name="T8"/>
                  <a:gd fmla="*/ 0 h 36" name="T9"/>
                  <a:gd fmla="*/ 4 w 36" name="T10"/>
                  <a:gd fmla="*/ 0 h 36" name="T11"/>
                  <a:gd fmla="*/ 0 w 36" name="T12"/>
                  <a:gd fmla="*/ 4 h 36" name="T13"/>
                  <a:gd fmla="*/ 0 w 36" name="T14"/>
                  <a:gd fmla="*/ 32 h 36" name="T15"/>
                  <a:gd fmla="*/ 4 w 36" name="T16"/>
                  <a:gd fmla="*/ 36 h 36" name="T17"/>
                  <a:gd fmla="*/ 8 w 36" name="T18"/>
                  <a:gd fmla="*/ 8 h 36" name="T19"/>
                  <a:gd fmla="*/ 28 w 36" name="T20"/>
                  <a:gd fmla="*/ 8 h 36" name="T21"/>
                  <a:gd fmla="*/ 28 w 36" name="T22"/>
                  <a:gd fmla="*/ 28 h 36" name="T23"/>
                  <a:gd fmla="*/ 8 w 36" name="T24"/>
                  <a:gd fmla="*/ 28 h 36" name="T25"/>
                  <a:gd fmla="*/ 8 w 36" name="T26"/>
                  <a:gd fmla="*/ 8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rgbClr val="144C8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sp>
        <p:nvSpPr>
          <p:cNvPr id="40" name="ïŝ1îḑê">
            <a:extLst>
              <a:ext uri="{FF2B5EF4-FFF2-40B4-BE49-F238E27FC236}">
                <a16:creationId xmlns:a16="http://schemas.microsoft.com/office/drawing/2014/main" id="{9E5B6FDA-F949-431F-B656-C29963CD8D47}"/>
              </a:ext>
            </a:extLst>
          </p:cNvPr>
          <p:cNvSpPr txBox="1"/>
          <p:nvPr/>
        </p:nvSpPr>
        <p:spPr>
          <a:xfrm>
            <a:off x="1927104" y="6287150"/>
            <a:ext cx="8587958" cy="507831"/>
          </a:xfrm>
          <a:prstGeom prst="rect">
            <a:avLst/>
          </a:prstGeom>
          <a:noFill/>
        </p:spPr>
        <p:txBody>
          <a:bodyPr anchor="ctr" anchorCtr="0" bIns="45720" lIns="91440" rIns="91440" tIns="45720" wrap="square">
            <a:noAutofit/>
          </a:bodyPr>
          <a:lstStyle/>
          <a:p>
            <a:pPr algn="ct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异议也是进行下一步销售工作的一个指导思想</a:t>
            </a:r>
          </a:p>
        </p:txBody>
      </p:sp>
    </p:spTree>
    <p:extLst>
      <p:ext uri="{BB962C8B-B14F-4D97-AF65-F5344CB8AC3E}">
        <p14:creationId val="392544678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
                                        </p:tgtEl>
                                        <p:attrNameLst>
                                          <p:attrName>style.visibility</p:attrName>
                                        </p:attrNameLst>
                                      </p:cBhvr>
                                      <p:to>
                                        <p:strVal val="visible"/>
                                      </p:to>
                                    </p:set>
                                    <p:animEffect filter="wipe(left)" transition="in">
                                      <p:cBhvr>
                                        <p:cTn dur="750" id="7"/>
                                        <p:tgtEl>
                                          <p:spTgt spid="4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4">
                                  <p:stCondLst>
                                    <p:cond delay="0"/>
                                  </p:stCondLst>
                                  <p:childTnLst>
                                    <p:set>
                                      <p:cBhvr>
                                        <p:cTn dur="1" fill="hold" id="39">
                                          <p:stCondLst>
                                            <p:cond delay="0"/>
                                          </p:stCondLst>
                                        </p:cTn>
                                        <p:tgtEl>
                                          <p:spTgt spid="19"/>
                                        </p:tgtEl>
                                        <p:attrNameLst>
                                          <p:attrName>style.visibility</p:attrName>
                                        </p:attrNameLst>
                                      </p:cBhvr>
                                      <p:to>
                                        <p:strVal val="visible"/>
                                      </p:to>
                                    </p:set>
                                    <p:animEffect filter="wipe(down)" transition="in">
                                      <p:cBhvr>
                                        <p:cTn dur="500" id="40"/>
                                        <p:tgtEl>
                                          <p:spTgt spid="19"/>
                                        </p:tgtEl>
                                      </p:cBhvr>
                                    </p:animEffect>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18"/>
                                        </p:tgtEl>
                                        <p:attrNameLst>
                                          <p:attrName>style.visibility</p:attrName>
                                        </p:attrNameLst>
                                      </p:cBhvr>
                                      <p:to>
                                        <p:strVal val="visible"/>
                                      </p:to>
                                    </p:set>
                                    <p:animEffect filter="wipe(up)" transition="in">
                                      <p:cBhvr>
                                        <p:cTn dur="500" id="44"/>
                                        <p:tgtEl>
                                          <p:spTgt spid="18"/>
                                        </p:tgtEl>
                                      </p:cBhvr>
                                    </p:animEffect>
                                  </p:childTnLst>
                                </p:cTn>
                              </p:par>
                            </p:childTnLst>
                          </p:cTn>
                        </p:par>
                        <p:par>
                          <p:cTn fill="hold" id="45" nodeType="afterGroup">
                            <p:stCondLst>
                              <p:cond delay="3500"/>
                            </p:stCondLst>
                            <p:childTnLst>
                              <p:par>
                                <p:cTn fill="hold" grpId="0" id="46" nodeType="afterEffect" presetClass="entr" presetID="22" presetSubtype="4">
                                  <p:stCondLst>
                                    <p:cond delay="0"/>
                                  </p:stCondLst>
                                  <p:childTnLst>
                                    <p:set>
                                      <p:cBhvr>
                                        <p:cTn dur="1" fill="hold" id="47">
                                          <p:stCondLst>
                                            <p:cond delay="0"/>
                                          </p:stCondLst>
                                        </p:cTn>
                                        <p:tgtEl>
                                          <p:spTgt spid="12"/>
                                        </p:tgtEl>
                                        <p:attrNameLst>
                                          <p:attrName>style.visibility</p:attrName>
                                        </p:attrNameLst>
                                      </p:cBhvr>
                                      <p:to>
                                        <p:strVal val="visible"/>
                                      </p:to>
                                    </p:set>
                                    <p:animEffect filter="wipe(down)" transition="in">
                                      <p:cBhvr>
                                        <p:cTn dur="500" id="48"/>
                                        <p:tgtEl>
                                          <p:spTgt spid="12"/>
                                        </p:tgtEl>
                                      </p:cBhvr>
                                    </p:animEffect>
                                  </p:childTnLst>
                                </p:cTn>
                              </p:par>
                            </p:childTnLst>
                          </p:cTn>
                        </p:par>
                        <p:par>
                          <p:cTn fill="hold" id="49" nodeType="afterGroup">
                            <p:stCondLst>
                              <p:cond delay="4000"/>
                            </p:stCondLst>
                            <p:childTnLst>
                              <p:par>
                                <p:cTn fill="hold" id="50" nodeType="afterEffect" presetClass="entr" presetID="53" presetSubtype="0">
                                  <p:stCondLst>
                                    <p:cond delay="0"/>
                                  </p:stCondLst>
                                  <p:childTnLst>
                                    <p:set>
                                      <p:cBhvr>
                                        <p:cTn dur="1" fill="hold" id="51">
                                          <p:stCondLst>
                                            <p:cond delay="0"/>
                                          </p:stCondLst>
                                        </p:cTn>
                                        <p:tgtEl>
                                          <p:spTgt spid="24"/>
                                        </p:tgtEl>
                                        <p:attrNameLst>
                                          <p:attrName>style.visibility</p:attrName>
                                        </p:attrNameLst>
                                      </p:cBhvr>
                                      <p:to>
                                        <p:strVal val="visible"/>
                                      </p:to>
                                    </p:set>
                                    <p:anim calcmode="lin" valueType="num">
                                      <p:cBhvr>
                                        <p:cTn dur="500" fill="hold" id="52"/>
                                        <p:tgtEl>
                                          <p:spTgt spid="24"/>
                                        </p:tgtEl>
                                        <p:attrNameLst>
                                          <p:attrName>ppt_w</p:attrName>
                                        </p:attrNameLst>
                                      </p:cBhvr>
                                      <p:tavLst>
                                        <p:tav tm="0">
                                          <p:val>
                                            <p:fltVal val="0"/>
                                          </p:val>
                                        </p:tav>
                                        <p:tav tm="100000">
                                          <p:val>
                                            <p:strVal val="#ppt_w"/>
                                          </p:val>
                                        </p:tav>
                                      </p:tavLst>
                                    </p:anim>
                                    <p:anim calcmode="lin" valueType="num">
                                      <p:cBhvr>
                                        <p:cTn dur="500" fill="hold" id="53"/>
                                        <p:tgtEl>
                                          <p:spTgt spid="24"/>
                                        </p:tgtEl>
                                        <p:attrNameLst>
                                          <p:attrName>ppt_h</p:attrName>
                                        </p:attrNameLst>
                                      </p:cBhvr>
                                      <p:tavLst>
                                        <p:tav tm="0">
                                          <p:val>
                                            <p:fltVal val="0"/>
                                          </p:val>
                                        </p:tav>
                                        <p:tav tm="100000">
                                          <p:val>
                                            <p:strVal val="#ppt_h"/>
                                          </p:val>
                                        </p:tav>
                                      </p:tavLst>
                                    </p:anim>
                                    <p:animEffect filter="fade" transition="in">
                                      <p:cBhvr>
                                        <p:cTn dur="500" id="54"/>
                                        <p:tgtEl>
                                          <p:spTgt spid="24"/>
                                        </p:tgtEl>
                                      </p:cBhvr>
                                    </p:animEffect>
                                  </p:childTnLst>
                                </p:cTn>
                              </p:par>
                            </p:childTnLst>
                          </p:cTn>
                        </p:par>
                        <p:par>
                          <p:cTn fill="hold" id="55" nodeType="afterGroup">
                            <p:stCondLst>
                              <p:cond delay="4500"/>
                            </p:stCondLst>
                            <p:childTnLst>
                              <p:par>
                                <p:cTn fill="hold" grpId="0" id="56" nodeType="afterEffect" presetClass="entr" presetID="2" presetSubtype="4">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500" fill="hold" id="58"/>
                                        <p:tgtEl>
                                          <p:spTgt spid="22"/>
                                        </p:tgtEl>
                                        <p:attrNameLst>
                                          <p:attrName>ppt_x</p:attrName>
                                        </p:attrNameLst>
                                      </p:cBhvr>
                                      <p:tavLst>
                                        <p:tav tm="0">
                                          <p:val>
                                            <p:strVal val="#ppt_x"/>
                                          </p:val>
                                        </p:tav>
                                        <p:tav tm="100000">
                                          <p:val>
                                            <p:strVal val="#ppt_x"/>
                                          </p:val>
                                        </p:tav>
                                      </p:tavLst>
                                    </p:anim>
                                    <p:anim calcmode="lin" valueType="num">
                                      <p:cBhvr additive="base">
                                        <p:cTn dur="500" fill="hold" id="59"/>
                                        <p:tgtEl>
                                          <p:spTgt spid="22"/>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000"/>
                            </p:stCondLst>
                            <p:childTnLst>
                              <p:par>
                                <p:cTn fill="hold" id="61" nodeType="afterEffect" presetClass="entr" presetID="16" presetSubtype="21">
                                  <p:stCondLst>
                                    <p:cond delay="0"/>
                                  </p:stCondLst>
                                  <p:childTnLst>
                                    <p:set>
                                      <p:cBhvr>
                                        <p:cTn dur="1" fill="hold" id="62">
                                          <p:stCondLst>
                                            <p:cond delay="0"/>
                                          </p:stCondLst>
                                        </p:cTn>
                                        <p:tgtEl>
                                          <p:spTgt spid="23"/>
                                        </p:tgtEl>
                                        <p:attrNameLst>
                                          <p:attrName>style.visibility</p:attrName>
                                        </p:attrNameLst>
                                      </p:cBhvr>
                                      <p:to>
                                        <p:strVal val="visible"/>
                                      </p:to>
                                    </p:set>
                                    <p:animEffect filter="barn(inVertical)" transition="in">
                                      <p:cBhvr>
                                        <p:cTn dur="500" id="63"/>
                                        <p:tgtEl>
                                          <p:spTgt spid="23"/>
                                        </p:tgtEl>
                                      </p:cBhvr>
                                    </p:animEffect>
                                  </p:childTnLst>
                                </p:cTn>
                              </p:par>
                            </p:childTnLst>
                          </p:cTn>
                        </p:par>
                        <p:par>
                          <p:cTn fill="hold" id="64" nodeType="afterGroup">
                            <p:stCondLst>
                              <p:cond delay="5500"/>
                            </p:stCondLst>
                            <p:childTnLst>
                              <p:par>
                                <p:cTn fill="hold" grpId="0" id="65" nodeType="afterEffect" presetClass="entr" presetID="2" presetSubtype="4">
                                  <p:stCondLst>
                                    <p:cond delay="0"/>
                                  </p:stCondLst>
                                  <p:childTnLst>
                                    <p:set>
                                      <p:cBhvr>
                                        <p:cTn dur="1" fill="hold" id="66">
                                          <p:stCondLst>
                                            <p:cond delay="0"/>
                                          </p:stCondLst>
                                        </p:cTn>
                                        <p:tgtEl>
                                          <p:spTgt spid="21"/>
                                        </p:tgtEl>
                                        <p:attrNameLst>
                                          <p:attrName>style.visibility</p:attrName>
                                        </p:attrNameLst>
                                      </p:cBhvr>
                                      <p:to>
                                        <p:strVal val="visible"/>
                                      </p:to>
                                    </p:set>
                                    <p:anim calcmode="lin" valueType="num">
                                      <p:cBhvr additive="base">
                                        <p:cTn dur="500" fill="hold" id="67"/>
                                        <p:tgtEl>
                                          <p:spTgt spid="21"/>
                                        </p:tgtEl>
                                        <p:attrNameLst>
                                          <p:attrName>ppt_x</p:attrName>
                                        </p:attrNameLst>
                                      </p:cBhvr>
                                      <p:tavLst>
                                        <p:tav tm="0">
                                          <p:val>
                                            <p:strVal val="#ppt_x"/>
                                          </p:val>
                                        </p:tav>
                                        <p:tav tm="100000">
                                          <p:val>
                                            <p:strVal val="#ppt_x"/>
                                          </p:val>
                                        </p:tav>
                                      </p:tavLst>
                                    </p:anim>
                                    <p:anim calcmode="lin" valueType="num">
                                      <p:cBhvr additive="base">
                                        <p:cTn dur="500" fill="hold" id="68"/>
                                        <p:tgtEl>
                                          <p:spTgt spid="21"/>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000"/>
                            </p:stCondLst>
                            <p:childTnLst>
                              <p:par>
                                <p:cTn fill="hold" grpId="0" id="70" nodeType="afterEffect" presetClass="entr" presetID="2" presetSubtype="4">
                                  <p:stCondLst>
                                    <p:cond delay="0"/>
                                  </p:stCondLst>
                                  <p:childTnLst>
                                    <p:set>
                                      <p:cBhvr>
                                        <p:cTn dur="1" fill="hold" id="71">
                                          <p:stCondLst>
                                            <p:cond delay="0"/>
                                          </p:stCondLst>
                                        </p:cTn>
                                        <p:tgtEl>
                                          <p:spTgt spid="40"/>
                                        </p:tgtEl>
                                        <p:attrNameLst>
                                          <p:attrName>style.visibility</p:attrName>
                                        </p:attrNameLst>
                                      </p:cBhvr>
                                      <p:to>
                                        <p:strVal val="visible"/>
                                      </p:to>
                                    </p:set>
                                    <p:anim calcmode="lin" valueType="num">
                                      <p:cBhvr additive="base">
                                        <p:cTn dur="500" fill="hold" id="72"/>
                                        <p:tgtEl>
                                          <p:spTgt spid="40"/>
                                        </p:tgtEl>
                                        <p:attrNameLst>
                                          <p:attrName>ppt_x</p:attrName>
                                        </p:attrNameLst>
                                      </p:cBhvr>
                                      <p:tavLst>
                                        <p:tav tm="0">
                                          <p:val>
                                            <p:strVal val="#ppt_x"/>
                                          </p:val>
                                        </p:tav>
                                        <p:tav tm="100000">
                                          <p:val>
                                            <p:strVal val="#ppt_x"/>
                                          </p:val>
                                        </p:tav>
                                      </p:tavLst>
                                    </p:anim>
                                    <p:anim calcmode="lin" valueType="num">
                                      <p:cBhvr additive="base">
                                        <p:cTn dur="500" fill="hold" id="73"/>
                                        <p:tgtEl>
                                          <p:spTgt spid="40"/>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6500"/>
                            </p:stCondLst>
                            <p:childTnLst>
                              <p:par>
                                <p:cTn fill="hold" grpId="0" id="75" nodeType="afterEffect" presetClass="entr" presetID="22" presetSubtype="8">
                                  <p:stCondLst>
                                    <p:cond delay="0"/>
                                  </p:stCondLst>
                                  <p:childTnLst>
                                    <p:set>
                                      <p:cBhvr>
                                        <p:cTn dur="1" fill="hold" id="76">
                                          <p:stCondLst>
                                            <p:cond delay="0"/>
                                          </p:stCondLst>
                                        </p:cTn>
                                        <p:tgtEl>
                                          <p:spTgt spid="42"/>
                                        </p:tgtEl>
                                        <p:attrNameLst>
                                          <p:attrName>style.visibility</p:attrName>
                                        </p:attrNameLst>
                                      </p:cBhvr>
                                      <p:to>
                                        <p:strVal val="visible"/>
                                      </p:to>
                                    </p:set>
                                    <p:animEffect filter="wipe(left)" transition="in">
                                      <p:cBhvr>
                                        <p:cTn dur="750" id="7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11"/>
      <p:bldP grpId="0" spid="12"/>
      <p:bldP grpId="0" spid="18"/>
      <p:bldP grpId="0" spid="19"/>
      <p:bldP grpId="0" spid="21"/>
      <p:bldP grpId="0" spid="22"/>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8635022"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了解顾客需求信息，收集和反馈市场及竞争对手信息</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10" name="组合 9"/>
          <p:cNvGrpSpPr/>
          <p:nvPr/>
        </p:nvGrpSpPr>
        <p:grpSpPr>
          <a:xfrm>
            <a:off x="330200" y="1236461"/>
            <a:ext cx="11498110" cy="2132376"/>
            <a:chOff x="1016000" y="1979411"/>
            <a:chExt cx="10160001" cy="1884218"/>
          </a:xfrm>
        </p:grpSpPr>
        <p:sp>
          <p:nvSpPr>
            <p:cNvPr id="12" name="is1ide-Rectangle 21"/>
            <p:cNvSpPr/>
            <p:nvPr/>
          </p:nvSpPr>
          <p:spPr>
            <a:xfrm>
              <a:off x="1268915" y="1979412"/>
              <a:ext cx="4855803" cy="1869431"/>
            </a:xfrm>
            <a:prstGeom prst="rect">
              <a:avLst/>
            </a:prstGeom>
            <a:solidFill>
              <a:schemeClr val="bg1">
                <a:lumMod val="95000"/>
              </a:schemeClr>
            </a:solidFill>
            <a:ln w="6350">
              <a:solidFill>
                <a:schemeClr val="bg1">
                  <a:lumMod val="75000"/>
                </a:schemeClr>
              </a:solidFill>
              <a:miter lim="4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lumMod val="85000"/>
                    <a:lumOff val="15000"/>
                  </a:prstClr>
                </a:solidFill>
                <a:effectLst/>
                <a:uLnTx/>
                <a:uFillTx/>
                <a:ea typeface="+mn-ea"/>
                <a:cs typeface="+mn-cs"/>
              </a:endParaRPr>
            </a:p>
          </p:txBody>
        </p:sp>
        <p:sp>
          <p:nvSpPr>
            <p:cNvPr id="18" name="is1ide-Rectangle 22"/>
            <p:cNvSpPr/>
            <p:nvPr/>
          </p:nvSpPr>
          <p:spPr>
            <a:xfrm>
              <a:off x="6320198" y="1979412"/>
              <a:ext cx="4855803" cy="1869431"/>
            </a:xfrm>
            <a:prstGeom prst="rect">
              <a:avLst/>
            </a:prstGeom>
            <a:solidFill>
              <a:schemeClr val="bg1">
                <a:lumMod val="95000"/>
              </a:schemeClr>
            </a:solidFill>
            <a:ln w="6350">
              <a:solidFill>
                <a:schemeClr val="bg1">
                  <a:lumMod val="75000"/>
                </a:schemeClr>
              </a:solidFill>
              <a:miter lim="4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lumMod val="85000"/>
                    <a:lumOff val="15000"/>
                  </a:prstClr>
                </a:solidFill>
                <a:effectLst/>
                <a:uLnTx/>
                <a:uFillTx/>
                <a:ea typeface="+mn-ea"/>
                <a:cs typeface="+mn-cs"/>
              </a:endParaRPr>
            </a:p>
          </p:txBody>
        </p:sp>
        <p:sp>
          <p:nvSpPr>
            <p:cNvPr id="19" name="is1ide-Rectangle: Rounded Corners 31"/>
            <p:cNvSpPr/>
            <p:nvPr/>
          </p:nvSpPr>
          <p:spPr>
            <a:xfrm rot="16200000">
              <a:off x="309960" y="2685451"/>
              <a:ext cx="1869431" cy="457352"/>
            </a:xfrm>
            <a:prstGeom prst="rect">
              <a:avLst/>
            </a:prstGeom>
            <a:solidFill>
              <a:srgbClr val="144C85"/>
            </a:solidFill>
            <a:ln w="12700">
              <a:miter lim="400000"/>
            </a:ln>
          </p:spPr>
          <p:txBody>
            <a:bodyPr anchor="ctr" anchorCtr="1" bIns="25400" lIns="25400" rIns="25400" tIns="25400" vert="eaVert" wrap="non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black">
                    <a:lumMod val="85000"/>
                    <a:lumOff val="15000"/>
                  </a:prstClr>
                </a:solidFill>
                <a:effectLst/>
                <a:uLnTx/>
                <a:uFillTx/>
                <a:ea charset="-122" panose="02010600030101010101" pitchFamily="2" typeface="等线"/>
                <a:cs typeface="+mn-cs"/>
              </a:endParaRPr>
            </a:p>
          </p:txBody>
        </p:sp>
        <p:grpSp>
          <p:nvGrpSpPr>
            <p:cNvPr id="20" name="组合 19"/>
            <p:cNvGrpSpPr/>
            <p:nvPr/>
          </p:nvGrpSpPr>
          <p:grpSpPr>
            <a:xfrm>
              <a:off x="1804152" y="2110683"/>
              <a:ext cx="9241508" cy="1752946"/>
              <a:chOff x="1804152" y="2110683"/>
              <a:chExt cx="9241508" cy="1752946"/>
            </a:xfrm>
          </p:grpSpPr>
          <p:grpSp>
            <p:nvGrpSpPr>
              <p:cNvPr id="21" name="组合 20"/>
              <p:cNvGrpSpPr/>
              <p:nvPr/>
            </p:nvGrpSpPr>
            <p:grpSpPr>
              <a:xfrm>
                <a:off x="1804152" y="2156348"/>
                <a:ext cx="3888767" cy="1707281"/>
                <a:chOff x="7754928" y="2886714"/>
                <a:chExt cx="3888767" cy="1707281"/>
              </a:xfrm>
            </p:grpSpPr>
            <p:sp>
              <p:nvSpPr>
                <p:cNvPr id="27" name="矩形 26"/>
                <p:cNvSpPr/>
                <p:nvPr/>
              </p:nvSpPr>
              <p:spPr>
                <a:xfrm>
                  <a:off x="7754928" y="3207007"/>
                  <a:ext cx="3888767" cy="1373575"/>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成交后，销售人员的工作并没有结束，还必须给顾客提供各种各样的服务和支持，以确保他们的满意和重复购买。优秀的售后服务能够提高顾客的忠诚。</a:t>
                  </a:r>
                </a:p>
              </p:txBody>
            </p:sp>
            <p:sp>
              <p:nvSpPr>
                <p:cNvPr id="28" name="矩形 27"/>
                <p:cNvSpPr/>
                <p:nvPr/>
              </p:nvSpPr>
              <p:spPr>
                <a:xfrm>
                  <a:off x="7805427" y="2886714"/>
                  <a:ext cx="2050552" cy="350127"/>
                </a:xfrm>
                <a:prstGeom prst="rect">
                  <a:avLst/>
                </a:prstGeom>
              </p:spPr>
              <p:txBody>
                <a:bodyPr wrap="square">
                  <a:spAutoFit/>
                  <a:scene3d>
                    <a:camera prst="orthographicFront"/>
                    <a:lightRig dir="t" rig="threePt"/>
                  </a:scene3d>
                  <a:sp3d contourW="12700"/>
                </a:bodyPr>
                <a:lstStyle/>
                <a:p>
                  <a:pPr lvl="0">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跟踪服务</a:t>
                  </a:r>
                </a:p>
              </p:txBody>
            </p:sp>
          </p:grpSp>
          <p:grpSp>
            <p:nvGrpSpPr>
              <p:cNvPr id="22" name="组合 21"/>
              <p:cNvGrpSpPr/>
              <p:nvPr/>
            </p:nvGrpSpPr>
            <p:grpSpPr>
              <a:xfrm>
                <a:off x="6794951" y="2156348"/>
                <a:ext cx="3888767" cy="1426040"/>
                <a:chOff x="7805427" y="2886714"/>
                <a:chExt cx="3888767" cy="1426040"/>
              </a:xfrm>
            </p:grpSpPr>
            <p:sp>
              <p:nvSpPr>
                <p:cNvPr id="25" name="矩形 24"/>
                <p:cNvSpPr/>
                <p:nvPr/>
              </p:nvSpPr>
              <p:spPr>
                <a:xfrm>
                  <a:off x="7805427" y="3290529"/>
                  <a:ext cx="3888767" cy="1050381"/>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有人估计当顾客停止从某个公司购买时，60%的情况是因为顾客认为销售公司的销售人员在产品售出后，态度变得冷淡。</a:t>
                  </a:r>
                </a:p>
              </p:txBody>
            </p:sp>
            <p:sp>
              <p:nvSpPr>
                <p:cNvPr id="26" name="矩形 25"/>
                <p:cNvSpPr/>
                <p:nvPr/>
              </p:nvSpPr>
              <p:spPr>
                <a:xfrm>
                  <a:off x="7805427" y="2886714"/>
                  <a:ext cx="2050552" cy="350127"/>
                </a:xfrm>
                <a:prstGeom prst="rect">
                  <a:avLst/>
                </a:prstGeom>
              </p:spPr>
              <p:txBody>
                <a:bodyPr wrap="square">
                  <a:spAutoFit/>
                  <a:scene3d>
                    <a:camera prst="orthographicFront"/>
                    <a:lightRig dir="t" rig="threePt"/>
                  </a:scene3d>
                  <a:sp3d contourW="12700"/>
                </a:bodyPr>
                <a:lstStyle/>
                <a:p>
                  <a:pPr lvl="0">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跟踪服务</a:t>
                  </a:r>
                </a:p>
              </p:txBody>
            </p:sp>
          </p:grpSp>
          <p:sp>
            <p:nvSpPr>
              <p:cNvPr id="23" name="椭圆 43"/>
              <p:cNvSpPr/>
              <p:nvPr/>
            </p:nvSpPr>
            <p:spPr>
              <a:xfrm>
                <a:off x="5470376" y="2110683"/>
                <a:ext cx="546084" cy="545278"/>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85000"/>
                      <a:lumOff val="15000"/>
                    </a:prstClr>
                  </a:solidFill>
                  <a:effectLst/>
                  <a:uLnTx/>
                  <a:uFillTx/>
                  <a:ea charset="-122" panose="02010600030101010101" pitchFamily="2" typeface="等线"/>
                  <a:cs typeface="+mn-cs"/>
                </a:endParaRPr>
              </a:p>
            </p:txBody>
          </p:sp>
          <p:sp>
            <p:nvSpPr>
              <p:cNvPr id="24" name="椭圆 44"/>
              <p:cNvSpPr/>
              <p:nvPr/>
            </p:nvSpPr>
            <p:spPr>
              <a:xfrm>
                <a:off x="10499576" y="2118184"/>
                <a:ext cx="546084" cy="530275"/>
              </a:xfrm>
              <a:custGeom>
                <a:gdLst>
                  <a:gd fmla="*/ 402703 w 581831" name="connsiteX0"/>
                  <a:gd fmla="*/ 478705 h 564988" name="connsiteY0"/>
                  <a:gd fmla="*/ 430122 w 581831" name="connsiteX1"/>
                  <a:gd fmla="*/ 523802 h 564988" name="connsiteY1"/>
                  <a:gd fmla="*/ 375284 w 581831" name="connsiteX2"/>
                  <a:gd fmla="*/ 549571 h 564988" name="connsiteY2"/>
                  <a:gd fmla="*/ 358349 w 581831" name="connsiteX3"/>
                  <a:gd fmla="*/ 499643 h 564988" name="connsiteY3"/>
                  <a:gd fmla="*/ 402703 w 581831" name="connsiteX4"/>
                  <a:gd fmla="*/ 478705 h 564988" name="connsiteY4"/>
                  <a:gd fmla="*/ 306459 w 581831" name="connsiteX5"/>
                  <a:gd fmla="*/ 152485 h 564988" name="connsiteY5"/>
                  <a:gd fmla="*/ 326021 w 581831" name="connsiteX6"/>
                  <a:gd fmla="*/ 157925 h 564988" name="connsiteY6"/>
                  <a:gd fmla="*/ 357481 w 581831" name="connsiteX7"/>
                  <a:gd fmla="*/ 160342 h 564988" name="connsiteY7"/>
                  <a:gd fmla="*/ 346994 w 581831" name="connsiteX8"/>
                  <a:gd fmla="*/ 241734 h 564988" name="connsiteY8"/>
                  <a:gd fmla="*/ 327634 w 581831" name="connsiteX9"/>
                  <a:gd fmla="*/ 256240 h 564988" name="connsiteY9"/>
                  <a:gd fmla="*/ 366355 w 581831" name="connsiteX10"/>
                  <a:gd fmla="*/ 294115 h 564988" name="connsiteY10"/>
                  <a:gd fmla="*/ 384908 w 581831" name="connsiteX11"/>
                  <a:gd fmla="*/ 392430 h 564988" name="connsiteY11"/>
                  <a:gd fmla="*/ 374421 w 581831" name="connsiteX12"/>
                  <a:gd fmla="*/ 406936 h 564988" name="connsiteY12"/>
                  <a:gd fmla="*/ 280847 w 581831" name="connsiteX13"/>
                  <a:gd fmla="*/ 420635 h 564988" name="connsiteY13"/>
                  <a:gd fmla="*/ 166300 w 581831" name="connsiteX14"/>
                  <a:gd fmla="*/ 410159 h 564988" name="connsiteY14"/>
                  <a:gd fmla="*/ 154200 w 581831" name="connsiteX15"/>
                  <a:gd fmla="*/ 396459 h 564988" name="connsiteY15"/>
                  <a:gd fmla="*/ 167106 w 581831" name="connsiteX16"/>
                  <a:gd fmla="*/ 305397 h 564988" name="connsiteY16"/>
                  <a:gd fmla="*/ 243740 w 581831" name="connsiteX17"/>
                  <a:gd fmla="*/ 259463 h 564988" name="connsiteY17"/>
                  <a:gd fmla="*/ 250194 w 581831" name="connsiteX18"/>
                  <a:gd fmla="*/ 240122 h 564988" name="connsiteY18"/>
                  <a:gd fmla="*/ 263100 w 581831" name="connsiteX19"/>
                  <a:gd fmla="*/ 233676 h 564988" name="connsiteY19"/>
                  <a:gd fmla="*/ 263100 w 581831" name="connsiteX20"/>
                  <a:gd fmla="*/ 206276 h 564988" name="connsiteY20"/>
                  <a:gd fmla="*/ 259874 w 581831" name="connsiteX21"/>
                  <a:gd fmla="*/ 190965 h 564988" name="connsiteY21"/>
                  <a:gd fmla="*/ 277621 w 581831" name="connsiteX22"/>
                  <a:gd fmla="*/ 186936 h 564988" name="connsiteY22"/>
                  <a:gd fmla="*/ 292947 w 581831" name="connsiteX23"/>
                  <a:gd fmla="*/ 173236 h 564988" name="connsiteY23"/>
                  <a:gd fmla="*/ 297787 w 581831" name="connsiteX24"/>
                  <a:gd fmla="*/ 155507 h 564988" name="connsiteY24"/>
                  <a:gd fmla="*/ 306459 w 581831" name="connsiteX25"/>
                  <a:gd fmla="*/ 152485 h 564988" name="connsiteY25"/>
                  <a:gd fmla="*/ 269604 w 581831" name="connsiteX26"/>
                  <a:gd fmla="*/ 123336 h 564988" name="connsiteY26"/>
                  <a:gd fmla="*/ 290592 w 581831" name="connsiteX27"/>
                  <a:gd fmla="*/ 148314 h 564988" name="connsiteY27"/>
                  <a:gd fmla="*/ 289785 w 581831" name="connsiteX28"/>
                  <a:gd fmla="*/ 149119 h 564988" name="connsiteY28"/>
                  <a:gd fmla="*/ 281712 w 581831" name="connsiteX29"/>
                  <a:gd fmla="*/ 174097 h 564988" name="connsiteY29"/>
                  <a:gd fmla="*/ 280905 w 581831" name="connsiteX30"/>
                  <a:gd fmla="*/ 178931 h 564988" name="connsiteY30"/>
                  <a:gd fmla="*/ 276869 w 581831" name="connsiteX31"/>
                  <a:gd fmla="*/ 178931 h 564988" name="connsiteY31"/>
                  <a:gd fmla="*/ 266375 w 581831" name="connsiteX32"/>
                  <a:gd fmla="*/ 176514 h 564988" name="connsiteY32"/>
                  <a:gd fmla="*/ 253459 w 581831" name="connsiteX33"/>
                  <a:gd fmla="*/ 182154 h 564988" name="connsiteY33"/>
                  <a:gd fmla="*/ 269604 w 581831" name="connsiteX34"/>
                  <a:gd fmla="*/ 123336 h 564988" name="connsiteY34"/>
                  <a:gd fmla="*/ 305717 w 581831" name="connsiteX35"/>
                  <a:gd fmla="*/ 105370 h 564988" name="connsiteY35"/>
                  <a:gd fmla="*/ 322809 w 581831" name="connsiteX36"/>
                  <a:gd fmla="*/ 108060 h 564988" name="connsiteY36"/>
                  <a:gd fmla="*/ 358356 w 581831" name="connsiteX37"/>
                  <a:gd fmla="*/ 150693 h 564988" name="connsiteY37"/>
                  <a:gd fmla="*/ 351893 w 581831" name="connsiteX38"/>
                  <a:gd fmla="*/ 153107 h 564988" name="connsiteY38"/>
                  <a:gd fmla="*/ 343814 w 581831" name="connsiteX39"/>
                  <a:gd fmla="*/ 153911 h 564988" name="connsiteY39"/>
                  <a:gd fmla="*/ 325233 w 581831" name="connsiteX40"/>
                  <a:gd fmla="*/ 150693 h 564988" name="connsiteY40"/>
                  <a:gd fmla="*/ 301804 w 581831" name="connsiteX41"/>
                  <a:gd fmla="*/ 144258 h 564988" name="connsiteY41"/>
                  <a:gd fmla="*/ 299381 w 581831" name="connsiteX42"/>
                  <a:gd fmla="*/ 144258 h 564988" name="connsiteY42"/>
                  <a:gd fmla="*/ 275952 w 581831" name="connsiteX43"/>
                  <a:gd fmla="*/ 116908 h 564988" name="connsiteY43"/>
                  <a:gd fmla="*/ 305717 w 581831" name="connsiteX44"/>
                  <a:gd fmla="*/ 105370 h 564988" name="connsiteY44"/>
                  <a:gd fmla="*/ 283249 w 581831" name="connsiteX45"/>
                  <a:gd fmla="*/ 0 h 564988" name="connsiteY45"/>
                  <a:gd fmla="*/ 530184 w 581831" name="connsiteX46"/>
                  <a:gd fmla="*/ 144269 h 564988" name="connsiteY46"/>
                  <a:gd fmla="*/ 581831 w 581831" name="connsiteX47"/>
                  <a:gd fmla="*/ 131374 h 564988" name="connsiteY47"/>
                  <a:gd fmla="*/ 539868 w 581831" name="connsiteX48"/>
                  <a:gd fmla="*/ 282091 h 564988" name="connsiteY48"/>
                  <a:gd fmla="*/ 430119 w 581831" name="connsiteX49"/>
                  <a:gd fmla="*/ 170867 h 564988" name="connsiteY49"/>
                  <a:gd fmla="*/ 476924 w 581831" name="connsiteX50"/>
                  <a:gd fmla="*/ 158777 h 564988" name="connsiteY50"/>
                  <a:gd fmla="*/ 283249 w 581831" name="connsiteX51"/>
                  <a:gd fmla="*/ 52388 h 564988" name="connsiteY51"/>
                  <a:gd fmla="*/ 52454 w 581831" name="connsiteX52"/>
                  <a:gd fmla="*/ 282091 h 564988" name="connsiteY52"/>
                  <a:gd fmla="*/ 283249 w 581831" name="connsiteX53"/>
                  <a:gd fmla="*/ 512600 h 564988" name="connsiteY53"/>
                  <a:gd fmla="*/ 325212 w 581831" name="connsiteX54"/>
                  <a:gd fmla="*/ 508570 h 564988" name="connsiteY54"/>
                  <a:gd fmla="*/ 334896 w 581831" name="connsiteX55"/>
                  <a:gd fmla="*/ 560152 h 564988" name="connsiteY55"/>
                  <a:gd fmla="*/ 283249 w 581831" name="connsiteX56"/>
                  <a:gd fmla="*/ 564988 h 564988" name="connsiteY56"/>
                  <a:gd fmla="*/ 0 w 581831" name="connsiteX57"/>
                  <a:gd fmla="*/ 282091 h 564988" name="connsiteY57"/>
                  <a:gd fmla="*/ 283249 w 581831" name="connsiteX58"/>
                  <a:gd fmla="*/ 0 h 564988"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64988" w="581831">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85000"/>
                      <a:lumOff val="15000"/>
                    </a:prstClr>
                  </a:solidFill>
                  <a:effectLst/>
                  <a:uLnTx/>
                  <a:uFillTx/>
                  <a:ea charset="-122" panose="02010600030101010101" pitchFamily="2" typeface="等线"/>
                  <a:cs typeface="+mn-cs"/>
                </a:endParaRPr>
              </a:p>
            </p:txBody>
          </p:sp>
        </p:grpSp>
      </p:grpSp>
      <p:grpSp>
        <p:nvGrpSpPr>
          <p:cNvPr id="29" name="组合 28"/>
          <p:cNvGrpSpPr/>
          <p:nvPr/>
        </p:nvGrpSpPr>
        <p:grpSpPr>
          <a:xfrm>
            <a:off x="330200" y="3618411"/>
            <a:ext cx="11498111" cy="2150700"/>
            <a:chOff x="1016000" y="4094658"/>
            <a:chExt cx="10160001" cy="1900409"/>
          </a:xfrm>
        </p:grpSpPr>
        <p:sp>
          <p:nvSpPr>
            <p:cNvPr id="30" name="is1ide-Rectangle 23"/>
            <p:cNvSpPr/>
            <p:nvPr/>
          </p:nvSpPr>
          <p:spPr>
            <a:xfrm>
              <a:off x="1268915" y="4094659"/>
              <a:ext cx="4855803" cy="1869430"/>
            </a:xfrm>
            <a:prstGeom prst="rect">
              <a:avLst/>
            </a:prstGeom>
            <a:solidFill>
              <a:schemeClr val="bg1">
                <a:lumMod val="95000"/>
              </a:schemeClr>
            </a:solidFill>
            <a:ln w="6350">
              <a:solidFill>
                <a:schemeClr val="bg1">
                  <a:lumMod val="75000"/>
                </a:schemeClr>
              </a:solidFill>
              <a:miter lim="4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lumMod val="85000"/>
                    <a:lumOff val="15000"/>
                  </a:prstClr>
                </a:solidFill>
                <a:effectLst/>
                <a:uLnTx/>
                <a:uFillTx/>
                <a:ea typeface="+mn-ea"/>
                <a:cs typeface="+mn-cs"/>
              </a:endParaRPr>
            </a:p>
          </p:txBody>
        </p:sp>
        <p:sp>
          <p:nvSpPr>
            <p:cNvPr id="31" name="is1ide-Rectangle 24"/>
            <p:cNvSpPr/>
            <p:nvPr/>
          </p:nvSpPr>
          <p:spPr>
            <a:xfrm>
              <a:off x="6320198" y="4094659"/>
              <a:ext cx="4855803" cy="1869430"/>
            </a:xfrm>
            <a:prstGeom prst="rect">
              <a:avLst/>
            </a:prstGeom>
            <a:solidFill>
              <a:schemeClr val="bg1">
                <a:lumMod val="95000"/>
              </a:schemeClr>
            </a:solidFill>
            <a:ln w="6350">
              <a:solidFill>
                <a:schemeClr val="bg1">
                  <a:lumMod val="75000"/>
                </a:schemeClr>
              </a:solidFill>
              <a:miter lim="4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lumMod val="85000"/>
                    <a:lumOff val="15000"/>
                  </a:prstClr>
                </a:solidFill>
                <a:effectLst/>
                <a:uLnTx/>
                <a:uFillTx/>
                <a:ea typeface="+mn-ea"/>
                <a:cs typeface="+mn-cs"/>
              </a:endParaRPr>
            </a:p>
          </p:txBody>
        </p:sp>
        <p:sp>
          <p:nvSpPr>
            <p:cNvPr id="32" name="is1ide-Rectangle: Rounded Corners 33"/>
            <p:cNvSpPr/>
            <p:nvPr/>
          </p:nvSpPr>
          <p:spPr>
            <a:xfrm rot="16200000">
              <a:off x="309960" y="4800698"/>
              <a:ext cx="1869431" cy="457352"/>
            </a:xfrm>
            <a:prstGeom prst="rect">
              <a:avLst/>
            </a:prstGeom>
            <a:solidFill>
              <a:srgbClr val="36B8BD"/>
            </a:solidFill>
            <a:ln w="12700">
              <a:miter lim="400000"/>
            </a:ln>
          </p:spPr>
          <p:txBody>
            <a:bodyPr anchor="ctr" anchorCtr="1" bIns="25400" lIns="25400" rIns="25400" tIns="25400" vert="eaVert" wrap="non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black">
                    <a:lumMod val="85000"/>
                    <a:lumOff val="15000"/>
                  </a:prstClr>
                </a:solidFill>
                <a:effectLst/>
                <a:uLnTx/>
                <a:uFillTx/>
                <a:ea charset="-122" panose="02010600030101010101" pitchFamily="2" typeface="等线"/>
                <a:cs typeface="+mn-cs"/>
              </a:endParaRPr>
            </a:p>
          </p:txBody>
        </p:sp>
        <p:grpSp>
          <p:nvGrpSpPr>
            <p:cNvPr id="33" name="组合 32"/>
            <p:cNvGrpSpPr/>
            <p:nvPr/>
          </p:nvGrpSpPr>
          <p:grpSpPr>
            <a:xfrm>
              <a:off x="1854651" y="4271595"/>
              <a:ext cx="3888767" cy="1723472"/>
              <a:chOff x="7805427" y="2886714"/>
              <a:chExt cx="3888767" cy="1723472"/>
            </a:xfrm>
          </p:grpSpPr>
          <p:sp>
            <p:nvSpPr>
              <p:cNvPr id="39" name="矩形 38"/>
              <p:cNvSpPr/>
              <p:nvPr/>
            </p:nvSpPr>
            <p:spPr>
              <a:xfrm>
                <a:off x="7805427" y="3223197"/>
                <a:ext cx="3888767" cy="1373575"/>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销售人员必须跟踪每笔销售以确保运输安排、产品质量或顾客的账单没有问题。要经常监督瓷砖的安装工作，并确保适当的维护，以此减少可能导致顾客不满意的问题。</a:t>
                </a:r>
              </a:p>
            </p:txBody>
          </p:sp>
          <p:sp>
            <p:nvSpPr>
              <p:cNvPr id="40" name="矩形 39"/>
              <p:cNvSpPr/>
              <p:nvPr/>
            </p:nvSpPr>
            <p:spPr>
              <a:xfrm>
                <a:off x="7805427" y="2886714"/>
                <a:ext cx="2050552" cy="350127"/>
              </a:xfrm>
              <a:prstGeom prst="rect">
                <a:avLst/>
              </a:prstGeom>
            </p:spPr>
            <p:txBody>
              <a:bodyPr wrap="square">
                <a:spAutoFit/>
                <a:scene3d>
                  <a:camera prst="orthographicFront"/>
                  <a:lightRig dir="t" rig="threePt"/>
                </a:scene3d>
                <a:sp3d contourW="12700"/>
              </a:bodyPr>
              <a:lstStyle/>
              <a:p>
                <a:pPr lvl="0">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跟踪服务</a:t>
                </a:r>
              </a:p>
            </p:txBody>
          </p:sp>
        </p:grpSp>
        <p:grpSp>
          <p:nvGrpSpPr>
            <p:cNvPr id="34" name="组合 33"/>
            <p:cNvGrpSpPr/>
            <p:nvPr/>
          </p:nvGrpSpPr>
          <p:grpSpPr>
            <a:xfrm>
              <a:off x="6794951" y="4271595"/>
              <a:ext cx="3888767" cy="1723471"/>
              <a:chOff x="7805427" y="2886714"/>
              <a:chExt cx="3888767" cy="1723471"/>
            </a:xfrm>
          </p:grpSpPr>
          <p:sp>
            <p:nvSpPr>
              <p:cNvPr id="37" name="矩形 36"/>
              <p:cNvSpPr/>
              <p:nvPr/>
            </p:nvSpPr>
            <p:spPr>
              <a:xfrm>
                <a:off x="7805427" y="3223197"/>
                <a:ext cx="3888767" cy="1373575"/>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这种售后服务能够为销售人员和销售公司提供巨大的利益。一方面，满意的顾客可能重复购买并表示对卖方的忠诚；同时，好的服务也能导致其他相关产品和服务的销售。</a:t>
                </a:r>
              </a:p>
            </p:txBody>
          </p:sp>
          <p:sp>
            <p:nvSpPr>
              <p:cNvPr id="38" name="矩形 37"/>
              <p:cNvSpPr/>
              <p:nvPr/>
            </p:nvSpPr>
            <p:spPr>
              <a:xfrm>
                <a:off x="7805426" y="2886714"/>
                <a:ext cx="2050552" cy="350127"/>
              </a:xfrm>
              <a:prstGeom prst="rect">
                <a:avLst/>
              </a:prstGeom>
            </p:spPr>
            <p:txBody>
              <a:bodyPr wrap="square">
                <a:spAutoFit/>
                <a:scene3d>
                  <a:camera prst="orthographicFront"/>
                  <a:lightRig dir="t" rig="threePt"/>
                </a:scene3d>
                <a:sp3d contourW="12700"/>
              </a:bodyPr>
              <a:lstStyle/>
              <a:p>
                <a:pPr lvl="0">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跟踪服务</a:t>
                </a:r>
              </a:p>
            </p:txBody>
          </p:sp>
        </p:grpSp>
        <p:sp>
          <p:nvSpPr>
            <p:cNvPr id="35" name="椭圆 45"/>
            <p:cNvSpPr/>
            <p:nvPr/>
          </p:nvSpPr>
          <p:spPr>
            <a:xfrm>
              <a:off x="5477947" y="4225815"/>
              <a:ext cx="530943" cy="546084"/>
            </a:xfrm>
            <a:custGeom>
              <a:gdLst>
                <a:gd fmla="*/ 6023 w 6383" name="T0"/>
                <a:gd fmla="*/ 2985 h 6575" name="T1"/>
                <a:gd fmla="*/ 5921 w 6383" name="T2"/>
                <a:gd fmla="*/ 1957 h 6575" name="T3"/>
                <a:gd fmla="*/ 5304 w 6383" name="T4"/>
                <a:gd fmla="*/ 1379 h 6575" name="T5"/>
                <a:gd fmla="*/ 4619 w 6383" name="T6"/>
                <a:gd fmla="*/ 608 h 6575" name="T7"/>
                <a:gd fmla="*/ 3777 w 6383" name="T8"/>
                <a:gd fmla="*/ 501 h 6575" name="T9"/>
                <a:gd fmla="*/ 2768 w 6383" name="T10"/>
                <a:gd fmla="*/ 280 h 6575" name="T11"/>
                <a:gd fmla="*/ 2028 w 6383" name="T12"/>
                <a:gd fmla="*/ 688 h 6575" name="T13"/>
                <a:gd fmla="*/ 1083 w 6383" name="T14"/>
                <a:gd fmla="*/ 1103 h 6575" name="T15"/>
                <a:gd fmla="*/ 723 w 6383" name="T16"/>
                <a:gd fmla="*/ 1868 h 6575" name="T17"/>
                <a:gd fmla="*/ 201 w 6383" name="T18"/>
                <a:gd fmla="*/ 2759 h 6575" name="T19"/>
                <a:gd fmla="*/ 360 w 6383" name="T20"/>
                <a:gd fmla="*/ 3591 h 6575" name="T21"/>
                <a:gd fmla="*/ 461 w 6383" name="T22"/>
                <a:gd fmla="*/ 4619 h 6575" name="T23"/>
                <a:gd fmla="*/ 1079 w 6383" name="T24"/>
                <a:gd fmla="*/ 5197 h 6575" name="T25"/>
                <a:gd fmla="*/ 1764 w 6383" name="T26"/>
                <a:gd fmla="*/ 5968 h 6575" name="T27"/>
                <a:gd fmla="*/ 2604 w 6383" name="T28"/>
                <a:gd fmla="*/ 6073 h 6575" name="T29"/>
                <a:gd fmla="*/ 3613 w 6383" name="T30"/>
                <a:gd fmla="*/ 6295 h 6575" name="T31"/>
                <a:gd fmla="*/ 4353 w 6383" name="T32"/>
                <a:gd fmla="*/ 5888 h 6575" name="T33"/>
                <a:gd fmla="*/ 5299 w 6383" name="T34"/>
                <a:gd fmla="*/ 5473 h 6575" name="T35"/>
                <a:gd fmla="*/ 5659 w 6383" name="T36"/>
                <a:gd fmla="*/ 4708 h 6575" name="T37"/>
                <a:gd fmla="*/ 6180 w 6383" name="T38"/>
                <a:gd fmla="*/ 3817 h 6575" name="T39"/>
                <a:gd fmla="*/ 3877 w 6383" name="T40"/>
                <a:gd fmla="*/ 4231 h 6575" name="T41"/>
                <a:gd fmla="*/ 3381 w 6383" name="T42"/>
                <a:gd fmla="*/ 4613 h 6575" name="T43"/>
                <a:gd fmla="*/ 3287 w 6383" name="T44"/>
                <a:gd fmla="*/ 4924 h 6575" name="T45"/>
                <a:gd fmla="*/ 2960 w 6383" name="T46"/>
                <a:gd fmla="*/ 4820 h 6575" name="T47"/>
                <a:gd fmla="*/ 2844 w 6383" name="T48"/>
                <a:gd fmla="*/ 4529 h 6575" name="T49"/>
                <a:gd fmla="*/ 2356 w 6383" name="T50"/>
                <a:gd fmla="*/ 4233 h 6575" name="T51"/>
                <a:gd fmla="*/ 2560 w 6383" name="T52"/>
                <a:gd fmla="*/ 3940 h 6575" name="T53"/>
                <a:gd fmla="*/ 3307 w 6383" name="T54"/>
                <a:gd fmla="*/ 4036 h 6575" name="T55"/>
                <a:gd fmla="*/ 3193 w 6383" name="T56"/>
                <a:gd fmla="*/ 3535 h 6575" name="T57"/>
                <a:gd fmla="*/ 2365 w 6383" name="T58"/>
                <a:gd fmla="*/ 2705 h 6575" name="T59"/>
                <a:gd fmla="*/ 2991 w 6383" name="T60"/>
                <a:gd fmla="*/ 1897 h 6575" name="T61"/>
                <a:gd fmla="*/ 3105 w 6383" name="T62"/>
                <a:gd fmla="*/ 1651 h 6575" name="T63"/>
                <a:gd fmla="*/ 3401 w 6383" name="T64"/>
                <a:gd fmla="*/ 1856 h 6575" name="T65"/>
                <a:gd fmla="*/ 3865 w 6383" name="T66"/>
                <a:gd fmla="*/ 2119 h 6575" name="T67"/>
                <a:gd fmla="*/ 3847 w 6383" name="T68"/>
                <a:gd fmla="*/ 2508 h 6575" name="T69"/>
                <a:gd fmla="*/ 3208 w 6383" name="T70"/>
                <a:gd fmla="*/ 2464 h 6575" name="T71"/>
                <a:gd fmla="*/ 3025 w 6383" name="T72"/>
                <a:gd fmla="*/ 2832 h 6575" name="T73"/>
                <a:gd fmla="*/ 3647 w 6383" name="T74"/>
                <a:gd fmla="*/ 3137 h 657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75" w="6383">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85000"/>
                    <a:lumOff val="15000"/>
                  </a:prstClr>
                </a:solidFill>
                <a:effectLst/>
                <a:uLnTx/>
                <a:uFillTx/>
                <a:ea charset="-122" panose="02010600030101010101" pitchFamily="2" typeface="等线"/>
                <a:cs typeface="+mn-cs"/>
              </a:endParaRPr>
            </a:p>
          </p:txBody>
        </p:sp>
        <p:sp>
          <p:nvSpPr>
            <p:cNvPr id="36" name="椭圆 46"/>
            <p:cNvSpPr/>
            <p:nvPr/>
          </p:nvSpPr>
          <p:spPr>
            <a:xfrm>
              <a:off x="10507979" y="4225815"/>
              <a:ext cx="529280" cy="546084"/>
            </a:xfrm>
            <a:custGeom>
              <a:gdLst>
                <a:gd fmla="*/ 614 w 834" name="T0"/>
                <a:gd fmla="*/ 393 h 862" name="T1"/>
                <a:gd fmla="*/ 548 w 834" name="T2"/>
                <a:gd fmla="*/ 370 h 862" name="T3"/>
                <a:gd fmla="*/ 551 w 834" name="T4"/>
                <a:gd fmla="*/ 312 h 862" name="T5"/>
                <a:gd fmla="*/ 627 w 834" name="T6"/>
                <a:gd fmla="*/ 313 h 862" name="T7"/>
                <a:gd fmla="*/ 615 w 834" name="T8"/>
                <a:gd fmla="*/ 345 h 862" name="T9"/>
                <a:gd fmla="*/ 587 w 834" name="T10"/>
                <a:gd fmla="*/ 324 h 862" name="T11"/>
                <a:gd fmla="*/ 563 w 834" name="T12"/>
                <a:gd fmla="*/ 342 h 862" name="T13"/>
                <a:gd fmla="*/ 596 w 834" name="T14"/>
                <a:gd fmla="*/ 359 h 862" name="T15"/>
                <a:gd fmla="*/ 646 w 834" name="T16"/>
                <a:gd fmla="*/ 402 h 862" name="T17"/>
                <a:gd fmla="*/ 590 w 834" name="T18"/>
                <a:gd fmla="*/ 444 h 862" name="T19"/>
                <a:gd fmla="*/ 534 w 834" name="T20"/>
                <a:gd fmla="*/ 398 h 862" name="T21"/>
                <a:gd fmla="*/ 570 w 834" name="T22"/>
                <a:gd fmla="*/ 415 h 862" name="T23"/>
                <a:gd fmla="*/ 612 w 834" name="T24"/>
                <a:gd fmla="*/ 416 h 862" name="T25"/>
                <a:gd fmla="*/ 403 w 834" name="T26"/>
                <a:gd fmla="*/ 440 h 862" name="T27"/>
                <a:gd fmla="*/ 437 w 834" name="T28"/>
                <a:gd fmla="*/ 333 h 862" name="T29"/>
                <a:gd fmla="*/ 473 w 834" name="T30"/>
                <a:gd fmla="*/ 440 h 862" name="T31"/>
                <a:gd fmla="*/ 524 w 834" name="T32"/>
                <a:gd fmla="*/ 304 h 862" name="T33"/>
                <a:gd fmla="*/ 496 w 834" name="T34"/>
                <a:gd fmla="*/ 304 h 862" name="T35"/>
                <a:gd fmla="*/ 473 w 834" name="T36"/>
                <a:gd fmla="*/ 403 h 862" name="T37"/>
                <a:gd fmla="*/ 438 w 834" name="T38"/>
                <a:gd fmla="*/ 304 h 862" name="T39"/>
                <a:gd fmla="*/ 404 w 834" name="T40"/>
                <a:gd fmla="*/ 404 h 862" name="T41"/>
                <a:gd fmla="*/ 366 w 834" name="T42"/>
                <a:gd fmla="*/ 304 h 862" name="T43"/>
                <a:gd fmla="*/ 389 w 834" name="T44"/>
                <a:gd fmla="*/ 440 h 862" name="T45"/>
                <a:gd fmla="*/ 340 w 834" name="T46"/>
                <a:gd fmla="*/ 428 h 862" name="T47"/>
                <a:gd fmla="*/ 265 w 834" name="T48"/>
                <a:gd fmla="*/ 416 h 862" name="T49"/>
                <a:gd fmla="*/ 331 w 834" name="T50"/>
                <a:gd fmla="*/ 381 h 862" name="T51"/>
                <a:gd fmla="*/ 331 w 834" name="T52"/>
                <a:gd fmla="*/ 357 h 862" name="T53"/>
                <a:gd fmla="*/ 265 w 834" name="T54"/>
                <a:gd fmla="*/ 328 h 862" name="T55"/>
                <a:gd fmla="*/ 336 w 834" name="T56"/>
                <a:gd fmla="*/ 316 h 862" name="T57"/>
                <a:gd fmla="*/ 236 w 834" name="T58"/>
                <a:gd fmla="*/ 304 h 862" name="T59"/>
                <a:gd fmla="*/ 340 w 834" name="T60"/>
                <a:gd fmla="*/ 440 h 862" name="T61"/>
                <a:gd fmla="*/ 340 w 834" name="T62"/>
                <a:gd fmla="*/ 428 h 862" name="T63"/>
                <a:gd fmla="*/ 98 w 834" name="T64"/>
                <a:gd fmla="*/ 440 h 862" name="T65"/>
                <a:gd fmla="*/ 125 w 834" name="T66"/>
                <a:gd fmla="*/ 440 h 862" name="T67"/>
                <a:gd fmla="*/ 181 w 834" name="T68"/>
                <a:gd fmla="*/ 440 h 862" name="T69"/>
                <a:gd fmla="*/ 209 w 834" name="T70"/>
                <a:gd fmla="*/ 440 h 862" name="T71"/>
                <a:gd fmla="*/ 196 w 834" name="T72"/>
                <a:gd fmla="*/ 304 h 862" name="T73"/>
                <a:gd fmla="*/ 182 w 834" name="T74"/>
                <a:gd fmla="*/ 400 h 862" name="T75"/>
                <a:gd fmla="*/ 113 w 834" name="T76"/>
                <a:gd fmla="*/ 304 h 862" name="T77"/>
                <a:gd fmla="*/ 834 w 834" name="T78"/>
                <a:gd fmla="*/ 0 h 862" name="T79"/>
                <a:gd fmla="*/ 743 w 834" name="T80"/>
                <a:gd fmla="*/ 555 h 862" name="T81"/>
                <a:gd fmla="*/ 551 w 834" name="T82"/>
                <a:gd fmla="*/ 643 h 862" name="T83"/>
                <a:gd fmla="*/ 420 w 834" name="T84"/>
                <a:gd fmla="*/ 772 h 862" name="T85"/>
                <a:gd fmla="*/ 329 w 834" name="T86"/>
                <a:gd fmla="*/ 643 h 862" name="T87"/>
                <a:gd fmla="*/ 0 w 834" name="T88"/>
                <a:gd fmla="*/ 88 h 862" name="T89"/>
                <a:gd fmla="*/ 91 w 834" name="T90"/>
                <a:gd fmla="*/ 0 h 862" name="T91"/>
                <a:gd fmla="*/ 707 w 834" name="T92"/>
                <a:gd fmla="*/ 125 h 862" name="T93"/>
                <a:gd fmla="*/ 109 w 834" name="T94"/>
                <a:gd fmla="*/ 125 h 862" name="T95"/>
                <a:gd fmla="*/ 37 w 834" name="T96"/>
                <a:gd fmla="*/ 125 h 862" name="T97"/>
                <a:gd fmla="*/ 366 w 834" name="T98"/>
                <a:gd fmla="*/ 606 h 862" name="T99"/>
                <a:gd fmla="*/ 420 w 834" name="T100"/>
                <a:gd fmla="*/ 720 h 862" name="T101"/>
                <a:gd fmla="*/ 456 w 834" name="T102"/>
                <a:gd fmla="*/ 683 h 862" name="T103"/>
                <a:gd fmla="*/ 536 w 834" name="T104"/>
                <a:gd fmla="*/ 606 h 862" name="T105"/>
                <a:gd fmla="*/ 587 w 834" name="T106"/>
                <a:gd fmla="*/ 606 h 862" name="T107"/>
                <a:gd fmla="*/ 707 w 834" name="T108"/>
                <a:gd fmla="*/ 554 h 862" name="T109"/>
                <a:gd fmla="*/ 707 w 834" name="T110"/>
                <a:gd fmla="*/ 518 h 862" name="T111"/>
                <a:gd fmla="*/ 707 w 834" name="T112"/>
                <a:gd fmla="*/ 125 h 862" name="T113"/>
                <a:gd fmla="*/ 127 w 834" name="T114"/>
                <a:gd fmla="*/ 37 h 862" name="T115"/>
                <a:gd fmla="*/ 743 w 834" name="T116"/>
                <a:gd fmla="*/ 88 h 862" name="T117"/>
                <a:gd fmla="*/ 798 w 834" name="T118"/>
                <a:gd fmla="*/ 518 h 862" name="T119"/>
                <a:gd fmla="*/ 798 w 834" name="T120"/>
                <a:gd fmla="*/ 37 h 86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62" w="834">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85000"/>
                    <a:lumOff val="15000"/>
                  </a:prstClr>
                </a:solidFill>
                <a:effectLst/>
                <a:uLnTx/>
                <a:uFillTx/>
                <a:ea charset="-122" panose="02010600030101010101" pitchFamily="2" typeface="等线"/>
                <a:cs typeface="+mn-cs"/>
              </a:endParaRPr>
            </a:p>
          </p:txBody>
        </p:sp>
      </p:grpSp>
    </p:spTree>
    <p:extLst>
      <p:ext uri="{BB962C8B-B14F-4D97-AF65-F5344CB8AC3E}">
        <p14:creationId val="352691317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
                                        </p:tgtEl>
                                        <p:attrNameLst>
                                          <p:attrName>style.visibility</p:attrName>
                                        </p:attrNameLst>
                                      </p:cBhvr>
                                      <p:to>
                                        <p:strVal val="visible"/>
                                      </p:to>
                                    </p:set>
                                    <p:animEffect filter="wipe(left)" transition="in">
                                      <p:cBhvr>
                                        <p:cTn dur="750" id="7"/>
                                        <p:tgtEl>
                                          <p:spTgt spid="4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2" presetSubtype="2">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additive="base">
                                        <p:cTn dur="500" fill="hold" id="40"/>
                                        <p:tgtEl>
                                          <p:spTgt spid="10"/>
                                        </p:tgtEl>
                                        <p:attrNameLst>
                                          <p:attrName>ppt_x</p:attrName>
                                        </p:attrNameLst>
                                      </p:cBhvr>
                                      <p:tavLst>
                                        <p:tav tm="0">
                                          <p:val>
                                            <p:strVal val="1+#ppt_w/2"/>
                                          </p:val>
                                        </p:tav>
                                        <p:tav tm="100000">
                                          <p:val>
                                            <p:strVal val="#ppt_x"/>
                                          </p:val>
                                        </p:tav>
                                      </p:tavLst>
                                    </p:anim>
                                    <p:anim calcmode="lin" valueType="num">
                                      <p:cBhvr additive="base">
                                        <p:cTn dur="500" fill="hold" id="41"/>
                                        <p:tgtEl>
                                          <p:spTgt spid="1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id="43" nodeType="afterEffect" presetClass="entr" presetID="2" presetSubtype="2">
                                  <p:stCondLst>
                                    <p:cond delay="0"/>
                                  </p:stCondLst>
                                  <p:childTnLst>
                                    <p:set>
                                      <p:cBhvr>
                                        <p:cTn dur="1" fill="hold" id="44">
                                          <p:stCondLst>
                                            <p:cond delay="0"/>
                                          </p:stCondLst>
                                        </p:cTn>
                                        <p:tgtEl>
                                          <p:spTgt spid="29"/>
                                        </p:tgtEl>
                                        <p:attrNameLst>
                                          <p:attrName>style.visibility</p:attrName>
                                        </p:attrNameLst>
                                      </p:cBhvr>
                                      <p:to>
                                        <p:strVal val="visible"/>
                                      </p:to>
                                    </p:set>
                                    <p:anim calcmode="lin" valueType="num">
                                      <p:cBhvr additive="base">
                                        <p:cTn dur="500" fill="hold" id="45"/>
                                        <p:tgtEl>
                                          <p:spTgt spid="29"/>
                                        </p:tgtEl>
                                        <p:attrNameLst>
                                          <p:attrName>ppt_x</p:attrName>
                                        </p:attrNameLst>
                                      </p:cBhvr>
                                      <p:tavLst>
                                        <p:tav tm="0">
                                          <p:val>
                                            <p:strVal val="1+#ppt_w/2"/>
                                          </p:val>
                                        </p:tav>
                                        <p:tav tm="100000">
                                          <p:val>
                                            <p:strVal val="#ppt_x"/>
                                          </p:val>
                                        </p:tav>
                                      </p:tavLst>
                                    </p:anim>
                                    <p:anim calcmode="lin" valueType="num">
                                      <p:cBhvr additive="base">
                                        <p:cTn dur="500" fill="hold" id="46"/>
                                        <p:tgtEl>
                                          <p:spTgt spid="29"/>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42"/>
                                        </p:tgtEl>
                                        <p:attrNameLst>
                                          <p:attrName>style.visibility</p:attrName>
                                        </p:attrNameLst>
                                      </p:cBhvr>
                                      <p:to>
                                        <p:strVal val="visible"/>
                                      </p:to>
                                    </p:set>
                                    <p:animEffect filter="wipe(left)" transition="in">
                                      <p:cBhvr>
                                        <p:cTn dur="750" id="5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5524233"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如何让老客户主动大量为你转介绍</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0" name="ïṣ1ide" title="iSlide™ 版权声明  COPYRIGHT NOTICE"/>
          <p:cNvGrpSpPr>
            <a:grpSpLocks noChangeAspect="1"/>
          </p:cNvGrpSpPr>
          <p:nvPr/>
        </p:nvGrpSpPr>
        <p:grpSpPr>
          <a:xfrm>
            <a:off x="1166607" y="1383485"/>
            <a:ext cx="3282383" cy="4285531"/>
            <a:chOff x="4189413" y="1044575"/>
            <a:chExt cx="3646488" cy="4760913"/>
          </a:xfrm>
        </p:grpSpPr>
        <p:sp>
          <p:nvSpPr>
            <p:cNvPr id="12" name="íṥḻiḋé">
              <a:extLst>
                <a:ext uri="{FF2B5EF4-FFF2-40B4-BE49-F238E27FC236}">
                  <a16:creationId xmlns:a16="http://schemas.microsoft.com/office/drawing/2014/main" id="{142F8EFB-A419-481D-BDB0-EA00E2C0F88E}"/>
                </a:ext>
              </a:extLst>
            </p:cNvPr>
            <p:cNvSpPr/>
            <p:nvPr/>
          </p:nvSpPr>
          <p:spPr bwMode="auto">
            <a:xfrm>
              <a:off x="4189413" y="1119188"/>
              <a:ext cx="3646488" cy="4686300"/>
            </a:xfrm>
            <a:custGeom>
              <a:gdLst>
                <a:gd fmla="*/ 419 w 437" name="T0"/>
                <a:gd fmla="*/ 563 h 563" name="T1"/>
                <a:gd fmla="*/ 19 w 437" name="T2"/>
                <a:gd fmla="*/ 563 h 563" name="T3"/>
                <a:gd fmla="*/ 0 w 437" name="T4"/>
                <a:gd fmla="*/ 544 h 563" name="T5"/>
                <a:gd fmla="*/ 0 w 437" name="T6"/>
                <a:gd fmla="*/ 19 h 563" name="T7"/>
                <a:gd fmla="*/ 19 w 437" name="T8"/>
                <a:gd fmla="*/ 0 h 563" name="T9"/>
                <a:gd fmla="*/ 419 w 437" name="T10"/>
                <a:gd fmla="*/ 0 h 563" name="T11"/>
                <a:gd fmla="*/ 437 w 437" name="T12"/>
                <a:gd fmla="*/ 19 h 563" name="T13"/>
                <a:gd fmla="*/ 437 w 437" name="T14"/>
                <a:gd fmla="*/ 544 h 563" name="T15"/>
                <a:gd fmla="*/ 419 w 437" name="T16"/>
                <a:gd fmla="*/ 563 h 5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3" w="437">
                  <a:moveTo>
                    <a:pt x="419" y="563"/>
                  </a:moveTo>
                  <a:cubicBezTo>
                    <a:pt x="19" y="563"/>
                    <a:pt x="19" y="563"/>
                    <a:pt x="19" y="563"/>
                  </a:cubicBezTo>
                  <a:cubicBezTo>
                    <a:pt x="8" y="563"/>
                    <a:pt x="0" y="555"/>
                    <a:pt x="0" y="544"/>
                  </a:cubicBezTo>
                  <a:cubicBezTo>
                    <a:pt x="0" y="19"/>
                    <a:pt x="0" y="19"/>
                    <a:pt x="0" y="19"/>
                  </a:cubicBezTo>
                  <a:cubicBezTo>
                    <a:pt x="0" y="8"/>
                    <a:pt x="8" y="0"/>
                    <a:pt x="19" y="0"/>
                  </a:cubicBezTo>
                  <a:cubicBezTo>
                    <a:pt x="419" y="0"/>
                    <a:pt x="419" y="0"/>
                    <a:pt x="419" y="0"/>
                  </a:cubicBezTo>
                  <a:cubicBezTo>
                    <a:pt x="429" y="0"/>
                    <a:pt x="437" y="8"/>
                    <a:pt x="437" y="19"/>
                  </a:cubicBezTo>
                  <a:cubicBezTo>
                    <a:pt x="437" y="544"/>
                    <a:pt x="437" y="544"/>
                    <a:pt x="437" y="544"/>
                  </a:cubicBezTo>
                  <a:cubicBezTo>
                    <a:pt x="437" y="555"/>
                    <a:pt x="429" y="563"/>
                    <a:pt x="419" y="563"/>
                  </a:cubicBezTo>
                  <a:close/>
                </a:path>
              </a:pathLst>
            </a:custGeom>
            <a:solidFill>
              <a:srgbClr val="144C85"/>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18" name="îṥḻiďé">
              <a:extLst>
                <a:ext uri="{FF2B5EF4-FFF2-40B4-BE49-F238E27FC236}">
                  <a16:creationId xmlns:a16="http://schemas.microsoft.com/office/drawing/2014/main" id="{F2C8C347-A9A8-4E63-9C20-0379CFFAB0DE}"/>
                </a:ext>
              </a:extLst>
            </p:cNvPr>
            <p:cNvSpPr/>
            <p:nvPr/>
          </p:nvSpPr>
          <p:spPr bwMode="auto">
            <a:xfrm>
              <a:off x="4389438" y="1511300"/>
              <a:ext cx="2978150" cy="4002088"/>
            </a:xfrm>
            <a:prstGeom prst="rect">
              <a:avLst/>
            </a:prstGeom>
            <a:solidFill>
              <a:srgbClr val="E9E5E2"/>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19" name="ïšľïḋê">
              <a:extLst>
                <a:ext uri="{FF2B5EF4-FFF2-40B4-BE49-F238E27FC236}">
                  <a16:creationId xmlns:a16="http://schemas.microsoft.com/office/drawing/2014/main" id="{2A15558A-42A5-4D00-97D8-49FE0C0F4A02}"/>
                </a:ext>
              </a:extLst>
            </p:cNvPr>
            <p:cNvSpPr/>
            <p:nvPr/>
          </p:nvSpPr>
          <p:spPr bwMode="auto">
            <a:xfrm>
              <a:off x="5249863" y="1044575"/>
              <a:ext cx="1525588" cy="633413"/>
            </a:xfrm>
            <a:custGeom>
              <a:gdLst>
                <a:gd fmla="*/ 178 w 183" name="T0"/>
                <a:gd fmla="*/ 76 h 76" name="T1"/>
                <a:gd fmla="*/ 6 w 183" name="T2"/>
                <a:gd fmla="*/ 76 h 76" name="T3"/>
                <a:gd fmla="*/ 0 w 183" name="T4"/>
                <a:gd fmla="*/ 70 h 76" name="T5"/>
                <a:gd fmla="*/ 0 w 183" name="T6"/>
                <a:gd fmla="*/ 6 h 76" name="T7"/>
                <a:gd fmla="*/ 6 w 183" name="T8"/>
                <a:gd fmla="*/ 0 h 76" name="T9"/>
                <a:gd fmla="*/ 178 w 183" name="T10"/>
                <a:gd fmla="*/ 0 h 76" name="T11"/>
                <a:gd fmla="*/ 183 w 183" name="T12"/>
                <a:gd fmla="*/ 6 h 76" name="T13"/>
                <a:gd fmla="*/ 183 w 183" name="T14"/>
                <a:gd fmla="*/ 70 h 76" name="T15"/>
                <a:gd fmla="*/ 178 w 183" name="T16"/>
                <a:gd fmla="*/ 76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183">
                  <a:moveTo>
                    <a:pt x="178" y="76"/>
                  </a:moveTo>
                  <a:cubicBezTo>
                    <a:pt x="6" y="76"/>
                    <a:pt x="6" y="76"/>
                    <a:pt x="6" y="76"/>
                  </a:cubicBezTo>
                  <a:cubicBezTo>
                    <a:pt x="2" y="76"/>
                    <a:pt x="0" y="73"/>
                    <a:pt x="0" y="70"/>
                  </a:cubicBezTo>
                  <a:cubicBezTo>
                    <a:pt x="0" y="6"/>
                    <a:pt x="0" y="6"/>
                    <a:pt x="0" y="6"/>
                  </a:cubicBezTo>
                  <a:cubicBezTo>
                    <a:pt x="0" y="3"/>
                    <a:pt x="2" y="0"/>
                    <a:pt x="6" y="0"/>
                  </a:cubicBezTo>
                  <a:cubicBezTo>
                    <a:pt x="178" y="0"/>
                    <a:pt x="178" y="0"/>
                    <a:pt x="178" y="0"/>
                  </a:cubicBezTo>
                  <a:cubicBezTo>
                    <a:pt x="181" y="0"/>
                    <a:pt x="183" y="3"/>
                    <a:pt x="183" y="6"/>
                  </a:cubicBezTo>
                  <a:cubicBezTo>
                    <a:pt x="183" y="70"/>
                    <a:pt x="183" y="70"/>
                    <a:pt x="183" y="70"/>
                  </a:cubicBezTo>
                  <a:cubicBezTo>
                    <a:pt x="183" y="73"/>
                    <a:pt x="181" y="76"/>
                    <a:pt x="178" y="76"/>
                  </a:cubicBezTo>
                  <a:close/>
                </a:path>
              </a:pathLst>
            </a:custGeom>
            <a:solidFill>
              <a:srgbClr val="144C85"/>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0" name="isļiďe">
              <a:extLst>
                <a:ext uri="{FF2B5EF4-FFF2-40B4-BE49-F238E27FC236}">
                  <a16:creationId xmlns:a16="http://schemas.microsoft.com/office/drawing/2014/main" id="{E0DDE72A-99B8-4E3B-B8FA-CDD0ACDFF4C6}"/>
                </a:ext>
              </a:extLst>
            </p:cNvPr>
            <p:cNvSpPr/>
            <p:nvPr/>
          </p:nvSpPr>
          <p:spPr bwMode="auto">
            <a:xfrm>
              <a:off x="4522788" y="1360488"/>
              <a:ext cx="2978150" cy="4019550"/>
            </a:xfrm>
            <a:custGeom>
              <a:gdLst>
                <a:gd fmla="*/ 357 w 357" name="T0"/>
                <a:gd fmla="*/ 483 h 483" name="T1"/>
                <a:gd fmla="*/ 62 w 357" name="T2"/>
                <a:gd fmla="*/ 483 h 483" name="T3"/>
                <a:gd fmla="*/ 0 w 357" name="T4"/>
                <a:gd fmla="*/ 421 h 483" name="T5"/>
                <a:gd fmla="*/ 0 w 357" name="T6"/>
                <a:gd fmla="*/ 0 h 483" name="T7"/>
                <a:gd fmla="*/ 357 w 357" name="T8"/>
                <a:gd fmla="*/ 0 h 483" name="T9"/>
                <a:gd fmla="*/ 357 w 357" name="T10"/>
                <a:gd fmla="*/ 483 h 483" name="T11"/>
              </a:gdLst>
              <a:cxnLst>
                <a:cxn ang="0">
                  <a:pos x="T0" y="T1"/>
                </a:cxn>
                <a:cxn ang="0">
                  <a:pos x="T2" y="T3"/>
                </a:cxn>
                <a:cxn ang="0">
                  <a:pos x="T4" y="T5"/>
                </a:cxn>
                <a:cxn ang="0">
                  <a:pos x="T6" y="T7"/>
                </a:cxn>
                <a:cxn ang="0">
                  <a:pos x="T8" y="T9"/>
                </a:cxn>
                <a:cxn ang="0">
                  <a:pos x="T10" y="T11"/>
                </a:cxn>
              </a:cxnLst>
              <a:rect b="b" l="0" r="r" t="0"/>
              <a:pathLst>
                <a:path h="482" w="357">
                  <a:moveTo>
                    <a:pt x="357" y="483"/>
                  </a:moveTo>
                  <a:cubicBezTo>
                    <a:pt x="62" y="483"/>
                    <a:pt x="62" y="483"/>
                    <a:pt x="62" y="483"/>
                  </a:cubicBezTo>
                  <a:cubicBezTo>
                    <a:pt x="28" y="483"/>
                    <a:pt x="0" y="455"/>
                    <a:pt x="0" y="421"/>
                  </a:cubicBezTo>
                  <a:cubicBezTo>
                    <a:pt x="0" y="0"/>
                    <a:pt x="0" y="0"/>
                    <a:pt x="0" y="0"/>
                  </a:cubicBezTo>
                  <a:cubicBezTo>
                    <a:pt x="357" y="0"/>
                    <a:pt x="357" y="0"/>
                    <a:pt x="357" y="0"/>
                  </a:cubicBezTo>
                  <a:lnTo>
                    <a:pt x="357" y="4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1" name="ïṥļîḓé">
              <a:extLst>
                <a:ext uri="{FF2B5EF4-FFF2-40B4-BE49-F238E27FC236}">
                  <a16:creationId xmlns:a16="http://schemas.microsoft.com/office/drawing/2014/main" id="{490AE835-D3EB-4F18-B7A2-5FDA9B138006}"/>
                </a:ext>
              </a:extLst>
            </p:cNvPr>
            <p:cNvSpPr/>
            <p:nvPr/>
          </p:nvSpPr>
          <p:spPr bwMode="auto">
            <a:xfrm>
              <a:off x="5307013" y="1185863"/>
              <a:ext cx="1393825" cy="358775"/>
            </a:xfrm>
            <a:custGeom>
              <a:gdLst>
                <a:gd fmla="*/ 160 w 167" name="T0"/>
                <a:gd fmla="*/ 0 h 43" name="T1"/>
                <a:gd fmla="*/ 7 w 167" name="T2"/>
                <a:gd fmla="*/ 0 h 43" name="T3"/>
                <a:gd fmla="*/ 0 w 167" name="T4"/>
                <a:gd fmla="*/ 7 h 43" name="T5"/>
                <a:gd fmla="*/ 0 w 167" name="T6"/>
                <a:gd fmla="*/ 36 h 43" name="T7"/>
                <a:gd fmla="*/ 7 w 167" name="T8"/>
                <a:gd fmla="*/ 43 h 43" name="T9"/>
                <a:gd fmla="*/ 60 w 167" name="T10"/>
                <a:gd fmla="*/ 43 h 43" name="T11"/>
                <a:gd fmla="*/ 77 w 167" name="T12"/>
                <a:gd fmla="*/ 35 h 43" name="T13"/>
                <a:gd fmla="*/ 85 w 167" name="T14"/>
                <a:gd fmla="*/ 32 h 43" name="T15"/>
                <a:gd fmla="*/ 93 w 167" name="T16"/>
                <a:gd fmla="*/ 35 h 43" name="T17"/>
                <a:gd fmla="*/ 109 w 167" name="T18"/>
                <a:gd fmla="*/ 43 h 43" name="T19"/>
                <a:gd fmla="*/ 160 w 167" name="T20"/>
                <a:gd fmla="*/ 43 h 43" name="T21"/>
                <a:gd fmla="*/ 167 w 167" name="T22"/>
                <a:gd fmla="*/ 36 h 43" name="T23"/>
                <a:gd fmla="*/ 167 w 167" name="T24"/>
                <a:gd fmla="*/ 7 h 43" name="T25"/>
                <a:gd fmla="*/ 160 w 167" name="T26"/>
                <a:gd fmla="*/ 0 h 4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 w="167">
                  <a:moveTo>
                    <a:pt x="160" y="0"/>
                  </a:moveTo>
                  <a:cubicBezTo>
                    <a:pt x="7" y="0"/>
                    <a:pt x="7" y="0"/>
                    <a:pt x="7" y="0"/>
                  </a:cubicBezTo>
                  <a:cubicBezTo>
                    <a:pt x="4" y="0"/>
                    <a:pt x="0" y="3"/>
                    <a:pt x="0" y="7"/>
                  </a:cubicBezTo>
                  <a:cubicBezTo>
                    <a:pt x="0" y="36"/>
                    <a:pt x="0" y="36"/>
                    <a:pt x="0" y="36"/>
                  </a:cubicBezTo>
                  <a:cubicBezTo>
                    <a:pt x="0" y="40"/>
                    <a:pt x="4" y="43"/>
                    <a:pt x="7" y="43"/>
                  </a:cubicBezTo>
                  <a:cubicBezTo>
                    <a:pt x="60" y="43"/>
                    <a:pt x="60" y="43"/>
                    <a:pt x="60" y="43"/>
                  </a:cubicBezTo>
                  <a:cubicBezTo>
                    <a:pt x="67" y="43"/>
                    <a:pt x="72" y="40"/>
                    <a:pt x="77" y="35"/>
                  </a:cubicBezTo>
                  <a:cubicBezTo>
                    <a:pt x="79" y="33"/>
                    <a:pt x="81" y="32"/>
                    <a:pt x="85" y="32"/>
                  </a:cubicBezTo>
                  <a:cubicBezTo>
                    <a:pt x="88" y="32"/>
                    <a:pt x="91" y="33"/>
                    <a:pt x="93" y="35"/>
                  </a:cubicBezTo>
                  <a:cubicBezTo>
                    <a:pt x="97" y="40"/>
                    <a:pt x="103" y="43"/>
                    <a:pt x="109" y="43"/>
                  </a:cubicBezTo>
                  <a:cubicBezTo>
                    <a:pt x="160" y="43"/>
                    <a:pt x="160" y="43"/>
                    <a:pt x="160" y="43"/>
                  </a:cubicBezTo>
                  <a:cubicBezTo>
                    <a:pt x="164" y="43"/>
                    <a:pt x="167" y="40"/>
                    <a:pt x="167" y="36"/>
                  </a:cubicBezTo>
                  <a:cubicBezTo>
                    <a:pt x="167" y="7"/>
                    <a:pt x="167" y="7"/>
                    <a:pt x="167" y="7"/>
                  </a:cubicBezTo>
                  <a:cubicBezTo>
                    <a:pt x="167" y="3"/>
                    <a:pt x="164" y="0"/>
                    <a:pt x="160" y="0"/>
                  </a:cubicBezTo>
                  <a:close/>
                </a:path>
              </a:pathLst>
            </a:custGeom>
            <a:noFill/>
            <a:ln cap="rnd" w="66675">
              <a:solidFill>
                <a:srgbClr val="242D3C"/>
              </a:solidFill>
              <a:prstDash val="solid"/>
              <a:round/>
            </a:ln>
            <a:extLst>
              <a:ext uri="{909E8E84-426E-40DD-AFC4-6F175D3DCCD1}">
                <a14:hiddenFill>
                  <a:solidFill>
                    <a:srgbClr val="FFFFFF"/>
                  </a:solidFill>
                </a14:hiddenFill>
              </a:ext>
            </a:extLst>
          </p:spPr>
          <p:txBody>
            <a:bodyPr anchor="ctr" bIns="45720" lIns="91440" rIns="91440" tIns="45720" wrap="square">
              <a:normAutofit/>
            </a:bodyPr>
            <a:lstStyle/>
            <a:p>
              <a:pPr algn="ctr"/>
              <a:endParaRPr/>
            </a:p>
          </p:txBody>
        </p:sp>
        <p:sp>
          <p:nvSpPr>
            <p:cNvPr id="22" name="ï$1íḓè">
              <a:extLst>
                <a:ext uri="{FF2B5EF4-FFF2-40B4-BE49-F238E27FC236}">
                  <a16:creationId xmlns:a16="http://schemas.microsoft.com/office/drawing/2014/main" id="{19CDEB22-998A-4659-97CE-74753B01D390}"/>
                </a:ext>
              </a:extLst>
            </p:cNvPr>
            <p:cNvSpPr/>
            <p:nvPr/>
          </p:nvSpPr>
          <p:spPr bwMode="auto">
            <a:xfrm>
              <a:off x="5365750" y="1085850"/>
              <a:ext cx="1293813" cy="200025"/>
            </a:xfrm>
            <a:custGeom>
              <a:gdLst>
                <a:gd fmla="*/ 149 w 155" name="T0"/>
                <a:gd fmla="*/ 24 h 24" name="T1"/>
                <a:gd fmla="*/ 7 w 155" name="T2"/>
                <a:gd fmla="*/ 24 h 24" name="T3"/>
                <a:gd fmla="*/ 0 w 155" name="T4"/>
                <a:gd fmla="*/ 17 h 24" name="T5"/>
                <a:gd fmla="*/ 0 w 155" name="T6"/>
                <a:gd fmla="*/ 7 h 24" name="T7"/>
                <a:gd fmla="*/ 7 w 155" name="T8"/>
                <a:gd fmla="*/ 0 h 24" name="T9"/>
                <a:gd fmla="*/ 149 w 155" name="T10"/>
                <a:gd fmla="*/ 0 h 24" name="T11"/>
                <a:gd fmla="*/ 155 w 155" name="T12"/>
                <a:gd fmla="*/ 7 h 24" name="T13"/>
                <a:gd fmla="*/ 155 w 155" name="T14"/>
                <a:gd fmla="*/ 17 h 24" name="T15"/>
                <a:gd fmla="*/ 149 w 155" name="T16"/>
                <a:gd fmla="*/ 24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55">
                  <a:moveTo>
                    <a:pt x="149" y="24"/>
                  </a:moveTo>
                  <a:cubicBezTo>
                    <a:pt x="7" y="24"/>
                    <a:pt x="7" y="24"/>
                    <a:pt x="7" y="24"/>
                  </a:cubicBezTo>
                  <a:cubicBezTo>
                    <a:pt x="3" y="24"/>
                    <a:pt x="0" y="21"/>
                    <a:pt x="0" y="17"/>
                  </a:cubicBezTo>
                  <a:cubicBezTo>
                    <a:pt x="0" y="7"/>
                    <a:pt x="0" y="7"/>
                    <a:pt x="0" y="7"/>
                  </a:cubicBezTo>
                  <a:cubicBezTo>
                    <a:pt x="0" y="3"/>
                    <a:pt x="3" y="0"/>
                    <a:pt x="7" y="0"/>
                  </a:cubicBezTo>
                  <a:cubicBezTo>
                    <a:pt x="149" y="0"/>
                    <a:pt x="149" y="0"/>
                    <a:pt x="149" y="0"/>
                  </a:cubicBezTo>
                  <a:cubicBezTo>
                    <a:pt x="152" y="0"/>
                    <a:pt x="155" y="3"/>
                    <a:pt x="155" y="7"/>
                  </a:cubicBezTo>
                  <a:cubicBezTo>
                    <a:pt x="155" y="17"/>
                    <a:pt x="155" y="17"/>
                    <a:pt x="155" y="17"/>
                  </a:cubicBezTo>
                  <a:cubicBezTo>
                    <a:pt x="155" y="21"/>
                    <a:pt x="152" y="24"/>
                    <a:pt x="149" y="24"/>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3" name="ïśļîḋe">
              <a:extLst>
                <a:ext uri="{FF2B5EF4-FFF2-40B4-BE49-F238E27FC236}">
                  <a16:creationId xmlns:a16="http://schemas.microsoft.com/office/drawing/2014/main" id="{CF6A08D7-8EB0-4489-9E32-2CD0E8CFA58C}"/>
                </a:ext>
              </a:extLst>
            </p:cNvPr>
            <p:cNvSpPr/>
            <p:nvPr/>
          </p:nvSpPr>
          <p:spPr bwMode="auto">
            <a:xfrm>
              <a:off x="4507558" y="4864100"/>
              <a:ext cx="2962275" cy="515938"/>
            </a:xfrm>
            <a:custGeom>
              <a:gdLst>
                <a:gd fmla="*/ 63 w 355" name="T0"/>
                <a:gd fmla="*/ 0 h 62" name="T1"/>
                <a:gd fmla="*/ 0 w 355" name="T2"/>
                <a:gd fmla="*/ 62 h 62" name="T3"/>
                <a:gd fmla="*/ 293 w 355" name="T4"/>
                <a:gd fmla="*/ 62 h 62" name="T5"/>
                <a:gd fmla="*/ 355 w 355" name="T6"/>
                <a:gd fmla="*/ 0 h 62" name="T7"/>
                <a:gd fmla="*/ 63 w 355" name="T8"/>
                <a:gd fmla="*/ 0 h 62" name="T9"/>
              </a:gdLst>
              <a:cxnLst>
                <a:cxn ang="0">
                  <a:pos x="T0" y="T1"/>
                </a:cxn>
                <a:cxn ang="0">
                  <a:pos x="T2" y="T3"/>
                </a:cxn>
                <a:cxn ang="0">
                  <a:pos x="T4" y="T5"/>
                </a:cxn>
                <a:cxn ang="0">
                  <a:pos x="T6" y="T7"/>
                </a:cxn>
                <a:cxn ang="0">
                  <a:pos x="T8" y="T9"/>
                </a:cxn>
              </a:cxnLst>
              <a:rect b="b" l="0" r="r" t="0"/>
              <a:pathLst>
                <a:path h="62" w="355">
                  <a:moveTo>
                    <a:pt x="63" y="0"/>
                  </a:moveTo>
                  <a:cubicBezTo>
                    <a:pt x="63" y="34"/>
                    <a:pt x="35" y="62"/>
                    <a:pt x="0" y="62"/>
                  </a:cubicBezTo>
                  <a:cubicBezTo>
                    <a:pt x="293" y="62"/>
                    <a:pt x="293" y="62"/>
                    <a:pt x="293" y="62"/>
                  </a:cubicBezTo>
                  <a:cubicBezTo>
                    <a:pt x="328" y="62"/>
                    <a:pt x="355" y="34"/>
                    <a:pt x="355" y="0"/>
                  </a:cubicBezTo>
                  <a:lnTo>
                    <a:pt x="63" y="0"/>
                  </a:lnTo>
                  <a:close/>
                </a:path>
              </a:pathLst>
            </a:custGeom>
            <a:solidFill>
              <a:srgbClr val="F5F1ED"/>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4" name="íṩlîḋè">
              <a:extLst>
                <a:ext uri="{FF2B5EF4-FFF2-40B4-BE49-F238E27FC236}">
                  <a16:creationId xmlns:a16="http://schemas.microsoft.com/office/drawing/2014/main" id="{50A6A101-ADBE-4615-A1E1-5D77C9C4BE3B}"/>
                </a:ext>
              </a:extLst>
            </p:cNvPr>
            <p:cNvSpPr/>
            <p:nvPr/>
          </p:nvSpPr>
          <p:spPr bwMode="auto">
            <a:xfrm>
              <a:off x="4848225" y="2001838"/>
              <a:ext cx="701675" cy="690563"/>
            </a:xfrm>
            <a:prstGeom prst="rect">
              <a:avLst/>
            </a:prstGeom>
            <a:solidFill>
              <a:srgbClr val="36B8BD"/>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25" name="iṣḷiḍè">
              <a:extLst>
                <a:ext uri="{FF2B5EF4-FFF2-40B4-BE49-F238E27FC236}">
                  <a16:creationId xmlns:a16="http://schemas.microsoft.com/office/drawing/2014/main" id="{F4852D6E-3E0B-4A0C-8B9D-FDF5A14F488F}"/>
                </a:ext>
              </a:extLst>
            </p:cNvPr>
            <p:cNvSpPr/>
            <p:nvPr/>
          </p:nvSpPr>
          <p:spPr bwMode="auto">
            <a:xfrm>
              <a:off x="4848225" y="3025775"/>
              <a:ext cx="701675" cy="690563"/>
            </a:xfrm>
            <a:prstGeom prst="rect">
              <a:avLst/>
            </a:prstGeom>
            <a:solidFill>
              <a:srgbClr val="8ADADE"/>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26" name="î$ļïḍê">
              <a:extLst>
                <a:ext uri="{FF2B5EF4-FFF2-40B4-BE49-F238E27FC236}">
                  <a16:creationId xmlns:a16="http://schemas.microsoft.com/office/drawing/2014/main" id="{EF4EBDA1-DEBA-4951-BCBC-C1A89866D6B5}"/>
                </a:ext>
              </a:extLst>
            </p:cNvPr>
            <p:cNvSpPr/>
            <p:nvPr/>
          </p:nvSpPr>
          <p:spPr bwMode="auto">
            <a:xfrm>
              <a:off x="4848225" y="4049713"/>
              <a:ext cx="701675" cy="698500"/>
            </a:xfrm>
            <a:prstGeom prst="rect">
              <a:avLst/>
            </a:prstGeom>
            <a:solidFill>
              <a:srgbClr val="144C85"/>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27" name="i$ḻíḋê">
              <a:extLst>
                <a:ext uri="{FF2B5EF4-FFF2-40B4-BE49-F238E27FC236}">
                  <a16:creationId xmlns:a16="http://schemas.microsoft.com/office/drawing/2014/main" id="{7BBA9E8B-ED5B-4851-B348-7656F37CAF7B}"/>
                </a:ext>
              </a:extLst>
            </p:cNvPr>
            <p:cNvSpPr/>
            <p:nvPr/>
          </p:nvSpPr>
          <p:spPr bwMode="auto">
            <a:xfrm>
              <a:off x="5775325" y="2001838"/>
              <a:ext cx="1384300" cy="690563"/>
            </a:xfrm>
            <a:prstGeom prst="rect">
              <a:avLst/>
            </a:prstGeom>
            <a:blipFill dpi="0" rotWithShape="1">
              <a:blip r:embed="rId4">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28" name="íṣ1idê">
              <a:extLst>
                <a:ext uri="{FF2B5EF4-FFF2-40B4-BE49-F238E27FC236}">
                  <a16:creationId xmlns:a16="http://schemas.microsoft.com/office/drawing/2014/main" id="{7ECB4E66-1027-4A4F-89EF-205E7F5CD5A1}"/>
                </a:ext>
              </a:extLst>
            </p:cNvPr>
            <p:cNvSpPr/>
            <p:nvPr/>
          </p:nvSpPr>
          <p:spPr bwMode="auto">
            <a:xfrm>
              <a:off x="5775325" y="3025775"/>
              <a:ext cx="1384300" cy="698500"/>
            </a:xfrm>
            <a:prstGeom prst="rect">
              <a:avLst/>
            </a:pr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29" name="íŝḻíḓé">
              <a:extLst>
                <a:ext uri="{FF2B5EF4-FFF2-40B4-BE49-F238E27FC236}">
                  <a16:creationId xmlns:a16="http://schemas.microsoft.com/office/drawing/2014/main" id="{F217CFC9-E5E8-4773-A818-69FBF173134C}"/>
                </a:ext>
              </a:extLst>
            </p:cNvPr>
            <p:cNvSpPr/>
            <p:nvPr/>
          </p:nvSpPr>
          <p:spPr bwMode="auto">
            <a:xfrm>
              <a:off x="5775325" y="4049713"/>
              <a:ext cx="1384300" cy="698500"/>
            </a:xfrm>
            <a:prstGeom prst="rect">
              <a:avLst/>
            </a:prstGeom>
            <a:blipFill dpi="0" rotWithShape="1">
              <a:blip r:embed="rId6">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lgn="ctr"/>
              <a:endParaRPr/>
            </a:p>
          </p:txBody>
        </p:sp>
        <p:sp>
          <p:nvSpPr>
            <p:cNvPr id="30" name="ïsliḍe">
              <a:extLst>
                <a:ext uri="{FF2B5EF4-FFF2-40B4-BE49-F238E27FC236}">
                  <a16:creationId xmlns:a16="http://schemas.microsoft.com/office/drawing/2014/main" id="{17D9121A-2B3F-4F9B-93EE-AD6F49CD1C04}"/>
                </a:ext>
              </a:extLst>
            </p:cNvPr>
            <p:cNvSpPr/>
            <p:nvPr/>
          </p:nvSpPr>
          <p:spPr bwMode="auto">
            <a:xfrm>
              <a:off x="5040313" y="2001838"/>
              <a:ext cx="509588" cy="482600"/>
            </a:xfrm>
            <a:custGeom>
              <a:gdLst>
                <a:gd fmla="*/ 0 w 321" name="T0"/>
                <a:gd fmla="*/ 199 h 304" name="T1"/>
                <a:gd fmla="*/ 100 w 321" name="T2"/>
                <a:gd fmla="*/ 304 h 304" name="T3"/>
                <a:gd fmla="*/ 321 w 321" name="T4"/>
                <a:gd fmla="*/ 0 h 304" name="T5"/>
              </a:gdLst>
              <a:cxnLst>
                <a:cxn ang="0">
                  <a:pos x="T0" y="T1"/>
                </a:cxn>
                <a:cxn ang="0">
                  <a:pos x="T2" y="T3"/>
                </a:cxn>
                <a:cxn ang="0">
                  <a:pos x="T4" y="T5"/>
                </a:cxn>
              </a:cxnLst>
              <a:rect b="b" l="0" r="r" t="0"/>
              <a:pathLst>
                <a:path h="304" w="321">
                  <a:moveTo>
                    <a:pt x="0" y="199"/>
                  </a:moveTo>
                  <a:lnTo>
                    <a:pt x="100" y="304"/>
                  </a:lnTo>
                  <a:lnTo>
                    <a:pt x="321" y="0"/>
                  </a:lnTo>
                </a:path>
              </a:pathLst>
            </a:custGeom>
            <a:noFill/>
            <a:ln cap="rnd" w="66675">
              <a:solidFill>
                <a:schemeClr val="bg1"/>
              </a:solidFill>
              <a:prstDash val="solid"/>
              <a:round/>
            </a:ln>
            <a:extLst>
              <a:ext uri="{909E8E84-426E-40DD-AFC4-6F175D3DCCD1}">
                <a14:hiddenFill>
                  <a:solidFill>
                    <a:srgbClr val="FFFFFF"/>
                  </a:solidFill>
                </a14:hiddenFill>
              </a:ext>
            </a:extLst>
          </p:spPr>
          <p:txBody>
            <a:bodyPr anchor="ctr" bIns="45720" lIns="91440" rIns="91440" tIns="45720" wrap="square">
              <a:normAutofit/>
            </a:bodyPr>
            <a:lstStyle/>
            <a:p>
              <a:pPr algn="ctr"/>
              <a:endParaRPr/>
            </a:p>
          </p:txBody>
        </p:sp>
        <p:sp>
          <p:nvSpPr>
            <p:cNvPr id="31" name="ïŝḷîḓé">
              <a:extLst>
                <a:ext uri="{FF2B5EF4-FFF2-40B4-BE49-F238E27FC236}">
                  <a16:creationId xmlns:a16="http://schemas.microsoft.com/office/drawing/2014/main" id="{6408281C-8402-4AC6-AC81-B4D61D25913A}"/>
                </a:ext>
              </a:extLst>
            </p:cNvPr>
            <p:cNvSpPr/>
            <p:nvPr/>
          </p:nvSpPr>
          <p:spPr bwMode="auto">
            <a:xfrm>
              <a:off x="5040313" y="3025775"/>
              <a:ext cx="509588" cy="490538"/>
            </a:xfrm>
            <a:custGeom>
              <a:gdLst>
                <a:gd fmla="*/ 0 w 321" name="T0"/>
                <a:gd fmla="*/ 199 h 309" name="T1"/>
                <a:gd fmla="*/ 100 w 321" name="T2"/>
                <a:gd fmla="*/ 309 h 309" name="T3"/>
                <a:gd fmla="*/ 321 w 321" name="T4"/>
                <a:gd fmla="*/ 0 h 309" name="T5"/>
              </a:gdLst>
              <a:cxnLst>
                <a:cxn ang="0">
                  <a:pos x="T0" y="T1"/>
                </a:cxn>
                <a:cxn ang="0">
                  <a:pos x="T2" y="T3"/>
                </a:cxn>
                <a:cxn ang="0">
                  <a:pos x="T4" y="T5"/>
                </a:cxn>
              </a:cxnLst>
              <a:rect b="b" l="0" r="r" t="0"/>
              <a:pathLst>
                <a:path h="309" w="321">
                  <a:moveTo>
                    <a:pt x="0" y="199"/>
                  </a:moveTo>
                  <a:lnTo>
                    <a:pt x="100" y="309"/>
                  </a:lnTo>
                  <a:lnTo>
                    <a:pt x="321" y="0"/>
                  </a:lnTo>
                </a:path>
              </a:pathLst>
            </a:custGeom>
            <a:noFill/>
            <a:ln cap="rnd" w="66675">
              <a:solidFill>
                <a:schemeClr val="bg1"/>
              </a:solidFill>
              <a:prstDash val="solid"/>
              <a:round/>
            </a:ln>
            <a:extLst>
              <a:ext uri="{909E8E84-426E-40DD-AFC4-6F175D3DCCD1}">
                <a14:hiddenFill>
                  <a:solidFill>
                    <a:srgbClr val="FFFFFF"/>
                  </a:solidFill>
                </a14:hiddenFill>
              </a:ext>
            </a:extLst>
          </p:spPr>
          <p:txBody>
            <a:bodyPr anchor="ctr" bIns="45720" lIns="91440" rIns="91440" tIns="45720" wrap="square">
              <a:normAutofit/>
            </a:bodyPr>
            <a:lstStyle/>
            <a:p>
              <a:pPr algn="ctr"/>
              <a:endParaRPr/>
            </a:p>
          </p:txBody>
        </p:sp>
        <p:sp>
          <p:nvSpPr>
            <p:cNvPr id="32" name="ïšḷïḑe">
              <a:extLst>
                <a:ext uri="{FF2B5EF4-FFF2-40B4-BE49-F238E27FC236}">
                  <a16:creationId xmlns:a16="http://schemas.microsoft.com/office/drawing/2014/main" id="{441AFA27-2A47-4428-AFDA-5242998AC88D}"/>
                </a:ext>
              </a:extLst>
            </p:cNvPr>
            <p:cNvSpPr/>
            <p:nvPr/>
          </p:nvSpPr>
          <p:spPr bwMode="auto">
            <a:xfrm>
              <a:off x="5891213" y="2151063"/>
              <a:ext cx="5842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3" name="íslíḋé">
              <a:extLst>
                <a:ext uri="{FF2B5EF4-FFF2-40B4-BE49-F238E27FC236}">
                  <a16:creationId xmlns:a16="http://schemas.microsoft.com/office/drawing/2014/main" id="{A0F15896-F71E-4345-86C7-D65492B43DB8}"/>
                </a:ext>
              </a:extLst>
            </p:cNvPr>
            <p:cNvSpPr/>
            <p:nvPr/>
          </p:nvSpPr>
          <p:spPr bwMode="auto">
            <a:xfrm>
              <a:off x="5891213" y="2317750"/>
              <a:ext cx="292100"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4" name="ísļïďé">
              <a:extLst>
                <a:ext uri="{FF2B5EF4-FFF2-40B4-BE49-F238E27FC236}">
                  <a16:creationId xmlns:a16="http://schemas.microsoft.com/office/drawing/2014/main" id="{242C8319-A936-4FE4-8706-1F2B26C39641}"/>
                </a:ext>
              </a:extLst>
            </p:cNvPr>
            <p:cNvSpPr/>
            <p:nvPr/>
          </p:nvSpPr>
          <p:spPr bwMode="auto">
            <a:xfrm>
              <a:off x="6275388" y="2317750"/>
              <a:ext cx="392113"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5" name="ísľidè">
              <a:extLst>
                <a:ext uri="{FF2B5EF4-FFF2-40B4-BE49-F238E27FC236}">
                  <a16:creationId xmlns:a16="http://schemas.microsoft.com/office/drawing/2014/main" id="{C173FA72-91E9-40CC-8D4C-07AD6867ED41}"/>
                </a:ext>
              </a:extLst>
            </p:cNvPr>
            <p:cNvSpPr/>
            <p:nvPr/>
          </p:nvSpPr>
          <p:spPr bwMode="auto">
            <a:xfrm>
              <a:off x="6716713" y="2317750"/>
              <a:ext cx="342900"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6" name="íšḷïḑé">
              <a:extLst>
                <a:ext uri="{FF2B5EF4-FFF2-40B4-BE49-F238E27FC236}">
                  <a16:creationId xmlns:a16="http://schemas.microsoft.com/office/drawing/2014/main" id="{AAFF34CE-11B6-44E8-AE51-79AFB63DA911}"/>
                </a:ext>
              </a:extLst>
            </p:cNvPr>
            <p:cNvSpPr/>
            <p:nvPr/>
          </p:nvSpPr>
          <p:spPr bwMode="auto">
            <a:xfrm>
              <a:off x="5891213" y="2492375"/>
              <a:ext cx="384175"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7" name="iṧḻîḋe">
              <a:extLst>
                <a:ext uri="{FF2B5EF4-FFF2-40B4-BE49-F238E27FC236}">
                  <a16:creationId xmlns:a16="http://schemas.microsoft.com/office/drawing/2014/main" id="{373CAFE8-583F-4BFF-BBB7-8FEC94B8F734}"/>
                </a:ext>
              </a:extLst>
            </p:cNvPr>
            <p:cNvSpPr/>
            <p:nvPr/>
          </p:nvSpPr>
          <p:spPr bwMode="auto">
            <a:xfrm>
              <a:off x="6367463" y="2492375"/>
              <a:ext cx="382588"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8" name="iṩlïdé">
              <a:extLst>
                <a:ext uri="{FF2B5EF4-FFF2-40B4-BE49-F238E27FC236}">
                  <a16:creationId xmlns:a16="http://schemas.microsoft.com/office/drawing/2014/main" id="{ED551243-BC4B-4643-964E-15F27A79355D}"/>
                </a:ext>
              </a:extLst>
            </p:cNvPr>
            <p:cNvSpPr/>
            <p:nvPr/>
          </p:nvSpPr>
          <p:spPr bwMode="auto">
            <a:xfrm>
              <a:off x="6559550" y="2151063"/>
              <a:ext cx="333375"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39" name="íśḻîďè">
              <a:extLst>
                <a:ext uri="{FF2B5EF4-FFF2-40B4-BE49-F238E27FC236}">
                  <a16:creationId xmlns:a16="http://schemas.microsoft.com/office/drawing/2014/main" id="{B4F255CE-2AB3-4CBF-92C6-A0D11AA386CB}"/>
                </a:ext>
              </a:extLst>
            </p:cNvPr>
            <p:cNvSpPr/>
            <p:nvPr/>
          </p:nvSpPr>
          <p:spPr bwMode="auto">
            <a:xfrm>
              <a:off x="6951663" y="2151063"/>
              <a:ext cx="10795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0" name="îšḷiḋé">
              <a:extLst>
                <a:ext uri="{FF2B5EF4-FFF2-40B4-BE49-F238E27FC236}">
                  <a16:creationId xmlns:a16="http://schemas.microsoft.com/office/drawing/2014/main" id="{A04C8657-4879-4D87-BC7D-56BD2131CC76}"/>
                </a:ext>
              </a:extLst>
            </p:cNvPr>
            <p:cNvSpPr/>
            <p:nvPr/>
          </p:nvSpPr>
          <p:spPr bwMode="auto">
            <a:xfrm>
              <a:off x="5891213" y="3175000"/>
              <a:ext cx="5842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1" name="iŝḷîḍé">
              <a:extLst>
                <a:ext uri="{FF2B5EF4-FFF2-40B4-BE49-F238E27FC236}">
                  <a16:creationId xmlns:a16="http://schemas.microsoft.com/office/drawing/2014/main" id="{78BFCC58-114C-4046-9970-6EDCA17D1310}"/>
                </a:ext>
              </a:extLst>
            </p:cNvPr>
            <p:cNvSpPr/>
            <p:nvPr/>
          </p:nvSpPr>
          <p:spPr bwMode="auto">
            <a:xfrm>
              <a:off x="5891213" y="3341688"/>
              <a:ext cx="2921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2" name="íṥļîḍè">
              <a:extLst>
                <a:ext uri="{FF2B5EF4-FFF2-40B4-BE49-F238E27FC236}">
                  <a16:creationId xmlns:a16="http://schemas.microsoft.com/office/drawing/2014/main" id="{EBCC63D4-4857-4E0F-B9EB-BB1541F993E5}"/>
                </a:ext>
              </a:extLst>
            </p:cNvPr>
            <p:cNvSpPr/>
            <p:nvPr/>
          </p:nvSpPr>
          <p:spPr bwMode="auto">
            <a:xfrm>
              <a:off x="6275388" y="3341688"/>
              <a:ext cx="392113"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3" name="ïŝḻíḓè">
              <a:extLst>
                <a:ext uri="{FF2B5EF4-FFF2-40B4-BE49-F238E27FC236}">
                  <a16:creationId xmlns:a16="http://schemas.microsoft.com/office/drawing/2014/main" id="{C73A393E-61B1-4960-B28E-A3090659E8BD}"/>
                </a:ext>
              </a:extLst>
            </p:cNvPr>
            <p:cNvSpPr/>
            <p:nvPr/>
          </p:nvSpPr>
          <p:spPr bwMode="auto">
            <a:xfrm>
              <a:off x="6716713" y="3341688"/>
              <a:ext cx="3429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4" name="îṣ1îḓê">
              <a:extLst>
                <a:ext uri="{FF2B5EF4-FFF2-40B4-BE49-F238E27FC236}">
                  <a16:creationId xmlns:a16="http://schemas.microsoft.com/office/drawing/2014/main" id="{2DE333F6-E967-464D-A1B2-EC9444404A81}"/>
                </a:ext>
              </a:extLst>
            </p:cNvPr>
            <p:cNvSpPr/>
            <p:nvPr/>
          </p:nvSpPr>
          <p:spPr bwMode="auto">
            <a:xfrm>
              <a:off x="5891213" y="3516313"/>
              <a:ext cx="384175"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5" name="íšḻîḋé">
              <a:extLst>
                <a:ext uri="{FF2B5EF4-FFF2-40B4-BE49-F238E27FC236}">
                  <a16:creationId xmlns:a16="http://schemas.microsoft.com/office/drawing/2014/main" id="{A40A4067-6AA4-4027-B42D-2EBF924FC2BC}"/>
                </a:ext>
              </a:extLst>
            </p:cNvPr>
            <p:cNvSpPr/>
            <p:nvPr/>
          </p:nvSpPr>
          <p:spPr bwMode="auto">
            <a:xfrm>
              <a:off x="6367463" y="3516313"/>
              <a:ext cx="382588"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6" name="ïşļíḍé">
              <a:extLst>
                <a:ext uri="{FF2B5EF4-FFF2-40B4-BE49-F238E27FC236}">
                  <a16:creationId xmlns:a16="http://schemas.microsoft.com/office/drawing/2014/main" id="{9AE66984-32DB-47E9-A26F-67446B8425C3}"/>
                </a:ext>
              </a:extLst>
            </p:cNvPr>
            <p:cNvSpPr/>
            <p:nvPr/>
          </p:nvSpPr>
          <p:spPr bwMode="auto">
            <a:xfrm>
              <a:off x="6559550" y="3175000"/>
              <a:ext cx="333375"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7" name="îṣ1îḑé">
              <a:extLst>
                <a:ext uri="{FF2B5EF4-FFF2-40B4-BE49-F238E27FC236}">
                  <a16:creationId xmlns:a16="http://schemas.microsoft.com/office/drawing/2014/main" id="{5F358363-5A17-421A-BAB2-EA2615536247}"/>
                </a:ext>
              </a:extLst>
            </p:cNvPr>
            <p:cNvSpPr/>
            <p:nvPr/>
          </p:nvSpPr>
          <p:spPr bwMode="auto">
            <a:xfrm>
              <a:off x="6951663" y="3167063"/>
              <a:ext cx="107950"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8" name="iŝḷîďe">
              <a:extLst>
                <a:ext uri="{FF2B5EF4-FFF2-40B4-BE49-F238E27FC236}">
                  <a16:creationId xmlns:a16="http://schemas.microsoft.com/office/drawing/2014/main" id="{D48E0315-0C81-4AB4-B27A-7E13C0D1E27E}"/>
                </a:ext>
              </a:extLst>
            </p:cNvPr>
            <p:cNvSpPr/>
            <p:nvPr/>
          </p:nvSpPr>
          <p:spPr bwMode="auto">
            <a:xfrm>
              <a:off x="5891213" y="4191000"/>
              <a:ext cx="584200"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49" name="í$1íḑé">
              <a:extLst>
                <a:ext uri="{FF2B5EF4-FFF2-40B4-BE49-F238E27FC236}">
                  <a16:creationId xmlns:a16="http://schemas.microsoft.com/office/drawing/2014/main" id="{0989316B-5DDE-4529-A538-430B427B20E2}"/>
                </a:ext>
              </a:extLst>
            </p:cNvPr>
            <p:cNvSpPr/>
            <p:nvPr/>
          </p:nvSpPr>
          <p:spPr bwMode="auto">
            <a:xfrm>
              <a:off x="5891213" y="4365625"/>
              <a:ext cx="2921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0" name="îṡ1ïḋé">
              <a:extLst>
                <a:ext uri="{FF2B5EF4-FFF2-40B4-BE49-F238E27FC236}">
                  <a16:creationId xmlns:a16="http://schemas.microsoft.com/office/drawing/2014/main" id="{CCDA92F2-C012-445C-8E56-0701FE08F8B5}"/>
                </a:ext>
              </a:extLst>
            </p:cNvPr>
            <p:cNvSpPr/>
            <p:nvPr/>
          </p:nvSpPr>
          <p:spPr bwMode="auto">
            <a:xfrm>
              <a:off x="6275388" y="4365625"/>
              <a:ext cx="392113"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1" name="îŝlïďè">
              <a:extLst>
                <a:ext uri="{FF2B5EF4-FFF2-40B4-BE49-F238E27FC236}">
                  <a16:creationId xmlns:a16="http://schemas.microsoft.com/office/drawing/2014/main" id="{6839CE04-44AB-4186-83C2-8C614C52C8F2}"/>
                </a:ext>
              </a:extLst>
            </p:cNvPr>
            <p:cNvSpPr/>
            <p:nvPr/>
          </p:nvSpPr>
          <p:spPr bwMode="auto">
            <a:xfrm>
              <a:off x="6716713" y="4365625"/>
              <a:ext cx="342900" cy="587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2" name="ïṥlíḓe">
              <a:extLst>
                <a:ext uri="{FF2B5EF4-FFF2-40B4-BE49-F238E27FC236}">
                  <a16:creationId xmlns:a16="http://schemas.microsoft.com/office/drawing/2014/main" id="{334570F1-A5AC-4C91-ACC2-ECC01AC90775}"/>
                </a:ext>
              </a:extLst>
            </p:cNvPr>
            <p:cNvSpPr/>
            <p:nvPr/>
          </p:nvSpPr>
          <p:spPr bwMode="auto">
            <a:xfrm>
              <a:off x="5891213" y="4532313"/>
              <a:ext cx="384175"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3" name="íş1íḑê">
              <a:extLst>
                <a:ext uri="{FF2B5EF4-FFF2-40B4-BE49-F238E27FC236}">
                  <a16:creationId xmlns:a16="http://schemas.microsoft.com/office/drawing/2014/main" id="{9B801EF4-AA0A-4661-90F2-C84BCE4641AD}"/>
                </a:ext>
              </a:extLst>
            </p:cNvPr>
            <p:cNvSpPr/>
            <p:nvPr/>
          </p:nvSpPr>
          <p:spPr bwMode="auto">
            <a:xfrm>
              <a:off x="6367463" y="4532313"/>
              <a:ext cx="382588"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4" name="iṧḻïde">
              <a:extLst>
                <a:ext uri="{FF2B5EF4-FFF2-40B4-BE49-F238E27FC236}">
                  <a16:creationId xmlns:a16="http://schemas.microsoft.com/office/drawing/2014/main" id="{BE58E388-7D85-47F4-8049-4531D34F0842}"/>
                </a:ext>
              </a:extLst>
            </p:cNvPr>
            <p:cNvSpPr/>
            <p:nvPr/>
          </p:nvSpPr>
          <p:spPr bwMode="auto">
            <a:xfrm>
              <a:off x="6559550" y="4191000"/>
              <a:ext cx="333375" cy="666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sp>
          <p:nvSpPr>
            <p:cNvPr id="55" name="îṡľïḓe">
              <a:extLst>
                <a:ext uri="{FF2B5EF4-FFF2-40B4-BE49-F238E27FC236}">
                  <a16:creationId xmlns:a16="http://schemas.microsoft.com/office/drawing/2014/main" id="{5A90C31E-61DF-4399-AF1A-F71E488D087C}"/>
                </a:ext>
              </a:extLst>
            </p:cNvPr>
            <p:cNvSpPr/>
            <p:nvPr/>
          </p:nvSpPr>
          <p:spPr bwMode="auto">
            <a:xfrm>
              <a:off x="6951663" y="4191000"/>
              <a:ext cx="107950" cy="571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fontScale="22500" lnSpcReduction="20000"/>
            </a:bodyPr>
            <a:lstStyle/>
            <a:p>
              <a:pPr algn="ctr"/>
              <a:endParaRPr/>
            </a:p>
          </p:txBody>
        </p:sp>
      </p:grpSp>
      <p:grpSp>
        <p:nvGrpSpPr>
          <p:cNvPr id="56" name="iŝ1îďe"/>
          <p:cNvGrpSpPr/>
          <p:nvPr/>
        </p:nvGrpSpPr>
        <p:grpSpPr>
          <a:xfrm>
            <a:off x="5265441" y="1150269"/>
            <a:ext cx="6169140" cy="1789753"/>
            <a:chOff x="6145906" y="912356"/>
            <a:chExt cx="5888649" cy="2171615"/>
          </a:xfrm>
        </p:grpSpPr>
        <p:sp>
          <p:nvSpPr>
            <p:cNvPr id="57" name="îŝľîďê">
              <a:extLst>
                <a:ext uri="{FF2B5EF4-FFF2-40B4-BE49-F238E27FC236}">
                  <a16:creationId xmlns:a16="http://schemas.microsoft.com/office/drawing/2014/main" id="{921D2456-A6A6-43F5-AD86-0A010D24A2F0}"/>
                </a:ext>
              </a:extLst>
            </p:cNvPr>
            <p:cNvSpPr txBox="1"/>
            <p:nvPr/>
          </p:nvSpPr>
          <p:spPr>
            <a:xfrm>
              <a:off x="6145906" y="912356"/>
              <a:ext cx="5372994" cy="635568"/>
            </a:xfrm>
            <a:prstGeom prst="rect">
              <a:avLst/>
            </a:prstGeom>
            <a:noFill/>
          </p:spPr>
          <p:txBody>
            <a:bodyPr anchor="b" anchorCtr="0" bIns="45720" lIns="91440" rIns="91440" rtlCol="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zh-CN" b="1" lang="en-US" smtClean="0" sz="2000">
                  <a:latin charset="-122" panose="020b0503020204020204" pitchFamily="34" typeface="微软雅黑"/>
                  <a:ea charset="-122" panose="020b0503020204020204" pitchFamily="34" typeface="微软雅黑"/>
                </a:rPr>
                <a:t>01.小心接触，做好准备</a:t>
              </a:r>
            </a:p>
          </p:txBody>
        </p:sp>
        <p:sp>
          <p:nvSpPr>
            <p:cNvPr id="58" name="íśḻíḓè">
              <a:extLst>
                <a:ext uri="{FF2B5EF4-FFF2-40B4-BE49-F238E27FC236}">
                  <a16:creationId xmlns:a16="http://schemas.microsoft.com/office/drawing/2014/main" id="{F8E07573-A8E5-42F7-B445-E2E8E3B47ABD}"/>
                </a:ext>
              </a:extLst>
            </p:cNvPr>
            <p:cNvSpPr/>
            <p:nvPr/>
          </p:nvSpPr>
          <p:spPr bwMode="auto">
            <a:xfrm>
              <a:off x="6145906" y="1547927"/>
              <a:ext cx="5888649" cy="1536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a:lnSpc>
                  <a:spcPct val="150000"/>
                </a:lnSpc>
              </a:pPr>
              <a:r>
                <a:rPr altLang="en-US" lang="zh-CN" sz="1600">
                  <a:latin charset="-122" panose="020b0503020204020204" pitchFamily="34" typeface="微软雅黑"/>
                  <a:ea charset="-122" panose="020b0503020204020204" pitchFamily="34" typeface="微软雅黑"/>
                </a:rPr>
                <a:t>不要操之过急，时机胜于一切，不要表现出一付急着想得到业务（赚到钱）的猴急样儿。适当的规划可以培养出长期的关系（赚更多的钱），而不只是一件行销而已。 </a:t>
              </a:r>
            </a:p>
          </p:txBody>
        </p:sp>
      </p:grpSp>
      <p:grpSp>
        <p:nvGrpSpPr>
          <p:cNvPr id="59" name="îṩlïḍé"/>
          <p:cNvGrpSpPr/>
          <p:nvPr/>
        </p:nvGrpSpPr>
        <p:grpSpPr>
          <a:xfrm>
            <a:off x="5265441" y="3119338"/>
            <a:ext cx="5628923" cy="827307"/>
            <a:chOff x="6145906" y="1206828"/>
            <a:chExt cx="5372994" cy="1003821"/>
          </a:xfrm>
        </p:grpSpPr>
        <p:sp>
          <p:nvSpPr>
            <p:cNvPr id="60" name="ïsľidé">
              <a:extLst>
                <a:ext uri="{FF2B5EF4-FFF2-40B4-BE49-F238E27FC236}">
                  <a16:creationId xmlns:a16="http://schemas.microsoft.com/office/drawing/2014/main" id="{921D2456-A6A6-43F5-AD86-0A010D24A2F0}"/>
                </a:ext>
              </a:extLst>
            </p:cNvPr>
            <p:cNvSpPr txBox="1"/>
            <p:nvPr/>
          </p:nvSpPr>
          <p:spPr>
            <a:xfrm>
              <a:off x="6145906" y="1206828"/>
              <a:ext cx="5372994" cy="417624"/>
            </a:xfrm>
            <a:prstGeom prst="rect">
              <a:avLst/>
            </a:prstGeom>
            <a:noFill/>
          </p:spPr>
          <p:txBody>
            <a:bodyPr anchor="b" anchorCtr="0" bIns="45720" lIns="91440" rIns="91440" rtlCol="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70000"/>
                </a:lnSpc>
              </a:pPr>
              <a:r>
                <a:rPr altLang="zh-CN" b="1" lang="en-US" smtClean="0" sz="2000">
                  <a:latin charset="-122" panose="020b0503020204020204" pitchFamily="34" typeface="微软雅黑"/>
                  <a:ea charset="-122" panose="020b0503020204020204" pitchFamily="34" typeface="微软雅黑"/>
                </a:rPr>
                <a:t>02.安排一次三方会谈</a:t>
              </a:r>
            </a:p>
          </p:txBody>
        </p:sp>
        <p:sp>
          <p:nvSpPr>
            <p:cNvPr id="61" name="îsḻiḓè">
              <a:extLst>
                <a:ext uri="{FF2B5EF4-FFF2-40B4-BE49-F238E27FC236}">
                  <a16:creationId xmlns:a16="http://schemas.microsoft.com/office/drawing/2014/main" id="{F8E07573-A8E5-42F7-B445-E2E8E3B47ABD}"/>
                </a:ext>
              </a:extLst>
            </p:cNvPr>
            <p:cNvSpPr/>
            <p:nvPr/>
          </p:nvSpPr>
          <p:spPr bwMode="auto">
            <a:xfrm>
              <a:off x="6145906" y="1624453"/>
              <a:ext cx="5197845" cy="586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auto">
                <a:lnSpc>
                  <a:spcPct val="150000"/>
                </a:lnSpc>
              </a:pPr>
              <a:r>
                <a:rPr altLang="en-US" lang="zh-CN" noProof="1" sz="1600">
                  <a:latin charset="-122" panose="020b0503020204020204" pitchFamily="34" typeface="微软雅黑"/>
                  <a:ea charset="-122" panose="020b0503020204020204" pitchFamily="34" typeface="微软雅黑"/>
                </a:rPr>
                <a:t>用有意思的方式为第一次约谈或沟通先进行筹备工作。</a:t>
              </a:r>
            </a:p>
          </p:txBody>
        </p:sp>
      </p:grpSp>
      <p:grpSp>
        <p:nvGrpSpPr>
          <p:cNvPr id="62" name="iṥḻïde"/>
          <p:cNvGrpSpPr/>
          <p:nvPr/>
        </p:nvGrpSpPr>
        <p:grpSpPr>
          <a:xfrm>
            <a:off x="5265441" y="4114409"/>
            <a:ext cx="6169140" cy="1805097"/>
            <a:chOff x="6145906" y="338954"/>
            <a:chExt cx="5888649" cy="2190228"/>
          </a:xfrm>
        </p:grpSpPr>
        <p:sp>
          <p:nvSpPr>
            <p:cNvPr id="63" name="îšļiḍè">
              <a:extLst>
                <a:ext uri="{FF2B5EF4-FFF2-40B4-BE49-F238E27FC236}">
                  <a16:creationId xmlns:a16="http://schemas.microsoft.com/office/drawing/2014/main" id="{921D2456-A6A6-43F5-AD86-0A010D24A2F0}"/>
                </a:ext>
              </a:extLst>
            </p:cNvPr>
            <p:cNvSpPr txBox="1"/>
            <p:nvPr/>
          </p:nvSpPr>
          <p:spPr>
            <a:xfrm>
              <a:off x="6145906" y="338954"/>
              <a:ext cx="5888649" cy="800211"/>
            </a:xfrm>
            <a:prstGeom prst="rect">
              <a:avLst/>
            </a:prstGeom>
            <a:noFill/>
          </p:spPr>
          <p:txBody>
            <a:bodyPr anchor="b" anchorCtr="0" bIns="45720" lIns="91440" rIns="91440" rtlCol="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zh-CN" b="1" lang="en-US" smtClean="0" sz="2000">
                  <a:latin charset="-122" panose="020b0503020204020204" pitchFamily="34" typeface="微软雅黑"/>
                  <a:ea charset="-122" panose="020b0503020204020204" pitchFamily="34" typeface="微软雅黑"/>
                </a:rPr>
                <a:t>03.做第一次接触以前，先取得转介绍客户的个人资料</a:t>
              </a:r>
            </a:p>
          </p:txBody>
        </p:sp>
        <p:sp>
          <p:nvSpPr>
            <p:cNvPr id="64" name="ïšḻíḓe">
              <a:extLst>
                <a:ext uri="{FF2B5EF4-FFF2-40B4-BE49-F238E27FC236}">
                  <a16:creationId xmlns:a16="http://schemas.microsoft.com/office/drawing/2014/main" id="{F8E07573-A8E5-42F7-B445-E2E8E3B47ABD}"/>
                </a:ext>
              </a:extLst>
            </p:cNvPr>
            <p:cNvSpPr/>
            <p:nvPr/>
          </p:nvSpPr>
          <p:spPr bwMode="auto">
            <a:xfrm>
              <a:off x="6145906" y="1178100"/>
              <a:ext cx="5888649" cy="1351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en-US" lang="zh-CN" sz="1600">
                  <a:latin charset="-122" panose="020b0503020204020204" pitchFamily="34" typeface="微软雅黑"/>
                  <a:ea charset="-122" panose="020b0503020204020204" pitchFamily="34" typeface="微软雅黑"/>
                </a:rPr>
                <a:t>这些资料包括公司资料、个人资料、家庭情况、最近一次成功的事、嗜好等。特别可以关注一些细节方面的资料收集</a:t>
              </a:r>
            </a:p>
          </p:txBody>
        </p:sp>
      </p:grpSp>
      <p:cxnSp>
        <p:nvCxnSpPr>
          <p:cNvPr id="65" name="直接连接符 64"/>
          <p:cNvCxnSpPr/>
          <p:nvPr/>
        </p:nvCxnSpPr>
        <p:spPr>
          <a:xfrm>
            <a:off x="5347704" y="2917977"/>
            <a:ext cx="6086877" cy="0"/>
          </a:xfrm>
          <a:prstGeom prst="line">
            <a:avLst/>
          </a:prstGeom>
          <a:ln cap="rnd" w="12700">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347704" y="3959876"/>
            <a:ext cx="6086877" cy="0"/>
          </a:xfrm>
          <a:prstGeom prst="line">
            <a:avLst/>
          </a:prstGeom>
          <a:ln cap="rnd" w="12700">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6207100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7"/>
                                        </p:tgtEl>
                                        <p:attrNameLst>
                                          <p:attrName>style.visibility</p:attrName>
                                        </p:attrNameLst>
                                      </p:cBhvr>
                                      <p:to>
                                        <p:strVal val="visible"/>
                                      </p:to>
                                    </p:set>
                                    <p:animEffect filter="wipe(left)" transition="in">
                                      <p:cBhvr>
                                        <p:cTn dur="750" id="7"/>
                                        <p:tgtEl>
                                          <p:spTgt spid="67"/>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22" presetSubtype="1">
                                  <p:stCondLst>
                                    <p:cond delay="0"/>
                                  </p:stCondLst>
                                  <p:childTnLst>
                                    <p:set>
                                      <p:cBhvr>
                                        <p:cTn dur="1" fill="hold" id="39">
                                          <p:stCondLst>
                                            <p:cond delay="0"/>
                                          </p:stCondLst>
                                        </p:cTn>
                                        <p:tgtEl>
                                          <p:spTgt spid="10"/>
                                        </p:tgtEl>
                                        <p:attrNameLst>
                                          <p:attrName>style.visibility</p:attrName>
                                        </p:attrNameLst>
                                      </p:cBhvr>
                                      <p:to>
                                        <p:strVal val="visible"/>
                                      </p:to>
                                    </p:set>
                                    <p:animEffect filter="wipe(up)" transition="in">
                                      <p:cBhvr>
                                        <p:cTn dur="750" id="40"/>
                                        <p:tgtEl>
                                          <p:spTgt spid="10"/>
                                        </p:tgtEl>
                                      </p:cBhvr>
                                    </p:animEffect>
                                  </p:childTnLst>
                                </p:cTn>
                              </p:par>
                            </p:childTnLst>
                          </p:cTn>
                        </p:par>
                        <p:par>
                          <p:cTn fill="hold" id="41" nodeType="afterGroup">
                            <p:stCondLst>
                              <p:cond delay="3250"/>
                            </p:stCondLst>
                            <p:childTnLst>
                              <p:par>
                                <p:cTn fill="hold" id="42" nodeType="afterEffect" presetClass="entr" presetID="2" presetSubtype="4">
                                  <p:stCondLst>
                                    <p:cond delay="0"/>
                                  </p:stCondLst>
                                  <p:childTnLst>
                                    <p:set>
                                      <p:cBhvr>
                                        <p:cTn dur="1" fill="hold" id="43">
                                          <p:stCondLst>
                                            <p:cond delay="0"/>
                                          </p:stCondLst>
                                        </p:cTn>
                                        <p:tgtEl>
                                          <p:spTgt spid="56"/>
                                        </p:tgtEl>
                                        <p:attrNameLst>
                                          <p:attrName>style.visibility</p:attrName>
                                        </p:attrNameLst>
                                      </p:cBhvr>
                                      <p:to>
                                        <p:strVal val="visible"/>
                                      </p:to>
                                    </p:set>
                                    <p:anim calcmode="lin" valueType="num">
                                      <p:cBhvr additive="base">
                                        <p:cTn dur="750" fill="hold" id="44"/>
                                        <p:tgtEl>
                                          <p:spTgt spid="56"/>
                                        </p:tgtEl>
                                        <p:attrNameLst>
                                          <p:attrName>ppt_x</p:attrName>
                                        </p:attrNameLst>
                                      </p:cBhvr>
                                      <p:tavLst>
                                        <p:tav tm="0">
                                          <p:val>
                                            <p:strVal val="#ppt_x"/>
                                          </p:val>
                                        </p:tav>
                                        <p:tav tm="100000">
                                          <p:val>
                                            <p:strVal val="#ppt_x"/>
                                          </p:val>
                                        </p:tav>
                                      </p:tavLst>
                                    </p:anim>
                                    <p:anim calcmode="lin" valueType="num">
                                      <p:cBhvr additive="base">
                                        <p:cTn dur="750" fill="hold" id="45"/>
                                        <p:tgtEl>
                                          <p:spTgt spid="56"/>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000"/>
                            </p:stCondLst>
                            <p:childTnLst>
                              <p:par>
                                <p:cTn fill="hold" id="47" nodeType="afterEffect" presetClass="entr" presetID="2" presetSubtype="4">
                                  <p:stCondLst>
                                    <p:cond delay="0"/>
                                  </p:stCondLst>
                                  <p:childTnLst>
                                    <p:set>
                                      <p:cBhvr>
                                        <p:cTn dur="1" fill="hold" id="48">
                                          <p:stCondLst>
                                            <p:cond delay="0"/>
                                          </p:stCondLst>
                                        </p:cTn>
                                        <p:tgtEl>
                                          <p:spTgt spid="59"/>
                                        </p:tgtEl>
                                        <p:attrNameLst>
                                          <p:attrName>style.visibility</p:attrName>
                                        </p:attrNameLst>
                                      </p:cBhvr>
                                      <p:to>
                                        <p:strVal val="visible"/>
                                      </p:to>
                                    </p:set>
                                    <p:anim calcmode="lin" valueType="num">
                                      <p:cBhvr additive="base">
                                        <p:cTn dur="750" fill="hold" id="49"/>
                                        <p:tgtEl>
                                          <p:spTgt spid="59"/>
                                        </p:tgtEl>
                                        <p:attrNameLst>
                                          <p:attrName>ppt_x</p:attrName>
                                        </p:attrNameLst>
                                      </p:cBhvr>
                                      <p:tavLst>
                                        <p:tav tm="0">
                                          <p:val>
                                            <p:strVal val="#ppt_x"/>
                                          </p:val>
                                        </p:tav>
                                        <p:tav tm="100000">
                                          <p:val>
                                            <p:strVal val="#ppt_x"/>
                                          </p:val>
                                        </p:tav>
                                      </p:tavLst>
                                    </p:anim>
                                    <p:anim calcmode="lin" valueType="num">
                                      <p:cBhvr additive="base">
                                        <p:cTn dur="750" fill="hold" id="50"/>
                                        <p:tgtEl>
                                          <p:spTgt spid="59"/>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750"/>
                            </p:stCondLst>
                            <p:childTnLst>
                              <p:par>
                                <p:cTn fill="hold" id="52" nodeType="afterEffect" presetClass="entr" presetID="2" presetSubtype="4">
                                  <p:stCondLst>
                                    <p:cond delay="0"/>
                                  </p:stCondLst>
                                  <p:childTnLst>
                                    <p:set>
                                      <p:cBhvr>
                                        <p:cTn dur="1" fill="hold" id="53">
                                          <p:stCondLst>
                                            <p:cond delay="0"/>
                                          </p:stCondLst>
                                        </p:cTn>
                                        <p:tgtEl>
                                          <p:spTgt spid="62"/>
                                        </p:tgtEl>
                                        <p:attrNameLst>
                                          <p:attrName>style.visibility</p:attrName>
                                        </p:attrNameLst>
                                      </p:cBhvr>
                                      <p:to>
                                        <p:strVal val="visible"/>
                                      </p:to>
                                    </p:set>
                                    <p:anim calcmode="lin" valueType="num">
                                      <p:cBhvr additive="base">
                                        <p:cTn dur="750" fill="hold" id="54"/>
                                        <p:tgtEl>
                                          <p:spTgt spid="62"/>
                                        </p:tgtEl>
                                        <p:attrNameLst>
                                          <p:attrName>ppt_x</p:attrName>
                                        </p:attrNameLst>
                                      </p:cBhvr>
                                      <p:tavLst>
                                        <p:tav tm="0">
                                          <p:val>
                                            <p:strVal val="#ppt_x"/>
                                          </p:val>
                                        </p:tav>
                                        <p:tav tm="100000">
                                          <p:val>
                                            <p:strVal val="#ppt_x"/>
                                          </p:val>
                                        </p:tav>
                                      </p:tavLst>
                                    </p:anim>
                                    <p:anim calcmode="lin" valueType="num">
                                      <p:cBhvr additive="base">
                                        <p:cTn dur="750" fill="hold" id="55"/>
                                        <p:tgtEl>
                                          <p:spTgt spid="62"/>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5500"/>
                            </p:stCondLst>
                            <p:childTnLst>
                              <p:par>
                                <p:cTn fill="hold" id="57" nodeType="afterEffect" presetClass="entr" presetID="22" presetSubtype="8">
                                  <p:stCondLst>
                                    <p:cond delay="0"/>
                                  </p:stCondLst>
                                  <p:childTnLst>
                                    <p:set>
                                      <p:cBhvr>
                                        <p:cTn dur="1" fill="hold" id="58">
                                          <p:stCondLst>
                                            <p:cond delay="0"/>
                                          </p:stCondLst>
                                        </p:cTn>
                                        <p:tgtEl>
                                          <p:spTgt spid="65"/>
                                        </p:tgtEl>
                                        <p:attrNameLst>
                                          <p:attrName>style.visibility</p:attrName>
                                        </p:attrNameLst>
                                      </p:cBhvr>
                                      <p:to>
                                        <p:strVal val="visible"/>
                                      </p:to>
                                    </p:set>
                                    <p:animEffect filter="wipe(left)" transition="in">
                                      <p:cBhvr>
                                        <p:cTn dur="750" id="59"/>
                                        <p:tgtEl>
                                          <p:spTgt spid="65"/>
                                        </p:tgtEl>
                                      </p:cBhvr>
                                    </p:animEffect>
                                  </p:childTnLst>
                                </p:cTn>
                              </p:par>
                            </p:childTnLst>
                          </p:cTn>
                        </p:par>
                        <p:par>
                          <p:cTn fill="hold" id="60" nodeType="afterGroup">
                            <p:stCondLst>
                              <p:cond delay="6250"/>
                            </p:stCondLst>
                            <p:childTnLst>
                              <p:par>
                                <p:cTn fill="hold" id="61" nodeType="afterEffect" presetClass="entr" presetID="22" presetSubtype="2">
                                  <p:stCondLst>
                                    <p:cond delay="0"/>
                                  </p:stCondLst>
                                  <p:childTnLst>
                                    <p:set>
                                      <p:cBhvr>
                                        <p:cTn dur="1" fill="hold" id="62">
                                          <p:stCondLst>
                                            <p:cond delay="0"/>
                                          </p:stCondLst>
                                        </p:cTn>
                                        <p:tgtEl>
                                          <p:spTgt spid="66"/>
                                        </p:tgtEl>
                                        <p:attrNameLst>
                                          <p:attrName>style.visibility</p:attrName>
                                        </p:attrNameLst>
                                      </p:cBhvr>
                                      <p:to>
                                        <p:strVal val="visible"/>
                                      </p:to>
                                    </p:set>
                                    <p:animEffect filter="wipe(right)" transition="in">
                                      <p:cBhvr>
                                        <p:cTn dur="750" id="63"/>
                                        <p:tgtEl>
                                          <p:spTgt spid="66"/>
                                        </p:tgtEl>
                                      </p:cBhvr>
                                    </p:animEffect>
                                  </p:childTnLst>
                                </p:cTn>
                              </p:par>
                            </p:childTnLst>
                          </p:cTn>
                        </p:par>
                        <p:par>
                          <p:cTn fill="hold" id="64" nodeType="afterGroup">
                            <p:stCondLst>
                              <p:cond delay="7000"/>
                            </p:stCondLst>
                            <p:childTnLst>
                              <p:par>
                                <p:cTn fill="hold" grpId="0" id="65" nodeType="afterEffect" presetClass="entr" presetID="22" presetSubtype="8">
                                  <p:stCondLst>
                                    <p:cond delay="0"/>
                                  </p:stCondLst>
                                  <p:childTnLst>
                                    <p:set>
                                      <p:cBhvr>
                                        <p:cTn dur="1" fill="hold" id="66">
                                          <p:stCondLst>
                                            <p:cond delay="0"/>
                                          </p:stCondLst>
                                        </p:cTn>
                                        <p:tgtEl>
                                          <p:spTgt spid="68"/>
                                        </p:tgtEl>
                                        <p:attrNameLst>
                                          <p:attrName>style.visibility</p:attrName>
                                        </p:attrNameLst>
                                      </p:cBhvr>
                                      <p:to>
                                        <p:strVal val="visible"/>
                                      </p:to>
                                    </p:set>
                                    <p:animEffect filter="wipe(left)" transition="in">
                                      <p:cBhvr>
                                        <p:cTn dur="750" id="67"/>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5668612"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如何让老客户主动大量为你转介绍</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cxnSp>
        <p:nvCxnSpPr>
          <p:cNvPr id="10" name="直接连接符 9"/>
          <p:cNvCxnSpPr>
            <a:endCxn id="30" idx="2"/>
          </p:cNvCxnSpPr>
          <p:nvPr/>
        </p:nvCxnSpPr>
        <p:spPr>
          <a:xfrm>
            <a:off x="628316" y="3262342"/>
            <a:ext cx="3560537" cy="0"/>
          </a:xfrm>
          <a:prstGeom prst="line">
            <a:avLst/>
          </a:prstGeom>
          <a:ln cap="rnd" w="12700">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30" idx="6"/>
          </p:cNvCxnSpPr>
          <p:nvPr/>
        </p:nvCxnSpPr>
        <p:spPr>
          <a:xfrm>
            <a:off x="7926279" y="3262342"/>
            <a:ext cx="3560537" cy="0"/>
          </a:xfrm>
          <a:prstGeom prst="line">
            <a:avLst/>
          </a:prstGeom>
          <a:ln cap="rnd" w="12700">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18" name="îşḻîdè"/>
          <p:cNvGrpSpPr/>
          <p:nvPr/>
        </p:nvGrpSpPr>
        <p:grpSpPr>
          <a:xfrm>
            <a:off x="1003787" y="1907263"/>
            <a:ext cx="2704156" cy="3223792"/>
            <a:chOff x="1107353" y="2277121"/>
            <a:chExt cx="2704156" cy="3223792"/>
          </a:xfrm>
        </p:grpSpPr>
        <p:sp>
          <p:nvSpPr>
            <p:cNvPr id="19" name="îṥľïďe"/>
            <p:cNvSpPr/>
            <p:nvPr/>
          </p:nvSpPr>
          <p:spPr>
            <a:xfrm>
              <a:off x="2150252" y="2277121"/>
              <a:ext cx="618358" cy="619988"/>
            </a:xfrm>
            <a:prstGeom prst="ellipse">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70000" lnSpcReduction="20000"/>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lnSpc>
                  <a:spcPct val="170000"/>
                </a:lnSpc>
              </a:pPr>
              <a:r>
                <a:rPr altLang="zh-CN" b="1" lang="en-US" smtClean="0" sz="2000">
                  <a:latin charset="-122" panose="020b0503020204020204" pitchFamily="34" typeface="微软雅黑"/>
                  <a:ea charset="-122" panose="020b0503020204020204" pitchFamily="34" typeface="微软雅黑"/>
                </a:rPr>
                <a:t>04</a:t>
              </a:r>
            </a:p>
          </p:txBody>
        </p:sp>
        <p:grpSp>
          <p:nvGrpSpPr>
            <p:cNvPr id="20" name="ïSḻiḍê"/>
            <p:cNvGrpSpPr/>
            <p:nvPr/>
          </p:nvGrpSpPr>
          <p:grpSpPr>
            <a:xfrm>
              <a:off x="1107353" y="2897110"/>
              <a:ext cx="2704156" cy="2603803"/>
              <a:chOff x="660400" y="4043931"/>
              <a:chExt cx="2365376" cy="2603803"/>
            </a:xfrm>
            <a:solidFill>
              <a:schemeClr val="bg1"/>
            </a:solidFill>
          </p:grpSpPr>
          <p:sp>
            <p:nvSpPr>
              <p:cNvPr id="21" name="îśḷíḋé">
                <a:extLst>
                  <a:ext uri="{FF2B5EF4-FFF2-40B4-BE49-F238E27FC236}">
                    <a16:creationId xmlns:a16="http://schemas.microsoft.com/office/drawing/2014/main" id="{AC321F9B-F99D-44D6-95EE-4CF3F8A760F8}"/>
                  </a:ext>
                </a:extLst>
              </p:cNvPr>
              <p:cNvSpPr/>
              <p:nvPr/>
            </p:nvSpPr>
            <p:spPr bwMode="auto">
              <a:xfrm>
                <a:off x="660400" y="4516272"/>
                <a:ext cx="2365376" cy="2131462"/>
              </a:xfrm>
              <a:prstGeom prst="rect">
                <a:avLst/>
              </a:prstGeom>
              <a:solidFill>
                <a:srgbClr val="8ADADE"/>
              </a:solidFill>
              <a:ln>
                <a:noFill/>
              </a:ln>
              <a:extLs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pPr>
                <a:r>
                  <a:rPr altLang="en-US" lang="zh-CN" smtClean="0" sz="1600">
                    <a:solidFill>
                      <a:schemeClr val="bg1"/>
                    </a:solidFill>
                    <a:latin charset="-122" panose="020b0503020204020204" pitchFamily="34" typeface="微软雅黑"/>
                    <a:ea charset="-122" panose="020b0503020204020204" pitchFamily="34" typeface="微软雅黑"/>
                  </a:rPr>
                  <a:t>       事实上，一开始你的行销动作做得愈少，获得的信赖度可能就愈高。你只要建立好关系，取得对方的信任，再进行下面的动作。</a:t>
                </a:r>
              </a:p>
            </p:txBody>
          </p:sp>
          <p:sp>
            <p:nvSpPr>
              <p:cNvPr id="22" name="i$ḻîḑè">
                <a:extLst>
                  <a:ext uri="{FF2B5EF4-FFF2-40B4-BE49-F238E27FC236}">
                    <a16:creationId xmlns:a16="http://schemas.microsoft.com/office/drawing/2014/main" id="{AC321F9B-F99D-44D6-95EE-4CF3F8A760F8}"/>
                  </a:ext>
                </a:extLst>
              </p:cNvPr>
              <p:cNvSpPr/>
              <p:nvPr/>
            </p:nvSpPr>
            <p:spPr bwMode="auto">
              <a:xfrm>
                <a:off x="660400" y="4043931"/>
                <a:ext cx="2365376" cy="472340"/>
              </a:xfrm>
              <a:prstGeom prst="rect">
                <a:avLst/>
              </a:prstGeom>
              <a:solidFill>
                <a:srgbClr val="36B8BD"/>
              </a:solidFill>
              <a:ln>
                <a:noFill/>
              </a:ln>
              <a:extLst>
                <a:ext uri="{91240B29-F687-4F45-9708-019B960494DF}">
                  <a14:hiddenLine w="9525">
                    <a:solidFill>
                      <a:srgbClr val="000000"/>
                    </a:solidFill>
                    <a:miter lim="800000"/>
                    <a:headEnd/>
                    <a:tailEnd/>
                  </a14:hiddenLine>
                </a:ext>
              </a:extLst>
            </p:spPr>
            <p:txBody>
              <a:bodyPr anchor="ctr"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mtClean="0" sz="2000">
                    <a:latin charset="-122" panose="020b0503020204020204" pitchFamily="34" typeface="微软雅黑"/>
                    <a:ea charset="-122" panose="020b0503020204020204" pitchFamily="34" typeface="微软雅黑"/>
                  </a:rPr>
                  <a:t>第一次见面不必行销</a:t>
                </a:r>
              </a:p>
            </p:txBody>
          </p:sp>
        </p:grpSp>
      </p:grpSp>
      <p:grpSp>
        <p:nvGrpSpPr>
          <p:cNvPr id="23" name="ïšḷîde"/>
          <p:cNvGrpSpPr/>
          <p:nvPr/>
        </p:nvGrpSpPr>
        <p:grpSpPr>
          <a:xfrm>
            <a:off x="8407189" y="1907263"/>
            <a:ext cx="2704156" cy="3223792"/>
            <a:chOff x="8510755" y="2277121"/>
            <a:chExt cx="2704156" cy="3223792"/>
          </a:xfrm>
        </p:grpSpPr>
        <p:sp>
          <p:nvSpPr>
            <p:cNvPr id="24" name="ï$ľîḓê"/>
            <p:cNvSpPr/>
            <p:nvPr/>
          </p:nvSpPr>
          <p:spPr>
            <a:xfrm>
              <a:off x="9553654" y="2277121"/>
              <a:ext cx="618358" cy="619988"/>
            </a:xfrm>
            <a:prstGeom prst="ellipse">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70000" lnSpcReduction="20000"/>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lnSpc>
                  <a:spcPct val="170000"/>
                </a:lnSpc>
              </a:pPr>
              <a:r>
                <a:rPr altLang="zh-CN" b="1" lang="en-US" smtClean="0" sz="2000">
                  <a:latin charset="-122" panose="020b0503020204020204" pitchFamily="34" typeface="微软雅黑"/>
                  <a:ea charset="-122" panose="020b0503020204020204" pitchFamily="34" typeface="微软雅黑"/>
                </a:rPr>
                <a:t>05</a:t>
              </a:r>
            </a:p>
          </p:txBody>
        </p:sp>
        <p:grpSp>
          <p:nvGrpSpPr>
            <p:cNvPr id="25" name="işḻíďê"/>
            <p:cNvGrpSpPr/>
            <p:nvPr/>
          </p:nvGrpSpPr>
          <p:grpSpPr>
            <a:xfrm>
              <a:off x="8510755" y="2897110"/>
              <a:ext cx="2704156" cy="2603803"/>
              <a:chOff x="660400" y="4043931"/>
              <a:chExt cx="2365376" cy="2603803"/>
            </a:xfrm>
            <a:solidFill>
              <a:schemeClr val="bg1"/>
            </a:solidFill>
          </p:grpSpPr>
          <p:sp>
            <p:nvSpPr>
              <p:cNvPr id="26" name="ïṥľîḍê">
                <a:extLst>
                  <a:ext uri="{FF2B5EF4-FFF2-40B4-BE49-F238E27FC236}">
                    <a16:creationId xmlns:a16="http://schemas.microsoft.com/office/drawing/2014/main" id="{AC321F9B-F99D-44D6-95EE-4CF3F8A760F8}"/>
                  </a:ext>
                </a:extLst>
              </p:cNvPr>
              <p:cNvSpPr/>
              <p:nvPr/>
            </p:nvSpPr>
            <p:spPr bwMode="auto">
              <a:xfrm>
                <a:off x="660400" y="4516272"/>
                <a:ext cx="2365376" cy="2131462"/>
              </a:xfrm>
              <a:prstGeom prst="rect">
                <a:avLst/>
              </a:prstGeom>
              <a:solidFill>
                <a:srgbClr val="8ADADE"/>
              </a:solidFill>
              <a:ln>
                <a:noFill/>
              </a:ln>
              <a:extLs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pPr>
                <a:r>
                  <a:rPr altLang="en-US" lang="zh-CN" smtClean="0" sz="1600">
                    <a:solidFill>
                      <a:schemeClr val="bg1"/>
                    </a:solidFill>
                    <a:latin charset="-122" panose="020b0503020204020204" pitchFamily="34" typeface="微软雅黑"/>
                    <a:ea charset="-122" panose="020b0503020204020204" pitchFamily="34" typeface="微软雅黑"/>
                  </a:rPr>
                  <a:t>        安排1分钟私下里商谈的时间开门见山谈业务 。开门见山谈业务 。开门见山谈业务 。开门见山谈业务 。开门见山谈业务 。</a:t>
                </a:r>
              </a:p>
            </p:txBody>
          </p:sp>
          <p:sp>
            <p:nvSpPr>
              <p:cNvPr id="27" name="ïṥļiḍè">
                <a:extLst>
                  <a:ext uri="{FF2B5EF4-FFF2-40B4-BE49-F238E27FC236}">
                    <a16:creationId xmlns:a16="http://schemas.microsoft.com/office/drawing/2014/main" id="{AC321F9B-F99D-44D6-95EE-4CF3F8A760F8}"/>
                  </a:ext>
                </a:extLst>
              </p:cNvPr>
              <p:cNvSpPr/>
              <p:nvPr/>
            </p:nvSpPr>
            <p:spPr bwMode="auto">
              <a:xfrm>
                <a:off x="660400" y="4043931"/>
                <a:ext cx="2365376" cy="472340"/>
              </a:xfrm>
              <a:prstGeom prst="rect">
                <a:avLst/>
              </a:prstGeom>
              <a:solidFill>
                <a:srgbClr val="36B8BD"/>
              </a:solidFill>
              <a:ln>
                <a:noFill/>
              </a:ln>
              <a:extLst>
                <a:ext uri="{91240B29-F687-4F45-9708-019B960494DF}">
                  <a14:hiddenLine w="9525">
                    <a:solidFill>
                      <a:srgbClr val="000000"/>
                    </a:solidFill>
                    <a:miter lim="800000"/>
                    <a:headEnd/>
                    <a:tailEnd/>
                  </a14:hiddenLine>
                </a:ext>
              </a:extLst>
            </p:spPr>
            <p:txBody>
              <a:bodyPr anchor="ctr"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mtClean="0" sz="2000">
                    <a:latin charset="-122" panose="020b0503020204020204" pitchFamily="34" typeface="微软雅黑"/>
                    <a:ea charset="-122" panose="020b0503020204020204" pitchFamily="34" typeface="微软雅黑"/>
                  </a:rPr>
                  <a:t>安排1分钟商谈的时间</a:t>
                </a:r>
              </a:p>
            </p:txBody>
          </p:sp>
        </p:grpSp>
      </p:grpSp>
      <p:grpSp>
        <p:nvGrpSpPr>
          <p:cNvPr id="28" name="组合 27"/>
          <p:cNvGrpSpPr/>
          <p:nvPr/>
        </p:nvGrpSpPr>
        <p:grpSpPr>
          <a:xfrm>
            <a:off x="4188853" y="1393629"/>
            <a:ext cx="3737426" cy="3737426"/>
            <a:chOff x="4220937" y="1763487"/>
            <a:chExt cx="3737426" cy="3737426"/>
          </a:xfrm>
        </p:grpSpPr>
        <p:pic>
          <p:nvPicPr>
            <p:cNvPr id="29" name="图片 28"/>
            <p:cNvPicPr>
              <a:picLocks noChangeAspect="1"/>
            </p:cNvPicPr>
            <p:nvPr/>
          </p:nvPicPr>
          <p:blipFill>
            <a:blip r:embed="rId4">
              <a:extLst>
                <a:ext uri="{28A0092B-C50C-407E-A947-70E740481C1C}">
                  <a14:useLocalDpi val="0"/>
                </a:ext>
              </a:extLst>
            </a:blip>
            <a:stretch>
              <a:fillRect/>
            </a:stretch>
          </p:blipFill>
          <p:spPr>
            <a:xfrm>
              <a:off x="4725442" y="2316916"/>
              <a:ext cx="2711471" cy="2806877"/>
            </a:xfrm>
            <a:prstGeom prst="rect">
              <a:avLst/>
            </a:prstGeom>
          </p:spPr>
        </p:pic>
        <p:sp>
          <p:nvSpPr>
            <p:cNvPr id="30" name="í$ḻíḍê"/>
            <p:cNvSpPr/>
            <p:nvPr/>
          </p:nvSpPr>
          <p:spPr>
            <a:xfrm>
              <a:off x="4220937" y="1763487"/>
              <a:ext cx="3737426" cy="3737426"/>
            </a:xfrm>
            <a:prstGeom prst="donut">
              <a:avLst>
                <a:gd fmla="val 13006" name="adj"/>
              </a:avLst>
            </a:prstGeom>
            <a:solidFill>
              <a:srgbClr val="144C85"/>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de-DE" sz="7196">
                <a:solidFill>
                  <a:schemeClr val="bg1"/>
                </a:solidFill>
              </a:endParaRPr>
            </a:p>
          </p:txBody>
        </p:sp>
      </p:grpSp>
    </p:spTree>
    <p:extLst>
      <p:ext uri="{BB962C8B-B14F-4D97-AF65-F5344CB8AC3E}">
        <p14:creationId val="184322161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750" id="7"/>
                                        <p:tgtEl>
                                          <p:spTgt spid="3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45"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2000" id="40"/>
                                        <p:tgtEl>
                                          <p:spTgt spid="28"/>
                                        </p:tgtEl>
                                      </p:cBhvr>
                                    </p:animEffect>
                                    <p:anim calcmode="lin" valueType="num">
                                      <p:cBhvr>
                                        <p:cTn dur="2000" fill="hold" id="41"/>
                                        <p:tgtEl>
                                          <p:spTgt spid="28"/>
                                        </p:tgtEl>
                                        <p:attrNameLst>
                                          <p:attrName>ppt_w</p:attrName>
                                        </p:attrNameLst>
                                      </p:cBhvr>
                                      <p:tavLst>
                                        <p:tav fmla="#ppt_w*sin(2.5*pi*$)" tm="0">
                                          <p:val>
                                            <p:fltVal val="0"/>
                                          </p:val>
                                        </p:tav>
                                        <p:tav tm="100000">
                                          <p:val>
                                            <p:fltVal val="1"/>
                                          </p:val>
                                        </p:tav>
                                      </p:tavLst>
                                    </p:anim>
                                    <p:anim calcmode="lin" valueType="num">
                                      <p:cBhvr>
                                        <p:cTn dur="2000" fill="hold" id="42"/>
                                        <p:tgtEl>
                                          <p:spTgt spid="28"/>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4500"/>
                            </p:stCondLst>
                            <p:childTnLst>
                              <p:par>
                                <p:cTn fill="hold" id="44" nodeType="afterEffect" presetClass="entr" presetID="22" presetSubtype="2">
                                  <p:stCondLst>
                                    <p:cond delay="0"/>
                                  </p:stCondLst>
                                  <p:childTnLst>
                                    <p:set>
                                      <p:cBhvr>
                                        <p:cTn dur="1" fill="hold" id="45">
                                          <p:stCondLst>
                                            <p:cond delay="0"/>
                                          </p:stCondLst>
                                        </p:cTn>
                                        <p:tgtEl>
                                          <p:spTgt spid="10"/>
                                        </p:tgtEl>
                                        <p:attrNameLst>
                                          <p:attrName>style.visibility</p:attrName>
                                        </p:attrNameLst>
                                      </p:cBhvr>
                                      <p:to>
                                        <p:strVal val="visible"/>
                                      </p:to>
                                    </p:set>
                                    <p:animEffect filter="wipe(right)" transition="in">
                                      <p:cBhvr>
                                        <p:cTn dur="500" id="46"/>
                                        <p:tgtEl>
                                          <p:spTgt spid="10"/>
                                        </p:tgtEl>
                                      </p:cBhvr>
                                    </p:animEffect>
                                  </p:childTnLst>
                                </p:cTn>
                              </p:par>
                              <p:par>
                                <p:cTn fill="hold" id="47" nodeType="with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par>
                          <p:cTn fill="hold" id="50" nodeType="afterGroup">
                            <p:stCondLst>
                              <p:cond delay="5000"/>
                            </p:stCondLst>
                            <p:childTnLst>
                              <p:par>
                                <p:cTn fill="hold" id="51" nodeType="afterEffect" presetClass="entr" presetID="22" presetSubtype="1">
                                  <p:stCondLst>
                                    <p:cond delay="0"/>
                                  </p:stCondLst>
                                  <p:childTnLst>
                                    <p:set>
                                      <p:cBhvr>
                                        <p:cTn dur="1" fill="hold" id="52">
                                          <p:stCondLst>
                                            <p:cond delay="0"/>
                                          </p:stCondLst>
                                        </p:cTn>
                                        <p:tgtEl>
                                          <p:spTgt spid="23"/>
                                        </p:tgtEl>
                                        <p:attrNameLst>
                                          <p:attrName>style.visibility</p:attrName>
                                        </p:attrNameLst>
                                      </p:cBhvr>
                                      <p:to>
                                        <p:strVal val="visible"/>
                                      </p:to>
                                    </p:set>
                                    <p:animEffect filter="wipe(up)" transition="in">
                                      <p:cBhvr>
                                        <p:cTn dur="500" id="53"/>
                                        <p:tgtEl>
                                          <p:spTgt spid="23"/>
                                        </p:tgtEl>
                                      </p:cBhvr>
                                    </p:animEffect>
                                  </p:childTnLst>
                                </p:cTn>
                              </p:par>
                              <p:par>
                                <p:cTn fill="hold" id="54" nodeType="withEffect" presetClass="entr" presetID="22" presetSubtype="1">
                                  <p:stCondLst>
                                    <p:cond delay="0"/>
                                  </p:stCondLst>
                                  <p:childTnLst>
                                    <p:set>
                                      <p:cBhvr>
                                        <p:cTn dur="1" fill="hold" id="55">
                                          <p:stCondLst>
                                            <p:cond delay="0"/>
                                          </p:stCondLst>
                                        </p:cTn>
                                        <p:tgtEl>
                                          <p:spTgt spid="18"/>
                                        </p:tgtEl>
                                        <p:attrNameLst>
                                          <p:attrName>style.visibility</p:attrName>
                                        </p:attrNameLst>
                                      </p:cBhvr>
                                      <p:to>
                                        <p:strVal val="visible"/>
                                      </p:to>
                                    </p:set>
                                    <p:animEffect filter="wipe(up)" transition="in">
                                      <p:cBhvr>
                                        <p:cTn dur="500" id="56"/>
                                        <p:tgtEl>
                                          <p:spTgt spid="18"/>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32"/>
                                        </p:tgtEl>
                                        <p:attrNameLst>
                                          <p:attrName>style.visibility</p:attrName>
                                        </p:attrNameLst>
                                      </p:cBhvr>
                                      <p:to>
                                        <p:strVal val="visible"/>
                                      </p:to>
                                    </p:set>
                                    <p:animEffect filter="wipe(left)" transition="in">
                                      <p:cBhvr>
                                        <p:cTn dur="750" id="6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5668612"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如何让老客户主动大量为你转介绍</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10" name="íśḻíde"/>
          <p:cNvGrpSpPr/>
          <p:nvPr/>
        </p:nvGrpSpPr>
        <p:grpSpPr>
          <a:xfrm>
            <a:off x="576081" y="1849900"/>
            <a:ext cx="3015096" cy="1092891"/>
            <a:chOff x="8228164" y="1531146"/>
            <a:chExt cx="3290736" cy="1092891"/>
          </a:xfrm>
        </p:grpSpPr>
        <p:sp>
          <p:nvSpPr>
            <p:cNvPr id="12" name="íṧḷídé">
              <a:extLst>
                <a:ext uri="{FF2B5EF4-FFF2-40B4-BE49-F238E27FC236}">
                  <a16:creationId xmlns:a16="http://schemas.microsoft.com/office/drawing/2014/main" id="{4E9A126B-220C-4D25-BF8F-206546389E42}"/>
                </a:ext>
              </a:extLst>
            </p:cNvPr>
            <p:cNvSpPr/>
            <p:nvPr/>
          </p:nvSpPr>
          <p:spPr bwMode="auto">
            <a:xfrm>
              <a:off x="8453765" y="1918742"/>
              <a:ext cx="3065135" cy="705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20000"/>
                </a:lnSpc>
              </a:pPr>
              <a:r>
                <a:rPr altLang="en-US" lang="zh-CN" sz="1400">
                  <a:latin charset="-122" panose="02010600040101010101" pitchFamily="2" typeface="华文楷体"/>
                  <a:ea charset="-122" panose="02010600040101010101" pitchFamily="2" typeface="华文楷体"/>
                </a:rPr>
                <a:t>如果你有办法让准客户帮你搜集资料，就等于得到了一个对你的销售感兴趣的准客户，他会很乐意谈话与聆听。</a:t>
              </a:r>
            </a:p>
          </p:txBody>
        </p:sp>
        <p:sp>
          <p:nvSpPr>
            <p:cNvPr id="18" name="íṧḷîḑè">
              <a:extLst>
                <a:ext uri="{FF2B5EF4-FFF2-40B4-BE49-F238E27FC236}">
                  <a16:creationId xmlns:a16="http://schemas.microsoft.com/office/drawing/2014/main" id="{3B38DF14-A661-4985-8EB6-C154FB94541B}"/>
                </a:ext>
              </a:extLst>
            </p:cNvPr>
            <p:cNvSpPr txBox="1"/>
            <p:nvPr/>
          </p:nvSpPr>
          <p:spPr bwMode="auto">
            <a:xfrm>
              <a:off x="8228164" y="1531146"/>
              <a:ext cx="3290736"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spcBef>
                  <a:spcPct val="0"/>
                </a:spcBef>
              </a:pPr>
              <a:r>
                <a:rPr altLang="zh-CN" lang="en-US" smtClean="0" sz="2000">
                  <a:latin charset="-122" panose="02010600040101010101" pitchFamily="2" typeface="华文楷体"/>
                  <a:ea charset="-122" panose="02010600040101010101" pitchFamily="2" typeface="华文楷体"/>
                </a:rPr>
                <a:t>06.让准客户准备资料</a:t>
              </a:r>
            </a:p>
          </p:txBody>
        </p:sp>
      </p:grpSp>
      <p:grpSp>
        <p:nvGrpSpPr>
          <p:cNvPr id="19" name="í$ḻïḑè"/>
          <p:cNvGrpSpPr/>
          <p:nvPr/>
        </p:nvGrpSpPr>
        <p:grpSpPr>
          <a:xfrm>
            <a:off x="8419485" y="1784919"/>
            <a:ext cx="3015096" cy="1470521"/>
            <a:chOff x="8228164" y="1466165"/>
            <a:chExt cx="3290736" cy="1470521"/>
          </a:xfrm>
        </p:grpSpPr>
        <p:sp>
          <p:nvSpPr>
            <p:cNvPr id="20" name="íSlïde">
              <a:extLst>
                <a:ext uri="{FF2B5EF4-FFF2-40B4-BE49-F238E27FC236}">
                  <a16:creationId xmlns:a16="http://schemas.microsoft.com/office/drawing/2014/main" id="{4E9A126B-220C-4D25-BF8F-206546389E42}"/>
                </a:ext>
              </a:extLst>
            </p:cNvPr>
            <p:cNvSpPr/>
            <p:nvPr/>
          </p:nvSpPr>
          <p:spPr bwMode="auto">
            <a:xfrm>
              <a:off x="8228164" y="1853762"/>
              <a:ext cx="3290736" cy="1082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en-US" lang="zh-CN" sz="1400">
                  <a:latin charset="-122" panose="02010600040101010101" pitchFamily="2" typeface="华文楷体"/>
                  <a:ea charset="-122" panose="02010600040101010101" pitchFamily="2" typeface="华文楷体"/>
                </a:rPr>
                <a:t>资料就像电话一样，是不可能完成销售的,因此，只要寄足够引起对方兴趣的资料就可以了。</a:t>
              </a:r>
            </a:p>
          </p:txBody>
        </p:sp>
        <p:sp>
          <p:nvSpPr>
            <p:cNvPr id="21" name="iṣlîďê">
              <a:extLst>
                <a:ext uri="{FF2B5EF4-FFF2-40B4-BE49-F238E27FC236}">
                  <a16:creationId xmlns:a16="http://schemas.microsoft.com/office/drawing/2014/main" id="{3B38DF14-A661-4985-8EB6-C154FB94541B}"/>
                </a:ext>
              </a:extLst>
            </p:cNvPr>
            <p:cNvSpPr txBox="1"/>
            <p:nvPr/>
          </p:nvSpPr>
          <p:spPr bwMode="auto">
            <a:xfrm>
              <a:off x="8228164" y="1466165"/>
              <a:ext cx="3290736"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zh-CN" lang="en-US" smtClean="0" sz="2000">
                  <a:latin charset="-122" panose="02010600040101010101" pitchFamily="2" typeface="华文楷体"/>
                  <a:ea charset="-122" panose="02010600040101010101" pitchFamily="2" typeface="华文楷体"/>
                </a:rPr>
                <a:t>07.不要寄太多资料</a:t>
              </a:r>
            </a:p>
          </p:txBody>
        </p:sp>
      </p:grpSp>
      <p:sp>
        <p:nvSpPr>
          <p:cNvPr id="22" name="işḷídê"/>
          <p:cNvSpPr/>
          <p:nvPr/>
        </p:nvSpPr>
        <p:spPr bwMode="auto">
          <a:xfrm>
            <a:off x="4056014" y="1539125"/>
            <a:ext cx="1153557" cy="1159682"/>
          </a:xfrm>
          <a:prstGeom prst="ellipse">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tLang="zh-CN" lang="en-US">
              <a:solidFill>
                <a:schemeClr val="lt1"/>
              </a:solidFill>
            </a:endParaRPr>
          </a:p>
        </p:txBody>
      </p:sp>
      <p:sp>
        <p:nvSpPr>
          <p:cNvPr id="23" name="iS1ïḋè"/>
          <p:cNvSpPr/>
          <p:nvPr/>
        </p:nvSpPr>
        <p:spPr bwMode="auto">
          <a:xfrm>
            <a:off x="6801091" y="1539125"/>
            <a:ext cx="1153557" cy="1159682"/>
          </a:xfrm>
          <a:prstGeom prst="ellipse">
            <a:avLst/>
          </a:prstGeom>
          <a:blipFill dpi="0" rotWithShape="1">
            <a:blip r:embed="rId5">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tLang="zh-CN" lang="en-US">
              <a:solidFill>
                <a:schemeClr val="lt1"/>
              </a:solidFill>
            </a:endParaRPr>
          </a:p>
        </p:txBody>
      </p:sp>
      <p:sp>
        <p:nvSpPr>
          <p:cNvPr id="24" name="îṩḻiḓé"/>
          <p:cNvSpPr/>
          <p:nvPr/>
        </p:nvSpPr>
        <p:spPr bwMode="auto">
          <a:xfrm>
            <a:off x="4056014" y="4308919"/>
            <a:ext cx="1153557" cy="1159682"/>
          </a:xfrm>
          <a:prstGeom prst="ellipse">
            <a:avLst/>
          </a:prstGeom>
          <a:blipFill dpi="0" rotWithShape="1">
            <a:blip r:embed="rId6">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tLang="zh-CN" lang="en-US">
              <a:solidFill>
                <a:schemeClr val="lt1"/>
              </a:solidFill>
            </a:endParaRPr>
          </a:p>
        </p:txBody>
      </p:sp>
      <p:sp>
        <p:nvSpPr>
          <p:cNvPr id="25" name="iṡlíde"/>
          <p:cNvSpPr/>
          <p:nvPr/>
        </p:nvSpPr>
        <p:spPr bwMode="auto">
          <a:xfrm>
            <a:off x="6801091" y="4308919"/>
            <a:ext cx="1153557" cy="1159682"/>
          </a:xfrm>
          <a:prstGeom prst="ellipse">
            <a:avLst/>
          </a:prstGeom>
          <a:blipFill dpi="0" rotWithShape="1">
            <a:blip r:embed="rId7">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tLang="zh-CN" lang="en-US">
              <a:solidFill>
                <a:schemeClr val="lt1"/>
              </a:solidFill>
            </a:endParaRPr>
          </a:p>
        </p:txBody>
      </p:sp>
      <p:sp>
        <p:nvSpPr>
          <p:cNvPr id="26" name="îṥḷïḋe"/>
          <p:cNvSpPr/>
          <p:nvPr/>
        </p:nvSpPr>
        <p:spPr bwMode="auto">
          <a:xfrm>
            <a:off x="5160758" y="3913920"/>
            <a:ext cx="513650" cy="504298"/>
          </a:xfrm>
          <a:custGeom>
            <a:gdLst>
              <a:gd fmla="*/ 401 w 417" name="T0"/>
              <a:gd fmla="*/ 20 h 413" name="T1"/>
              <a:gd fmla="*/ 330 w 417" name="T2"/>
              <a:gd fmla="*/ 20 h 413" name="T3"/>
              <a:gd fmla="*/ 87 w 417" name="T4"/>
              <a:gd fmla="*/ 259 h 413" name="T5"/>
              <a:gd fmla="*/ 30 w 417" name="T6"/>
              <a:gd fmla="*/ 203 h 413" name="T7"/>
              <a:gd fmla="*/ 0 w 417" name="T8"/>
              <a:gd fmla="*/ 413 h 413" name="T9"/>
              <a:gd fmla="*/ 213 w 417" name="T10"/>
              <a:gd fmla="*/ 383 h 413" name="T11"/>
              <a:gd fmla="*/ 159 w 417" name="T12"/>
              <a:gd fmla="*/ 329 h 413" name="T13"/>
              <a:gd fmla="*/ 401 w 417" name="T14"/>
              <a:gd fmla="*/ 91 h 413" name="T15"/>
              <a:gd fmla="*/ 417 w 417" name="T16"/>
              <a:gd fmla="*/ 52 h 413" name="T17"/>
              <a:gd fmla="*/ 401 w 417" name="T18"/>
              <a:gd fmla="*/ 20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17">
                <a:moveTo>
                  <a:pt x="401" y="20"/>
                </a:moveTo>
                <a:cubicBezTo>
                  <a:pt x="380" y="0"/>
                  <a:pt x="351" y="0"/>
                  <a:pt x="330" y="20"/>
                </a:cubicBezTo>
                <a:cubicBezTo>
                  <a:pt x="87" y="259"/>
                  <a:pt x="87" y="259"/>
                  <a:pt x="87" y="259"/>
                </a:cubicBezTo>
                <a:cubicBezTo>
                  <a:pt x="30" y="203"/>
                  <a:pt x="30" y="203"/>
                  <a:pt x="30" y="203"/>
                </a:cubicBezTo>
                <a:cubicBezTo>
                  <a:pt x="0" y="413"/>
                  <a:pt x="0" y="413"/>
                  <a:pt x="0" y="413"/>
                </a:cubicBezTo>
                <a:cubicBezTo>
                  <a:pt x="213" y="383"/>
                  <a:pt x="213" y="383"/>
                  <a:pt x="213" y="383"/>
                </a:cubicBezTo>
                <a:cubicBezTo>
                  <a:pt x="159" y="329"/>
                  <a:pt x="159" y="329"/>
                  <a:pt x="159" y="329"/>
                </a:cubicBezTo>
                <a:cubicBezTo>
                  <a:pt x="401" y="91"/>
                  <a:pt x="401" y="91"/>
                  <a:pt x="401" y="91"/>
                </a:cubicBezTo>
                <a:cubicBezTo>
                  <a:pt x="412" y="80"/>
                  <a:pt x="417" y="66"/>
                  <a:pt x="417" y="52"/>
                </a:cubicBezTo>
                <a:cubicBezTo>
                  <a:pt x="416" y="39"/>
                  <a:pt x="410" y="27"/>
                  <a:pt x="401" y="20"/>
                </a:cubicBezTo>
                <a:close/>
              </a:path>
            </a:pathLst>
          </a:custGeom>
          <a:solidFill>
            <a:srgbClr val="144C85"/>
          </a:solidFill>
          <a:ln w="38100">
            <a:solidFill>
              <a:srgbClr val="FFFFFF"/>
            </a:solidFill>
            <a:round/>
          </a:ln>
        </p:spPr>
        <p:txBody>
          <a:bodyPr anchor="t" anchorCtr="0" bIns="45720" compatLnSpc="1" lIns="91440" numCol="1" rIns="91440" tIns="45720" vert="horz" wrap="square">
            <a:prstTxWarp prst="textNoShape">
              <a:avLst/>
            </a:prstTxWarp>
            <a:normAutofit/>
          </a:bodyPr>
          <a:lstStyle>
            <a:defPPr>
              <a:defRPr lang="en-US"/>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a:p>
        </p:txBody>
      </p:sp>
      <p:sp>
        <p:nvSpPr>
          <p:cNvPr id="27" name="ïşḷiḑé"/>
          <p:cNvSpPr/>
          <p:nvPr/>
        </p:nvSpPr>
        <p:spPr bwMode="auto">
          <a:xfrm>
            <a:off x="5160758" y="2589509"/>
            <a:ext cx="513650" cy="504298"/>
          </a:xfrm>
          <a:custGeom>
            <a:gdLst>
              <a:gd fmla="*/ 158 w 417" name="T0"/>
              <a:gd fmla="*/ 86 h 411" name="T1"/>
              <a:gd fmla="*/ 212 w 417" name="T2"/>
              <a:gd fmla="*/ 30 h 411" name="T3"/>
              <a:gd fmla="*/ 0 w 417" name="T4"/>
              <a:gd fmla="*/ 0 h 411" name="T5"/>
              <a:gd fmla="*/ 30 w 417" name="T6"/>
              <a:gd fmla="*/ 210 h 411" name="T7"/>
              <a:gd fmla="*/ 87 w 417" name="T8"/>
              <a:gd fmla="*/ 157 h 411" name="T9"/>
              <a:gd fmla="*/ 330 w 417" name="T10"/>
              <a:gd fmla="*/ 398 h 411" name="T11"/>
              <a:gd fmla="*/ 367 w 417" name="T12"/>
              <a:gd fmla="*/ 411 h 411" name="T13"/>
              <a:gd fmla="*/ 401 w 417" name="T14"/>
              <a:gd fmla="*/ 398 h 411" name="T15"/>
              <a:gd fmla="*/ 417 w 417" name="T16"/>
              <a:gd fmla="*/ 363 h 411" name="T17"/>
              <a:gd fmla="*/ 401 w 417" name="T18"/>
              <a:gd fmla="*/ 327 h 411" name="T19"/>
              <a:gd fmla="*/ 158 w 417" name="T20"/>
              <a:gd fmla="*/ 86 h 4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1" w="417">
                <a:moveTo>
                  <a:pt x="158" y="86"/>
                </a:moveTo>
                <a:cubicBezTo>
                  <a:pt x="212" y="30"/>
                  <a:pt x="212" y="30"/>
                  <a:pt x="212" y="30"/>
                </a:cubicBezTo>
                <a:cubicBezTo>
                  <a:pt x="0" y="0"/>
                  <a:pt x="0" y="0"/>
                  <a:pt x="0" y="0"/>
                </a:cubicBezTo>
                <a:cubicBezTo>
                  <a:pt x="30" y="210"/>
                  <a:pt x="30" y="210"/>
                  <a:pt x="30" y="210"/>
                </a:cubicBezTo>
                <a:cubicBezTo>
                  <a:pt x="87" y="157"/>
                  <a:pt x="87" y="157"/>
                  <a:pt x="87" y="157"/>
                </a:cubicBezTo>
                <a:cubicBezTo>
                  <a:pt x="330" y="398"/>
                  <a:pt x="330" y="398"/>
                  <a:pt x="330" y="398"/>
                </a:cubicBezTo>
                <a:cubicBezTo>
                  <a:pt x="339" y="407"/>
                  <a:pt x="351" y="411"/>
                  <a:pt x="367" y="411"/>
                </a:cubicBezTo>
                <a:cubicBezTo>
                  <a:pt x="380" y="411"/>
                  <a:pt x="393" y="406"/>
                  <a:pt x="401" y="398"/>
                </a:cubicBezTo>
                <a:cubicBezTo>
                  <a:pt x="411" y="388"/>
                  <a:pt x="417" y="376"/>
                  <a:pt x="417" y="363"/>
                </a:cubicBezTo>
                <a:cubicBezTo>
                  <a:pt x="417" y="350"/>
                  <a:pt x="411" y="337"/>
                  <a:pt x="401" y="327"/>
                </a:cubicBezTo>
                <a:lnTo>
                  <a:pt x="158" y="86"/>
                </a:lnTo>
                <a:close/>
              </a:path>
            </a:pathLst>
          </a:custGeom>
          <a:solidFill>
            <a:srgbClr val="36B8BD"/>
          </a:solidFill>
          <a:ln w="38100">
            <a:solidFill>
              <a:srgbClr val="FFFFFF"/>
            </a:solidFill>
            <a:round/>
          </a:ln>
        </p:spPr>
        <p:txBody>
          <a:bodyPr anchor="t" anchorCtr="0" bIns="45720" compatLnSpc="1" lIns="91440" numCol="1" rIns="91440" tIns="45720" vert="horz" wrap="square">
            <a:prstTxWarp prst="textNoShape">
              <a:avLst/>
            </a:prstTxWarp>
            <a:normAutofit/>
          </a:bodyPr>
          <a:lstStyle>
            <a:defPPr>
              <a:defRPr lang="en-US"/>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a:p>
        </p:txBody>
      </p:sp>
      <p:sp>
        <p:nvSpPr>
          <p:cNvPr id="28" name="íṥḷïḍé"/>
          <p:cNvSpPr/>
          <p:nvPr/>
        </p:nvSpPr>
        <p:spPr bwMode="auto">
          <a:xfrm>
            <a:off x="6336254" y="3913920"/>
            <a:ext cx="513650" cy="504298"/>
          </a:xfrm>
          <a:custGeom>
            <a:gdLst>
              <a:gd fmla="*/ 330 w 417" name="T0"/>
              <a:gd fmla="*/ 259 h 413" name="T1"/>
              <a:gd fmla="*/ 87 w 417" name="T2"/>
              <a:gd fmla="*/ 20 h 413" name="T3"/>
              <a:gd fmla="*/ 16 w 417" name="T4"/>
              <a:gd fmla="*/ 20 h 413" name="T5"/>
              <a:gd fmla="*/ 0 w 417" name="T6"/>
              <a:gd fmla="*/ 52 h 413" name="T7"/>
              <a:gd fmla="*/ 16 w 417" name="T8"/>
              <a:gd fmla="*/ 91 h 413" name="T9"/>
              <a:gd fmla="*/ 258 w 417" name="T10"/>
              <a:gd fmla="*/ 329 h 413" name="T11"/>
              <a:gd fmla="*/ 204 w 417" name="T12"/>
              <a:gd fmla="*/ 383 h 413" name="T13"/>
              <a:gd fmla="*/ 417 w 417" name="T14"/>
              <a:gd fmla="*/ 413 h 413" name="T15"/>
              <a:gd fmla="*/ 387 w 417" name="T16"/>
              <a:gd fmla="*/ 203 h 413" name="T17"/>
              <a:gd fmla="*/ 330 w 417" name="T18"/>
              <a:gd fmla="*/ 259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17">
                <a:moveTo>
                  <a:pt x="330" y="259"/>
                </a:moveTo>
                <a:cubicBezTo>
                  <a:pt x="87" y="20"/>
                  <a:pt x="87" y="20"/>
                  <a:pt x="87" y="20"/>
                </a:cubicBezTo>
                <a:cubicBezTo>
                  <a:pt x="66" y="0"/>
                  <a:pt x="37" y="0"/>
                  <a:pt x="16" y="20"/>
                </a:cubicBezTo>
                <a:cubicBezTo>
                  <a:pt x="7" y="27"/>
                  <a:pt x="1" y="39"/>
                  <a:pt x="0" y="52"/>
                </a:cubicBezTo>
                <a:cubicBezTo>
                  <a:pt x="0" y="66"/>
                  <a:pt x="5" y="80"/>
                  <a:pt x="16" y="91"/>
                </a:cubicBezTo>
                <a:cubicBezTo>
                  <a:pt x="258" y="329"/>
                  <a:pt x="258" y="329"/>
                  <a:pt x="258" y="329"/>
                </a:cubicBezTo>
                <a:cubicBezTo>
                  <a:pt x="204" y="383"/>
                  <a:pt x="204" y="383"/>
                  <a:pt x="204" y="383"/>
                </a:cubicBezTo>
                <a:cubicBezTo>
                  <a:pt x="417" y="413"/>
                  <a:pt x="417" y="413"/>
                  <a:pt x="417" y="413"/>
                </a:cubicBezTo>
                <a:cubicBezTo>
                  <a:pt x="387" y="203"/>
                  <a:pt x="387" y="203"/>
                  <a:pt x="387" y="203"/>
                </a:cubicBezTo>
                <a:lnTo>
                  <a:pt x="330" y="259"/>
                </a:lnTo>
                <a:close/>
              </a:path>
            </a:pathLst>
          </a:custGeom>
          <a:solidFill>
            <a:srgbClr val="36B8BD"/>
          </a:solidFill>
          <a:ln w="38100">
            <a:solidFill>
              <a:srgbClr val="FFFFFF"/>
            </a:solidFill>
            <a:round/>
          </a:ln>
        </p:spPr>
        <p:txBody>
          <a:bodyPr anchor="t" anchorCtr="0" bIns="45720" compatLnSpc="1" lIns="91440" numCol="1" rIns="91440" tIns="45720" vert="horz" wrap="square">
            <a:prstTxWarp prst="textNoShape">
              <a:avLst/>
            </a:prstTxWarp>
            <a:normAutofit/>
          </a:bodyPr>
          <a:lstStyle>
            <a:defPPr>
              <a:defRPr lang="en-US"/>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a:p>
        </p:txBody>
      </p:sp>
      <p:sp>
        <p:nvSpPr>
          <p:cNvPr id="29" name="işḻîḓé"/>
          <p:cNvSpPr/>
          <p:nvPr/>
        </p:nvSpPr>
        <p:spPr bwMode="auto">
          <a:xfrm>
            <a:off x="6336254" y="2589509"/>
            <a:ext cx="513650" cy="504298"/>
          </a:xfrm>
          <a:custGeom>
            <a:gdLst>
              <a:gd fmla="*/ 50 w 417" name="T0"/>
              <a:gd fmla="*/ 411 h 411" name="T1"/>
              <a:gd fmla="*/ 87 w 417" name="T2"/>
              <a:gd fmla="*/ 398 h 411" name="T3"/>
              <a:gd fmla="*/ 330 w 417" name="T4"/>
              <a:gd fmla="*/ 157 h 411" name="T5"/>
              <a:gd fmla="*/ 387 w 417" name="T6"/>
              <a:gd fmla="*/ 210 h 411" name="T7"/>
              <a:gd fmla="*/ 417 w 417" name="T8"/>
              <a:gd fmla="*/ 0 h 411" name="T9"/>
              <a:gd fmla="*/ 205 w 417" name="T10"/>
              <a:gd fmla="*/ 30 h 411" name="T11"/>
              <a:gd fmla="*/ 259 w 417" name="T12"/>
              <a:gd fmla="*/ 86 h 411" name="T13"/>
              <a:gd fmla="*/ 16 w 417" name="T14"/>
              <a:gd fmla="*/ 327 h 411" name="T15"/>
              <a:gd fmla="*/ 0 w 417" name="T16"/>
              <a:gd fmla="*/ 363 h 411" name="T17"/>
              <a:gd fmla="*/ 16 w 417" name="T18"/>
              <a:gd fmla="*/ 398 h 411" name="T19"/>
              <a:gd fmla="*/ 50 w 417" name="T20"/>
              <a:gd fmla="*/ 411 h 4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1" w="417">
                <a:moveTo>
                  <a:pt x="50" y="411"/>
                </a:moveTo>
                <a:cubicBezTo>
                  <a:pt x="66" y="411"/>
                  <a:pt x="78" y="407"/>
                  <a:pt x="87" y="398"/>
                </a:cubicBezTo>
                <a:cubicBezTo>
                  <a:pt x="330" y="157"/>
                  <a:pt x="330" y="157"/>
                  <a:pt x="330" y="157"/>
                </a:cubicBezTo>
                <a:cubicBezTo>
                  <a:pt x="387" y="210"/>
                  <a:pt x="387" y="210"/>
                  <a:pt x="387" y="210"/>
                </a:cubicBezTo>
                <a:cubicBezTo>
                  <a:pt x="417" y="0"/>
                  <a:pt x="417" y="0"/>
                  <a:pt x="417" y="0"/>
                </a:cubicBezTo>
                <a:cubicBezTo>
                  <a:pt x="205" y="30"/>
                  <a:pt x="205" y="30"/>
                  <a:pt x="205" y="30"/>
                </a:cubicBezTo>
                <a:cubicBezTo>
                  <a:pt x="259" y="86"/>
                  <a:pt x="259" y="86"/>
                  <a:pt x="259" y="86"/>
                </a:cubicBezTo>
                <a:cubicBezTo>
                  <a:pt x="16" y="327"/>
                  <a:pt x="16" y="327"/>
                  <a:pt x="16" y="327"/>
                </a:cubicBezTo>
                <a:cubicBezTo>
                  <a:pt x="6" y="337"/>
                  <a:pt x="0" y="350"/>
                  <a:pt x="0" y="363"/>
                </a:cubicBezTo>
                <a:cubicBezTo>
                  <a:pt x="0" y="376"/>
                  <a:pt x="6" y="388"/>
                  <a:pt x="16" y="398"/>
                </a:cubicBezTo>
                <a:cubicBezTo>
                  <a:pt x="24" y="406"/>
                  <a:pt x="37" y="411"/>
                  <a:pt x="50" y="411"/>
                </a:cubicBezTo>
                <a:close/>
              </a:path>
            </a:pathLst>
          </a:custGeom>
          <a:solidFill>
            <a:srgbClr val="144C85"/>
          </a:solidFill>
          <a:ln w="38100">
            <a:solidFill>
              <a:srgbClr val="FFFFFF"/>
            </a:solidFill>
            <a:round/>
          </a:ln>
        </p:spPr>
        <p:txBody>
          <a:bodyPr anchor="t" anchorCtr="0" bIns="45720" compatLnSpc="1" lIns="91440" numCol="1" rIns="91440" tIns="45720" vert="horz" wrap="square">
            <a:prstTxWarp prst="textNoShape">
              <a:avLst/>
            </a:prstTxWarp>
            <a:normAutofit/>
          </a:bodyPr>
          <a:lstStyle>
            <a:defPPr>
              <a:defRPr lang="en-US"/>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a:p>
        </p:txBody>
      </p:sp>
      <p:grpSp>
        <p:nvGrpSpPr>
          <p:cNvPr id="30" name="îṩliḋé"/>
          <p:cNvGrpSpPr/>
          <p:nvPr/>
        </p:nvGrpSpPr>
        <p:grpSpPr>
          <a:xfrm>
            <a:off x="3802163" y="1865116"/>
            <a:ext cx="507702" cy="507700"/>
            <a:chOff x="3895489" y="2002460"/>
            <a:chExt cx="489688" cy="489686"/>
          </a:xfrm>
        </p:grpSpPr>
        <p:sp>
          <p:nvSpPr>
            <p:cNvPr id="31" name="îšḷîḍe"/>
            <p:cNvSpPr/>
            <p:nvPr/>
          </p:nvSpPr>
          <p:spPr>
            <a:xfrm>
              <a:off x="3895489" y="2002460"/>
              <a:ext cx="489688" cy="489686"/>
            </a:xfrm>
            <a:prstGeom prst="ellipse">
              <a:avLst/>
            </a:prstGeom>
            <a:solidFill>
              <a:srgbClr val="36B8BD"/>
            </a:solidFill>
            <a:ln w="28575">
              <a:solidFill>
                <a:schemeClr val="bg1"/>
              </a:solidFill>
              <a:miter/>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defRPr>
                  <a:solidFill>
                    <a:srgbClr val="FFFFFF"/>
                  </a:solidFill>
                </a:defRPr>
              </a:pPr>
              <a:endParaRPr/>
            </a:p>
          </p:txBody>
        </p:sp>
        <p:sp>
          <p:nvSpPr>
            <p:cNvPr id="32" name="ï$ḷîḋé"/>
            <p:cNvSpPr/>
            <p:nvPr/>
          </p:nvSpPr>
          <p:spPr>
            <a:xfrm>
              <a:off x="4011094" y="2132978"/>
              <a:ext cx="258478" cy="228652"/>
            </a:xfrm>
            <a:custGeom>
              <a:gdLst>
                <a:gd fmla="*/ 2610 w 2648" name="T0"/>
                <a:gd fmla="*/ 761 h 2346" name="T1"/>
                <a:gd fmla="*/ 2512 w 2648" name="T2"/>
                <a:gd fmla="*/ 718 h 2346" name="T3"/>
                <a:gd fmla="*/ 136 w 2648" name="T4"/>
                <a:gd fmla="*/ 718 h 2346" name="T5"/>
                <a:gd fmla="*/ 38 w 2648" name="T6"/>
                <a:gd fmla="*/ 761 h 2346" name="T7"/>
                <a:gd fmla="*/ 4 w 2648" name="T8"/>
                <a:gd fmla="*/ 863 h 2346" name="T9"/>
                <a:gd fmla="*/ 130 w 2648" name="T10"/>
                <a:gd fmla="*/ 2225 h 2346" name="T11"/>
                <a:gd fmla="*/ 263 w 2648" name="T12"/>
                <a:gd fmla="*/ 2346 h 2346" name="T13"/>
                <a:gd fmla="*/ 2385 w 2648" name="T14"/>
                <a:gd fmla="*/ 2346 h 2346" name="T15"/>
                <a:gd fmla="*/ 2518 w 2648" name="T16"/>
                <a:gd fmla="*/ 2225 h 2346" name="T17"/>
                <a:gd fmla="*/ 2644 w 2648" name="T18"/>
                <a:gd fmla="*/ 863 h 2346" name="T19"/>
                <a:gd fmla="*/ 2610 w 2648" name="T20"/>
                <a:gd fmla="*/ 761 h 2346" name="T21"/>
                <a:gd fmla="*/ 1769 w 2648" name="T22"/>
                <a:gd fmla="*/ 2066 h 2346" name="T23"/>
                <a:gd fmla="*/ 1768 w 2648" name="T24"/>
                <a:gd fmla="*/ 2066 h 2346" name="T25"/>
                <a:gd fmla="*/ 880 w 2648" name="T26"/>
                <a:gd fmla="*/ 2066 h 2346" name="T27"/>
                <a:gd fmla="*/ 746 w 2648" name="T28"/>
                <a:gd fmla="*/ 1933 h 2346" name="T29"/>
                <a:gd fmla="*/ 1075 w 2648" name="T30"/>
                <a:gd fmla="*/ 1605 h 2346" name="T31"/>
                <a:gd fmla="*/ 1170 w 2648" name="T32"/>
                <a:gd fmla="*/ 1605 h 2346" name="T33"/>
                <a:gd fmla="*/ 1005 w 2648" name="T34"/>
                <a:gd fmla="*/ 1325 h 2346" name="T35"/>
                <a:gd fmla="*/ 1324 w 2648" name="T36"/>
                <a:gd fmla="*/ 1006 h 2346" name="T37"/>
                <a:gd fmla="*/ 1643 w 2648" name="T38"/>
                <a:gd fmla="*/ 1325 h 2346" name="T39"/>
                <a:gd fmla="*/ 1478 w 2648" name="T40"/>
                <a:gd fmla="*/ 1605 h 2346" name="T41"/>
                <a:gd fmla="*/ 1573 w 2648" name="T42"/>
                <a:gd fmla="*/ 1605 h 2346" name="T43"/>
                <a:gd fmla="*/ 1902 w 2648" name="T44"/>
                <a:gd fmla="*/ 1922 h 2346" name="T45"/>
                <a:gd fmla="*/ 1902 w 2648" name="T46"/>
                <a:gd fmla="*/ 1933 h 2346" name="T47"/>
                <a:gd fmla="*/ 1769 w 2648" name="T48"/>
                <a:gd fmla="*/ 2066 h 2346" name="T49"/>
                <a:gd fmla="*/ 2388 w 2648" name="T50"/>
                <a:gd fmla="*/ 469 h 2346" name="T51"/>
                <a:gd fmla="*/ 2288 w 2648" name="T52"/>
                <a:gd fmla="*/ 569 h 2346" name="T53"/>
                <a:gd fmla="*/ 360 w 2648" name="T54"/>
                <a:gd fmla="*/ 569 h 2346" name="T55"/>
                <a:gd fmla="*/ 260 w 2648" name="T56"/>
                <a:gd fmla="*/ 469 h 2346" name="T57"/>
                <a:gd fmla="*/ 360 w 2648" name="T58"/>
                <a:gd fmla="*/ 369 h 2346" name="T59"/>
                <a:gd fmla="*/ 2288 w 2648" name="T60"/>
                <a:gd fmla="*/ 369 h 2346" name="T61"/>
                <a:gd fmla="*/ 2388 w 2648" name="T62"/>
                <a:gd fmla="*/ 469 h 2346" name="T63"/>
                <a:gd fmla="*/ 2124 w 2648" name="T64"/>
                <a:gd fmla="*/ 100 h 2346" name="T65"/>
                <a:gd fmla="*/ 2024 w 2648" name="T66"/>
                <a:gd fmla="*/ 200 h 2346" name="T67"/>
                <a:gd fmla="*/ 624 w 2648" name="T68"/>
                <a:gd fmla="*/ 200 h 2346" name="T69"/>
                <a:gd fmla="*/ 524 w 2648" name="T70"/>
                <a:gd fmla="*/ 100 h 2346" name="T71"/>
                <a:gd fmla="*/ 624 w 2648" name="T72"/>
                <a:gd fmla="*/ 0 h 2346" name="T73"/>
                <a:gd fmla="*/ 2024 w 2648" name="T74"/>
                <a:gd fmla="*/ 0 h 2346" name="T75"/>
                <a:gd fmla="*/ 2124 w 2648" name="T76"/>
                <a:gd fmla="*/ 100 h 2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6" w="2648">
                  <a:moveTo>
                    <a:pt x="2610" y="761"/>
                  </a:moveTo>
                  <a:cubicBezTo>
                    <a:pt x="2585" y="733"/>
                    <a:pt x="2549" y="718"/>
                    <a:pt x="2512" y="718"/>
                  </a:cubicBezTo>
                  <a:lnTo>
                    <a:pt x="136" y="718"/>
                  </a:lnTo>
                  <a:cubicBezTo>
                    <a:pt x="99" y="718"/>
                    <a:pt x="63" y="733"/>
                    <a:pt x="38" y="761"/>
                  </a:cubicBezTo>
                  <a:cubicBezTo>
                    <a:pt x="13" y="789"/>
                    <a:pt x="0" y="826"/>
                    <a:pt x="4" y="863"/>
                  </a:cubicBezTo>
                  <a:lnTo>
                    <a:pt x="130" y="2225"/>
                  </a:lnTo>
                  <a:cubicBezTo>
                    <a:pt x="137" y="2293"/>
                    <a:pt x="194" y="2346"/>
                    <a:pt x="263" y="2346"/>
                  </a:cubicBezTo>
                  <a:lnTo>
                    <a:pt x="2385" y="2346"/>
                  </a:lnTo>
                  <a:cubicBezTo>
                    <a:pt x="2454" y="2346"/>
                    <a:pt x="2511" y="2293"/>
                    <a:pt x="2518" y="2225"/>
                  </a:cubicBezTo>
                  <a:lnTo>
                    <a:pt x="2644" y="863"/>
                  </a:lnTo>
                  <a:cubicBezTo>
                    <a:pt x="2648" y="826"/>
                    <a:pt x="2635" y="789"/>
                    <a:pt x="2610" y="761"/>
                  </a:cubicBezTo>
                  <a:close/>
                  <a:moveTo>
                    <a:pt x="1769" y="2066"/>
                  </a:moveTo>
                  <a:cubicBezTo>
                    <a:pt x="1769" y="2066"/>
                    <a:pt x="1769" y="2066"/>
                    <a:pt x="1768" y="2066"/>
                  </a:cubicBezTo>
                  <a:lnTo>
                    <a:pt x="880" y="2066"/>
                  </a:lnTo>
                  <a:cubicBezTo>
                    <a:pt x="806" y="2066"/>
                    <a:pt x="746" y="2007"/>
                    <a:pt x="746" y="1933"/>
                  </a:cubicBezTo>
                  <a:cubicBezTo>
                    <a:pt x="746" y="1752"/>
                    <a:pt x="893" y="1605"/>
                    <a:pt x="1075" y="1605"/>
                  </a:cubicBezTo>
                  <a:lnTo>
                    <a:pt x="1170" y="1605"/>
                  </a:lnTo>
                  <a:cubicBezTo>
                    <a:pt x="1072" y="1550"/>
                    <a:pt x="1005" y="1445"/>
                    <a:pt x="1005" y="1325"/>
                  </a:cubicBezTo>
                  <a:cubicBezTo>
                    <a:pt x="1005" y="1149"/>
                    <a:pt x="1148" y="1006"/>
                    <a:pt x="1324" y="1006"/>
                  </a:cubicBezTo>
                  <a:cubicBezTo>
                    <a:pt x="1500" y="1006"/>
                    <a:pt x="1643" y="1149"/>
                    <a:pt x="1643" y="1325"/>
                  </a:cubicBezTo>
                  <a:cubicBezTo>
                    <a:pt x="1643" y="1445"/>
                    <a:pt x="1576" y="1550"/>
                    <a:pt x="1478" y="1605"/>
                  </a:cubicBezTo>
                  <a:lnTo>
                    <a:pt x="1573" y="1605"/>
                  </a:lnTo>
                  <a:cubicBezTo>
                    <a:pt x="1751" y="1605"/>
                    <a:pt x="1896" y="1746"/>
                    <a:pt x="1902" y="1922"/>
                  </a:cubicBezTo>
                  <a:cubicBezTo>
                    <a:pt x="1902" y="1926"/>
                    <a:pt x="1902" y="1929"/>
                    <a:pt x="1902" y="1933"/>
                  </a:cubicBezTo>
                  <a:cubicBezTo>
                    <a:pt x="1902" y="2007"/>
                    <a:pt x="1842" y="2066"/>
                    <a:pt x="1769" y="2066"/>
                  </a:cubicBezTo>
                  <a:close/>
                  <a:moveTo>
                    <a:pt x="2388" y="469"/>
                  </a:moveTo>
                  <a:cubicBezTo>
                    <a:pt x="2388" y="525"/>
                    <a:pt x="2344" y="569"/>
                    <a:pt x="2288" y="569"/>
                  </a:cubicBezTo>
                  <a:lnTo>
                    <a:pt x="360" y="569"/>
                  </a:lnTo>
                  <a:cubicBezTo>
                    <a:pt x="304" y="569"/>
                    <a:pt x="260" y="525"/>
                    <a:pt x="260" y="469"/>
                  </a:cubicBezTo>
                  <a:cubicBezTo>
                    <a:pt x="260" y="414"/>
                    <a:pt x="304" y="369"/>
                    <a:pt x="360" y="369"/>
                  </a:cubicBezTo>
                  <a:lnTo>
                    <a:pt x="2288" y="369"/>
                  </a:lnTo>
                  <a:cubicBezTo>
                    <a:pt x="2344" y="369"/>
                    <a:pt x="2388" y="414"/>
                    <a:pt x="2388" y="469"/>
                  </a:cubicBezTo>
                  <a:close/>
                  <a:moveTo>
                    <a:pt x="2124" y="100"/>
                  </a:moveTo>
                  <a:cubicBezTo>
                    <a:pt x="2124" y="156"/>
                    <a:pt x="2080" y="200"/>
                    <a:pt x="2024" y="200"/>
                  </a:cubicBezTo>
                  <a:lnTo>
                    <a:pt x="624" y="200"/>
                  </a:lnTo>
                  <a:cubicBezTo>
                    <a:pt x="568" y="200"/>
                    <a:pt x="524" y="156"/>
                    <a:pt x="524" y="100"/>
                  </a:cubicBezTo>
                  <a:cubicBezTo>
                    <a:pt x="524" y="45"/>
                    <a:pt x="568" y="0"/>
                    <a:pt x="624" y="0"/>
                  </a:cubicBezTo>
                  <a:lnTo>
                    <a:pt x="2024" y="0"/>
                  </a:lnTo>
                  <a:cubicBezTo>
                    <a:pt x="2080" y="0"/>
                    <a:pt x="2124" y="45"/>
                    <a:pt x="2124" y="10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33" name="íSḷíḍè"/>
          <p:cNvGrpSpPr/>
          <p:nvPr/>
        </p:nvGrpSpPr>
        <p:grpSpPr>
          <a:xfrm>
            <a:off x="3802163" y="4634910"/>
            <a:ext cx="507702" cy="507700"/>
            <a:chOff x="3895489" y="2002460"/>
            <a:chExt cx="489688" cy="489686"/>
          </a:xfrm>
        </p:grpSpPr>
        <p:sp>
          <p:nvSpPr>
            <p:cNvPr id="34" name="îṥ1ïḋê"/>
            <p:cNvSpPr/>
            <p:nvPr/>
          </p:nvSpPr>
          <p:spPr>
            <a:xfrm>
              <a:off x="3895489" y="2002460"/>
              <a:ext cx="489688" cy="489686"/>
            </a:xfrm>
            <a:prstGeom prst="ellipse">
              <a:avLst/>
            </a:prstGeom>
            <a:solidFill>
              <a:srgbClr val="144C85"/>
            </a:solidFill>
            <a:ln w="28575">
              <a:solidFill>
                <a:schemeClr val="bg1"/>
              </a:solidFill>
              <a:miter/>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defRPr>
                  <a:solidFill>
                    <a:srgbClr val="FFFFFF"/>
                  </a:solidFill>
                </a:defRPr>
              </a:pPr>
              <a:endParaRPr/>
            </a:p>
          </p:txBody>
        </p:sp>
        <p:sp>
          <p:nvSpPr>
            <p:cNvPr id="35" name="ïşḷïḓé"/>
            <p:cNvSpPr/>
            <p:nvPr/>
          </p:nvSpPr>
          <p:spPr>
            <a:xfrm>
              <a:off x="4011094" y="2132978"/>
              <a:ext cx="258478" cy="228652"/>
            </a:xfrm>
            <a:custGeom>
              <a:gdLst>
                <a:gd fmla="*/ 2610 w 2648" name="T0"/>
                <a:gd fmla="*/ 761 h 2346" name="T1"/>
                <a:gd fmla="*/ 2512 w 2648" name="T2"/>
                <a:gd fmla="*/ 718 h 2346" name="T3"/>
                <a:gd fmla="*/ 136 w 2648" name="T4"/>
                <a:gd fmla="*/ 718 h 2346" name="T5"/>
                <a:gd fmla="*/ 38 w 2648" name="T6"/>
                <a:gd fmla="*/ 761 h 2346" name="T7"/>
                <a:gd fmla="*/ 4 w 2648" name="T8"/>
                <a:gd fmla="*/ 863 h 2346" name="T9"/>
                <a:gd fmla="*/ 130 w 2648" name="T10"/>
                <a:gd fmla="*/ 2225 h 2346" name="T11"/>
                <a:gd fmla="*/ 263 w 2648" name="T12"/>
                <a:gd fmla="*/ 2346 h 2346" name="T13"/>
                <a:gd fmla="*/ 2385 w 2648" name="T14"/>
                <a:gd fmla="*/ 2346 h 2346" name="T15"/>
                <a:gd fmla="*/ 2518 w 2648" name="T16"/>
                <a:gd fmla="*/ 2225 h 2346" name="T17"/>
                <a:gd fmla="*/ 2644 w 2648" name="T18"/>
                <a:gd fmla="*/ 863 h 2346" name="T19"/>
                <a:gd fmla="*/ 2610 w 2648" name="T20"/>
                <a:gd fmla="*/ 761 h 2346" name="T21"/>
                <a:gd fmla="*/ 1769 w 2648" name="T22"/>
                <a:gd fmla="*/ 2066 h 2346" name="T23"/>
                <a:gd fmla="*/ 1768 w 2648" name="T24"/>
                <a:gd fmla="*/ 2066 h 2346" name="T25"/>
                <a:gd fmla="*/ 880 w 2648" name="T26"/>
                <a:gd fmla="*/ 2066 h 2346" name="T27"/>
                <a:gd fmla="*/ 746 w 2648" name="T28"/>
                <a:gd fmla="*/ 1933 h 2346" name="T29"/>
                <a:gd fmla="*/ 1075 w 2648" name="T30"/>
                <a:gd fmla="*/ 1605 h 2346" name="T31"/>
                <a:gd fmla="*/ 1170 w 2648" name="T32"/>
                <a:gd fmla="*/ 1605 h 2346" name="T33"/>
                <a:gd fmla="*/ 1005 w 2648" name="T34"/>
                <a:gd fmla="*/ 1325 h 2346" name="T35"/>
                <a:gd fmla="*/ 1324 w 2648" name="T36"/>
                <a:gd fmla="*/ 1006 h 2346" name="T37"/>
                <a:gd fmla="*/ 1643 w 2648" name="T38"/>
                <a:gd fmla="*/ 1325 h 2346" name="T39"/>
                <a:gd fmla="*/ 1478 w 2648" name="T40"/>
                <a:gd fmla="*/ 1605 h 2346" name="T41"/>
                <a:gd fmla="*/ 1573 w 2648" name="T42"/>
                <a:gd fmla="*/ 1605 h 2346" name="T43"/>
                <a:gd fmla="*/ 1902 w 2648" name="T44"/>
                <a:gd fmla="*/ 1922 h 2346" name="T45"/>
                <a:gd fmla="*/ 1902 w 2648" name="T46"/>
                <a:gd fmla="*/ 1933 h 2346" name="T47"/>
                <a:gd fmla="*/ 1769 w 2648" name="T48"/>
                <a:gd fmla="*/ 2066 h 2346" name="T49"/>
                <a:gd fmla="*/ 2388 w 2648" name="T50"/>
                <a:gd fmla="*/ 469 h 2346" name="T51"/>
                <a:gd fmla="*/ 2288 w 2648" name="T52"/>
                <a:gd fmla="*/ 569 h 2346" name="T53"/>
                <a:gd fmla="*/ 360 w 2648" name="T54"/>
                <a:gd fmla="*/ 569 h 2346" name="T55"/>
                <a:gd fmla="*/ 260 w 2648" name="T56"/>
                <a:gd fmla="*/ 469 h 2346" name="T57"/>
                <a:gd fmla="*/ 360 w 2648" name="T58"/>
                <a:gd fmla="*/ 369 h 2346" name="T59"/>
                <a:gd fmla="*/ 2288 w 2648" name="T60"/>
                <a:gd fmla="*/ 369 h 2346" name="T61"/>
                <a:gd fmla="*/ 2388 w 2648" name="T62"/>
                <a:gd fmla="*/ 469 h 2346" name="T63"/>
                <a:gd fmla="*/ 2124 w 2648" name="T64"/>
                <a:gd fmla="*/ 100 h 2346" name="T65"/>
                <a:gd fmla="*/ 2024 w 2648" name="T66"/>
                <a:gd fmla="*/ 200 h 2346" name="T67"/>
                <a:gd fmla="*/ 624 w 2648" name="T68"/>
                <a:gd fmla="*/ 200 h 2346" name="T69"/>
                <a:gd fmla="*/ 524 w 2648" name="T70"/>
                <a:gd fmla="*/ 100 h 2346" name="T71"/>
                <a:gd fmla="*/ 624 w 2648" name="T72"/>
                <a:gd fmla="*/ 0 h 2346" name="T73"/>
                <a:gd fmla="*/ 2024 w 2648" name="T74"/>
                <a:gd fmla="*/ 0 h 2346" name="T75"/>
                <a:gd fmla="*/ 2124 w 2648" name="T76"/>
                <a:gd fmla="*/ 100 h 2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6" w="2648">
                  <a:moveTo>
                    <a:pt x="2610" y="761"/>
                  </a:moveTo>
                  <a:cubicBezTo>
                    <a:pt x="2585" y="733"/>
                    <a:pt x="2549" y="718"/>
                    <a:pt x="2512" y="718"/>
                  </a:cubicBezTo>
                  <a:lnTo>
                    <a:pt x="136" y="718"/>
                  </a:lnTo>
                  <a:cubicBezTo>
                    <a:pt x="99" y="718"/>
                    <a:pt x="63" y="733"/>
                    <a:pt x="38" y="761"/>
                  </a:cubicBezTo>
                  <a:cubicBezTo>
                    <a:pt x="13" y="789"/>
                    <a:pt x="0" y="826"/>
                    <a:pt x="4" y="863"/>
                  </a:cubicBezTo>
                  <a:lnTo>
                    <a:pt x="130" y="2225"/>
                  </a:lnTo>
                  <a:cubicBezTo>
                    <a:pt x="137" y="2293"/>
                    <a:pt x="194" y="2346"/>
                    <a:pt x="263" y="2346"/>
                  </a:cubicBezTo>
                  <a:lnTo>
                    <a:pt x="2385" y="2346"/>
                  </a:lnTo>
                  <a:cubicBezTo>
                    <a:pt x="2454" y="2346"/>
                    <a:pt x="2511" y="2293"/>
                    <a:pt x="2518" y="2225"/>
                  </a:cubicBezTo>
                  <a:lnTo>
                    <a:pt x="2644" y="863"/>
                  </a:lnTo>
                  <a:cubicBezTo>
                    <a:pt x="2648" y="826"/>
                    <a:pt x="2635" y="789"/>
                    <a:pt x="2610" y="761"/>
                  </a:cubicBezTo>
                  <a:close/>
                  <a:moveTo>
                    <a:pt x="1769" y="2066"/>
                  </a:moveTo>
                  <a:cubicBezTo>
                    <a:pt x="1769" y="2066"/>
                    <a:pt x="1769" y="2066"/>
                    <a:pt x="1768" y="2066"/>
                  </a:cubicBezTo>
                  <a:lnTo>
                    <a:pt x="880" y="2066"/>
                  </a:lnTo>
                  <a:cubicBezTo>
                    <a:pt x="806" y="2066"/>
                    <a:pt x="746" y="2007"/>
                    <a:pt x="746" y="1933"/>
                  </a:cubicBezTo>
                  <a:cubicBezTo>
                    <a:pt x="746" y="1752"/>
                    <a:pt x="893" y="1605"/>
                    <a:pt x="1075" y="1605"/>
                  </a:cubicBezTo>
                  <a:lnTo>
                    <a:pt x="1170" y="1605"/>
                  </a:lnTo>
                  <a:cubicBezTo>
                    <a:pt x="1072" y="1550"/>
                    <a:pt x="1005" y="1445"/>
                    <a:pt x="1005" y="1325"/>
                  </a:cubicBezTo>
                  <a:cubicBezTo>
                    <a:pt x="1005" y="1149"/>
                    <a:pt x="1148" y="1006"/>
                    <a:pt x="1324" y="1006"/>
                  </a:cubicBezTo>
                  <a:cubicBezTo>
                    <a:pt x="1500" y="1006"/>
                    <a:pt x="1643" y="1149"/>
                    <a:pt x="1643" y="1325"/>
                  </a:cubicBezTo>
                  <a:cubicBezTo>
                    <a:pt x="1643" y="1445"/>
                    <a:pt x="1576" y="1550"/>
                    <a:pt x="1478" y="1605"/>
                  </a:cubicBezTo>
                  <a:lnTo>
                    <a:pt x="1573" y="1605"/>
                  </a:lnTo>
                  <a:cubicBezTo>
                    <a:pt x="1751" y="1605"/>
                    <a:pt x="1896" y="1746"/>
                    <a:pt x="1902" y="1922"/>
                  </a:cubicBezTo>
                  <a:cubicBezTo>
                    <a:pt x="1902" y="1926"/>
                    <a:pt x="1902" y="1929"/>
                    <a:pt x="1902" y="1933"/>
                  </a:cubicBezTo>
                  <a:cubicBezTo>
                    <a:pt x="1902" y="2007"/>
                    <a:pt x="1842" y="2066"/>
                    <a:pt x="1769" y="2066"/>
                  </a:cubicBezTo>
                  <a:close/>
                  <a:moveTo>
                    <a:pt x="2388" y="469"/>
                  </a:moveTo>
                  <a:cubicBezTo>
                    <a:pt x="2388" y="525"/>
                    <a:pt x="2344" y="569"/>
                    <a:pt x="2288" y="569"/>
                  </a:cubicBezTo>
                  <a:lnTo>
                    <a:pt x="360" y="569"/>
                  </a:lnTo>
                  <a:cubicBezTo>
                    <a:pt x="304" y="569"/>
                    <a:pt x="260" y="525"/>
                    <a:pt x="260" y="469"/>
                  </a:cubicBezTo>
                  <a:cubicBezTo>
                    <a:pt x="260" y="414"/>
                    <a:pt x="304" y="369"/>
                    <a:pt x="360" y="369"/>
                  </a:cubicBezTo>
                  <a:lnTo>
                    <a:pt x="2288" y="369"/>
                  </a:lnTo>
                  <a:cubicBezTo>
                    <a:pt x="2344" y="369"/>
                    <a:pt x="2388" y="414"/>
                    <a:pt x="2388" y="469"/>
                  </a:cubicBezTo>
                  <a:close/>
                  <a:moveTo>
                    <a:pt x="2124" y="100"/>
                  </a:moveTo>
                  <a:cubicBezTo>
                    <a:pt x="2124" y="156"/>
                    <a:pt x="2080" y="200"/>
                    <a:pt x="2024" y="200"/>
                  </a:cubicBezTo>
                  <a:lnTo>
                    <a:pt x="624" y="200"/>
                  </a:lnTo>
                  <a:cubicBezTo>
                    <a:pt x="568" y="200"/>
                    <a:pt x="524" y="156"/>
                    <a:pt x="524" y="100"/>
                  </a:cubicBezTo>
                  <a:cubicBezTo>
                    <a:pt x="524" y="45"/>
                    <a:pt x="568" y="0"/>
                    <a:pt x="624" y="0"/>
                  </a:cubicBezTo>
                  <a:lnTo>
                    <a:pt x="2024" y="0"/>
                  </a:lnTo>
                  <a:cubicBezTo>
                    <a:pt x="2080" y="0"/>
                    <a:pt x="2124" y="45"/>
                    <a:pt x="2124" y="10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36" name="ïṡļïḋê"/>
          <p:cNvGrpSpPr/>
          <p:nvPr/>
        </p:nvGrpSpPr>
        <p:grpSpPr>
          <a:xfrm>
            <a:off x="7700797" y="1865115"/>
            <a:ext cx="507702" cy="507700"/>
            <a:chOff x="3895489" y="2002460"/>
            <a:chExt cx="489688" cy="489686"/>
          </a:xfrm>
        </p:grpSpPr>
        <p:sp>
          <p:nvSpPr>
            <p:cNvPr id="37" name="í$ḷiḑè"/>
            <p:cNvSpPr/>
            <p:nvPr/>
          </p:nvSpPr>
          <p:spPr>
            <a:xfrm>
              <a:off x="3895489" y="2002460"/>
              <a:ext cx="489688" cy="489686"/>
            </a:xfrm>
            <a:prstGeom prst="ellipse">
              <a:avLst/>
            </a:prstGeom>
            <a:solidFill>
              <a:srgbClr val="144C85"/>
            </a:solidFill>
            <a:ln w="28575">
              <a:solidFill>
                <a:schemeClr val="bg1"/>
              </a:solidFill>
              <a:miter/>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defRPr>
                  <a:solidFill>
                    <a:srgbClr val="FFFFFF"/>
                  </a:solidFill>
                </a:defRPr>
              </a:pPr>
              <a:endParaRPr/>
            </a:p>
          </p:txBody>
        </p:sp>
        <p:sp>
          <p:nvSpPr>
            <p:cNvPr id="38" name="íşḻiḍè"/>
            <p:cNvSpPr/>
            <p:nvPr/>
          </p:nvSpPr>
          <p:spPr>
            <a:xfrm>
              <a:off x="4011094" y="2132978"/>
              <a:ext cx="258478" cy="228652"/>
            </a:xfrm>
            <a:custGeom>
              <a:gdLst>
                <a:gd fmla="*/ 2610 w 2648" name="T0"/>
                <a:gd fmla="*/ 761 h 2346" name="T1"/>
                <a:gd fmla="*/ 2512 w 2648" name="T2"/>
                <a:gd fmla="*/ 718 h 2346" name="T3"/>
                <a:gd fmla="*/ 136 w 2648" name="T4"/>
                <a:gd fmla="*/ 718 h 2346" name="T5"/>
                <a:gd fmla="*/ 38 w 2648" name="T6"/>
                <a:gd fmla="*/ 761 h 2346" name="T7"/>
                <a:gd fmla="*/ 4 w 2648" name="T8"/>
                <a:gd fmla="*/ 863 h 2346" name="T9"/>
                <a:gd fmla="*/ 130 w 2648" name="T10"/>
                <a:gd fmla="*/ 2225 h 2346" name="T11"/>
                <a:gd fmla="*/ 263 w 2648" name="T12"/>
                <a:gd fmla="*/ 2346 h 2346" name="T13"/>
                <a:gd fmla="*/ 2385 w 2648" name="T14"/>
                <a:gd fmla="*/ 2346 h 2346" name="T15"/>
                <a:gd fmla="*/ 2518 w 2648" name="T16"/>
                <a:gd fmla="*/ 2225 h 2346" name="T17"/>
                <a:gd fmla="*/ 2644 w 2648" name="T18"/>
                <a:gd fmla="*/ 863 h 2346" name="T19"/>
                <a:gd fmla="*/ 2610 w 2648" name="T20"/>
                <a:gd fmla="*/ 761 h 2346" name="T21"/>
                <a:gd fmla="*/ 1769 w 2648" name="T22"/>
                <a:gd fmla="*/ 2066 h 2346" name="T23"/>
                <a:gd fmla="*/ 1768 w 2648" name="T24"/>
                <a:gd fmla="*/ 2066 h 2346" name="T25"/>
                <a:gd fmla="*/ 880 w 2648" name="T26"/>
                <a:gd fmla="*/ 2066 h 2346" name="T27"/>
                <a:gd fmla="*/ 746 w 2648" name="T28"/>
                <a:gd fmla="*/ 1933 h 2346" name="T29"/>
                <a:gd fmla="*/ 1075 w 2648" name="T30"/>
                <a:gd fmla="*/ 1605 h 2346" name="T31"/>
                <a:gd fmla="*/ 1170 w 2648" name="T32"/>
                <a:gd fmla="*/ 1605 h 2346" name="T33"/>
                <a:gd fmla="*/ 1005 w 2648" name="T34"/>
                <a:gd fmla="*/ 1325 h 2346" name="T35"/>
                <a:gd fmla="*/ 1324 w 2648" name="T36"/>
                <a:gd fmla="*/ 1006 h 2346" name="T37"/>
                <a:gd fmla="*/ 1643 w 2648" name="T38"/>
                <a:gd fmla="*/ 1325 h 2346" name="T39"/>
                <a:gd fmla="*/ 1478 w 2648" name="T40"/>
                <a:gd fmla="*/ 1605 h 2346" name="T41"/>
                <a:gd fmla="*/ 1573 w 2648" name="T42"/>
                <a:gd fmla="*/ 1605 h 2346" name="T43"/>
                <a:gd fmla="*/ 1902 w 2648" name="T44"/>
                <a:gd fmla="*/ 1922 h 2346" name="T45"/>
                <a:gd fmla="*/ 1902 w 2648" name="T46"/>
                <a:gd fmla="*/ 1933 h 2346" name="T47"/>
                <a:gd fmla="*/ 1769 w 2648" name="T48"/>
                <a:gd fmla="*/ 2066 h 2346" name="T49"/>
                <a:gd fmla="*/ 2388 w 2648" name="T50"/>
                <a:gd fmla="*/ 469 h 2346" name="T51"/>
                <a:gd fmla="*/ 2288 w 2648" name="T52"/>
                <a:gd fmla="*/ 569 h 2346" name="T53"/>
                <a:gd fmla="*/ 360 w 2648" name="T54"/>
                <a:gd fmla="*/ 569 h 2346" name="T55"/>
                <a:gd fmla="*/ 260 w 2648" name="T56"/>
                <a:gd fmla="*/ 469 h 2346" name="T57"/>
                <a:gd fmla="*/ 360 w 2648" name="T58"/>
                <a:gd fmla="*/ 369 h 2346" name="T59"/>
                <a:gd fmla="*/ 2288 w 2648" name="T60"/>
                <a:gd fmla="*/ 369 h 2346" name="T61"/>
                <a:gd fmla="*/ 2388 w 2648" name="T62"/>
                <a:gd fmla="*/ 469 h 2346" name="T63"/>
                <a:gd fmla="*/ 2124 w 2648" name="T64"/>
                <a:gd fmla="*/ 100 h 2346" name="T65"/>
                <a:gd fmla="*/ 2024 w 2648" name="T66"/>
                <a:gd fmla="*/ 200 h 2346" name="T67"/>
                <a:gd fmla="*/ 624 w 2648" name="T68"/>
                <a:gd fmla="*/ 200 h 2346" name="T69"/>
                <a:gd fmla="*/ 524 w 2648" name="T70"/>
                <a:gd fmla="*/ 100 h 2346" name="T71"/>
                <a:gd fmla="*/ 624 w 2648" name="T72"/>
                <a:gd fmla="*/ 0 h 2346" name="T73"/>
                <a:gd fmla="*/ 2024 w 2648" name="T74"/>
                <a:gd fmla="*/ 0 h 2346" name="T75"/>
                <a:gd fmla="*/ 2124 w 2648" name="T76"/>
                <a:gd fmla="*/ 100 h 2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6" w="2648">
                  <a:moveTo>
                    <a:pt x="2610" y="761"/>
                  </a:moveTo>
                  <a:cubicBezTo>
                    <a:pt x="2585" y="733"/>
                    <a:pt x="2549" y="718"/>
                    <a:pt x="2512" y="718"/>
                  </a:cubicBezTo>
                  <a:lnTo>
                    <a:pt x="136" y="718"/>
                  </a:lnTo>
                  <a:cubicBezTo>
                    <a:pt x="99" y="718"/>
                    <a:pt x="63" y="733"/>
                    <a:pt x="38" y="761"/>
                  </a:cubicBezTo>
                  <a:cubicBezTo>
                    <a:pt x="13" y="789"/>
                    <a:pt x="0" y="826"/>
                    <a:pt x="4" y="863"/>
                  </a:cubicBezTo>
                  <a:lnTo>
                    <a:pt x="130" y="2225"/>
                  </a:lnTo>
                  <a:cubicBezTo>
                    <a:pt x="137" y="2293"/>
                    <a:pt x="194" y="2346"/>
                    <a:pt x="263" y="2346"/>
                  </a:cubicBezTo>
                  <a:lnTo>
                    <a:pt x="2385" y="2346"/>
                  </a:lnTo>
                  <a:cubicBezTo>
                    <a:pt x="2454" y="2346"/>
                    <a:pt x="2511" y="2293"/>
                    <a:pt x="2518" y="2225"/>
                  </a:cubicBezTo>
                  <a:lnTo>
                    <a:pt x="2644" y="863"/>
                  </a:lnTo>
                  <a:cubicBezTo>
                    <a:pt x="2648" y="826"/>
                    <a:pt x="2635" y="789"/>
                    <a:pt x="2610" y="761"/>
                  </a:cubicBezTo>
                  <a:close/>
                  <a:moveTo>
                    <a:pt x="1769" y="2066"/>
                  </a:moveTo>
                  <a:cubicBezTo>
                    <a:pt x="1769" y="2066"/>
                    <a:pt x="1769" y="2066"/>
                    <a:pt x="1768" y="2066"/>
                  </a:cubicBezTo>
                  <a:lnTo>
                    <a:pt x="880" y="2066"/>
                  </a:lnTo>
                  <a:cubicBezTo>
                    <a:pt x="806" y="2066"/>
                    <a:pt x="746" y="2007"/>
                    <a:pt x="746" y="1933"/>
                  </a:cubicBezTo>
                  <a:cubicBezTo>
                    <a:pt x="746" y="1752"/>
                    <a:pt x="893" y="1605"/>
                    <a:pt x="1075" y="1605"/>
                  </a:cubicBezTo>
                  <a:lnTo>
                    <a:pt x="1170" y="1605"/>
                  </a:lnTo>
                  <a:cubicBezTo>
                    <a:pt x="1072" y="1550"/>
                    <a:pt x="1005" y="1445"/>
                    <a:pt x="1005" y="1325"/>
                  </a:cubicBezTo>
                  <a:cubicBezTo>
                    <a:pt x="1005" y="1149"/>
                    <a:pt x="1148" y="1006"/>
                    <a:pt x="1324" y="1006"/>
                  </a:cubicBezTo>
                  <a:cubicBezTo>
                    <a:pt x="1500" y="1006"/>
                    <a:pt x="1643" y="1149"/>
                    <a:pt x="1643" y="1325"/>
                  </a:cubicBezTo>
                  <a:cubicBezTo>
                    <a:pt x="1643" y="1445"/>
                    <a:pt x="1576" y="1550"/>
                    <a:pt x="1478" y="1605"/>
                  </a:cubicBezTo>
                  <a:lnTo>
                    <a:pt x="1573" y="1605"/>
                  </a:lnTo>
                  <a:cubicBezTo>
                    <a:pt x="1751" y="1605"/>
                    <a:pt x="1896" y="1746"/>
                    <a:pt x="1902" y="1922"/>
                  </a:cubicBezTo>
                  <a:cubicBezTo>
                    <a:pt x="1902" y="1926"/>
                    <a:pt x="1902" y="1929"/>
                    <a:pt x="1902" y="1933"/>
                  </a:cubicBezTo>
                  <a:cubicBezTo>
                    <a:pt x="1902" y="2007"/>
                    <a:pt x="1842" y="2066"/>
                    <a:pt x="1769" y="2066"/>
                  </a:cubicBezTo>
                  <a:close/>
                  <a:moveTo>
                    <a:pt x="2388" y="469"/>
                  </a:moveTo>
                  <a:cubicBezTo>
                    <a:pt x="2388" y="525"/>
                    <a:pt x="2344" y="569"/>
                    <a:pt x="2288" y="569"/>
                  </a:cubicBezTo>
                  <a:lnTo>
                    <a:pt x="360" y="569"/>
                  </a:lnTo>
                  <a:cubicBezTo>
                    <a:pt x="304" y="569"/>
                    <a:pt x="260" y="525"/>
                    <a:pt x="260" y="469"/>
                  </a:cubicBezTo>
                  <a:cubicBezTo>
                    <a:pt x="260" y="414"/>
                    <a:pt x="304" y="369"/>
                    <a:pt x="360" y="369"/>
                  </a:cubicBezTo>
                  <a:lnTo>
                    <a:pt x="2288" y="369"/>
                  </a:lnTo>
                  <a:cubicBezTo>
                    <a:pt x="2344" y="369"/>
                    <a:pt x="2388" y="414"/>
                    <a:pt x="2388" y="469"/>
                  </a:cubicBezTo>
                  <a:close/>
                  <a:moveTo>
                    <a:pt x="2124" y="100"/>
                  </a:moveTo>
                  <a:cubicBezTo>
                    <a:pt x="2124" y="156"/>
                    <a:pt x="2080" y="200"/>
                    <a:pt x="2024" y="200"/>
                  </a:cubicBezTo>
                  <a:lnTo>
                    <a:pt x="624" y="200"/>
                  </a:lnTo>
                  <a:cubicBezTo>
                    <a:pt x="568" y="200"/>
                    <a:pt x="524" y="156"/>
                    <a:pt x="524" y="100"/>
                  </a:cubicBezTo>
                  <a:cubicBezTo>
                    <a:pt x="524" y="45"/>
                    <a:pt x="568" y="0"/>
                    <a:pt x="624" y="0"/>
                  </a:cubicBezTo>
                  <a:lnTo>
                    <a:pt x="2024" y="0"/>
                  </a:lnTo>
                  <a:cubicBezTo>
                    <a:pt x="2080" y="0"/>
                    <a:pt x="2124" y="45"/>
                    <a:pt x="2124" y="10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39" name="îṧḷîḓè"/>
          <p:cNvGrpSpPr/>
          <p:nvPr/>
        </p:nvGrpSpPr>
        <p:grpSpPr>
          <a:xfrm>
            <a:off x="7700797" y="4634909"/>
            <a:ext cx="507702" cy="507700"/>
            <a:chOff x="3895489" y="2002460"/>
            <a:chExt cx="489688" cy="489686"/>
          </a:xfrm>
        </p:grpSpPr>
        <p:sp>
          <p:nvSpPr>
            <p:cNvPr id="40" name="íśļîdè"/>
            <p:cNvSpPr/>
            <p:nvPr/>
          </p:nvSpPr>
          <p:spPr>
            <a:xfrm>
              <a:off x="3895489" y="2002460"/>
              <a:ext cx="489688" cy="489686"/>
            </a:xfrm>
            <a:prstGeom prst="ellipse">
              <a:avLst/>
            </a:prstGeom>
            <a:solidFill>
              <a:srgbClr val="36B8BD"/>
            </a:solidFill>
            <a:ln w="28575">
              <a:solidFill>
                <a:schemeClr val="bg1"/>
              </a:solidFill>
              <a:miter/>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defRPr>
                  <a:solidFill>
                    <a:srgbClr val="FFFFFF"/>
                  </a:solidFill>
                </a:defRPr>
              </a:pPr>
              <a:endParaRPr/>
            </a:p>
          </p:txBody>
        </p:sp>
        <p:sp>
          <p:nvSpPr>
            <p:cNvPr id="41" name="ïṧliḋê"/>
            <p:cNvSpPr/>
            <p:nvPr/>
          </p:nvSpPr>
          <p:spPr>
            <a:xfrm>
              <a:off x="4011094" y="2132978"/>
              <a:ext cx="258478" cy="228652"/>
            </a:xfrm>
            <a:custGeom>
              <a:gdLst>
                <a:gd fmla="*/ 2610 w 2648" name="T0"/>
                <a:gd fmla="*/ 761 h 2346" name="T1"/>
                <a:gd fmla="*/ 2512 w 2648" name="T2"/>
                <a:gd fmla="*/ 718 h 2346" name="T3"/>
                <a:gd fmla="*/ 136 w 2648" name="T4"/>
                <a:gd fmla="*/ 718 h 2346" name="T5"/>
                <a:gd fmla="*/ 38 w 2648" name="T6"/>
                <a:gd fmla="*/ 761 h 2346" name="T7"/>
                <a:gd fmla="*/ 4 w 2648" name="T8"/>
                <a:gd fmla="*/ 863 h 2346" name="T9"/>
                <a:gd fmla="*/ 130 w 2648" name="T10"/>
                <a:gd fmla="*/ 2225 h 2346" name="T11"/>
                <a:gd fmla="*/ 263 w 2648" name="T12"/>
                <a:gd fmla="*/ 2346 h 2346" name="T13"/>
                <a:gd fmla="*/ 2385 w 2648" name="T14"/>
                <a:gd fmla="*/ 2346 h 2346" name="T15"/>
                <a:gd fmla="*/ 2518 w 2648" name="T16"/>
                <a:gd fmla="*/ 2225 h 2346" name="T17"/>
                <a:gd fmla="*/ 2644 w 2648" name="T18"/>
                <a:gd fmla="*/ 863 h 2346" name="T19"/>
                <a:gd fmla="*/ 2610 w 2648" name="T20"/>
                <a:gd fmla="*/ 761 h 2346" name="T21"/>
                <a:gd fmla="*/ 1769 w 2648" name="T22"/>
                <a:gd fmla="*/ 2066 h 2346" name="T23"/>
                <a:gd fmla="*/ 1768 w 2648" name="T24"/>
                <a:gd fmla="*/ 2066 h 2346" name="T25"/>
                <a:gd fmla="*/ 880 w 2648" name="T26"/>
                <a:gd fmla="*/ 2066 h 2346" name="T27"/>
                <a:gd fmla="*/ 746 w 2648" name="T28"/>
                <a:gd fmla="*/ 1933 h 2346" name="T29"/>
                <a:gd fmla="*/ 1075 w 2648" name="T30"/>
                <a:gd fmla="*/ 1605 h 2346" name="T31"/>
                <a:gd fmla="*/ 1170 w 2648" name="T32"/>
                <a:gd fmla="*/ 1605 h 2346" name="T33"/>
                <a:gd fmla="*/ 1005 w 2648" name="T34"/>
                <a:gd fmla="*/ 1325 h 2346" name="T35"/>
                <a:gd fmla="*/ 1324 w 2648" name="T36"/>
                <a:gd fmla="*/ 1006 h 2346" name="T37"/>
                <a:gd fmla="*/ 1643 w 2648" name="T38"/>
                <a:gd fmla="*/ 1325 h 2346" name="T39"/>
                <a:gd fmla="*/ 1478 w 2648" name="T40"/>
                <a:gd fmla="*/ 1605 h 2346" name="T41"/>
                <a:gd fmla="*/ 1573 w 2648" name="T42"/>
                <a:gd fmla="*/ 1605 h 2346" name="T43"/>
                <a:gd fmla="*/ 1902 w 2648" name="T44"/>
                <a:gd fmla="*/ 1922 h 2346" name="T45"/>
                <a:gd fmla="*/ 1902 w 2648" name="T46"/>
                <a:gd fmla="*/ 1933 h 2346" name="T47"/>
                <a:gd fmla="*/ 1769 w 2648" name="T48"/>
                <a:gd fmla="*/ 2066 h 2346" name="T49"/>
                <a:gd fmla="*/ 2388 w 2648" name="T50"/>
                <a:gd fmla="*/ 469 h 2346" name="T51"/>
                <a:gd fmla="*/ 2288 w 2648" name="T52"/>
                <a:gd fmla="*/ 569 h 2346" name="T53"/>
                <a:gd fmla="*/ 360 w 2648" name="T54"/>
                <a:gd fmla="*/ 569 h 2346" name="T55"/>
                <a:gd fmla="*/ 260 w 2648" name="T56"/>
                <a:gd fmla="*/ 469 h 2346" name="T57"/>
                <a:gd fmla="*/ 360 w 2648" name="T58"/>
                <a:gd fmla="*/ 369 h 2346" name="T59"/>
                <a:gd fmla="*/ 2288 w 2648" name="T60"/>
                <a:gd fmla="*/ 369 h 2346" name="T61"/>
                <a:gd fmla="*/ 2388 w 2648" name="T62"/>
                <a:gd fmla="*/ 469 h 2346" name="T63"/>
                <a:gd fmla="*/ 2124 w 2648" name="T64"/>
                <a:gd fmla="*/ 100 h 2346" name="T65"/>
                <a:gd fmla="*/ 2024 w 2648" name="T66"/>
                <a:gd fmla="*/ 200 h 2346" name="T67"/>
                <a:gd fmla="*/ 624 w 2648" name="T68"/>
                <a:gd fmla="*/ 200 h 2346" name="T69"/>
                <a:gd fmla="*/ 524 w 2648" name="T70"/>
                <a:gd fmla="*/ 100 h 2346" name="T71"/>
                <a:gd fmla="*/ 624 w 2648" name="T72"/>
                <a:gd fmla="*/ 0 h 2346" name="T73"/>
                <a:gd fmla="*/ 2024 w 2648" name="T74"/>
                <a:gd fmla="*/ 0 h 2346" name="T75"/>
                <a:gd fmla="*/ 2124 w 2648" name="T76"/>
                <a:gd fmla="*/ 100 h 2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6" w="2648">
                  <a:moveTo>
                    <a:pt x="2610" y="761"/>
                  </a:moveTo>
                  <a:cubicBezTo>
                    <a:pt x="2585" y="733"/>
                    <a:pt x="2549" y="718"/>
                    <a:pt x="2512" y="718"/>
                  </a:cubicBezTo>
                  <a:lnTo>
                    <a:pt x="136" y="718"/>
                  </a:lnTo>
                  <a:cubicBezTo>
                    <a:pt x="99" y="718"/>
                    <a:pt x="63" y="733"/>
                    <a:pt x="38" y="761"/>
                  </a:cubicBezTo>
                  <a:cubicBezTo>
                    <a:pt x="13" y="789"/>
                    <a:pt x="0" y="826"/>
                    <a:pt x="4" y="863"/>
                  </a:cubicBezTo>
                  <a:lnTo>
                    <a:pt x="130" y="2225"/>
                  </a:lnTo>
                  <a:cubicBezTo>
                    <a:pt x="137" y="2293"/>
                    <a:pt x="194" y="2346"/>
                    <a:pt x="263" y="2346"/>
                  </a:cubicBezTo>
                  <a:lnTo>
                    <a:pt x="2385" y="2346"/>
                  </a:lnTo>
                  <a:cubicBezTo>
                    <a:pt x="2454" y="2346"/>
                    <a:pt x="2511" y="2293"/>
                    <a:pt x="2518" y="2225"/>
                  </a:cubicBezTo>
                  <a:lnTo>
                    <a:pt x="2644" y="863"/>
                  </a:lnTo>
                  <a:cubicBezTo>
                    <a:pt x="2648" y="826"/>
                    <a:pt x="2635" y="789"/>
                    <a:pt x="2610" y="761"/>
                  </a:cubicBezTo>
                  <a:close/>
                  <a:moveTo>
                    <a:pt x="1769" y="2066"/>
                  </a:moveTo>
                  <a:cubicBezTo>
                    <a:pt x="1769" y="2066"/>
                    <a:pt x="1769" y="2066"/>
                    <a:pt x="1768" y="2066"/>
                  </a:cubicBezTo>
                  <a:lnTo>
                    <a:pt x="880" y="2066"/>
                  </a:lnTo>
                  <a:cubicBezTo>
                    <a:pt x="806" y="2066"/>
                    <a:pt x="746" y="2007"/>
                    <a:pt x="746" y="1933"/>
                  </a:cubicBezTo>
                  <a:cubicBezTo>
                    <a:pt x="746" y="1752"/>
                    <a:pt x="893" y="1605"/>
                    <a:pt x="1075" y="1605"/>
                  </a:cubicBezTo>
                  <a:lnTo>
                    <a:pt x="1170" y="1605"/>
                  </a:lnTo>
                  <a:cubicBezTo>
                    <a:pt x="1072" y="1550"/>
                    <a:pt x="1005" y="1445"/>
                    <a:pt x="1005" y="1325"/>
                  </a:cubicBezTo>
                  <a:cubicBezTo>
                    <a:pt x="1005" y="1149"/>
                    <a:pt x="1148" y="1006"/>
                    <a:pt x="1324" y="1006"/>
                  </a:cubicBezTo>
                  <a:cubicBezTo>
                    <a:pt x="1500" y="1006"/>
                    <a:pt x="1643" y="1149"/>
                    <a:pt x="1643" y="1325"/>
                  </a:cubicBezTo>
                  <a:cubicBezTo>
                    <a:pt x="1643" y="1445"/>
                    <a:pt x="1576" y="1550"/>
                    <a:pt x="1478" y="1605"/>
                  </a:cubicBezTo>
                  <a:lnTo>
                    <a:pt x="1573" y="1605"/>
                  </a:lnTo>
                  <a:cubicBezTo>
                    <a:pt x="1751" y="1605"/>
                    <a:pt x="1896" y="1746"/>
                    <a:pt x="1902" y="1922"/>
                  </a:cubicBezTo>
                  <a:cubicBezTo>
                    <a:pt x="1902" y="1926"/>
                    <a:pt x="1902" y="1929"/>
                    <a:pt x="1902" y="1933"/>
                  </a:cubicBezTo>
                  <a:cubicBezTo>
                    <a:pt x="1902" y="2007"/>
                    <a:pt x="1842" y="2066"/>
                    <a:pt x="1769" y="2066"/>
                  </a:cubicBezTo>
                  <a:close/>
                  <a:moveTo>
                    <a:pt x="2388" y="469"/>
                  </a:moveTo>
                  <a:cubicBezTo>
                    <a:pt x="2388" y="525"/>
                    <a:pt x="2344" y="569"/>
                    <a:pt x="2288" y="569"/>
                  </a:cubicBezTo>
                  <a:lnTo>
                    <a:pt x="360" y="569"/>
                  </a:lnTo>
                  <a:cubicBezTo>
                    <a:pt x="304" y="569"/>
                    <a:pt x="260" y="525"/>
                    <a:pt x="260" y="469"/>
                  </a:cubicBezTo>
                  <a:cubicBezTo>
                    <a:pt x="260" y="414"/>
                    <a:pt x="304" y="369"/>
                    <a:pt x="360" y="369"/>
                  </a:cubicBezTo>
                  <a:lnTo>
                    <a:pt x="2288" y="369"/>
                  </a:lnTo>
                  <a:cubicBezTo>
                    <a:pt x="2344" y="369"/>
                    <a:pt x="2388" y="414"/>
                    <a:pt x="2388" y="469"/>
                  </a:cubicBezTo>
                  <a:close/>
                  <a:moveTo>
                    <a:pt x="2124" y="100"/>
                  </a:moveTo>
                  <a:cubicBezTo>
                    <a:pt x="2124" y="156"/>
                    <a:pt x="2080" y="200"/>
                    <a:pt x="2024" y="200"/>
                  </a:cubicBezTo>
                  <a:lnTo>
                    <a:pt x="624" y="200"/>
                  </a:lnTo>
                  <a:cubicBezTo>
                    <a:pt x="568" y="200"/>
                    <a:pt x="524" y="156"/>
                    <a:pt x="524" y="100"/>
                  </a:cubicBezTo>
                  <a:cubicBezTo>
                    <a:pt x="524" y="45"/>
                    <a:pt x="568" y="0"/>
                    <a:pt x="624" y="0"/>
                  </a:cubicBezTo>
                  <a:lnTo>
                    <a:pt x="2024" y="0"/>
                  </a:lnTo>
                  <a:cubicBezTo>
                    <a:pt x="2080" y="0"/>
                    <a:pt x="2124" y="45"/>
                    <a:pt x="2124" y="10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42" name="ïṥḷiďè"/>
          <p:cNvGrpSpPr/>
          <p:nvPr/>
        </p:nvGrpSpPr>
        <p:grpSpPr>
          <a:xfrm>
            <a:off x="576081" y="3761500"/>
            <a:ext cx="3015096" cy="1880342"/>
            <a:chOff x="8228164" y="1834582"/>
            <a:chExt cx="3290736" cy="1880342"/>
          </a:xfrm>
        </p:grpSpPr>
        <p:sp>
          <p:nvSpPr>
            <p:cNvPr id="43" name="îśḷiḓé">
              <a:extLst>
                <a:ext uri="{FF2B5EF4-FFF2-40B4-BE49-F238E27FC236}">
                  <a16:creationId xmlns:a16="http://schemas.microsoft.com/office/drawing/2014/main" id="{4E9A126B-220C-4D25-BF8F-206546389E42}"/>
                </a:ext>
              </a:extLst>
            </p:cNvPr>
            <p:cNvSpPr/>
            <p:nvPr/>
          </p:nvSpPr>
          <p:spPr bwMode="auto">
            <a:xfrm>
              <a:off x="8453765" y="2222178"/>
              <a:ext cx="3065135" cy="1492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just">
                <a:lnSpc>
                  <a:spcPct val="120000"/>
                </a:lnSpc>
              </a:pPr>
              <a:r>
                <a:rPr altLang="en-US" lang="zh-CN" sz="1400">
                  <a:latin charset="-122" panose="02010600040101010101" pitchFamily="2" typeface="华文楷体"/>
                  <a:ea charset="-122" panose="02010600040101010101" pitchFamily="2" typeface="华文楷体"/>
                </a:rPr>
                <a:t>如果一切按步骤操作合理，促成也就顺理成章了。即使是最后因特殊原因无法成交，也不要浪费这次接触的机会，大胆提出你的要求：请他转介绍。</a:t>
              </a:r>
            </a:p>
          </p:txBody>
        </p:sp>
        <p:sp>
          <p:nvSpPr>
            <p:cNvPr id="44" name="ïṧ1iḍe">
              <a:extLst>
                <a:ext uri="{FF2B5EF4-FFF2-40B4-BE49-F238E27FC236}">
                  <a16:creationId xmlns:a16="http://schemas.microsoft.com/office/drawing/2014/main" id="{3B38DF14-A661-4985-8EB6-C154FB94541B}"/>
                </a:ext>
              </a:extLst>
            </p:cNvPr>
            <p:cNvSpPr txBox="1"/>
            <p:nvPr/>
          </p:nvSpPr>
          <p:spPr bwMode="auto">
            <a:xfrm>
              <a:off x="8228164" y="1834582"/>
              <a:ext cx="3290736"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spcBef>
                  <a:spcPct val="0"/>
                </a:spcBef>
              </a:pPr>
              <a:r>
                <a:rPr altLang="zh-CN" lang="en-US" smtClean="0" sz="2000">
                  <a:latin charset="-122" panose="02010600040101010101" pitchFamily="2" typeface="华文楷体"/>
                  <a:ea charset="-122" panose="02010600040101010101" pitchFamily="2" typeface="华文楷体"/>
                </a:rPr>
                <a:t>09.促成</a:t>
              </a:r>
            </a:p>
          </p:txBody>
        </p:sp>
      </p:grpSp>
      <p:grpSp>
        <p:nvGrpSpPr>
          <p:cNvPr id="45" name="iṥ1iḓê"/>
          <p:cNvGrpSpPr/>
          <p:nvPr/>
        </p:nvGrpSpPr>
        <p:grpSpPr>
          <a:xfrm>
            <a:off x="8419485" y="3761500"/>
            <a:ext cx="3015096" cy="1549266"/>
            <a:chOff x="8228164" y="1834582"/>
            <a:chExt cx="3290736" cy="1549266"/>
          </a:xfrm>
        </p:grpSpPr>
        <p:sp>
          <p:nvSpPr>
            <p:cNvPr id="46" name="íŝļíḋè">
              <a:extLst>
                <a:ext uri="{FF2B5EF4-FFF2-40B4-BE49-F238E27FC236}">
                  <a16:creationId xmlns:a16="http://schemas.microsoft.com/office/drawing/2014/main" id="{4E9A126B-220C-4D25-BF8F-206546389E42}"/>
                </a:ext>
              </a:extLst>
            </p:cNvPr>
            <p:cNvSpPr/>
            <p:nvPr/>
          </p:nvSpPr>
          <p:spPr bwMode="auto">
            <a:xfrm>
              <a:off x="8228164" y="2222178"/>
              <a:ext cx="3150937" cy="1161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en-US" lang="zh-CN" sz="1400">
                  <a:latin charset="-122" panose="02010600040101010101" pitchFamily="2" typeface="华文楷体"/>
                  <a:ea charset="-122" panose="02010600040101010101" pitchFamily="2" typeface="华文楷体"/>
                </a:rPr>
                <a:t>如果想让这笔行销意义非凡的话，最好能随信寄上一份礼物(一份精的广告礼品——印有公司商标的东西)</a:t>
              </a:r>
            </a:p>
          </p:txBody>
        </p:sp>
        <p:sp>
          <p:nvSpPr>
            <p:cNvPr id="47" name="ïṩ1îḑê">
              <a:extLst>
                <a:ext uri="{FF2B5EF4-FFF2-40B4-BE49-F238E27FC236}">
                  <a16:creationId xmlns:a16="http://schemas.microsoft.com/office/drawing/2014/main" id="{3B38DF14-A661-4985-8EB6-C154FB94541B}"/>
                </a:ext>
              </a:extLst>
            </p:cNvPr>
            <p:cNvSpPr txBox="1"/>
            <p:nvPr/>
          </p:nvSpPr>
          <p:spPr bwMode="auto">
            <a:xfrm>
              <a:off x="8228164" y="1834582"/>
              <a:ext cx="3290736"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r>
                <a:rPr altLang="zh-CN" lang="en-US" smtClean="0" sz="2000">
                  <a:latin charset="-122" panose="02010600040101010101" pitchFamily="2" typeface="华文楷体"/>
                  <a:ea charset="-122" panose="02010600040101010101" pitchFamily="2" typeface="华文楷体"/>
                </a:rPr>
                <a:t>08.写信向你的客户致谢</a:t>
              </a:r>
            </a:p>
          </p:txBody>
        </p:sp>
      </p:grpSp>
      <p:cxnSp>
        <p:nvCxnSpPr>
          <p:cNvPr id="48" name="直接连接符 47"/>
          <p:cNvCxnSpPr/>
          <p:nvPr/>
        </p:nvCxnSpPr>
        <p:spPr>
          <a:xfrm>
            <a:off x="576081" y="3503864"/>
            <a:ext cx="2898588" cy="0"/>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535993" y="3503863"/>
            <a:ext cx="2898588" cy="0"/>
          </a:xfrm>
          <a:prstGeom prst="line">
            <a:avLst/>
          </a:prstGeom>
          <a:ln cap="rnd" w="3175">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50" name="ïSḻïḋè"/>
          <p:cNvSpPr/>
          <p:nvPr/>
        </p:nvSpPr>
        <p:spPr>
          <a:xfrm>
            <a:off x="5239469" y="2688367"/>
            <a:ext cx="1534794" cy="1534794"/>
          </a:xfrm>
          <a:prstGeom prst="ellipse">
            <a:avLst/>
          </a:prstGeom>
          <a:blipFill dpi="0" rotWithShape="1">
            <a:blip r:embed="rId8">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US"/>
          </a:p>
        </p:txBody>
      </p:sp>
    </p:spTree>
    <p:extLst>
      <p:ext uri="{BB962C8B-B14F-4D97-AF65-F5344CB8AC3E}">
        <p14:creationId val="337383964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1"/>
                                        </p:tgtEl>
                                        <p:attrNameLst>
                                          <p:attrName>style.visibility</p:attrName>
                                        </p:attrNameLst>
                                      </p:cBhvr>
                                      <p:to>
                                        <p:strVal val="visible"/>
                                      </p:to>
                                    </p:set>
                                    <p:animEffect filter="wipe(left)" transition="in">
                                      <p:cBhvr>
                                        <p:cTn dur="750" id="7"/>
                                        <p:tgtEl>
                                          <p:spTgt spid="5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1" presetSubtype="1">
                                  <p:stCondLst>
                                    <p:cond delay="0"/>
                                  </p:stCondLst>
                                  <p:childTnLst>
                                    <p:set>
                                      <p:cBhvr>
                                        <p:cTn dur="1" fill="hold" id="39">
                                          <p:stCondLst>
                                            <p:cond delay="0"/>
                                          </p:stCondLst>
                                        </p:cTn>
                                        <p:tgtEl>
                                          <p:spTgt spid="50"/>
                                        </p:tgtEl>
                                        <p:attrNameLst>
                                          <p:attrName>style.visibility</p:attrName>
                                        </p:attrNameLst>
                                      </p:cBhvr>
                                      <p:to>
                                        <p:strVal val="visible"/>
                                      </p:to>
                                    </p:set>
                                    <p:animEffect filter="wheel(1)" transition="in">
                                      <p:cBhvr>
                                        <p:cTn dur="2000" id="40"/>
                                        <p:tgtEl>
                                          <p:spTgt spid="50"/>
                                        </p:tgtEl>
                                      </p:cBhvr>
                                    </p:animEffect>
                                  </p:childTnLst>
                                </p:cTn>
                              </p:par>
                            </p:childTnLst>
                          </p:cTn>
                        </p:par>
                        <p:par>
                          <p:cTn fill="hold" id="41" nodeType="afterGroup">
                            <p:stCondLst>
                              <p:cond delay="4500"/>
                            </p:stCondLst>
                            <p:childTnLst>
                              <p:par>
                                <p:cTn fill="hold" grpId="0" id="42" nodeType="afterEffect" presetClass="entr" presetID="22" presetSubtype="2">
                                  <p:stCondLst>
                                    <p:cond delay="0"/>
                                  </p:stCondLst>
                                  <p:childTnLst>
                                    <p:set>
                                      <p:cBhvr>
                                        <p:cTn dur="1" fill="hold" id="43">
                                          <p:stCondLst>
                                            <p:cond delay="0"/>
                                          </p:stCondLst>
                                        </p:cTn>
                                        <p:tgtEl>
                                          <p:spTgt spid="27"/>
                                        </p:tgtEl>
                                        <p:attrNameLst>
                                          <p:attrName>style.visibility</p:attrName>
                                        </p:attrNameLst>
                                      </p:cBhvr>
                                      <p:to>
                                        <p:strVal val="visible"/>
                                      </p:to>
                                    </p:set>
                                    <p:animEffect filter="wipe(right)" transition="in">
                                      <p:cBhvr>
                                        <p:cTn dur="500" id="44"/>
                                        <p:tgtEl>
                                          <p:spTgt spid="27"/>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9"/>
                                        </p:tgtEl>
                                        <p:attrNameLst>
                                          <p:attrName>style.visibility</p:attrName>
                                        </p:attrNameLst>
                                      </p:cBhvr>
                                      <p:to>
                                        <p:strVal val="visible"/>
                                      </p:to>
                                    </p:set>
                                    <p:animEffect filter="wipe(left)" transition="in">
                                      <p:cBhvr>
                                        <p:cTn dur="500" id="47"/>
                                        <p:tgtEl>
                                          <p:spTgt spid="2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8"/>
                                        </p:tgtEl>
                                        <p:attrNameLst>
                                          <p:attrName>style.visibility</p:attrName>
                                        </p:attrNameLst>
                                      </p:cBhvr>
                                      <p:to>
                                        <p:strVal val="visible"/>
                                      </p:to>
                                    </p:set>
                                    <p:animEffect filter="wipe(left)" transition="in">
                                      <p:cBhvr>
                                        <p:cTn dur="500" id="50"/>
                                        <p:tgtEl>
                                          <p:spTgt spid="28"/>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26"/>
                                        </p:tgtEl>
                                        <p:attrNameLst>
                                          <p:attrName>style.visibility</p:attrName>
                                        </p:attrNameLst>
                                      </p:cBhvr>
                                      <p:to>
                                        <p:strVal val="visible"/>
                                      </p:to>
                                    </p:set>
                                    <p:animEffect filter="wipe(right)" transition="in">
                                      <p:cBhvr>
                                        <p:cTn dur="500" id="53"/>
                                        <p:tgtEl>
                                          <p:spTgt spid="26"/>
                                        </p:tgtEl>
                                      </p:cBhvr>
                                    </p:animEffect>
                                  </p:childTnLst>
                                </p:cTn>
                              </p:par>
                            </p:childTnLst>
                          </p:cTn>
                        </p:par>
                        <p:par>
                          <p:cTn fill="hold" id="54" nodeType="afterGroup">
                            <p:stCondLst>
                              <p:cond delay="5000"/>
                            </p:stCondLst>
                            <p:childTnLst>
                              <p:par>
                                <p:cTn fill="hold" grpId="0" id="55" nodeType="afterEffect" presetClass="entr" presetID="53" presetSubtype="0">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p:cTn dur="500" fill="hold" id="57"/>
                                        <p:tgtEl>
                                          <p:spTgt spid="22"/>
                                        </p:tgtEl>
                                        <p:attrNameLst>
                                          <p:attrName>ppt_w</p:attrName>
                                        </p:attrNameLst>
                                      </p:cBhvr>
                                      <p:tavLst>
                                        <p:tav tm="0">
                                          <p:val>
                                            <p:fltVal val="0"/>
                                          </p:val>
                                        </p:tav>
                                        <p:tav tm="100000">
                                          <p:val>
                                            <p:strVal val="#ppt_w"/>
                                          </p:val>
                                        </p:tav>
                                      </p:tavLst>
                                    </p:anim>
                                    <p:anim calcmode="lin" valueType="num">
                                      <p:cBhvr>
                                        <p:cTn dur="500" fill="hold" id="58"/>
                                        <p:tgtEl>
                                          <p:spTgt spid="22"/>
                                        </p:tgtEl>
                                        <p:attrNameLst>
                                          <p:attrName>ppt_h</p:attrName>
                                        </p:attrNameLst>
                                      </p:cBhvr>
                                      <p:tavLst>
                                        <p:tav tm="0">
                                          <p:val>
                                            <p:fltVal val="0"/>
                                          </p:val>
                                        </p:tav>
                                        <p:tav tm="100000">
                                          <p:val>
                                            <p:strVal val="#ppt_h"/>
                                          </p:val>
                                        </p:tav>
                                      </p:tavLst>
                                    </p:anim>
                                    <p:animEffect filter="fade" transition="in">
                                      <p:cBhvr>
                                        <p:cTn dur="500" id="59"/>
                                        <p:tgtEl>
                                          <p:spTgt spid="22"/>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Effect filter="fade" transition="in">
                                      <p:cBhvr>
                                        <p:cTn dur="500" id="64"/>
                                        <p:tgtEl>
                                          <p:spTgt spid="23"/>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p:cTn dur="500" fill="hold" id="67"/>
                                        <p:tgtEl>
                                          <p:spTgt spid="25"/>
                                        </p:tgtEl>
                                        <p:attrNameLst>
                                          <p:attrName>ppt_w</p:attrName>
                                        </p:attrNameLst>
                                      </p:cBhvr>
                                      <p:tavLst>
                                        <p:tav tm="0">
                                          <p:val>
                                            <p:fltVal val="0"/>
                                          </p:val>
                                        </p:tav>
                                        <p:tav tm="100000">
                                          <p:val>
                                            <p:strVal val="#ppt_w"/>
                                          </p:val>
                                        </p:tav>
                                      </p:tavLst>
                                    </p:anim>
                                    <p:anim calcmode="lin" valueType="num">
                                      <p:cBhvr>
                                        <p:cTn dur="500" fill="hold" id="68"/>
                                        <p:tgtEl>
                                          <p:spTgt spid="25"/>
                                        </p:tgtEl>
                                        <p:attrNameLst>
                                          <p:attrName>ppt_h</p:attrName>
                                        </p:attrNameLst>
                                      </p:cBhvr>
                                      <p:tavLst>
                                        <p:tav tm="0">
                                          <p:val>
                                            <p:fltVal val="0"/>
                                          </p:val>
                                        </p:tav>
                                        <p:tav tm="100000">
                                          <p:val>
                                            <p:strVal val="#ppt_h"/>
                                          </p:val>
                                        </p:tav>
                                      </p:tavLst>
                                    </p:anim>
                                    <p:animEffect filter="fade" transition="in">
                                      <p:cBhvr>
                                        <p:cTn dur="500" id="69"/>
                                        <p:tgtEl>
                                          <p:spTgt spid="25"/>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p:cTn dur="500" fill="hold" id="72"/>
                                        <p:tgtEl>
                                          <p:spTgt spid="24"/>
                                        </p:tgtEl>
                                        <p:attrNameLst>
                                          <p:attrName>ppt_w</p:attrName>
                                        </p:attrNameLst>
                                      </p:cBhvr>
                                      <p:tavLst>
                                        <p:tav tm="0">
                                          <p:val>
                                            <p:fltVal val="0"/>
                                          </p:val>
                                        </p:tav>
                                        <p:tav tm="100000">
                                          <p:val>
                                            <p:strVal val="#ppt_w"/>
                                          </p:val>
                                        </p:tav>
                                      </p:tavLst>
                                    </p:anim>
                                    <p:anim calcmode="lin" valueType="num">
                                      <p:cBhvr>
                                        <p:cTn dur="500" fill="hold" id="73"/>
                                        <p:tgtEl>
                                          <p:spTgt spid="24"/>
                                        </p:tgtEl>
                                        <p:attrNameLst>
                                          <p:attrName>ppt_h</p:attrName>
                                        </p:attrNameLst>
                                      </p:cBhvr>
                                      <p:tavLst>
                                        <p:tav tm="0">
                                          <p:val>
                                            <p:fltVal val="0"/>
                                          </p:val>
                                        </p:tav>
                                        <p:tav tm="100000">
                                          <p:val>
                                            <p:strVal val="#ppt_h"/>
                                          </p:val>
                                        </p:tav>
                                      </p:tavLst>
                                    </p:anim>
                                    <p:animEffect filter="fade" transition="in">
                                      <p:cBhvr>
                                        <p:cTn dur="500" id="74"/>
                                        <p:tgtEl>
                                          <p:spTgt spid="24"/>
                                        </p:tgtEl>
                                      </p:cBhvr>
                                    </p:animEffect>
                                  </p:childTnLst>
                                </p:cTn>
                              </p:par>
                            </p:childTnLst>
                          </p:cTn>
                        </p:par>
                        <p:par>
                          <p:cTn fill="hold" id="75" nodeType="afterGroup">
                            <p:stCondLst>
                              <p:cond delay="5500"/>
                            </p:stCondLst>
                            <p:childTnLst>
                              <p:par>
                                <p:cTn fill="hold" id="76" nodeType="afterEffect" presetClass="entr" presetID="14" presetSubtype="10">
                                  <p:stCondLst>
                                    <p:cond delay="0"/>
                                  </p:stCondLst>
                                  <p:childTnLst>
                                    <p:set>
                                      <p:cBhvr>
                                        <p:cTn dur="1" fill="hold" id="77">
                                          <p:stCondLst>
                                            <p:cond delay="0"/>
                                          </p:stCondLst>
                                        </p:cTn>
                                        <p:tgtEl>
                                          <p:spTgt spid="30"/>
                                        </p:tgtEl>
                                        <p:attrNameLst>
                                          <p:attrName>style.visibility</p:attrName>
                                        </p:attrNameLst>
                                      </p:cBhvr>
                                      <p:to>
                                        <p:strVal val="visible"/>
                                      </p:to>
                                    </p:set>
                                    <p:animEffect filter="randombar(horizontal)" transition="in">
                                      <p:cBhvr>
                                        <p:cTn dur="500" id="78"/>
                                        <p:tgtEl>
                                          <p:spTgt spid="30"/>
                                        </p:tgtEl>
                                      </p:cBhvr>
                                    </p:animEffect>
                                  </p:childTnLst>
                                </p:cTn>
                              </p:par>
                              <p:par>
                                <p:cTn fill="hold" id="79" nodeType="withEffect" presetClass="entr" presetID="14" presetSubtype="10">
                                  <p:stCondLst>
                                    <p:cond delay="0"/>
                                  </p:stCondLst>
                                  <p:childTnLst>
                                    <p:set>
                                      <p:cBhvr>
                                        <p:cTn dur="1" fill="hold" id="80">
                                          <p:stCondLst>
                                            <p:cond delay="0"/>
                                          </p:stCondLst>
                                        </p:cTn>
                                        <p:tgtEl>
                                          <p:spTgt spid="36"/>
                                        </p:tgtEl>
                                        <p:attrNameLst>
                                          <p:attrName>style.visibility</p:attrName>
                                        </p:attrNameLst>
                                      </p:cBhvr>
                                      <p:to>
                                        <p:strVal val="visible"/>
                                      </p:to>
                                    </p:set>
                                    <p:animEffect filter="randombar(horizontal)" transition="in">
                                      <p:cBhvr>
                                        <p:cTn dur="500" id="81"/>
                                        <p:tgtEl>
                                          <p:spTgt spid="36"/>
                                        </p:tgtEl>
                                      </p:cBhvr>
                                    </p:animEffect>
                                  </p:childTnLst>
                                </p:cTn>
                              </p:par>
                              <p:par>
                                <p:cTn fill="hold" id="82" nodeType="withEffect" presetClass="entr" presetID="14" presetSubtype="10">
                                  <p:stCondLst>
                                    <p:cond delay="0"/>
                                  </p:stCondLst>
                                  <p:childTnLst>
                                    <p:set>
                                      <p:cBhvr>
                                        <p:cTn dur="1" fill="hold" id="83">
                                          <p:stCondLst>
                                            <p:cond delay="0"/>
                                          </p:stCondLst>
                                        </p:cTn>
                                        <p:tgtEl>
                                          <p:spTgt spid="39"/>
                                        </p:tgtEl>
                                        <p:attrNameLst>
                                          <p:attrName>style.visibility</p:attrName>
                                        </p:attrNameLst>
                                      </p:cBhvr>
                                      <p:to>
                                        <p:strVal val="visible"/>
                                      </p:to>
                                    </p:set>
                                    <p:animEffect filter="randombar(horizontal)" transition="in">
                                      <p:cBhvr>
                                        <p:cTn dur="500" id="84"/>
                                        <p:tgtEl>
                                          <p:spTgt spid="39"/>
                                        </p:tgtEl>
                                      </p:cBhvr>
                                    </p:animEffect>
                                  </p:childTnLst>
                                </p:cTn>
                              </p:par>
                              <p:par>
                                <p:cTn fill="hold" id="85" nodeType="withEffect" presetClass="entr" presetID="14" presetSubtype="10">
                                  <p:stCondLst>
                                    <p:cond delay="0"/>
                                  </p:stCondLst>
                                  <p:childTnLst>
                                    <p:set>
                                      <p:cBhvr>
                                        <p:cTn dur="1" fill="hold" id="86">
                                          <p:stCondLst>
                                            <p:cond delay="0"/>
                                          </p:stCondLst>
                                        </p:cTn>
                                        <p:tgtEl>
                                          <p:spTgt spid="33"/>
                                        </p:tgtEl>
                                        <p:attrNameLst>
                                          <p:attrName>style.visibility</p:attrName>
                                        </p:attrNameLst>
                                      </p:cBhvr>
                                      <p:to>
                                        <p:strVal val="visible"/>
                                      </p:to>
                                    </p:set>
                                    <p:animEffect filter="randombar(horizontal)" transition="in">
                                      <p:cBhvr>
                                        <p:cTn dur="500" id="87"/>
                                        <p:tgtEl>
                                          <p:spTgt spid="33"/>
                                        </p:tgtEl>
                                      </p:cBhvr>
                                    </p:animEffect>
                                  </p:childTnLst>
                                </p:cTn>
                              </p:par>
                            </p:childTnLst>
                          </p:cTn>
                        </p:par>
                        <p:par>
                          <p:cTn fill="hold" id="88" nodeType="afterGroup">
                            <p:stCondLst>
                              <p:cond delay="6000"/>
                            </p:stCondLst>
                            <p:childTnLst>
                              <p:par>
                                <p:cTn fill="hold" id="89" nodeType="afterEffect" presetClass="entr" presetID="2" presetSubtype="4">
                                  <p:stCondLst>
                                    <p:cond delay="0"/>
                                  </p:stCondLst>
                                  <p:childTnLst>
                                    <p:set>
                                      <p:cBhvr>
                                        <p:cTn dur="1" fill="hold" id="90">
                                          <p:stCondLst>
                                            <p:cond delay="0"/>
                                          </p:stCondLst>
                                        </p:cTn>
                                        <p:tgtEl>
                                          <p:spTgt spid="10"/>
                                        </p:tgtEl>
                                        <p:attrNameLst>
                                          <p:attrName>style.visibility</p:attrName>
                                        </p:attrNameLst>
                                      </p:cBhvr>
                                      <p:to>
                                        <p:strVal val="visible"/>
                                      </p:to>
                                    </p:set>
                                    <p:anim calcmode="lin" valueType="num">
                                      <p:cBhvr additive="base">
                                        <p:cTn dur="500" fill="hold" id="91"/>
                                        <p:tgtEl>
                                          <p:spTgt spid="10"/>
                                        </p:tgtEl>
                                        <p:attrNameLst>
                                          <p:attrName>ppt_x</p:attrName>
                                        </p:attrNameLst>
                                      </p:cBhvr>
                                      <p:tavLst>
                                        <p:tav tm="0">
                                          <p:val>
                                            <p:strVal val="#ppt_x"/>
                                          </p:val>
                                        </p:tav>
                                        <p:tav tm="100000">
                                          <p:val>
                                            <p:strVal val="#ppt_x"/>
                                          </p:val>
                                        </p:tav>
                                      </p:tavLst>
                                    </p:anim>
                                    <p:anim calcmode="lin" valueType="num">
                                      <p:cBhvr additive="base">
                                        <p:cTn dur="500" fill="hold" id="92"/>
                                        <p:tgtEl>
                                          <p:spTgt spid="10"/>
                                        </p:tgtEl>
                                        <p:attrNameLst>
                                          <p:attrName>ppt_y</p:attrName>
                                        </p:attrNameLst>
                                      </p:cBhvr>
                                      <p:tavLst>
                                        <p:tav tm="0">
                                          <p:val>
                                            <p:strVal val="1+#ppt_h/2"/>
                                          </p:val>
                                        </p:tav>
                                        <p:tav tm="100000">
                                          <p:val>
                                            <p:strVal val="#ppt_y"/>
                                          </p:val>
                                        </p:tav>
                                      </p:tavLst>
                                    </p:anim>
                                  </p:childTnLst>
                                </p:cTn>
                              </p:par>
                              <p:par>
                                <p:cTn fill="hold" id="93" nodeType="withEffect" presetClass="entr" presetID="2" presetSubtype="4">
                                  <p:stCondLst>
                                    <p:cond delay="0"/>
                                  </p:stCondLst>
                                  <p:childTnLst>
                                    <p:set>
                                      <p:cBhvr>
                                        <p:cTn dur="1" fill="hold" id="94">
                                          <p:stCondLst>
                                            <p:cond delay="0"/>
                                          </p:stCondLst>
                                        </p:cTn>
                                        <p:tgtEl>
                                          <p:spTgt spid="19"/>
                                        </p:tgtEl>
                                        <p:attrNameLst>
                                          <p:attrName>style.visibility</p:attrName>
                                        </p:attrNameLst>
                                      </p:cBhvr>
                                      <p:to>
                                        <p:strVal val="visible"/>
                                      </p:to>
                                    </p:set>
                                    <p:anim calcmode="lin" valueType="num">
                                      <p:cBhvr additive="base">
                                        <p:cTn dur="500" fill="hold" id="95"/>
                                        <p:tgtEl>
                                          <p:spTgt spid="19"/>
                                        </p:tgtEl>
                                        <p:attrNameLst>
                                          <p:attrName>ppt_x</p:attrName>
                                        </p:attrNameLst>
                                      </p:cBhvr>
                                      <p:tavLst>
                                        <p:tav tm="0">
                                          <p:val>
                                            <p:strVal val="#ppt_x"/>
                                          </p:val>
                                        </p:tav>
                                        <p:tav tm="100000">
                                          <p:val>
                                            <p:strVal val="#ppt_x"/>
                                          </p:val>
                                        </p:tav>
                                      </p:tavLst>
                                    </p:anim>
                                    <p:anim calcmode="lin" valueType="num">
                                      <p:cBhvr additive="base">
                                        <p:cTn dur="500" fill="hold" id="96"/>
                                        <p:tgtEl>
                                          <p:spTgt spid="19"/>
                                        </p:tgtEl>
                                        <p:attrNameLst>
                                          <p:attrName>ppt_y</p:attrName>
                                        </p:attrNameLst>
                                      </p:cBhvr>
                                      <p:tavLst>
                                        <p:tav tm="0">
                                          <p:val>
                                            <p:strVal val="1+#ppt_h/2"/>
                                          </p:val>
                                        </p:tav>
                                        <p:tav tm="100000">
                                          <p:val>
                                            <p:strVal val="#ppt_y"/>
                                          </p:val>
                                        </p:tav>
                                      </p:tavLst>
                                    </p:anim>
                                  </p:childTnLst>
                                </p:cTn>
                              </p:par>
                              <p:par>
                                <p:cTn fill="hold" id="97" nodeType="withEffect" presetClass="entr" presetID="2" presetSubtype="4">
                                  <p:stCondLst>
                                    <p:cond delay="0"/>
                                  </p:stCondLst>
                                  <p:childTnLst>
                                    <p:set>
                                      <p:cBhvr>
                                        <p:cTn dur="1" fill="hold" id="98">
                                          <p:stCondLst>
                                            <p:cond delay="0"/>
                                          </p:stCondLst>
                                        </p:cTn>
                                        <p:tgtEl>
                                          <p:spTgt spid="45"/>
                                        </p:tgtEl>
                                        <p:attrNameLst>
                                          <p:attrName>style.visibility</p:attrName>
                                        </p:attrNameLst>
                                      </p:cBhvr>
                                      <p:to>
                                        <p:strVal val="visible"/>
                                      </p:to>
                                    </p:set>
                                    <p:anim calcmode="lin" valueType="num">
                                      <p:cBhvr additive="base">
                                        <p:cTn dur="500" fill="hold" id="99"/>
                                        <p:tgtEl>
                                          <p:spTgt spid="45"/>
                                        </p:tgtEl>
                                        <p:attrNameLst>
                                          <p:attrName>ppt_x</p:attrName>
                                        </p:attrNameLst>
                                      </p:cBhvr>
                                      <p:tavLst>
                                        <p:tav tm="0">
                                          <p:val>
                                            <p:strVal val="#ppt_x"/>
                                          </p:val>
                                        </p:tav>
                                        <p:tav tm="100000">
                                          <p:val>
                                            <p:strVal val="#ppt_x"/>
                                          </p:val>
                                        </p:tav>
                                      </p:tavLst>
                                    </p:anim>
                                    <p:anim calcmode="lin" valueType="num">
                                      <p:cBhvr additive="base">
                                        <p:cTn dur="500" fill="hold" id="100"/>
                                        <p:tgtEl>
                                          <p:spTgt spid="45"/>
                                        </p:tgtEl>
                                        <p:attrNameLst>
                                          <p:attrName>ppt_y</p:attrName>
                                        </p:attrNameLst>
                                      </p:cBhvr>
                                      <p:tavLst>
                                        <p:tav tm="0">
                                          <p:val>
                                            <p:strVal val="1+#ppt_h/2"/>
                                          </p:val>
                                        </p:tav>
                                        <p:tav tm="100000">
                                          <p:val>
                                            <p:strVal val="#ppt_y"/>
                                          </p:val>
                                        </p:tav>
                                      </p:tavLst>
                                    </p:anim>
                                  </p:childTnLst>
                                </p:cTn>
                              </p:par>
                              <p:par>
                                <p:cTn fill="hold" id="101" nodeType="withEffect" presetClass="entr" presetID="2" presetSubtype="4">
                                  <p:stCondLst>
                                    <p:cond delay="0"/>
                                  </p:stCondLst>
                                  <p:childTnLst>
                                    <p:set>
                                      <p:cBhvr>
                                        <p:cTn dur="1" fill="hold" id="102">
                                          <p:stCondLst>
                                            <p:cond delay="0"/>
                                          </p:stCondLst>
                                        </p:cTn>
                                        <p:tgtEl>
                                          <p:spTgt spid="42"/>
                                        </p:tgtEl>
                                        <p:attrNameLst>
                                          <p:attrName>style.visibility</p:attrName>
                                        </p:attrNameLst>
                                      </p:cBhvr>
                                      <p:to>
                                        <p:strVal val="visible"/>
                                      </p:to>
                                    </p:set>
                                    <p:anim calcmode="lin" valueType="num">
                                      <p:cBhvr additive="base">
                                        <p:cTn dur="500" fill="hold" id="103"/>
                                        <p:tgtEl>
                                          <p:spTgt spid="42"/>
                                        </p:tgtEl>
                                        <p:attrNameLst>
                                          <p:attrName>ppt_x</p:attrName>
                                        </p:attrNameLst>
                                      </p:cBhvr>
                                      <p:tavLst>
                                        <p:tav tm="0">
                                          <p:val>
                                            <p:strVal val="#ppt_x"/>
                                          </p:val>
                                        </p:tav>
                                        <p:tav tm="100000">
                                          <p:val>
                                            <p:strVal val="#ppt_x"/>
                                          </p:val>
                                        </p:tav>
                                      </p:tavLst>
                                    </p:anim>
                                    <p:anim calcmode="lin" valueType="num">
                                      <p:cBhvr additive="base">
                                        <p:cTn dur="500" fill="hold" id="104"/>
                                        <p:tgtEl>
                                          <p:spTgt spid="42"/>
                                        </p:tgtEl>
                                        <p:attrNameLst>
                                          <p:attrName>ppt_y</p:attrName>
                                        </p:attrNameLst>
                                      </p:cBhvr>
                                      <p:tavLst>
                                        <p:tav tm="0">
                                          <p:val>
                                            <p:strVal val="1+#ppt_h/2"/>
                                          </p:val>
                                        </p:tav>
                                        <p:tav tm="100000">
                                          <p:val>
                                            <p:strVal val="#ppt_y"/>
                                          </p:val>
                                        </p:tav>
                                      </p:tavLst>
                                    </p:anim>
                                  </p:childTnLst>
                                </p:cTn>
                              </p:par>
                            </p:childTnLst>
                          </p:cTn>
                        </p:par>
                        <p:par>
                          <p:cTn fill="hold" id="105" nodeType="afterGroup">
                            <p:stCondLst>
                              <p:cond delay="6500"/>
                            </p:stCondLst>
                            <p:childTnLst>
                              <p:par>
                                <p:cTn fill="hold" id="106" nodeType="afterEffect" presetClass="entr" presetID="22" presetSubtype="2">
                                  <p:stCondLst>
                                    <p:cond delay="0"/>
                                  </p:stCondLst>
                                  <p:childTnLst>
                                    <p:set>
                                      <p:cBhvr>
                                        <p:cTn dur="1" fill="hold" id="107">
                                          <p:stCondLst>
                                            <p:cond delay="0"/>
                                          </p:stCondLst>
                                        </p:cTn>
                                        <p:tgtEl>
                                          <p:spTgt spid="48"/>
                                        </p:tgtEl>
                                        <p:attrNameLst>
                                          <p:attrName>style.visibility</p:attrName>
                                        </p:attrNameLst>
                                      </p:cBhvr>
                                      <p:to>
                                        <p:strVal val="visible"/>
                                      </p:to>
                                    </p:set>
                                    <p:animEffect filter="wipe(right)" transition="in">
                                      <p:cBhvr>
                                        <p:cTn dur="500" id="108"/>
                                        <p:tgtEl>
                                          <p:spTgt spid="48"/>
                                        </p:tgtEl>
                                      </p:cBhvr>
                                    </p:animEffect>
                                  </p:childTnLst>
                                </p:cTn>
                              </p:par>
                              <p:par>
                                <p:cTn fill="hold" id="109" nodeType="withEffect" presetClass="entr" presetID="22" presetSubtype="8">
                                  <p:stCondLst>
                                    <p:cond delay="0"/>
                                  </p:stCondLst>
                                  <p:childTnLst>
                                    <p:set>
                                      <p:cBhvr>
                                        <p:cTn dur="1" fill="hold" id="110">
                                          <p:stCondLst>
                                            <p:cond delay="0"/>
                                          </p:stCondLst>
                                        </p:cTn>
                                        <p:tgtEl>
                                          <p:spTgt spid="49"/>
                                        </p:tgtEl>
                                        <p:attrNameLst>
                                          <p:attrName>style.visibility</p:attrName>
                                        </p:attrNameLst>
                                      </p:cBhvr>
                                      <p:to>
                                        <p:strVal val="visible"/>
                                      </p:to>
                                    </p:set>
                                    <p:animEffect filter="wipe(left)" transition="in">
                                      <p:cBhvr>
                                        <p:cTn dur="500" id="111"/>
                                        <p:tgtEl>
                                          <p:spTgt spid="49"/>
                                        </p:tgtEl>
                                      </p:cBhvr>
                                    </p:animEffect>
                                  </p:childTnLst>
                                </p:cTn>
                              </p:par>
                            </p:childTnLst>
                          </p:cTn>
                        </p:par>
                        <p:par>
                          <p:cTn fill="hold" id="112" nodeType="afterGroup">
                            <p:stCondLst>
                              <p:cond delay="7000"/>
                            </p:stCondLst>
                            <p:childTnLst>
                              <p:par>
                                <p:cTn fill="hold" grpId="0" id="113" nodeType="afterEffect" presetClass="entr" presetID="22" presetSubtype="8">
                                  <p:stCondLst>
                                    <p:cond delay="0"/>
                                  </p:stCondLst>
                                  <p:childTnLst>
                                    <p:set>
                                      <p:cBhvr>
                                        <p:cTn dur="1" fill="hold" id="114">
                                          <p:stCondLst>
                                            <p:cond delay="0"/>
                                          </p:stCondLst>
                                        </p:cTn>
                                        <p:tgtEl>
                                          <p:spTgt spid="52"/>
                                        </p:tgtEl>
                                        <p:attrNameLst>
                                          <p:attrName>style.visibility</p:attrName>
                                        </p:attrNameLst>
                                      </p:cBhvr>
                                      <p:to>
                                        <p:strVal val="visible"/>
                                      </p:to>
                                    </p:set>
                                    <p:animEffect filter="wipe(left)" transition="in">
                                      <p:cBhvr>
                                        <p:cTn dur="750" id="11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11"/>
      <p:bldP grpId="0" spid="22"/>
      <p:bldP grpId="0" spid="23"/>
      <p:bldP grpId="0" spid="24"/>
      <p:bldP grpId="0" spid="25"/>
      <p:bldP grpId="0" spid="26"/>
      <p:bldP grpId="0" spid="27"/>
      <p:bldP grpId="0" spid="28"/>
      <p:bldP grpId="0" spid="29"/>
      <p:bldP grpId="0" spid="5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rcRect b="9154" l="10773" r="11773" t="9016"/>
          <a:stretch>
            <a:fillRect/>
          </a:stretch>
        </p:blipFill>
        <p:spPr>
          <a:xfrm>
            <a:off x="303923" y="607797"/>
            <a:ext cx="11390771" cy="5516350"/>
          </a:xfrm>
          <a:prstGeom prst="rect">
            <a:avLst/>
          </a:prstGeom>
        </p:spPr>
      </p:pic>
      <p:sp>
        <p:nvSpPr>
          <p:cNvPr id="2" name="椭圆 1"/>
          <p:cNvSpPr/>
          <p:nvPr/>
        </p:nvSpPr>
        <p:spPr>
          <a:xfrm>
            <a:off x="-3026767" y="15359"/>
            <a:ext cx="5969805" cy="5969805"/>
          </a:xfrm>
          <a:prstGeom prst="ellipse">
            <a:avLst/>
          </a:prstGeom>
          <a:solidFill>
            <a:srgbClr val="36B8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908141" y="1792120"/>
            <a:ext cx="1138117" cy="2529840"/>
          </a:xfrm>
          <a:prstGeom prst="rect">
            <a:avLst/>
          </a:prstGeom>
          <a:noFill/>
        </p:spPr>
        <p:txBody>
          <a:bodyPr bIns="45720" lIns="91440" rIns="91440" tIns="45720" wrap="square">
            <a:spAutoFit/>
          </a:bodyPr>
          <a:lstStyle/>
          <a:p>
            <a:pPr algn="ctr"/>
            <a:r>
              <a:rPr altLang="en-US" b="1" cap="none" lang="zh-CN"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目录</a:t>
            </a:r>
          </a:p>
        </p:txBody>
      </p:sp>
      <p:sp>
        <p:nvSpPr>
          <p:cNvPr id="11" name="文本框 10"/>
          <p:cNvSpPr txBox="1"/>
          <p:nvPr/>
        </p:nvSpPr>
        <p:spPr>
          <a:xfrm>
            <a:off x="2806293" y="974774"/>
            <a:ext cx="5396230" cy="640080"/>
          </a:xfrm>
          <a:prstGeom prst="rect">
            <a:avLst/>
          </a:prstGeom>
          <a:noFill/>
        </p:spPr>
        <p:txBody>
          <a:bodyPr rtlCol="0" wrap="none">
            <a:spAutoFit/>
          </a:bodyPr>
          <a:lstStyle/>
          <a:p>
            <a:r>
              <a:rPr altLang="zh-CN" lang="en-US" smtClean="0" sz="3600">
                <a:latin charset="-122" panose="00020600040101010101" pitchFamily="18" typeface="汉仪星球体W"/>
                <a:ea charset="-122" panose="00020600040101010101" pitchFamily="18" typeface="汉仪星球体W"/>
              </a:rPr>
              <a:t>01客情维护——顾客要什么</a:t>
            </a:r>
          </a:p>
        </p:txBody>
      </p:sp>
      <p:pic>
        <p:nvPicPr>
          <p:cNvPr id="13" name="图片 12"/>
          <p:cNvPicPr>
            <a:picLocks noChangeAspect="1"/>
          </p:cNvPicPr>
          <p:nvPr/>
        </p:nvPicPr>
        <p:blipFill>
          <a:blip r:embed="rId3">
            <a:extLst>
              <a:ext uri="{28A0092B-C50C-407E-A947-70E740481C1C}">
                <a14:useLocalDpi val="0"/>
              </a:ext>
            </a:extLst>
          </a:blip>
          <a:srcRect b="75109" r="80861" t="8283"/>
          <a:stretch>
            <a:fillRect/>
          </a:stretch>
        </p:blipFill>
        <p:spPr>
          <a:xfrm>
            <a:off x="9161352" y="6215719"/>
            <a:ext cx="542761" cy="530848"/>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75109" l="39635" r="40328" t="8283"/>
          <a:stretch>
            <a:fillRect/>
          </a:stretch>
        </p:blipFill>
        <p:spPr>
          <a:xfrm>
            <a:off x="10328466" y="6215719"/>
            <a:ext cx="568232" cy="530848"/>
          </a:xfrm>
          <a:prstGeom prst="rect">
            <a:avLst/>
          </a:prstGeom>
        </p:spPr>
      </p:pic>
      <p:pic>
        <p:nvPicPr>
          <p:cNvPr id="15" name="图片 14"/>
          <p:cNvPicPr>
            <a:picLocks noChangeAspect="1"/>
          </p:cNvPicPr>
          <p:nvPr/>
        </p:nvPicPr>
        <p:blipFill>
          <a:blip r:embed="rId3">
            <a:extLst>
              <a:ext uri="{28A0092B-C50C-407E-A947-70E740481C1C}">
                <a14:useLocalDpi val="0"/>
              </a:ext>
            </a:extLst>
          </a:blip>
          <a:srcRect b="75109" l="60990" r="20028" t="8283"/>
          <a:stretch>
            <a:fillRect/>
          </a:stretch>
        </p:blipFill>
        <p:spPr>
          <a:xfrm>
            <a:off x="10898590" y="6215719"/>
            <a:ext cx="538325" cy="530848"/>
          </a:xfrm>
          <a:prstGeom prst="rect">
            <a:avLst/>
          </a:prstGeom>
        </p:spPr>
      </p:pic>
      <p:pic>
        <p:nvPicPr>
          <p:cNvPr id="16" name="图片 15"/>
          <p:cNvPicPr>
            <a:picLocks noChangeAspect="1"/>
          </p:cNvPicPr>
          <p:nvPr/>
        </p:nvPicPr>
        <p:blipFill>
          <a:blip r:embed="rId3">
            <a:extLst>
              <a:ext uri="{28A0092B-C50C-407E-A947-70E740481C1C}">
                <a14:useLocalDpi val="0"/>
              </a:ext>
            </a:extLst>
          </a:blip>
          <a:srcRect b="75109" l="81291" t="8283"/>
          <a:stretch>
            <a:fillRect/>
          </a:stretch>
        </p:blipFill>
        <p:spPr>
          <a:xfrm>
            <a:off x="11438807" y="6215719"/>
            <a:ext cx="530582" cy="530848"/>
          </a:xfrm>
          <a:prstGeom prst="rect">
            <a:avLst/>
          </a:prstGeom>
        </p:spPr>
      </p:pic>
      <p:pic>
        <p:nvPicPr>
          <p:cNvPr id="17" name="图片 16"/>
          <p:cNvPicPr>
            <a:picLocks noChangeAspect="1"/>
          </p:cNvPicPr>
          <p:nvPr/>
        </p:nvPicPr>
        <p:blipFill>
          <a:blip r:embed="rId3">
            <a:extLst>
              <a:ext uri="{28A0092B-C50C-407E-A947-70E740481C1C}">
                <a14:useLocalDpi val="0"/>
              </a:ext>
            </a:extLst>
          </a:blip>
          <a:srcRect b="75109" l="18544" r="59574" t="8283"/>
          <a:stretch>
            <a:fillRect/>
          </a:stretch>
        </p:blipFill>
        <p:spPr>
          <a:xfrm>
            <a:off x="9706005" y="6215719"/>
            <a:ext cx="620569" cy="530848"/>
          </a:xfrm>
          <a:prstGeom prst="rect">
            <a:avLst/>
          </a:prstGeom>
        </p:spPr>
      </p:pic>
      <p:sp>
        <p:nvSpPr>
          <p:cNvPr id="18" name="文本框 17"/>
          <p:cNvSpPr txBox="1"/>
          <p:nvPr/>
        </p:nvSpPr>
        <p:spPr>
          <a:xfrm>
            <a:off x="3295288" y="3309252"/>
            <a:ext cx="3932555" cy="640080"/>
          </a:xfrm>
          <a:prstGeom prst="rect">
            <a:avLst/>
          </a:prstGeom>
          <a:noFill/>
        </p:spPr>
        <p:txBody>
          <a:bodyPr rtlCol="0" wrap="none">
            <a:spAutoFit/>
          </a:bodyPr>
          <a:lstStyle/>
          <a:p>
            <a:r>
              <a:rPr altLang="zh-CN" lang="en-US" smtClean="0" sz="3600">
                <a:latin charset="-122" panose="00020600040101010101" pitchFamily="18" typeface="汉仪星球体W"/>
                <a:ea charset="-122" panose="00020600040101010101" pitchFamily="18" typeface="汉仪星球体W"/>
              </a:rPr>
              <a:t>03导购的工作任务</a:t>
            </a:r>
          </a:p>
        </p:txBody>
      </p:sp>
      <p:sp>
        <p:nvSpPr>
          <p:cNvPr id="19" name="文本框 18"/>
          <p:cNvSpPr txBox="1"/>
          <p:nvPr/>
        </p:nvSpPr>
        <p:spPr>
          <a:xfrm>
            <a:off x="3244628" y="2142013"/>
            <a:ext cx="4664393" cy="640080"/>
          </a:xfrm>
          <a:prstGeom prst="rect">
            <a:avLst/>
          </a:prstGeom>
          <a:noFill/>
        </p:spPr>
        <p:txBody>
          <a:bodyPr rtlCol="0" wrap="none">
            <a:spAutoFit/>
          </a:bodyPr>
          <a:lstStyle/>
          <a:p>
            <a:r>
              <a:rPr altLang="zh-CN" lang="en-US" smtClean="0" sz="3600">
                <a:latin charset="-122" panose="00020600040101010101" pitchFamily="18" typeface="汉仪星球体W"/>
                <a:ea charset="-122" panose="00020600040101010101" pitchFamily="18" typeface="汉仪星球体W"/>
              </a:rPr>
              <a:t>02了解需求 收集信息</a:t>
            </a:r>
          </a:p>
        </p:txBody>
      </p:sp>
      <p:sp>
        <p:nvSpPr>
          <p:cNvPr id="20" name="文本框 19"/>
          <p:cNvSpPr txBox="1"/>
          <p:nvPr/>
        </p:nvSpPr>
        <p:spPr>
          <a:xfrm>
            <a:off x="3060460" y="4476491"/>
            <a:ext cx="1646555" cy="640080"/>
          </a:xfrm>
          <a:prstGeom prst="rect">
            <a:avLst/>
          </a:prstGeom>
          <a:noFill/>
        </p:spPr>
        <p:txBody>
          <a:bodyPr rtlCol="0" wrap="none">
            <a:spAutoFit/>
          </a:bodyPr>
          <a:lstStyle/>
          <a:p>
            <a:r>
              <a:rPr altLang="zh-CN" lang="en-US" smtClean="0" sz="3600">
                <a:latin charset="-122" panose="00020600040101010101" pitchFamily="18" typeface="汉仪星球体W"/>
                <a:ea charset="-122" panose="00020600040101010101" pitchFamily="18" typeface="汉仪星球体W"/>
              </a:rPr>
              <a:t>04后续</a:t>
            </a:r>
          </a:p>
        </p:txBody>
      </p:sp>
      <p:pic>
        <p:nvPicPr>
          <p:cNvPr id="3" name="图片 2"/>
          <p:cNvPicPr>
            <a:picLocks noChangeAspect="1"/>
          </p:cNvPicPr>
          <p:nvPr/>
        </p:nvPicPr>
        <p:blipFill>
          <a:blip r:embed="rId5">
            <a:extLst>
              <a:ext uri="{28A0092B-C50C-407E-A947-70E740481C1C}">
                <a14:useLocalDpi val="0"/>
              </a:ext>
            </a:extLst>
          </a:blip>
          <a:stretch>
            <a:fillRect/>
          </a:stretch>
        </p:blipFill>
        <p:spPr>
          <a:xfrm>
            <a:off x="7684964" y="3099581"/>
            <a:ext cx="4126363" cy="2994941"/>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9060636" y="439356"/>
            <a:ext cx="2086499" cy="2336166"/>
          </a:xfrm>
          <a:prstGeom prst="rect">
            <a:avLst/>
          </a:prstGeom>
        </p:spPr>
      </p:pic>
    </p:spTree>
    <p:extLst>
      <p:ext uri="{BB962C8B-B14F-4D97-AF65-F5344CB8AC3E}">
        <p14:creationId val="3428179889"/>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750" id="7"/>
                                        <p:tgtEl>
                                          <p:spTgt spid="27"/>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20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9"/>
                                        </p:tgtEl>
                                        <p:attrNameLst>
                                          <p:attrName>style.visibility</p:attrName>
                                        </p:attrNameLst>
                                      </p:cBhvr>
                                      <p:to>
                                        <p:strVal val="visible"/>
                                      </p:to>
                                    </p:set>
                                    <p:set>
                                      <p:cBhvr>
                                        <p:cTn dur="455" fill="hold" id="19">
                                          <p:stCondLst>
                                            <p:cond delay="0"/>
                                          </p:stCondLst>
                                        </p:cTn>
                                        <p:tgtEl>
                                          <p:spTgt spid="9"/>
                                        </p:tgtEl>
                                        <p:attrNameLst>
                                          <p:attrName>style.rotation</p:attrName>
                                        </p:attrNameLst>
                                      </p:cBhvr>
                                      <p:to>
                                        <p:strVal val="-45.0"/>
                                      </p:to>
                                    </p:set>
                                    <p:anim calcmode="lin" valueType="num">
                                      <p:cBhvr>
                                        <p:cTn dur="455" fill="hold" id="20">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1"/>
                                        </p:tgtEl>
                                        <p:attrNameLst>
                                          <p:attrName>style.visibility</p:attrName>
                                        </p:attrNameLst>
                                      </p:cBhvr>
                                      <p:to>
                                        <p:strVal val="visible"/>
                                      </p:to>
                                    </p:set>
                                    <p:anim calcmode="lin" valueType="num">
                                      <p:cBhvr>
                                        <p:cTn dur="750" fill="hold" id="2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8"/>
                                        <p:tgtEl>
                                          <p:spTgt spid="11"/>
                                        </p:tgtEl>
                                        <p:attrNameLst>
                                          <p:attrName>ppt_y</p:attrName>
                                        </p:attrNameLst>
                                      </p:cBhvr>
                                      <p:tavLst>
                                        <p:tav tm="0">
                                          <p:val>
                                            <p:strVal val="#ppt_y"/>
                                          </p:val>
                                        </p:tav>
                                        <p:tav tm="100000">
                                          <p:val>
                                            <p:strVal val="#ppt_y"/>
                                          </p:val>
                                        </p:tav>
                                      </p:tavLst>
                                    </p:anim>
                                    <p:anim calcmode="lin" valueType="num">
                                      <p:cBhvr>
                                        <p:cTn dur="750" fill="hold" id="2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1" tmFilter="0,0; .5, 1; 1, 1"/>
                                        <p:tgtEl>
                                          <p:spTgt spid="11"/>
                                        </p:tgtEl>
                                      </p:cBhvr>
                                    </p:animEffect>
                                  </p:childTnLst>
                                </p:cTn>
                              </p:par>
                            </p:childTnLst>
                          </p:cTn>
                        </p:par>
                        <p:par>
                          <p:cTn fill="hold" id="32" nodeType="afterGroup">
                            <p:stCondLst>
                              <p:cond delay="37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9"/>
                                        </p:tgtEl>
                                        <p:attrNameLst>
                                          <p:attrName>style.visibility</p:attrName>
                                        </p:attrNameLst>
                                      </p:cBhvr>
                                      <p:to>
                                        <p:strVal val="visible"/>
                                      </p:to>
                                    </p:set>
                                    <p:anim calcmode="lin" valueType="num">
                                      <p:cBhvr>
                                        <p:cTn dur="750" fill="hold" id="35"/>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36"/>
                                        <p:tgtEl>
                                          <p:spTgt spid="19"/>
                                        </p:tgtEl>
                                        <p:attrNameLst>
                                          <p:attrName>ppt_y</p:attrName>
                                        </p:attrNameLst>
                                      </p:cBhvr>
                                      <p:tavLst>
                                        <p:tav tm="0">
                                          <p:val>
                                            <p:strVal val="#ppt_y"/>
                                          </p:val>
                                        </p:tav>
                                        <p:tav tm="100000">
                                          <p:val>
                                            <p:strVal val="#ppt_y"/>
                                          </p:val>
                                        </p:tav>
                                      </p:tavLst>
                                    </p:anim>
                                    <p:anim calcmode="lin" valueType="num">
                                      <p:cBhvr>
                                        <p:cTn dur="750" fill="hold" id="37"/>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8"/>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9" tmFilter="0,0; .5, 1; 1, 1"/>
                                        <p:tgtEl>
                                          <p:spTgt spid="19"/>
                                        </p:tgtEl>
                                      </p:cBhvr>
                                    </p:animEffect>
                                  </p:childTnLst>
                                </p:cTn>
                              </p:par>
                            </p:childTnLst>
                          </p:cTn>
                        </p:par>
                        <p:par>
                          <p:cTn fill="hold" id="40" nodeType="afterGroup">
                            <p:stCondLst>
                              <p:cond delay="4500"/>
                            </p:stCondLst>
                            <p:childTnLst>
                              <p:par>
                                <p:cTn fill="hold" grpId="0" id="41" nodeType="afterEffect" presetClass="entr" presetID="41" presetSubtype="0">
                                  <p:stCondLst>
                                    <p:cond delay="0"/>
                                  </p:stCondLst>
                                  <p:iterate type="lt">
                                    <p:tmPct val="10000"/>
                                  </p:iterate>
                                  <p:childTnLst>
                                    <p:set>
                                      <p:cBhvr>
                                        <p:cTn dur="1" fill="hold" id="42">
                                          <p:stCondLst>
                                            <p:cond delay="0"/>
                                          </p:stCondLst>
                                        </p:cTn>
                                        <p:tgtEl>
                                          <p:spTgt spid="18"/>
                                        </p:tgtEl>
                                        <p:attrNameLst>
                                          <p:attrName>style.visibility</p:attrName>
                                        </p:attrNameLst>
                                      </p:cBhvr>
                                      <p:to>
                                        <p:strVal val="visible"/>
                                      </p:to>
                                    </p:set>
                                    <p:anim calcmode="lin" valueType="num">
                                      <p:cBhvr>
                                        <p:cTn dur="750" fill="hold" id="43"/>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44"/>
                                        <p:tgtEl>
                                          <p:spTgt spid="18"/>
                                        </p:tgtEl>
                                        <p:attrNameLst>
                                          <p:attrName>ppt_y</p:attrName>
                                        </p:attrNameLst>
                                      </p:cBhvr>
                                      <p:tavLst>
                                        <p:tav tm="0">
                                          <p:val>
                                            <p:strVal val="#ppt_y"/>
                                          </p:val>
                                        </p:tav>
                                        <p:tav tm="100000">
                                          <p:val>
                                            <p:strVal val="#ppt_y"/>
                                          </p:val>
                                        </p:tav>
                                      </p:tavLst>
                                    </p:anim>
                                    <p:anim calcmode="lin" valueType="num">
                                      <p:cBhvr>
                                        <p:cTn dur="750" fill="hold" id="45"/>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46"/>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47" tmFilter="0,0; .5, 1; 1, 1"/>
                                        <p:tgtEl>
                                          <p:spTgt spid="18"/>
                                        </p:tgtEl>
                                      </p:cBhvr>
                                    </p:animEffect>
                                  </p:childTnLst>
                                </p:cTn>
                              </p:par>
                            </p:childTnLst>
                          </p:cTn>
                        </p:par>
                        <p:par>
                          <p:cTn fill="hold" id="48" nodeType="afterGroup">
                            <p:stCondLst>
                              <p:cond delay="525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20"/>
                                        </p:tgtEl>
                                        <p:attrNameLst>
                                          <p:attrName>style.visibility</p:attrName>
                                        </p:attrNameLst>
                                      </p:cBhvr>
                                      <p:to>
                                        <p:strVal val="visible"/>
                                      </p:to>
                                    </p:set>
                                    <p:anim calcmode="lin" valueType="num">
                                      <p:cBhvr>
                                        <p:cTn dur="750" fill="hold" id="5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2"/>
                                        <p:tgtEl>
                                          <p:spTgt spid="20"/>
                                        </p:tgtEl>
                                        <p:attrNameLst>
                                          <p:attrName>ppt_y</p:attrName>
                                        </p:attrNameLst>
                                      </p:cBhvr>
                                      <p:tavLst>
                                        <p:tav tm="0">
                                          <p:val>
                                            <p:strVal val="#ppt_y"/>
                                          </p:val>
                                        </p:tav>
                                        <p:tav tm="100000">
                                          <p:val>
                                            <p:strVal val="#ppt_y"/>
                                          </p:val>
                                        </p:tav>
                                      </p:tavLst>
                                    </p:anim>
                                    <p:anim calcmode="lin" valueType="num">
                                      <p:cBhvr>
                                        <p:cTn dur="750" fill="hold" id="5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5" tmFilter="0,0; .5, 1; 1, 1"/>
                                        <p:tgtEl>
                                          <p:spTgt spid="20"/>
                                        </p:tgtEl>
                                      </p:cBhvr>
                                    </p:animEffect>
                                  </p:childTnLst>
                                </p:cTn>
                              </p:par>
                            </p:childTnLst>
                          </p:cTn>
                        </p:par>
                        <p:par>
                          <p:cTn fill="hold" id="56" nodeType="afterGroup">
                            <p:stCondLst>
                              <p:cond delay="6000"/>
                            </p:stCondLst>
                            <p:childTnLst>
                              <p:par>
                                <p:cTn fill="hold" id="57" nodeType="afterEffect" presetClass="entr" presetID="2" presetSubtype="9">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additive="base">
                                        <p:cTn dur="1000" fill="hold" id="59"/>
                                        <p:tgtEl>
                                          <p:spTgt spid="13"/>
                                        </p:tgtEl>
                                        <p:attrNameLst>
                                          <p:attrName>ppt_x</p:attrName>
                                        </p:attrNameLst>
                                      </p:cBhvr>
                                      <p:tavLst>
                                        <p:tav tm="0">
                                          <p:val>
                                            <p:strVal val="0-#ppt_w/2"/>
                                          </p:val>
                                        </p:tav>
                                        <p:tav tm="100000">
                                          <p:val>
                                            <p:strVal val="#ppt_x"/>
                                          </p:val>
                                        </p:tav>
                                      </p:tavLst>
                                    </p:anim>
                                    <p:anim calcmode="lin" valueType="num">
                                      <p:cBhvr additive="base">
                                        <p:cTn dur="1000" fill="hold" id="60"/>
                                        <p:tgtEl>
                                          <p:spTgt spid="13"/>
                                        </p:tgtEl>
                                        <p:attrNameLst>
                                          <p:attrName>ppt_y</p:attrName>
                                        </p:attrNameLst>
                                      </p:cBhvr>
                                      <p:tavLst>
                                        <p:tav tm="0">
                                          <p:val>
                                            <p:strVal val="0-#ppt_h/2"/>
                                          </p:val>
                                        </p:tav>
                                        <p:tav tm="100000">
                                          <p:val>
                                            <p:strVal val="#ppt_y"/>
                                          </p:val>
                                        </p:tav>
                                      </p:tavLst>
                                    </p:anim>
                                  </p:childTnLst>
                                </p:cTn>
                              </p:par>
                              <p:par>
                                <p:cTn fill="hold" id="61" nodeType="withEffect" presetClass="entr" presetID="2" presetSubtype="9">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1000" fill="hold" id="63"/>
                                        <p:tgtEl>
                                          <p:spTgt spid="14"/>
                                        </p:tgtEl>
                                        <p:attrNameLst>
                                          <p:attrName>ppt_x</p:attrName>
                                        </p:attrNameLst>
                                      </p:cBhvr>
                                      <p:tavLst>
                                        <p:tav tm="0">
                                          <p:val>
                                            <p:strVal val="0-#ppt_w/2"/>
                                          </p:val>
                                        </p:tav>
                                        <p:tav tm="100000">
                                          <p:val>
                                            <p:strVal val="#ppt_x"/>
                                          </p:val>
                                        </p:tav>
                                      </p:tavLst>
                                    </p:anim>
                                    <p:anim calcmode="lin" valueType="num">
                                      <p:cBhvr additive="base">
                                        <p:cTn dur="1000" fill="hold" id="64"/>
                                        <p:tgtEl>
                                          <p:spTgt spid="14"/>
                                        </p:tgtEl>
                                        <p:attrNameLst>
                                          <p:attrName>ppt_y</p:attrName>
                                        </p:attrNameLst>
                                      </p:cBhvr>
                                      <p:tavLst>
                                        <p:tav tm="0">
                                          <p:val>
                                            <p:strVal val="0-#ppt_h/2"/>
                                          </p:val>
                                        </p:tav>
                                        <p:tav tm="100000">
                                          <p:val>
                                            <p:strVal val="#ppt_y"/>
                                          </p:val>
                                        </p:tav>
                                      </p:tavLst>
                                    </p:anim>
                                  </p:childTnLst>
                                </p:cTn>
                              </p:par>
                              <p:par>
                                <p:cTn fill="hold" id="65" nodeType="withEffect" presetClass="entr" presetID="2" presetSubtype="9">
                                  <p:stCondLst>
                                    <p:cond delay="0"/>
                                  </p:stCondLst>
                                  <p:childTnLst>
                                    <p:set>
                                      <p:cBhvr>
                                        <p:cTn dur="1" fill="hold" id="66">
                                          <p:stCondLst>
                                            <p:cond delay="0"/>
                                          </p:stCondLst>
                                        </p:cTn>
                                        <p:tgtEl>
                                          <p:spTgt spid="15"/>
                                        </p:tgtEl>
                                        <p:attrNameLst>
                                          <p:attrName>style.visibility</p:attrName>
                                        </p:attrNameLst>
                                      </p:cBhvr>
                                      <p:to>
                                        <p:strVal val="visible"/>
                                      </p:to>
                                    </p:set>
                                    <p:anim calcmode="lin" valueType="num">
                                      <p:cBhvr additive="base">
                                        <p:cTn dur="1000" fill="hold" id="67"/>
                                        <p:tgtEl>
                                          <p:spTgt spid="15"/>
                                        </p:tgtEl>
                                        <p:attrNameLst>
                                          <p:attrName>ppt_x</p:attrName>
                                        </p:attrNameLst>
                                      </p:cBhvr>
                                      <p:tavLst>
                                        <p:tav tm="0">
                                          <p:val>
                                            <p:strVal val="0-#ppt_w/2"/>
                                          </p:val>
                                        </p:tav>
                                        <p:tav tm="100000">
                                          <p:val>
                                            <p:strVal val="#ppt_x"/>
                                          </p:val>
                                        </p:tav>
                                      </p:tavLst>
                                    </p:anim>
                                    <p:anim calcmode="lin" valueType="num">
                                      <p:cBhvr additive="base">
                                        <p:cTn dur="1000" fill="hold" id="68"/>
                                        <p:tgtEl>
                                          <p:spTgt spid="15"/>
                                        </p:tgtEl>
                                        <p:attrNameLst>
                                          <p:attrName>ppt_y</p:attrName>
                                        </p:attrNameLst>
                                      </p:cBhvr>
                                      <p:tavLst>
                                        <p:tav tm="0">
                                          <p:val>
                                            <p:strVal val="0-#ppt_h/2"/>
                                          </p:val>
                                        </p:tav>
                                        <p:tav tm="100000">
                                          <p:val>
                                            <p:strVal val="#ppt_y"/>
                                          </p:val>
                                        </p:tav>
                                      </p:tavLst>
                                    </p:anim>
                                  </p:childTnLst>
                                </p:cTn>
                              </p:par>
                              <p:par>
                                <p:cTn fill="hold" id="69" nodeType="withEffect" presetClass="entr" presetID="2" presetSubtype="9">
                                  <p:stCondLst>
                                    <p:cond delay="0"/>
                                  </p:stCondLst>
                                  <p:childTnLst>
                                    <p:set>
                                      <p:cBhvr>
                                        <p:cTn dur="1" fill="hold" id="70">
                                          <p:stCondLst>
                                            <p:cond delay="0"/>
                                          </p:stCondLst>
                                        </p:cTn>
                                        <p:tgtEl>
                                          <p:spTgt spid="16"/>
                                        </p:tgtEl>
                                        <p:attrNameLst>
                                          <p:attrName>style.visibility</p:attrName>
                                        </p:attrNameLst>
                                      </p:cBhvr>
                                      <p:to>
                                        <p:strVal val="visible"/>
                                      </p:to>
                                    </p:set>
                                    <p:anim calcmode="lin" valueType="num">
                                      <p:cBhvr additive="base">
                                        <p:cTn dur="1000" fill="hold" id="71"/>
                                        <p:tgtEl>
                                          <p:spTgt spid="16"/>
                                        </p:tgtEl>
                                        <p:attrNameLst>
                                          <p:attrName>ppt_x</p:attrName>
                                        </p:attrNameLst>
                                      </p:cBhvr>
                                      <p:tavLst>
                                        <p:tav tm="0">
                                          <p:val>
                                            <p:strVal val="0-#ppt_w/2"/>
                                          </p:val>
                                        </p:tav>
                                        <p:tav tm="100000">
                                          <p:val>
                                            <p:strVal val="#ppt_x"/>
                                          </p:val>
                                        </p:tav>
                                      </p:tavLst>
                                    </p:anim>
                                    <p:anim calcmode="lin" valueType="num">
                                      <p:cBhvr additive="base">
                                        <p:cTn dur="1000" fill="hold" id="72"/>
                                        <p:tgtEl>
                                          <p:spTgt spid="16"/>
                                        </p:tgtEl>
                                        <p:attrNameLst>
                                          <p:attrName>ppt_y</p:attrName>
                                        </p:attrNameLst>
                                      </p:cBhvr>
                                      <p:tavLst>
                                        <p:tav tm="0">
                                          <p:val>
                                            <p:strVal val="0-#ppt_h/2"/>
                                          </p:val>
                                        </p:tav>
                                        <p:tav tm="100000">
                                          <p:val>
                                            <p:strVal val="#ppt_y"/>
                                          </p:val>
                                        </p:tav>
                                      </p:tavLst>
                                    </p:anim>
                                  </p:childTnLst>
                                </p:cTn>
                              </p:par>
                              <p:par>
                                <p:cTn fill="hold" id="73" nodeType="withEffect" presetClass="entr" presetID="2" presetSubtype="9">
                                  <p:stCondLst>
                                    <p:cond delay="0"/>
                                  </p:stCondLst>
                                  <p:childTnLst>
                                    <p:set>
                                      <p:cBhvr>
                                        <p:cTn dur="1" fill="hold" id="74">
                                          <p:stCondLst>
                                            <p:cond delay="0"/>
                                          </p:stCondLst>
                                        </p:cTn>
                                        <p:tgtEl>
                                          <p:spTgt spid="17"/>
                                        </p:tgtEl>
                                        <p:attrNameLst>
                                          <p:attrName>style.visibility</p:attrName>
                                        </p:attrNameLst>
                                      </p:cBhvr>
                                      <p:to>
                                        <p:strVal val="visible"/>
                                      </p:to>
                                    </p:set>
                                    <p:anim calcmode="lin" valueType="num">
                                      <p:cBhvr additive="base">
                                        <p:cTn dur="1000" fill="hold" id="75"/>
                                        <p:tgtEl>
                                          <p:spTgt spid="17"/>
                                        </p:tgtEl>
                                        <p:attrNameLst>
                                          <p:attrName>ppt_x</p:attrName>
                                        </p:attrNameLst>
                                      </p:cBhvr>
                                      <p:tavLst>
                                        <p:tav tm="0">
                                          <p:val>
                                            <p:strVal val="0-#ppt_w/2"/>
                                          </p:val>
                                        </p:tav>
                                        <p:tav tm="100000">
                                          <p:val>
                                            <p:strVal val="#ppt_x"/>
                                          </p:val>
                                        </p:tav>
                                      </p:tavLst>
                                    </p:anim>
                                    <p:anim calcmode="lin" valueType="num">
                                      <p:cBhvr additive="base">
                                        <p:cTn dur="1000" fill="hold" id="76"/>
                                        <p:tgtEl>
                                          <p:spTgt spid="17"/>
                                        </p:tgtEl>
                                        <p:attrNameLst>
                                          <p:attrName>ppt_y</p:attrName>
                                        </p:attrNameLst>
                                      </p:cBhvr>
                                      <p:tavLst>
                                        <p:tav tm="0">
                                          <p:val>
                                            <p:strVal val="0-#ppt_h/2"/>
                                          </p:val>
                                        </p:tav>
                                        <p:tav tm="100000">
                                          <p:val>
                                            <p:strVal val="#ppt_y"/>
                                          </p:val>
                                        </p:tav>
                                      </p:tavLst>
                                    </p:anim>
                                  </p:childTnLst>
                                </p:cTn>
                              </p:par>
                            </p:childTnLst>
                          </p:cTn>
                        </p:par>
                        <p:par>
                          <p:cTn fill="hold" id="77" nodeType="afterGroup">
                            <p:stCondLst>
                              <p:cond delay="7000"/>
                            </p:stCondLst>
                            <p:childTnLst>
                              <p:par>
                                <p:cTn fill="hold" id="78" nodeType="afterEffect" presetClass="entr" presetID="26" presetSubtype="0">
                                  <p:stCondLst>
                                    <p:cond delay="0"/>
                                  </p:stCondLst>
                                  <p:childTnLst>
                                    <p:set>
                                      <p:cBhvr>
                                        <p:cTn dur="1" fill="hold" id="79">
                                          <p:stCondLst>
                                            <p:cond delay="0"/>
                                          </p:stCondLst>
                                        </p:cTn>
                                        <p:tgtEl>
                                          <p:spTgt spid="3"/>
                                        </p:tgtEl>
                                        <p:attrNameLst>
                                          <p:attrName>style.visibility</p:attrName>
                                        </p:attrNameLst>
                                      </p:cBhvr>
                                      <p:to>
                                        <p:strVal val="visible"/>
                                      </p:to>
                                    </p:set>
                                    <p:animEffect filter="wipe(down)" transition="in">
                                      <p:cBhvr>
                                        <p:cTn dur="580" id="80">
                                          <p:stCondLst>
                                            <p:cond delay="0"/>
                                          </p:stCondLst>
                                        </p:cTn>
                                        <p:tgtEl>
                                          <p:spTgt spid="3"/>
                                        </p:tgtEl>
                                      </p:cBhvr>
                                    </p:animEffect>
                                    <p:anim calcmode="lin" valueType="num">
                                      <p:cBhvr>
                                        <p:cTn dur="1822" id="8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82"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83"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84"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85"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86">
                                          <p:stCondLst>
                                            <p:cond delay="650"/>
                                          </p:stCondLst>
                                        </p:cTn>
                                        <p:tgtEl>
                                          <p:spTgt spid="3"/>
                                        </p:tgtEl>
                                      </p:cBhvr>
                                      <p:to x="100000" y="60000"/>
                                    </p:animScale>
                                    <p:animScale>
                                      <p:cBhvr>
                                        <p:cTn decel="50000" dur="166" id="87">
                                          <p:stCondLst>
                                            <p:cond delay="676"/>
                                          </p:stCondLst>
                                        </p:cTn>
                                        <p:tgtEl>
                                          <p:spTgt spid="3"/>
                                        </p:tgtEl>
                                      </p:cBhvr>
                                      <p:to x="100000" y="100000"/>
                                    </p:animScale>
                                    <p:animScale>
                                      <p:cBhvr>
                                        <p:cTn dur="26" id="88">
                                          <p:stCondLst>
                                            <p:cond delay="1312"/>
                                          </p:stCondLst>
                                        </p:cTn>
                                        <p:tgtEl>
                                          <p:spTgt spid="3"/>
                                        </p:tgtEl>
                                      </p:cBhvr>
                                      <p:to x="100000" y="80000"/>
                                    </p:animScale>
                                    <p:animScale>
                                      <p:cBhvr>
                                        <p:cTn decel="50000" dur="166" id="89">
                                          <p:stCondLst>
                                            <p:cond delay="1338"/>
                                          </p:stCondLst>
                                        </p:cTn>
                                        <p:tgtEl>
                                          <p:spTgt spid="3"/>
                                        </p:tgtEl>
                                      </p:cBhvr>
                                      <p:to x="100000" y="100000"/>
                                    </p:animScale>
                                    <p:animScale>
                                      <p:cBhvr>
                                        <p:cTn dur="26" id="90">
                                          <p:stCondLst>
                                            <p:cond delay="1642"/>
                                          </p:stCondLst>
                                        </p:cTn>
                                        <p:tgtEl>
                                          <p:spTgt spid="3"/>
                                        </p:tgtEl>
                                      </p:cBhvr>
                                      <p:to x="100000" y="90000"/>
                                    </p:animScale>
                                    <p:animScale>
                                      <p:cBhvr>
                                        <p:cTn decel="50000" dur="166" id="91">
                                          <p:stCondLst>
                                            <p:cond delay="1668"/>
                                          </p:stCondLst>
                                        </p:cTn>
                                        <p:tgtEl>
                                          <p:spTgt spid="3"/>
                                        </p:tgtEl>
                                      </p:cBhvr>
                                      <p:to x="100000" y="100000"/>
                                    </p:animScale>
                                    <p:animScale>
                                      <p:cBhvr>
                                        <p:cTn dur="26" id="92">
                                          <p:stCondLst>
                                            <p:cond delay="1808"/>
                                          </p:stCondLst>
                                        </p:cTn>
                                        <p:tgtEl>
                                          <p:spTgt spid="3"/>
                                        </p:tgtEl>
                                      </p:cBhvr>
                                      <p:to x="100000" y="95000"/>
                                    </p:animScale>
                                    <p:animScale>
                                      <p:cBhvr>
                                        <p:cTn decel="50000" dur="166" id="93">
                                          <p:stCondLst>
                                            <p:cond delay="1834"/>
                                          </p:stCondLst>
                                        </p:cTn>
                                        <p:tgtEl>
                                          <p:spTgt spid="3"/>
                                        </p:tgtEl>
                                      </p:cBhvr>
                                      <p:to x="100000" y="100000"/>
                                    </p:animScale>
                                  </p:childTnLst>
                                </p:cTn>
                              </p:par>
                            </p:childTnLst>
                          </p:cTn>
                        </p:par>
                        <p:par>
                          <p:cTn fill="hold" id="94" nodeType="afterGroup">
                            <p:stCondLst>
                              <p:cond delay="9000"/>
                            </p:stCondLst>
                            <p:childTnLst>
                              <p:par>
                                <p:cTn fill="hold" id="95" nodeType="afterEffect" presetClass="entr" presetID="53" presetSubtype="0">
                                  <p:stCondLst>
                                    <p:cond delay="0"/>
                                  </p:stCondLst>
                                  <p:childTnLst>
                                    <p:set>
                                      <p:cBhvr>
                                        <p:cTn dur="1" fill="hold" id="96">
                                          <p:stCondLst>
                                            <p:cond delay="0"/>
                                          </p:stCondLst>
                                        </p:cTn>
                                        <p:tgtEl>
                                          <p:spTgt spid="8"/>
                                        </p:tgtEl>
                                        <p:attrNameLst>
                                          <p:attrName>style.visibility</p:attrName>
                                        </p:attrNameLst>
                                      </p:cBhvr>
                                      <p:to>
                                        <p:strVal val="visible"/>
                                      </p:to>
                                    </p:set>
                                    <p:anim calcmode="lin" valueType="num">
                                      <p:cBhvr>
                                        <p:cTn dur="750" fill="hold" id="97"/>
                                        <p:tgtEl>
                                          <p:spTgt spid="8"/>
                                        </p:tgtEl>
                                        <p:attrNameLst>
                                          <p:attrName>ppt_w</p:attrName>
                                        </p:attrNameLst>
                                      </p:cBhvr>
                                      <p:tavLst>
                                        <p:tav tm="0">
                                          <p:val>
                                            <p:fltVal val="0"/>
                                          </p:val>
                                        </p:tav>
                                        <p:tav tm="100000">
                                          <p:val>
                                            <p:strVal val="#ppt_w"/>
                                          </p:val>
                                        </p:tav>
                                      </p:tavLst>
                                    </p:anim>
                                    <p:anim calcmode="lin" valueType="num">
                                      <p:cBhvr>
                                        <p:cTn dur="750" fill="hold" id="98"/>
                                        <p:tgtEl>
                                          <p:spTgt spid="8"/>
                                        </p:tgtEl>
                                        <p:attrNameLst>
                                          <p:attrName>ppt_h</p:attrName>
                                        </p:attrNameLst>
                                      </p:cBhvr>
                                      <p:tavLst>
                                        <p:tav tm="0">
                                          <p:val>
                                            <p:fltVal val="0"/>
                                          </p:val>
                                        </p:tav>
                                        <p:tav tm="100000">
                                          <p:val>
                                            <p:strVal val="#ppt_h"/>
                                          </p:val>
                                        </p:tav>
                                      </p:tavLst>
                                    </p:anim>
                                    <p:animEffect filter="fade" transition="in">
                                      <p:cBhvr>
                                        <p:cTn dur="750" id="9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
      <p:bldP grpId="0" spid="9"/>
      <p:bldP grpId="0" spid="11"/>
      <p:bldP grpId="0" spid="18"/>
      <p:bldP grpId="0" spid="19"/>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17171" t="12654"/>
          <a:stretch>
            <a:fillRect/>
          </a:stretch>
        </p:blipFill>
        <p:spPr>
          <a:xfrm>
            <a:off x="0" y="3513221"/>
            <a:ext cx="12192000" cy="2566737"/>
          </a:xfrm>
          <a:prstGeom prst="rect">
            <a:avLst/>
          </a:prstGeom>
        </p:spPr>
      </p:pic>
      <p:pic>
        <p:nvPicPr>
          <p:cNvPr id="5" name="图片 4"/>
          <p:cNvPicPr>
            <a:picLocks noChangeAspect="1"/>
          </p:cNvPicPr>
          <p:nvPr/>
        </p:nvPicPr>
        <p:blipFill>
          <a:blip r:embed="rId3">
            <a:extLst>
              <a:ext uri="{28A0092B-C50C-407E-A947-70E740481C1C}">
                <a14:useLocalDpi val="0"/>
              </a:ext>
            </a:extLst>
          </a:blip>
          <a:srcRect b="9154" l="10773" r="11773" t="9016"/>
          <a:stretch>
            <a:fillRect/>
          </a:stretch>
        </p:blipFill>
        <p:spPr>
          <a:xfrm>
            <a:off x="303923" y="607797"/>
            <a:ext cx="11390771" cy="5516350"/>
          </a:xfrm>
          <a:prstGeom prst="rect">
            <a:avLst/>
          </a:prstGeom>
        </p:spPr>
      </p:pic>
      <p:sp>
        <p:nvSpPr>
          <p:cNvPr id="2" name="椭圆 1"/>
          <p:cNvSpPr/>
          <p:nvPr/>
        </p:nvSpPr>
        <p:spPr>
          <a:xfrm>
            <a:off x="2831027" y="-3180654"/>
            <a:ext cx="5969805" cy="5969805"/>
          </a:xfrm>
          <a:prstGeom prst="ellipse">
            <a:avLst/>
          </a:prstGeom>
          <a:solidFill>
            <a:srgbClr val="36B8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840905" y="446154"/>
            <a:ext cx="6277183" cy="1310640"/>
          </a:xfrm>
          <a:prstGeom prst="rect">
            <a:avLst/>
          </a:prstGeom>
          <a:noFill/>
        </p:spPr>
        <p:txBody>
          <a:bodyPr bIns="45720" lIns="91440" rIns="91440" tIns="45720" wrap="square">
            <a:spAutoFit/>
          </a:bodyPr>
          <a:lstStyle/>
          <a:p>
            <a:pPr algn="ctr"/>
            <a:r>
              <a:rPr altLang="zh-CN" b="1" cap="none" lang="en-US"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Part 03</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9161352" y="6215719"/>
            <a:ext cx="542761" cy="530848"/>
          </a:xfrm>
          <a:prstGeom prst="rect">
            <a:avLst/>
          </a:prstGeom>
        </p:spPr>
      </p:pic>
      <p:pic>
        <p:nvPicPr>
          <p:cNvPr id="14" name="图片 13"/>
          <p:cNvPicPr>
            <a:picLocks noChangeAspect="1"/>
          </p:cNvPicPr>
          <p:nvPr/>
        </p:nvPicPr>
        <p:blipFill>
          <a:blip r:embed="rId5">
            <a:extLst>
              <a:ext uri="{28A0092B-C50C-407E-A947-70E740481C1C}">
                <a14:useLocalDpi val="0"/>
              </a:ext>
            </a:extLst>
          </a:blip>
          <a:srcRect b="75109" l="39635" r="40328" t="8283"/>
          <a:stretch>
            <a:fillRect/>
          </a:stretch>
        </p:blipFill>
        <p:spPr>
          <a:xfrm>
            <a:off x="10328466" y="6215719"/>
            <a:ext cx="568232" cy="530848"/>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10898590" y="6215719"/>
            <a:ext cx="538325" cy="530848"/>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1438807" y="6215719"/>
            <a:ext cx="530582" cy="530848"/>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9706005" y="6215719"/>
            <a:ext cx="620569" cy="530848"/>
          </a:xfrm>
          <a:prstGeom prst="rect">
            <a:avLst/>
          </a:prstGeom>
        </p:spPr>
      </p:pic>
      <p:sp>
        <p:nvSpPr>
          <p:cNvPr id="35" name="文本框 34"/>
          <p:cNvSpPr txBox="1"/>
          <p:nvPr/>
        </p:nvSpPr>
        <p:spPr>
          <a:xfrm>
            <a:off x="3348006" y="3054294"/>
            <a:ext cx="5452826" cy="640080"/>
          </a:xfrm>
          <a:prstGeom prst="rect">
            <a:avLst/>
          </a:prstGeom>
          <a:noFill/>
        </p:spPr>
        <p:txBody>
          <a:bodyPr rtlCol="0" wrap="square">
            <a:spAutoFit/>
          </a:bodyPr>
          <a:lstStyle/>
          <a:p>
            <a:pPr algn="ctr"/>
            <a:r>
              <a:rPr altLang="en-US" lang="zh-CN" sz="3600">
                <a:latin charset="-122" panose="00020600040101010101" pitchFamily="18" typeface="汉仪星球体W"/>
                <a:ea charset="-122" panose="00020600040101010101" pitchFamily="18" typeface="汉仪星球体W"/>
              </a:rPr>
              <a:t>导购的工作任务</a:t>
            </a:r>
          </a:p>
        </p:txBody>
      </p:sp>
      <p:pic>
        <p:nvPicPr>
          <p:cNvPr id="53" name="图片 52"/>
          <p:cNvPicPr>
            <a:picLocks noChangeAspect="1"/>
          </p:cNvPicPr>
          <p:nvPr/>
        </p:nvPicPr>
        <p:blipFill>
          <a:blip r:embed="rId6">
            <a:extLst>
              <a:ext uri="{28A0092B-C50C-407E-A947-70E740481C1C}">
                <a14:useLocalDpi val="0"/>
              </a:ext>
            </a:extLst>
          </a:blip>
          <a:stretch>
            <a:fillRect/>
          </a:stretch>
        </p:blipFill>
        <p:spPr>
          <a:xfrm rot="5400000">
            <a:off x="38774" y="951123"/>
            <a:ext cx="2335501" cy="2413048"/>
          </a:xfrm>
          <a:prstGeom prst="rect">
            <a:avLst/>
          </a:prstGeom>
        </p:spPr>
      </p:pic>
      <p:pic>
        <p:nvPicPr>
          <p:cNvPr id="54" name="图片 53"/>
          <p:cNvPicPr>
            <a:picLocks noChangeAspect="1"/>
          </p:cNvPicPr>
          <p:nvPr/>
        </p:nvPicPr>
        <p:blipFill>
          <a:blip r:embed="rId7">
            <a:extLst>
              <a:ext uri="{28A0092B-C50C-407E-A947-70E740481C1C}">
                <a14:useLocalDpi val="0"/>
              </a:ext>
            </a:extLst>
          </a:blip>
          <a:stretch>
            <a:fillRect/>
          </a:stretch>
        </p:blipFill>
        <p:spPr>
          <a:xfrm>
            <a:off x="9350416" y="727290"/>
            <a:ext cx="2086499" cy="2336166"/>
          </a:xfrm>
          <a:prstGeom prst="rect">
            <a:avLst/>
          </a:prstGeom>
        </p:spPr>
      </p:pic>
    </p:spTree>
    <p:extLst>
      <p:ext uri="{BB962C8B-B14F-4D97-AF65-F5344CB8AC3E}">
        <p14:creationId val="37847707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750" id="7"/>
                                        <p:tgtEl>
                                          <p:spTgt spid="36"/>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20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9"/>
                                        </p:tgtEl>
                                        <p:attrNameLst>
                                          <p:attrName>style.visibility</p:attrName>
                                        </p:attrNameLst>
                                      </p:cBhvr>
                                      <p:to>
                                        <p:strVal val="visible"/>
                                      </p:to>
                                    </p:set>
                                    <p:set>
                                      <p:cBhvr>
                                        <p:cTn dur="455" fill="hold" id="19">
                                          <p:stCondLst>
                                            <p:cond delay="0"/>
                                          </p:stCondLst>
                                        </p:cTn>
                                        <p:tgtEl>
                                          <p:spTgt spid="9"/>
                                        </p:tgtEl>
                                        <p:attrNameLst>
                                          <p:attrName>style.rotation</p:attrName>
                                        </p:attrNameLst>
                                      </p:cBhvr>
                                      <p:to>
                                        <p:strVal val="-45.0"/>
                                      </p:to>
                                    </p:set>
                                    <p:anim calcmode="lin" valueType="num">
                                      <p:cBhvr>
                                        <p:cTn dur="455" fill="hold" id="20">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3000"/>
                            </p:stCondLst>
                            <p:childTnLst>
                              <p:par>
                                <p:cTn fill="hold" id="25" nodeType="afterEffect" presetClass="entr" presetID="2" presetSubtype="9">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1000" fill="hold" id="27"/>
                                        <p:tgtEl>
                                          <p:spTgt spid="13"/>
                                        </p:tgtEl>
                                        <p:attrNameLst>
                                          <p:attrName>ppt_x</p:attrName>
                                        </p:attrNameLst>
                                      </p:cBhvr>
                                      <p:tavLst>
                                        <p:tav tm="0">
                                          <p:val>
                                            <p:strVal val="0-#ppt_w/2"/>
                                          </p:val>
                                        </p:tav>
                                        <p:tav tm="100000">
                                          <p:val>
                                            <p:strVal val="#ppt_x"/>
                                          </p:val>
                                        </p:tav>
                                      </p:tavLst>
                                    </p:anim>
                                    <p:anim calcmode="lin" valueType="num">
                                      <p:cBhvr additive="base">
                                        <p:cTn dur="1000" fill="hold" id="28"/>
                                        <p:tgtEl>
                                          <p:spTgt spid="13"/>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1000" fill="hold" id="31"/>
                                        <p:tgtEl>
                                          <p:spTgt spid="14"/>
                                        </p:tgtEl>
                                        <p:attrNameLst>
                                          <p:attrName>ppt_x</p:attrName>
                                        </p:attrNameLst>
                                      </p:cBhvr>
                                      <p:tavLst>
                                        <p:tav tm="0">
                                          <p:val>
                                            <p:strVal val="0-#ppt_w/2"/>
                                          </p:val>
                                        </p:tav>
                                        <p:tav tm="100000">
                                          <p:val>
                                            <p:strVal val="#ppt_x"/>
                                          </p:val>
                                        </p:tav>
                                      </p:tavLst>
                                    </p:anim>
                                    <p:anim calcmode="lin" valueType="num">
                                      <p:cBhvr additive="base">
                                        <p:cTn dur="1000" fill="hold" id="32"/>
                                        <p:tgtEl>
                                          <p:spTgt spid="14"/>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1000" fill="hold" id="35"/>
                                        <p:tgtEl>
                                          <p:spTgt spid="15"/>
                                        </p:tgtEl>
                                        <p:attrNameLst>
                                          <p:attrName>ppt_x</p:attrName>
                                        </p:attrNameLst>
                                      </p:cBhvr>
                                      <p:tavLst>
                                        <p:tav tm="0">
                                          <p:val>
                                            <p:strVal val="0-#ppt_w/2"/>
                                          </p:val>
                                        </p:tav>
                                        <p:tav tm="100000">
                                          <p:val>
                                            <p:strVal val="#ppt_x"/>
                                          </p:val>
                                        </p:tav>
                                      </p:tavLst>
                                    </p:anim>
                                    <p:anim calcmode="lin" valueType="num">
                                      <p:cBhvr additive="base">
                                        <p:cTn dur="1000" fill="hold" id="36"/>
                                        <p:tgtEl>
                                          <p:spTgt spid="15"/>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1000" fill="hold" id="39"/>
                                        <p:tgtEl>
                                          <p:spTgt spid="16"/>
                                        </p:tgtEl>
                                        <p:attrNameLst>
                                          <p:attrName>ppt_x</p:attrName>
                                        </p:attrNameLst>
                                      </p:cBhvr>
                                      <p:tavLst>
                                        <p:tav tm="0">
                                          <p:val>
                                            <p:strVal val="0-#ppt_w/2"/>
                                          </p:val>
                                        </p:tav>
                                        <p:tav tm="100000">
                                          <p:val>
                                            <p:strVal val="#ppt_x"/>
                                          </p:val>
                                        </p:tav>
                                      </p:tavLst>
                                    </p:anim>
                                    <p:anim calcmode="lin" valueType="num">
                                      <p:cBhvr additive="base">
                                        <p:cTn dur="1000" fill="hold" id="40"/>
                                        <p:tgtEl>
                                          <p:spTgt spid="16"/>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1000" fill="hold" id="43"/>
                                        <p:tgtEl>
                                          <p:spTgt spid="17"/>
                                        </p:tgtEl>
                                        <p:attrNameLst>
                                          <p:attrName>ppt_x</p:attrName>
                                        </p:attrNameLst>
                                      </p:cBhvr>
                                      <p:tavLst>
                                        <p:tav tm="0">
                                          <p:val>
                                            <p:strVal val="0-#ppt_w/2"/>
                                          </p:val>
                                        </p:tav>
                                        <p:tav tm="100000">
                                          <p:val>
                                            <p:strVal val="#ppt_x"/>
                                          </p:val>
                                        </p:tav>
                                      </p:tavLst>
                                    </p:anim>
                                    <p:anim calcmode="lin" valueType="num">
                                      <p:cBhvr additive="base">
                                        <p:cTn dur="1000" fill="hold" id="44"/>
                                        <p:tgtEl>
                                          <p:spTgt spid="17"/>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2" presetSubtype="4">
                                  <p:stCondLst>
                                    <p:cond delay="0"/>
                                  </p:stCondLst>
                                  <p:childTnLst>
                                    <p:set>
                                      <p:cBhvr>
                                        <p:cTn dur="1" fill="hold" id="47">
                                          <p:stCondLst>
                                            <p:cond delay="0"/>
                                          </p:stCondLst>
                                        </p:cTn>
                                        <p:tgtEl>
                                          <p:spTgt spid="3"/>
                                        </p:tgtEl>
                                        <p:attrNameLst>
                                          <p:attrName>style.visibility</p:attrName>
                                        </p:attrNameLst>
                                      </p:cBhvr>
                                      <p:to>
                                        <p:strVal val="visible"/>
                                      </p:to>
                                    </p:set>
                                    <p:animEffect filter="wipe(down)" transition="in">
                                      <p:cBhvr>
                                        <p:cTn dur="500" id="48"/>
                                        <p:tgtEl>
                                          <p:spTgt spid="3"/>
                                        </p:tgtEl>
                                      </p:cBhvr>
                                    </p:animEffect>
                                  </p:childTnLst>
                                </p:cTn>
                              </p:par>
                            </p:childTnLst>
                          </p:cTn>
                        </p:par>
                        <p:par>
                          <p:cTn fill="hold" id="49" nodeType="afterGroup">
                            <p:stCondLst>
                              <p:cond delay="4500"/>
                            </p:stCondLst>
                            <p:childTnLst>
                              <p:par>
                                <p:cTn fill="hold" grpId="0" id="50" nodeType="afterEffect" presetClass="entr" presetID="41" presetSubtype="0">
                                  <p:stCondLst>
                                    <p:cond delay="0"/>
                                  </p:stCondLst>
                                  <p:iterate type="lt">
                                    <p:tmPct val="10000"/>
                                  </p:iterate>
                                  <p:childTnLst>
                                    <p:set>
                                      <p:cBhvr>
                                        <p:cTn dur="1" fill="hold" id="51">
                                          <p:stCondLst>
                                            <p:cond delay="0"/>
                                          </p:stCondLst>
                                        </p:cTn>
                                        <p:tgtEl>
                                          <p:spTgt spid="35"/>
                                        </p:tgtEl>
                                        <p:attrNameLst>
                                          <p:attrName>style.visibility</p:attrName>
                                        </p:attrNameLst>
                                      </p:cBhvr>
                                      <p:to>
                                        <p:strVal val="visible"/>
                                      </p:to>
                                    </p:set>
                                    <p:anim calcmode="lin" valueType="num">
                                      <p:cBhvr>
                                        <p:cTn dur="750" fill="hold" id="52"/>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3"/>
                                        <p:tgtEl>
                                          <p:spTgt spid="35"/>
                                        </p:tgtEl>
                                        <p:attrNameLst>
                                          <p:attrName>ppt_y</p:attrName>
                                        </p:attrNameLst>
                                      </p:cBhvr>
                                      <p:tavLst>
                                        <p:tav tm="0">
                                          <p:val>
                                            <p:strVal val="#ppt_y"/>
                                          </p:val>
                                        </p:tav>
                                        <p:tav tm="100000">
                                          <p:val>
                                            <p:strVal val="#ppt_y"/>
                                          </p:val>
                                        </p:tav>
                                      </p:tavLst>
                                    </p:anim>
                                    <p:anim calcmode="lin" valueType="num">
                                      <p:cBhvr>
                                        <p:cTn dur="750" fill="hold" id="54"/>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5"/>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6" tmFilter="0,0; .5, 1; 1, 1"/>
                                        <p:tgtEl>
                                          <p:spTgt spid="35"/>
                                        </p:tgtEl>
                                      </p:cBhvr>
                                    </p:animEffect>
                                  </p:childTnLst>
                                </p:cTn>
                              </p:par>
                            </p:childTnLst>
                          </p:cTn>
                        </p:par>
                        <p:par>
                          <p:cTn fill="hold" id="57" nodeType="afterGroup">
                            <p:stCondLst>
                              <p:cond delay="5250"/>
                            </p:stCondLst>
                            <p:childTnLst>
                              <p:par>
                                <p:cTn fill="hold" id="58" nodeType="afterEffect" presetClass="entr" presetID="53" presetSubtype="0">
                                  <p:stCondLst>
                                    <p:cond delay="0"/>
                                  </p:stCondLst>
                                  <p:childTnLst>
                                    <p:set>
                                      <p:cBhvr>
                                        <p:cTn dur="1" fill="hold" id="59">
                                          <p:stCondLst>
                                            <p:cond delay="0"/>
                                          </p:stCondLst>
                                        </p:cTn>
                                        <p:tgtEl>
                                          <p:spTgt spid="54"/>
                                        </p:tgtEl>
                                        <p:attrNameLst>
                                          <p:attrName>style.visibility</p:attrName>
                                        </p:attrNameLst>
                                      </p:cBhvr>
                                      <p:to>
                                        <p:strVal val="visible"/>
                                      </p:to>
                                    </p:set>
                                    <p:anim calcmode="lin" valueType="num">
                                      <p:cBhvr>
                                        <p:cTn dur="750" fill="hold" id="60"/>
                                        <p:tgtEl>
                                          <p:spTgt spid="54"/>
                                        </p:tgtEl>
                                        <p:attrNameLst>
                                          <p:attrName>ppt_w</p:attrName>
                                        </p:attrNameLst>
                                      </p:cBhvr>
                                      <p:tavLst>
                                        <p:tav tm="0">
                                          <p:val>
                                            <p:fltVal val="0"/>
                                          </p:val>
                                        </p:tav>
                                        <p:tav tm="100000">
                                          <p:val>
                                            <p:strVal val="#ppt_w"/>
                                          </p:val>
                                        </p:tav>
                                      </p:tavLst>
                                    </p:anim>
                                    <p:anim calcmode="lin" valueType="num">
                                      <p:cBhvr>
                                        <p:cTn dur="750" fill="hold" id="61"/>
                                        <p:tgtEl>
                                          <p:spTgt spid="54"/>
                                        </p:tgtEl>
                                        <p:attrNameLst>
                                          <p:attrName>ppt_h</p:attrName>
                                        </p:attrNameLst>
                                      </p:cBhvr>
                                      <p:tavLst>
                                        <p:tav tm="0">
                                          <p:val>
                                            <p:fltVal val="0"/>
                                          </p:val>
                                        </p:tav>
                                        <p:tav tm="100000">
                                          <p:val>
                                            <p:strVal val="#ppt_h"/>
                                          </p:val>
                                        </p:tav>
                                      </p:tavLst>
                                    </p:anim>
                                    <p:animEffect filter="fade" transition="in">
                                      <p:cBhvr>
                                        <p:cTn dur="750" id="62"/>
                                        <p:tgtEl>
                                          <p:spTgt spid="54"/>
                                        </p:tgtEl>
                                      </p:cBhvr>
                                    </p:animEffect>
                                  </p:childTnLst>
                                </p:cTn>
                              </p:par>
                            </p:childTnLst>
                          </p:cTn>
                        </p:par>
                        <p:par>
                          <p:cTn fill="hold" id="63" nodeType="afterGroup">
                            <p:stCondLst>
                              <p:cond delay="6000"/>
                            </p:stCondLst>
                            <p:childTnLst>
                              <p:par>
                                <p:cTn fill="hold" id="64" nodeType="afterEffect" presetClass="entr" presetID="22" presetSubtype="8">
                                  <p:stCondLst>
                                    <p:cond delay="0"/>
                                  </p:stCondLst>
                                  <p:childTnLst>
                                    <p:set>
                                      <p:cBhvr>
                                        <p:cTn dur="1" fill="hold" id="65">
                                          <p:stCondLst>
                                            <p:cond delay="0"/>
                                          </p:stCondLst>
                                        </p:cTn>
                                        <p:tgtEl>
                                          <p:spTgt spid="53"/>
                                        </p:tgtEl>
                                        <p:attrNameLst>
                                          <p:attrName>style.visibility</p:attrName>
                                        </p:attrNameLst>
                                      </p:cBhvr>
                                      <p:to>
                                        <p:strVal val="visible"/>
                                      </p:to>
                                    </p:set>
                                    <p:animEffect filter="wipe(left)" transition="in">
                                      <p:cBhvr>
                                        <p:cTn dur="1000" id="6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
      <p:bldP grpId="0" spid="9"/>
      <p:bldP grpId="0" spid="3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矩形 53"/>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6791111"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向工程、业务部客户提供接待及导购服务</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10" name="组合 9"/>
          <p:cNvGrpSpPr/>
          <p:nvPr/>
        </p:nvGrpSpPr>
        <p:grpSpPr>
          <a:xfrm>
            <a:off x="3990854" y="1788587"/>
            <a:ext cx="4002266" cy="3532588"/>
            <a:chOff x="4104539" y="2187704"/>
            <a:chExt cx="4003501" cy="3533679"/>
          </a:xfrm>
        </p:grpSpPr>
        <p:sp>
          <p:nvSpPr>
            <p:cNvPr id="12" name="Freeform: Shape 3"/>
            <p:cNvSpPr/>
            <p:nvPr/>
          </p:nvSpPr>
          <p:spPr>
            <a:xfrm>
              <a:off x="4810930" y="2490169"/>
              <a:ext cx="2577974" cy="2925652"/>
            </a:xfrm>
            <a:custGeom>
              <a:cxnLst>
                <a:cxn ang="0">
                  <a:pos x="wd2" y="hd2"/>
                </a:cxn>
                <a:cxn ang="5400000">
                  <a:pos x="wd2" y="hd2"/>
                </a:cxn>
                <a:cxn ang="10800000">
                  <a:pos x="wd2" y="hd2"/>
                </a:cxn>
                <a:cxn ang="16200000">
                  <a:pos x="wd2" y="hd2"/>
                </a:cxn>
              </a:cxnLst>
              <a:rect b="b" l="0" r="r" t="0"/>
              <a:pathLst>
                <a:path extrusionOk="0" h="21570" w="21529">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75000"/>
              </a:schemeClr>
            </a:solidFill>
            <a:ln w="12700">
              <a:miter lim="400000"/>
            </a:ln>
          </p:spPr>
          <p:txBody>
            <a:bodyPr anchor="ctr"/>
            <a:lstStyle/>
            <a:p>
              <a:pPr algn="ctr" defTabSz="1218565"/>
              <a:endParaRPr sz="1800">
                <a:solidFill>
                  <a:prstClr val="black"/>
                </a:solidFill>
              </a:endParaRPr>
            </a:p>
          </p:txBody>
        </p:sp>
        <p:grpSp>
          <p:nvGrpSpPr>
            <p:cNvPr id="18" name="Group 7"/>
            <p:cNvGrpSpPr/>
            <p:nvPr/>
          </p:nvGrpSpPr>
          <p:grpSpPr>
            <a:xfrm>
              <a:off x="7204803" y="3491501"/>
              <a:ext cx="903237" cy="903266"/>
              <a:chOff x="7114124" y="3034446"/>
              <a:chExt cx="780930" cy="780955"/>
            </a:xfrm>
          </p:grpSpPr>
          <p:sp>
            <p:nvSpPr>
              <p:cNvPr id="34" name="Freeform: Shape 8"/>
              <p:cNvSpPr/>
              <p:nvPr/>
            </p:nvSpPr>
            <p:spPr>
              <a:xfrm>
                <a:off x="7114124" y="3034446"/>
                <a:ext cx="780930" cy="780955"/>
              </a:xfrm>
              <a:custGeom>
                <a:cxnLst>
                  <a:cxn ang="0">
                    <a:pos x="wd2" y="hd2"/>
                  </a:cxn>
                  <a:cxn ang="5400000">
                    <a:pos x="wd2" y="hd2"/>
                  </a:cxn>
                  <a:cxn ang="10800000">
                    <a:pos x="wd2" y="hd2"/>
                  </a:cxn>
                  <a:cxn ang="16200000">
                    <a:pos x="wd2" y="hd2"/>
                  </a:cxn>
                </a:cxnLst>
                <a:rect b="b" l="0" r="r" t="0"/>
                <a:pathLst>
                  <a:path extrusionOk="0" h="19806" w="19806">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144C85"/>
              </a:solidFill>
              <a:ln cap="flat" w="12700">
                <a:noFill/>
                <a:miter lim="400000"/>
              </a:ln>
              <a:effectLst/>
            </p:spPr>
            <p:txBody>
              <a:bodyPr anchor="ctr"/>
              <a:lstStyle/>
              <a:p>
                <a:pPr algn="ctr" defTabSz="1218565"/>
                <a:endParaRPr sz="1800">
                  <a:solidFill>
                    <a:prstClr val="black"/>
                  </a:solidFill>
                </a:endParaRPr>
              </a:p>
            </p:txBody>
          </p:sp>
          <p:sp>
            <p:nvSpPr>
              <p:cNvPr id="35" name="Freeform: Shape 9"/>
              <p:cNvSpPr/>
              <p:nvPr/>
            </p:nvSpPr>
            <p:spPr>
              <a:xfrm>
                <a:off x="7330198" y="3292828"/>
                <a:ext cx="348784" cy="283364"/>
              </a:xfrm>
              <a:custGeom>
                <a:cxnLst>
                  <a:cxn ang="0">
                    <a:pos x="wd2" y="hd2"/>
                  </a:cxn>
                  <a:cxn ang="5400000">
                    <a:pos x="wd2" y="hd2"/>
                  </a:cxn>
                  <a:cxn ang="10800000">
                    <a:pos x="wd2" y="hd2"/>
                  </a:cxn>
                  <a:cxn ang="16200000">
                    <a:pos x="wd2" y="hd2"/>
                  </a:cxn>
                </a:cxnLst>
                <a:rect b="b" l="0" r="r" t="0"/>
                <a:pathLst>
                  <a:path extrusionOk="0" h="21600" w="21476">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cap="flat" w="12700">
                <a:noFill/>
                <a:miter lim="400000"/>
              </a:ln>
              <a:effectLst/>
            </p:spPr>
            <p:txBody>
              <a:bodyPr anchor="ctr"/>
              <a:lstStyle/>
              <a:p>
                <a:pPr algn="ctr" defTabSz="1218565"/>
                <a:endParaRPr sz="1800">
                  <a:solidFill>
                    <a:prstClr val="black"/>
                  </a:solidFill>
                </a:endParaRPr>
              </a:p>
            </p:txBody>
          </p:sp>
        </p:grpSp>
        <p:grpSp>
          <p:nvGrpSpPr>
            <p:cNvPr id="19" name="Group 15"/>
            <p:cNvGrpSpPr/>
            <p:nvPr/>
          </p:nvGrpSpPr>
          <p:grpSpPr>
            <a:xfrm>
              <a:off x="6433009" y="4818123"/>
              <a:ext cx="903270" cy="903260"/>
              <a:chOff x="6446838" y="4188061"/>
              <a:chExt cx="780959" cy="780950"/>
            </a:xfrm>
          </p:grpSpPr>
          <p:sp>
            <p:nvSpPr>
              <p:cNvPr id="32" name="Freeform: Shape 11"/>
              <p:cNvSpPr/>
              <p:nvPr/>
            </p:nvSpPr>
            <p:spPr>
              <a:xfrm>
                <a:off x="6446838" y="4188061"/>
                <a:ext cx="780959" cy="780950"/>
              </a:xfrm>
              <a:custGeom>
                <a:cxnLst>
                  <a:cxn ang="0">
                    <a:pos x="wd2" y="hd2"/>
                  </a:cxn>
                  <a:cxn ang="5400000">
                    <a:pos x="wd2" y="hd2"/>
                  </a:cxn>
                  <a:cxn ang="10800000">
                    <a:pos x="wd2" y="hd2"/>
                  </a:cxn>
                  <a:cxn ang="16200000">
                    <a:pos x="wd2" y="hd2"/>
                  </a:cxn>
                </a:cxnLst>
                <a:rect b="b" l="0" r="r" t="0"/>
                <a:pathLst>
                  <a:path extrusionOk="0" h="19806" w="19807">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36B8BD"/>
              </a:solidFill>
              <a:ln cap="flat" w="12700">
                <a:noFill/>
                <a:miter lim="400000"/>
              </a:ln>
              <a:effectLst/>
            </p:spPr>
            <p:txBody>
              <a:bodyPr anchor="ctr"/>
              <a:lstStyle/>
              <a:p>
                <a:pPr algn="ctr" defTabSz="1218565"/>
                <a:endParaRPr sz="1800">
                  <a:solidFill>
                    <a:prstClr val="black"/>
                  </a:solidFill>
                </a:endParaRPr>
              </a:p>
            </p:txBody>
          </p:sp>
          <p:sp>
            <p:nvSpPr>
              <p:cNvPr id="33" name="Freeform: Shape 12"/>
              <p:cNvSpPr/>
              <p:nvPr/>
            </p:nvSpPr>
            <p:spPr>
              <a:xfrm>
                <a:off x="6662345" y="4437661"/>
                <a:ext cx="327304" cy="276950"/>
              </a:xfrm>
              <a:custGeom>
                <a:cxnLst>
                  <a:cxn ang="0">
                    <a:pos x="wd2" y="hd2"/>
                  </a:cxn>
                  <a:cxn ang="5400000">
                    <a:pos x="wd2" y="hd2"/>
                  </a:cxn>
                  <a:cxn ang="10800000">
                    <a:pos x="wd2" y="hd2"/>
                  </a:cxn>
                  <a:cxn ang="16200000">
                    <a:pos x="wd2" y="hd2"/>
                  </a:cxn>
                </a:cxnLst>
                <a:rect b="b" l="0" r="r" t="0"/>
                <a:pathLst>
                  <a:path extrusionOk="0" h="21600" w="2160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cap="flat" w="12700">
                <a:noFill/>
                <a:miter lim="400000"/>
              </a:ln>
              <a:effectLst/>
            </p:spPr>
            <p:txBody>
              <a:bodyPr anchor="ctr"/>
              <a:lstStyle/>
              <a:p>
                <a:pPr algn="ctr" defTabSz="1218565"/>
                <a:endParaRPr sz="1800">
                  <a:solidFill>
                    <a:prstClr val="black"/>
                  </a:solidFill>
                </a:endParaRPr>
              </a:p>
            </p:txBody>
          </p:sp>
        </p:grpSp>
        <p:grpSp>
          <p:nvGrpSpPr>
            <p:cNvPr id="20" name="Group 10"/>
            <p:cNvGrpSpPr/>
            <p:nvPr/>
          </p:nvGrpSpPr>
          <p:grpSpPr>
            <a:xfrm>
              <a:off x="4104539" y="3491507"/>
              <a:ext cx="903270" cy="903253"/>
              <a:chOff x="4433665" y="3034444"/>
              <a:chExt cx="780959" cy="780944"/>
            </a:xfrm>
          </p:grpSpPr>
          <p:sp>
            <p:nvSpPr>
              <p:cNvPr id="30" name="Freeform: Shape 20"/>
              <p:cNvSpPr/>
              <p:nvPr/>
            </p:nvSpPr>
            <p:spPr>
              <a:xfrm>
                <a:off x="4433665" y="3034444"/>
                <a:ext cx="780959" cy="780944"/>
              </a:xfrm>
              <a:custGeom>
                <a:cxnLst>
                  <a:cxn ang="0">
                    <a:pos x="wd2" y="hd2"/>
                  </a:cxn>
                  <a:cxn ang="5400000">
                    <a:pos x="wd2" y="hd2"/>
                  </a:cxn>
                  <a:cxn ang="10800000">
                    <a:pos x="wd2" y="hd2"/>
                  </a:cxn>
                  <a:cxn ang="16200000">
                    <a:pos x="wd2" y="hd2"/>
                  </a:cxn>
                </a:cxnLst>
                <a:rect b="b" l="0" r="r" t="0"/>
                <a:pathLst>
                  <a:path extrusionOk="0" h="19807" w="19807">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rgbClr val="36B8BD"/>
              </a:solidFill>
              <a:ln cap="flat" w="12700">
                <a:noFill/>
                <a:miter lim="400000"/>
              </a:ln>
              <a:effectLst/>
            </p:spPr>
            <p:txBody>
              <a:bodyPr anchor="ctr"/>
              <a:lstStyle/>
              <a:p>
                <a:pPr algn="ctr" defTabSz="1218565"/>
                <a:endParaRPr sz="1800">
                  <a:solidFill>
                    <a:prstClr val="black"/>
                  </a:solidFill>
                </a:endParaRPr>
              </a:p>
            </p:txBody>
          </p:sp>
          <p:sp>
            <p:nvSpPr>
              <p:cNvPr id="31" name="Freeform: Shape 21"/>
              <p:cNvSpPr/>
              <p:nvPr/>
            </p:nvSpPr>
            <p:spPr>
              <a:xfrm>
                <a:off x="4670171" y="3301739"/>
                <a:ext cx="307946" cy="246355"/>
              </a:xfrm>
              <a:custGeom>
                <a:cxnLst>
                  <a:cxn ang="0">
                    <a:pos x="wd2" y="hd2"/>
                  </a:cxn>
                  <a:cxn ang="5400000">
                    <a:pos x="wd2" y="hd2"/>
                  </a:cxn>
                  <a:cxn ang="10800000">
                    <a:pos x="wd2" y="hd2"/>
                  </a:cxn>
                  <a:cxn ang="16200000">
                    <a:pos x="wd2" y="hd2"/>
                  </a:cxn>
                </a:cxnLst>
                <a:rect b="b" l="0" r="r" t="0"/>
                <a:pathLst>
                  <a:path extrusionOk="0" h="21600" w="2160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cap="flat" w="12700">
                <a:noFill/>
                <a:miter lim="400000"/>
              </a:ln>
              <a:effectLst/>
            </p:spPr>
            <p:txBody>
              <a:bodyPr anchor="ctr"/>
              <a:lstStyle/>
              <a:p>
                <a:pPr algn="ctr" defTabSz="1218565"/>
                <a:endParaRPr sz="1800">
                  <a:solidFill>
                    <a:prstClr val="black"/>
                  </a:solidFill>
                </a:endParaRPr>
              </a:p>
            </p:txBody>
          </p:sp>
        </p:grpSp>
        <p:grpSp>
          <p:nvGrpSpPr>
            <p:cNvPr id="21" name="Group 2"/>
            <p:cNvGrpSpPr/>
            <p:nvPr/>
          </p:nvGrpSpPr>
          <p:grpSpPr>
            <a:xfrm>
              <a:off x="6419925" y="2187715"/>
              <a:ext cx="903245" cy="903253"/>
              <a:chOff x="6435526" y="1880828"/>
              <a:chExt cx="780937" cy="780944"/>
            </a:xfrm>
          </p:grpSpPr>
          <p:sp>
            <p:nvSpPr>
              <p:cNvPr id="28" name="Freeform: Shape 5"/>
              <p:cNvSpPr/>
              <p:nvPr/>
            </p:nvSpPr>
            <p:spPr>
              <a:xfrm>
                <a:off x="6435526" y="1880828"/>
                <a:ext cx="780937" cy="780944"/>
              </a:xfrm>
              <a:custGeom>
                <a:cxnLst>
                  <a:cxn ang="0">
                    <a:pos x="wd2" y="hd2"/>
                  </a:cxn>
                  <a:cxn ang="5400000">
                    <a:pos x="wd2" y="hd2"/>
                  </a:cxn>
                  <a:cxn ang="10800000">
                    <a:pos x="wd2" y="hd2"/>
                  </a:cxn>
                  <a:cxn ang="16200000">
                    <a:pos x="wd2" y="hd2"/>
                  </a:cxn>
                </a:cxnLst>
                <a:rect b="b" l="0" r="r" t="0"/>
                <a:pathLst>
                  <a:path extrusionOk="0" h="19807" w="19807">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36B8BD"/>
              </a:solidFill>
              <a:ln cap="flat" w="12700">
                <a:noFill/>
                <a:miter lim="400000"/>
              </a:ln>
              <a:effectLst/>
            </p:spPr>
            <p:txBody>
              <a:bodyPr anchor="ctr"/>
              <a:lstStyle/>
              <a:p>
                <a:pPr algn="ctr" defTabSz="1218565"/>
                <a:endParaRPr sz="1800">
                  <a:solidFill>
                    <a:prstClr val="black"/>
                  </a:solidFill>
                </a:endParaRPr>
              </a:p>
            </p:txBody>
          </p:sp>
          <p:sp>
            <p:nvSpPr>
              <p:cNvPr id="29" name="Freeform: Shape 25"/>
              <p:cNvSpPr/>
              <p:nvPr/>
            </p:nvSpPr>
            <p:spPr>
              <a:xfrm>
                <a:off x="6658636" y="2103942"/>
                <a:ext cx="334717" cy="334717"/>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bg1"/>
              </a:solidFill>
              <a:ln cap="flat" w="12700">
                <a:noFill/>
                <a:miter lim="400000"/>
              </a:ln>
              <a:effectLst/>
            </p:spPr>
            <p:txBody>
              <a:bodyPr anchor="ctr"/>
              <a:lstStyle/>
              <a:p>
                <a:pPr algn="ctr" defTabSz="1218565"/>
                <a:endParaRPr sz="1800">
                  <a:solidFill>
                    <a:prstClr val="black"/>
                  </a:solidFill>
                </a:endParaRPr>
              </a:p>
            </p:txBody>
          </p:sp>
        </p:grpSp>
        <p:grpSp>
          <p:nvGrpSpPr>
            <p:cNvPr id="22" name="Group 13"/>
            <p:cNvGrpSpPr/>
            <p:nvPr/>
          </p:nvGrpSpPr>
          <p:grpSpPr>
            <a:xfrm>
              <a:off x="4889416" y="4818127"/>
              <a:ext cx="903237" cy="903253"/>
              <a:chOff x="5112262" y="4188058"/>
              <a:chExt cx="780930" cy="780944"/>
            </a:xfrm>
          </p:grpSpPr>
          <p:sp>
            <p:nvSpPr>
              <p:cNvPr id="26" name="Freeform: Shape 14"/>
              <p:cNvSpPr/>
              <p:nvPr/>
            </p:nvSpPr>
            <p:spPr>
              <a:xfrm>
                <a:off x="5112262" y="4188058"/>
                <a:ext cx="780930" cy="780944"/>
              </a:xfrm>
              <a:custGeom>
                <a:cxnLst>
                  <a:cxn ang="0">
                    <a:pos x="wd2" y="hd2"/>
                  </a:cxn>
                  <a:cxn ang="5400000">
                    <a:pos x="wd2" y="hd2"/>
                  </a:cxn>
                  <a:cxn ang="10800000">
                    <a:pos x="wd2" y="hd2"/>
                  </a:cxn>
                  <a:cxn ang="16200000">
                    <a:pos x="wd2" y="hd2"/>
                  </a:cxn>
                </a:cxnLst>
                <a:rect b="b" l="0" r="r" t="0"/>
                <a:pathLst>
                  <a:path extrusionOk="0" h="19807" w="19806">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144C85"/>
              </a:solidFill>
              <a:ln cap="flat" w="12700">
                <a:noFill/>
                <a:miter lim="400000"/>
              </a:ln>
              <a:effectLst/>
            </p:spPr>
            <p:txBody>
              <a:bodyPr anchor="ctr"/>
              <a:lstStyle/>
              <a:p>
                <a:pPr algn="ctr" defTabSz="1218565"/>
                <a:endParaRPr sz="1800">
                  <a:solidFill>
                    <a:prstClr val="black"/>
                  </a:solidFill>
                </a:endParaRPr>
              </a:p>
            </p:txBody>
          </p:sp>
          <p:sp>
            <p:nvSpPr>
              <p:cNvPr id="27" name="Freeform: Shape 26"/>
              <p:cNvSpPr/>
              <p:nvPr/>
            </p:nvSpPr>
            <p:spPr bwMode="auto">
              <a:xfrm>
                <a:off x="5344436" y="4418973"/>
                <a:ext cx="316582" cy="319116"/>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defTabSz="1218565"/>
                <a:endParaRPr sz="1800">
                  <a:solidFill>
                    <a:prstClr val="black"/>
                  </a:solidFill>
                </a:endParaRPr>
              </a:p>
            </p:txBody>
          </p:sp>
        </p:grpSp>
        <p:grpSp>
          <p:nvGrpSpPr>
            <p:cNvPr id="23" name="Group 1"/>
            <p:cNvGrpSpPr/>
            <p:nvPr/>
          </p:nvGrpSpPr>
          <p:grpSpPr>
            <a:xfrm>
              <a:off x="4876337" y="2187704"/>
              <a:ext cx="903251" cy="903277"/>
              <a:chOff x="5100954" y="1880830"/>
              <a:chExt cx="780942" cy="780965"/>
            </a:xfrm>
          </p:grpSpPr>
          <p:sp>
            <p:nvSpPr>
              <p:cNvPr id="24" name="Freeform: Shape 17"/>
              <p:cNvSpPr/>
              <p:nvPr/>
            </p:nvSpPr>
            <p:spPr>
              <a:xfrm>
                <a:off x="5100954" y="1880830"/>
                <a:ext cx="780942" cy="780965"/>
              </a:xfrm>
              <a:custGeom>
                <a:cxnLst>
                  <a:cxn ang="0">
                    <a:pos x="wd2" y="hd2"/>
                  </a:cxn>
                  <a:cxn ang="5400000">
                    <a:pos x="wd2" y="hd2"/>
                  </a:cxn>
                  <a:cxn ang="10800000">
                    <a:pos x="wd2" y="hd2"/>
                  </a:cxn>
                  <a:cxn ang="16200000">
                    <a:pos x="wd2" y="hd2"/>
                  </a:cxn>
                </a:cxnLst>
                <a:rect b="b" l="0" r="r" t="0"/>
                <a:pathLst>
                  <a:path extrusionOk="0" h="19807" w="19806">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rgbClr val="144C85"/>
              </a:solidFill>
              <a:ln cap="flat" w="12700">
                <a:noFill/>
                <a:miter lim="400000"/>
              </a:ln>
              <a:effectLst/>
            </p:spPr>
            <p:txBody>
              <a:bodyPr anchor="ctr"/>
              <a:lstStyle/>
              <a:p>
                <a:pPr algn="ctr" defTabSz="1218565"/>
                <a:endParaRPr sz="1800">
                  <a:solidFill>
                    <a:prstClr val="black"/>
                  </a:solidFill>
                </a:endParaRPr>
              </a:p>
            </p:txBody>
          </p:sp>
          <p:sp>
            <p:nvSpPr>
              <p:cNvPr id="25" name="Freeform: Shape 27"/>
              <p:cNvSpPr/>
              <p:nvPr/>
            </p:nvSpPr>
            <p:spPr bwMode="auto">
              <a:xfrm>
                <a:off x="5317995" y="2108802"/>
                <a:ext cx="346851" cy="325002"/>
              </a:xfrm>
              <a:custGeom>
                <a:gdLst>
                  <a:gd fmla="*/ 103188 w 127" name="T0"/>
                  <a:gd fmla="*/ 34925 h 119" name="T1"/>
                  <a:gd fmla="*/ 41275 w 127" name="T2"/>
                  <a:gd fmla="*/ 71437 h 119" name="T3"/>
                  <a:gd fmla="*/ 0 w 127" name="T4"/>
                  <a:gd fmla="*/ 41275 h 119" name="T5"/>
                  <a:gd fmla="*/ 61913 w 127" name="T6"/>
                  <a:gd fmla="*/ 0 h 119" name="T7"/>
                  <a:gd fmla="*/ 103188 w 127" name="T8"/>
                  <a:gd fmla="*/ 34925 h 119" name="T9"/>
                  <a:gd fmla="*/ 103188 w 127" name="T10"/>
                  <a:gd fmla="*/ 109537 h 119" name="T11"/>
                  <a:gd fmla="*/ 61913 w 127" name="T12"/>
                  <a:gd fmla="*/ 144462 h 119" name="T13"/>
                  <a:gd fmla="*/ 0 w 127" name="T14"/>
                  <a:gd fmla="*/ 106362 h 119" name="T15"/>
                  <a:gd fmla="*/ 41275 w 127" name="T16"/>
                  <a:gd fmla="*/ 71437 h 119" name="T17"/>
                  <a:gd fmla="*/ 103188 w 127" name="T18"/>
                  <a:gd fmla="*/ 109537 h 119" name="T19"/>
                  <a:gd fmla="*/ 160338 w 127" name="T20"/>
                  <a:gd fmla="*/ 153987 h 119" name="T21"/>
                  <a:gd fmla="*/ 103188 w 127" name="T22"/>
                  <a:gd fmla="*/ 188912 h 119" name="T23"/>
                  <a:gd fmla="*/ 103188 w 127" name="T24"/>
                  <a:gd fmla="*/ 188912 h 119" name="T25"/>
                  <a:gd fmla="*/ 103188 w 127" name="T26"/>
                  <a:gd fmla="*/ 188912 h 119" name="T27"/>
                  <a:gd fmla="*/ 103188 w 127" name="T28"/>
                  <a:gd fmla="*/ 188912 h 119" name="T29"/>
                  <a:gd fmla="*/ 103188 w 127" name="T30"/>
                  <a:gd fmla="*/ 188912 h 119" name="T31"/>
                  <a:gd fmla="*/ 41275 w 127" name="T32"/>
                  <a:gd fmla="*/ 153987 h 119" name="T33"/>
                  <a:gd fmla="*/ 41275 w 127" name="T34"/>
                  <a:gd fmla="*/ 141287 h 119" name="T35"/>
                  <a:gd fmla="*/ 61913 w 127" name="T36"/>
                  <a:gd fmla="*/ 150812 h 119" name="T37"/>
                  <a:gd fmla="*/ 103188 w 127" name="T38"/>
                  <a:gd fmla="*/ 117475 h 119" name="T39"/>
                  <a:gd fmla="*/ 103188 w 127" name="T40"/>
                  <a:gd fmla="*/ 117475 h 119" name="T41"/>
                  <a:gd fmla="*/ 103188 w 127" name="T42"/>
                  <a:gd fmla="*/ 117475 h 119" name="T43"/>
                  <a:gd fmla="*/ 103188 w 127" name="T44"/>
                  <a:gd fmla="*/ 117475 h 119" name="T45"/>
                  <a:gd fmla="*/ 103188 w 127" name="T46"/>
                  <a:gd fmla="*/ 117475 h 119" name="T47"/>
                  <a:gd fmla="*/ 144463 w 127" name="T48"/>
                  <a:gd fmla="*/ 150812 h 119" name="T49"/>
                  <a:gd fmla="*/ 160338 w 127" name="T50"/>
                  <a:gd fmla="*/ 141287 h 119" name="T51"/>
                  <a:gd fmla="*/ 160338 w 127" name="T52"/>
                  <a:gd fmla="*/ 153987 h 119" name="T53"/>
                  <a:gd fmla="*/ 201613 w 127" name="T54"/>
                  <a:gd fmla="*/ 41275 h 119" name="T55"/>
                  <a:gd fmla="*/ 160338 w 127" name="T56"/>
                  <a:gd fmla="*/ 71437 h 119" name="T57"/>
                  <a:gd fmla="*/ 103188 w 127" name="T58"/>
                  <a:gd fmla="*/ 34925 h 119" name="T59"/>
                  <a:gd fmla="*/ 144463 w 127" name="T60"/>
                  <a:gd fmla="*/ 0 h 119" name="T61"/>
                  <a:gd fmla="*/ 201613 w 127" name="T62"/>
                  <a:gd fmla="*/ 41275 h 119" name="T63"/>
                  <a:gd fmla="*/ 201613 w 127" name="T64"/>
                  <a:gd fmla="*/ 106362 h 119" name="T65"/>
                  <a:gd fmla="*/ 144463 w 127" name="T66"/>
                  <a:gd fmla="*/ 144462 h 119" name="T67"/>
                  <a:gd fmla="*/ 103188 w 127" name="T68"/>
                  <a:gd fmla="*/ 109537 h 119" name="T69"/>
                  <a:gd fmla="*/ 160338 w 127" name="T70"/>
                  <a:gd fmla="*/ 71437 h 119" name="T71"/>
                  <a:gd fmla="*/ 201613 w 127" name="T72"/>
                  <a:gd fmla="*/ 106362 h 11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a:noFill/>
              </a:ln>
            </p:spPr>
            <p:txBody>
              <a:bodyPr anchor="ctr"/>
              <a:lstStyle/>
              <a:p>
                <a:pPr algn="ctr" defTabSz="1218565"/>
                <a:endParaRPr sz="1800">
                  <a:solidFill>
                    <a:prstClr val="black"/>
                  </a:solidFill>
                </a:endParaRPr>
              </a:p>
            </p:txBody>
          </p:sp>
        </p:grpSp>
      </p:grpSp>
      <p:grpSp>
        <p:nvGrpSpPr>
          <p:cNvPr id="36" name="组合 35"/>
          <p:cNvGrpSpPr/>
          <p:nvPr/>
        </p:nvGrpSpPr>
        <p:grpSpPr>
          <a:xfrm>
            <a:off x="581466" y="1455426"/>
            <a:ext cx="3466660" cy="814180"/>
            <a:chOff x="1046324" y="2165130"/>
            <a:chExt cx="3467728" cy="814432"/>
          </a:xfrm>
        </p:grpSpPr>
        <p:sp>
          <p:nvSpPr>
            <p:cNvPr id="37" name="矩形 36"/>
            <p:cNvSpPr/>
            <p:nvPr/>
          </p:nvSpPr>
          <p:spPr>
            <a:xfrm>
              <a:off x="1046324" y="2517754"/>
              <a:ext cx="3467728" cy="457342"/>
            </a:xfrm>
            <a:prstGeom prst="rect">
              <a:avLst/>
            </a:prstGeom>
          </p:spPr>
          <p:txBody>
            <a:bodyPr wrap="square">
              <a:spAutoFit/>
              <a:scene3d>
                <a:camera prst="orthographicFront"/>
                <a:lightRig dir="t" rig="threePt"/>
              </a:scene3d>
              <a:sp3d contourW="12700"/>
            </a:bodyPr>
            <a:lstStyle/>
            <a:p>
              <a:pPr algn="ct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全面掌握并按标准执行“7星”服务</a:t>
              </a:r>
            </a:p>
          </p:txBody>
        </p:sp>
        <p:sp>
          <p:nvSpPr>
            <p:cNvPr id="38" name="矩形 37"/>
            <p:cNvSpPr/>
            <p:nvPr/>
          </p:nvSpPr>
          <p:spPr>
            <a:xfrm>
              <a:off x="1994026" y="2165130"/>
              <a:ext cx="2241976" cy="548810"/>
            </a:xfrm>
            <a:prstGeom prst="rect">
              <a:avLst/>
            </a:prstGeom>
          </p:spPr>
          <p:txBody>
            <a:bodyPr wrap="square">
              <a:spAutoFit/>
              <a:scene3d>
                <a:camera prst="orthographicFront"/>
                <a:lightRig dir="t" rig="threePt"/>
              </a:scene3d>
              <a:sp3d contourW="12700"/>
            </a:bodyPr>
            <a:lstStyle/>
            <a:p>
              <a:pPr lvl="0">
                <a:lnSpc>
                  <a:spcPct val="150000"/>
                </a:lnSpc>
                <a:defRPr/>
              </a:pPr>
              <a:r>
                <a:rPr altLang="en-US" lang="zh-CN" smtClean="0"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导购要点一</a:t>
              </a:r>
            </a:p>
          </p:txBody>
        </p:sp>
      </p:grpSp>
      <p:grpSp>
        <p:nvGrpSpPr>
          <p:cNvPr id="39" name="组合 38"/>
          <p:cNvGrpSpPr/>
          <p:nvPr/>
        </p:nvGrpSpPr>
        <p:grpSpPr>
          <a:xfrm>
            <a:off x="7521410" y="1499334"/>
            <a:ext cx="3423179" cy="1187113"/>
            <a:chOff x="811765" y="2161529"/>
            <a:chExt cx="3424235" cy="1187478"/>
          </a:xfrm>
        </p:grpSpPr>
        <p:sp>
          <p:nvSpPr>
            <p:cNvPr id="40" name="矩形 39"/>
            <p:cNvSpPr/>
            <p:nvPr/>
          </p:nvSpPr>
          <p:spPr>
            <a:xfrm>
              <a:off x="811765" y="2517753"/>
              <a:ext cx="3424235" cy="823213"/>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直接完成店面布置、样品展示及卫生清洁工作。</a:t>
              </a:r>
            </a:p>
          </p:txBody>
        </p:sp>
        <p:sp>
          <p:nvSpPr>
            <p:cNvPr id="41" name="矩形 40"/>
            <p:cNvSpPr/>
            <p:nvPr/>
          </p:nvSpPr>
          <p:spPr>
            <a:xfrm>
              <a:off x="1193195" y="2161529"/>
              <a:ext cx="2241975" cy="548809"/>
            </a:xfrm>
            <a:prstGeom prst="rect">
              <a:avLst/>
            </a:prstGeom>
          </p:spPr>
          <p:txBody>
            <a:bodyPr wrap="square">
              <a:spAutoFit/>
              <a:scene3d>
                <a:camera prst="orthographicFront"/>
                <a:lightRig dir="t" rig="threePt"/>
              </a:scene3d>
              <a:sp3d contourW="12700"/>
            </a:bodyPr>
            <a:lstStyle/>
            <a:p>
              <a:pPr algn="ctr" lvl="0">
                <a:lnSpc>
                  <a:spcPct val="150000"/>
                </a:lnSpc>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导购要点二</a:t>
              </a:r>
            </a:p>
          </p:txBody>
        </p:sp>
      </p:grpSp>
      <p:grpSp>
        <p:nvGrpSpPr>
          <p:cNvPr id="42" name="组合 41"/>
          <p:cNvGrpSpPr/>
          <p:nvPr/>
        </p:nvGrpSpPr>
        <p:grpSpPr>
          <a:xfrm>
            <a:off x="581465" y="2943857"/>
            <a:ext cx="3396647" cy="1313804"/>
            <a:chOff x="1046323" y="2165130"/>
            <a:chExt cx="3397694" cy="1314210"/>
          </a:xfrm>
        </p:grpSpPr>
        <p:sp>
          <p:nvSpPr>
            <p:cNvPr id="43" name="矩形 42"/>
            <p:cNvSpPr/>
            <p:nvPr/>
          </p:nvSpPr>
          <p:spPr>
            <a:xfrm>
              <a:off x="1046323" y="2517754"/>
              <a:ext cx="3397694" cy="1006151"/>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了解顾客需求信息，收集和反馈市场及竞争对手信息</a:t>
              </a:r>
            </a:p>
          </p:txBody>
        </p:sp>
        <p:sp>
          <p:nvSpPr>
            <p:cNvPr id="44" name="矩形 43"/>
            <p:cNvSpPr/>
            <p:nvPr/>
          </p:nvSpPr>
          <p:spPr>
            <a:xfrm>
              <a:off x="1994026" y="2165130"/>
              <a:ext cx="2241976" cy="548810"/>
            </a:xfrm>
            <a:prstGeom prst="rect">
              <a:avLst/>
            </a:prstGeom>
          </p:spPr>
          <p:txBody>
            <a:bodyPr wrap="square">
              <a:spAutoFit/>
              <a:scene3d>
                <a:camera prst="orthographicFront"/>
                <a:lightRig dir="t" rig="threePt"/>
              </a:scene3d>
              <a:sp3d contourW="12700"/>
            </a:bodyPr>
            <a:lstStyle/>
            <a:p>
              <a:pPr lvl="0">
                <a:lnSpc>
                  <a:spcPct val="150000"/>
                </a:lnSpc>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导购要点六</a:t>
              </a:r>
            </a:p>
          </p:txBody>
        </p:sp>
      </p:grpSp>
      <p:grpSp>
        <p:nvGrpSpPr>
          <p:cNvPr id="45" name="组合 44"/>
          <p:cNvGrpSpPr/>
          <p:nvPr/>
        </p:nvGrpSpPr>
        <p:grpSpPr>
          <a:xfrm>
            <a:off x="8222980" y="2955059"/>
            <a:ext cx="3389613" cy="895312"/>
            <a:chOff x="1046323" y="2176334"/>
            <a:chExt cx="3390659" cy="895588"/>
          </a:xfrm>
        </p:grpSpPr>
        <p:sp>
          <p:nvSpPr>
            <p:cNvPr id="46" name="矩形 45"/>
            <p:cNvSpPr/>
            <p:nvPr/>
          </p:nvSpPr>
          <p:spPr>
            <a:xfrm>
              <a:off x="1046324" y="2517753"/>
              <a:ext cx="3390659" cy="548809"/>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熟练掌握一切产品相关信息</a:t>
              </a:r>
            </a:p>
          </p:txBody>
        </p:sp>
        <p:sp>
          <p:nvSpPr>
            <p:cNvPr id="47" name="矩形 46"/>
            <p:cNvSpPr/>
            <p:nvPr/>
          </p:nvSpPr>
          <p:spPr>
            <a:xfrm>
              <a:off x="1459846" y="2176334"/>
              <a:ext cx="2241975" cy="548809"/>
            </a:xfrm>
            <a:prstGeom prst="rect">
              <a:avLst/>
            </a:prstGeom>
          </p:spPr>
          <p:txBody>
            <a:bodyPr wrap="square">
              <a:spAutoFit/>
              <a:scene3d>
                <a:camera prst="orthographicFront"/>
                <a:lightRig dir="t" rig="threePt"/>
              </a:scene3d>
              <a:sp3d contourW="12700"/>
            </a:bodyPr>
            <a:lstStyle/>
            <a:p>
              <a:pPr algn="ctr" lvl="0">
                <a:lnSpc>
                  <a:spcPct val="150000"/>
                </a:lnSpc>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导购要点三</a:t>
              </a:r>
            </a:p>
          </p:txBody>
        </p:sp>
      </p:grpSp>
      <p:grpSp>
        <p:nvGrpSpPr>
          <p:cNvPr id="48" name="组合 47"/>
          <p:cNvGrpSpPr/>
          <p:nvPr/>
        </p:nvGrpSpPr>
        <p:grpSpPr>
          <a:xfrm>
            <a:off x="581465" y="4432287"/>
            <a:ext cx="3508223" cy="906514"/>
            <a:chOff x="1046323" y="2165130"/>
            <a:chExt cx="3509305" cy="906794"/>
          </a:xfrm>
        </p:grpSpPr>
        <p:sp>
          <p:nvSpPr>
            <p:cNvPr id="49" name="矩形 48"/>
            <p:cNvSpPr/>
            <p:nvPr/>
          </p:nvSpPr>
          <p:spPr>
            <a:xfrm>
              <a:off x="1046323" y="2517755"/>
              <a:ext cx="3509305" cy="548809"/>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熟悉公司的各种业务流程</a:t>
              </a:r>
            </a:p>
          </p:txBody>
        </p:sp>
        <p:sp>
          <p:nvSpPr>
            <p:cNvPr id="50" name="矩形 49"/>
            <p:cNvSpPr/>
            <p:nvPr/>
          </p:nvSpPr>
          <p:spPr>
            <a:xfrm>
              <a:off x="1994026" y="2165130"/>
              <a:ext cx="2241976" cy="548809"/>
            </a:xfrm>
            <a:prstGeom prst="rect">
              <a:avLst/>
            </a:prstGeom>
          </p:spPr>
          <p:txBody>
            <a:bodyPr wrap="square">
              <a:spAutoFit/>
              <a:scene3d>
                <a:camera prst="orthographicFront"/>
                <a:lightRig dir="t" rig="threePt"/>
              </a:scene3d>
              <a:sp3d contourW="12700"/>
            </a:bodyPr>
            <a:lstStyle/>
            <a:p>
              <a:pPr lvl="0">
                <a:lnSpc>
                  <a:spcPct val="150000"/>
                </a:lnSpc>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导购要点五</a:t>
              </a:r>
            </a:p>
          </p:txBody>
        </p:sp>
      </p:grpSp>
      <p:grpSp>
        <p:nvGrpSpPr>
          <p:cNvPr id="51" name="组合 50"/>
          <p:cNvGrpSpPr/>
          <p:nvPr/>
        </p:nvGrpSpPr>
        <p:grpSpPr>
          <a:xfrm>
            <a:off x="7521410" y="4406537"/>
            <a:ext cx="3508540" cy="1357017"/>
            <a:chOff x="1046324" y="2176294"/>
            <a:chExt cx="3509623" cy="1357437"/>
          </a:xfrm>
        </p:grpSpPr>
        <p:sp>
          <p:nvSpPr>
            <p:cNvPr id="52" name="矩形 51"/>
            <p:cNvSpPr/>
            <p:nvPr/>
          </p:nvSpPr>
          <p:spPr>
            <a:xfrm>
              <a:off x="1046324" y="2517754"/>
              <a:ext cx="3509623" cy="1006151"/>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接待客户，促进并完成销售业务</a:t>
              </a:r>
            </a:p>
          </p:txBody>
        </p:sp>
        <p:sp>
          <p:nvSpPr>
            <p:cNvPr id="53" name="矩形 52"/>
            <p:cNvSpPr/>
            <p:nvPr/>
          </p:nvSpPr>
          <p:spPr>
            <a:xfrm>
              <a:off x="1449862" y="2176294"/>
              <a:ext cx="2241975" cy="548810"/>
            </a:xfrm>
            <a:prstGeom prst="rect">
              <a:avLst/>
            </a:prstGeom>
          </p:spPr>
          <p:txBody>
            <a:bodyPr wrap="square">
              <a:spAutoFit/>
              <a:scene3d>
                <a:camera prst="orthographicFront"/>
                <a:lightRig dir="t" rig="threePt"/>
              </a:scene3d>
              <a:sp3d contourW="12700"/>
            </a:bodyPr>
            <a:lstStyle/>
            <a:p>
              <a:pPr algn="ctr" lvl="0">
                <a:lnSpc>
                  <a:spcPct val="150000"/>
                </a:lnSpc>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20400000000000000" pitchFamily="18" typeface="Noto Serif CJK SC"/>
                </a:rPr>
                <a:t>导购要点四</a:t>
              </a:r>
            </a:p>
          </p:txBody>
        </p:sp>
      </p:grpSp>
    </p:spTree>
    <p:extLst>
      <p:ext uri="{BB962C8B-B14F-4D97-AF65-F5344CB8AC3E}">
        <p14:creationId val="23555341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750" id="7"/>
                                        <p:tgtEl>
                                          <p:spTgt spid="54"/>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31"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1000" fill="hold" id="40"/>
                                        <p:tgtEl>
                                          <p:spTgt spid="10"/>
                                        </p:tgtEl>
                                        <p:attrNameLst>
                                          <p:attrName>ppt_w</p:attrName>
                                        </p:attrNameLst>
                                      </p:cBhvr>
                                      <p:tavLst>
                                        <p:tav tm="0">
                                          <p:val>
                                            <p:fltVal val="0"/>
                                          </p:val>
                                        </p:tav>
                                        <p:tav tm="100000">
                                          <p:val>
                                            <p:strVal val="#ppt_w"/>
                                          </p:val>
                                        </p:tav>
                                      </p:tavLst>
                                    </p:anim>
                                    <p:anim calcmode="lin" valueType="num">
                                      <p:cBhvr>
                                        <p:cTn dur="1000" fill="hold" id="41"/>
                                        <p:tgtEl>
                                          <p:spTgt spid="10"/>
                                        </p:tgtEl>
                                        <p:attrNameLst>
                                          <p:attrName>ppt_h</p:attrName>
                                        </p:attrNameLst>
                                      </p:cBhvr>
                                      <p:tavLst>
                                        <p:tav tm="0">
                                          <p:val>
                                            <p:fltVal val="0"/>
                                          </p:val>
                                        </p:tav>
                                        <p:tav tm="100000">
                                          <p:val>
                                            <p:strVal val="#ppt_h"/>
                                          </p:val>
                                        </p:tav>
                                      </p:tavLst>
                                    </p:anim>
                                    <p:anim calcmode="lin" valueType="num">
                                      <p:cBhvr>
                                        <p:cTn dur="1000" fill="hold" id="42"/>
                                        <p:tgtEl>
                                          <p:spTgt spid="10"/>
                                        </p:tgtEl>
                                        <p:attrNameLst>
                                          <p:attrName>style.rotation</p:attrName>
                                        </p:attrNameLst>
                                      </p:cBhvr>
                                      <p:tavLst>
                                        <p:tav tm="0">
                                          <p:val>
                                            <p:fltVal val="90"/>
                                          </p:val>
                                        </p:tav>
                                        <p:tav tm="100000">
                                          <p:val>
                                            <p:fltVal val="0"/>
                                          </p:val>
                                        </p:tav>
                                      </p:tavLst>
                                    </p:anim>
                                    <p:animEffect filter="fade" transition="in">
                                      <p:cBhvr>
                                        <p:cTn dur="1000" id="43"/>
                                        <p:tgtEl>
                                          <p:spTgt spid="10"/>
                                        </p:tgtEl>
                                      </p:cBhvr>
                                    </p:animEffect>
                                  </p:childTnLst>
                                </p:cTn>
                              </p:par>
                            </p:childTnLst>
                          </p:cTn>
                        </p:par>
                        <p:par>
                          <p:cTn fill="hold" id="44" nodeType="afterGroup">
                            <p:stCondLst>
                              <p:cond delay="3500"/>
                            </p:stCondLst>
                            <p:childTnLst>
                              <p:par>
                                <p:cTn fill="hold" id="45" nodeType="afterEffect" presetClass="entr" presetID="2" presetSubtype="4">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additive="base">
                                        <p:cTn dur="500" fill="hold" id="47"/>
                                        <p:tgtEl>
                                          <p:spTgt spid="36"/>
                                        </p:tgtEl>
                                        <p:attrNameLst>
                                          <p:attrName>ppt_x</p:attrName>
                                        </p:attrNameLst>
                                      </p:cBhvr>
                                      <p:tavLst>
                                        <p:tav tm="0">
                                          <p:val>
                                            <p:strVal val="#ppt_x"/>
                                          </p:val>
                                        </p:tav>
                                        <p:tav tm="100000">
                                          <p:val>
                                            <p:strVal val="#ppt_x"/>
                                          </p:val>
                                        </p:tav>
                                      </p:tavLst>
                                    </p:anim>
                                    <p:anim calcmode="lin" valueType="num">
                                      <p:cBhvr additive="base">
                                        <p:cTn dur="500" fill="hold" id="48"/>
                                        <p:tgtEl>
                                          <p:spTgt spid="36"/>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42"/>
                                        </p:tgtEl>
                                        <p:attrNameLst>
                                          <p:attrName>style.visibility</p:attrName>
                                        </p:attrNameLst>
                                      </p:cBhvr>
                                      <p:to>
                                        <p:strVal val="visible"/>
                                      </p:to>
                                    </p:set>
                                    <p:anim calcmode="lin" valueType="num">
                                      <p:cBhvr additive="base">
                                        <p:cTn dur="500" fill="hold" id="51"/>
                                        <p:tgtEl>
                                          <p:spTgt spid="42"/>
                                        </p:tgtEl>
                                        <p:attrNameLst>
                                          <p:attrName>ppt_x</p:attrName>
                                        </p:attrNameLst>
                                      </p:cBhvr>
                                      <p:tavLst>
                                        <p:tav tm="0">
                                          <p:val>
                                            <p:strVal val="#ppt_x"/>
                                          </p:val>
                                        </p:tav>
                                        <p:tav tm="100000">
                                          <p:val>
                                            <p:strVal val="#ppt_x"/>
                                          </p:val>
                                        </p:tav>
                                      </p:tavLst>
                                    </p:anim>
                                    <p:anim calcmode="lin" valueType="num">
                                      <p:cBhvr additive="base">
                                        <p:cTn dur="500" fill="hold" id="52"/>
                                        <p:tgtEl>
                                          <p:spTgt spid="42"/>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48"/>
                                        </p:tgtEl>
                                        <p:attrNameLst>
                                          <p:attrName>style.visibility</p:attrName>
                                        </p:attrNameLst>
                                      </p:cBhvr>
                                      <p:to>
                                        <p:strVal val="visible"/>
                                      </p:to>
                                    </p:set>
                                    <p:anim calcmode="lin" valueType="num">
                                      <p:cBhvr additive="base">
                                        <p:cTn dur="500" fill="hold" id="55"/>
                                        <p:tgtEl>
                                          <p:spTgt spid="48"/>
                                        </p:tgtEl>
                                        <p:attrNameLst>
                                          <p:attrName>ppt_x</p:attrName>
                                        </p:attrNameLst>
                                      </p:cBhvr>
                                      <p:tavLst>
                                        <p:tav tm="0">
                                          <p:val>
                                            <p:strVal val="#ppt_x"/>
                                          </p:val>
                                        </p:tav>
                                        <p:tav tm="100000">
                                          <p:val>
                                            <p:strVal val="#ppt_x"/>
                                          </p:val>
                                        </p:tav>
                                      </p:tavLst>
                                    </p:anim>
                                    <p:anim calcmode="lin" valueType="num">
                                      <p:cBhvr additive="base">
                                        <p:cTn dur="500" fill="hold" id="56"/>
                                        <p:tgtEl>
                                          <p:spTgt spid="48"/>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0"/>
                                  </p:stCondLst>
                                  <p:childTnLst>
                                    <p:set>
                                      <p:cBhvr>
                                        <p:cTn dur="1" fill="hold" id="58">
                                          <p:stCondLst>
                                            <p:cond delay="0"/>
                                          </p:stCondLst>
                                        </p:cTn>
                                        <p:tgtEl>
                                          <p:spTgt spid="39"/>
                                        </p:tgtEl>
                                        <p:attrNameLst>
                                          <p:attrName>style.visibility</p:attrName>
                                        </p:attrNameLst>
                                      </p:cBhvr>
                                      <p:to>
                                        <p:strVal val="visible"/>
                                      </p:to>
                                    </p:set>
                                    <p:anim calcmode="lin" valueType="num">
                                      <p:cBhvr additive="base">
                                        <p:cTn dur="500" fill="hold" id="59"/>
                                        <p:tgtEl>
                                          <p:spTgt spid="39"/>
                                        </p:tgtEl>
                                        <p:attrNameLst>
                                          <p:attrName>ppt_x</p:attrName>
                                        </p:attrNameLst>
                                      </p:cBhvr>
                                      <p:tavLst>
                                        <p:tav tm="0">
                                          <p:val>
                                            <p:strVal val="#ppt_x"/>
                                          </p:val>
                                        </p:tav>
                                        <p:tav tm="100000">
                                          <p:val>
                                            <p:strVal val="#ppt_x"/>
                                          </p:val>
                                        </p:tav>
                                      </p:tavLst>
                                    </p:anim>
                                    <p:anim calcmode="lin" valueType="num">
                                      <p:cBhvr additive="base">
                                        <p:cTn dur="500" fill="hold" id="60"/>
                                        <p:tgtEl>
                                          <p:spTgt spid="39"/>
                                        </p:tgtEl>
                                        <p:attrNameLst>
                                          <p:attrName>ppt_y</p:attrName>
                                        </p:attrNameLst>
                                      </p:cBhvr>
                                      <p:tavLst>
                                        <p:tav tm="0">
                                          <p:val>
                                            <p:strVal val="1+#ppt_h/2"/>
                                          </p:val>
                                        </p:tav>
                                        <p:tav tm="100000">
                                          <p:val>
                                            <p:strVal val="#ppt_y"/>
                                          </p:val>
                                        </p:tav>
                                      </p:tavLst>
                                    </p:anim>
                                  </p:childTnLst>
                                </p:cTn>
                              </p:par>
                              <p:par>
                                <p:cTn fill="hold" id="61" nodeType="withEffect" presetClass="entr" presetID="2" presetSubtype="4">
                                  <p:stCondLst>
                                    <p:cond delay="0"/>
                                  </p:stCondLst>
                                  <p:childTnLst>
                                    <p:set>
                                      <p:cBhvr>
                                        <p:cTn dur="1" fill="hold" id="62">
                                          <p:stCondLst>
                                            <p:cond delay="0"/>
                                          </p:stCondLst>
                                        </p:cTn>
                                        <p:tgtEl>
                                          <p:spTgt spid="45"/>
                                        </p:tgtEl>
                                        <p:attrNameLst>
                                          <p:attrName>style.visibility</p:attrName>
                                        </p:attrNameLst>
                                      </p:cBhvr>
                                      <p:to>
                                        <p:strVal val="visible"/>
                                      </p:to>
                                    </p:set>
                                    <p:anim calcmode="lin" valueType="num">
                                      <p:cBhvr additive="base">
                                        <p:cTn dur="500" fill="hold" id="63"/>
                                        <p:tgtEl>
                                          <p:spTgt spid="45"/>
                                        </p:tgtEl>
                                        <p:attrNameLst>
                                          <p:attrName>ppt_x</p:attrName>
                                        </p:attrNameLst>
                                      </p:cBhvr>
                                      <p:tavLst>
                                        <p:tav tm="0">
                                          <p:val>
                                            <p:strVal val="#ppt_x"/>
                                          </p:val>
                                        </p:tav>
                                        <p:tav tm="100000">
                                          <p:val>
                                            <p:strVal val="#ppt_x"/>
                                          </p:val>
                                        </p:tav>
                                      </p:tavLst>
                                    </p:anim>
                                    <p:anim calcmode="lin" valueType="num">
                                      <p:cBhvr additive="base">
                                        <p:cTn dur="500" fill="hold" id="64"/>
                                        <p:tgtEl>
                                          <p:spTgt spid="45"/>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51"/>
                                        </p:tgtEl>
                                        <p:attrNameLst>
                                          <p:attrName>style.visibility</p:attrName>
                                        </p:attrNameLst>
                                      </p:cBhvr>
                                      <p:to>
                                        <p:strVal val="visible"/>
                                      </p:to>
                                    </p:set>
                                    <p:anim calcmode="lin" valueType="num">
                                      <p:cBhvr additive="base">
                                        <p:cTn dur="500" fill="hold" id="67"/>
                                        <p:tgtEl>
                                          <p:spTgt spid="51"/>
                                        </p:tgtEl>
                                        <p:attrNameLst>
                                          <p:attrName>ppt_x</p:attrName>
                                        </p:attrNameLst>
                                      </p:cBhvr>
                                      <p:tavLst>
                                        <p:tav tm="0">
                                          <p:val>
                                            <p:strVal val="#ppt_x"/>
                                          </p:val>
                                        </p:tav>
                                        <p:tav tm="100000">
                                          <p:val>
                                            <p:strVal val="#ppt_x"/>
                                          </p:val>
                                        </p:tav>
                                      </p:tavLst>
                                    </p:anim>
                                    <p:anim calcmode="lin" valueType="num">
                                      <p:cBhvr additive="base">
                                        <p:cTn dur="500" fill="hold" id="68"/>
                                        <p:tgtEl>
                                          <p:spTgt spid="51"/>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000"/>
                            </p:stCondLst>
                            <p:childTnLst>
                              <p:par>
                                <p:cTn fill="hold" grpId="0" id="70" nodeType="afterEffect" presetClass="entr" presetID="22" presetSubtype="8">
                                  <p:stCondLst>
                                    <p:cond delay="0"/>
                                  </p:stCondLst>
                                  <p:childTnLst>
                                    <p:set>
                                      <p:cBhvr>
                                        <p:cTn dur="1" fill="hold" id="71">
                                          <p:stCondLst>
                                            <p:cond delay="0"/>
                                          </p:stCondLst>
                                        </p:cTn>
                                        <p:tgtEl>
                                          <p:spTgt spid="55"/>
                                        </p:tgtEl>
                                        <p:attrNameLst>
                                          <p:attrName>style.visibility</p:attrName>
                                        </p:attrNameLst>
                                      </p:cBhvr>
                                      <p:to>
                                        <p:strVal val="visible"/>
                                      </p:to>
                                    </p:set>
                                    <p:animEffect filter="wipe(left)" transition="in">
                                      <p:cBhvr>
                                        <p:cTn dur="750" id="72"/>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17171" t="12654"/>
          <a:stretch>
            <a:fillRect/>
          </a:stretch>
        </p:blipFill>
        <p:spPr>
          <a:xfrm>
            <a:off x="0" y="3513221"/>
            <a:ext cx="12192000" cy="2566737"/>
          </a:xfrm>
          <a:prstGeom prst="rect">
            <a:avLst/>
          </a:prstGeom>
        </p:spPr>
      </p:pic>
      <p:pic>
        <p:nvPicPr>
          <p:cNvPr id="5" name="图片 4"/>
          <p:cNvPicPr>
            <a:picLocks noChangeAspect="1"/>
          </p:cNvPicPr>
          <p:nvPr/>
        </p:nvPicPr>
        <p:blipFill>
          <a:blip r:embed="rId3">
            <a:extLst>
              <a:ext uri="{28A0092B-C50C-407E-A947-70E740481C1C}">
                <a14:useLocalDpi val="0"/>
              </a:ext>
            </a:extLst>
          </a:blip>
          <a:srcRect b="9154" l="10773" r="11773" t="9016"/>
          <a:stretch>
            <a:fillRect/>
          </a:stretch>
        </p:blipFill>
        <p:spPr>
          <a:xfrm>
            <a:off x="303923" y="607797"/>
            <a:ext cx="11390771" cy="5516350"/>
          </a:xfrm>
          <a:prstGeom prst="rect">
            <a:avLst/>
          </a:prstGeom>
        </p:spPr>
      </p:pic>
      <p:sp>
        <p:nvSpPr>
          <p:cNvPr id="2" name="椭圆 1"/>
          <p:cNvSpPr/>
          <p:nvPr/>
        </p:nvSpPr>
        <p:spPr>
          <a:xfrm>
            <a:off x="2831027" y="-3180654"/>
            <a:ext cx="5969805" cy="5969805"/>
          </a:xfrm>
          <a:prstGeom prst="ellipse">
            <a:avLst/>
          </a:prstGeom>
          <a:solidFill>
            <a:srgbClr val="36B8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840905" y="446154"/>
            <a:ext cx="6277183" cy="1310640"/>
          </a:xfrm>
          <a:prstGeom prst="rect">
            <a:avLst/>
          </a:prstGeom>
          <a:noFill/>
        </p:spPr>
        <p:txBody>
          <a:bodyPr bIns="45720" lIns="91440" rIns="91440" tIns="45720" wrap="square">
            <a:spAutoFit/>
          </a:bodyPr>
          <a:lstStyle/>
          <a:p>
            <a:pPr algn="ctr"/>
            <a:r>
              <a:rPr altLang="zh-CN" b="1" cap="none" lang="en-US"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Part 04</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9161352" y="6215719"/>
            <a:ext cx="542761" cy="530848"/>
          </a:xfrm>
          <a:prstGeom prst="rect">
            <a:avLst/>
          </a:prstGeom>
        </p:spPr>
      </p:pic>
      <p:pic>
        <p:nvPicPr>
          <p:cNvPr id="14" name="图片 13"/>
          <p:cNvPicPr>
            <a:picLocks noChangeAspect="1"/>
          </p:cNvPicPr>
          <p:nvPr/>
        </p:nvPicPr>
        <p:blipFill>
          <a:blip r:embed="rId5">
            <a:extLst>
              <a:ext uri="{28A0092B-C50C-407E-A947-70E740481C1C}">
                <a14:useLocalDpi val="0"/>
              </a:ext>
            </a:extLst>
          </a:blip>
          <a:srcRect b="75109" l="39635" r="40328" t="8283"/>
          <a:stretch>
            <a:fillRect/>
          </a:stretch>
        </p:blipFill>
        <p:spPr>
          <a:xfrm>
            <a:off x="10328466" y="6215719"/>
            <a:ext cx="568232" cy="530848"/>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10898590" y="6215719"/>
            <a:ext cx="538325" cy="530848"/>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1438807" y="6215719"/>
            <a:ext cx="530582" cy="530848"/>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9706005" y="6215719"/>
            <a:ext cx="620569" cy="530848"/>
          </a:xfrm>
          <a:prstGeom prst="rect">
            <a:avLst/>
          </a:prstGeom>
        </p:spPr>
      </p:pic>
      <p:sp>
        <p:nvSpPr>
          <p:cNvPr id="35" name="文本框 34"/>
          <p:cNvSpPr txBox="1"/>
          <p:nvPr/>
        </p:nvSpPr>
        <p:spPr>
          <a:xfrm>
            <a:off x="3348006" y="3054294"/>
            <a:ext cx="5452826" cy="640080"/>
          </a:xfrm>
          <a:prstGeom prst="rect">
            <a:avLst/>
          </a:prstGeom>
          <a:noFill/>
        </p:spPr>
        <p:txBody>
          <a:bodyPr rtlCol="0" wrap="square">
            <a:spAutoFit/>
          </a:bodyPr>
          <a:lstStyle/>
          <a:p>
            <a:pPr algn="ctr"/>
            <a:r>
              <a:rPr altLang="en-US" lang="zh-CN" sz="3600">
                <a:latin charset="-122" panose="00020600040101010101" pitchFamily="18" typeface="汉仪星球体W"/>
                <a:ea charset="-122" panose="00020600040101010101" pitchFamily="18" typeface="汉仪星球体W"/>
              </a:rPr>
              <a:t>后续</a:t>
            </a:r>
          </a:p>
        </p:txBody>
      </p:sp>
      <p:pic>
        <p:nvPicPr>
          <p:cNvPr id="53" name="图片 52"/>
          <p:cNvPicPr>
            <a:picLocks noChangeAspect="1"/>
          </p:cNvPicPr>
          <p:nvPr/>
        </p:nvPicPr>
        <p:blipFill>
          <a:blip r:embed="rId6">
            <a:extLst>
              <a:ext uri="{28A0092B-C50C-407E-A947-70E740481C1C}">
                <a14:useLocalDpi val="0"/>
              </a:ext>
            </a:extLst>
          </a:blip>
          <a:stretch>
            <a:fillRect/>
          </a:stretch>
        </p:blipFill>
        <p:spPr>
          <a:xfrm rot="5400000">
            <a:off x="38774" y="951123"/>
            <a:ext cx="2335501" cy="2413048"/>
          </a:xfrm>
          <a:prstGeom prst="rect">
            <a:avLst/>
          </a:prstGeom>
        </p:spPr>
      </p:pic>
      <p:pic>
        <p:nvPicPr>
          <p:cNvPr id="54" name="图片 53"/>
          <p:cNvPicPr>
            <a:picLocks noChangeAspect="1"/>
          </p:cNvPicPr>
          <p:nvPr/>
        </p:nvPicPr>
        <p:blipFill>
          <a:blip r:embed="rId7">
            <a:extLst>
              <a:ext uri="{28A0092B-C50C-407E-A947-70E740481C1C}">
                <a14:useLocalDpi val="0"/>
              </a:ext>
            </a:extLst>
          </a:blip>
          <a:stretch>
            <a:fillRect/>
          </a:stretch>
        </p:blipFill>
        <p:spPr>
          <a:xfrm>
            <a:off x="9350416" y="727290"/>
            <a:ext cx="2086499" cy="2336166"/>
          </a:xfrm>
          <a:prstGeom prst="rect">
            <a:avLst/>
          </a:prstGeom>
        </p:spPr>
      </p:pic>
    </p:spTree>
    <p:extLst>
      <p:ext uri="{BB962C8B-B14F-4D97-AF65-F5344CB8AC3E}">
        <p14:creationId val="2562223576"/>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750" id="7"/>
                                        <p:tgtEl>
                                          <p:spTgt spid="36"/>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20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9"/>
                                        </p:tgtEl>
                                        <p:attrNameLst>
                                          <p:attrName>style.visibility</p:attrName>
                                        </p:attrNameLst>
                                      </p:cBhvr>
                                      <p:to>
                                        <p:strVal val="visible"/>
                                      </p:to>
                                    </p:set>
                                    <p:set>
                                      <p:cBhvr>
                                        <p:cTn dur="455" fill="hold" id="19">
                                          <p:stCondLst>
                                            <p:cond delay="0"/>
                                          </p:stCondLst>
                                        </p:cTn>
                                        <p:tgtEl>
                                          <p:spTgt spid="9"/>
                                        </p:tgtEl>
                                        <p:attrNameLst>
                                          <p:attrName>style.rotation</p:attrName>
                                        </p:attrNameLst>
                                      </p:cBhvr>
                                      <p:to>
                                        <p:strVal val="-45.0"/>
                                      </p:to>
                                    </p:set>
                                    <p:anim calcmode="lin" valueType="num">
                                      <p:cBhvr>
                                        <p:cTn dur="455" fill="hold" id="20">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3000"/>
                            </p:stCondLst>
                            <p:childTnLst>
                              <p:par>
                                <p:cTn fill="hold" id="25" nodeType="afterEffect" presetClass="entr" presetID="2" presetSubtype="9">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1000" fill="hold" id="27"/>
                                        <p:tgtEl>
                                          <p:spTgt spid="13"/>
                                        </p:tgtEl>
                                        <p:attrNameLst>
                                          <p:attrName>ppt_x</p:attrName>
                                        </p:attrNameLst>
                                      </p:cBhvr>
                                      <p:tavLst>
                                        <p:tav tm="0">
                                          <p:val>
                                            <p:strVal val="0-#ppt_w/2"/>
                                          </p:val>
                                        </p:tav>
                                        <p:tav tm="100000">
                                          <p:val>
                                            <p:strVal val="#ppt_x"/>
                                          </p:val>
                                        </p:tav>
                                      </p:tavLst>
                                    </p:anim>
                                    <p:anim calcmode="lin" valueType="num">
                                      <p:cBhvr additive="base">
                                        <p:cTn dur="1000" fill="hold" id="28"/>
                                        <p:tgtEl>
                                          <p:spTgt spid="13"/>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1000" fill="hold" id="31"/>
                                        <p:tgtEl>
                                          <p:spTgt spid="14"/>
                                        </p:tgtEl>
                                        <p:attrNameLst>
                                          <p:attrName>ppt_x</p:attrName>
                                        </p:attrNameLst>
                                      </p:cBhvr>
                                      <p:tavLst>
                                        <p:tav tm="0">
                                          <p:val>
                                            <p:strVal val="0-#ppt_w/2"/>
                                          </p:val>
                                        </p:tav>
                                        <p:tav tm="100000">
                                          <p:val>
                                            <p:strVal val="#ppt_x"/>
                                          </p:val>
                                        </p:tav>
                                      </p:tavLst>
                                    </p:anim>
                                    <p:anim calcmode="lin" valueType="num">
                                      <p:cBhvr additive="base">
                                        <p:cTn dur="1000" fill="hold" id="32"/>
                                        <p:tgtEl>
                                          <p:spTgt spid="14"/>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1000" fill="hold" id="35"/>
                                        <p:tgtEl>
                                          <p:spTgt spid="15"/>
                                        </p:tgtEl>
                                        <p:attrNameLst>
                                          <p:attrName>ppt_x</p:attrName>
                                        </p:attrNameLst>
                                      </p:cBhvr>
                                      <p:tavLst>
                                        <p:tav tm="0">
                                          <p:val>
                                            <p:strVal val="0-#ppt_w/2"/>
                                          </p:val>
                                        </p:tav>
                                        <p:tav tm="100000">
                                          <p:val>
                                            <p:strVal val="#ppt_x"/>
                                          </p:val>
                                        </p:tav>
                                      </p:tavLst>
                                    </p:anim>
                                    <p:anim calcmode="lin" valueType="num">
                                      <p:cBhvr additive="base">
                                        <p:cTn dur="1000" fill="hold" id="36"/>
                                        <p:tgtEl>
                                          <p:spTgt spid="15"/>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1000" fill="hold" id="39"/>
                                        <p:tgtEl>
                                          <p:spTgt spid="16"/>
                                        </p:tgtEl>
                                        <p:attrNameLst>
                                          <p:attrName>ppt_x</p:attrName>
                                        </p:attrNameLst>
                                      </p:cBhvr>
                                      <p:tavLst>
                                        <p:tav tm="0">
                                          <p:val>
                                            <p:strVal val="0-#ppt_w/2"/>
                                          </p:val>
                                        </p:tav>
                                        <p:tav tm="100000">
                                          <p:val>
                                            <p:strVal val="#ppt_x"/>
                                          </p:val>
                                        </p:tav>
                                      </p:tavLst>
                                    </p:anim>
                                    <p:anim calcmode="lin" valueType="num">
                                      <p:cBhvr additive="base">
                                        <p:cTn dur="1000" fill="hold" id="40"/>
                                        <p:tgtEl>
                                          <p:spTgt spid="16"/>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1000" fill="hold" id="43"/>
                                        <p:tgtEl>
                                          <p:spTgt spid="17"/>
                                        </p:tgtEl>
                                        <p:attrNameLst>
                                          <p:attrName>ppt_x</p:attrName>
                                        </p:attrNameLst>
                                      </p:cBhvr>
                                      <p:tavLst>
                                        <p:tav tm="0">
                                          <p:val>
                                            <p:strVal val="0-#ppt_w/2"/>
                                          </p:val>
                                        </p:tav>
                                        <p:tav tm="100000">
                                          <p:val>
                                            <p:strVal val="#ppt_x"/>
                                          </p:val>
                                        </p:tav>
                                      </p:tavLst>
                                    </p:anim>
                                    <p:anim calcmode="lin" valueType="num">
                                      <p:cBhvr additive="base">
                                        <p:cTn dur="1000" fill="hold" id="44"/>
                                        <p:tgtEl>
                                          <p:spTgt spid="17"/>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2" presetSubtype="4">
                                  <p:stCondLst>
                                    <p:cond delay="0"/>
                                  </p:stCondLst>
                                  <p:childTnLst>
                                    <p:set>
                                      <p:cBhvr>
                                        <p:cTn dur="1" fill="hold" id="47">
                                          <p:stCondLst>
                                            <p:cond delay="0"/>
                                          </p:stCondLst>
                                        </p:cTn>
                                        <p:tgtEl>
                                          <p:spTgt spid="3"/>
                                        </p:tgtEl>
                                        <p:attrNameLst>
                                          <p:attrName>style.visibility</p:attrName>
                                        </p:attrNameLst>
                                      </p:cBhvr>
                                      <p:to>
                                        <p:strVal val="visible"/>
                                      </p:to>
                                    </p:set>
                                    <p:animEffect filter="wipe(down)" transition="in">
                                      <p:cBhvr>
                                        <p:cTn dur="500" id="48"/>
                                        <p:tgtEl>
                                          <p:spTgt spid="3"/>
                                        </p:tgtEl>
                                      </p:cBhvr>
                                    </p:animEffect>
                                  </p:childTnLst>
                                </p:cTn>
                              </p:par>
                            </p:childTnLst>
                          </p:cTn>
                        </p:par>
                        <p:par>
                          <p:cTn fill="hold" id="49" nodeType="afterGroup">
                            <p:stCondLst>
                              <p:cond delay="4500"/>
                            </p:stCondLst>
                            <p:childTnLst>
                              <p:par>
                                <p:cTn fill="hold" grpId="0" id="50" nodeType="afterEffect" presetClass="entr" presetID="41" presetSubtype="0">
                                  <p:stCondLst>
                                    <p:cond delay="0"/>
                                  </p:stCondLst>
                                  <p:iterate type="lt">
                                    <p:tmPct val="10000"/>
                                  </p:iterate>
                                  <p:childTnLst>
                                    <p:set>
                                      <p:cBhvr>
                                        <p:cTn dur="1" fill="hold" id="51">
                                          <p:stCondLst>
                                            <p:cond delay="0"/>
                                          </p:stCondLst>
                                        </p:cTn>
                                        <p:tgtEl>
                                          <p:spTgt spid="35"/>
                                        </p:tgtEl>
                                        <p:attrNameLst>
                                          <p:attrName>style.visibility</p:attrName>
                                        </p:attrNameLst>
                                      </p:cBhvr>
                                      <p:to>
                                        <p:strVal val="visible"/>
                                      </p:to>
                                    </p:set>
                                    <p:anim calcmode="lin" valueType="num">
                                      <p:cBhvr>
                                        <p:cTn dur="750" fill="hold" id="52"/>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53"/>
                                        <p:tgtEl>
                                          <p:spTgt spid="35"/>
                                        </p:tgtEl>
                                        <p:attrNameLst>
                                          <p:attrName>ppt_y</p:attrName>
                                        </p:attrNameLst>
                                      </p:cBhvr>
                                      <p:tavLst>
                                        <p:tav tm="0">
                                          <p:val>
                                            <p:strVal val="#ppt_y"/>
                                          </p:val>
                                        </p:tav>
                                        <p:tav tm="100000">
                                          <p:val>
                                            <p:strVal val="#ppt_y"/>
                                          </p:val>
                                        </p:tav>
                                      </p:tavLst>
                                    </p:anim>
                                    <p:anim calcmode="lin" valueType="num">
                                      <p:cBhvr>
                                        <p:cTn dur="750" fill="hold" id="54"/>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55"/>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56" tmFilter="0,0; .5, 1; 1, 1"/>
                                        <p:tgtEl>
                                          <p:spTgt spid="35"/>
                                        </p:tgtEl>
                                      </p:cBhvr>
                                    </p:animEffect>
                                  </p:childTnLst>
                                </p:cTn>
                              </p:par>
                            </p:childTnLst>
                          </p:cTn>
                        </p:par>
                        <p:par>
                          <p:cTn fill="hold" id="57" nodeType="afterGroup">
                            <p:stCondLst>
                              <p:cond delay="5250"/>
                            </p:stCondLst>
                            <p:childTnLst>
                              <p:par>
                                <p:cTn fill="hold" id="58" nodeType="afterEffect" presetClass="entr" presetID="53" presetSubtype="0">
                                  <p:stCondLst>
                                    <p:cond delay="0"/>
                                  </p:stCondLst>
                                  <p:childTnLst>
                                    <p:set>
                                      <p:cBhvr>
                                        <p:cTn dur="1" fill="hold" id="59">
                                          <p:stCondLst>
                                            <p:cond delay="0"/>
                                          </p:stCondLst>
                                        </p:cTn>
                                        <p:tgtEl>
                                          <p:spTgt spid="54"/>
                                        </p:tgtEl>
                                        <p:attrNameLst>
                                          <p:attrName>style.visibility</p:attrName>
                                        </p:attrNameLst>
                                      </p:cBhvr>
                                      <p:to>
                                        <p:strVal val="visible"/>
                                      </p:to>
                                    </p:set>
                                    <p:anim calcmode="lin" valueType="num">
                                      <p:cBhvr>
                                        <p:cTn dur="750" fill="hold" id="60"/>
                                        <p:tgtEl>
                                          <p:spTgt spid="54"/>
                                        </p:tgtEl>
                                        <p:attrNameLst>
                                          <p:attrName>ppt_w</p:attrName>
                                        </p:attrNameLst>
                                      </p:cBhvr>
                                      <p:tavLst>
                                        <p:tav tm="0">
                                          <p:val>
                                            <p:fltVal val="0"/>
                                          </p:val>
                                        </p:tav>
                                        <p:tav tm="100000">
                                          <p:val>
                                            <p:strVal val="#ppt_w"/>
                                          </p:val>
                                        </p:tav>
                                      </p:tavLst>
                                    </p:anim>
                                    <p:anim calcmode="lin" valueType="num">
                                      <p:cBhvr>
                                        <p:cTn dur="750" fill="hold" id="61"/>
                                        <p:tgtEl>
                                          <p:spTgt spid="54"/>
                                        </p:tgtEl>
                                        <p:attrNameLst>
                                          <p:attrName>ppt_h</p:attrName>
                                        </p:attrNameLst>
                                      </p:cBhvr>
                                      <p:tavLst>
                                        <p:tav tm="0">
                                          <p:val>
                                            <p:fltVal val="0"/>
                                          </p:val>
                                        </p:tav>
                                        <p:tav tm="100000">
                                          <p:val>
                                            <p:strVal val="#ppt_h"/>
                                          </p:val>
                                        </p:tav>
                                      </p:tavLst>
                                    </p:anim>
                                    <p:animEffect filter="fade" transition="in">
                                      <p:cBhvr>
                                        <p:cTn dur="750" id="62"/>
                                        <p:tgtEl>
                                          <p:spTgt spid="54"/>
                                        </p:tgtEl>
                                      </p:cBhvr>
                                    </p:animEffect>
                                  </p:childTnLst>
                                </p:cTn>
                              </p:par>
                            </p:childTnLst>
                          </p:cTn>
                        </p:par>
                        <p:par>
                          <p:cTn fill="hold" id="63" nodeType="afterGroup">
                            <p:stCondLst>
                              <p:cond delay="6000"/>
                            </p:stCondLst>
                            <p:childTnLst>
                              <p:par>
                                <p:cTn fill="hold" id="64" nodeType="afterEffect" presetClass="entr" presetID="22" presetSubtype="8">
                                  <p:stCondLst>
                                    <p:cond delay="0"/>
                                  </p:stCondLst>
                                  <p:childTnLst>
                                    <p:set>
                                      <p:cBhvr>
                                        <p:cTn dur="1" fill="hold" id="65">
                                          <p:stCondLst>
                                            <p:cond delay="0"/>
                                          </p:stCondLst>
                                        </p:cTn>
                                        <p:tgtEl>
                                          <p:spTgt spid="53"/>
                                        </p:tgtEl>
                                        <p:attrNameLst>
                                          <p:attrName>style.visibility</p:attrName>
                                        </p:attrNameLst>
                                      </p:cBhvr>
                                      <p:to>
                                        <p:strVal val="visible"/>
                                      </p:to>
                                    </p:set>
                                    <p:animEffect filter="wipe(left)" transition="in">
                                      <p:cBhvr>
                                        <p:cTn dur="1000" id="6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
      <p:bldP grpId="0" spid="9"/>
      <p:bldP grpId="0" spid="3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4993889" cy="518160"/>
          </a:xfrm>
          <a:prstGeom prst="rect">
            <a:avLst/>
          </a:prstGeom>
          <a:noFill/>
        </p:spPr>
        <p:txBody>
          <a:bodyPr rtlCol="0" wrap="square">
            <a:spAutoFit/>
          </a:bodyPr>
          <a:lstStyle/>
          <a:p>
            <a:r>
              <a:rPr altLang="en-US" lang="zh-CN" smtClean="0" sz="2800">
                <a:latin charset="-122" panose="00020600040101010101" pitchFamily="18" typeface="汉仪星球体W"/>
                <a:ea charset="-122" panose="00020600040101010101" pitchFamily="18" typeface="汉仪星球体W"/>
              </a:rPr>
              <a:t>后续</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10" name="组合 9"/>
          <p:cNvGrpSpPr/>
          <p:nvPr/>
        </p:nvGrpSpPr>
        <p:grpSpPr>
          <a:xfrm flipH="1">
            <a:off x="624123" y="1220861"/>
            <a:ext cx="5909064" cy="4542163"/>
            <a:chOff x="4451635" y="2076182"/>
            <a:chExt cx="3370292" cy="4032241"/>
          </a:xfrm>
        </p:grpSpPr>
        <p:sp>
          <p:nvSpPr>
            <p:cNvPr id="12" name="矩形 11"/>
            <p:cNvSpPr/>
            <p:nvPr/>
          </p:nvSpPr>
          <p:spPr>
            <a:xfrm>
              <a:off x="4451635" y="2076182"/>
              <a:ext cx="3370291" cy="2479828"/>
            </a:xfrm>
            <a:prstGeom prst="rect">
              <a:avLst/>
            </a:prstGeom>
            <a:blipFill dpi="0" rotWithShape="1">
              <a:blip r:embed="rId4">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08" lIns="91417" rIns="91417" rtlCol="0" tIns="45708"/>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sym charset="-122" panose="02020400000000000000" pitchFamily="18" typeface="Noto Serif CJK SC"/>
              </a:endParaRPr>
            </a:p>
          </p:txBody>
        </p:sp>
        <p:sp>
          <p:nvSpPr>
            <p:cNvPr id="18" name="圆角矩形 17"/>
            <p:cNvSpPr/>
            <p:nvPr/>
          </p:nvSpPr>
          <p:spPr>
            <a:xfrm>
              <a:off x="4451636" y="4686951"/>
              <a:ext cx="3370291" cy="1421472"/>
            </a:xfrm>
            <a:prstGeom prst="round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lnSpc>
                  <a:spcPts val="2000"/>
                </a:lnSpc>
                <a:defRPr/>
              </a:pPr>
              <a:endParaRPr altLang="zh-CN" lang="en-US"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endParaRPr>
            </a:p>
          </p:txBody>
        </p:sp>
      </p:grpSp>
      <p:grpSp>
        <p:nvGrpSpPr>
          <p:cNvPr id="25" name="ïSḻïḍè"/>
          <p:cNvGrpSpPr/>
          <p:nvPr/>
        </p:nvGrpSpPr>
        <p:grpSpPr>
          <a:xfrm>
            <a:off x="6801877" y="1448949"/>
            <a:ext cx="5153530" cy="2073858"/>
            <a:chOff x="660400" y="956579"/>
            <a:chExt cx="6022211" cy="2250189"/>
          </a:xfrm>
        </p:grpSpPr>
        <p:sp>
          <p:nvSpPr>
            <p:cNvPr id="26" name="îṥḻiḋè">
              <a:extLst>
                <a:ext uri="{FF2B5EF4-FFF2-40B4-BE49-F238E27FC236}">
                  <a16:creationId xmlns:a16="http://schemas.microsoft.com/office/drawing/2014/main" id="{9F49A934-838D-44B6-A50A-6CC9D026771B}"/>
                </a:ext>
              </a:extLst>
            </p:cNvPr>
            <p:cNvSpPr/>
            <p:nvPr/>
          </p:nvSpPr>
          <p:spPr bwMode="auto">
            <a:xfrm>
              <a:off x="660400" y="1520796"/>
              <a:ext cx="5413594" cy="1685972"/>
            </a:xfrm>
            <a:prstGeom prst="rect">
              <a:avLst/>
            </a:prstGeom>
            <a:noFill/>
            <a:ln>
              <a:noFill/>
            </a:ln>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457200">
                <a:lnSpc>
                  <a:spcPct val="150000"/>
                </a:lnSpc>
              </a:pPr>
              <a:r>
                <a:rPr altLang="en-US" lang="zh-CN">
                  <a:solidFill>
                    <a:srgbClr val="595959"/>
                  </a:solidFill>
                  <a:latin charset="-122" panose="020b0503020204020204" pitchFamily="34" typeface="微软雅黑"/>
                  <a:ea charset="-122" panose="020b0503020204020204" pitchFamily="34" typeface="微软雅黑"/>
                </a:rPr>
                <a:t>为了更好的销售产品，必须对所进行的工程进行充分的了解。在整理好信息后直接主管汇报，这样可以更好的进行工作。</a:t>
              </a:r>
            </a:p>
          </p:txBody>
        </p:sp>
        <p:sp>
          <p:nvSpPr>
            <p:cNvPr id="27" name="iS1ïḍê">
              <a:extLst>
                <a:ext uri="{FF2B5EF4-FFF2-40B4-BE49-F238E27FC236}">
                  <a16:creationId xmlns:a16="http://schemas.microsoft.com/office/drawing/2014/main" id="{E295AB39-3E8B-4ECC-A3BB-3DAA906ECAFF}"/>
                </a:ext>
              </a:extLst>
            </p:cNvPr>
            <p:cNvSpPr/>
            <p:nvPr/>
          </p:nvSpPr>
          <p:spPr>
            <a:xfrm>
              <a:off x="660400" y="956579"/>
              <a:ext cx="6022211" cy="564218"/>
            </a:xfrm>
            <a:prstGeom prst="rect">
              <a:avLst/>
            </a:prstGeom>
            <a:no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r>
                <a:rPr altLang="en-US" lang="zh-CN" sz="2400">
                  <a:solidFill>
                    <a:schemeClr val="tx1"/>
                  </a:solidFill>
                  <a:latin charset="-122" panose="020b0503020204020204" pitchFamily="34" typeface="微软雅黑"/>
                  <a:ea charset="-122" panose="020b0503020204020204" pitchFamily="34" typeface="微软雅黑"/>
                </a:rPr>
                <a:t>收集工程信息并及时向直接主管汇报</a:t>
              </a:r>
            </a:p>
          </p:txBody>
        </p:sp>
      </p:grpSp>
      <p:grpSp>
        <p:nvGrpSpPr>
          <p:cNvPr id="28" name="ïśliḑé"/>
          <p:cNvGrpSpPr/>
          <p:nvPr/>
        </p:nvGrpSpPr>
        <p:grpSpPr>
          <a:xfrm>
            <a:off x="970793" y="4273584"/>
            <a:ext cx="5524292" cy="1376584"/>
            <a:chOff x="615878" y="956579"/>
            <a:chExt cx="6455469" cy="1493629"/>
          </a:xfrm>
        </p:grpSpPr>
        <p:sp>
          <p:nvSpPr>
            <p:cNvPr id="29" name="íśľidé">
              <a:extLst>
                <a:ext uri="{FF2B5EF4-FFF2-40B4-BE49-F238E27FC236}">
                  <a16:creationId xmlns:a16="http://schemas.microsoft.com/office/drawing/2014/main" id="{9F49A934-838D-44B6-A50A-6CC9D026771B}"/>
                </a:ext>
              </a:extLst>
            </p:cNvPr>
            <p:cNvSpPr/>
            <p:nvPr/>
          </p:nvSpPr>
          <p:spPr bwMode="auto">
            <a:xfrm>
              <a:off x="615878" y="1489248"/>
              <a:ext cx="6455469" cy="960960"/>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457200">
                <a:lnSpc>
                  <a:spcPct val="150000"/>
                </a:lnSpc>
              </a:pPr>
              <a:r>
                <a:rPr altLang="en-US" lang="zh-CN">
                  <a:solidFill>
                    <a:schemeClr val="bg1"/>
                  </a:solidFill>
                  <a:latin charset="-122" panose="020b0503020204020204" pitchFamily="34" typeface="微软雅黑"/>
                  <a:ea charset="-122" panose="020b0503020204020204" pitchFamily="34" typeface="微软雅黑"/>
                </a:rPr>
                <a:t>为了顾客能放心的选购商品，自然要做到保证专卖店内顾客及财产安全。</a:t>
              </a:r>
            </a:p>
          </p:txBody>
        </p:sp>
        <p:sp>
          <p:nvSpPr>
            <p:cNvPr id="30" name="íşľîďé">
              <a:extLst>
                <a:ext uri="{FF2B5EF4-FFF2-40B4-BE49-F238E27FC236}">
                  <a16:creationId xmlns:a16="http://schemas.microsoft.com/office/drawing/2014/main" id="{E295AB39-3E8B-4ECC-A3BB-3DAA906ECAFF}"/>
                </a:ext>
              </a:extLst>
            </p:cNvPr>
            <p:cNvSpPr/>
            <p:nvPr/>
          </p:nvSpPr>
          <p:spPr>
            <a:xfrm>
              <a:off x="660400" y="956579"/>
              <a:ext cx="5137121" cy="564218"/>
            </a:xfrm>
            <a:prstGeom prst="rect">
              <a:avLst/>
            </a:prstGeom>
            <a:no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r>
                <a:rPr altLang="en-US" lang="zh-CN" sz="2400">
                  <a:solidFill>
                    <a:schemeClr val="bg1"/>
                  </a:solidFill>
                  <a:latin charset="-122" panose="020b0503020204020204" pitchFamily="34" typeface="微软雅黑"/>
                  <a:ea charset="-122" panose="020b0503020204020204" pitchFamily="34" typeface="微软雅黑"/>
                </a:rPr>
                <a:t>保证专卖店内顾客及财产安全</a:t>
              </a:r>
            </a:p>
          </p:txBody>
        </p:sp>
      </p:grpSp>
      <p:grpSp>
        <p:nvGrpSpPr>
          <p:cNvPr id="31" name="íṥḷîďé"/>
          <p:cNvGrpSpPr/>
          <p:nvPr/>
        </p:nvGrpSpPr>
        <p:grpSpPr>
          <a:xfrm>
            <a:off x="6857243" y="3634240"/>
            <a:ext cx="4651302" cy="2128784"/>
            <a:chOff x="660400" y="956580"/>
            <a:chExt cx="5435327" cy="2309785"/>
          </a:xfrm>
        </p:grpSpPr>
        <p:sp>
          <p:nvSpPr>
            <p:cNvPr id="32" name="ï$ḷiḑe">
              <a:extLst>
                <a:ext uri="{FF2B5EF4-FFF2-40B4-BE49-F238E27FC236}">
                  <a16:creationId xmlns:a16="http://schemas.microsoft.com/office/drawing/2014/main" id="{9F49A934-838D-44B6-A50A-6CC9D026771B}"/>
                </a:ext>
              </a:extLst>
            </p:cNvPr>
            <p:cNvSpPr/>
            <p:nvPr/>
          </p:nvSpPr>
          <p:spPr bwMode="auto">
            <a:xfrm>
              <a:off x="660400" y="1520795"/>
              <a:ext cx="5435327" cy="1745570"/>
            </a:xfrm>
            <a:prstGeom prst="rect">
              <a:avLst/>
            </a:prstGeom>
            <a:noFill/>
            <a:ln>
              <a:noFill/>
            </a:ln>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457200">
                <a:lnSpc>
                  <a:spcPct val="150000"/>
                </a:lnSpc>
              </a:pPr>
              <a:r>
                <a:rPr altLang="en-US" lang="zh-CN" sz="1600">
                  <a:solidFill>
                    <a:srgbClr val="595959"/>
                  </a:solidFill>
                  <a:latin charset="-122" panose="020b0503020204020204" pitchFamily="34" typeface="微软雅黑"/>
                  <a:ea charset="-122" panose="020b0503020204020204" pitchFamily="34" typeface="微软雅黑"/>
                </a:rPr>
                <a:t>把销售的情况做个整理，及时向专卖店店长汇报工作，让店长了解销售进度，了解顾客需求，及时补充货品。调整总体策略，有效提升业绩。</a:t>
              </a:r>
            </a:p>
          </p:txBody>
        </p:sp>
        <p:sp>
          <p:nvSpPr>
            <p:cNvPr id="33" name="iślïḓe">
              <a:extLst>
                <a:ext uri="{FF2B5EF4-FFF2-40B4-BE49-F238E27FC236}">
                  <a16:creationId xmlns:a16="http://schemas.microsoft.com/office/drawing/2014/main" id="{E295AB39-3E8B-4ECC-A3BB-3DAA906ECAFF}"/>
                </a:ext>
              </a:extLst>
            </p:cNvPr>
            <p:cNvSpPr/>
            <p:nvPr/>
          </p:nvSpPr>
          <p:spPr>
            <a:xfrm>
              <a:off x="660400" y="956580"/>
              <a:ext cx="5137121" cy="564218"/>
            </a:xfrm>
            <a:prstGeom prst="rect">
              <a:avLst/>
            </a:prstGeom>
            <a:no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r>
                <a:rPr altLang="en-US" lang="zh-CN" sz="2400">
                  <a:solidFill>
                    <a:schemeClr val="tx1"/>
                  </a:solidFill>
                  <a:latin charset="-122" panose="020b0503020204020204" pitchFamily="34" typeface="微软雅黑"/>
                  <a:ea charset="-122" panose="020b0503020204020204" pitchFamily="34" typeface="微软雅黑"/>
                </a:rPr>
                <a:t>及时向专卖店店长汇报工作</a:t>
              </a:r>
            </a:p>
          </p:txBody>
        </p:sp>
      </p:grpSp>
    </p:spTree>
    <p:extLst>
      <p:ext uri="{BB962C8B-B14F-4D97-AF65-F5344CB8AC3E}">
        <p14:creationId val="1209865748"/>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750" id="7"/>
                                        <p:tgtEl>
                                          <p:spTgt spid="22"/>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42"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000" id="40"/>
                                        <p:tgtEl>
                                          <p:spTgt spid="10"/>
                                        </p:tgtEl>
                                      </p:cBhvr>
                                    </p:animEffect>
                                    <p:anim calcmode="lin" valueType="num">
                                      <p:cBhvr>
                                        <p:cTn dur="1000" fill="hold" id="41"/>
                                        <p:tgtEl>
                                          <p:spTgt spid="10"/>
                                        </p:tgtEl>
                                        <p:attrNameLst>
                                          <p:attrName>ppt_x</p:attrName>
                                        </p:attrNameLst>
                                      </p:cBhvr>
                                      <p:tavLst>
                                        <p:tav tm="0">
                                          <p:val>
                                            <p:strVal val="#ppt_x"/>
                                          </p:val>
                                        </p:tav>
                                        <p:tav tm="100000">
                                          <p:val>
                                            <p:strVal val="#ppt_x"/>
                                          </p:val>
                                        </p:tav>
                                      </p:tavLst>
                                    </p:anim>
                                    <p:anim calcmode="lin" valueType="num">
                                      <p:cBhvr>
                                        <p:cTn dur="100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28"/>
                                        </p:tgtEl>
                                        <p:attrNameLst>
                                          <p:attrName>style.visibility</p:attrName>
                                        </p:attrNameLst>
                                      </p:cBhvr>
                                      <p:to>
                                        <p:strVal val="visible"/>
                                      </p:to>
                                    </p:set>
                                    <p:anim calcmode="lin" valueType="num">
                                      <p:cBhvr additive="base">
                                        <p:cTn dur="500" fill="hold" id="50"/>
                                        <p:tgtEl>
                                          <p:spTgt spid="28"/>
                                        </p:tgtEl>
                                        <p:attrNameLst>
                                          <p:attrName>ppt_x</p:attrName>
                                        </p:attrNameLst>
                                      </p:cBhvr>
                                      <p:tavLst>
                                        <p:tav tm="0">
                                          <p:val>
                                            <p:strVal val="#ppt_x"/>
                                          </p:val>
                                        </p:tav>
                                        <p:tav tm="100000">
                                          <p:val>
                                            <p:strVal val="#ppt_x"/>
                                          </p:val>
                                        </p:tav>
                                      </p:tavLst>
                                    </p:anim>
                                    <p:anim calcmode="lin" valueType="num">
                                      <p:cBhvr additive="base">
                                        <p:cTn dur="500" fill="hold" id="51"/>
                                        <p:tgtEl>
                                          <p:spTgt spid="28"/>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4">
                                  <p:stCondLst>
                                    <p:cond delay="0"/>
                                  </p:stCondLst>
                                  <p:childTnLst>
                                    <p:set>
                                      <p:cBhvr>
                                        <p:cTn dur="1" fill="hold" id="53">
                                          <p:stCondLst>
                                            <p:cond delay="0"/>
                                          </p:stCondLst>
                                        </p:cTn>
                                        <p:tgtEl>
                                          <p:spTgt spid="31"/>
                                        </p:tgtEl>
                                        <p:attrNameLst>
                                          <p:attrName>style.visibility</p:attrName>
                                        </p:attrNameLst>
                                      </p:cBhvr>
                                      <p:to>
                                        <p:strVal val="visible"/>
                                      </p:to>
                                    </p:set>
                                    <p:anim calcmode="lin" valueType="num">
                                      <p:cBhvr additive="base">
                                        <p:cTn dur="500" fill="hold" id="54"/>
                                        <p:tgtEl>
                                          <p:spTgt spid="31"/>
                                        </p:tgtEl>
                                        <p:attrNameLst>
                                          <p:attrName>ppt_x</p:attrName>
                                        </p:attrNameLst>
                                      </p:cBhvr>
                                      <p:tavLst>
                                        <p:tav tm="0">
                                          <p:val>
                                            <p:strVal val="#ppt_x"/>
                                          </p:val>
                                        </p:tav>
                                        <p:tav tm="100000">
                                          <p:val>
                                            <p:strVal val="#ppt_x"/>
                                          </p:val>
                                        </p:tav>
                                      </p:tavLst>
                                    </p:anim>
                                    <p:anim calcmode="lin" valueType="num">
                                      <p:cBhvr additive="base">
                                        <p:cTn dur="500" fill="hold" id="55"/>
                                        <p:tgtEl>
                                          <p:spTgt spid="31"/>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4000"/>
                            </p:stCondLst>
                            <p:childTnLst>
                              <p:par>
                                <p:cTn fill="hold" grpId="0" id="57" nodeType="afterEffect" presetClass="entr" presetID="22" presetSubtype="8">
                                  <p:stCondLst>
                                    <p:cond delay="0"/>
                                  </p:stCondLst>
                                  <p:childTnLst>
                                    <p:set>
                                      <p:cBhvr>
                                        <p:cTn dur="1" fill="hold" id="58">
                                          <p:stCondLst>
                                            <p:cond delay="0"/>
                                          </p:stCondLst>
                                        </p:cTn>
                                        <p:tgtEl>
                                          <p:spTgt spid="23"/>
                                        </p:tgtEl>
                                        <p:attrNameLst>
                                          <p:attrName>style.visibility</p:attrName>
                                        </p:attrNameLst>
                                      </p:cBhvr>
                                      <p:to>
                                        <p:strVal val="visible"/>
                                      </p:to>
                                    </p:set>
                                    <p:animEffect filter="wipe(left)" transition="in">
                                      <p:cBhvr>
                                        <p:cTn dur="750" id="5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rcRect b="9154" l="10773" r="11773" t="9016"/>
          <a:stretch>
            <a:fillRect/>
          </a:stretch>
        </p:blipFill>
        <p:spPr>
          <a:xfrm>
            <a:off x="303923" y="607797"/>
            <a:ext cx="11390771" cy="551635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481936" y="688554"/>
            <a:ext cx="4956322" cy="4879599"/>
          </a:xfrm>
          <a:prstGeom prst="rect">
            <a:avLst/>
          </a:prstGeom>
        </p:spPr>
      </p:pic>
      <p:sp>
        <p:nvSpPr>
          <p:cNvPr id="9" name="矩形 8"/>
          <p:cNvSpPr/>
          <p:nvPr/>
        </p:nvSpPr>
        <p:spPr>
          <a:xfrm>
            <a:off x="5219402" y="2417270"/>
            <a:ext cx="6278880" cy="1310640"/>
          </a:xfrm>
          <a:prstGeom prst="rect">
            <a:avLst/>
          </a:prstGeom>
          <a:noFill/>
        </p:spPr>
        <p:txBody>
          <a:bodyPr bIns="45720" lIns="91440" rIns="91440" tIns="45720" wrap="none">
            <a:spAutoFit/>
          </a:bodyPr>
          <a:lstStyle/>
          <a:p>
            <a:pPr algn="ctr"/>
            <a:r>
              <a:rPr altLang="en-US" b="1" cap="none" lang="zh-CN"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感谢你的聆听</a:t>
            </a:r>
          </a:p>
        </p:txBody>
      </p:sp>
      <p:sp>
        <p:nvSpPr>
          <p:cNvPr id="11" name="文本框 10"/>
          <p:cNvSpPr txBox="1"/>
          <p:nvPr/>
        </p:nvSpPr>
        <p:spPr>
          <a:xfrm>
            <a:off x="6652983" y="3785965"/>
            <a:ext cx="3230880" cy="396240"/>
          </a:xfrm>
          <a:prstGeom prst="rect">
            <a:avLst/>
          </a:prstGeom>
          <a:noFill/>
        </p:spPr>
        <p:txBody>
          <a:bodyPr rtlCol="0" wrap="none">
            <a:spAutoFit/>
          </a:bodyPr>
          <a:lstStyle/>
          <a:p>
            <a:r>
              <a:rPr altLang="en-US" lang="zh-CN" smtClean="0" sz="2000">
                <a:latin charset="-122" panose="00020600040101010101" pitchFamily="18" typeface="汉仪星球体W"/>
                <a:ea charset="-122" panose="00020600040101010101" pitchFamily="18" typeface="汉仪星球体W"/>
              </a:rPr>
              <a:t>销售是从被别人拒绝开始的</a:t>
            </a:r>
          </a:p>
        </p:txBody>
      </p:sp>
      <p:sp>
        <p:nvSpPr>
          <p:cNvPr id="12" name="矩形 11"/>
          <p:cNvSpPr/>
          <p:nvPr/>
        </p:nvSpPr>
        <p:spPr>
          <a:xfrm>
            <a:off x="5927063" y="4359884"/>
            <a:ext cx="4837430" cy="365760"/>
          </a:xfrm>
          <a:prstGeom prst="rect">
            <a:avLst/>
          </a:prstGeom>
        </p:spPr>
        <p:txBody>
          <a:bodyPr wrap="none">
            <a:spAutoFit/>
          </a:bodyPr>
          <a:lstStyle/>
          <a:p>
            <a:r>
              <a:rPr altLang="en-US" lang="zh-CN">
                <a:solidFill>
                  <a:srgbClr val="144C85"/>
                </a:solidFill>
                <a:latin charset="-122" panose="00020600040101010101" pitchFamily="18" typeface="汉仪星球体W"/>
                <a:ea charset="-122" panose="00020600040101010101" pitchFamily="18" typeface="汉仪星球体W"/>
              </a:rPr>
              <a:t>培训讲师：优页PPT    培训时间：20XX.11</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5236250" y="955254"/>
            <a:ext cx="1164550" cy="1138989"/>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75109" l="39635" r="40328" t="8283"/>
          <a:stretch>
            <a:fillRect/>
          </a:stretch>
        </p:blipFill>
        <p:spPr>
          <a:xfrm>
            <a:off x="7571874" y="955254"/>
            <a:ext cx="1219200" cy="1138989"/>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8871284" y="955254"/>
            <a:ext cx="1155032" cy="1138989"/>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0106526" y="955254"/>
            <a:ext cx="1138418" cy="1138989"/>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6288504" y="955254"/>
            <a:ext cx="1331495" cy="1138989"/>
          </a:xfrm>
          <a:prstGeom prst="rect">
            <a:avLst/>
          </a:prstGeom>
        </p:spPr>
      </p:pic>
    </p:spTree>
    <p:extLst>
      <p:ext uri="{BB962C8B-B14F-4D97-AF65-F5344CB8AC3E}">
        <p14:creationId val="186848043"/>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750" id="7"/>
                                        <p:tgtEl>
                                          <p:spTgt spid="18"/>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750" fill="hold" id="15"/>
                                        <p:tgtEl>
                                          <p:spTgt spid="7"/>
                                        </p:tgtEl>
                                        <p:attrNameLst>
                                          <p:attrName>ppt_w</p:attrName>
                                        </p:attrNameLst>
                                      </p:cBhvr>
                                      <p:tavLst>
                                        <p:tav tm="0">
                                          <p:val>
                                            <p:fltVal val="0"/>
                                          </p:val>
                                        </p:tav>
                                        <p:tav tm="100000">
                                          <p:val>
                                            <p:strVal val="#ppt_w"/>
                                          </p:val>
                                        </p:tav>
                                      </p:tavLst>
                                    </p:anim>
                                    <p:anim calcmode="lin" valueType="num">
                                      <p:cBhvr>
                                        <p:cTn dur="750" fill="hold" id="16"/>
                                        <p:tgtEl>
                                          <p:spTgt spid="7"/>
                                        </p:tgtEl>
                                        <p:attrNameLst>
                                          <p:attrName>ppt_h</p:attrName>
                                        </p:attrNameLst>
                                      </p:cBhvr>
                                      <p:tavLst>
                                        <p:tav tm="0">
                                          <p:val>
                                            <p:fltVal val="0"/>
                                          </p:val>
                                        </p:tav>
                                        <p:tav tm="100000">
                                          <p:val>
                                            <p:strVal val="#ppt_h"/>
                                          </p:val>
                                        </p:tav>
                                      </p:tavLst>
                                    </p:anim>
                                    <p:animEffect filter="fade" transition="in">
                                      <p:cBhvr>
                                        <p:cTn dur="750" id="17"/>
                                        <p:tgtEl>
                                          <p:spTgt spid="7"/>
                                        </p:tgtEl>
                                      </p:cBhvr>
                                    </p:animEffect>
                                  </p:childTnLst>
                                </p:cTn>
                              </p:par>
                            </p:childTnLst>
                          </p:cTn>
                        </p:par>
                        <p:par>
                          <p:cTn fill="hold" id="18" nodeType="afterGroup">
                            <p:stCondLst>
                              <p:cond delay="2250"/>
                            </p:stCondLst>
                            <p:childTnLst>
                              <p:par>
                                <p:cTn accel="50000" fill="hold" grpId="0" id="19" nodeType="afterEffect" presetClass="entr" presetID="38" presetSubtype="0">
                                  <p:stCondLst>
                                    <p:cond delay="0"/>
                                  </p:stCondLst>
                                  <p:iterate type="lt">
                                    <p:tmPct val="50000"/>
                                  </p:iterate>
                                  <p:childTnLst>
                                    <p:set>
                                      <p:cBhvr>
                                        <p:cTn dur="1" fill="hold" id="20">
                                          <p:stCondLst>
                                            <p:cond delay="0"/>
                                          </p:stCondLst>
                                        </p:cTn>
                                        <p:tgtEl>
                                          <p:spTgt spid="9"/>
                                        </p:tgtEl>
                                        <p:attrNameLst>
                                          <p:attrName>style.visibility</p:attrName>
                                        </p:attrNameLst>
                                      </p:cBhvr>
                                      <p:to>
                                        <p:strVal val="visible"/>
                                      </p:to>
                                    </p:set>
                                    <p:set>
                                      <p:cBhvr>
                                        <p:cTn dur="455" fill="hold" id="21">
                                          <p:stCondLst>
                                            <p:cond delay="0"/>
                                          </p:stCondLst>
                                        </p:cTn>
                                        <p:tgtEl>
                                          <p:spTgt spid="9"/>
                                        </p:tgtEl>
                                        <p:attrNameLst>
                                          <p:attrName>style.rotation</p:attrName>
                                        </p:attrNameLst>
                                      </p:cBhvr>
                                      <p:to>
                                        <p:strVal val="-45.0"/>
                                      </p:to>
                                    </p:set>
                                    <p:anim calcmode="lin" valueType="num">
                                      <p:cBhvr>
                                        <p:cTn dur="455" fill="hold" id="22">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3">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4">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5">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6" nodeType="afterGroup">
                            <p:stCondLst>
                              <p:cond delay="325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11"/>
                                        </p:tgtEl>
                                        <p:attrNameLst>
                                          <p:attrName>style.visibility</p:attrName>
                                        </p:attrNameLst>
                                      </p:cBhvr>
                                      <p:to>
                                        <p:strVal val="visible"/>
                                      </p:to>
                                    </p:set>
                                    <p:anim calcmode="lin" valueType="num">
                                      <p:cBhvr>
                                        <p:cTn dur="750" fill="hold" id="29"/>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30"/>
                                        <p:tgtEl>
                                          <p:spTgt spid="11"/>
                                        </p:tgtEl>
                                        <p:attrNameLst>
                                          <p:attrName>ppt_y</p:attrName>
                                        </p:attrNameLst>
                                      </p:cBhvr>
                                      <p:tavLst>
                                        <p:tav tm="0">
                                          <p:val>
                                            <p:strVal val="#ppt_y"/>
                                          </p:val>
                                        </p:tav>
                                        <p:tav tm="100000">
                                          <p:val>
                                            <p:strVal val="#ppt_y"/>
                                          </p:val>
                                        </p:tav>
                                      </p:tavLst>
                                    </p:anim>
                                    <p:anim calcmode="lin" valueType="num">
                                      <p:cBhvr>
                                        <p:cTn dur="750" fill="hold" id="31"/>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2"/>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3" tmFilter="0,0; .5, 1; 1, 1"/>
                                        <p:tgtEl>
                                          <p:spTgt spid="11"/>
                                        </p:tgtEl>
                                      </p:cBhvr>
                                    </p:animEffect>
                                  </p:childTnLst>
                                </p:cTn>
                              </p:par>
                            </p:childTnLst>
                          </p:cTn>
                        </p:par>
                        <p:par>
                          <p:cTn fill="hold" id="34" nodeType="afterGroup">
                            <p:stCondLst>
                              <p:cond delay="4000"/>
                            </p:stCondLst>
                            <p:childTnLst>
                              <p:par>
                                <p:cTn fill="hold" grpId="0" id="35" nodeType="afterEffect" presetClass="entr" presetID="37"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ecel="100000" dur="900" fill="hold" id="39"/>
                                        <p:tgtEl>
                                          <p:spTgt spid="12"/>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5000"/>
                            </p:stCondLst>
                            <p:childTnLst>
                              <p:par>
                                <p:cTn fill="hold" id="42" nodeType="afterEffect" presetClass="entr" presetID="2" presetSubtype="9">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1000" fill="hold" id="44"/>
                                        <p:tgtEl>
                                          <p:spTgt spid="13"/>
                                        </p:tgtEl>
                                        <p:attrNameLst>
                                          <p:attrName>ppt_x</p:attrName>
                                        </p:attrNameLst>
                                      </p:cBhvr>
                                      <p:tavLst>
                                        <p:tav tm="0">
                                          <p:val>
                                            <p:strVal val="0-#ppt_w/2"/>
                                          </p:val>
                                        </p:tav>
                                        <p:tav tm="100000">
                                          <p:val>
                                            <p:strVal val="#ppt_x"/>
                                          </p:val>
                                        </p:tav>
                                      </p:tavLst>
                                    </p:anim>
                                    <p:anim calcmode="lin" valueType="num">
                                      <p:cBhvr additive="base">
                                        <p:cTn dur="1000" fill="hold" id="45"/>
                                        <p:tgtEl>
                                          <p:spTgt spid="13"/>
                                        </p:tgtEl>
                                        <p:attrNameLst>
                                          <p:attrName>ppt_y</p:attrName>
                                        </p:attrNameLst>
                                      </p:cBhvr>
                                      <p:tavLst>
                                        <p:tav tm="0">
                                          <p:val>
                                            <p:strVal val="0-#ppt_h/2"/>
                                          </p:val>
                                        </p:tav>
                                        <p:tav tm="100000">
                                          <p:val>
                                            <p:strVal val="#ppt_y"/>
                                          </p:val>
                                        </p:tav>
                                      </p:tavLst>
                                    </p:anim>
                                  </p:childTnLst>
                                </p:cTn>
                              </p:par>
                              <p:par>
                                <p:cTn fill="hold" id="46" nodeType="withEffect" presetClass="entr" presetID="2" presetSubtype="9">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1000" fill="hold" id="48"/>
                                        <p:tgtEl>
                                          <p:spTgt spid="14"/>
                                        </p:tgtEl>
                                        <p:attrNameLst>
                                          <p:attrName>ppt_x</p:attrName>
                                        </p:attrNameLst>
                                      </p:cBhvr>
                                      <p:tavLst>
                                        <p:tav tm="0">
                                          <p:val>
                                            <p:strVal val="0-#ppt_w/2"/>
                                          </p:val>
                                        </p:tav>
                                        <p:tav tm="100000">
                                          <p:val>
                                            <p:strVal val="#ppt_x"/>
                                          </p:val>
                                        </p:tav>
                                      </p:tavLst>
                                    </p:anim>
                                    <p:anim calcmode="lin" valueType="num">
                                      <p:cBhvr additive="base">
                                        <p:cTn dur="1000" fill="hold" id="49"/>
                                        <p:tgtEl>
                                          <p:spTgt spid="14"/>
                                        </p:tgtEl>
                                        <p:attrNameLst>
                                          <p:attrName>ppt_y</p:attrName>
                                        </p:attrNameLst>
                                      </p:cBhvr>
                                      <p:tavLst>
                                        <p:tav tm="0">
                                          <p:val>
                                            <p:strVal val="0-#ppt_h/2"/>
                                          </p:val>
                                        </p:tav>
                                        <p:tav tm="100000">
                                          <p:val>
                                            <p:strVal val="#ppt_y"/>
                                          </p:val>
                                        </p:tav>
                                      </p:tavLst>
                                    </p:anim>
                                  </p:childTnLst>
                                </p:cTn>
                              </p:par>
                              <p:par>
                                <p:cTn fill="hold" id="50" nodeType="withEffect" presetClass="entr" presetID="2" presetSubtype="9">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1000" fill="hold" id="52"/>
                                        <p:tgtEl>
                                          <p:spTgt spid="15"/>
                                        </p:tgtEl>
                                        <p:attrNameLst>
                                          <p:attrName>ppt_x</p:attrName>
                                        </p:attrNameLst>
                                      </p:cBhvr>
                                      <p:tavLst>
                                        <p:tav tm="0">
                                          <p:val>
                                            <p:strVal val="0-#ppt_w/2"/>
                                          </p:val>
                                        </p:tav>
                                        <p:tav tm="100000">
                                          <p:val>
                                            <p:strVal val="#ppt_x"/>
                                          </p:val>
                                        </p:tav>
                                      </p:tavLst>
                                    </p:anim>
                                    <p:anim calcmode="lin" valueType="num">
                                      <p:cBhvr additive="base">
                                        <p:cTn dur="1000" fill="hold" id="53"/>
                                        <p:tgtEl>
                                          <p:spTgt spid="15"/>
                                        </p:tgtEl>
                                        <p:attrNameLst>
                                          <p:attrName>ppt_y</p:attrName>
                                        </p:attrNameLst>
                                      </p:cBhvr>
                                      <p:tavLst>
                                        <p:tav tm="0">
                                          <p:val>
                                            <p:strVal val="0-#ppt_h/2"/>
                                          </p:val>
                                        </p:tav>
                                        <p:tav tm="100000">
                                          <p:val>
                                            <p:strVal val="#ppt_y"/>
                                          </p:val>
                                        </p:tav>
                                      </p:tavLst>
                                    </p:anim>
                                  </p:childTnLst>
                                </p:cTn>
                              </p:par>
                              <p:par>
                                <p:cTn fill="hold" id="54" nodeType="withEffect" presetClass="entr" presetID="2" presetSubtype="9">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additive="base">
                                        <p:cTn dur="1000" fill="hold" id="56"/>
                                        <p:tgtEl>
                                          <p:spTgt spid="16"/>
                                        </p:tgtEl>
                                        <p:attrNameLst>
                                          <p:attrName>ppt_x</p:attrName>
                                        </p:attrNameLst>
                                      </p:cBhvr>
                                      <p:tavLst>
                                        <p:tav tm="0">
                                          <p:val>
                                            <p:strVal val="0-#ppt_w/2"/>
                                          </p:val>
                                        </p:tav>
                                        <p:tav tm="100000">
                                          <p:val>
                                            <p:strVal val="#ppt_x"/>
                                          </p:val>
                                        </p:tav>
                                      </p:tavLst>
                                    </p:anim>
                                    <p:anim calcmode="lin" valueType="num">
                                      <p:cBhvr additive="base">
                                        <p:cTn dur="1000" fill="hold" id="57"/>
                                        <p:tgtEl>
                                          <p:spTgt spid="16"/>
                                        </p:tgtEl>
                                        <p:attrNameLst>
                                          <p:attrName>ppt_y</p:attrName>
                                        </p:attrNameLst>
                                      </p:cBhvr>
                                      <p:tavLst>
                                        <p:tav tm="0">
                                          <p:val>
                                            <p:strVal val="0-#ppt_h/2"/>
                                          </p:val>
                                        </p:tav>
                                        <p:tav tm="100000">
                                          <p:val>
                                            <p:strVal val="#ppt_y"/>
                                          </p:val>
                                        </p:tav>
                                      </p:tavLst>
                                    </p:anim>
                                  </p:childTnLst>
                                </p:cTn>
                              </p:par>
                              <p:par>
                                <p:cTn fill="hold" id="58" nodeType="withEffect" presetClass="entr" presetID="2" presetSubtype="9">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additive="base">
                                        <p:cTn dur="1000" fill="hold" id="60"/>
                                        <p:tgtEl>
                                          <p:spTgt spid="17"/>
                                        </p:tgtEl>
                                        <p:attrNameLst>
                                          <p:attrName>ppt_x</p:attrName>
                                        </p:attrNameLst>
                                      </p:cBhvr>
                                      <p:tavLst>
                                        <p:tav tm="0">
                                          <p:val>
                                            <p:strVal val="0-#ppt_w/2"/>
                                          </p:val>
                                        </p:tav>
                                        <p:tav tm="100000">
                                          <p:val>
                                            <p:strVal val="#ppt_x"/>
                                          </p:val>
                                        </p:tav>
                                      </p:tavLst>
                                    </p:anim>
                                    <p:anim calcmode="lin" valueType="num">
                                      <p:cBhvr additive="base">
                                        <p:cTn dur="1000" fill="hold" id="61"/>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9"/>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17171" t="12654"/>
          <a:stretch>
            <a:fillRect/>
          </a:stretch>
        </p:blipFill>
        <p:spPr>
          <a:xfrm>
            <a:off x="0" y="3513221"/>
            <a:ext cx="12192000" cy="2566737"/>
          </a:xfrm>
          <a:prstGeom prst="rect">
            <a:avLst/>
          </a:prstGeom>
        </p:spPr>
      </p:pic>
      <p:pic>
        <p:nvPicPr>
          <p:cNvPr id="5" name="图片 4"/>
          <p:cNvPicPr>
            <a:picLocks noChangeAspect="1"/>
          </p:cNvPicPr>
          <p:nvPr/>
        </p:nvPicPr>
        <p:blipFill>
          <a:blip r:embed="rId3">
            <a:extLst>
              <a:ext uri="{28A0092B-C50C-407E-A947-70E740481C1C}">
                <a14:useLocalDpi val="0"/>
              </a:ext>
            </a:extLst>
          </a:blip>
          <a:srcRect b="9154" l="10773" r="11773" t="9016"/>
          <a:stretch>
            <a:fillRect/>
          </a:stretch>
        </p:blipFill>
        <p:spPr>
          <a:xfrm>
            <a:off x="303923" y="607797"/>
            <a:ext cx="11390771" cy="5516350"/>
          </a:xfrm>
          <a:prstGeom prst="rect">
            <a:avLst/>
          </a:prstGeom>
        </p:spPr>
      </p:pic>
      <p:sp>
        <p:nvSpPr>
          <p:cNvPr id="2" name="椭圆 1"/>
          <p:cNvSpPr/>
          <p:nvPr/>
        </p:nvSpPr>
        <p:spPr>
          <a:xfrm>
            <a:off x="2831027" y="-3180654"/>
            <a:ext cx="5969805" cy="5969805"/>
          </a:xfrm>
          <a:prstGeom prst="ellipse">
            <a:avLst/>
          </a:prstGeom>
          <a:solidFill>
            <a:srgbClr val="36B8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840905" y="446154"/>
            <a:ext cx="6277183" cy="1310640"/>
          </a:xfrm>
          <a:prstGeom prst="rect">
            <a:avLst/>
          </a:prstGeom>
          <a:noFill/>
        </p:spPr>
        <p:txBody>
          <a:bodyPr bIns="45720" lIns="91440" rIns="91440" tIns="45720" wrap="square">
            <a:spAutoFit/>
          </a:bodyPr>
          <a:lstStyle/>
          <a:p>
            <a:pPr algn="ctr"/>
            <a:r>
              <a:rPr altLang="zh-CN" b="1" cap="none" lang="en-US" smtClean="0" spc="0" sz="8000">
                <a:ln w="9525">
                  <a:solidFill>
                    <a:schemeClr val="bg1"/>
                  </a:solidFill>
                  <a:prstDash val="solid"/>
                </a:ln>
                <a:solidFill>
                  <a:srgbClr val="144C85"/>
                </a:solidFill>
                <a:effectLst>
                  <a:outerShdw algn="tl" blurRad="12700" dir="2700000" dist="38100" rotWithShape="0">
                    <a:schemeClr val="accent5">
                      <a:lumMod val="60000"/>
                      <a:lumOff val="40000"/>
                    </a:schemeClr>
                  </a:outerShdw>
                </a:effectLst>
                <a:latin charset="-122" panose="00020600040101010101" pitchFamily="18" typeface="汉仪星球体W"/>
                <a:ea charset="-122" panose="00020600040101010101" pitchFamily="18" typeface="汉仪星球体W"/>
              </a:rPr>
              <a:t>Part 01</a:t>
            </a:r>
          </a:p>
        </p:txBody>
      </p:sp>
      <p:sp>
        <p:nvSpPr>
          <p:cNvPr id="11" name="文本框 10"/>
          <p:cNvSpPr txBox="1"/>
          <p:nvPr/>
        </p:nvSpPr>
        <p:spPr>
          <a:xfrm>
            <a:off x="3348006" y="3054294"/>
            <a:ext cx="5452826" cy="640080"/>
          </a:xfrm>
          <a:prstGeom prst="rect">
            <a:avLst/>
          </a:prstGeom>
          <a:noFill/>
        </p:spPr>
        <p:txBody>
          <a:bodyPr rtlCol="0" wrap="square">
            <a:spAutoFit/>
          </a:bodyPr>
          <a:lstStyle/>
          <a:p>
            <a:pPr algn="ctr"/>
            <a:r>
              <a:rPr altLang="en-US" lang="zh-CN" smtClean="0" sz="3600">
                <a:latin charset="-122" panose="00020600040101010101" pitchFamily="18" typeface="汉仪星球体W"/>
                <a:ea charset="-122" panose="00020600040101010101" pitchFamily="18" typeface="汉仪星球体W"/>
              </a:rPr>
              <a:t>客情维护——顾客要什么</a:t>
            </a:r>
          </a:p>
        </p:txBody>
      </p:sp>
      <p:pic>
        <p:nvPicPr>
          <p:cNvPr id="13" name="图片 12"/>
          <p:cNvPicPr>
            <a:picLocks noChangeAspect="1"/>
          </p:cNvPicPr>
          <p:nvPr/>
        </p:nvPicPr>
        <p:blipFill>
          <a:blip r:embed="rId4">
            <a:extLst>
              <a:ext uri="{28A0092B-C50C-407E-A947-70E740481C1C}">
                <a14:useLocalDpi val="0"/>
              </a:ext>
            </a:extLst>
          </a:blip>
          <a:srcRect b="75109" r="80861" t="8283"/>
          <a:stretch>
            <a:fillRect/>
          </a:stretch>
        </p:blipFill>
        <p:spPr>
          <a:xfrm>
            <a:off x="9161352" y="6215719"/>
            <a:ext cx="542761" cy="530848"/>
          </a:xfrm>
          <a:prstGeom prst="rect">
            <a:avLst/>
          </a:prstGeom>
        </p:spPr>
      </p:pic>
      <p:pic>
        <p:nvPicPr>
          <p:cNvPr id="14" name="图片 13"/>
          <p:cNvPicPr>
            <a:picLocks noChangeAspect="1"/>
          </p:cNvPicPr>
          <p:nvPr/>
        </p:nvPicPr>
        <p:blipFill>
          <a:blip r:embed="rId5">
            <a:extLst>
              <a:ext uri="{28A0092B-C50C-407E-A947-70E740481C1C}">
                <a14:useLocalDpi val="0"/>
              </a:ext>
            </a:extLst>
          </a:blip>
          <a:srcRect b="75109" l="39635" r="40328" t="8283"/>
          <a:stretch>
            <a:fillRect/>
          </a:stretch>
        </p:blipFill>
        <p:spPr>
          <a:xfrm>
            <a:off x="10328466" y="6215719"/>
            <a:ext cx="568232" cy="530848"/>
          </a:xfrm>
          <a:prstGeom prst="rect">
            <a:avLst/>
          </a:prstGeom>
        </p:spPr>
      </p:pic>
      <p:pic>
        <p:nvPicPr>
          <p:cNvPr id="15" name="图片 14"/>
          <p:cNvPicPr>
            <a:picLocks noChangeAspect="1"/>
          </p:cNvPicPr>
          <p:nvPr/>
        </p:nvPicPr>
        <p:blipFill>
          <a:blip r:embed="rId4">
            <a:extLst>
              <a:ext uri="{28A0092B-C50C-407E-A947-70E740481C1C}">
                <a14:useLocalDpi val="0"/>
              </a:ext>
            </a:extLst>
          </a:blip>
          <a:srcRect b="75109" l="60990" r="20028" t="8283"/>
          <a:stretch>
            <a:fillRect/>
          </a:stretch>
        </p:blipFill>
        <p:spPr>
          <a:xfrm>
            <a:off x="10898590" y="6215719"/>
            <a:ext cx="538325" cy="530848"/>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75109" l="81291" t="8283"/>
          <a:stretch>
            <a:fillRect/>
          </a:stretch>
        </p:blipFill>
        <p:spPr>
          <a:xfrm>
            <a:off x="11438807" y="6215719"/>
            <a:ext cx="530582" cy="530848"/>
          </a:xfrm>
          <a:prstGeom prst="rect">
            <a:avLst/>
          </a:prstGeom>
        </p:spPr>
      </p:pic>
      <p:pic>
        <p:nvPicPr>
          <p:cNvPr id="17" name="图片 16"/>
          <p:cNvPicPr>
            <a:picLocks noChangeAspect="1"/>
          </p:cNvPicPr>
          <p:nvPr/>
        </p:nvPicPr>
        <p:blipFill>
          <a:blip r:embed="rId4">
            <a:extLst>
              <a:ext uri="{28A0092B-C50C-407E-A947-70E740481C1C}">
                <a14:useLocalDpi val="0"/>
              </a:ext>
            </a:extLst>
          </a:blip>
          <a:srcRect b="75109" l="18544" r="59574" t="8283"/>
          <a:stretch>
            <a:fillRect/>
          </a:stretch>
        </p:blipFill>
        <p:spPr>
          <a:xfrm>
            <a:off x="9706005" y="6215719"/>
            <a:ext cx="620569" cy="530848"/>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rot="5400000">
            <a:off x="38774" y="951123"/>
            <a:ext cx="2335501" cy="2413048"/>
          </a:xfrm>
          <a:prstGeom prst="rect">
            <a:avLst/>
          </a:prstGeom>
        </p:spPr>
      </p:pic>
      <p:pic>
        <p:nvPicPr>
          <p:cNvPr id="36" name="图片 35"/>
          <p:cNvPicPr>
            <a:picLocks noChangeAspect="1"/>
          </p:cNvPicPr>
          <p:nvPr/>
        </p:nvPicPr>
        <p:blipFill>
          <a:blip r:embed="rId7">
            <a:extLst>
              <a:ext uri="{28A0092B-C50C-407E-A947-70E740481C1C}">
                <a14:useLocalDpi val="0"/>
              </a:ext>
            </a:extLst>
          </a:blip>
          <a:stretch>
            <a:fillRect/>
          </a:stretch>
        </p:blipFill>
        <p:spPr>
          <a:xfrm>
            <a:off x="9350416" y="727290"/>
            <a:ext cx="2086499" cy="2336166"/>
          </a:xfrm>
          <a:prstGeom prst="rect">
            <a:avLst/>
          </a:prstGeom>
        </p:spPr>
      </p:pic>
    </p:spTree>
    <p:extLst>
      <p:ext uri="{BB962C8B-B14F-4D97-AF65-F5344CB8AC3E}">
        <p14:creationId val="188486979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750" id="7"/>
                                        <p:tgtEl>
                                          <p:spTgt spid="35"/>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20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9"/>
                                        </p:tgtEl>
                                        <p:attrNameLst>
                                          <p:attrName>style.visibility</p:attrName>
                                        </p:attrNameLst>
                                      </p:cBhvr>
                                      <p:to>
                                        <p:strVal val="visible"/>
                                      </p:to>
                                    </p:set>
                                    <p:set>
                                      <p:cBhvr>
                                        <p:cTn dur="455" fill="hold" id="19">
                                          <p:stCondLst>
                                            <p:cond delay="0"/>
                                          </p:stCondLst>
                                        </p:cTn>
                                        <p:tgtEl>
                                          <p:spTgt spid="9"/>
                                        </p:tgtEl>
                                        <p:attrNameLst>
                                          <p:attrName>style.rotation</p:attrName>
                                        </p:attrNameLst>
                                      </p:cBhvr>
                                      <p:to>
                                        <p:strVal val="-45.0"/>
                                      </p:to>
                                    </p:set>
                                    <p:anim calcmode="lin" valueType="num">
                                      <p:cBhvr>
                                        <p:cTn dur="455" fill="hold" id="20">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1"/>
                                        </p:tgtEl>
                                        <p:attrNameLst>
                                          <p:attrName>style.visibility</p:attrName>
                                        </p:attrNameLst>
                                      </p:cBhvr>
                                      <p:to>
                                        <p:strVal val="visible"/>
                                      </p:to>
                                    </p:set>
                                    <p:anim calcmode="lin" valueType="num">
                                      <p:cBhvr>
                                        <p:cTn dur="750" fill="hold" id="2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8"/>
                                        <p:tgtEl>
                                          <p:spTgt spid="11"/>
                                        </p:tgtEl>
                                        <p:attrNameLst>
                                          <p:attrName>ppt_y</p:attrName>
                                        </p:attrNameLst>
                                      </p:cBhvr>
                                      <p:tavLst>
                                        <p:tav tm="0">
                                          <p:val>
                                            <p:strVal val="#ppt_y"/>
                                          </p:val>
                                        </p:tav>
                                        <p:tav tm="100000">
                                          <p:val>
                                            <p:strVal val="#ppt_y"/>
                                          </p:val>
                                        </p:tav>
                                      </p:tavLst>
                                    </p:anim>
                                    <p:anim calcmode="lin" valueType="num">
                                      <p:cBhvr>
                                        <p:cTn dur="750" fill="hold" id="2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3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31" tmFilter="0,0; .5, 1; 1, 1"/>
                                        <p:tgtEl>
                                          <p:spTgt spid="11"/>
                                        </p:tgtEl>
                                      </p:cBhvr>
                                    </p:animEffect>
                                  </p:childTnLst>
                                </p:cTn>
                              </p:par>
                            </p:childTnLst>
                          </p:cTn>
                        </p:par>
                        <p:par>
                          <p:cTn fill="hold" id="32" nodeType="afterGroup">
                            <p:stCondLst>
                              <p:cond delay="3750"/>
                            </p:stCondLst>
                            <p:childTnLst>
                              <p:par>
                                <p:cTn fill="hold" id="33" nodeType="afterEffect" presetClass="entr" presetID="2" presetSubtype="9">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000" fill="hold" id="35"/>
                                        <p:tgtEl>
                                          <p:spTgt spid="13"/>
                                        </p:tgtEl>
                                        <p:attrNameLst>
                                          <p:attrName>ppt_x</p:attrName>
                                        </p:attrNameLst>
                                      </p:cBhvr>
                                      <p:tavLst>
                                        <p:tav tm="0">
                                          <p:val>
                                            <p:strVal val="0-#ppt_w/2"/>
                                          </p:val>
                                        </p:tav>
                                        <p:tav tm="100000">
                                          <p:val>
                                            <p:strVal val="#ppt_x"/>
                                          </p:val>
                                        </p:tav>
                                      </p:tavLst>
                                    </p:anim>
                                    <p:anim calcmode="lin" valueType="num">
                                      <p:cBhvr additive="base">
                                        <p:cTn dur="1000" fill="hold" id="36"/>
                                        <p:tgtEl>
                                          <p:spTgt spid="13"/>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0-#ppt_w/2"/>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1000" fill="hold" id="43"/>
                                        <p:tgtEl>
                                          <p:spTgt spid="15"/>
                                        </p:tgtEl>
                                        <p:attrNameLst>
                                          <p:attrName>ppt_x</p:attrName>
                                        </p:attrNameLst>
                                      </p:cBhvr>
                                      <p:tavLst>
                                        <p:tav tm="0">
                                          <p:val>
                                            <p:strVal val="0-#ppt_w/2"/>
                                          </p:val>
                                        </p:tav>
                                        <p:tav tm="100000">
                                          <p:val>
                                            <p:strVal val="#ppt_x"/>
                                          </p:val>
                                        </p:tav>
                                      </p:tavLst>
                                    </p:anim>
                                    <p:anim calcmode="lin" valueType="num">
                                      <p:cBhvr additive="base">
                                        <p:cTn dur="1000" fill="hold" id="44"/>
                                        <p:tgtEl>
                                          <p:spTgt spid="15"/>
                                        </p:tgtEl>
                                        <p:attrNameLst>
                                          <p:attrName>ppt_y</p:attrName>
                                        </p:attrNameLst>
                                      </p:cBhvr>
                                      <p:tavLst>
                                        <p:tav tm="0">
                                          <p:val>
                                            <p:strVal val="0-#ppt_h/2"/>
                                          </p:val>
                                        </p:tav>
                                        <p:tav tm="100000">
                                          <p:val>
                                            <p:strVal val="#ppt_y"/>
                                          </p:val>
                                        </p:tav>
                                      </p:tavLst>
                                    </p:anim>
                                  </p:childTnLst>
                                </p:cTn>
                              </p:par>
                              <p:par>
                                <p:cTn fill="hold" id="45" nodeType="withEffect" presetClass="entr" presetID="2" presetSubtype="9">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1000" fill="hold" id="47"/>
                                        <p:tgtEl>
                                          <p:spTgt spid="16"/>
                                        </p:tgtEl>
                                        <p:attrNameLst>
                                          <p:attrName>ppt_x</p:attrName>
                                        </p:attrNameLst>
                                      </p:cBhvr>
                                      <p:tavLst>
                                        <p:tav tm="0">
                                          <p:val>
                                            <p:strVal val="0-#ppt_w/2"/>
                                          </p:val>
                                        </p:tav>
                                        <p:tav tm="100000">
                                          <p:val>
                                            <p:strVal val="#ppt_x"/>
                                          </p:val>
                                        </p:tav>
                                      </p:tavLst>
                                    </p:anim>
                                    <p:anim calcmode="lin" valueType="num">
                                      <p:cBhvr additive="base">
                                        <p:cTn dur="1000" fill="hold" id="48"/>
                                        <p:tgtEl>
                                          <p:spTgt spid="16"/>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9">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1000" fill="hold" id="51"/>
                                        <p:tgtEl>
                                          <p:spTgt spid="17"/>
                                        </p:tgtEl>
                                        <p:attrNameLst>
                                          <p:attrName>ppt_x</p:attrName>
                                        </p:attrNameLst>
                                      </p:cBhvr>
                                      <p:tavLst>
                                        <p:tav tm="0">
                                          <p:val>
                                            <p:strVal val="0-#ppt_w/2"/>
                                          </p:val>
                                        </p:tav>
                                        <p:tav tm="100000">
                                          <p:val>
                                            <p:strVal val="#ppt_x"/>
                                          </p:val>
                                        </p:tav>
                                      </p:tavLst>
                                    </p:anim>
                                    <p:anim calcmode="lin" valueType="num">
                                      <p:cBhvr additive="base">
                                        <p:cTn dur="1000" fill="hold" id="52"/>
                                        <p:tgtEl>
                                          <p:spTgt spid="17"/>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4750"/>
                            </p:stCondLst>
                            <p:childTnLst>
                              <p:par>
                                <p:cTn fill="hold" id="54" nodeType="afterEffect" presetClass="entr" presetID="22" presetSubtype="4">
                                  <p:stCondLst>
                                    <p:cond delay="0"/>
                                  </p:stCondLst>
                                  <p:childTnLst>
                                    <p:set>
                                      <p:cBhvr>
                                        <p:cTn dur="1" fill="hold" id="55">
                                          <p:stCondLst>
                                            <p:cond delay="0"/>
                                          </p:stCondLst>
                                        </p:cTn>
                                        <p:tgtEl>
                                          <p:spTgt spid="3"/>
                                        </p:tgtEl>
                                        <p:attrNameLst>
                                          <p:attrName>style.visibility</p:attrName>
                                        </p:attrNameLst>
                                      </p:cBhvr>
                                      <p:to>
                                        <p:strVal val="visible"/>
                                      </p:to>
                                    </p:set>
                                    <p:animEffect filter="wipe(down)" transition="in">
                                      <p:cBhvr>
                                        <p:cTn dur="500" id="56"/>
                                        <p:tgtEl>
                                          <p:spTgt spid="3"/>
                                        </p:tgtEl>
                                      </p:cBhvr>
                                    </p:animEffect>
                                  </p:childTnLst>
                                </p:cTn>
                              </p:par>
                            </p:childTnLst>
                          </p:cTn>
                        </p:par>
                        <p:par>
                          <p:cTn fill="hold" id="57" nodeType="afterGroup">
                            <p:stCondLst>
                              <p:cond delay="5250"/>
                            </p:stCondLst>
                            <p:childTnLst>
                              <p:par>
                                <p:cTn fill="hold" id="58" nodeType="afterEffect" presetClass="entr" presetID="53" presetSubtype="0">
                                  <p:stCondLst>
                                    <p:cond delay="0"/>
                                  </p:stCondLst>
                                  <p:childTnLst>
                                    <p:set>
                                      <p:cBhvr>
                                        <p:cTn dur="1" fill="hold" id="59">
                                          <p:stCondLst>
                                            <p:cond delay="0"/>
                                          </p:stCondLst>
                                        </p:cTn>
                                        <p:tgtEl>
                                          <p:spTgt spid="36"/>
                                        </p:tgtEl>
                                        <p:attrNameLst>
                                          <p:attrName>style.visibility</p:attrName>
                                        </p:attrNameLst>
                                      </p:cBhvr>
                                      <p:to>
                                        <p:strVal val="visible"/>
                                      </p:to>
                                    </p:set>
                                    <p:anim calcmode="lin" valueType="num">
                                      <p:cBhvr>
                                        <p:cTn dur="750" fill="hold" id="60"/>
                                        <p:tgtEl>
                                          <p:spTgt spid="36"/>
                                        </p:tgtEl>
                                        <p:attrNameLst>
                                          <p:attrName>ppt_w</p:attrName>
                                        </p:attrNameLst>
                                      </p:cBhvr>
                                      <p:tavLst>
                                        <p:tav tm="0">
                                          <p:val>
                                            <p:fltVal val="0"/>
                                          </p:val>
                                        </p:tav>
                                        <p:tav tm="100000">
                                          <p:val>
                                            <p:strVal val="#ppt_w"/>
                                          </p:val>
                                        </p:tav>
                                      </p:tavLst>
                                    </p:anim>
                                    <p:anim calcmode="lin" valueType="num">
                                      <p:cBhvr>
                                        <p:cTn dur="750" fill="hold" id="61"/>
                                        <p:tgtEl>
                                          <p:spTgt spid="36"/>
                                        </p:tgtEl>
                                        <p:attrNameLst>
                                          <p:attrName>ppt_h</p:attrName>
                                        </p:attrNameLst>
                                      </p:cBhvr>
                                      <p:tavLst>
                                        <p:tav tm="0">
                                          <p:val>
                                            <p:fltVal val="0"/>
                                          </p:val>
                                        </p:tav>
                                        <p:tav tm="100000">
                                          <p:val>
                                            <p:strVal val="#ppt_h"/>
                                          </p:val>
                                        </p:tav>
                                      </p:tavLst>
                                    </p:anim>
                                    <p:animEffect filter="fade" transition="in">
                                      <p:cBhvr>
                                        <p:cTn dur="750" id="62"/>
                                        <p:tgtEl>
                                          <p:spTgt spid="36"/>
                                        </p:tgtEl>
                                      </p:cBhvr>
                                    </p:animEffect>
                                  </p:childTnLst>
                                </p:cTn>
                              </p:par>
                            </p:childTnLst>
                          </p:cTn>
                        </p:par>
                        <p:par>
                          <p:cTn fill="hold" id="63" nodeType="afterGroup">
                            <p:stCondLst>
                              <p:cond delay="6000"/>
                            </p:stCondLst>
                            <p:childTnLst>
                              <p:par>
                                <p:cTn fill="hold" id="64" nodeType="afterEffect" presetClass="entr" presetID="22" presetSubtype="8">
                                  <p:stCondLst>
                                    <p:cond delay="0"/>
                                  </p:stCondLst>
                                  <p:childTnLst>
                                    <p:set>
                                      <p:cBhvr>
                                        <p:cTn dur="1" fill="hold" id="65">
                                          <p:stCondLst>
                                            <p:cond delay="0"/>
                                          </p:stCondLst>
                                        </p:cTn>
                                        <p:tgtEl>
                                          <p:spTgt spid="8"/>
                                        </p:tgtEl>
                                        <p:attrNameLst>
                                          <p:attrName>style.visibility</p:attrName>
                                        </p:attrNameLst>
                                      </p:cBhvr>
                                      <p:to>
                                        <p:strVal val="visible"/>
                                      </p:to>
                                    </p:set>
                                    <p:animEffect filter="wipe(left)" transition="in">
                                      <p:cBhvr>
                                        <p:cTn dur="1000" id="6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
      <p:bldP grpId="0" spid="9"/>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矩形 60"/>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4993889"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观察客户的技巧——投其所好</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35" name="组合 34"/>
          <p:cNvGrpSpPr/>
          <p:nvPr/>
        </p:nvGrpSpPr>
        <p:grpSpPr>
          <a:xfrm>
            <a:off x="5896777" y="1200041"/>
            <a:ext cx="5761823" cy="5142132"/>
            <a:chOff x="7666590" y="3058226"/>
            <a:chExt cx="4404380" cy="5547065"/>
          </a:xfrm>
        </p:grpSpPr>
        <p:grpSp>
          <p:nvGrpSpPr>
            <p:cNvPr id="36" name="组合 35"/>
            <p:cNvGrpSpPr/>
            <p:nvPr/>
          </p:nvGrpSpPr>
          <p:grpSpPr>
            <a:xfrm flipH="1">
              <a:off x="7666590" y="3058226"/>
              <a:ext cx="4233140" cy="2369271"/>
              <a:chOff x="2735883" y="2637796"/>
              <a:chExt cx="3055021" cy="1709883"/>
            </a:xfrm>
          </p:grpSpPr>
          <p:grpSp>
            <p:nvGrpSpPr>
              <p:cNvPr id="39" name="组合 38"/>
              <p:cNvGrpSpPr/>
              <p:nvPr/>
            </p:nvGrpSpPr>
            <p:grpSpPr>
              <a:xfrm>
                <a:off x="2735884" y="2637796"/>
                <a:ext cx="3055020" cy="792000"/>
                <a:chOff x="2735884" y="2866496"/>
                <a:chExt cx="3055020" cy="792000"/>
              </a:xfrm>
            </p:grpSpPr>
            <p:sp>
              <p:nvSpPr>
                <p:cNvPr id="43" name="矩形 42"/>
                <p:cNvSpPr/>
                <p:nvPr/>
              </p:nvSpPr>
              <p:spPr>
                <a:xfrm>
                  <a:off x="2735884" y="2866496"/>
                  <a:ext cx="3053995" cy="792000"/>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44" name="TextBox 29"/>
                <p:cNvSpPr txBox="1"/>
                <p:nvPr/>
              </p:nvSpPr>
              <p:spPr>
                <a:xfrm>
                  <a:off x="2735885" y="3062243"/>
                  <a:ext cx="3055019" cy="403400"/>
                </a:xfrm>
                <a:prstGeom prst="rect">
                  <a:avLst/>
                </a:prstGeom>
                <a:noFill/>
              </p:spPr>
              <p:txBody>
                <a:bodyPr rtlCol="0" wrap="square">
                  <a:spAutoFit/>
                </a:bodyPr>
                <a:lstStyle/>
                <a:p>
                  <a:pPr algn="ctr" lvl="0">
                    <a:defRPr/>
                  </a:pPr>
                  <a:r>
                    <a:rPr altLang="en-US" lang="zh-CN" sz="2800">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观察客户</a:t>
                  </a:r>
                </a:p>
              </p:txBody>
            </p:sp>
          </p:grpSp>
          <p:grpSp>
            <p:nvGrpSpPr>
              <p:cNvPr id="40" name="组合 39"/>
              <p:cNvGrpSpPr/>
              <p:nvPr/>
            </p:nvGrpSpPr>
            <p:grpSpPr>
              <a:xfrm>
                <a:off x="2735883" y="3555679"/>
                <a:ext cx="3055021" cy="792000"/>
                <a:chOff x="2735883" y="3804699"/>
                <a:chExt cx="3055021" cy="792000"/>
              </a:xfrm>
            </p:grpSpPr>
            <p:sp>
              <p:nvSpPr>
                <p:cNvPr id="41" name="矩形 40"/>
                <p:cNvSpPr/>
                <p:nvPr/>
              </p:nvSpPr>
              <p:spPr>
                <a:xfrm>
                  <a:off x="2735883" y="3804699"/>
                  <a:ext cx="3053995" cy="792000"/>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42" name="TextBox 34"/>
                <p:cNvSpPr txBox="1"/>
                <p:nvPr/>
              </p:nvSpPr>
              <p:spPr>
                <a:xfrm>
                  <a:off x="2735885" y="4028442"/>
                  <a:ext cx="3055019" cy="403400"/>
                </a:xfrm>
                <a:prstGeom prst="rect">
                  <a:avLst/>
                </a:prstGeom>
                <a:noFill/>
              </p:spPr>
              <p:txBody>
                <a:bodyPr rtlCol="0" wrap="square">
                  <a:spAutoFit/>
                </a:bodyPr>
                <a:lstStyle/>
                <a:p>
                  <a:pPr algn="ctr" lvl="0">
                    <a:defRPr/>
                  </a:pPr>
                  <a:r>
                    <a:rPr altLang="en-US" lang="zh-CN" sz="2800">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投其所好</a:t>
                  </a:r>
                </a:p>
              </p:txBody>
            </p:sp>
          </p:grpSp>
        </p:grpSp>
        <p:sp>
          <p:nvSpPr>
            <p:cNvPr id="37" name="Footer Text"/>
            <p:cNvSpPr txBox="1"/>
            <p:nvPr/>
          </p:nvSpPr>
          <p:spPr>
            <a:xfrm flipH="1">
              <a:off x="7668009" y="5816379"/>
              <a:ext cx="4402960" cy="2367378"/>
            </a:xfrm>
            <a:prstGeom prst="rect">
              <a:avLst/>
            </a:prstGeom>
            <a:noFill/>
          </p:spPr>
          <p:txBody>
            <a:bodyPr bIns="0" lIns="0" rIns="0" rtlCol="0" tIns="0" wrap="square">
              <a:spAutoFit/>
            </a:bodyPr>
            <a:lstStyle/>
            <a:p>
              <a:pPr fontAlgn="auto" indent="-285750" marL="285750">
                <a:lnSpc>
                  <a:spcPct val="150000"/>
                </a:lnSpc>
                <a:buFont charset="2" panose="05000000000000000000" pitchFamily="2" typeface="Wingdings"/>
                <a:buChar char="u"/>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观察客户要求目光敏锐、行动迅速。</a:t>
              </a:r>
            </a:p>
            <a:p>
              <a:pPr fontAlgn="auto" indent="-285750" marL="285750">
                <a:lnSpc>
                  <a:spcPct val="150000"/>
                </a:lnSpc>
                <a:buFont charset="2" panose="05000000000000000000" pitchFamily="2" typeface="Wingdings"/>
                <a:buChar char="u"/>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观察顾客时要表情轻松，不要扭扭捏捏或紧张不安。注意：观察顾客不要表现得太过分，像是在监视顾客或对他本人感兴趣一样。</a:t>
              </a:r>
            </a:p>
            <a:p>
              <a:pPr fontAlgn="auto" indent="-285750" marL="285750">
                <a:lnSpc>
                  <a:spcPct val="150000"/>
                </a:lnSpc>
                <a:buFont charset="2" panose="05000000000000000000" pitchFamily="2" typeface="Wingdings"/>
                <a:buChar char="u"/>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观察顾客要求感情投入，感情投入就能理解一切。你要能设身处地为顾客着想。你必须通过顾客的眼睛去观察和体会。</a:t>
              </a:r>
            </a:p>
          </p:txBody>
        </p:sp>
        <p:cxnSp>
          <p:nvCxnSpPr>
            <p:cNvPr id="38" name="Straight Line buttom"/>
            <p:cNvCxnSpPr/>
            <p:nvPr/>
          </p:nvCxnSpPr>
          <p:spPr>
            <a:xfrm flipH="1">
              <a:off x="7670469" y="5621255"/>
              <a:ext cx="4229259" cy="0"/>
            </a:xfrm>
            <a:prstGeom prst="line">
              <a:avLst/>
            </a:prstGeom>
            <a:ln w="28575">
              <a:solidFill>
                <a:srgbClr val="77C7C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739272" y="1161868"/>
            <a:ext cx="4789506" cy="4789504"/>
            <a:chOff x="2076716" y="1585342"/>
            <a:chExt cx="4714240" cy="4714238"/>
          </a:xfrm>
        </p:grpSpPr>
        <p:sp>
          <p:nvSpPr>
            <p:cNvPr id="46" name="PA_十字箭头 6"/>
            <p:cNvSpPr/>
            <p:nvPr>
              <p:custDataLst>
                <p:tags r:id="rId4"/>
              </p:custDataLst>
            </p:nvPr>
          </p:nvSpPr>
          <p:spPr>
            <a:xfrm>
              <a:off x="2076716" y="1585342"/>
              <a:ext cx="4714240" cy="4714238"/>
            </a:xfrm>
            <a:prstGeom prst="quadArrow">
              <a:avLst>
                <a:gd fmla="val 2000" name="adj1"/>
                <a:gd fmla="val 4000" name="adj2"/>
                <a:gd fmla="val 5000" name="adj3"/>
              </a:avLst>
            </a:prstGeom>
            <a:solidFill>
              <a:schemeClr val="bg1">
                <a:lumMod val="75000"/>
              </a:schemeClr>
            </a:solidFill>
            <a:ln>
              <a:solidFill>
                <a:schemeClr val="bg1">
                  <a:lumMod val="7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47" name="PA品 7"/>
            <p:cNvSpPr/>
            <p:nvPr>
              <p:custDataLst>
                <p:tags r:id="rId5"/>
              </p:custDataLst>
            </p:nvPr>
          </p:nvSpPr>
          <p:spPr>
            <a:xfrm>
              <a:off x="2217601" y="1726226"/>
              <a:ext cx="1885694" cy="1885694"/>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44C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11" lIns="284811" numCol="1" rIns="284811" spcCol="1270" spcFirstLastPara="0" tIns="284811" vert="horz" wrap="square">
              <a:noAutofit/>
            </a:bodyPr>
            <a:lstStyle/>
            <a:p>
              <a:pPr algn="ctr" defTabSz="2088515"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36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48" name="PA_宝品 8"/>
            <p:cNvSpPr/>
            <p:nvPr>
              <p:custDataLst>
                <p:tags r:id="rId6"/>
              </p:custDataLst>
            </p:nvPr>
          </p:nvSpPr>
          <p:spPr>
            <a:xfrm>
              <a:off x="4764375" y="1726226"/>
              <a:ext cx="1885694" cy="1885694"/>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6B8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11" lIns="284811" numCol="1" rIns="284811" spcCol="1270" spcFirstLastPara="0" tIns="284811" vert="horz" wrap="square">
              <a:noAutofit/>
            </a:bodyPr>
            <a:lstStyle/>
            <a:p>
              <a:pPr algn="ctr" defTabSz="2088515"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36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49" name="品 9"/>
            <p:cNvSpPr/>
            <p:nvPr>
              <p:custDataLst>
                <p:tags r:id="rId7"/>
              </p:custDataLst>
            </p:nvPr>
          </p:nvSpPr>
          <p:spPr>
            <a:xfrm>
              <a:off x="2217601" y="4272999"/>
              <a:ext cx="1885694" cy="1885694"/>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6B8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11" lIns="284811" numCol="1" rIns="284811" spcCol="1270" spcFirstLastPara="0" tIns="284811" vert="horz" wrap="square">
              <a:noAutofit/>
            </a:bodyPr>
            <a:lstStyle/>
            <a:p>
              <a:pPr algn="ctr" defTabSz="2088515"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36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0" name="品 10"/>
            <p:cNvSpPr/>
            <p:nvPr>
              <p:custDataLst>
                <p:tags r:id="rId8"/>
              </p:custDataLst>
            </p:nvPr>
          </p:nvSpPr>
          <p:spPr>
            <a:xfrm>
              <a:off x="4764375" y="4272999"/>
              <a:ext cx="1885694" cy="1885694"/>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44C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11" lIns="284811" numCol="1" rIns="284811" spcCol="1270" spcFirstLastPara="0" tIns="284811" vert="horz" wrap="square">
              <a:noAutofit/>
            </a:bodyPr>
            <a:lstStyle/>
            <a:p>
              <a:pPr algn="ctr" defTabSz="2088515"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36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1" name="PA_KSO_Shape_7"/>
            <p:cNvSpPr/>
            <p:nvPr>
              <p:custDataLst>
                <p:tags r:id="rId9"/>
              </p:custDataLst>
            </p:nvPr>
          </p:nvSpPr>
          <p:spPr>
            <a:xfrm>
              <a:off x="2846121" y="4588376"/>
              <a:ext cx="628654" cy="1044854"/>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2" name="PA_KSO_Shape_8"/>
            <p:cNvSpPr/>
            <p:nvPr>
              <p:custDataLst>
                <p:tags r:id="rId10"/>
              </p:custDataLst>
            </p:nvPr>
          </p:nvSpPr>
          <p:spPr bwMode="auto">
            <a:xfrm>
              <a:off x="2657640" y="2016616"/>
              <a:ext cx="1044856" cy="1015252"/>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3" name="PA_KSO_Shape_9"/>
            <p:cNvSpPr/>
            <p:nvPr>
              <p:custDataLst>
                <p:tags r:id="rId11"/>
              </p:custDataLst>
            </p:nvPr>
          </p:nvSpPr>
          <p:spPr bwMode="auto">
            <a:xfrm>
              <a:off x="5296244" y="4588375"/>
              <a:ext cx="821956" cy="1044858"/>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4" name="PA_KSO_Shape_10"/>
            <p:cNvSpPr/>
            <p:nvPr>
              <p:custDataLst>
                <p:tags r:id="rId12"/>
              </p:custDataLst>
            </p:nvPr>
          </p:nvSpPr>
          <p:spPr bwMode="auto">
            <a:xfrm>
              <a:off x="5147874" y="2001813"/>
              <a:ext cx="1043116" cy="1044856"/>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chemeClr val="tx1">
                    <a:lumMod val="85000"/>
                    <a:lumOff val="15000"/>
                  </a:schemeClr>
                </a:solidFill>
                <a:effectLst/>
                <a:uLnTx/>
                <a:uFillTx/>
                <a:ea charset="-122" panose="02010601030101010101" pitchFamily="2" typeface="FZHei-B01S"/>
                <a:cs typeface="+mn-cs"/>
                <a:sym charset="-122" panose="02020400000000000000" pitchFamily="18" typeface="Noto Serif CJK SC"/>
              </a:endParaRPr>
            </a:p>
          </p:txBody>
        </p:sp>
        <p:sp>
          <p:nvSpPr>
            <p:cNvPr id="55" name="出品 19"/>
            <p:cNvSpPr txBox="1"/>
            <p:nvPr>
              <p:custDataLst>
                <p:tags r:id="rId13"/>
              </p:custDataLst>
            </p:nvPr>
          </p:nvSpPr>
          <p:spPr>
            <a:xfrm>
              <a:off x="2604553" y="3142984"/>
              <a:ext cx="1430618" cy="360012"/>
            </a:xfrm>
            <a:prstGeom prst="rect">
              <a:avLst/>
            </a:prstGeom>
            <a:noFill/>
          </p:spPr>
          <p:txBody>
            <a:bodyPr rtlCol="0" wrap="square">
              <a:spAutoFit/>
            </a:bodyPr>
            <a:lstStyle/>
            <a:p>
              <a:pPr lvl="0">
                <a:defRPr/>
              </a:pPr>
              <a:r>
                <a:rPr altLang="en-US" lang="zh-CN">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添加标题</a:t>
              </a:r>
            </a:p>
          </p:txBody>
        </p:sp>
        <p:sp>
          <p:nvSpPr>
            <p:cNvPr id="56" name="出品 20"/>
            <p:cNvSpPr txBox="1"/>
            <p:nvPr>
              <p:custDataLst>
                <p:tags r:id="rId14"/>
              </p:custDataLst>
            </p:nvPr>
          </p:nvSpPr>
          <p:spPr>
            <a:xfrm>
              <a:off x="5058777" y="3142984"/>
              <a:ext cx="1430618" cy="360012"/>
            </a:xfrm>
            <a:prstGeom prst="rect">
              <a:avLst/>
            </a:prstGeom>
            <a:noFill/>
          </p:spPr>
          <p:txBody>
            <a:bodyPr rtlCol="0" wrap="square">
              <a:spAutoFit/>
            </a:bodyPr>
            <a:lstStyle/>
            <a:p>
              <a:pPr lvl="0">
                <a:defRPr/>
              </a:pPr>
              <a:r>
                <a:rPr altLang="en-US" lang="zh-CN">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添加标题</a:t>
              </a:r>
            </a:p>
          </p:txBody>
        </p:sp>
        <p:sp>
          <p:nvSpPr>
            <p:cNvPr id="57" name="P品 21"/>
            <p:cNvSpPr txBox="1"/>
            <p:nvPr>
              <p:custDataLst>
                <p:tags r:id="rId15"/>
              </p:custDataLst>
            </p:nvPr>
          </p:nvSpPr>
          <p:spPr>
            <a:xfrm>
              <a:off x="5094918" y="5709828"/>
              <a:ext cx="1430618" cy="360012"/>
            </a:xfrm>
            <a:prstGeom prst="rect">
              <a:avLst/>
            </a:prstGeom>
            <a:noFill/>
          </p:spPr>
          <p:txBody>
            <a:bodyPr rtlCol="0" wrap="square">
              <a:spAutoFit/>
            </a:bodyPr>
            <a:lstStyle/>
            <a:p>
              <a:pPr lvl="0">
                <a:defRPr/>
              </a:pPr>
              <a:r>
                <a:rPr altLang="en-US" lang="zh-CN">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添加标题</a:t>
              </a:r>
            </a:p>
          </p:txBody>
        </p:sp>
        <p:sp>
          <p:nvSpPr>
            <p:cNvPr id="58" name="22"/>
            <p:cNvSpPr txBox="1"/>
            <p:nvPr>
              <p:custDataLst>
                <p:tags r:id="rId16"/>
              </p:custDataLst>
            </p:nvPr>
          </p:nvSpPr>
          <p:spPr>
            <a:xfrm>
              <a:off x="2531623" y="5709828"/>
              <a:ext cx="1430618" cy="360012"/>
            </a:xfrm>
            <a:prstGeom prst="rect">
              <a:avLst/>
            </a:prstGeom>
            <a:noFill/>
          </p:spPr>
          <p:txBody>
            <a:bodyPr rtlCol="0" wrap="square">
              <a:spAutoFit/>
            </a:bodyPr>
            <a:lstStyle/>
            <a:p>
              <a:pPr lvl="0">
                <a:defRPr/>
              </a:pPr>
              <a:r>
                <a:rPr altLang="en-US" lang="zh-CN">
                  <a:solidFill>
                    <a:schemeClr val="bg1"/>
                  </a:solidFill>
                  <a:latin charset="-122" panose="020b0503020204020204" pitchFamily="34" typeface="微软雅黑"/>
                  <a:ea charset="-122" panose="020b0503020204020204" pitchFamily="34" typeface="微软雅黑"/>
                  <a:sym charset="-122" panose="02020400000000000000" pitchFamily="18" typeface="Noto Serif CJK SC"/>
                </a:rPr>
                <a:t>添加标题</a:t>
              </a:r>
            </a:p>
          </p:txBody>
        </p:sp>
      </p:grpSp>
      <p:sp>
        <p:nvSpPr>
          <p:cNvPr id="60" name="矩形 59"/>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9771661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1"/>
                                        </p:tgtEl>
                                        <p:attrNameLst>
                                          <p:attrName>style.visibility</p:attrName>
                                        </p:attrNameLst>
                                      </p:cBhvr>
                                      <p:to>
                                        <p:strVal val="visible"/>
                                      </p:to>
                                    </p:set>
                                    <p:animEffect filter="wipe(left)" transition="in">
                                      <p:cBhvr>
                                        <p:cTn dur="750" id="7"/>
                                        <p:tgtEl>
                                          <p:spTgt spid="61"/>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42"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1000" id="40"/>
                                        <p:tgtEl>
                                          <p:spTgt spid="35"/>
                                        </p:tgtEl>
                                      </p:cBhvr>
                                    </p:animEffect>
                                    <p:anim calcmode="lin" valueType="num">
                                      <p:cBhvr>
                                        <p:cTn dur="1000" fill="hold" id="41"/>
                                        <p:tgtEl>
                                          <p:spTgt spid="35"/>
                                        </p:tgtEl>
                                        <p:attrNameLst>
                                          <p:attrName>ppt_x</p:attrName>
                                        </p:attrNameLst>
                                      </p:cBhvr>
                                      <p:tavLst>
                                        <p:tav tm="0">
                                          <p:val>
                                            <p:strVal val="#ppt_x"/>
                                          </p:val>
                                        </p:tav>
                                        <p:tav tm="100000">
                                          <p:val>
                                            <p:strVal val="#ppt_x"/>
                                          </p:val>
                                        </p:tav>
                                      </p:tavLst>
                                    </p:anim>
                                    <p:anim calcmode="lin" valueType="num">
                                      <p:cBhvr>
                                        <p:cTn dur="1000" fill="hold" id="42"/>
                                        <p:tgtEl>
                                          <p:spTgt spid="35"/>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1">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additive="base">
                                        <p:cTn dur="500" fill="hold" id="46"/>
                                        <p:tgtEl>
                                          <p:spTgt spid="45"/>
                                        </p:tgtEl>
                                        <p:attrNameLst>
                                          <p:attrName>ppt_x</p:attrName>
                                        </p:attrNameLst>
                                      </p:cBhvr>
                                      <p:tavLst>
                                        <p:tav tm="0">
                                          <p:val>
                                            <p:strVal val="#ppt_x"/>
                                          </p:val>
                                        </p:tav>
                                        <p:tav tm="100000">
                                          <p:val>
                                            <p:strVal val="#ppt_x"/>
                                          </p:val>
                                        </p:tav>
                                      </p:tavLst>
                                    </p:anim>
                                    <p:anim calcmode="lin" valueType="num">
                                      <p:cBhvr additive="base">
                                        <p:cTn dur="500" fill="hold" id="47"/>
                                        <p:tgtEl>
                                          <p:spTgt spid="45"/>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22" presetSubtype="8">
                                  <p:stCondLst>
                                    <p:cond delay="0"/>
                                  </p:stCondLst>
                                  <p:childTnLst>
                                    <p:set>
                                      <p:cBhvr>
                                        <p:cTn dur="1" fill="hold" id="50">
                                          <p:stCondLst>
                                            <p:cond delay="0"/>
                                          </p:stCondLst>
                                        </p:cTn>
                                        <p:tgtEl>
                                          <p:spTgt spid="60"/>
                                        </p:tgtEl>
                                        <p:attrNameLst>
                                          <p:attrName>style.visibility</p:attrName>
                                        </p:attrNameLst>
                                      </p:cBhvr>
                                      <p:to>
                                        <p:strVal val="visible"/>
                                      </p:to>
                                    </p:set>
                                    <p:animEffect filter="wipe(left)" transition="in">
                                      <p:cBhvr>
                                        <p:cTn dur="750" id="51"/>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11"/>
      <p:bldP grpId="0" spid="6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矩形 49"/>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4993889"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观察客户的技巧——投其所好</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9" name="组合 8"/>
          <p:cNvGrpSpPr/>
          <p:nvPr/>
        </p:nvGrpSpPr>
        <p:grpSpPr>
          <a:xfrm>
            <a:off x="859805" y="3329657"/>
            <a:ext cx="5070045" cy="2300592"/>
            <a:chOff x="893762" y="4237038"/>
            <a:chExt cx="5071609" cy="1828800"/>
          </a:xfrm>
        </p:grpSpPr>
        <p:sp>
          <p:nvSpPr>
            <p:cNvPr id="10" name="矩形 9"/>
            <p:cNvSpPr/>
            <p:nvPr/>
          </p:nvSpPr>
          <p:spPr>
            <a:xfrm>
              <a:off x="893762" y="4237038"/>
              <a:ext cx="5071609" cy="1828800"/>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8565"/>
              <a:endParaRPr altLang="en-US" b="1" lang="zh-CN" sz="1800">
                <a:solidFill>
                  <a:schemeClr val="bg1"/>
                </a:solidFill>
                <a:ea charset="-122" panose="02010600030101010101" pitchFamily="2" typeface="宋体"/>
              </a:endParaRPr>
            </a:p>
          </p:txBody>
        </p:sp>
        <p:grpSp>
          <p:nvGrpSpPr>
            <p:cNvPr id="12" name="组合 11"/>
            <p:cNvGrpSpPr/>
            <p:nvPr/>
          </p:nvGrpSpPr>
          <p:grpSpPr>
            <a:xfrm>
              <a:off x="1156705" y="4342181"/>
              <a:ext cx="4545721" cy="1496028"/>
              <a:chOff x="983828" y="1877409"/>
              <a:chExt cx="4545721" cy="1496028"/>
            </a:xfrm>
          </p:grpSpPr>
          <p:sp>
            <p:nvSpPr>
              <p:cNvPr id="18" name="矩形 17"/>
              <p:cNvSpPr/>
              <p:nvPr/>
            </p:nvSpPr>
            <p:spPr>
              <a:xfrm>
                <a:off x="983828" y="2288015"/>
                <a:ext cx="4545721" cy="1082244"/>
              </a:xfrm>
              <a:prstGeom prst="rect">
                <a:avLst/>
              </a:prstGeom>
            </p:spPr>
            <p:txBody>
              <a:bodyPr wrap="square">
                <a:spAutoFit/>
                <a:scene3d>
                  <a:camera prst="orthographicFront"/>
                  <a:lightRig dir="t" rig="threePt"/>
                </a:scene3d>
                <a:sp3d contourW="12700"/>
              </a:bodyPr>
              <a:lstStyle/>
              <a:p>
                <a:pPr fontAlgn="auto">
                  <a:lnSpc>
                    <a:spcPts val="2000"/>
                  </a:lnSpc>
                  <a:defRPr/>
                </a:pPr>
                <a:r>
                  <a:rPr altLang="en-US" b="1" lang="zh-CN" sz="1600">
                    <a:solidFill>
                      <a:schemeClr val="bg1"/>
                    </a:solidFill>
                    <a:ea typeface="+mn-lt"/>
                    <a:sym charset="-122" panose="02010601030101010101" pitchFamily="2" typeface="FZHei-B01S"/>
                  </a:rPr>
                  <a:t>客户每一种表情和动作都潜在一种含义，那些明显特征，相信你能够从人们的购买习惯中发现一些有价值的信号。譬如，当一位服饰鲜艳、珠光宝气的客户走进展销大厅时，你就知道她可能更喜欢买新潮的高档的瓷砖。</a:t>
                </a:r>
              </a:p>
            </p:txBody>
          </p:sp>
          <p:sp>
            <p:nvSpPr>
              <p:cNvPr id="19" name="矩形 18"/>
              <p:cNvSpPr/>
              <p:nvPr/>
            </p:nvSpPr>
            <p:spPr>
              <a:xfrm>
                <a:off x="1046324" y="1877408"/>
                <a:ext cx="2241975" cy="363440"/>
              </a:xfrm>
              <a:prstGeom prst="rect">
                <a:avLst/>
              </a:prstGeom>
            </p:spPr>
            <p:txBody>
              <a:bodyPr wrap="square">
                <a:spAutoFit/>
                <a:scene3d>
                  <a:camera prst="orthographicFront"/>
                  <a:lightRig dir="t" rig="threePt"/>
                </a:scene3d>
                <a:sp3d contourW="12700"/>
              </a:bodyPr>
              <a:lstStyle/>
              <a:p>
                <a:pPr lvl="0">
                  <a:lnSpc>
                    <a:spcPct val="120000"/>
                  </a:lnSpc>
                  <a:defRPr/>
                </a:pPr>
                <a:r>
                  <a:rPr altLang="en-US" b="1" lang="zh-CN" sz="2000">
                    <a:solidFill>
                      <a:schemeClr val="bg1"/>
                    </a:solidFill>
                    <a:ea typeface="+mn-lt"/>
                  </a:rPr>
                  <a:t>观察客户的角度</a:t>
                </a:r>
              </a:p>
            </p:txBody>
          </p:sp>
        </p:grpSp>
      </p:grpSp>
      <p:grpSp>
        <p:nvGrpSpPr>
          <p:cNvPr id="20" name="组合 19"/>
          <p:cNvGrpSpPr/>
          <p:nvPr/>
        </p:nvGrpSpPr>
        <p:grpSpPr>
          <a:xfrm>
            <a:off x="6210071" y="3329653"/>
            <a:ext cx="5070045" cy="2300590"/>
            <a:chOff x="6245679" y="4237038"/>
            <a:chExt cx="5071609" cy="1828800"/>
          </a:xfrm>
        </p:grpSpPr>
        <p:sp>
          <p:nvSpPr>
            <p:cNvPr id="21" name="矩形 20"/>
            <p:cNvSpPr/>
            <p:nvPr/>
          </p:nvSpPr>
          <p:spPr>
            <a:xfrm>
              <a:off x="6245679" y="4237038"/>
              <a:ext cx="5071609" cy="1828800"/>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8565"/>
              <a:endParaRPr altLang="en-US" b="1" lang="zh-CN" sz="1800">
                <a:solidFill>
                  <a:schemeClr val="bg1"/>
                </a:solidFill>
                <a:ea charset="-122" panose="02010600030101010101" pitchFamily="2" typeface="宋体"/>
              </a:endParaRPr>
            </a:p>
          </p:txBody>
        </p:sp>
        <p:grpSp>
          <p:nvGrpSpPr>
            <p:cNvPr id="22" name="组合 21"/>
            <p:cNvGrpSpPr/>
            <p:nvPr/>
          </p:nvGrpSpPr>
          <p:grpSpPr>
            <a:xfrm>
              <a:off x="6508622" y="4372470"/>
              <a:ext cx="4808666" cy="1460577"/>
              <a:chOff x="1046323" y="1907698"/>
              <a:chExt cx="4808666" cy="1460577"/>
            </a:xfrm>
          </p:grpSpPr>
          <p:sp>
            <p:nvSpPr>
              <p:cNvPr id="23" name="矩形 22"/>
              <p:cNvSpPr/>
              <p:nvPr/>
            </p:nvSpPr>
            <p:spPr>
              <a:xfrm>
                <a:off x="1046323" y="2275461"/>
                <a:ext cx="4808666" cy="1082245"/>
              </a:xfrm>
              <a:prstGeom prst="rect">
                <a:avLst/>
              </a:prstGeom>
            </p:spPr>
            <p:txBody>
              <a:bodyPr wrap="square">
                <a:spAutoFit/>
                <a:scene3d>
                  <a:camera prst="orthographicFront"/>
                  <a:lightRig dir="t" rig="threePt"/>
                </a:scene3d>
                <a:sp3d contourW="12700"/>
              </a:bodyPr>
              <a:lstStyle/>
              <a:p>
                <a:pPr fontAlgn="auto">
                  <a:lnSpc>
                    <a:spcPts val="2000"/>
                  </a:lnSpc>
                  <a:defRPr/>
                </a:pPr>
                <a:r>
                  <a:rPr altLang="en-US" b="1" lang="zh-CN" sz="1600">
                    <a:solidFill>
                      <a:schemeClr val="bg1"/>
                    </a:solidFill>
                    <a:ea typeface="+mn-lt"/>
                    <a:sym charset="-122" panose="02010601030101010101" pitchFamily="2" typeface="FZHei-B01S"/>
                  </a:rPr>
                  <a:t>当客户在挑选产品时，你能观察到：</a:t>
                </a:r>
              </a:p>
              <a:p>
                <a:pPr fontAlgn="auto">
                  <a:lnSpc>
                    <a:spcPts val="2000"/>
                  </a:lnSpc>
                  <a:defRPr/>
                </a:pPr>
                <a:r>
                  <a:rPr altLang="en-US" b="1" lang="zh-CN" sz="1600">
                    <a:solidFill>
                      <a:schemeClr val="bg1"/>
                    </a:solidFill>
                    <a:ea typeface="+mn-lt"/>
                    <a:sym charset="-122" panose="02010601030101010101" pitchFamily="2" typeface="FZHei-B01S"/>
                  </a:rPr>
                  <a:t>注意力不集中，说明客户缺少兴趣。</a:t>
                </a:r>
              </a:p>
              <a:p>
                <a:pPr fontAlgn="auto">
                  <a:lnSpc>
                    <a:spcPts val="2000"/>
                  </a:lnSpc>
                  <a:defRPr/>
                </a:pPr>
                <a:r>
                  <a:rPr altLang="en-US" b="1" lang="zh-CN" sz="1600">
                    <a:solidFill>
                      <a:schemeClr val="bg1"/>
                    </a:solidFill>
                    <a:ea typeface="+mn-lt"/>
                    <a:sym charset="-122" panose="02010601030101010101" pitchFamily="2" typeface="FZHei-B01S"/>
                  </a:rPr>
                  <a:t>哪个顾客握紧拳头，低下了头说明客户感到不高兴。</a:t>
                </a:r>
              </a:p>
              <a:p>
                <a:pPr fontAlgn="auto">
                  <a:lnSpc>
                    <a:spcPts val="2000"/>
                  </a:lnSpc>
                  <a:defRPr/>
                </a:pPr>
                <a:r>
                  <a:rPr altLang="en-US" b="1" lang="zh-CN" sz="1600">
                    <a:solidFill>
                      <a:schemeClr val="bg1"/>
                    </a:solidFill>
                    <a:ea typeface="+mn-lt"/>
                    <a:sym charset="-122" panose="02010601030101010101" pitchFamily="2" typeface="FZHei-B01S"/>
                  </a:rPr>
                  <a:t>扬起眉毛并微笑，头偏向一边，是客户一种感兴趣的表示</a:t>
                </a:r>
              </a:p>
            </p:txBody>
          </p:sp>
          <p:sp>
            <p:nvSpPr>
              <p:cNvPr id="24" name="矩形 23"/>
              <p:cNvSpPr/>
              <p:nvPr/>
            </p:nvSpPr>
            <p:spPr>
              <a:xfrm>
                <a:off x="1046325" y="1907698"/>
                <a:ext cx="2241975" cy="363440"/>
              </a:xfrm>
              <a:prstGeom prst="rect">
                <a:avLst/>
              </a:prstGeom>
            </p:spPr>
            <p:txBody>
              <a:bodyPr wrap="square">
                <a:spAutoFit/>
                <a:scene3d>
                  <a:camera prst="orthographicFront"/>
                  <a:lightRig dir="t" rig="threePt"/>
                </a:scene3d>
                <a:sp3d contourW="12700"/>
              </a:bodyPr>
              <a:lstStyle/>
              <a:p>
                <a:pPr lvl="0">
                  <a:lnSpc>
                    <a:spcPct val="120000"/>
                  </a:lnSpc>
                  <a:defRPr/>
                </a:pPr>
                <a:r>
                  <a:rPr altLang="en-US" b="1" lang="zh-CN" sz="2000">
                    <a:solidFill>
                      <a:schemeClr val="bg1"/>
                    </a:solidFill>
                    <a:ea typeface="+mn-lt"/>
                  </a:rPr>
                  <a:t>观察客户的角度</a:t>
                </a:r>
              </a:p>
            </p:txBody>
          </p:sp>
        </p:grpSp>
      </p:grpSp>
      <p:grpSp>
        <p:nvGrpSpPr>
          <p:cNvPr id="25" name="组合 24"/>
          <p:cNvGrpSpPr/>
          <p:nvPr/>
        </p:nvGrpSpPr>
        <p:grpSpPr>
          <a:xfrm>
            <a:off x="723918" y="1447800"/>
            <a:ext cx="1533362" cy="1533360"/>
            <a:chOff x="893762" y="2030220"/>
            <a:chExt cx="1865485" cy="1865484"/>
          </a:xfrm>
        </p:grpSpPr>
        <p:sp>
          <p:nvSpPr>
            <p:cNvPr id="26" name="矩形: 圆角 14"/>
            <p:cNvSpPr/>
            <p:nvPr/>
          </p:nvSpPr>
          <p:spPr>
            <a:xfrm>
              <a:off x="893762" y="2030220"/>
              <a:ext cx="1865485" cy="1865484"/>
            </a:xfrm>
            <a:prstGeom prst="roundRect">
              <a:avLst/>
            </a:prstGeom>
            <a:solidFill>
              <a:srgbClr val="36B8BD"/>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27" name="椭圆 20"/>
            <p:cNvSpPr/>
            <p:nvPr/>
          </p:nvSpPr>
          <p:spPr>
            <a:xfrm>
              <a:off x="1522854" y="2371554"/>
              <a:ext cx="607302" cy="681208"/>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28" name="矩形 27"/>
            <p:cNvSpPr/>
            <p:nvPr/>
          </p:nvSpPr>
          <p:spPr>
            <a:xfrm>
              <a:off x="893762" y="3181731"/>
              <a:ext cx="1865484"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年龄</a:t>
              </a:r>
            </a:p>
          </p:txBody>
        </p:sp>
      </p:grpSp>
      <p:grpSp>
        <p:nvGrpSpPr>
          <p:cNvPr id="29" name="组合 28"/>
          <p:cNvGrpSpPr/>
          <p:nvPr/>
        </p:nvGrpSpPr>
        <p:grpSpPr>
          <a:xfrm>
            <a:off x="2560204" y="1447800"/>
            <a:ext cx="1533362" cy="1533360"/>
            <a:chOff x="3033271" y="2030220"/>
            <a:chExt cx="1865486" cy="1865484"/>
          </a:xfrm>
        </p:grpSpPr>
        <p:sp>
          <p:nvSpPr>
            <p:cNvPr id="30" name="矩形: 圆角 15"/>
            <p:cNvSpPr/>
            <p:nvPr/>
          </p:nvSpPr>
          <p:spPr>
            <a:xfrm>
              <a:off x="3033272" y="2030220"/>
              <a:ext cx="1865485" cy="1865484"/>
            </a:xfrm>
            <a:prstGeom prst="roundRect">
              <a:avLst/>
            </a:prstGeom>
            <a:solidFill>
              <a:srgbClr val="144C85"/>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31" name="椭圆 21"/>
            <p:cNvSpPr/>
            <p:nvPr/>
          </p:nvSpPr>
          <p:spPr>
            <a:xfrm>
              <a:off x="3625411" y="2371554"/>
              <a:ext cx="681208" cy="68120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32" name="矩形 31"/>
            <p:cNvSpPr/>
            <p:nvPr/>
          </p:nvSpPr>
          <p:spPr>
            <a:xfrm>
              <a:off x="3033271" y="3181731"/>
              <a:ext cx="1865484"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服饰</a:t>
              </a:r>
            </a:p>
          </p:txBody>
        </p:sp>
      </p:grpSp>
      <p:grpSp>
        <p:nvGrpSpPr>
          <p:cNvPr id="33" name="组合 32"/>
          <p:cNvGrpSpPr/>
          <p:nvPr/>
        </p:nvGrpSpPr>
        <p:grpSpPr>
          <a:xfrm>
            <a:off x="4396490" y="1447800"/>
            <a:ext cx="1533363" cy="1533360"/>
            <a:chOff x="5172780" y="2030220"/>
            <a:chExt cx="1865488" cy="1865484"/>
          </a:xfrm>
        </p:grpSpPr>
        <p:sp>
          <p:nvSpPr>
            <p:cNvPr id="34" name="矩形: 圆角 16"/>
            <p:cNvSpPr/>
            <p:nvPr/>
          </p:nvSpPr>
          <p:spPr>
            <a:xfrm>
              <a:off x="5172783" y="2030220"/>
              <a:ext cx="1865485" cy="1865484"/>
            </a:xfrm>
            <a:prstGeom prst="roundRect">
              <a:avLst/>
            </a:prstGeom>
            <a:solidFill>
              <a:srgbClr val="36B8BD"/>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35" name="椭圆 22"/>
            <p:cNvSpPr/>
            <p:nvPr/>
          </p:nvSpPr>
          <p:spPr>
            <a:xfrm>
              <a:off x="5820332" y="2371554"/>
              <a:ext cx="570389" cy="681208"/>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36" name="矩形 35"/>
            <p:cNvSpPr/>
            <p:nvPr/>
          </p:nvSpPr>
          <p:spPr>
            <a:xfrm>
              <a:off x="5172779" y="3181731"/>
              <a:ext cx="1865484"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语言</a:t>
              </a:r>
            </a:p>
          </p:txBody>
        </p:sp>
      </p:grpSp>
      <p:grpSp>
        <p:nvGrpSpPr>
          <p:cNvPr id="37" name="组合 36"/>
          <p:cNvGrpSpPr/>
          <p:nvPr/>
        </p:nvGrpSpPr>
        <p:grpSpPr>
          <a:xfrm>
            <a:off x="6232777" y="1447800"/>
            <a:ext cx="1533365" cy="1533360"/>
            <a:chOff x="7312289" y="2030220"/>
            <a:chExt cx="1865489" cy="1865484"/>
          </a:xfrm>
        </p:grpSpPr>
        <p:sp>
          <p:nvSpPr>
            <p:cNvPr id="38" name="矩形: 圆角 17"/>
            <p:cNvSpPr/>
            <p:nvPr/>
          </p:nvSpPr>
          <p:spPr>
            <a:xfrm>
              <a:off x="7312293" y="2030220"/>
              <a:ext cx="1865485" cy="1865484"/>
            </a:xfrm>
            <a:prstGeom prst="roundRect">
              <a:avLst/>
            </a:prstGeom>
            <a:solidFill>
              <a:srgbClr val="144C85"/>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39" name="椭圆 23"/>
            <p:cNvSpPr/>
            <p:nvPr/>
          </p:nvSpPr>
          <p:spPr>
            <a:xfrm>
              <a:off x="7914611" y="2371554"/>
              <a:ext cx="660850" cy="681208"/>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40" name="矩形 39"/>
            <p:cNvSpPr/>
            <p:nvPr/>
          </p:nvSpPr>
          <p:spPr>
            <a:xfrm>
              <a:off x="7312291" y="3181731"/>
              <a:ext cx="1865484"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态度</a:t>
              </a:r>
            </a:p>
          </p:txBody>
        </p:sp>
      </p:grpSp>
      <p:grpSp>
        <p:nvGrpSpPr>
          <p:cNvPr id="41" name="组合 40"/>
          <p:cNvGrpSpPr/>
          <p:nvPr/>
        </p:nvGrpSpPr>
        <p:grpSpPr>
          <a:xfrm>
            <a:off x="8069066" y="1447800"/>
            <a:ext cx="1533366" cy="1533360"/>
            <a:chOff x="9451798" y="2030220"/>
            <a:chExt cx="1865490" cy="1865484"/>
          </a:xfrm>
        </p:grpSpPr>
        <p:sp>
          <p:nvSpPr>
            <p:cNvPr id="42" name="矩形: 圆角 18"/>
            <p:cNvSpPr/>
            <p:nvPr/>
          </p:nvSpPr>
          <p:spPr>
            <a:xfrm>
              <a:off x="9451803" y="2030220"/>
              <a:ext cx="1865485" cy="1865484"/>
            </a:xfrm>
            <a:prstGeom prst="roundRect">
              <a:avLst/>
            </a:prstGeom>
            <a:solidFill>
              <a:srgbClr val="36B8BD"/>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43" name="椭圆 24"/>
            <p:cNvSpPr/>
            <p:nvPr/>
          </p:nvSpPr>
          <p:spPr>
            <a:xfrm>
              <a:off x="10043942" y="2401897"/>
              <a:ext cx="681208" cy="620522"/>
            </a:xfrm>
            <a:custGeom>
              <a:gdLst>
                <a:gd fmla="*/ 182569 w 338094" name="connsiteX0"/>
                <a:gd fmla="*/ 192088 h 307975" name="connsiteY0"/>
                <a:gd fmla="*/ 191830 w 338094" name="connsiteX1"/>
                <a:gd fmla="*/ 202620 h 307975" name="connsiteY1"/>
                <a:gd fmla="*/ 206382 w 338094" name="connsiteX2"/>
                <a:gd fmla="*/ 203936 h 307975" name="connsiteY2"/>
                <a:gd fmla="*/ 205059 w 338094" name="connsiteX3"/>
                <a:gd fmla="*/ 209202 h 307975" name="connsiteY3"/>
                <a:gd fmla="*/ 206382 w 338094" name="connsiteX4"/>
                <a:gd fmla="*/ 221050 h 307975" name="connsiteY4"/>
                <a:gd fmla="*/ 206382 w 338094" name="connsiteX5"/>
                <a:gd fmla="*/ 234215 h 307975" name="connsiteY5"/>
                <a:gd fmla="*/ 194476 w 338094" name="connsiteX6"/>
                <a:gd fmla="*/ 246063 h 307975" name="connsiteY6"/>
                <a:gd fmla="*/ 182569 w 338094" name="connsiteX7"/>
                <a:gd fmla="*/ 234215 h 307975" name="connsiteY7"/>
                <a:gd fmla="*/ 182569 w 338094" name="connsiteX8"/>
                <a:gd fmla="*/ 192088 h 307975" name="connsiteY8"/>
                <a:gd fmla="*/ 149231 w 338094" name="connsiteX9"/>
                <a:gd fmla="*/ 183859 h 307975" name="connsiteY9"/>
                <a:gd fmla="*/ 173044 w 338094" name="connsiteX10"/>
                <a:gd fmla="*/ 194226 h 307975" name="connsiteY10"/>
                <a:gd fmla="*/ 173044 w 338094" name="connsiteX11"/>
                <a:gd fmla="*/ 234400 h 307975" name="connsiteY11"/>
                <a:gd fmla="*/ 159815 w 338094" name="connsiteX12"/>
                <a:gd fmla="*/ 246063 h 307975" name="connsiteY12"/>
                <a:gd fmla="*/ 149231 w 338094" name="connsiteX13"/>
                <a:gd fmla="*/ 234400 h 307975" name="connsiteY13"/>
                <a:gd fmla="*/ 149231 w 338094" name="connsiteX14"/>
                <a:gd fmla="*/ 183859 h 307975" name="connsiteY14"/>
                <a:gd fmla="*/ 74619 w 338094" name="connsiteX15"/>
                <a:gd fmla="*/ 182563 h 307975" name="connsiteY15"/>
                <a:gd fmla="*/ 74619 w 338094" name="connsiteX16"/>
                <a:gd fmla="*/ 238126 h 307975" name="connsiteY16"/>
                <a:gd fmla="*/ 63506 w 338094" name="connsiteX17"/>
                <a:gd fmla="*/ 227789 h 307975" name="connsiteY17"/>
                <a:gd fmla="*/ 63506 w 338094" name="connsiteX18"/>
                <a:gd fmla="*/ 192900 h 307975" name="connsiteY18"/>
                <a:gd fmla="*/ 73230 w 338094" name="connsiteX19"/>
                <a:gd fmla="*/ 183855 h 307975" name="connsiteY19"/>
                <a:gd fmla="*/ 74619 w 338094" name="connsiteX20"/>
                <a:gd fmla="*/ 182563 h 307975" name="connsiteY20"/>
                <a:gd fmla="*/ 90666 w 338094" name="connsiteX21"/>
                <a:gd fmla="*/ 92075 h 307975" name="connsiteY21"/>
                <a:gd fmla="*/ 130275 w 338094" name="connsiteX22"/>
                <a:gd fmla="*/ 92075 h 307975" name="connsiteY22"/>
                <a:gd fmla="*/ 140838 w 338094" name="connsiteX23"/>
                <a:gd fmla="*/ 97302 h 307975" name="connsiteY23"/>
                <a:gd fmla="*/ 175165 w 338094" name="connsiteX24"/>
                <a:gd fmla="*/ 171785 h 307975" name="connsiteY24"/>
                <a:gd fmla="*/ 169884 w 338094" name="connsiteX25"/>
                <a:gd fmla="*/ 186159 h 307975" name="connsiteY25"/>
                <a:gd fmla="*/ 156681 w 338094" name="connsiteX26"/>
                <a:gd fmla="*/ 180932 h 307975" name="connsiteY26"/>
                <a:gd fmla="*/ 139517 w 338094" name="connsiteX27"/>
                <a:gd fmla="*/ 144344 h 307975" name="connsiteY27"/>
                <a:gd fmla="*/ 139517 w 338094" name="connsiteX28"/>
                <a:gd fmla="*/ 271096 h 307975" name="connsiteY28"/>
                <a:gd fmla="*/ 127635 w 338094" name="connsiteX29"/>
                <a:gd fmla="*/ 284163 h 307975" name="connsiteY29"/>
                <a:gd fmla="*/ 115752 w 338094" name="connsiteX30"/>
                <a:gd fmla="*/ 271096 h 307975" name="connsiteY30"/>
                <a:gd fmla="*/ 115752 w 338094" name="connsiteX31"/>
                <a:gd fmla="*/ 197919 h 307975" name="connsiteY31"/>
                <a:gd fmla="*/ 106510 w 338094" name="connsiteX32"/>
                <a:gd fmla="*/ 197919 h 307975" name="connsiteY32"/>
                <a:gd fmla="*/ 106510 w 338094" name="connsiteX33"/>
                <a:gd fmla="*/ 271096 h 307975" name="connsiteY33"/>
                <a:gd fmla="*/ 94627 w 338094" name="connsiteX34"/>
                <a:gd fmla="*/ 284163 h 307975" name="connsiteY34"/>
                <a:gd fmla="*/ 81424 w 338094" name="connsiteX35"/>
                <a:gd fmla="*/ 271096 h 307975" name="connsiteY35"/>
                <a:gd fmla="*/ 81424 w 338094" name="connsiteX36"/>
                <a:gd fmla="*/ 144344 h 307975" name="connsiteY36"/>
                <a:gd fmla="*/ 65581 w 338094" name="connsiteX37"/>
                <a:gd fmla="*/ 180932 h 307975" name="connsiteY37"/>
                <a:gd fmla="*/ 51058 w 338094" name="connsiteX38"/>
                <a:gd fmla="*/ 186159 h 307975" name="connsiteY38"/>
                <a:gd fmla="*/ 45776 w 338094" name="connsiteX39"/>
                <a:gd fmla="*/ 171785 h 307975" name="connsiteY39"/>
                <a:gd fmla="*/ 80104 w 338094" name="connsiteX40"/>
                <a:gd fmla="*/ 97302 h 307975" name="connsiteY40"/>
                <a:gd fmla="*/ 90666 w 338094" name="connsiteX41"/>
                <a:gd fmla="*/ 92075 h 307975" name="connsiteY41"/>
                <a:gd fmla="*/ 238843 w 338094" name="connsiteX42"/>
                <a:gd fmla="*/ 88900 h 307975" name="connsiteY42"/>
                <a:gd fmla="*/ 286633 w 338094" name="connsiteX43"/>
                <a:gd fmla="*/ 88900 h 307975" name="connsiteY43"/>
                <a:gd fmla="*/ 297253 w 338094" name="connsiteX44"/>
                <a:gd fmla="*/ 95459 h 307975" name="connsiteY44"/>
                <a:gd fmla="*/ 337077 w 338094" name="connsiteX45"/>
                <a:gd fmla="*/ 180728 h 307975" name="connsiteY45"/>
                <a:gd fmla="*/ 330440 w 338094" name="connsiteX46"/>
                <a:gd fmla="*/ 195158 h 307975" name="connsiteY46"/>
                <a:gd fmla="*/ 315837 w 338094" name="connsiteX47"/>
                <a:gd fmla="*/ 189911 h 307975" name="connsiteY47"/>
                <a:gd fmla="*/ 302563 w 338094" name="connsiteX48"/>
                <a:gd fmla="*/ 163674 h 307975" name="connsiteY48"/>
                <a:gd fmla="*/ 313182 w 338094" name="connsiteX49"/>
                <a:gd fmla="*/ 212212 h 307975" name="connsiteY49"/>
                <a:gd fmla="*/ 306545 w 338094" name="connsiteX50"/>
                <a:gd fmla="*/ 220083 h 307975" name="connsiteY50"/>
                <a:gd fmla="*/ 295925 w 338094" name="connsiteX51"/>
                <a:gd fmla="*/ 220083 h 307975" name="connsiteY51"/>
                <a:gd fmla="*/ 295925 w 338094" name="connsiteX52"/>
                <a:gd fmla="*/ 293545 h 307975" name="connsiteY52"/>
                <a:gd fmla="*/ 282650 w 338094" name="connsiteX53"/>
                <a:gd fmla="*/ 307975 h 307975" name="connsiteY53"/>
                <a:gd fmla="*/ 268048 w 338094" name="connsiteX54"/>
                <a:gd fmla="*/ 293545 h 307975" name="connsiteY54"/>
                <a:gd fmla="*/ 268048 w 338094" name="connsiteX55"/>
                <a:gd fmla="*/ 220083 h 307975" name="connsiteY55"/>
                <a:gd fmla="*/ 257428 w 338094" name="connsiteX56"/>
                <a:gd fmla="*/ 220083 h 307975" name="connsiteY56"/>
                <a:gd fmla="*/ 257428 w 338094" name="connsiteX57"/>
                <a:gd fmla="*/ 293545 h 307975" name="connsiteY57"/>
                <a:gd fmla="*/ 244153 w 338094" name="connsiteX58"/>
                <a:gd fmla="*/ 307975 h 307975" name="connsiteY58"/>
                <a:gd fmla="*/ 229551 w 338094" name="connsiteX59"/>
                <a:gd fmla="*/ 293545 h 307975" name="connsiteY59"/>
                <a:gd fmla="*/ 229551 w 338094" name="connsiteX60"/>
                <a:gd fmla="*/ 220083 h 307975" name="connsiteY60"/>
                <a:gd fmla="*/ 218931 w 338094" name="connsiteX61"/>
                <a:gd fmla="*/ 220083 h 307975" name="connsiteY61"/>
                <a:gd fmla="*/ 212294 w 338094" name="connsiteX62"/>
                <a:gd fmla="*/ 212212 h 307975" name="connsiteY62"/>
                <a:gd fmla="*/ 222914 w 338094" name="connsiteX63"/>
                <a:gd fmla="*/ 163674 h 307975" name="connsiteY63"/>
                <a:gd fmla="*/ 210966 w 338094" name="connsiteX64"/>
                <a:gd fmla="*/ 189911 h 307975" name="connsiteY64"/>
                <a:gd fmla="*/ 195036 w 338094" name="connsiteX65"/>
                <a:gd fmla="*/ 195158 h 307975" name="connsiteY65"/>
                <a:gd fmla="*/ 188399 w 338094" name="connsiteX66"/>
                <a:gd fmla="*/ 180728 h 307975" name="connsiteY66"/>
                <a:gd fmla="*/ 228223 w 338094" name="connsiteX67"/>
                <a:gd fmla="*/ 95459 h 307975" name="connsiteY67"/>
                <a:gd fmla="*/ 238843 w 338094" name="connsiteX68"/>
                <a:gd fmla="*/ 88900 h 307975" name="connsiteY68"/>
                <a:gd fmla="*/ 40753 w 338094" name="connsiteX69"/>
                <a:gd fmla="*/ 63500 h 307975" name="connsiteY69"/>
                <a:gd fmla="*/ 79117 w 338094" name="connsiteX70"/>
                <a:gd fmla="*/ 63500 h 307975" name="connsiteY70"/>
                <a:gd fmla="*/ 85732 w 338094" name="connsiteX71"/>
                <a:gd fmla="*/ 81882 h 307975" name="connsiteY71"/>
                <a:gd fmla="*/ 85732 w 338094" name="connsiteX72"/>
                <a:gd fmla="*/ 83195 h 307975" name="connsiteY72"/>
                <a:gd fmla="*/ 73826 w 338094" name="connsiteX73"/>
                <a:gd fmla="*/ 92385 h 307975" name="connsiteY73"/>
                <a:gd fmla="*/ 51336 w 338094" name="connsiteX74"/>
                <a:gd fmla="*/ 139652 h 307975" name="connsiteY74"/>
                <a:gd fmla="*/ 39430 w 338094" name="connsiteX75"/>
                <a:gd fmla="*/ 168538 h 307975" name="connsiteY75"/>
                <a:gd fmla="*/ 48690 w 338094" name="connsiteX76"/>
                <a:gd fmla="*/ 192171 h 307975" name="connsiteY76"/>
                <a:gd fmla="*/ 55305 w 338094" name="connsiteX77"/>
                <a:gd fmla="*/ 194797 h 307975" name="connsiteY77"/>
                <a:gd fmla="*/ 55305 w 338094" name="connsiteX78"/>
                <a:gd fmla="*/ 227621 h 307975" name="connsiteY78"/>
                <a:gd fmla="*/ 43398 w 338094" name="connsiteX79"/>
                <a:gd fmla="*/ 238125 h 307975" name="connsiteY79"/>
                <a:gd fmla="*/ 32815 w 338094" name="connsiteX80"/>
                <a:gd fmla="*/ 227621 h 307975" name="connsiteY80"/>
                <a:gd fmla="*/ 32815 w 338094" name="connsiteX81"/>
                <a:gd fmla="*/ 112080 h 307975" name="connsiteY81"/>
                <a:gd fmla="*/ 18263 w 338094" name="connsiteX82"/>
                <a:gd fmla="*/ 144904 h 307975" name="connsiteY82"/>
                <a:gd fmla="*/ 5034 w 338094" name="connsiteX83"/>
                <a:gd fmla="*/ 148843 h 307975" name="connsiteY83"/>
                <a:gd fmla="*/ 1065 w 338094" name="connsiteX84"/>
                <a:gd fmla="*/ 137026 h 307975" name="connsiteY84"/>
                <a:gd fmla="*/ 31492 w 338094" name="connsiteX85"/>
                <a:gd fmla="*/ 68752 h 307975" name="connsiteY85"/>
                <a:gd fmla="*/ 40753 w 338094" name="connsiteX86"/>
                <a:gd fmla="*/ 63500 h 307975" name="connsiteY86"/>
                <a:gd fmla="*/ 157633 w 338094" name="connsiteX87"/>
                <a:gd fmla="*/ 53975 h 307975" name="connsiteY87"/>
                <a:gd fmla="*/ 197198 w 338094" name="connsiteX88"/>
                <a:gd fmla="*/ 53975 h 307975" name="connsiteY88"/>
                <a:gd fmla="*/ 207749 w 338094" name="connsiteX89"/>
                <a:gd fmla="*/ 59183 h 307975" name="connsiteY89"/>
                <a:gd fmla="*/ 222256 w 338094" name="connsiteX90"/>
                <a:gd fmla="*/ 90434 h 307975" name="connsiteY90"/>
                <a:gd fmla="*/ 220937 w 338094" name="connsiteX91"/>
                <a:gd fmla="*/ 91736 h 307975" name="connsiteY91"/>
                <a:gd fmla="*/ 210386 w 338094" name="connsiteX92"/>
                <a:gd fmla="*/ 115174 h 307975" name="connsiteY92"/>
                <a:gd fmla="*/ 206430 w 338094" name="connsiteX93"/>
                <a:gd fmla="*/ 106060 h 307975" name="connsiteY93"/>
                <a:gd fmla="*/ 206430 w 338094" name="connsiteX94"/>
                <a:gd fmla="*/ 122987 h 307975" name="connsiteY94"/>
                <a:gd fmla="*/ 185328 w 338094" name="connsiteX95"/>
                <a:gd fmla="*/ 169863 h 307975" name="connsiteY95"/>
                <a:gd fmla="*/ 169502 w 338094" name="connsiteX96"/>
                <a:gd fmla="*/ 137310 h 307975" name="connsiteY96"/>
                <a:gd fmla="*/ 149719 w 338094" name="connsiteX97"/>
                <a:gd fmla="*/ 93038 h 307975" name="connsiteY97"/>
                <a:gd fmla="*/ 136531 w 338094" name="connsiteX98"/>
                <a:gd fmla="*/ 83924 h 307975" name="connsiteY98"/>
                <a:gd fmla="*/ 136531 w 338094" name="connsiteX99"/>
                <a:gd fmla="*/ 82621 h 307975" name="connsiteY99"/>
                <a:gd fmla="*/ 144444 w 338094" name="connsiteX100"/>
                <a:gd fmla="*/ 66996 h 307975" name="connsiteY100"/>
                <a:gd fmla="*/ 147082 w 338094" name="connsiteX101"/>
                <a:gd fmla="*/ 59183 h 307975" name="connsiteY101"/>
                <a:gd fmla="*/ 157633 w 338094" name="connsiteX102"/>
                <a:gd fmla="*/ 53975 h 307975" name="connsiteY102"/>
                <a:gd fmla="*/ 111926 w 338094" name="connsiteX103"/>
                <a:gd fmla="*/ 38100 h 307975" name="connsiteY103"/>
                <a:gd fmla="*/ 136533 w 338094" name="connsiteX104"/>
                <a:gd fmla="*/ 61913 h 307975" name="connsiteY104"/>
                <a:gd fmla="*/ 111926 w 338094" name="connsiteX105"/>
                <a:gd fmla="*/ 85726 h 307975" name="connsiteY105"/>
                <a:gd fmla="*/ 87319 w 338094" name="connsiteX106"/>
                <a:gd fmla="*/ 61913 h 307975" name="connsiteY106"/>
                <a:gd fmla="*/ 111926 w 338094" name="connsiteX107"/>
                <a:gd fmla="*/ 38100 h 307975" name="connsiteY107"/>
                <a:gd fmla="*/ 262738 w 338094" name="connsiteX108"/>
                <a:gd fmla="*/ 28575 h 307975" name="connsiteY108"/>
                <a:gd fmla="*/ 290519 w 338094" name="connsiteX109"/>
                <a:gd fmla="*/ 56221 h 307975" name="connsiteY109"/>
                <a:gd fmla="*/ 262738 w 338094" name="connsiteX110"/>
                <a:gd fmla="*/ 82550 h 307975" name="connsiteY110"/>
                <a:gd fmla="*/ 234956 w 338094" name="connsiteX111"/>
                <a:gd fmla="*/ 56221 h 307975" name="connsiteY111"/>
                <a:gd fmla="*/ 262738 w 338094" name="connsiteX112"/>
                <a:gd fmla="*/ 28575 h 307975" name="connsiteY112"/>
                <a:gd fmla="*/ 58744 w 338094" name="connsiteX113"/>
                <a:gd fmla="*/ 15875 h 307975" name="connsiteY113"/>
                <a:gd fmla="*/ 80969 w 338094" name="connsiteX114"/>
                <a:gd fmla="*/ 38100 h 307975" name="connsiteY114"/>
                <a:gd fmla="*/ 58744 w 338094" name="connsiteX115"/>
                <a:gd fmla="*/ 60325 h 307975" name="connsiteY115"/>
                <a:gd fmla="*/ 36519 w 338094" name="connsiteX116"/>
                <a:gd fmla="*/ 38100 h 307975" name="connsiteY116"/>
                <a:gd fmla="*/ 58744 w 338094" name="connsiteX117"/>
                <a:gd fmla="*/ 15875 h 307975" name="connsiteY117"/>
                <a:gd fmla="*/ 177013 w 338094" name="connsiteX118"/>
                <a:gd fmla="*/ 0 h 307975" name="connsiteY118"/>
                <a:gd fmla="*/ 200032 w 338094" name="connsiteX119"/>
                <a:gd fmla="*/ 23813 h 307975" name="connsiteY119"/>
                <a:gd fmla="*/ 177013 w 338094" name="connsiteX120"/>
                <a:gd fmla="*/ 47626 h 307975" name="connsiteY120"/>
                <a:gd fmla="*/ 153994 w 338094" name="connsiteX121"/>
                <a:gd fmla="*/ 23813 h 307975" name="connsiteY121"/>
                <a:gd fmla="*/ 177013 w 338094" name="connsiteX122"/>
                <a:gd fmla="*/ 0 h 307975"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07975" w="338094">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44" name="矩形 43"/>
            <p:cNvSpPr/>
            <p:nvPr/>
          </p:nvSpPr>
          <p:spPr>
            <a:xfrm>
              <a:off x="9451799" y="3181731"/>
              <a:ext cx="1865483"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行为</a:t>
              </a:r>
            </a:p>
          </p:txBody>
        </p:sp>
      </p:grpSp>
      <p:grpSp>
        <p:nvGrpSpPr>
          <p:cNvPr id="45" name="组合 44"/>
          <p:cNvGrpSpPr/>
          <p:nvPr/>
        </p:nvGrpSpPr>
        <p:grpSpPr>
          <a:xfrm>
            <a:off x="9905357" y="1490792"/>
            <a:ext cx="1533362" cy="1533360"/>
            <a:chOff x="3033271" y="2030220"/>
            <a:chExt cx="1865486" cy="1865484"/>
          </a:xfrm>
        </p:grpSpPr>
        <p:sp>
          <p:nvSpPr>
            <p:cNvPr id="46" name="矩形: 圆角 15"/>
            <p:cNvSpPr/>
            <p:nvPr/>
          </p:nvSpPr>
          <p:spPr>
            <a:xfrm>
              <a:off x="3033272" y="2030220"/>
              <a:ext cx="1865485" cy="1865484"/>
            </a:xfrm>
            <a:prstGeom prst="roundRect">
              <a:avLst/>
            </a:prstGeom>
            <a:solidFill>
              <a:srgbClr val="144C85"/>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horzOverflow="overflow" lIns="91412" numCol="1" rIns="91412" rot="0" rtlCol="0" spcCol="0" spcFirstLastPara="0" tIns="45706" vert="horz" vertOverflow="overflow" wrap="square">
              <a:noAutofit/>
            </a:body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47" name="椭圆 21"/>
            <p:cNvSpPr/>
            <p:nvPr/>
          </p:nvSpPr>
          <p:spPr>
            <a:xfrm>
              <a:off x="3625411" y="2371554"/>
              <a:ext cx="681208" cy="68120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a:outerShdw algn="tl" blurRad="190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6" compatLnSpc="1" forceAA="0" fromWordArt="0" lIns="91412" numCol="1" rIns="91412" rot="0" rtlCol="0" spcCol="0" spcFirstLastPara="0" tIns="45706"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8565"/>
              <a:endParaRPr altLang="en-US" b="1" lang="zh-CN" sz="1800">
                <a:solidFill>
                  <a:schemeClr val="bg1"/>
                </a:solidFill>
                <a:latin charset="-122" panose="020b0503020204020204" pitchFamily="34" typeface="微软雅黑"/>
                <a:ea charset="-122" panose="020b0503020204020204" pitchFamily="34" typeface="微软雅黑"/>
              </a:endParaRPr>
            </a:p>
          </p:txBody>
        </p:sp>
        <p:sp>
          <p:nvSpPr>
            <p:cNvPr id="48" name="矩形 47"/>
            <p:cNvSpPr/>
            <p:nvPr/>
          </p:nvSpPr>
          <p:spPr>
            <a:xfrm>
              <a:off x="3033272" y="3181731"/>
              <a:ext cx="1865484" cy="511731"/>
            </a:xfrm>
            <a:prstGeom prst="rect">
              <a:avLst/>
            </a:prstGeom>
          </p:spPr>
          <p:txBody>
            <a:bodyPr wrap="square">
              <a:spAutoFit/>
              <a:scene3d>
                <a:camera prst="orthographicFront"/>
                <a:lightRig dir="t" rig="threePt"/>
              </a:scene3d>
              <a:sp3d contourW="12700"/>
            </a:bodyPr>
            <a:lstStyle/>
            <a:p>
              <a:pPr algn="ctr" lvl="0">
                <a:lnSpc>
                  <a:spcPct val="120000"/>
                </a:lnSpc>
                <a:defRPr/>
              </a:pPr>
              <a:r>
                <a:rPr altLang="en-US" b="1" lang="zh-CN" smtClean="0">
                  <a:solidFill>
                    <a:schemeClr val="bg1"/>
                  </a:solidFill>
                  <a:latin charset="-122" panose="020b0503020204020204" pitchFamily="34" typeface="微软雅黑"/>
                  <a:ea charset="-122" panose="020b0503020204020204" pitchFamily="34" typeface="微软雅黑"/>
                </a:rPr>
                <a:t>身体语言</a:t>
              </a:r>
            </a:p>
          </p:txBody>
        </p:sp>
      </p:grpSp>
      <p:sp>
        <p:nvSpPr>
          <p:cNvPr id="51" name="矩形 50"/>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8905256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0"/>
                                        </p:tgtEl>
                                        <p:attrNameLst>
                                          <p:attrName>style.visibility</p:attrName>
                                        </p:attrNameLst>
                                      </p:cBhvr>
                                      <p:to>
                                        <p:strVal val="visible"/>
                                      </p:to>
                                    </p:set>
                                    <p:animEffect filter="wipe(left)" transition="in">
                                      <p:cBhvr>
                                        <p:cTn dur="750" id="7"/>
                                        <p:tgtEl>
                                          <p:spTgt spid="50"/>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p:cTn dur="500" fill="hold" id="40"/>
                                        <p:tgtEl>
                                          <p:spTgt spid="25"/>
                                        </p:tgtEl>
                                        <p:attrNameLst>
                                          <p:attrName>ppt_w</p:attrName>
                                        </p:attrNameLst>
                                      </p:cBhvr>
                                      <p:tavLst>
                                        <p:tav tm="0">
                                          <p:val>
                                            <p:fltVal val="0"/>
                                          </p:val>
                                        </p:tav>
                                        <p:tav tm="100000">
                                          <p:val>
                                            <p:strVal val="#ppt_w"/>
                                          </p:val>
                                        </p:tav>
                                      </p:tavLst>
                                    </p:anim>
                                    <p:anim calcmode="lin" valueType="num">
                                      <p:cBhvr>
                                        <p:cTn dur="500" fill="hold" id="41"/>
                                        <p:tgtEl>
                                          <p:spTgt spid="25"/>
                                        </p:tgtEl>
                                        <p:attrNameLst>
                                          <p:attrName>ppt_h</p:attrName>
                                        </p:attrNameLst>
                                      </p:cBhvr>
                                      <p:tavLst>
                                        <p:tav tm="0">
                                          <p:val>
                                            <p:fltVal val="0"/>
                                          </p:val>
                                        </p:tav>
                                        <p:tav tm="100000">
                                          <p:val>
                                            <p:strVal val="#ppt_h"/>
                                          </p:val>
                                        </p:tav>
                                      </p:tavLst>
                                    </p:anim>
                                    <p:animEffect filter="fade" transition="in">
                                      <p:cBhvr>
                                        <p:cTn dur="500" id="42"/>
                                        <p:tgtEl>
                                          <p:spTgt spid="25"/>
                                        </p:tgtEl>
                                      </p:cBhvr>
                                    </p:animEffect>
                                    <p:anim calcmode="lin" valueType="num">
                                      <p:cBhvr>
                                        <p:cTn dur="500" fill="hold" id="43"/>
                                        <p:tgtEl>
                                          <p:spTgt spid="25"/>
                                        </p:tgtEl>
                                        <p:attrNameLst>
                                          <p:attrName>ppt_x</p:attrName>
                                        </p:attrNameLst>
                                      </p:cBhvr>
                                      <p:tavLst>
                                        <p:tav tm="0">
                                          <p:val>
                                            <p:fltVal val="0.5"/>
                                          </p:val>
                                        </p:tav>
                                        <p:tav tm="100000">
                                          <p:val>
                                            <p:strVal val="#ppt_x"/>
                                          </p:val>
                                        </p:tav>
                                      </p:tavLst>
                                    </p:anim>
                                    <p:anim calcmode="lin" valueType="num">
                                      <p:cBhvr>
                                        <p:cTn dur="500" fill="hold" id="44"/>
                                        <p:tgtEl>
                                          <p:spTgt spid="25"/>
                                        </p:tgtEl>
                                        <p:attrNameLst>
                                          <p:attrName>ppt_y</p:attrName>
                                        </p:attrNameLst>
                                      </p:cBhvr>
                                      <p:tavLst>
                                        <p:tav tm="0">
                                          <p:val>
                                            <p:fltVal val="0.5"/>
                                          </p:val>
                                        </p:tav>
                                        <p:tav tm="100000">
                                          <p:val>
                                            <p:strVal val="#ppt_y"/>
                                          </p:val>
                                        </p:tav>
                                      </p:tavLst>
                                    </p:anim>
                                  </p:childTnLst>
                                </p:cTn>
                              </p:par>
                              <p:par>
                                <p:cTn fill="hold" id="45" nodeType="withEffect" presetClass="entr" presetID="53" presetSubtype="0">
                                  <p:stCondLst>
                                    <p:cond delay="250"/>
                                  </p:stCondLst>
                                  <p:childTnLst>
                                    <p:set>
                                      <p:cBhvr>
                                        <p:cTn dur="1" fill="hold" id="46">
                                          <p:stCondLst>
                                            <p:cond delay="0"/>
                                          </p:stCondLst>
                                        </p:cTn>
                                        <p:tgtEl>
                                          <p:spTgt spid="29"/>
                                        </p:tgtEl>
                                        <p:attrNameLst>
                                          <p:attrName>style.visibility</p:attrName>
                                        </p:attrNameLst>
                                      </p:cBhvr>
                                      <p:to>
                                        <p:strVal val="visible"/>
                                      </p:to>
                                    </p:set>
                                    <p:anim calcmode="lin" valueType="num">
                                      <p:cBhvr>
                                        <p:cTn dur="500" fill="hold" id="47"/>
                                        <p:tgtEl>
                                          <p:spTgt spid="29"/>
                                        </p:tgtEl>
                                        <p:attrNameLst>
                                          <p:attrName>ppt_w</p:attrName>
                                        </p:attrNameLst>
                                      </p:cBhvr>
                                      <p:tavLst>
                                        <p:tav tm="0">
                                          <p:val>
                                            <p:fltVal val="0"/>
                                          </p:val>
                                        </p:tav>
                                        <p:tav tm="100000">
                                          <p:val>
                                            <p:strVal val="#ppt_w"/>
                                          </p:val>
                                        </p:tav>
                                      </p:tavLst>
                                    </p:anim>
                                    <p:anim calcmode="lin" valueType="num">
                                      <p:cBhvr>
                                        <p:cTn dur="500" fill="hold" id="48"/>
                                        <p:tgtEl>
                                          <p:spTgt spid="29"/>
                                        </p:tgtEl>
                                        <p:attrNameLst>
                                          <p:attrName>ppt_h</p:attrName>
                                        </p:attrNameLst>
                                      </p:cBhvr>
                                      <p:tavLst>
                                        <p:tav tm="0">
                                          <p:val>
                                            <p:fltVal val="0"/>
                                          </p:val>
                                        </p:tav>
                                        <p:tav tm="100000">
                                          <p:val>
                                            <p:strVal val="#ppt_h"/>
                                          </p:val>
                                        </p:tav>
                                      </p:tavLst>
                                    </p:anim>
                                    <p:animEffect filter="fade" transition="in">
                                      <p:cBhvr>
                                        <p:cTn dur="500" id="49"/>
                                        <p:tgtEl>
                                          <p:spTgt spid="29"/>
                                        </p:tgtEl>
                                      </p:cBhvr>
                                    </p:animEffect>
                                    <p:anim calcmode="lin" valueType="num">
                                      <p:cBhvr>
                                        <p:cTn dur="500" fill="hold" id="50"/>
                                        <p:tgtEl>
                                          <p:spTgt spid="29"/>
                                        </p:tgtEl>
                                        <p:attrNameLst>
                                          <p:attrName>ppt_x</p:attrName>
                                        </p:attrNameLst>
                                      </p:cBhvr>
                                      <p:tavLst>
                                        <p:tav tm="0">
                                          <p:val>
                                            <p:fltVal val="0.5"/>
                                          </p:val>
                                        </p:tav>
                                        <p:tav tm="100000">
                                          <p:val>
                                            <p:strVal val="#ppt_x"/>
                                          </p:val>
                                        </p:tav>
                                      </p:tavLst>
                                    </p:anim>
                                    <p:anim calcmode="lin" valueType="num">
                                      <p:cBhvr>
                                        <p:cTn dur="500" fill="hold" id="51"/>
                                        <p:tgtEl>
                                          <p:spTgt spid="29"/>
                                        </p:tgtEl>
                                        <p:attrNameLst>
                                          <p:attrName>ppt_y</p:attrName>
                                        </p:attrNameLst>
                                      </p:cBhvr>
                                      <p:tavLst>
                                        <p:tav tm="0">
                                          <p:val>
                                            <p:fltVal val="0.5"/>
                                          </p:val>
                                        </p:tav>
                                        <p:tav tm="100000">
                                          <p:val>
                                            <p:strVal val="#ppt_y"/>
                                          </p:val>
                                        </p:tav>
                                      </p:tavLst>
                                    </p:anim>
                                  </p:childTnLst>
                                </p:cTn>
                              </p:par>
                              <p:par>
                                <p:cTn fill="hold" id="52" nodeType="withEffect" presetClass="entr" presetID="53" presetSubtype="0">
                                  <p:stCondLst>
                                    <p:cond delay="500"/>
                                  </p:stCondLst>
                                  <p:childTnLst>
                                    <p:set>
                                      <p:cBhvr>
                                        <p:cTn dur="1" fill="hold" id="53">
                                          <p:stCondLst>
                                            <p:cond delay="0"/>
                                          </p:stCondLst>
                                        </p:cTn>
                                        <p:tgtEl>
                                          <p:spTgt spid="33"/>
                                        </p:tgtEl>
                                        <p:attrNameLst>
                                          <p:attrName>style.visibility</p:attrName>
                                        </p:attrNameLst>
                                      </p:cBhvr>
                                      <p:to>
                                        <p:strVal val="visible"/>
                                      </p:to>
                                    </p:set>
                                    <p:anim calcmode="lin" valueType="num">
                                      <p:cBhvr>
                                        <p:cTn dur="500" fill="hold" id="54"/>
                                        <p:tgtEl>
                                          <p:spTgt spid="33"/>
                                        </p:tgtEl>
                                        <p:attrNameLst>
                                          <p:attrName>ppt_w</p:attrName>
                                        </p:attrNameLst>
                                      </p:cBhvr>
                                      <p:tavLst>
                                        <p:tav tm="0">
                                          <p:val>
                                            <p:fltVal val="0"/>
                                          </p:val>
                                        </p:tav>
                                        <p:tav tm="100000">
                                          <p:val>
                                            <p:strVal val="#ppt_w"/>
                                          </p:val>
                                        </p:tav>
                                      </p:tavLst>
                                    </p:anim>
                                    <p:anim calcmode="lin" valueType="num">
                                      <p:cBhvr>
                                        <p:cTn dur="500" fill="hold" id="55"/>
                                        <p:tgtEl>
                                          <p:spTgt spid="33"/>
                                        </p:tgtEl>
                                        <p:attrNameLst>
                                          <p:attrName>ppt_h</p:attrName>
                                        </p:attrNameLst>
                                      </p:cBhvr>
                                      <p:tavLst>
                                        <p:tav tm="0">
                                          <p:val>
                                            <p:fltVal val="0"/>
                                          </p:val>
                                        </p:tav>
                                        <p:tav tm="100000">
                                          <p:val>
                                            <p:strVal val="#ppt_h"/>
                                          </p:val>
                                        </p:tav>
                                      </p:tavLst>
                                    </p:anim>
                                    <p:animEffect filter="fade" transition="in">
                                      <p:cBhvr>
                                        <p:cTn dur="500" id="56"/>
                                        <p:tgtEl>
                                          <p:spTgt spid="33"/>
                                        </p:tgtEl>
                                      </p:cBhvr>
                                    </p:animEffect>
                                    <p:anim calcmode="lin" valueType="num">
                                      <p:cBhvr>
                                        <p:cTn dur="500" fill="hold" id="57"/>
                                        <p:tgtEl>
                                          <p:spTgt spid="33"/>
                                        </p:tgtEl>
                                        <p:attrNameLst>
                                          <p:attrName>ppt_x</p:attrName>
                                        </p:attrNameLst>
                                      </p:cBhvr>
                                      <p:tavLst>
                                        <p:tav tm="0">
                                          <p:val>
                                            <p:fltVal val="0.5"/>
                                          </p:val>
                                        </p:tav>
                                        <p:tav tm="100000">
                                          <p:val>
                                            <p:strVal val="#ppt_x"/>
                                          </p:val>
                                        </p:tav>
                                      </p:tavLst>
                                    </p:anim>
                                    <p:anim calcmode="lin" valueType="num">
                                      <p:cBhvr>
                                        <p:cTn dur="500" fill="hold" id="58"/>
                                        <p:tgtEl>
                                          <p:spTgt spid="33"/>
                                        </p:tgtEl>
                                        <p:attrNameLst>
                                          <p:attrName>ppt_y</p:attrName>
                                        </p:attrNameLst>
                                      </p:cBhvr>
                                      <p:tavLst>
                                        <p:tav tm="0">
                                          <p:val>
                                            <p:fltVal val="0.5"/>
                                          </p:val>
                                        </p:tav>
                                        <p:tav tm="100000">
                                          <p:val>
                                            <p:strVal val="#ppt_y"/>
                                          </p:val>
                                        </p:tav>
                                      </p:tavLst>
                                    </p:anim>
                                  </p:childTnLst>
                                </p:cTn>
                              </p:par>
                              <p:par>
                                <p:cTn fill="hold" id="59" nodeType="withEffect" presetClass="entr" presetID="53" presetSubtype="0">
                                  <p:stCondLst>
                                    <p:cond delay="750"/>
                                  </p:stCondLst>
                                  <p:childTnLst>
                                    <p:set>
                                      <p:cBhvr>
                                        <p:cTn dur="1" fill="hold" id="60">
                                          <p:stCondLst>
                                            <p:cond delay="0"/>
                                          </p:stCondLst>
                                        </p:cTn>
                                        <p:tgtEl>
                                          <p:spTgt spid="37"/>
                                        </p:tgtEl>
                                        <p:attrNameLst>
                                          <p:attrName>style.visibility</p:attrName>
                                        </p:attrNameLst>
                                      </p:cBhvr>
                                      <p:to>
                                        <p:strVal val="visible"/>
                                      </p:to>
                                    </p:set>
                                    <p:anim calcmode="lin" valueType="num">
                                      <p:cBhvr>
                                        <p:cTn dur="500" fill="hold" id="61"/>
                                        <p:tgtEl>
                                          <p:spTgt spid="37"/>
                                        </p:tgtEl>
                                        <p:attrNameLst>
                                          <p:attrName>ppt_w</p:attrName>
                                        </p:attrNameLst>
                                      </p:cBhvr>
                                      <p:tavLst>
                                        <p:tav tm="0">
                                          <p:val>
                                            <p:fltVal val="0"/>
                                          </p:val>
                                        </p:tav>
                                        <p:tav tm="100000">
                                          <p:val>
                                            <p:strVal val="#ppt_w"/>
                                          </p:val>
                                        </p:tav>
                                      </p:tavLst>
                                    </p:anim>
                                    <p:anim calcmode="lin" valueType="num">
                                      <p:cBhvr>
                                        <p:cTn dur="500" fill="hold" id="62"/>
                                        <p:tgtEl>
                                          <p:spTgt spid="37"/>
                                        </p:tgtEl>
                                        <p:attrNameLst>
                                          <p:attrName>ppt_h</p:attrName>
                                        </p:attrNameLst>
                                      </p:cBhvr>
                                      <p:tavLst>
                                        <p:tav tm="0">
                                          <p:val>
                                            <p:fltVal val="0"/>
                                          </p:val>
                                        </p:tav>
                                        <p:tav tm="100000">
                                          <p:val>
                                            <p:strVal val="#ppt_h"/>
                                          </p:val>
                                        </p:tav>
                                      </p:tavLst>
                                    </p:anim>
                                    <p:animEffect filter="fade" transition="in">
                                      <p:cBhvr>
                                        <p:cTn dur="500" id="63"/>
                                        <p:tgtEl>
                                          <p:spTgt spid="37"/>
                                        </p:tgtEl>
                                      </p:cBhvr>
                                    </p:animEffect>
                                    <p:anim calcmode="lin" valueType="num">
                                      <p:cBhvr>
                                        <p:cTn dur="500" fill="hold" id="64"/>
                                        <p:tgtEl>
                                          <p:spTgt spid="37"/>
                                        </p:tgtEl>
                                        <p:attrNameLst>
                                          <p:attrName>ppt_x</p:attrName>
                                        </p:attrNameLst>
                                      </p:cBhvr>
                                      <p:tavLst>
                                        <p:tav tm="0">
                                          <p:val>
                                            <p:fltVal val="0.5"/>
                                          </p:val>
                                        </p:tav>
                                        <p:tav tm="100000">
                                          <p:val>
                                            <p:strVal val="#ppt_x"/>
                                          </p:val>
                                        </p:tav>
                                      </p:tavLst>
                                    </p:anim>
                                    <p:anim calcmode="lin" valueType="num">
                                      <p:cBhvr>
                                        <p:cTn dur="500" fill="hold" id="65"/>
                                        <p:tgtEl>
                                          <p:spTgt spid="37"/>
                                        </p:tgtEl>
                                        <p:attrNameLst>
                                          <p:attrName>ppt_y</p:attrName>
                                        </p:attrNameLst>
                                      </p:cBhvr>
                                      <p:tavLst>
                                        <p:tav tm="0">
                                          <p:val>
                                            <p:fltVal val="0.5"/>
                                          </p:val>
                                        </p:tav>
                                        <p:tav tm="100000">
                                          <p:val>
                                            <p:strVal val="#ppt_y"/>
                                          </p:val>
                                        </p:tav>
                                      </p:tavLst>
                                    </p:anim>
                                  </p:childTnLst>
                                </p:cTn>
                              </p:par>
                              <p:par>
                                <p:cTn fill="hold" id="66" nodeType="withEffect" presetClass="entr" presetID="53" presetSubtype="0">
                                  <p:stCondLst>
                                    <p:cond delay="1000"/>
                                  </p:stCondLst>
                                  <p:childTnLst>
                                    <p:set>
                                      <p:cBhvr>
                                        <p:cTn dur="1" fill="hold" id="67">
                                          <p:stCondLst>
                                            <p:cond delay="0"/>
                                          </p:stCondLst>
                                        </p:cTn>
                                        <p:tgtEl>
                                          <p:spTgt spid="41"/>
                                        </p:tgtEl>
                                        <p:attrNameLst>
                                          <p:attrName>style.visibility</p:attrName>
                                        </p:attrNameLst>
                                      </p:cBhvr>
                                      <p:to>
                                        <p:strVal val="visible"/>
                                      </p:to>
                                    </p:set>
                                    <p:anim calcmode="lin" valueType="num">
                                      <p:cBhvr>
                                        <p:cTn dur="500" fill="hold" id="68"/>
                                        <p:tgtEl>
                                          <p:spTgt spid="41"/>
                                        </p:tgtEl>
                                        <p:attrNameLst>
                                          <p:attrName>ppt_w</p:attrName>
                                        </p:attrNameLst>
                                      </p:cBhvr>
                                      <p:tavLst>
                                        <p:tav tm="0">
                                          <p:val>
                                            <p:fltVal val="0"/>
                                          </p:val>
                                        </p:tav>
                                        <p:tav tm="100000">
                                          <p:val>
                                            <p:strVal val="#ppt_w"/>
                                          </p:val>
                                        </p:tav>
                                      </p:tavLst>
                                    </p:anim>
                                    <p:anim calcmode="lin" valueType="num">
                                      <p:cBhvr>
                                        <p:cTn dur="500" fill="hold" id="69"/>
                                        <p:tgtEl>
                                          <p:spTgt spid="41"/>
                                        </p:tgtEl>
                                        <p:attrNameLst>
                                          <p:attrName>ppt_h</p:attrName>
                                        </p:attrNameLst>
                                      </p:cBhvr>
                                      <p:tavLst>
                                        <p:tav tm="0">
                                          <p:val>
                                            <p:fltVal val="0"/>
                                          </p:val>
                                        </p:tav>
                                        <p:tav tm="100000">
                                          <p:val>
                                            <p:strVal val="#ppt_h"/>
                                          </p:val>
                                        </p:tav>
                                      </p:tavLst>
                                    </p:anim>
                                    <p:animEffect filter="fade" transition="in">
                                      <p:cBhvr>
                                        <p:cTn dur="500" id="70"/>
                                        <p:tgtEl>
                                          <p:spTgt spid="41"/>
                                        </p:tgtEl>
                                      </p:cBhvr>
                                    </p:animEffect>
                                    <p:anim calcmode="lin" valueType="num">
                                      <p:cBhvr>
                                        <p:cTn dur="500" fill="hold" id="71"/>
                                        <p:tgtEl>
                                          <p:spTgt spid="41"/>
                                        </p:tgtEl>
                                        <p:attrNameLst>
                                          <p:attrName>ppt_x</p:attrName>
                                        </p:attrNameLst>
                                      </p:cBhvr>
                                      <p:tavLst>
                                        <p:tav tm="0">
                                          <p:val>
                                            <p:fltVal val="0.5"/>
                                          </p:val>
                                        </p:tav>
                                        <p:tav tm="100000">
                                          <p:val>
                                            <p:strVal val="#ppt_x"/>
                                          </p:val>
                                        </p:tav>
                                      </p:tavLst>
                                    </p:anim>
                                    <p:anim calcmode="lin" valueType="num">
                                      <p:cBhvr>
                                        <p:cTn dur="500" fill="hold" id="72"/>
                                        <p:tgtEl>
                                          <p:spTgt spid="41"/>
                                        </p:tgtEl>
                                        <p:attrNameLst>
                                          <p:attrName>ppt_y</p:attrName>
                                        </p:attrNameLst>
                                      </p:cBhvr>
                                      <p:tavLst>
                                        <p:tav tm="0">
                                          <p:val>
                                            <p:fltVal val="0.5"/>
                                          </p:val>
                                        </p:tav>
                                        <p:tav tm="100000">
                                          <p:val>
                                            <p:strVal val="#ppt_y"/>
                                          </p:val>
                                        </p:tav>
                                      </p:tavLst>
                                    </p:anim>
                                  </p:childTnLst>
                                </p:cTn>
                              </p:par>
                            </p:childTnLst>
                          </p:cTn>
                        </p:par>
                        <p:par>
                          <p:cTn fill="hold" id="73" nodeType="afterGroup">
                            <p:stCondLst>
                              <p:cond delay="4000"/>
                            </p:stCondLst>
                            <p:childTnLst>
                              <p:par>
                                <p:cTn fill="hold" id="74" nodeType="afterEffect" presetClass="entr" presetID="53" presetSubtype="0">
                                  <p:stCondLst>
                                    <p:cond delay="0"/>
                                  </p:stCondLst>
                                  <p:childTnLst>
                                    <p:set>
                                      <p:cBhvr>
                                        <p:cTn dur="1" fill="hold" id="75">
                                          <p:stCondLst>
                                            <p:cond delay="0"/>
                                          </p:stCondLst>
                                        </p:cTn>
                                        <p:tgtEl>
                                          <p:spTgt spid="45"/>
                                        </p:tgtEl>
                                        <p:attrNameLst>
                                          <p:attrName>style.visibility</p:attrName>
                                        </p:attrNameLst>
                                      </p:cBhvr>
                                      <p:to>
                                        <p:strVal val="visible"/>
                                      </p:to>
                                    </p:set>
                                    <p:anim calcmode="lin" valueType="num">
                                      <p:cBhvr>
                                        <p:cTn dur="500" fill="hold" id="76"/>
                                        <p:tgtEl>
                                          <p:spTgt spid="45"/>
                                        </p:tgtEl>
                                        <p:attrNameLst>
                                          <p:attrName>ppt_w</p:attrName>
                                        </p:attrNameLst>
                                      </p:cBhvr>
                                      <p:tavLst>
                                        <p:tav tm="0">
                                          <p:val>
                                            <p:fltVal val="0"/>
                                          </p:val>
                                        </p:tav>
                                        <p:tav tm="100000">
                                          <p:val>
                                            <p:strVal val="#ppt_w"/>
                                          </p:val>
                                        </p:tav>
                                      </p:tavLst>
                                    </p:anim>
                                    <p:anim calcmode="lin" valueType="num">
                                      <p:cBhvr>
                                        <p:cTn dur="500" fill="hold" id="77"/>
                                        <p:tgtEl>
                                          <p:spTgt spid="45"/>
                                        </p:tgtEl>
                                        <p:attrNameLst>
                                          <p:attrName>ppt_h</p:attrName>
                                        </p:attrNameLst>
                                      </p:cBhvr>
                                      <p:tavLst>
                                        <p:tav tm="0">
                                          <p:val>
                                            <p:fltVal val="0"/>
                                          </p:val>
                                        </p:tav>
                                        <p:tav tm="100000">
                                          <p:val>
                                            <p:strVal val="#ppt_h"/>
                                          </p:val>
                                        </p:tav>
                                      </p:tavLst>
                                    </p:anim>
                                    <p:animEffect filter="fade" transition="in">
                                      <p:cBhvr>
                                        <p:cTn dur="500" id="78"/>
                                        <p:tgtEl>
                                          <p:spTgt spid="45"/>
                                        </p:tgtEl>
                                      </p:cBhvr>
                                    </p:animEffect>
                                    <p:anim calcmode="lin" valueType="num">
                                      <p:cBhvr>
                                        <p:cTn dur="500" fill="hold" id="79"/>
                                        <p:tgtEl>
                                          <p:spTgt spid="45"/>
                                        </p:tgtEl>
                                        <p:attrNameLst>
                                          <p:attrName>ppt_x</p:attrName>
                                        </p:attrNameLst>
                                      </p:cBhvr>
                                      <p:tavLst>
                                        <p:tav tm="0">
                                          <p:val>
                                            <p:fltVal val="0.5"/>
                                          </p:val>
                                        </p:tav>
                                        <p:tav tm="100000">
                                          <p:val>
                                            <p:strVal val="#ppt_x"/>
                                          </p:val>
                                        </p:tav>
                                      </p:tavLst>
                                    </p:anim>
                                    <p:anim calcmode="lin" valueType="num">
                                      <p:cBhvr>
                                        <p:cTn dur="500" fill="hold" id="80"/>
                                        <p:tgtEl>
                                          <p:spTgt spid="45"/>
                                        </p:tgtEl>
                                        <p:attrNameLst>
                                          <p:attrName>ppt_y</p:attrName>
                                        </p:attrNameLst>
                                      </p:cBhvr>
                                      <p:tavLst>
                                        <p:tav tm="0">
                                          <p:val>
                                            <p:fltVal val="0.5"/>
                                          </p:val>
                                        </p:tav>
                                        <p:tav tm="100000">
                                          <p:val>
                                            <p:strVal val="#ppt_y"/>
                                          </p:val>
                                        </p:tav>
                                      </p:tavLst>
                                    </p:anim>
                                  </p:childTnLst>
                                </p:cTn>
                              </p:par>
                            </p:childTnLst>
                          </p:cTn>
                        </p:par>
                        <p:par>
                          <p:cTn fill="hold" id="81" nodeType="afterGroup">
                            <p:stCondLst>
                              <p:cond delay="4500"/>
                            </p:stCondLst>
                            <p:childTnLst>
                              <p:par>
                                <p:cTn fill="hold" id="82" nodeType="afterEffect" presetClass="entr" presetID="2" presetSubtype="8">
                                  <p:stCondLst>
                                    <p:cond delay="0"/>
                                  </p:stCondLst>
                                  <p:childTnLst>
                                    <p:set>
                                      <p:cBhvr>
                                        <p:cTn dur="1" fill="hold" id="83">
                                          <p:stCondLst>
                                            <p:cond delay="0"/>
                                          </p:stCondLst>
                                        </p:cTn>
                                        <p:tgtEl>
                                          <p:spTgt spid="9"/>
                                        </p:tgtEl>
                                        <p:attrNameLst>
                                          <p:attrName>style.visibility</p:attrName>
                                        </p:attrNameLst>
                                      </p:cBhvr>
                                      <p:to>
                                        <p:strVal val="visible"/>
                                      </p:to>
                                    </p:set>
                                    <p:anim calcmode="lin" valueType="num">
                                      <p:cBhvr additive="base">
                                        <p:cTn dur="500" fill="hold" id="84"/>
                                        <p:tgtEl>
                                          <p:spTgt spid="9"/>
                                        </p:tgtEl>
                                        <p:attrNameLst>
                                          <p:attrName>ppt_x</p:attrName>
                                        </p:attrNameLst>
                                      </p:cBhvr>
                                      <p:tavLst>
                                        <p:tav tm="0">
                                          <p:val>
                                            <p:strVal val="0-#ppt_w/2"/>
                                          </p:val>
                                        </p:tav>
                                        <p:tav tm="100000">
                                          <p:val>
                                            <p:strVal val="#ppt_x"/>
                                          </p:val>
                                        </p:tav>
                                      </p:tavLst>
                                    </p:anim>
                                    <p:anim calcmode="lin" valueType="num">
                                      <p:cBhvr additive="base">
                                        <p:cTn dur="500" fill="hold" id="85"/>
                                        <p:tgtEl>
                                          <p:spTgt spid="9"/>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5000"/>
                            </p:stCondLst>
                            <p:childTnLst>
                              <p:par>
                                <p:cTn fill="hold" id="87" nodeType="afterEffect" presetClass="entr" presetID="2" presetSubtype="2">
                                  <p:stCondLst>
                                    <p:cond delay="0"/>
                                  </p:stCondLst>
                                  <p:childTnLst>
                                    <p:set>
                                      <p:cBhvr>
                                        <p:cTn dur="1" fill="hold" id="88">
                                          <p:stCondLst>
                                            <p:cond delay="0"/>
                                          </p:stCondLst>
                                        </p:cTn>
                                        <p:tgtEl>
                                          <p:spTgt spid="20"/>
                                        </p:tgtEl>
                                        <p:attrNameLst>
                                          <p:attrName>style.visibility</p:attrName>
                                        </p:attrNameLst>
                                      </p:cBhvr>
                                      <p:to>
                                        <p:strVal val="visible"/>
                                      </p:to>
                                    </p:set>
                                    <p:anim calcmode="lin" valueType="num">
                                      <p:cBhvr additive="base">
                                        <p:cTn dur="500" fill="hold" id="89"/>
                                        <p:tgtEl>
                                          <p:spTgt spid="20"/>
                                        </p:tgtEl>
                                        <p:attrNameLst>
                                          <p:attrName>ppt_x</p:attrName>
                                        </p:attrNameLst>
                                      </p:cBhvr>
                                      <p:tavLst>
                                        <p:tav tm="0">
                                          <p:val>
                                            <p:strVal val="1+#ppt_w/2"/>
                                          </p:val>
                                        </p:tav>
                                        <p:tav tm="100000">
                                          <p:val>
                                            <p:strVal val="#ppt_x"/>
                                          </p:val>
                                        </p:tav>
                                      </p:tavLst>
                                    </p:anim>
                                    <p:anim calcmode="lin" valueType="num">
                                      <p:cBhvr additive="base">
                                        <p:cTn dur="500" fill="hold" id="90"/>
                                        <p:tgtEl>
                                          <p:spTgt spid="20"/>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5500"/>
                            </p:stCondLst>
                            <p:childTnLst>
                              <p:par>
                                <p:cTn fill="hold" grpId="0" id="92" nodeType="afterEffect" presetClass="entr" presetID="22" presetSubtype="8">
                                  <p:stCondLst>
                                    <p:cond delay="0"/>
                                  </p:stCondLst>
                                  <p:childTnLst>
                                    <p:set>
                                      <p:cBhvr>
                                        <p:cTn dur="1" fill="hold" id="93">
                                          <p:stCondLst>
                                            <p:cond delay="0"/>
                                          </p:stCondLst>
                                        </p:cTn>
                                        <p:tgtEl>
                                          <p:spTgt spid="51"/>
                                        </p:tgtEl>
                                        <p:attrNameLst>
                                          <p:attrName>style.visibility</p:attrName>
                                        </p:attrNameLst>
                                      </p:cBhvr>
                                      <p:to>
                                        <p:strVal val="visible"/>
                                      </p:to>
                                    </p:set>
                                    <p:animEffect filter="wipe(left)" transition="in">
                                      <p:cBhvr>
                                        <p:cTn dur="750" id="94"/>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11"/>
      <p:bldP grpId="0" spid="5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6978049"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销售成交技巧——技巧一：三句话成交法</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grpSp>
        <p:nvGrpSpPr>
          <p:cNvPr id="9" name="组合 8">
            <a:extLst>
              <a:ext uri="{FF2B5EF4-FFF2-40B4-BE49-F238E27FC236}">
                <a16:creationId xmlns:a16="http://schemas.microsoft.com/office/drawing/2014/main" id="{AA7F580F-AAE6-4998-9983-CFD70D8A83AD}"/>
              </a:ext>
            </a:extLst>
          </p:cNvPr>
          <p:cNvGrpSpPr/>
          <p:nvPr/>
        </p:nvGrpSpPr>
        <p:grpSpPr>
          <a:xfrm>
            <a:off x="7891382" y="2414831"/>
            <a:ext cx="3815669" cy="2431626"/>
            <a:chOff x="8143264" y="2821898"/>
            <a:chExt cx="3815669" cy="2431626"/>
          </a:xfrm>
        </p:grpSpPr>
        <p:sp>
          <p:nvSpPr>
            <p:cNvPr id="10" name="文本框 9">
              <a:extLst>
                <a:ext uri="{FF2B5EF4-FFF2-40B4-BE49-F238E27FC236}">
                  <a16:creationId xmlns:a16="http://schemas.microsoft.com/office/drawing/2014/main" id="{0A34705B-6330-4AB6-9EF9-5BFF0B97EBA5}"/>
                </a:ext>
              </a:extLst>
            </p:cNvPr>
            <p:cNvSpPr txBox="1"/>
            <p:nvPr/>
          </p:nvSpPr>
          <p:spPr>
            <a:xfrm>
              <a:off x="8183541" y="2821898"/>
              <a:ext cx="3738880" cy="396240"/>
            </a:xfrm>
            <a:prstGeom prst="rect">
              <a:avLst/>
            </a:prstGeom>
            <a:noFill/>
          </p:spPr>
          <p:txBody>
            <a:bodyPr rtlCol="0" wrap="none">
              <a:spAutoFit/>
            </a:bodyPr>
            <a:lstStyle/>
            <a:p>
              <a:pPr lvl="0">
                <a:defRPr/>
              </a:pPr>
              <a:r>
                <a:rPr altLang="en-US" b="1" lang="zh-CN" sz="2000">
                  <a:solidFill>
                    <a:srgbClr val="3D3E20"/>
                  </a:solidFill>
                  <a:latin charset="-122" panose="02010600030101010101" pitchFamily="2" typeface="等线"/>
                </a:rPr>
                <a:t>假如你卖的产品是可以帮她赚钱</a:t>
              </a:r>
            </a:p>
          </p:txBody>
        </p:sp>
        <p:sp>
          <p:nvSpPr>
            <p:cNvPr id="12" name="文本框 11">
              <a:extLst>
                <a:ext uri="{FF2B5EF4-FFF2-40B4-BE49-F238E27FC236}">
                  <a16:creationId xmlns:a16="http://schemas.microsoft.com/office/drawing/2014/main" id="{2A2C202E-ED82-48A2-8A16-C601FE69892B}"/>
                </a:ext>
              </a:extLst>
            </p:cNvPr>
            <p:cNvSpPr txBox="1"/>
            <p:nvPr/>
          </p:nvSpPr>
          <p:spPr>
            <a:xfrm>
              <a:off x="8143263" y="3391476"/>
              <a:ext cx="3815669" cy="1844040"/>
            </a:xfrm>
            <a:prstGeom prst="rect">
              <a:avLst/>
            </a:prstGeom>
            <a:noFill/>
          </p:spPr>
          <p:txBody>
            <a:bodyPr rtlCol="0" wrap="square">
              <a:spAutoFit/>
            </a:bodyPr>
            <a:lstStyle/>
            <a:p>
              <a:pPr lvl="0">
                <a:lnSpc>
                  <a:spcPts val="2300"/>
                </a:lnSpc>
                <a:defRPr/>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1 句话：你知道它可以帮你赚钱吗？</a:t>
              </a:r>
              <a:b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b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2 句话：你希望什么时候开始赚钱呢？</a:t>
              </a:r>
            </a:p>
            <a:p>
              <a:pPr lvl="0">
                <a:lnSpc>
                  <a:spcPts val="2300"/>
                </a:lnSpc>
                <a:defRPr/>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3 句话：如果你真的希望快点可以赚钱的话你认为什么时候让它来帮助你赚钱才恰当呢？</a:t>
              </a:r>
            </a:p>
          </p:txBody>
        </p:sp>
      </p:grpSp>
      <p:grpSp>
        <p:nvGrpSpPr>
          <p:cNvPr id="18" name="组合 17">
            <a:extLst>
              <a:ext uri="{FF2B5EF4-FFF2-40B4-BE49-F238E27FC236}">
                <a16:creationId xmlns:a16="http://schemas.microsoft.com/office/drawing/2014/main" id="{10EC0512-82E6-4521-80D2-3CB67184BB7F}"/>
              </a:ext>
            </a:extLst>
          </p:cNvPr>
          <p:cNvGrpSpPr/>
          <p:nvPr/>
        </p:nvGrpSpPr>
        <p:grpSpPr>
          <a:xfrm>
            <a:off x="522818" y="1037338"/>
            <a:ext cx="10642600" cy="3620296"/>
            <a:chOff x="0" y="1327420"/>
            <a:chExt cx="12192000" cy="4147356"/>
          </a:xfrm>
          <a:effectLst>
            <a:outerShdw algn="ctr" blurRad="63500" rotWithShape="0" sx="102000" sy="102000">
              <a:prstClr val="black">
                <a:alpha val="42000"/>
              </a:prstClr>
            </a:outerShdw>
          </a:effectLst>
        </p:grpSpPr>
        <p:grpSp>
          <p:nvGrpSpPr>
            <p:cNvPr id="19" name="组合 18">
              <a:extLst>
                <a:ext uri="{FF2B5EF4-FFF2-40B4-BE49-F238E27FC236}">
                  <a16:creationId xmlns:a16="http://schemas.microsoft.com/office/drawing/2014/main" id="{08416A13-C7F4-4190-AFC4-68D1C9F8DDB4}"/>
                </a:ext>
              </a:extLst>
            </p:cNvPr>
            <p:cNvGrpSpPr/>
            <p:nvPr/>
          </p:nvGrpSpPr>
          <p:grpSpPr>
            <a:xfrm>
              <a:off x="0" y="1383224"/>
              <a:ext cx="12192000" cy="4091552"/>
              <a:chOff x="0" y="1383224"/>
              <a:chExt cx="12192000" cy="4091552"/>
            </a:xfrm>
          </p:grpSpPr>
          <p:sp>
            <p:nvSpPr>
              <p:cNvPr id="23" name="菱形 22">
                <a:extLst>
                  <a:ext uri="{FF2B5EF4-FFF2-40B4-BE49-F238E27FC236}">
                    <a16:creationId xmlns:a16="http://schemas.microsoft.com/office/drawing/2014/main" id="{A9278CB2-B2AC-4ADA-BCFA-5E0066EEF1A8}"/>
                  </a:ext>
                </a:extLst>
              </p:cNvPr>
              <p:cNvSpPr/>
              <p:nvPr/>
            </p:nvSpPr>
            <p:spPr>
              <a:xfrm>
                <a:off x="4050224" y="1383224"/>
                <a:ext cx="4091552" cy="4091552"/>
              </a:xfrm>
              <a:prstGeom prst="diamond">
                <a:avLst/>
              </a:prstGeom>
              <a:blipFill dpi="0" rotWithShape="1">
                <a:blip r:embed="rId4">
                  <a:extLst>
                    <a:ext uri="{28A0092B-C50C-407E-A947-70E740481C1C}">
                      <a14:useLocalDpi val="0"/>
                    </a:ext>
                  </a:extLst>
                </a:blip>
                <a:stretch>
                  <a:fillRect/>
                </a:stretch>
              </a:blipFill>
              <a:ln>
                <a:noFill/>
              </a:ln>
              <a:effectLst>
                <a:outerShdw algn="ctr" blurRad="63500" rotWithShape="0" sx="102000" sy="102000">
                  <a:schemeClr val="tx1">
                    <a:lumMod val="65000"/>
                    <a:lumOff val="3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D3E20"/>
                  </a:solidFill>
                  <a:effectLst/>
                  <a:uLnTx/>
                  <a:uFillTx/>
                  <a:latin panose="020f0502020204030204" typeface="等线"/>
                  <a:ea charset="-122" panose="02010600030101010101" pitchFamily="2" typeface="等线"/>
                  <a:cs typeface="+mn-cs"/>
                </a:endParaRPr>
              </a:p>
            </p:txBody>
          </p:sp>
          <p:cxnSp>
            <p:nvCxnSpPr>
              <p:cNvPr id="24" name="直接连接符 23">
                <a:extLst>
                  <a:ext uri="{FF2B5EF4-FFF2-40B4-BE49-F238E27FC236}">
                    <a16:creationId xmlns:a16="http://schemas.microsoft.com/office/drawing/2014/main" id="{E978958B-B4D8-4DCC-911D-57C445D24FCE}"/>
                  </a:ext>
                </a:extLst>
              </p:cNvPr>
              <p:cNvCxnSpPr/>
              <p:nvPr/>
            </p:nvCxnSpPr>
            <p:spPr>
              <a:xfrm>
                <a:off x="0" y="3429000"/>
                <a:ext cx="3648075" cy="0"/>
              </a:xfrm>
              <a:prstGeom prst="line">
                <a:avLst/>
              </a:prstGeom>
              <a:ln>
                <a:solidFill>
                  <a:srgbClr val="36B8BD"/>
                </a:solidFill>
              </a:ln>
            </p:spPr>
            <p:style>
              <a:lnRef idx="1">
                <a:schemeClr val="accent6"/>
              </a:lnRef>
              <a:fillRef idx="0">
                <a:schemeClr val="accent6"/>
              </a:fillRef>
              <a:effectRef idx="0">
                <a:schemeClr val="accent6"/>
              </a:effectRef>
              <a:fontRef idx="minor">
                <a:schemeClr val="tx1"/>
              </a:fontRef>
            </p:style>
          </p:cxnSp>
          <p:cxnSp>
            <p:nvCxnSpPr>
              <p:cNvPr id="25" name="直接连接符 24">
                <a:extLst>
                  <a:ext uri="{FF2B5EF4-FFF2-40B4-BE49-F238E27FC236}">
                    <a16:creationId xmlns:a16="http://schemas.microsoft.com/office/drawing/2014/main" id="{A68D2294-2F01-478A-BF30-07DA2316AD81}"/>
                  </a:ext>
                </a:extLst>
              </p:cNvPr>
              <p:cNvCxnSpPr/>
              <p:nvPr/>
            </p:nvCxnSpPr>
            <p:spPr>
              <a:xfrm>
                <a:off x="8543925" y="3429000"/>
                <a:ext cx="3648075" cy="0"/>
              </a:xfrm>
              <a:prstGeom prst="line">
                <a:avLst/>
              </a:prstGeom>
              <a:ln>
                <a:solidFill>
                  <a:srgbClr val="144C85"/>
                </a:solidFill>
              </a:ln>
            </p:spPr>
            <p:style>
              <a:lnRef idx="1">
                <a:schemeClr val="accent6"/>
              </a:lnRef>
              <a:fillRef idx="0">
                <a:schemeClr val="accent6"/>
              </a:fillRef>
              <a:effectRef idx="0">
                <a:schemeClr val="accent6"/>
              </a:effectRef>
              <a:fontRef idx="minor">
                <a:schemeClr val="tx1"/>
              </a:fontRef>
            </p:style>
          </p:cxnSp>
        </p:grpSp>
        <p:grpSp>
          <p:nvGrpSpPr>
            <p:cNvPr id="20" name="组合 19">
              <a:extLst>
                <a:ext uri="{FF2B5EF4-FFF2-40B4-BE49-F238E27FC236}">
                  <a16:creationId xmlns:a16="http://schemas.microsoft.com/office/drawing/2014/main" id="{0D19F0EC-2479-4291-8CD3-B11365D2E671}"/>
                </a:ext>
              </a:extLst>
            </p:cNvPr>
            <p:cNvGrpSpPr/>
            <p:nvPr/>
          </p:nvGrpSpPr>
          <p:grpSpPr>
            <a:xfrm>
              <a:off x="3776643" y="1327420"/>
              <a:ext cx="4638714" cy="4091552"/>
              <a:chOff x="3776643" y="1327420"/>
              <a:chExt cx="4638714" cy="4091552"/>
            </a:xfrm>
          </p:grpSpPr>
          <p:sp>
            <p:nvSpPr>
              <p:cNvPr id="21" name="菱形 20">
                <a:extLst>
                  <a:ext uri="{FF2B5EF4-FFF2-40B4-BE49-F238E27FC236}">
                    <a16:creationId xmlns:a16="http://schemas.microsoft.com/office/drawing/2014/main" id="{A6FB7D13-4D14-4C4B-9BEE-686C23C67A5C}"/>
                  </a:ext>
                </a:extLst>
              </p:cNvPr>
              <p:cNvSpPr/>
              <p:nvPr/>
            </p:nvSpPr>
            <p:spPr>
              <a:xfrm>
                <a:off x="4323805" y="1327420"/>
                <a:ext cx="4091552" cy="4091552"/>
              </a:xfrm>
              <a:prstGeom prst="diamond">
                <a:avLst/>
              </a:prstGeom>
              <a:noFill/>
              <a:ln>
                <a:solidFill>
                  <a:srgbClr val="36B8BD"/>
                </a:solid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D3E20"/>
                  </a:solidFill>
                  <a:effectLst/>
                  <a:uLnTx/>
                  <a:uFillTx/>
                  <a:latin panose="020f0502020204030204" typeface="等线"/>
                  <a:ea charset="-122" panose="02010600030101010101" pitchFamily="2" typeface="等线"/>
                  <a:cs typeface="+mn-cs"/>
                </a:endParaRPr>
              </a:p>
            </p:txBody>
          </p:sp>
          <p:sp>
            <p:nvSpPr>
              <p:cNvPr id="22" name="菱形 21">
                <a:extLst>
                  <a:ext uri="{FF2B5EF4-FFF2-40B4-BE49-F238E27FC236}">
                    <a16:creationId xmlns:a16="http://schemas.microsoft.com/office/drawing/2014/main" id="{D60644DB-FFF9-4D5B-801A-6861630B08FD}"/>
                  </a:ext>
                </a:extLst>
              </p:cNvPr>
              <p:cNvSpPr/>
              <p:nvPr/>
            </p:nvSpPr>
            <p:spPr>
              <a:xfrm>
                <a:off x="3776643" y="1327420"/>
                <a:ext cx="4091552" cy="4091552"/>
              </a:xfrm>
              <a:prstGeom prst="diamond">
                <a:avLst/>
              </a:prstGeom>
              <a:noFill/>
              <a:ln>
                <a:solidFill>
                  <a:srgbClr val="144C85"/>
                </a:solidFill>
              </a:ln>
              <a:effectLst>
                <a:outerShdw algn="ctr" blurRad="63500" rotWithShape="0" sx="102000" sy="102000">
                  <a:schemeClr val="tx1">
                    <a:lumMod val="65000"/>
                    <a:lumOff val="3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D3E20"/>
                  </a:solidFill>
                  <a:effectLst/>
                  <a:uLnTx/>
                  <a:uFillTx/>
                  <a:latin panose="020f0502020204030204" typeface="等线"/>
                  <a:ea charset="-122" panose="02010600030101010101" pitchFamily="2" typeface="等线"/>
                  <a:cs typeface="+mn-cs"/>
                </a:endParaRPr>
              </a:p>
            </p:txBody>
          </p:sp>
        </p:grpSp>
      </p:grpSp>
      <p:grpSp>
        <p:nvGrpSpPr>
          <p:cNvPr id="26" name="组合 25">
            <a:extLst>
              <a:ext uri="{FF2B5EF4-FFF2-40B4-BE49-F238E27FC236}">
                <a16:creationId xmlns:a16="http://schemas.microsoft.com/office/drawing/2014/main" id="{746F1192-27C1-46DE-9E8E-D974E841CED0}"/>
              </a:ext>
            </a:extLst>
          </p:cNvPr>
          <p:cNvGrpSpPr/>
          <p:nvPr/>
        </p:nvGrpSpPr>
        <p:grpSpPr>
          <a:xfrm>
            <a:off x="212359" y="2408522"/>
            <a:ext cx="3775393" cy="2192005"/>
            <a:chOff x="8062352" y="2982588"/>
            <a:chExt cx="3775393" cy="2192005"/>
          </a:xfrm>
        </p:grpSpPr>
        <p:sp>
          <p:nvSpPr>
            <p:cNvPr id="27" name="文本框 26">
              <a:extLst>
                <a:ext uri="{FF2B5EF4-FFF2-40B4-BE49-F238E27FC236}">
                  <a16:creationId xmlns:a16="http://schemas.microsoft.com/office/drawing/2014/main" id="{E872EBD7-B296-4E16-987C-952E33B015CF}"/>
                </a:ext>
              </a:extLst>
            </p:cNvPr>
            <p:cNvSpPr txBox="1"/>
            <p:nvPr/>
          </p:nvSpPr>
          <p:spPr>
            <a:xfrm>
              <a:off x="8062352" y="2982588"/>
              <a:ext cx="3738880" cy="39624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b="1" baseline="0" cap="none" i="0" kumimoji="0" normalizeH="0" spc="0" strike="noStrike" u="none">
                  <a:ln>
                    <a:noFill/>
                  </a:ln>
                  <a:solidFill>
                    <a:srgbClr val="3D3E20"/>
                  </a:solidFill>
                  <a:effectLst/>
                  <a:uLnTx/>
                  <a:uFillTx/>
                  <a:latin typeface="+mn-ea"/>
                </a:defRPr>
              </a:lvl1pPr>
            </a:lstStyle>
            <a:p>
              <a:pPr lvl="0">
                <a:defRPr/>
              </a:pPr>
              <a:r>
                <a:rPr altLang="en-US" lang="zh-CN" sz="2000"/>
                <a:t>假如你卖的产品是可以帮她省钱</a:t>
              </a:r>
            </a:p>
          </p:txBody>
        </p:sp>
        <p:sp>
          <p:nvSpPr>
            <p:cNvPr id="28" name="文本框 27">
              <a:extLst>
                <a:ext uri="{FF2B5EF4-FFF2-40B4-BE49-F238E27FC236}">
                  <a16:creationId xmlns:a16="http://schemas.microsoft.com/office/drawing/2014/main" id="{7B202C79-7B2A-4165-8943-7D9487235780}"/>
                </a:ext>
              </a:extLst>
            </p:cNvPr>
            <p:cNvSpPr txBox="1"/>
            <p:nvPr/>
          </p:nvSpPr>
          <p:spPr>
            <a:xfrm>
              <a:off x="8274599" y="3607498"/>
              <a:ext cx="3460893" cy="1551940"/>
            </a:xfrm>
            <a:prstGeom prst="rect">
              <a:avLst/>
            </a:prstGeom>
            <a:noFill/>
          </p:spPr>
          <p:txBody>
            <a:bodyPr rtlCol="0" wrap="square">
              <a:spAutoFit/>
            </a:bodyPr>
            <a:lstStyle>
              <a:defPPr>
                <a:defRPr lang="zh-CN"/>
              </a:defPPr>
              <a:lvl1pPr>
                <a:lnSpc>
                  <a:spcPts val="2300"/>
                </a:lnSpc>
                <a:defRPr sz="1200">
                  <a:solidFill>
                    <a:schemeClr val="tx1">
                      <a:lumMod val="95000"/>
                      <a:lumOff val="5000"/>
                    </a:schemeClr>
                  </a:solidFill>
                  <a:latin typeface="+mn-ea"/>
                </a:defRPr>
              </a:lvl1pPr>
            </a:lstStyle>
            <a:p>
              <a:pPr lvl="0">
                <a:defRPr/>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1 句话：你知道使用我们产品可以为你省钱吗？</a:t>
              </a:r>
            </a:p>
            <a:p>
              <a:pPr lvl="0">
                <a:defRPr/>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2 句话：你希望它为你省钱吗？</a:t>
              </a:r>
            </a:p>
            <a:p>
              <a:pPr lvl="0">
                <a:defRPr/>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sym typeface="+mn-ea"/>
                </a:rPr>
                <a:t>第 3 句话：如果你真的希望省钱那你认为从什么时候开始才恰当呢？</a:t>
              </a:r>
            </a:p>
          </p:txBody>
        </p:sp>
      </p:grpSp>
      <p:grpSp>
        <p:nvGrpSpPr>
          <p:cNvPr id="30" name="组合 29"/>
          <p:cNvGrpSpPr/>
          <p:nvPr/>
        </p:nvGrpSpPr>
        <p:grpSpPr>
          <a:xfrm>
            <a:off x="417513" y="4822409"/>
            <a:ext cx="11289538" cy="961187"/>
            <a:chOff x="418288" y="5053305"/>
            <a:chExt cx="11288687" cy="961510"/>
          </a:xfrm>
        </p:grpSpPr>
        <p:sp>
          <p:nvSpPr>
            <p:cNvPr id="31" name="圆角矩形 30"/>
            <p:cNvSpPr/>
            <p:nvPr/>
          </p:nvSpPr>
          <p:spPr>
            <a:xfrm>
              <a:off x="418288" y="5053305"/>
              <a:ext cx="11288687" cy="961510"/>
            </a:xfrm>
            <a:prstGeom prst="roundRect">
              <a:avLst/>
            </a:prstGeom>
            <a:solidFill>
              <a:schemeClr val="bg1">
                <a:lumMod val="95000"/>
              </a:schemeClr>
            </a:solid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p>
          </p:txBody>
        </p:sp>
        <p:sp>
          <p:nvSpPr>
            <p:cNvPr id="32" name="矩形 5"/>
            <p:cNvSpPr>
              <a:spLocks noChangeArrowheads="1"/>
            </p:cNvSpPr>
            <p:nvPr/>
          </p:nvSpPr>
          <p:spPr bwMode="auto">
            <a:xfrm>
              <a:off x="559373" y="5145705"/>
              <a:ext cx="11099154" cy="823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indent="457200"/>
              <a:r>
                <a:rPr altLang="en-US" lang="zh-CN" sz="1600">
                  <a:solidFill>
                    <a:srgbClr val="595959"/>
                  </a:solidFill>
                  <a:ea charset="-122" pitchFamily="49" typeface="华康简标题宋"/>
                </a:rPr>
                <a:t>永远是让顾客在成交阶段按照这个逻辑回答，是的，是的，是的，我要，我要，我要。</a:t>
              </a:r>
            </a:p>
            <a:p>
              <a:pPr indent="457200"/>
              <a:r>
                <a:rPr altLang="en-US" lang="zh-CN" sz="1600">
                  <a:solidFill>
                    <a:srgbClr val="595959"/>
                  </a:solidFill>
                  <a:ea charset="-122" pitchFamily="49" typeface="华康简标题宋"/>
                </a:rPr>
                <a:t>这是一种承诺的力量，他承诺了我知道它可以帮我赚钱，而我希望赚钱，前两个希望的结果是第三个，我应该马上希望开始才对。</a:t>
              </a:r>
            </a:p>
          </p:txBody>
        </p:sp>
      </p:grpSp>
    </p:spTree>
    <p:extLst>
      <p:ext uri="{BB962C8B-B14F-4D97-AF65-F5344CB8AC3E}">
        <p14:creationId val="314991507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3"/>
                                        </p:tgtEl>
                                        <p:attrNameLst>
                                          <p:attrName>style.visibility</p:attrName>
                                        </p:attrNameLst>
                                      </p:cBhvr>
                                      <p:to>
                                        <p:strVal val="visible"/>
                                      </p:to>
                                    </p:set>
                                    <p:animEffect filter="wipe(left)" transition="in">
                                      <p:cBhvr>
                                        <p:cTn dur="750" id="7"/>
                                        <p:tgtEl>
                                          <p:spTgt spid="33"/>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childTnLst>
                          </p:cTn>
                        </p:par>
                        <p:par>
                          <p:cTn fill="hold" id="43" nodeType="afterGroup">
                            <p:stCondLst>
                              <p:cond delay="3000"/>
                            </p:stCondLst>
                            <p:childTnLst>
                              <p:par>
                                <p:cTn fill="hold" id="44" nodeType="afterEffect" presetClass="entr" presetID="2" presetSubtype="2">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additive="base">
                                        <p:cTn dur="500" fill="hold" id="46"/>
                                        <p:tgtEl>
                                          <p:spTgt spid="9"/>
                                        </p:tgtEl>
                                        <p:attrNameLst>
                                          <p:attrName>ppt_x</p:attrName>
                                        </p:attrNameLst>
                                      </p:cBhvr>
                                      <p:tavLst>
                                        <p:tav tm="0">
                                          <p:val>
                                            <p:strVal val="1+#ppt_w/2"/>
                                          </p:val>
                                        </p:tav>
                                        <p:tav tm="100000">
                                          <p:val>
                                            <p:strVal val="#ppt_x"/>
                                          </p:val>
                                        </p:tav>
                                      </p:tavLst>
                                    </p:anim>
                                    <p:anim calcmode="lin" valueType="num">
                                      <p:cBhvr additive="base">
                                        <p:cTn dur="500" fill="hold" id="47"/>
                                        <p:tgtEl>
                                          <p:spTgt spid="9"/>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1+#ppt_w/2"/>
                                          </p:val>
                                        </p:tav>
                                        <p:tav tm="100000">
                                          <p:val>
                                            <p:strVal val="#ppt_x"/>
                                          </p:val>
                                        </p:tav>
                                      </p:tavLst>
                                    </p:anim>
                                    <p:anim calcmode="lin" valueType="num">
                                      <p:cBhvr additive="base">
                                        <p:cTn dur="500" fill="hold" id="51"/>
                                        <p:tgtEl>
                                          <p:spTgt spid="26"/>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22" presetSubtype="8">
                                  <p:stCondLst>
                                    <p:cond delay="0"/>
                                  </p:stCondLst>
                                  <p:childTnLst>
                                    <p:set>
                                      <p:cBhvr>
                                        <p:cTn dur="1" fill="hold" id="54">
                                          <p:stCondLst>
                                            <p:cond delay="0"/>
                                          </p:stCondLst>
                                        </p:cTn>
                                        <p:tgtEl>
                                          <p:spTgt spid="34"/>
                                        </p:tgtEl>
                                        <p:attrNameLst>
                                          <p:attrName>style.visibility</p:attrName>
                                        </p:attrNameLst>
                                      </p:cBhvr>
                                      <p:to>
                                        <p:strVal val="visible"/>
                                      </p:to>
                                    </p:set>
                                    <p:animEffect filter="wipe(left)" transition="in">
                                      <p:cBhvr>
                                        <p:cTn dur="750" id="55"/>
                                        <p:tgtEl>
                                          <p:spTgt spid="34"/>
                                        </p:tgtEl>
                                      </p:cBhvr>
                                    </p:animEffect>
                                  </p:childTnLst>
                                </p:cTn>
                              </p:par>
                            </p:childTnLst>
                          </p:cTn>
                        </p:par>
                        <p:par>
                          <p:cTn fill="hold" id="56" nodeType="afterGroup">
                            <p:stCondLst>
                              <p:cond delay="4250"/>
                            </p:stCondLst>
                            <p:childTnLst>
                              <p:par>
                                <p:cTn fill="hold" id="57" nodeType="afterEffect" presetClass="entr" presetID="53" presetSubtype="0">
                                  <p:stCondLst>
                                    <p:cond delay="0"/>
                                  </p:stCondLst>
                                  <p:childTnLst>
                                    <p:set>
                                      <p:cBhvr>
                                        <p:cTn dur="1" fill="hold" id="58">
                                          <p:stCondLst>
                                            <p:cond delay="0"/>
                                          </p:stCondLst>
                                        </p:cTn>
                                        <p:tgtEl>
                                          <p:spTgt spid="30"/>
                                        </p:tgtEl>
                                        <p:attrNameLst>
                                          <p:attrName>style.visibility</p:attrName>
                                        </p:attrNameLst>
                                      </p:cBhvr>
                                      <p:to>
                                        <p:strVal val="visible"/>
                                      </p:to>
                                    </p:set>
                                    <p:anim calcmode="lin" valueType="num">
                                      <p:cBhvr>
                                        <p:cTn dur="500" fill="hold" id="59"/>
                                        <p:tgtEl>
                                          <p:spTgt spid="30"/>
                                        </p:tgtEl>
                                        <p:attrNameLst>
                                          <p:attrName>ppt_w</p:attrName>
                                        </p:attrNameLst>
                                      </p:cBhvr>
                                      <p:tavLst>
                                        <p:tav tm="0">
                                          <p:val>
                                            <p:fltVal val="0"/>
                                          </p:val>
                                        </p:tav>
                                        <p:tav tm="100000">
                                          <p:val>
                                            <p:strVal val="#ppt_w"/>
                                          </p:val>
                                        </p:tav>
                                      </p:tavLst>
                                    </p:anim>
                                    <p:anim calcmode="lin" valueType="num">
                                      <p:cBhvr>
                                        <p:cTn dur="500" fill="hold" id="60"/>
                                        <p:tgtEl>
                                          <p:spTgt spid="30"/>
                                        </p:tgtEl>
                                        <p:attrNameLst>
                                          <p:attrName>ppt_h</p:attrName>
                                        </p:attrNameLst>
                                      </p:cBhvr>
                                      <p:tavLst>
                                        <p:tav tm="0">
                                          <p:val>
                                            <p:fltVal val="0"/>
                                          </p:val>
                                        </p:tav>
                                        <p:tav tm="100000">
                                          <p:val>
                                            <p:strVal val="#ppt_h"/>
                                          </p:val>
                                        </p:tav>
                                      </p:tavLst>
                                    </p:anim>
                                    <p:animEffect filter="fade" transition="in">
                                      <p:cBhvr>
                                        <p:cTn dur="500" id="6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6749449"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销售成交技巧——技巧二：下决定成交法</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cxnSp>
        <p:nvCxnSpPr>
          <p:cNvPr id="24" name="ïšḻïďê-Straight Connector 6"/>
          <p:cNvCxnSpPr/>
          <p:nvPr/>
        </p:nvCxnSpPr>
        <p:spPr>
          <a:xfrm>
            <a:off x="779380" y="3062274"/>
            <a:ext cx="4842476"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49962" y="1651770"/>
            <a:ext cx="6497458" cy="3683656"/>
            <a:chOff x="503602" y="2132856"/>
            <a:chExt cx="5859098" cy="3239723"/>
          </a:xfrm>
        </p:grpSpPr>
        <p:grpSp>
          <p:nvGrpSpPr>
            <p:cNvPr id="26" name="组合 25"/>
            <p:cNvGrpSpPr/>
            <p:nvPr/>
          </p:nvGrpSpPr>
          <p:grpSpPr>
            <a:xfrm>
              <a:off x="503602" y="5249660"/>
              <a:ext cx="5859098" cy="122919"/>
              <a:chOff x="-1348120" y="5777968"/>
              <a:chExt cx="9361040" cy="187524"/>
            </a:xfrm>
          </p:grpSpPr>
          <p:sp>
            <p:nvSpPr>
              <p:cNvPr id="33" name="îŝḷîḓé-Trapezoid 26"/>
              <p:cNvSpPr/>
              <p:nvPr/>
            </p:nvSpPr>
            <p:spPr>
              <a:xfrm flipV="1">
                <a:off x="-1348120" y="5928916"/>
                <a:ext cx="9361040" cy="36576"/>
              </a:xfrm>
              <a:prstGeom prst="trapezoid">
                <a:avLst>
                  <a:gd fmla="val 814192" name="adj"/>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sp>
            <p:nvSpPr>
              <p:cNvPr id="34" name="îŝḷîḓé-Rectangle 27"/>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grpSp>
        <p:grpSp>
          <p:nvGrpSpPr>
            <p:cNvPr id="27" name="组合 26"/>
            <p:cNvGrpSpPr/>
            <p:nvPr/>
          </p:nvGrpSpPr>
          <p:grpSpPr>
            <a:xfrm>
              <a:off x="1002671" y="2132856"/>
              <a:ext cx="4860960" cy="3080807"/>
              <a:chOff x="-375492" y="1139528"/>
              <a:chExt cx="7415785" cy="4700016"/>
            </a:xfrm>
          </p:grpSpPr>
          <p:grpSp>
            <p:nvGrpSpPr>
              <p:cNvPr id="28" name="组合 27"/>
              <p:cNvGrpSpPr/>
              <p:nvPr/>
            </p:nvGrpSpPr>
            <p:grpSpPr>
              <a:xfrm>
                <a:off x="-375492" y="1139528"/>
                <a:ext cx="7415785" cy="4700016"/>
                <a:chOff x="-375492" y="1139528"/>
                <a:chExt cx="7415785" cy="4700016"/>
              </a:xfrm>
            </p:grpSpPr>
            <p:sp>
              <p:nvSpPr>
                <p:cNvPr id="30" name="îŝḷîḓé-Freeform 30"/>
                <p:cNvSpPr/>
                <p:nvPr/>
              </p:nvSpPr>
              <p:spPr>
                <a:xfrm>
                  <a:off x="-375492" y="1139528"/>
                  <a:ext cx="7415784" cy="4700016"/>
                </a:xfrm>
                <a:custGeom>
                  <a:gdLst>
                    <a:gd fmla="*/ 224028 w 7415784" name="connsiteX0"/>
                    <a:gd fmla="*/ 269748 h 4700016" name="connsiteY0"/>
                    <a:gd fmla="*/ 224028 w 7415784" name="connsiteX1"/>
                    <a:gd fmla="*/ 4430268 h 4700016" name="connsiteY1"/>
                    <a:gd fmla="*/ 7191756 w 7415784" name="connsiteX2"/>
                    <a:gd fmla="*/ 4430268 h 4700016" name="connsiteY2"/>
                    <a:gd fmla="*/ 7191756 w 7415784" name="connsiteX3"/>
                    <a:gd fmla="*/ 269748 h 4700016" name="connsiteY3"/>
                    <a:gd fmla="*/ 266867 w 7415784" name="connsiteX4"/>
                    <a:gd fmla="*/ 0 h 4700016" name="connsiteY4"/>
                    <a:gd fmla="*/ 7148917 w 7415784" name="connsiteX5"/>
                    <a:gd fmla="*/ 0 h 4700016" name="connsiteY5"/>
                    <a:gd fmla="*/ 7415784 w 7415784" name="connsiteX6"/>
                    <a:gd fmla="*/ 266867 h 4700016" name="connsiteY6"/>
                    <a:gd fmla="*/ 7415784 w 7415784" name="connsiteX7"/>
                    <a:gd fmla="*/ 4433149 h 4700016" name="connsiteY7"/>
                    <a:gd fmla="*/ 7148917 w 7415784" name="connsiteX8"/>
                    <a:gd fmla="*/ 4700016 h 4700016" name="connsiteY8"/>
                    <a:gd fmla="*/ 266867 w 7415784" name="connsiteX9"/>
                    <a:gd fmla="*/ 4700016 h 4700016" name="connsiteY9"/>
                    <a:gd fmla="*/ 0 w 7415784" name="connsiteX10"/>
                    <a:gd fmla="*/ 4433149 h 4700016" name="connsiteY10"/>
                    <a:gd fmla="*/ 0 w 7415784" name="connsiteX11"/>
                    <a:gd fmla="*/ 266867 h 4700016" name="connsiteY11"/>
                    <a:gd fmla="*/ 266867 w 7415784" name="connsiteX12"/>
                    <a:gd fmla="*/ 0 h 470001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700016" w="7415783">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sp>
              <p:nvSpPr>
                <p:cNvPr id="31" name="îŝḷîḓé-Freeform 31"/>
                <p:cNvSpPr/>
                <p:nvPr/>
              </p:nvSpPr>
              <p:spPr>
                <a:xfrm>
                  <a:off x="-358011" y="1160080"/>
                  <a:ext cx="7380820" cy="4658913"/>
                </a:xfrm>
                <a:custGeom>
                  <a:gdLst>
                    <a:gd fmla="*/ 252028 w 7380820" name="connsiteX0"/>
                    <a:gd fmla="*/ 295230 h 4658912" name="connsiteY0"/>
                    <a:gd fmla="*/ 252028 w 7380820" name="connsiteX1"/>
                    <a:gd fmla="*/ 4363682 h 4658912" name="connsiteY1"/>
                    <a:gd fmla="*/ 7128792 w 7380820" name="connsiteX2"/>
                    <a:gd fmla="*/ 4363682 h 4658912" name="connsiteY2"/>
                    <a:gd fmla="*/ 7128792 w 7380820" name="connsiteX3"/>
                    <a:gd fmla="*/ 295230 h 4658912" name="connsiteY3"/>
                    <a:gd fmla="*/ 264533 w 7380820" name="connsiteX4"/>
                    <a:gd fmla="*/ 0 h 4658912" name="connsiteY4"/>
                    <a:gd fmla="*/ 7116287 w 7380820" name="connsiteX5"/>
                    <a:gd fmla="*/ 0 h 4658912" name="connsiteY5"/>
                    <a:gd fmla="*/ 7380820 w 7380820" name="connsiteX6"/>
                    <a:gd fmla="*/ 264533 h 4658912" name="connsiteY6"/>
                    <a:gd fmla="*/ 7380820 w 7380820" name="connsiteX7"/>
                    <a:gd fmla="*/ 4394379 h 4658912" name="connsiteY7"/>
                    <a:gd fmla="*/ 7116287 w 7380820" name="connsiteX8"/>
                    <a:gd fmla="*/ 4658912 h 4658912" name="connsiteY8"/>
                    <a:gd fmla="*/ 264533 w 7380820" name="connsiteX9"/>
                    <a:gd fmla="*/ 4658912 h 4658912" name="connsiteY9"/>
                    <a:gd fmla="*/ 0 w 7380820" name="connsiteX10"/>
                    <a:gd fmla="*/ 4394379 h 4658912" name="connsiteY10"/>
                    <a:gd fmla="*/ 0 w 7380820" name="connsiteX11"/>
                    <a:gd fmla="*/ 264533 h 4658912" name="connsiteY11"/>
                    <a:gd fmla="*/ 264533 w 7380820" name="connsiteX12"/>
                    <a:gd fmla="*/ 0 h 46589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658912" w="7380820">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sp>
              <p:nvSpPr>
                <p:cNvPr hidden="1" id="32" name="îŝḷîḓé-Freeform 32"/>
                <p:cNvSpPr/>
                <p:nvPr/>
              </p:nvSpPr>
              <p:spPr>
                <a:xfrm>
                  <a:off x="4509683" y="1139528"/>
                  <a:ext cx="2530610" cy="4700016"/>
                </a:xfrm>
                <a:custGeom>
                  <a:gdLst>
                    <a:gd fmla="*/ 0 w 2530610" name="connsiteX0"/>
                    <a:gd fmla="*/ 0 h 4700016" name="connsiteY0"/>
                    <a:gd fmla="*/ 2263743 w 2530610" name="connsiteX1"/>
                    <a:gd fmla="*/ 0 h 4700016" name="connsiteY1"/>
                    <a:gd fmla="*/ 2530610 w 2530610" name="connsiteX2"/>
                    <a:gd fmla="*/ 266867 h 4700016" name="connsiteY2"/>
                    <a:gd fmla="*/ 2530610 w 2530610" name="connsiteX3"/>
                    <a:gd fmla="*/ 4433149 h 4700016" name="connsiteY3"/>
                    <a:gd fmla="*/ 2263743 w 2530610" name="connsiteX4"/>
                    <a:gd fmla="*/ 4700016 h 4700016" name="connsiteY4"/>
                    <a:gd fmla="*/ 1961175 w 2530610" name="connsiteX5"/>
                    <a:gd fmla="*/ 4700016 h 47000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00016" w="2530610">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grpSp>
          <p:sp>
            <p:nvSpPr>
              <p:cNvPr id="29" name="îŝḷîḓé-Oval 29"/>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400" u="none">
                  <a:ln>
                    <a:noFill/>
                  </a:ln>
                  <a:solidFill>
                    <a:prstClr val="white"/>
                  </a:solidFill>
                  <a:effectLst/>
                  <a:uLnTx/>
                  <a:uFillTx/>
                  <a:latin charset="0" panose="020b0502020202020204" pitchFamily="34" typeface="Century Gothic"/>
                  <a:ea typeface="+mn-ea"/>
                  <a:cs typeface="+mn-cs"/>
                </a:endParaRPr>
              </a:p>
            </p:txBody>
          </p:sp>
        </p:grpSp>
      </p:grpSp>
      <p:sp>
        <p:nvSpPr>
          <p:cNvPr id="36" name="矩形 35"/>
          <p:cNvSpPr/>
          <p:nvPr/>
        </p:nvSpPr>
        <p:spPr>
          <a:xfrm>
            <a:off x="779380" y="1651770"/>
            <a:ext cx="4770582" cy="1188720"/>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不管你做出什么决定，买或者不买，你今天都必须做出一个决定。如果你只需投资XXXX元，就可以拥有最好的瓷砖？</a:t>
            </a:r>
          </a:p>
        </p:txBody>
      </p:sp>
      <p:sp>
        <p:nvSpPr>
          <p:cNvPr id="39" name="矩形 38"/>
          <p:cNvSpPr/>
          <p:nvPr/>
        </p:nvSpPr>
        <p:spPr>
          <a:xfrm>
            <a:off x="716973" y="3484395"/>
            <a:ext cx="4904883" cy="1554480"/>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你要顾客做决定，所以你就直接很坦白地跟他讲：今天不管你做或不做决定，你都必须做个决定，今天不管做与不做决定，都是一种决定。你只需付出多少多少钱，就可以得到怎样怎样的服务。</a:t>
            </a:r>
          </a:p>
        </p:txBody>
      </p:sp>
      <p:pic>
        <p:nvPicPr>
          <p:cNvPr id="41" name="图片占位符 69"/>
          <p:cNvPicPr>
            <a:picLocks noChangeAspect="1"/>
          </p:cNvPicPr>
          <p:nvPr/>
        </p:nvPicPr>
        <p:blipFill>
          <a:blip r:embed="rId4">
            <a:extLst>
              <a:ext uri="{28A0092B-C50C-407E-A947-70E740481C1C}">
                <a14:useLocalDpi val="0"/>
              </a:ext>
            </a:extLst>
          </a:blip>
          <a:stretch>
            <a:fillRect/>
          </a:stretch>
        </p:blipFill>
        <p:spPr>
          <a:xfrm>
            <a:off x="6286499" y="1843278"/>
            <a:ext cx="5148081" cy="3084322"/>
          </a:xfrm>
          <a:prstGeom prst="rect">
            <a:avLst/>
          </a:prstGeom>
        </p:spPr>
      </p:pic>
    </p:spTree>
    <p:extLst>
      <p:ext uri="{BB962C8B-B14F-4D97-AF65-F5344CB8AC3E}">
        <p14:creationId val="199461907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750" id="7"/>
                                        <p:tgtEl>
                                          <p:spTgt spid="35"/>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42"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1000" id="40"/>
                                        <p:tgtEl>
                                          <p:spTgt spid="25"/>
                                        </p:tgtEl>
                                      </p:cBhvr>
                                    </p:animEffect>
                                    <p:anim calcmode="lin" valueType="num">
                                      <p:cBhvr>
                                        <p:cTn dur="1000" fill="hold" id="41"/>
                                        <p:tgtEl>
                                          <p:spTgt spid="25"/>
                                        </p:tgtEl>
                                        <p:attrNameLst>
                                          <p:attrName>ppt_x</p:attrName>
                                        </p:attrNameLst>
                                      </p:cBhvr>
                                      <p:tavLst>
                                        <p:tav tm="0">
                                          <p:val>
                                            <p:strVal val="#ppt_x"/>
                                          </p:val>
                                        </p:tav>
                                        <p:tav tm="100000">
                                          <p:val>
                                            <p:strVal val="#ppt_x"/>
                                          </p:val>
                                        </p:tav>
                                      </p:tavLst>
                                    </p:anim>
                                    <p:anim calcmode="lin" valueType="num">
                                      <p:cBhvr>
                                        <p:cTn dur="1000" fill="hold" id="42"/>
                                        <p:tgtEl>
                                          <p:spTgt spid="25"/>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41"/>
                                        </p:tgtEl>
                                        <p:attrNameLst>
                                          <p:attrName>style.visibility</p:attrName>
                                        </p:attrNameLst>
                                      </p:cBhvr>
                                      <p:to>
                                        <p:strVal val="visible"/>
                                      </p:to>
                                    </p:set>
                                    <p:animEffect filter="fade" transition="in">
                                      <p:cBhvr>
                                        <p:cTn dur="1000" id="45"/>
                                        <p:tgtEl>
                                          <p:spTgt spid="41"/>
                                        </p:tgtEl>
                                      </p:cBhvr>
                                    </p:animEffect>
                                    <p:anim calcmode="lin" valueType="num">
                                      <p:cBhvr>
                                        <p:cTn dur="1000" fill="hold" id="46"/>
                                        <p:tgtEl>
                                          <p:spTgt spid="41"/>
                                        </p:tgtEl>
                                        <p:attrNameLst>
                                          <p:attrName>ppt_x</p:attrName>
                                        </p:attrNameLst>
                                      </p:cBhvr>
                                      <p:tavLst>
                                        <p:tav tm="0">
                                          <p:val>
                                            <p:strVal val="#ppt_x"/>
                                          </p:val>
                                        </p:tav>
                                        <p:tav tm="100000">
                                          <p:val>
                                            <p:strVal val="#ppt_x"/>
                                          </p:val>
                                        </p:tav>
                                      </p:tavLst>
                                    </p:anim>
                                    <p:anim calcmode="lin" valueType="num">
                                      <p:cBhvr>
                                        <p:cTn dur="1000" fill="hold" id="47"/>
                                        <p:tgtEl>
                                          <p:spTgt spid="41"/>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2" presetSubtype="4">
                                  <p:stCondLst>
                                    <p:cond delay="0"/>
                                  </p:stCondLst>
                                  <p:childTnLst>
                                    <p:set>
                                      <p:cBhvr>
                                        <p:cTn dur="1" fill="hold" id="50">
                                          <p:stCondLst>
                                            <p:cond delay="0"/>
                                          </p:stCondLst>
                                        </p:cTn>
                                        <p:tgtEl>
                                          <p:spTgt spid="36"/>
                                        </p:tgtEl>
                                        <p:attrNameLst>
                                          <p:attrName>style.visibility</p:attrName>
                                        </p:attrNameLst>
                                      </p:cBhvr>
                                      <p:to>
                                        <p:strVal val="visible"/>
                                      </p:to>
                                    </p:set>
                                    <p:anim calcmode="lin" valueType="num">
                                      <p:cBhvr additive="base">
                                        <p:cTn dur="500" fill="hold" id="51"/>
                                        <p:tgtEl>
                                          <p:spTgt spid="36"/>
                                        </p:tgtEl>
                                        <p:attrNameLst>
                                          <p:attrName>ppt_x</p:attrName>
                                        </p:attrNameLst>
                                      </p:cBhvr>
                                      <p:tavLst>
                                        <p:tav tm="0">
                                          <p:val>
                                            <p:strVal val="#ppt_x"/>
                                          </p:val>
                                        </p:tav>
                                        <p:tav tm="100000">
                                          <p:val>
                                            <p:strVal val="#ppt_x"/>
                                          </p:val>
                                        </p:tav>
                                      </p:tavLst>
                                    </p:anim>
                                    <p:anim calcmode="lin" valueType="num">
                                      <p:cBhvr additive="base">
                                        <p:cTn dur="500" fill="hold" id="52"/>
                                        <p:tgtEl>
                                          <p:spTgt spid="36"/>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500" fill="hold" id="55"/>
                                        <p:tgtEl>
                                          <p:spTgt spid="39"/>
                                        </p:tgtEl>
                                        <p:attrNameLst>
                                          <p:attrName>ppt_x</p:attrName>
                                        </p:attrNameLst>
                                      </p:cBhvr>
                                      <p:tavLst>
                                        <p:tav tm="0">
                                          <p:val>
                                            <p:strVal val="#ppt_x"/>
                                          </p:val>
                                        </p:tav>
                                        <p:tav tm="100000">
                                          <p:val>
                                            <p:strVal val="#ppt_x"/>
                                          </p:val>
                                        </p:tav>
                                      </p:tavLst>
                                    </p:anim>
                                    <p:anim calcmode="lin" valueType="num">
                                      <p:cBhvr additive="base">
                                        <p:cTn dur="500" fill="hold" id="56"/>
                                        <p:tgtEl>
                                          <p:spTgt spid="39"/>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4000"/>
                            </p:stCondLst>
                            <p:childTnLst>
                              <p:par>
                                <p:cTn fill="hold" id="58" nodeType="afterEffect" presetClass="entr" presetID="22" presetSubtype="8">
                                  <p:stCondLst>
                                    <p:cond delay="0"/>
                                  </p:stCondLst>
                                  <p:childTnLst>
                                    <p:set>
                                      <p:cBhvr>
                                        <p:cTn dur="1" fill="hold" id="59">
                                          <p:stCondLst>
                                            <p:cond delay="0"/>
                                          </p:stCondLst>
                                        </p:cTn>
                                        <p:tgtEl>
                                          <p:spTgt spid="24"/>
                                        </p:tgtEl>
                                        <p:attrNameLst>
                                          <p:attrName>style.visibility</p:attrName>
                                        </p:attrNameLst>
                                      </p:cBhvr>
                                      <p:to>
                                        <p:strVal val="visible"/>
                                      </p:to>
                                    </p:set>
                                    <p:animEffect filter="wipe(left)" transition="in">
                                      <p:cBhvr>
                                        <p:cTn dur="500" id="60"/>
                                        <p:tgtEl>
                                          <p:spTgt spid="24"/>
                                        </p:tgtEl>
                                      </p:cBhvr>
                                    </p:animEffect>
                                  </p:childTnLst>
                                </p:cTn>
                              </p:par>
                            </p:childTnLst>
                          </p:cTn>
                        </p:par>
                        <p:par>
                          <p:cTn fill="hold" id="61" nodeType="afterGroup">
                            <p:stCondLst>
                              <p:cond delay="4500"/>
                            </p:stCondLst>
                            <p:childTnLst>
                              <p:par>
                                <p:cTn fill="hold" grpId="0" id="62" nodeType="afterEffect" presetClass="entr" presetID="22" presetSubtype="8">
                                  <p:stCondLst>
                                    <p:cond delay="0"/>
                                  </p:stCondLst>
                                  <p:childTnLst>
                                    <p:set>
                                      <p:cBhvr>
                                        <p:cTn dur="1" fill="hold" id="63">
                                          <p:stCondLst>
                                            <p:cond delay="0"/>
                                          </p:stCondLst>
                                        </p:cTn>
                                        <p:tgtEl>
                                          <p:spTgt spid="37"/>
                                        </p:tgtEl>
                                        <p:attrNameLst>
                                          <p:attrName>style.visibility</p:attrName>
                                        </p:attrNameLst>
                                      </p:cBhvr>
                                      <p:to>
                                        <p:strVal val="visible"/>
                                      </p:to>
                                    </p:set>
                                    <p:animEffect filter="wipe(left)" transition="in">
                                      <p:cBhvr>
                                        <p:cTn dur="750" id="64"/>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11"/>
      <p:bldP grpId="0" spid="36"/>
      <p:bldP grpId="0" spid="3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10cd800d-f1e1-4164-b8d1-b9fe01742fc2"/>
          <p:cNvGrpSpPr>
            <a:grpSpLocks noChangeAspect="1"/>
          </p:cNvGrpSpPr>
          <p:nvPr/>
        </p:nvGrpSpPr>
        <p:grpSpPr>
          <a:xfrm>
            <a:off x="1193243" y="761335"/>
            <a:ext cx="10065304" cy="5322854"/>
            <a:chOff x="612475" y="789156"/>
            <a:chExt cx="11500519" cy="6081838"/>
          </a:xfrm>
        </p:grpSpPr>
        <p:sp>
          <p:nvSpPr>
            <p:cNvPr id="12" name="Freeform: Shape 3"/>
            <p:cNvSpPr/>
            <p:nvPr/>
          </p:nvSpPr>
          <p:spPr>
            <a:xfrm>
              <a:off x="7221094" y="2604447"/>
              <a:ext cx="1596734" cy="1669515"/>
            </a:xfrm>
            <a:custGeom>
              <a:cxnLst>
                <a:cxn ang="0">
                  <a:pos x="wd2" y="hd2"/>
                </a:cxn>
                <a:cxn ang="5400000">
                  <a:pos x="wd2" y="hd2"/>
                </a:cxn>
                <a:cxn ang="10800000">
                  <a:pos x="wd2" y="hd2"/>
                </a:cxn>
                <a:cxn ang="16200000">
                  <a:pos x="wd2" y="hd2"/>
                </a:cxn>
              </a:cxnLst>
              <a:rect b="b" l="0" r="r" t="0"/>
              <a:pathLst>
                <a:path extrusionOk="0" h="21600" w="21600">
                  <a:moveTo>
                    <a:pt x="5473" y="0"/>
                  </a:moveTo>
                  <a:lnTo>
                    <a:pt x="0" y="0"/>
                  </a:lnTo>
                  <a:lnTo>
                    <a:pt x="9794" y="21600"/>
                  </a:lnTo>
                  <a:lnTo>
                    <a:pt x="21600" y="21600"/>
                  </a:lnTo>
                  <a:lnTo>
                    <a:pt x="11806" y="0"/>
                  </a:lnTo>
                  <a:cubicBezTo>
                    <a:pt x="11806" y="0"/>
                    <a:pt x="5473" y="0"/>
                    <a:pt x="5473" y="0"/>
                  </a:cubicBezTo>
                  <a:close/>
                </a:path>
              </a:pathLst>
            </a:custGeom>
            <a:solidFill>
              <a:srgbClr val="36B8BD"/>
            </a:solidFill>
            <a:ln w="12700">
              <a:miter lim="400000"/>
            </a:ln>
          </p:spPr>
          <p:txBody>
            <a:bodyPr anchor="ctr"/>
            <a:lstStyle/>
            <a:p>
              <a:pPr algn="ctr" defTabSz="1218565"/>
              <a:endParaRPr sz="1800">
                <a:solidFill>
                  <a:prstClr val="black"/>
                </a:solidFill>
              </a:endParaRPr>
            </a:p>
          </p:txBody>
        </p:sp>
        <p:sp>
          <p:nvSpPr>
            <p:cNvPr id="18" name="Freeform: Shape 4"/>
            <p:cNvSpPr/>
            <p:nvPr/>
          </p:nvSpPr>
          <p:spPr>
            <a:xfrm>
              <a:off x="5550353" y="3136046"/>
              <a:ext cx="1596745" cy="1669528"/>
            </a:xfrm>
            <a:custGeom>
              <a:cxnLst>
                <a:cxn ang="0">
                  <a:pos x="wd2" y="hd2"/>
                </a:cxn>
                <a:cxn ang="5400000">
                  <a:pos x="wd2" y="hd2"/>
                </a:cxn>
                <a:cxn ang="10800000">
                  <a:pos x="wd2" y="hd2"/>
                </a:cxn>
                <a:cxn ang="16200000">
                  <a:pos x="wd2" y="hd2"/>
                </a:cxn>
              </a:cxnLst>
              <a:rect b="b" l="0" r="r" t="0"/>
              <a:pathLst>
                <a:path extrusionOk="0" h="21600" w="21600">
                  <a:moveTo>
                    <a:pt x="0" y="0"/>
                  </a:moveTo>
                  <a:lnTo>
                    <a:pt x="9794" y="21600"/>
                  </a:lnTo>
                  <a:lnTo>
                    <a:pt x="21600" y="21600"/>
                  </a:lnTo>
                  <a:lnTo>
                    <a:pt x="11806" y="0"/>
                  </a:lnTo>
                  <a:cubicBezTo>
                    <a:pt x="11806" y="0"/>
                    <a:pt x="0" y="0"/>
                    <a:pt x="0" y="0"/>
                  </a:cubicBezTo>
                  <a:close/>
                </a:path>
              </a:pathLst>
            </a:custGeom>
            <a:solidFill>
              <a:srgbClr val="36B8BD"/>
            </a:solidFill>
            <a:ln w="12700">
              <a:miter lim="400000"/>
            </a:ln>
          </p:spPr>
          <p:txBody>
            <a:bodyPr anchor="ctr"/>
            <a:lstStyle/>
            <a:p>
              <a:pPr algn="ctr" defTabSz="1218565"/>
              <a:endParaRPr sz="1800">
                <a:solidFill>
                  <a:prstClr val="black"/>
                </a:solidFill>
              </a:endParaRPr>
            </a:p>
          </p:txBody>
        </p:sp>
        <p:sp>
          <p:nvSpPr>
            <p:cNvPr id="19" name="Freeform: Shape 5"/>
            <p:cNvSpPr/>
            <p:nvPr/>
          </p:nvSpPr>
          <p:spPr>
            <a:xfrm>
              <a:off x="3874184" y="3673070"/>
              <a:ext cx="1596726" cy="1669536"/>
            </a:xfrm>
            <a:custGeom>
              <a:cxnLst>
                <a:cxn ang="0">
                  <a:pos x="wd2" y="hd2"/>
                </a:cxn>
                <a:cxn ang="5400000">
                  <a:pos x="wd2" y="hd2"/>
                </a:cxn>
                <a:cxn ang="10800000">
                  <a:pos x="wd2" y="hd2"/>
                </a:cxn>
                <a:cxn ang="16200000">
                  <a:pos x="wd2" y="hd2"/>
                </a:cxn>
              </a:cxnLst>
              <a:rect b="b" l="0" r="r" t="0"/>
              <a:pathLst>
                <a:path extrusionOk="0" h="21600" w="21600">
                  <a:moveTo>
                    <a:pt x="0" y="0"/>
                  </a:moveTo>
                  <a:lnTo>
                    <a:pt x="9794" y="21600"/>
                  </a:lnTo>
                  <a:lnTo>
                    <a:pt x="21600" y="21600"/>
                  </a:lnTo>
                  <a:lnTo>
                    <a:pt x="11806" y="0"/>
                  </a:lnTo>
                  <a:cubicBezTo>
                    <a:pt x="11806" y="0"/>
                    <a:pt x="0" y="0"/>
                    <a:pt x="0" y="0"/>
                  </a:cubicBezTo>
                  <a:close/>
                </a:path>
              </a:pathLst>
            </a:custGeom>
            <a:solidFill>
              <a:srgbClr val="36B8BD"/>
            </a:solidFill>
            <a:ln w="12700">
              <a:miter lim="400000"/>
            </a:ln>
          </p:spPr>
          <p:txBody>
            <a:bodyPr anchor="ctr"/>
            <a:lstStyle/>
            <a:p>
              <a:pPr algn="ctr" defTabSz="1218565"/>
              <a:endParaRPr sz="1800">
                <a:solidFill>
                  <a:prstClr val="black"/>
                </a:solidFill>
              </a:endParaRPr>
            </a:p>
          </p:txBody>
        </p:sp>
        <p:sp>
          <p:nvSpPr>
            <p:cNvPr id="20" name="Freeform: Shape 6"/>
            <p:cNvSpPr/>
            <p:nvPr/>
          </p:nvSpPr>
          <p:spPr>
            <a:xfrm>
              <a:off x="6266384" y="2604446"/>
              <a:ext cx="1820532" cy="2202426"/>
            </a:xfrm>
            <a:custGeom>
              <a:cxnLst>
                <a:cxn ang="0">
                  <a:pos x="wd2" y="hd2"/>
                </a:cxn>
                <a:cxn ang="5400000">
                  <a:pos x="wd2" y="hd2"/>
                </a:cxn>
                <a:cxn ang="10800000">
                  <a:pos x="wd2" y="hd2"/>
                </a:cxn>
                <a:cxn ang="16200000">
                  <a:pos x="wd2" y="hd2"/>
                </a:cxn>
              </a:cxnLst>
              <a:rect b="b" l="0" r="r" t="0"/>
              <a:pathLst>
                <a:path extrusionOk="0" h="21600" w="21600">
                  <a:moveTo>
                    <a:pt x="11245" y="0"/>
                  </a:moveTo>
                  <a:lnTo>
                    <a:pt x="0" y="21600"/>
                  </a:lnTo>
                  <a:lnTo>
                    <a:pt x="10355" y="21600"/>
                  </a:lnTo>
                  <a:lnTo>
                    <a:pt x="21600" y="0"/>
                  </a:lnTo>
                  <a:cubicBezTo>
                    <a:pt x="21600" y="0"/>
                    <a:pt x="11245" y="0"/>
                    <a:pt x="11245" y="0"/>
                  </a:cubicBezTo>
                  <a:close/>
                </a:path>
              </a:pathLst>
            </a:custGeom>
            <a:solidFill>
              <a:srgbClr val="144C85"/>
            </a:solidFill>
            <a:ln w="12700">
              <a:miter lim="400000"/>
            </a:ln>
          </p:spPr>
          <p:txBody>
            <a:bodyPr anchor="ctr"/>
            <a:lstStyle/>
            <a:p>
              <a:pPr algn="ctr" defTabSz="1218565"/>
              <a:endParaRPr sz="1800">
                <a:solidFill>
                  <a:prstClr val="black"/>
                </a:solidFill>
              </a:endParaRPr>
            </a:p>
          </p:txBody>
        </p:sp>
        <p:sp>
          <p:nvSpPr>
            <p:cNvPr id="21" name="Freeform: Shape 7"/>
            <p:cNvSpPr/>
            <p:nvPr/>
          </p:nvSpPr>
          <p:spPr>
            <a:xfrm>
              <a:off x="4595642" y="3136047"/>
              <a:ext cx="1820537" cy="2202421"/>
            </a:xfrm>
            <a:custGeom>
              <a:cxnLst>
                <a:cxn ang="0">
                  <a:pos x="wd2" y="hd2"/>
                </a:cxn>
                <a:cxn ang="5400000">
                  <a:pos x="wd2" y="hd2"/>
                </a:cxn>
                <a:cxn ang="10800000">
                  <a:pos x="wd2" y="hd2"/>
                </a:cxn>
                <a:cxn ang="16200000">
                  <a:pos x="wd2" y="hd2"/>
                </a:cxn>
              </a:cxnLst>
              <a:rect b="b" l="0" r="r" t="0"/>
              <a:pathLst>
                <a:path extrusionOk="0" h="21600" w="21600">
                  <a:moveTo>
                    <a:pt x="11245" y="0"/>
                  </a:moveTo>
                  <a:lnTo>
                    <a:pt x="0" y="21600"/>
                  </a:lnTo>
                  <a:lnTo>
                    <a:pt x="10355" y="21600"/>
                  </a:lnTo>
                  <a:lnTo>
                    <a:pt x="21600" y="0"/>
                  </a:lnTo>
                  <a:cubicBezTo>
                    <a:pt x="21600" y="0"/>
                    <a:pt x="11245" y="0"/>
                    <a:pt x="11245" y="0"/>
                  </a:cubicBezTo>
                  <a:close/>
                </a:path>
              </a:pathLst>
            </a:custGeom>
            <a:solidFill>
              <a:srgbClr val="144C85"/>
            </a:solidFill>
            <a:ln w="12700">
              <a:miter lim="400000"/>
            </a:ln>
          </p:spPr>
          <p:txBody>
            <a:bodyPr anchor="ctr"/>
            <a:lstStyle/>
            <a:p>
              <a:pPr algn="ctr" defTabSz="1218565"/>
              <a:endParaRPr sz="1800">
                <a:solidFill>
                  <a:prstClr val="black"/>
                </a:solidFill>
              </a:endParaRPr>
            </a:p>
          </p:txBody>
        </p:sp>
        <p:sp>
          <p:nvSpPr>
            <p:cNvPr id="22" name="Freeform: Shape 8"/>
            <p:cNvSpPr/>
            <p:nvPr/>
          </p:nvSpPr>
          <p:spPr>
            <a:xfrm>
              <a:off x="7942553" y="789156"/>
              <a:ext cx="2524771" cy="3484116"/>
            </a:xfrm>
            <a:custGeom>
              <a:cxnLst>
                <a:cxn ang="0">
                  <a:pos x="wd2" y="hd2"/>
                </a:cxn>
                <a:cxn ang="5400000">
                  <a:pos x="wd2" y="hd2"/>
                </a:cxn>
                <a:cxn ang="10800000">
                  <a:pos x="wd2" y="hd2"/>
                </a:cxn>
                <a:cxn ang="16200000">
                  <a:pos x="wd2" y="hd2"/>
                </a:cxn>
              </a:cxnLst>
              <a:rect b="b" l="0" r="r" t="0"/>
              <a:pathLst>
                <a:path extrusionOk="0" h="21600" w="21600">
                  <a:moveTo>
                    <a:pt x="21600" y="6058"/>
                  </a:moveTo>
                  <a:lnTo>
                    <a:pt x="17869" y="0"/>
                  </a:lnTo>
                  <a:lnTo>
                    <a:pt x="6889" y="6058"/>
                  </a:lnTo>
                  <a:lnTo>
                    <a:pt x="10511" y="6058"/>
                  </a:lnTo>
                  <a:lnTo>
                    <a:pt x="0" y="21600"/>
                  </a:lnTo>
                  <a:lnTo>
                    <a:pt x="7466" y="21600"/>
                  </a:lnTo>
                  <a:lnTo>
                    <a:pt x="17978" y="6058"/>
                  </a:lnTo>
                  <a:lnTo>
                    <a:pt x="21600" y="6058"/>
                  </a:lnTo>
                  <a:close/>
                </a:path>
              </a:pathLst>
            </a:custGeom>
            <a:solidFill>
              <a:srgbClr val="144C85"/>
            </a:solidFill>
            <a:ln w="12700">
              <a:miter lim="400000"/>
            </a:ln>
          </p:spPr>
          <p:txBody>
            <a:bodyPr anchor="ctr"/>
            <a:lstStyle/>
            <a:p>
              <a:pPr algn="ctr" defTabSz="1218565"/>
              <a:endParaRPr sz="1800">
                <a:solidFill>
                  <a:prstClr val="black"/>
                </a:solidFill>
              </a:endParaRPr>
            </a:p>
          </p:txBody>
        </p:sp>
        <p:sp>
          <p:nvSpPr>
            <p:cNvPr id="23" name="Oval 19"/>
            <p:cNvSpPr/>
            <p:nvPr/>
          </p:nvSpPr>
          <p:spPr>
            <a:xfrm>
              <a:off x="4905295" y="4731108"/>
              <a:ext cx="513680" cy="513679"/>
            </a:xfrm>
            <a:prstGeom prst="ellipse">
              <a:avLst/>
            </a:prstGeom>
            <a:solidFill>
              <a:srgbClr val="FFFFFF"/>
            </a:solidFill>
            <a:ln cap="flat" w="12700">
              <a:noFill/>
              <a:miter lim="400000"/>
            </a:ln>
            <a:effectLst/>
          </p:spPr>
          <p:txBody>
            <a:bodyPr anchor="ctr" bIns="19045" lIns="19045" rIns="19045" tIns="19045" wrap="none">
              <a:normAutofit lnSpcReduction="10000"/>
            </a:bodyPr>
            <a:lstStyle/>
            <a:p>
              <a:pPr algn="ctr" defTabSz="1218565"/>
              <a:r>
                <a:rPr lang="en-US" sz="2000">
                  <a:solidFill>
                    <a:prstClr val="black">
                      <a:lumMod val="65000"/>
                      <a:lumOff val="35000"/>
                    </a:prstClr>
                  </a:solidFill>
                </a:rPr>
                <a:t>2</a:t>
              </a:r>
            </a:p>
          </p:txBody>
        </p:sp>
        <p:sp>
          <p:nvSpPr>
            <p:cNvPr id="24" name="Oval 22"/>
            <p:cNvSpPr/>
            <p:nvPr/>
          </p:nvSpPr>
          <p:spPr>
            <a:xfrm>
              <a:off x="7256980" y="2701315"/>
              <a:ext cx="513679" cy="513680"/>
            </a:xfrm>
            <a:prstGeom prst="ellipse">
              <a:avLst/>
            </a:prstGeom>
            <a:solidFill>
              <a:srgbClr val="FFFFFF"/>
            </a:solidFill>
            <a:ln cap="flat" w="12700">
              <a:noFill/>
              <a:miter lim="400000"/>
            </a:ln>
            <a:effectLst/>
          </p:spPr>
          <p:txBody>
            <a:bodyPr anchor="ctr" bIns="19045" lIns="19045" rIns="19045" tIns="19045" wrap="none">
              <a:normAutofit lnSpcReduction="10000"/>
            </a:bodyPr>
            <a:lstStyle/>
            <a:p>
              <a:pPr algn="ctr" defTabSz="1218565"/>
              <a:r>
                <a:rPr lang="en-US" sz="2000">
                  <a:solidFill>
                    <a:prstClr val="black">
                      <a:lumMod val="65000"/>
                      <a:lumOff val="35000"/>
                    </a:prstClr>
                  </a:solidFill>
                </a:rPr>
                <a:t>3</a:t>
              </a:r>
            </a:p>
          </p:txBody>
        </p:sp>
        <p:sp>
          <p:nvSpPr>
            <p:cNvPr id="25" name="Oval 25"/>
            <p:cNvSpPr/>
            <p:nvPr/>
          </p:nvSpPr>
          <p:spPr>
            <a:xfrm>
              <a:off x="8285100" y="3644179"/>
              <a:ext cx="513679" cy="513680"/>
            </a:xfrm>
            <a:prstGeom prst="ellipse">
              <a:avLst/>
            </a:prstGeom>
            <a:solidFill>
              <a:srgbClr val="FFFFFF"/>
            </a:solidFill>
            <a:ln cap="flat" w="12700">
              <a:noFill/>
              <a:miter lim="400000"/>
            </a:ln>
            <a:effectLst/>
          </p:spPr>
          <p:txBody>
            <a:bodyPr anchor="ctr" bIns="19045" lIns="19045" rIns="19045" tIns="19045" wrap="none">
              <a:normAutofit lnSpcReduction="10000"/>
            </a:bodyPr>
            <a:lstStyle/>
            <a:p>
              <a:pPr algn="ctr" defTabSz="1218565"/>
              <a:r>
                <a:rPr lang="en-US" sz="2000">
                  <a:solidFill>
                    <a:prstClr val="black">
                      <a:lumMod val="65000"/>
                      <a:lumOff val="35000"/>
                    </a:prstClr>
                  </a:solidFill>
                </a:rPr>
                <a:t>4</a:t>
              </a:r>
            </a:p>
          </p:txBody>
        </p:sp>
        <p:grpSp>
          <p:nvGrpSpPr>
            <p:cNvPr id="26" name="Group 27"/>
            <p:cNvGrpSpPr/>
            <p:nvPr/>
          </p:nvGrpSpPr>
          <p:grpSpPr>
            <a:xfrm>
              <a:off x="3017993" y="2571272"/>
              <a:ext cx="5105082" cy="78541"/>
              <a:chOff x="3307444" y="2571272"/>
              <a:chExt cx="5105082" cy="78541"/>
            </a:xfrm>
          </p:grpSpPr>
          <p:sp>
            <p:nvSpPr>
              <p:cNvPr id="38" name="Straight Connector 28"/>
              <p:cNvSpPr/>
              <p:nvPr/>
            </p:nvSpPr>
            <p:spPr>
              <a:xfrm>
                <a:off x="3320190" y="2600708"/>
                <a:ext cx="5092336" cy="0"/>
              </a:xfrm>
              <a:prstGeom prst="line">
                <a:avLst/>
              </a:prstGeom>
              <a:ln w="12700">
                <a:solidFill>
                  <a:schemeClr val="bg1">
                    <a:lumMod val="65000"/>
                  </a:schemeClr>
                </a:solidFill>
                <a:miter lim="400000"/>
              </a:ln>
            </p:spPr>
            <p:txBody>
              <a:bodyPr anchor="ctr"/>
              <a:lstStyle/>
              <a:p>
                <a:pPr algn="ctr" defTabSz="1218565"/>
                <a:endParaRPr sz="1800">
                  <a:solidFill>
                    <a:prstClr val="black"/>
                  </a:solidFill>
                </a:endParaRPr>
              </a:p>
            </p:txBody>
          </p:sp>
          <p:sp>
            <p:nvSpPr>
              <p:cNvPr id="39" name="Oval 29"/>
              <p:cNvSpPr/>
              <p:nvPr/>
            </p:nvSpPr>
            <p:spPr>
              <a:xfrm>
                <a:off x="3307444" y="2571272"/>
                <a:ext cx="78541" cy="78541"/>
              </a:xfrm>
              <a:prstGeom prst="ellipse">
                <a:avLst/>
              </a:prstGeom>
              <a:solidFill>
                <a:schemeClr val="bg1">
                  <a:lumMod val="75000"/>
                </a:schemeClr>
              </a:solidFill>
              <a:ln w="12700">
                <a:miter lim="400000"/>
              </a:ln>
            </p:spPr>
            <p:txBody>
              <a:bodyPr anchor="ctr"/>
              <a:lstStyle/>
              <a:p>
                <a:pPr algn="ctr" defTabSz="1218565"/>
                <a:endParaRPr sz="1800">
                  <a:solidFill>
                    <a:prstClr val="black"/>
                  </a:solidFill>
                </a:endParaRPr>
              </a:p>
            </p:txBody>
          </p:sp>
        </p:grpSp>
        <p:grpSp>
          <p:nvGrpSpPr>
            <p:cNvPr id="27" name="Group 30"/>
            <p:cNvGrpSpPr/>
            <p:nvPr/>
          </p:nvGrpSpPr>
          <p:grpSpPr>
            <a:xfrm>
              <a:off x="612475" y="3636525"/>
              <a:ext cx="4107113" cy="78541"/>
              <a:chOff x="901926" y="3636525"/>
              <a:chExt cx="4107113" cy="78541"/>
            </a:xfrm>
          </p:grpSpPr>
          <p:sp>
            <p:nvSpPr>
              <p:cNvPr id="36" name="Straight Connector 31"/>
              <p:cNvSpPr/>
              <p:nvPr/>
            </p:nvSpPr>
            <p:spPr>
              <a:xfrm>
                <a:off x="1028585" y="3675797"/>
                <a:ext cx="3980454" cy="0"/>
              </a:xfrm>
              <a:prstGeom prst="line">
                <a:avLst/>
              </a:prstGeom>
              <a:ln w="12700">
                <a:solidFill>
                  <a:schemeClr val="bg1">
                    <a:lumMod val="65000"/>
                  </a:schemeClr>
                </a:solidFill>
                <a:miter lim="400000"/>
              </a:ln>
            </p:spPr>
            <p:txBody>
              <a:bodyPr anchor="ctr"/>
              <a:lstStyle/>
              <a:p>
                <a:pPr algn="ctr" defTabSz="1218565"/>
                <a:endParaRPr sz="1800">
                  <a:solidFill>
                    <a:prstClr val="black"/>
                  </a:solidFill>
                </a:endParaRPr>
              </a:p>
            </p:txBody>
          </p:sp>
          <p:sp>
            <p:nvSpPr>
              <p:cNvPr id="37" name="Oval 32"/>
              <p:cNvSpPr/>
              <p:nvPr/>
            </p:nvSpPr>
            <p:spPr>
              <a:xfrm>
                <a:off x="901926" y="3636525"/>
                <a:ext cx="78540" cy="78541"/>
              </a:xfrm>
              <a:prstGeom prst="ellipse">
                <a:avLst/>
              </a:prstGeom>
              <a:solidFill>
                <a:schemeClr val="bg1">
                  <a:lumMod val="75000"/>
                </a:schemeClr>
              </a:solidFill>
              <a:ln w="12700">
                <a:solidFill>
                  <a:schemeClr val="bg1">
                    <a:lumMod val="75000"/>
                  </a:schemeClr>
                </a:solidFill>
                <a:miter lim="400000"/>
              </a:ln>
            </p:spPr>
            <p:txBody>
              <a:bodyPr anchor="ctr"/>
              <a:lstStyle/>
              <a:p>
                <a:pPr algn="ctr" defTabSz="1218565"/>
                <a:endParaRPr sz="1800">
                  <a:solidFill>
                    <a:prstClr val="black"/>
                  </a:solidFill>
                </a:endParaRPr>
              </a:p>
            </p:txBody>
          </p:sp>
        </p:grpSp>
        <p:grpSp>
          <p:nvGrpSpPr>
            <p:cNvPr id="28" name="Group 33"/>
            <p:cNvGrpSpPr/>
            <p:nvPr/>
          </p:nvGrpSpPr>
          <p:grpSpPr>
            <a:xfrm>
              <a:off x="7937471" y="4238866"/>
              <a:ext cx="4175523" cy="78541"/>
              <a:chOff x="7937471" y="4238866"/>
              <a:chExt cx="4175523" cy="78541"/>
            </a:xfrm>
          </p:grpSpPr>
          <p:sp>
            <p:nvSpPr>
              <p:cNvPr id="34" name="Straight Connector 34"/>
              <p:cNvSpPr/>
              <p:nvPr/>
            </p:nvSpPr>
            <p:spPr>
              <a:xfrm>
                <a:off x="7937471" y="4278137"/>
                <a:ext cx="4175523" cy="0"/>
              </a:xfrm>
              <a:prstGeom prst="line">
                <a:avLst/>
              </a:prstGeom>
              <a:ln w="12700">
                <a:solidFill>
                  <a:schemeClr val="bg1">
                    <a:lumMod val="65000"/>
                  </a:schemeClr>
                </a:solidFill>
                <a:miter lim="400000"/>
              </a:ln>
            </p:spPr>
            <p:txBody>
              <a:bodyPr anchor="ctr"/>
              <a:lstStyle/>
              <a:p>
                <a:pPr algn="ctr" defTabSz="1218565"/>
                <a:endParaRPr sz="1800">
                  <a:solidFill>
                    <a:prstClr val="black"/>
                  </a:solidFill>
                </a:endParaRPr>
              </a:p>
            </p:txBody>
          </p:sp>
          <p:sp>
            <p:nvSpPr>
              <p:cNvPr id="35" name="Oval 35"/>
              <p:cNvSpPr/>
              <p:nvPr/>
            </p:nvSpPr>
            <p:spPr>
              <a:xfrm>
                <a:off x="12033473" y="4238866"/>
                <a:ext cx="78541" cy="78541"/>
              </a:xfrm>
              <a:prstGeom prst="ellipse">
                <a:avLst/>
              </a:prstGeom>
              <a:solidFill>
                <a:schemeClr val="bg1">
                  <a:lumMod val="75000"/>
                </a:schemeClr>
              </a:solidFill>
              <a:ln w="12700">
                <a:miter lim="400000"/>
              </a:ln>
            </p:spPr>
            <p:txBody>
              <a:bodyPr anchor="ctr"/>
              <a:lstStyle/>
              <a:p>
                <a:pPr algn="ctr" defTabSz="1218565"/>
                <a:endParaRPr sz="1800">
                  <a:solidFill>
                    <a:prstClr val="black"/>
                  </a:solidFill>
                </a:endParaRPr>
              </a:p>
            </p:txBody>
          </p:sp>
        </p:grpSp>
        <p:grpSp>
          <p:nvGrpSpPr>
            <p:cNvPr id="29" name="Group 36"/>
            <p:cNvGrpSpPr/>
            <p:nvPr/>
          </p:nvGrpSpPr>
          <p:grpSpPr>
            <a:xfrm>
              <a:off x="4591378" y="5305128"/>
              <a:ext cx="3932623" cy="78541"/>
              <a:chOff x="4591378" y="5305128"/>
              <a:chExt cx="3932623" cy="78541"/>
            </a:xfrm>
          </p:grpSpPr>
          <p:sp>
            <p:nvSpPr>
              <p:cNvPr id="32" name="Straight Connector 37"/>
              <p:cNvSpPr/>
              <p:nvPr/>
            </p:nvSpPr>
            <p:spPr>
              <a:xfrm>
                <a:off x="4591378" y="5344398"/>
                <a:ext cx="3929401" cy="1"/>
              </a:xfrm>
              <a:prstGeom prst="line">
                <a:avLst/>
              </a:prstGeom>
              <a:ln w="12700">
                <a:solidFill>
                  <a:schemeClr val="bg1">
                    <a:lumMod val="65000"/>
                  </a:schemeClr>
                </a:solidFill>
                <a:miter lim="400000"/>
              </a:ln>
            </p:spPr>
            <p:txBody>
              <a:bodyPr anchor="ctr"/>
              <a:lstStyle/>
              <a:p>
                <a:pPr algn="ctr" defTabSz="1218565"/>
                <a:endParaRPr sz="1800">
                  <a:solidFill>
                    <a:prstClr val="black"/>
                  </a:solidFill>
                </a:endParaRPr>
              </a:p>
            </p:txBody>
          </p:sp>
          <p:sp>
            <p:nvSpPr>
              <p:cNvPr id="33" name="Oval 38"/>
              <p:cNvSpPr/>
              <p:nvPr/>
            </p:nvSpPr>
            <p:spPr>
              <a:xfrm>
                <a:off x="8445460" y="5305128"/>
                <a:ext cx="78541" cy="78541"/>
              </a:xfrm>
              <a:prstGeom prst="ellipse">
                <a:avLst/>
              </a:prstGeom>
              <a:solidFill>
                <a:schemeClr val="bg1">
                  <a:lumMod val="75000"/>
                </a:schemeClr>
              </a:solidFill>
              <a:ln w="12700">
                <a:miter lim="400000"/>
              </a:ln>
            </p:spPr>
            <p:txBody>
              <a:bodyPr anchor="ctr"/>
              <a:lstStyle/>
              <a:p>
                <a:pPr algn="ctr" defTabSz="1218565"/>
                <a:endParaRPr sz="1800">
                  <a:solidFill>
                    <a:prstClr val="black"/>
                  </a:solidFill>
                </a:endParaRPr>
              </a:p>
            </p:txBody>
          </p:sp>
        </p:grpSp>
        <p:sp>
          <p:nvSpPr>
            <p:cNvPr id="30" name="Freeform: Shape 39"/>
            <p:cNvSpPr/>
            <p:nvPr/>
          </p:nvSpPr>
          <p:spPr>
            <a:xfrm>
              <a:off x="1929381" y="3673070"/>
              <a:ext cx="2816054" cy="3197924"/>
            </a:xfrm>
            <a:custGeom>
              <a:cxnLst>
                <a:cxn ang="0">
                  <a:pos x="wd2" y="hd2"/>
                </a:cxn>
                <a:cxn ang="5400000">
                  <a:pos x="wd2" y="hd2"/>
                </a:cxn>
                <a:cxn ang="10800000">
                  <a:pos x="wd2" y="hd2"/>
                </a:cxn>
                <a:cxn ang="16200000">
                  <a:pos x="wd2" y="hd2"/>
                </a:cxn>
              </a:cxnLst>
              <a:rect b="b" l="0" r="r" t="0"/>
              <a:pathLst>
                <a:path extrusionOk="0" h="21600" w="21600">
                  <a:moveTo>
                    <a:pt x="14906" y="0"/>
                  </a:moveTo>
                  <a:lnTo>
                    <a:pt x="0" y="21600"/>
                  </a:lnTo>
                  <a:lnTo>
                    <a:pt x="6694" y="21600"/>
                  </a:lnTo>
                  <a:lnTo>
                    <a:pt x="21600" y="0"/>
                  </a:lnTo>
                  <a:lnTo>
                    <a:pt x="14906" y="0"/>
                  </a:lnTo>
                  <a:close/>
                </a:path>
              </a:pathLst>
            </a:custGeom>
            <a:solidFill>
              <a:srgbClr val="144C85"/>
            </a:solidFill>
            <a:ln w="12700">
              <a:miter lim="400000"/>
            </a:ln>
          </p:spPr>
          <p:txBody>
            <a:bodyPr anchor="ctr"/>
            <a:lstStyle/>
            <a:p>
              <a:pPr algn="ctr" defTabSz="1218565"/>
              <a:endParaRPr sz="1800">
                <a:solidFill>
                  <a:prstClr val="black"/>
                </a:solidFill>
              </a:endParaRPr>
            </a:p>
          </p:txBody>
        </p:sp>
        <p:sp>
          <p:nvSpPr>
            <p:cNvPr id="31" name="Oval 16"/>
            <p:cNvSpPr/>
            <p:nvPr/>
          </p:nvSpPr>
          <p:spPr>
            <a:xfrm>
              <a:off x="3920261" y="3758764"/>
              <a:ext cx="513679" cy="513680"/>
            </a:xfrm>
            <a:prstGeom prst="ellipse">
              <a:avLst/>
            </a:prstGeom>
            <a:solidFill>
              <a:srgbClr val="FFFFFF"/>
            </a:solidFill>
            <a:ln cap="flat" w="12700">
              <a:noFill/>
              <a:miter lim="400000"/>
            </a:ln>
            <a:effectLst/>
          </p:spPr>
          <p:txBody>
            <a:bodyPr anchor="ctr" bIns="19045" lIns="19045" rIns="19045" tIns="19045" wrap="none">
              <a:normAutofit lnSpcReduction="10000"/>
            </a:bodyPr>
            <a:lstStyle/>
            <a:p>
              <a:pPr algn="ctr" defTabSz="1218565"/>
              <a:r>
                <a:rPr lang="en-US" sz="2000">
                  <a:solidFill>
                    <a:prstClr val="black">
                      <a:lumMod val="65000"/>
                      <a:lumOff val="35000"/>
                    </a:prstClr>
                  </a:solidFill>
                </a:rPr>
                <a:t>1</a:t>
              </a:r>
            </a:p>
          </p:txBody>
        </p:sp>
      </p:grpSp>
      <p:sp>
        <p:nvSpPr>
          <p:cNvPr id="40" name="矩形 39"/>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4810428" y="4869786"/>
            <a:ext cx="3066959" cy="1188720"/>
          </a:xfrm>
          <a:prstGeom prst="rect">
            <a:avLst/>
          </a:prstGeom>
        </p:spPr>
        <p:txBody>
          <a:bodyPr wrap="square">
            <a:spAutoFit/>
            <a:scene3d>
              <a:camera prst="orthographicFront"/>
              <a:lightRig dir="t" rig="threePt"/>
            </a:scene3d>
            <a:sp3d contourW="12700"/>
          </a:bodyPr>
          <a:lstStyle/>
          <a:p>
            <a:pPr>
              <a:lnSpc>
                <a:spcPct val="150000"/>
              </a:lnSpc>
            </a:pPr>
            <a:r>
              <a:rPr altLang="en-US" lang="zh-CN" sz="1600">
                <a:latin charset="-122" panose="020b0503020204020204" pitchFamily="34" typeface="微软雅黑"/>
                <a:ea charset="-122" panose="020b0503020204020204" pitchFamily="34" typeface="微软雅黑"/>
              </a:rPr>
              <a:t>如果你买我的东西，我让你觉得物有所值，那不就等于它是免费的吗？</a:t>
            </a:r>
          </a:p>
        </p:txBody>
      </p:sp>
      <p:sp>
        <p:nvSpPr>
          <p:cNvPr id="11" name="文本框 10"/>
          <p:cNvSpPr txBox="1"/>
          <p:nvPr/>
        </p:nvSpPr>
        <p:spPr>
          <a:xfrm>
            <a:off x="299051" y="160625"/>
            <a:ext cx="6613323"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销售成交技巧——技巧三：免费要不要</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sp>
        <p:nvSpPr>
          <p:cNvPr id="44" name="矩形 43"/>
          <p:cNvSpPr/>
          <p:nvPr/>
        </p:nvSpPr>
        <p:spPr>
          <a:xfrm>
            <a:off x="3341813" y="1123919"/>
            <a:ext cx="3225037" cy="1188720"/>
          </a:xfrm>
          <a:prstGeom prst="rect">
            <a:avLst/>
          </a:prstGeom>
        </p:spPr>
        <p:txBody>
          <a:bodyPr wrap="square">
            <a:spAutoFit/>
            <a:scene3d>
              <a:camera prst="orthographicFront"/>
              <a:lightRig dir="t" rig="threePt"/>
            </a:scene3d>
            <a:sp3d contourW="12700"/>
          </a:bodyPr>
          <a:lstStyle/>
          <a:p>
            <a:pPr>
              <a:lnSpc>
                <a:spcPct val="150000"/>
              </a:lnSpc>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如果我能证明这个产品真的是物超所值的话，你今天是不是有机会跟我买？</a:t>
            </a:r>
          </a:p>
        </p:txBody>
      </p:sp>
      <p:sp>
        <p:nvSpPr>
          <p:cNvPr id="47" name="矩形 46"/>
          <p:cNvSpPr/>
          <p:nvPr/>
        </p:nvSpPr>
        <p:spPr>
          <a:xfrm>
            <a:off x="854324" y="3405030"/>
            <a:ext cx="2570555" cy="1554480"/>
          </a:xfrm>
          <a:prstGeom prst="rect">
            <a:avLst/>
          </a:prstGeom>
        </p:spPr>
        <p:txBody>
          <a:bodyPr wrap="square">
            <a:spAutoFit/>
            <a:scene3d>
              <a:camera prst="orthographicFront"/>
              <a:lightRig dir="t" rig="threePt"/>
            </a:scene3d>
            <a:sp3d contourW="12700"/>
          </a:bodyPr>
          <a:lstStyle/>
          <a:p>
            <a:pPr fontAlgn="auto">
              <a:lnSpc>
                <a:spcPct val="150000"/>
              </a:lnSpc>
              <a:defRPr/>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请如果免费你会买吗？”当你说出如果免费你会买吗？他有可能会说，会啊！如果免费当然买啊！</a:t>
            </a:r>
          </a:p>
        </p:txBody>
      </p:sp>
      <p:sp>
        <p:nvSpPr>
          <p:cNvPr id="50" name="矩形 49"/>
          <p:cNvSpPr/>
          <p:nvPr/>
        </p:nvSpPr>
        <p:spPr>
          <a:xfrm>
            <a:off x="8357931" y="3898430"/>
            <a:ext cx="3131925" cy="1920240"/>
          </a:xfrm>
          <a:prstGeom prst="rect">
            <a:avLst/>
          </a:prstGeom>
        </p:spPr>
        <p:txBody>
          <a:bodyPr wrap="square">
            <a:spAutoFit/>
            <a:scene3d>
              <a:camera prst="orthographicFront"/>
              <a:lightRig dir="t" rig="threePt"/>
            </a:scene3d>
            <a:sp3d contourW="12700"/>
          </a:bodyPr>
          <a:lstStyle/>
          <a:p>
            <a:pPr>
              <a:lnSpc>
                <a:spcPct val="150000"/>
              </a:lnSpc>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10601030101010101" pitchFamily="2" typeface="FZHei-B01S"/>
              </a:rPr>
              <a:t>他头脑会想，至少你要给我证明了，要我同意了，我才买啊!所以他敢回答，可以的！当他回答可以的，接下来你只要证明这个产品真的是物超所值就可以了。</a:t>
            </a:r>
          </a:p>
        </p:txBody>
      </p:sp>
    </p:spTree>
    <p:extLst>
      <p:ext uri="{BB962C8B-B14F-4D97-AF65-F5344CB8AC3E}">
        <p14:creationId val="327014982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750" id="7"/>
                                        <p:tgtEl>
                                          <p:spTgt spid="40"/>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10"/>
                                        </p:tgtEl>
                                        <p:attrNameLst>
                                          <p:attrName>style.visibility</p:attrName>
                                        </p:attrNameLst>
                                      </p:cBhvr>
                                      <p:to>
                                        <p:strVal val="visible"/>
                                      </p:to>
                                    </p:set>
                                    <p:animEffect filter="wipe(left)" transition="in">
                                      <p:cBhvr>
                                        <p:cTn dur="500" id="40"/>
                                        <p:tgtEl>
                                          <p:spTgt spid="10"/>
                                        </p:tgtEl>
                                      </p:cBhvr>
                                    </p:animEffect>
                                  </p:childTnLst>
                                </p:cTn>
                              </p:par>
                            </p:childTnLst>
                          </p:cTn>
                        </p:par>
                        <p:par>
                          <p:cTn fill="hold" id="41" nodeType="afterGroup">
                            <p:stCondLst>
                              <p:cond delay="3000"/>
                            </p:stCondLst>
                            <p:childTnLst>
                              <p:par>
                                <p:cTn fill="hold" grpId="0" id="42" nodeType="after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41"/>
                                        </p:tgtEl>
                                        <p:attrNameLst>
                                          <p:attrName>style.visibility</p:attrName>
                                        </p:attrNameLst>
                                      </p:cBhvr>
                                      <p:to>
                                        <p:strVal val="visible"/>
                                      </p:to>
                                    </p:set>
                                    <p:anim calcmode="lin" valueType="num">
                                      <p:cBhvr additive="base">
                                        <p:cTn dur="500" fill="hold" id="48"/>
                                        <p:tgtEl>
                                          <p:spTgt spid="41"/>
                                        </p:tgtEl>
                                        <p:attrNameLst>
                                          <p:attrName>ppt_x</p:attrName>
                                        </p:attrNameLst>
                                      </p:cBhvr>
                                      <p:tavLst>
                                        <p:tav tm="0">
                                          <p:val>
                                            <p:strVal val="#ppt_x"/>
                                          </p:val>
                                        </p:tav>
                                        <p:tav tm="100000">
                                          <p:val>
                                            <p:strVal val="#ppt_x"/>
                                          </p:val>
                                        </p:tav>
                                      </p:tavLst>
                                    </p:anim>
                                    <p:anim calcmode="lin" valueType="num">
                                      <p:cBhvr additive="base">
                                        <p:cTn dur="500" fill="hold" id="49"/>
                                        <p:tgtEl>
                                          <p:spTgt spid="4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44"/>
                                        </p:tgtEl>
                                        <p:attrNameLst>
                                          <p:attrName>style.visibility</p:attrName>
                                        </p:attrNameLst>
                                      </p:cBhvr>
                                      <p:to>
                                        <p:strVal val="visible"/>
                                      </p:to>
                                    </p:set>
                                    <p:anim calcmode="lin" valueType="num">
                                      <p:cBhvr additive="base">
                                        <p:cTn dur="500" fill="hold" id="52"/>
                                        <p:tgtEl>
                                          <p:spTgt spid="44"/>
                                        </p:tgtEl>
                                        <p:attrNameLst>
                                          <p:attrName>ppt_x</p:attrName>
                                        </p:attrNameLst>
                                      </p:cBhvr>
                                      <p:tavLst>
                                        <p:tav tm="0">
                                          <p:val>
                                            <p:strVal val="#ppt_x"/>
                                          </p:val>
                                        </p:tav>
                                        <p:tav tm="100000">
                                          <p:val>
                                            <p:strVal val="#ppt_x"/>
                                          </p:val>
                                        </p:tav>
                                      </p:tavLst>
                                    </p:anim>
                                    <p:anim calcmode="lin" valueType="num">
                                      <p:cBhvr additive="base">
                                        <p:cTn dur="500" fill="hold" id="53"/>
                                        <p:tgtEl>
                                          <p:spTgt spid="44"/>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50"/>
                                        </p:tgtEl>
                                        <p:attrNameLst>
                                          <p:attrName>style.visibility</p:attrName>
                                        </p:attrNameLst>
                                      </p:cBhvr>
                                      <p:to>
                                        <p:strVal val="visible"/>
                                      </p:to>
                                    </p:set>
                                    <p:anim calcmode="lin" valueType="num">
                                      <p:cBhvr additive="base">
                                        <p:cTn dur="500" fill="hold" id="56"/>
                                        <p:tgtEl>
                                          <p:spTgt spid="50"/>
                                        </p:tgtEl>
                                        <p:attrNameLst>
                                          <p:attrName>ppt_x</p:attrName>
                                        </p:attrNameLst>
                                      </p:cBhvr>
                                      <p:tavLst>
                                        <p:tav tm="0">
                                          <p:val>
                                            <p:strVal val="#ppt_x"/>
                                          </p:val>
                                        </p:tav>
                                        <p:tav tm="100000">
                                          <p:val>
                                            <p:strVal val="#ppt_x"/>
                                          </p:val>
                                        </p:tav>
                                      </p:tavLst>
                                    </p:anim>
                                    <p:anim calcmode="lin" valueType="num">
                                      <p:cBhvr additive="base">
                                        <p:cTn dur="500" fill="hold" id="57"/>
                                        <p:tgtEl>
                                          <p:spTgt spid="50"/>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500"/>
                            </p:stCondLst>
                            <p:childTnLst>
                              <p:par>
                                <p:cTn fill="hold" grpId="0" id="59" nodeType="afterEffect" presetClass="entr" presetID="22" presetSubtype="8">
                                  <p:stCondLst>
                                    <p:cond delay="0"/>
                                  </p:stCondLst>
                                  <p:childTnLst>
                                    <p:set>
                                      <p:cBhvr>
                                        <p:cTn dur="1" fill="hold" id="60">
                                          <p:stCondLst>
                                            <p:cond delay="0"/>
                                          </p:stCondLst>
                                        </p:cTn>
                                        <p:tgtEl>
                                          <p:spTgt spid="42"/>
                                        </p:tgtEl>
                                        <p:attrNameLst>
                                          <p:attrName>style.visibility</p:attrName>
                                        </p:attrNameLst>
                                      </p:cBhvr>
                                      <p:to>
                                        <p:strVal val="visible"/>
                                      </p:to>
                                    </p:set>
                                    <p:animEffect filter="wipe(left)" transition="in">
                                      <p:cBhvr>
                                        <p:cTn dur="750" id="61"/>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2"/>
      <p:bldP grpId="0" spid="41"/>
      <p:bldP grpId="0" spid="11"/>
      <p:bldP grpId="0" spid="44"/>
      <p:bldP grpId="0" spid="47"/>
      <p:bldP grpId="0" spid="5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27674"/>
            <a:ext cx="12192000" cy="849028"/>
          </a:xfrm>
          <a:prstGeom prst="rect">
            <a:avLst/>
          </a:prstGeom>
          <a:solidFill>
            <a:srgbClr val="36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0" y="6004214"/>
            <a:ext cx="12192000" cy="849028"/>
          </a:xfrm>
          <a:prstGeom prst="rect">
            <a:avLst/>
          </a:prstGeom>
          <a:solidFill>
            <a:srgbClr val="1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99051" y="160625"/>
            <a:ext cx="6311299" cy="518160"/>
          </a:xfrm>
          <a:prstGeom prst="rect">
            <a:avLst/>
          </a:prstGeom>
          <a:noFill/>
        </p:spPr>
        <p:txBody>
          <a:bodyPr rtlCol="0" wrap="square">
            <a:spAutoFit/>
          </a:bodyPr>
          <a:lstStyle/>
          <a:p>
            <a:r>
              <a:rPr altLang="en-US" lang="zh-CN" sz="2800">
                <a:latin charset="-122" panose="00020600040101010101" pitchFamily="18" typeface="汉仪星球体W"/>
                <a:ea charset="-122" panose="00020600040101010101" pitchFamily="18" typeface="汉仪星球体W"/>
              </a:rPr>
              <a:t>销售成交技巧——技巧四：情境推销法</a:t>
            </a:r>
          </a:p>
        </p:txBody>
      </p:sp>
      <p:pic>
        <p:nvPicPr>
          <p:cNvPr id="13" name="图片 12"/>
          <p:cNvPicPr>
            <a:picLocks noChangeAspect="1"/>
          </p:cNvPicPr>
          <p:nvPr/>
        </p:nvPicPr>
        <p:blipFill>
          <a:blip r:embed="rId2">
            <a:extLst>
              <a:ext uri="{28A0092B-C50C-407E-A947-70E740481C1C}">
                <a14:useLocalDpi val="0"/>
              </a:ext>
            </a:extLst>
          </a:blip>
          <a:srcRect b="75109" r="80861" t="8283"/>
          <a:stretch>
            <a:fillRect/>
          </a:stretch>
        </p:blipFill>
        <p:spPr>
          <a:xfrm>
            <a:off x="9159018" y="170241"/>
            <a:ext cx="542761" cy="530848"/>
          </a:xfrm>
          <a:prstGeom prst="rect">
            <a:avLst/>
          </a:prstGeom>
        </p:spPr>
      </p:pic>
      <p:pic>
        <p:nvPicPr>
          <p:cNvPr id="14" name="图片 13"/>
          <p:cNvPicPr>
            <a:picLocks noChangeAspect="1"/>
          </p:cNvPicPr>
          <p:nvPr/>
        </p:nvPicPr>
        <p:blipFill>
          <a:blip r:embed="rId3">
            <a:extLst>
              <a:ext uri="{28A0092B-C50C-407E-A947-70E740481C1C}">
                <a14:useLocalDpi val="0"/>
              </a:ext>
            </a:extLst>
          </a:blip>
          <a:srcRect b="75109" l="39635" r="40328" t="8283"/>
          <a:stretch>
            <a:fillRect/>
          </a:stretch>
        </p:blipFill>
        <p:spPr>
          <a:xfrm>
            <a:off x="10326132" y="170241"/>
            <a:ext cx="568232" cy="530848"/>
          </a:xfrm>
          <a:prstGeom prst="rect">
            <a:avLst/>
          </a:prstGeom>
        </p:spPr>
      </p:pic>
      <p:pic>
        <p:nvPicPr>
          <p:cNvPr id="15" name="图片 14"/>
          <p:cNvPicPr>
            <a:picLocks noChangeAspect="1"/>
          </p:cNvPicPr>
          <p:nvPr/>
        </p:nvPicPr>
        <p:blipFill>
          <a:blip r:embed="rId2">
            <a:extLst>
              <a:ext uri="{28A0092B-C50C-407E-A947-70E740481C1C}">
                <a14:useLocalDpi val="0"/>
              </a:ext>
            </a:extLst>
          </a:blip>
          <a:srcRect b="75109" l="60990" r="20028" t="8283"/>
          <a:stretch>
            <a:fillRect/>
          </a:stretch>
        </p:blipFill>
        <p:spPr>
          <a:xfrm>
            <a:off x="10896256" y="170241"/>
            <a:ext cx="538325" cy="530848"/>
          </a:xfrm>
          <a:prstGeom prst="rect">
            <a:avLst/>
          </a:prstGeom>
        </p:spPr>
      </p:pic>
      <p:pic>
        <p:nvPicPr>
          <p:cNvPr id="16" name="图片 15"/>
          <p:cNvPicPr>
            <a:picLocks noChangeAspect="1"/>
          </p:cNvPicPr>
          <p:nvPr/>
        </p:nvPicPr>
        <p:blipFill>
          <a:blip r:embed="rId2">
            <a:extLst>
              <a:ext uri="{28A0092B-C50C-407E-A947-70E740481C1C}">
                <a14:useLocalDpi val="0"/>
              </a:ext>
            </a:extLst>
          </a:blip>
          <a:srcRect b="75109" l="81291" t="8283"/>
          <a:stretch>
            <a:fillRect/>
          </a:stretch>
        </p:blipFill>
        <p:spPr>
          <a:xfrm>
            <a:off x="11436473" y="170241"/>
            <a:ext cx="530582" cy="530848"/>
          </a:xfrm>
          <a:prstGeom prst="rect">
            <a:avLst/>
          </a:prstGeom>
        </p:spPr>
      </p:pic>
      <p:pic>
        <p:nvPicPr>
          <p:cNvPr id="17" name="图片 16"/>
          <p:cNvPicPr>
            <a:picLocks noChangeAspect="1"/>
          </p:cNvPicPr>
          <p:nvPr/>
        </p:nvPicPr>
        <p:blipFill>
          <a:blip r:embed="rId2">
            <a:extLst>
              <a:ext uri="{28A0092B-C50C-407E-A947-70E740481C1C}">
                <a14:useLocalDpi val="0"/>
              </a:ext>
            </a:extLst>
          </a:blip>
          <a:srcRect b="75109" l="18544" r="59574" t="8283"/>
          <a:stretch>
            <a:fillRect/>
          </a:stretch>
        </p:blipFill>
        <p:spPr>
          <a:xfrm>
            <a:off x="9703671" y="170241"/>
            <a:ext cx="620569" cy="530848"/>
          </a:xfrm>
          <a:prstGeom prst="rect">
            <a:avLst/>
          </a:prstGeom>
        </p:spPr>
      </p:pic>
      <p:sp>
        <p:nvSpPr>
          <p:cNvPr id="12" name="ïṡḻíḓê"/>
          <p:cNvSpPr/>
          <p:nvPr/>
        </p:nvSpPr>
        <p:spPr bwMode="auto">
          <a:xfrm>
            <a:off x="0" y="2578044"/>
            <a:ext cx="2934922" cy="3520273"/>
          </a:xfrm>
          <a:custGeom>
            <a:gdLst>
              <a:gd fmla="*/ 2156 w 2156" name="T0"/>
              <a:gd fmla="*/ 2586 h 2586" name="T1"/>
              <a:gd fmla="*/ 1843 w 2156" name="T2"/>
              <a:gd fmla="*/ 2586 h 2586" name="T3"/>
              <a:gd fmla="*/ 1843 w 2156" name="T4"/>
              <a:gd fmla="*/ 329 h 2586" name="T5"/>
              <a:gd fmla="*/ 0 w 2156" name="T6"/>
              <a:gd fmla="*/ 329 h 2586" name="T7"/>
              <a:gd fmla="*/ 0 w 2156" name="T8"/>
              <a:gd fmla="*/ 0 h 2586" name="T9"/>
              <a:gd fmla="*/ 2156 w 2156" name="T10"/>
              <a:gd fmla="*/ 0 h 2586" name="T11"/>
              <a:gd fmla="*/ 2156 w 2156" name="T12"/>
              <a:gd fmla="*/ 2586 h 2586" name="T13"/>
            </a:gdLst>
            <a:cxnLst>
              <a:cxn ang="0">
                <a:pos x="T0" y="T1"/>
              </a:cxn>
              <a:cxn ang="0">
                <a:pos x="T2" y="T3"/>
              </a:cxn>
              <a:cxn ang="0">
                <a:pos x="T4" y="T5"/>
              </a:cxn>
              <a:cxn ang="0">
                <a:pos x="T6" y="T7"/>
              </a:cxn>
              <a:cxn ang="0">
                <a:pos x="T8" y="T9"/>
              </a:cxn>
              <a:cxn ang="0">
                <a:pos x="T10" y="T11"/>
              </a:cxn>
              <a:cxn ang="0">
                <a:pos x="T12" y="T13"/>
              </a:cxn>
            </a:cxnLst>
            <a:rect b="b" l="0" r="r" t="0"/>
            <a:pathLst>
              <a:path h="2586" w="2156">
                <a:moveTo>
                  <a:pt x="2156" y="2586"/>
                </a:moveTo>
                <a:lnTo>
                  <a:pt x="1843" y="2586"/>
                </a:lnTo>
                <a:lnTo>
                  <a:pt x="1843" y="329"/>
                </a:lnTo>
                <a:lnTo>
                  <a:pt x="0" y="329"/>
                </a:lnTo>
                <a:lnTo>
                  <a:pt x="0" y="0"/>
                </a:lnTo>
                <a:lnTo>
                  <a:pt x="2156" y="0"/>
                </a:lnTo>
                <a:lnTo>
                  <a:pt x="2156" y="2586"/>
                </a:lnTo>
                <a:close/>
              </a:path>
            </a:pathLst>
          </a:custGeom>
          <a:solidFill>
            <a:srgbClr val="144C85"/>
          </a:solidFill>
          <a:ln>
            <a:noFill/>
          </a:ln>
          <a:extLst/>
        </p:spPr>
        <p:txBody>
          <a:bodyPr anchor="t" anchorCtr="0" bIns="45720" compatLnSpc="1" lIns="91440" numCol="1" rIns="91440" tIns="45720" vert="horz" wrap="square">
            <a:prstTxWarp prst="textNoShape">
              <a:avLst/>
            </a:prstTxWarp>
            <a:normAutofit/>
          </a:bodyPr>
          <a:lstStyle/>
          <a:p>
            <a:endParaRPr altLang="en-US" lang="zh-CN"/>
          </a:p>
        </p:txBody>
      </p:sp>
      <p:grpSp>
        <p:nvGrpSpPr>
          <p:cNvPr id="18" name="îşlíḍe"/>
          <p:cNvGrpSpPr/>
          <p:nvPr/>
        </p:nvGrpSpPr>
        <p:grpSpPr>
          <a:xfrm>
            <a:off x="1869166" y="1181369"/>
            <a:ext cx="1710756" cy="3597065"/>
            <a:chOff x="1665288" y="496888"/>
            <a:chExt cx="3155950" cy="6635750"/>
          </a:xfrm>
        </p:grpSpPr>
        <p:grpSp>
          <p:nvGrpSpPr>
            <p:cNvPr id="37" name="îṥlíḍe"/>
            <p:cNvGrpSpPr/>
            <p:nvPr/>
          </p:nvGrpSpPr>
          <p:grpSpPr>
            <a:xfrm>
              <a:off x="1711325" y="560388"/>
              <a:ext cx="3078163" cy="6540500"/>
              <a:chOff x="1711325" y="560388"/>
              <a:chExt cx="3078163" cy="6540500"/>
            </a:xfrm>
          </p:grpSpPr>
          <p:sp>
            <p:nvSpPr>
              <p:cNvPr id="39" name="íšļîḑe"/>
              <p:cNvSpPr/>
              <p:nvPr/>
            </p:nvSpPr>
            <p:spPr bwMode="auto">
              <a:xfrm>
                <a:off x="1711325" y="560388"/>
                <a:ext cx="3078163" cy="6540500"/>
              </a:xfrm>
              <a:custGeom>
                <a:gdLst>
                  <a:gd fmla="*/ 1137 w 8550" name="T0"/>
                  <a:gd fmla="*/ 18168 h 18169" name="T1"/>
                  <a:gd fmla="*/ 1137 w 8550" name="T2"/>
                  <a:gd fmla="*/ 18168 h 18169" name="T3"/>
                  <a:gd fmla="*/ 0 w 8550" name="T4"/>
                  <a:gd fmla="*/ 17031 h 18169" name="T5"/>
                  <a:gd fmla="*/ 0 w 8550" name="T6"/>
                  <a:gd fmla="*/ 1137 h 18169" name="T7"/>
                  <a:gd fmla="*/ 1137 w 8550" name="T8"/>
                  <a:gd fmla="*/ 0 h 18169" name="T9"/>
                  <a:gd fmla="*/ 7412 w 8550" name="T10"/>
                  <a:gd fmla="*/ 0 h 18169" name="T11"/>
                  <a:gd fmla="*/ 8549 w 8550" name="T12"/>
                  <a:gd fmla="*/ 1137 h 18169" name="T13"/>
                  <a:gd fmla="*/ 8549 w 8550" name="T14"/>
                  <a:gd fmla="*/ 17031 h 18169" name="T15"/>
                  <a:gd fmla="*/ 7412 w 8550" name="T16"/>
                  <a:gd fmla="*/ 18168 h 18169" name="T17"/>
                  <a:gd fmla="*/ 1137 w 8550" name="T18"/>
                  <a:gd fmla="*/ 18168 h 181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69" w="8550">
                    <a:moveTo>
                      <a:pt x="1137" y="18168"/>
                    </a:moveTo>
                    <a:lnTo>
                      <a:pt x="1137" y="18168"/>
                    </a:lnTo>
                    <a:cubicBezTo>
                      <a:pt x="525" y="18168"/>
                      <a:pt x="0" y="17665"/>
                      <a:pt x="0" y="17031"/>
                    </a:cubicBezTo>
                    <a:cubicBezTo>
                      <a:pt x="0" y="1137"/>
                      <a:pt x="0" y="1137"/>
                      <a:pt x="0" y="1137"/>
                    </a:cubicBezTo>
                    <a:cubicBezTo>
                      <a:pt x="0" y="481"/>
                      <a:pt x="481" y="0"/>
                      <a:pt x="1137" y="0"/>
                    </a:cubicBezTo>
                    <a:cubicBezTo>
                      <a:pt x="7412" y="0"/>
                      <a:pt x="7412" y="0"/>
                      <a:pt x="7412" y="0"/>
                    </a:cubicBezTo>
                    <a:cubicBezTo>
                      <a:pt x="8068" y="0"/>
                      <a:pt x="8549" y="481"/>
                      <a:pt x="8549" y="1137"/>
                    </a:cubicBezTo>
                    <a:cubicBezTo>
                      <a:pt x="8549" y="17031"/>
                      <a:pt x="8549" y="17031"/>
                      <a:pt x="8549" y="17031"/>
                    </a:cubicBezTo>
                    <a:cubicBezTo>
                      <a:pt x="8549" y="17665"/>
                      <a:pt x="8046" y="18168"/>
                      <a:pt x="7412" y="18168"/>
                    </a:cubicBezTo>
                    <a:lnTo>
                      <a:pt x="1137" y="18168"/>
                    </a:lnTo>
                  </a:path>
                </a:pathLst>
              </a:custGeom>
              <a:solidFill>
                <a:srgbClr val="F4F4F4"/>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sp>
            <p:nvSpPr>
              <p:cNvPr id="40" name="íṡļíḑê"/>
              <p:cNvSpPr/>
              <p:nvPr/>
            </p:nvSpPr>
            <p:spPr bwMode="auto">
              <a:xfrm>
                <a:off x="2963863" y="6361113"/>
                <a:ext cx="574675" cy="574675"/>
              </a:xfrm>
              <a:custGeom>
                <a:gdLst>
                  <a:gd fmla="*/ 1596 w 1597" name="T0"/>
                  <a:gd fmla="*/ 787 h 1597" name="T1"/>
                  <a:gd fmla="*/ 1596 w 1597" name="T2"/>
                  <a:gd fmla="*/ 787 h 1597" name="T3"/>
                  <a:gd fmla="*/ 809 w 1597" name="T4"/>
                  <a:gd fmla="*/ 1596 h 1597" name="T5"/>
                  <a:gd fmla="*/ 0 w 1597" name="T6"/>
                  <a:gd fmla="*/ 787 h 1597" name="T7"/>
                  <a:gd fmla="*/ 809 w 1597" name="T8"/>
                  <a:gd fmla="*/ 0 h 1597" name="T9"/>
                  <a:gd fmla="*/ 1596 w 1597" name="T10"/>
                  <a:gd fmla="*/ 787 h 1597" name="T11"/>
                </a:gdLst>
                <a:cxnLst>
                  <a:cxn ang="0">
                    <a:pos x="T0" y="T1"/>
                  </a:cxn>
                  <a:cxn ang="0">
                    <a:pos x="T2" y="T3"/>
                  </a:cxn>
                  <a:cxn ang="0">
                    <a:pos x="T4" y="T5"/>
                  </a:cxn>
                  <a:cxn ang="0">
                    <a:pos x="T6" y="T7"/>
                  </a:cxn>
                  <a:cxn ang="0">
                    <a:pos x="T8" y="T9"/>
                  </a:cxn>
                  <a:cxn ang="0">
                    <a:pos x="T10" y="T11"/>
                  </a:cxn>
                </a:cxnLst>
                <a:rect b="b" l="0" r="r" t="0"/>
                <a:pathLst>
                  <a:path h="1596" w="1596">
                    <a:moveTo>
                      <a:pt x="1596" y="787"/>
                    </a:moveTo>
                    <a:lnTo>
                      <a:pt x="1596" y="787"/>
                    </a:lnTo>
                    <a:cubicBezTo>
                      <a:pt x="1596" y="1246"/>
                      <a:pt x="1246" y="1596"/>
                      <a:pt x="809" y="1596"/>
                    </a:cubicBezTo>
                    <a:cubicBezTo>
                      <a:pt x="372" y="1596"/>
                      <a:pt x="0" y="1246"/>
                      <a:pt x="0" y="787"/>
                    </a:cubicBezTo>
                    <a:cubicBezTo>
                      <a:pt x="0" y="350"/>
                      <a:pt x="372" y="0"/>
                      <a:pt x="809" y="0"/>
                    </a:cubicBezTo>
                    <a:cubicBezTo>
                      <a:pt x="1246" y="0"/>
                      <a:pt x="1596" y="350"/>
                      <a:pt x="1596" y="787"/>
                    </a:cubicBezTo>
                  </a:path>
                </a:pathLst>
              </a:custGeom>
              <a:solidFill>
                <a:srgbClr val="E2E2E2"/>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sp>
            <p:nvSpPr>
              <p:cNvPr id="41" name="îṣḻïḍè"/>
              <p:cNvSpPr/>
              <p:nvPr/>
            </p:nvSpPr>
            <p:spPr bwMode="auto">
              <a:xfrm>
                <a:off x="3144838" y="6534150"/>
                <a:ext cx="220662" cy="228600"/>
              </a:xfrm>
              <a:custGeom>
                <a:gdLst>
                  <a:gd fmla="*/ 481 w 614" name="T0"/>
                  <a:gd fmla="*/ 634 h 635" name="T1"/>
                  <a:gd fmla="*/ 481 w 614" name="T2"/>
                  <a:gd fmla="*/ 634 h 635" name="T3"/>
                  <a:gd fmla="*/ 131 w 614" name="T4"/>
                  <a:gd fmla="*/ 634 h 635" name="T5"/>
                  <a:gd fmla="*/ 0 w 614" name="T6"/>
                  <a:gd fmla="*/ 503 h 635" name="T7"/>
                  <a:gd fmla="*/ 0 w 614" name="T8"/>
                  <a:gd fmla="*/ 131 h 635" name="T9"/>
                  <a:gd fmla="*/ 131 w 614" name="T10"/>
                  <a:gd fmla="*/ 0 h 635" name="T11"/>
                  <a:gd fmla="*/ 481 w 614" name="T12"/>
                  <a:gd fmla="*/ 0 h 635" name="T13"/>
                  <a:gd fmla="*/ 613 w 614" name="T14"/>
                  <a:gd fmla="*/ 131 h 635" name="T15"/>
                  <a:gd fmla="*/ 613 w 614" name="T16"/>
                  <a:gd fmla="*/ 503 h 635" name="T17"/>
                  <a:gd fmla="*/ 481 w 614" name="T18"/>
                  <a:gd fmla="*/ 634 h 635" name="T19"/>
                  <a:gd fmla="*/ 131 w 614" name="T20"/>
                  <a:gd fmla="*/ 44 h 635" name="T21"/>
                  <a:gd fmla="*/ 131 w 614" name="T22"/>
                  <a:gd fmla="*/ 44 h 635" name="T23"/>
                  <a:gd fmla="*/ 44 w 614" name="T24"/>
                  <a:gd fmla="*/ 131 h 635" name="T25"/>
                  <a:gd fmla="*/ 44 w 614" name="T26"/>
                  <a:gd fmla="*/ 503 h 635" name="T27"/>
                  <a:gd fmla="*/ 131 w 614" name="T28"/>
                  <a:gd fmla="*/ 568 h 635" name="T29"/>
                  <a:gd fmla="*/ 481 w 614" name="T30"/>
                  <a:gd fmla="*/ 568 h 635" name="T31"/>
                  <a:gd fmla="*/ 547 w 614" name="T32"/>
                  <a:gd fmla="*/ 503 h 635" name="T33"/>
                  <a:gd fmla="*/ 547 w 614" name="T34"/>
                  <a:gd fmla="*/ 131 h 635" name="T35"/>
                  <a:gd fmla="*/ 481 w 614" name="T36"/>
                  <a:gd fmla="*/ 44 h 635" name="T37"/>
                  <a:gd fmla="*/ 131 w 614" name="T38"/>
                  <a:gd fmla="*/ 44 h 6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35" w="614">
                    <a:moveTo>
                      <a:pt x="481" y="634"/>
                    </a:moveTo>
                    <a:lnTo>
                      <a:pt x="481" y="634"/>
                    </a:lnTo>
                    <a:cubicBezTo>
                      <a:pt x="131" y="634"/>
                      <a:pt x="131" y="634"/>
                      <a:pt x="131" y="634"/>
                    </a:cubicBezTo>
                    <a:cubicBezTo>
                      <a:pt x="44" y="634"/>
                      <a:pt x="0" y="568"/>
                      <a:pt x="0" y="503"/>
                    </a:cubicBezTo>
                    <a:cubicBezTo>
                      <a:pt x="0" y="131"/>
                      <a:pt x="0" y="131"/>
                      <a:pt x="0" y="131"/>
                    </a:cubicBezTo>
                    <a:cubicBezTo>
                      <a:pt x="0" y="44"/>
                      <a:pt x="44" y="0"/>
                      <a:pt x="131" y="0"/>
                    </a:cubicBezTo>
                    <a:cubicBezTo>
                      <a:pt x="481" y="0"/>
                      <a:pt x="481" y="0"/>
                      <a:pt x="481" y="0"/>
                    </a:cubicBezTo>
                    <a:cubicBezTo>
                      <a:pt x="547" y="0"/>
                      <a:pt x="613" y="44"/>
                      <a:pt x="613" y="131"/>
                    </a:cubicBezTo>
                    <a:cubicBezTo>
                      <a:pt x="613" y="503"/>
                      <a:pt x="613" y="503"/>
                      <a:pt x="613" y="503"/>
                    </a:cubicBezTo>
                    <a:cubicBezTo>
                      <a:pt x="613" y="568"/>
                      <a:pt x="547" y="634"/>
                      <a:pt x="481" y="634"/>
                    </a:cubicBezTo>
                    <a:close/>
                    <a:moveTo>
                      <a:pt x="131" y="44"/>
                    </a:moveTo>
                    <a:lnTo>
                      <a:pt x="131" y="44"/>
                    </a:lnTo>
                    <a:cubicBezTo>
                      <a:pt x="88" y="44"/>
                      <a:pt x="44" y="88"/>
                      <a:pt x="44" y="131"/>
                    </a:cubicBezTo>
                    <a:cubicBezTo>
                      <a:pt x="44" y="503"/>
                      <a:pt x="44" y="503"/>
                      <a:pt x="44" y="503"/>
                    </a:cubicBezTo>
                    <a:cubicBezTo>
                      <a:pt x="44" y="547"/>
                      <a:pt x="88" y="568"/>
                      <a:pt x="131" y="568"/>
                    </a:cubicBezTo>
                    <a:cubicBezTo>
                      <a:pt x="481" y="568"/>
                      <a:pt x="481" y="568"/>
                      <a:pt x="481" y="568"/>
                    </a:cubicBezTo>
                    <a:cubicBezTo>
                      <a:pt x="525" y="568"/>
                      <a:pt x="547" y="547"/>
                      <a:pt x="547" y="503"/>
                    </a:cubicBezTo>
                    <a:cubicBezTo>
                      <a:pt x="547" y="131"/>
                      <a:pt x="547" y="131"/>
                      <a:pt x="547" y="131"/>
                    </a:cubicBezTo>
                    <a:cubicBezTo>
                      <a:pt x="547" y="88"/>
                      <a:pt x="525" y="44"/>
                      <a:pt x="481" y="44"/>
                    </a:cubicBezTo>
                    <a:cubicBezTo>
                      <a:pt x="131" y="44"/>
                      <a:pt x="131" y="44"/>
                      <a:pt x="131" y="44"/>
                    </a:cubicBezTo>
                    <a:close/>
                  </a:path>
                </a:pathLst>
              </a:custGeom>
              <a:solidFill>
                <a:srgbClr val="F4F4F4"/>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sp>
            <p:nvSpPr>
              <p:cNvPr id="42" name="íṧļïďe"/>
              <p:cNvSpPr/>
              <p:nvPr/>
            </p:nvSpPr>
            <p:spPr bwMode="auto">
              <a:xfrm>
                <a:off x="3009900" y="1127125"/>
                <a:ext cx="488950" cy="47625"/>
              </a:xfrm>
              <a:custGeom>
                <a:gdLst>
                  <a:gd fmla="*/ 1268 w 1356" name="T0"/>
                  <a:gd fmla="*/ 131 h 132" name="T1"/>
                  <a:gd fmla="*/ 1268 w 1356" name="T2"/>
                  <a:gd fmla="*/ 131 h 132" name="T3"/>
                  <a:gd fmla="*/ 65 w 1356" name="T4"/>
                  <a:gd fmla="*/ 131 h 132" name="T5"/>
                  <a:gd fmla="*/ 0 w 1356" name="T6"/>
                  <a:gd fmla="*/ 66 h 132" name="T7"/>
                  <a:gd fmla="*/ 65 w 1356" name="T8"/>
                  <a:gd fmla="*/ 0 h 132" name="T9"/>
                  <a:gd fmla="*/ 1268 w 1356" name="T10"/>
                  <a:gd fmla="*/ 0 h 132" name="T11"/>
                  <a:gd fmla="*/ 1355 w 1356" name="T12"/>
                  <a:gd fmla="*/ 66 h 132" name="T13"/>
                  <a:gd fmla="*/ 1268 w 1356" name="T14"/>
                  <a:gd fmla="*/ 131 h 1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 w="1356">
                    <a:moveTo>
                      <a:pt x="1268" y="131"/>
                    </a:moveTo>
                    <a:lnTo>
                      <a:pt x="1268" y="131"/>
                    </a:lnTo>
                    <a:cubicBezTo>
                      <a:pt x="65" y="131"/>
                      <a:pt x="65" y="131"/>
                      <a:pt x="65" y="131"/>
                    </a:cubicBezTo>
                    <a:cubicBezTo>
                      <a:pt x="22" y="131"/>
                      <a:pt x="0" y="109"/>
                      <a:pt x="0" y="66"/>
                    </a:cubicBezTo>
                    <a:cubicBezTo>
                      <a:pt x="0" y="22"/>
                      <a:pt x="22" y="0"/>
                      <a:pt x="65" y="0"/>
                    </a:cubicBezTo>
                    <a:cubicBezTo>
                      <a:pt x="1268" y="0"/>
                      <a:pt x="1268" y="0"/>
                      <a:pt x="1268" y="0"/>
                    </a:cubicBezTo>
                    <a:cubicBezTo>
                      <a:pt x="1311" y="0"/>
                      <a:pt x="1355" y="22"/>
                      <a:pt x="1355" y="66"/>
                    </a:cubicBezTo>
                    <a:cubicBezTo>
                      <a:pt x="1355" y="109"/>
                      <a:pt x="1311" y="131"/>
                      <a:pt x="1268" y="131"/>
                    </a:cubicBezTo>
                  </a:path>
                </a:pathLst>
              </a:custGeom>
              <a:solidFill>
                <a:srgbClr val="333333"/>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fontScale="22500" lnSpcReduction="2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sp>
            <p:nvSpPr>
              <p:cNvPr id="43" name="iṧlíḑé"/>
              <p:cNvSpPr/>
              <p:nvPr/>
            </p:nvSpPr>
            <p:spPr bwMode="auto">
              <a:xfrm>
                <a:off x="3206750" y="858838"/>
                <a:ext cx="87313" cy="87312"/>
              </a:xfrm>
              <a:custGeom>
                <a:gdLst>
                  <a:gd fmla="*/ 131 w 242" name="T0"/>
                  <a:gd fmla="*/ 0 h 242" name="T1"/>
                  <a:gd fmla="*/ 131 w 242" name="T2"/>
                  <a:gd fmla="*/ 0 h 242" name="T3"/>
                  <a:gd fmla="*/ 0 w 242" name="T4"/>
                  <a:gd fmla="*/ 110 h 242" name="T5"/>
                  <a:gd fmla="*/ 0 w 242" name="T6"/>
                  <a:gd fmla="*/ 132 h 242" name="T7"/>
                  <a:gd fmla="*/ 131 w 242" name="T8"/>
                  <a:gd fmla="*/ 241 h 242" name="T9"/>
                  <a:gd fmla="*/ 241 w 242" name="T10"/>
                  <a:gd fmla="*/ 132 h 242" name="T11"/>
                  <a:gd fmla="*/ 241 w 242" name="T12"/>
                  <a:gd fmla="*/ 110 h 242" name="T13"/>
                  <a:gd fmla="*/ 131 w 242" name="T14"/>
                  <a:gd fmla="*/ 0 h 2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1" w="241">
                    <a:moveTo>
                      <a:pt x="131" y="0"/>
                    </a:moveTo>
                    <a:lnTo>
                      <a:pt x="131" y="0"/>
                    </a:lnTo>
                    <a:cubicBezTo>
                      <a:pt x="65" y="0"/>
                      <a:pt x="0" y="44"/>
                      <a:pt x="0" y="110"/>
                    </a:cubicBezTo>
                    <a:cubicBezTo>
                      <a:pt x="0" y="132"/>
                      <a:pt x="0" y="132"/>
                      <a:pt x="0" y="132"/>
                    </a:cubicBezTo>
                    <a:cubicBezTo>
                      <a:pt x="0" y="198"/>
                      <a:pt x="65" y="241"/>
                      <a:pt x="131" y="241"/>
                    </a:cubicBezTo>
                    <a:cubicBezTo>
                      <a:pt x="197" y="241"/>
                      <a:pt x="241" y="198"/>
                      <a:pt x="241" y="132"/>
                    </a:cubicBezTo>
                    <a:cubicBezTo>
                      <a:pt x="241" y="110"/>
                      <a:pt x="241" y="110"/>
                      <a:pt x="241" y="110"/>
                    </a:cubicBezTo>
                    <a:cubicBezTo>
                      <a:pt x="241" y="44"/>
                      <a:pt x="197" y="0"/>
                      <a:pt x="131" y="0"/>
                    </a:cubicBezTo>
                  </a:path>
                </a:pathLst>
              </a:custGeom>
              <a:solidFill>
                <a:srgbClr val="333333"/>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fontScale="22500" lnSpcReduction="2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sp>
            <p:nvSpPr>
              <p:cNvPr id="44" name="îŝlïḓê"/>
              <p:cNvSpPr/>
              <p:nvPr/>
            </p:nvSpPr>
            <p:spPr bwMode="auto">
              <a:xfrm>
                <a:off x="1900238" y="1449388"/>
                <a:ext cx="2684462" cy="4730750"/>
              </a:xfrm>
              <a:custGeom>
                <a:gdLst>
                  <a:gd fmla="*/ 7456 w 7457" name="T0"/>
                  <a:gd fmla="*/ 13139 h 13140" name="T1"/>
                  <a:gd fmla="*/ 0 w 7457" name="T2"/>
                  <a:gd fmla="*/ 13139 h 13140" name="T3"/>
                  <a:gd fmla="*/ 0 w 7457" name="T4"/>
                  <a:gd fmla="*/ 0 h 13140" name="T5"/>
                  <a:gd fmla="*/ 7456 w 7457" name="T6"/>
                  <a:gd fmla="*/ 0 h 13140" name="T7"/>
                  <a:gd fmla="*/ 7456 w 7457" name="T8"/>
                  <a:gd fmla="*/ 13139 h 13140" name="T9"/>
                </a:gdLst>
                <a:cxnLst>
                  <a:cxn ang="0">
                    <a:pos x="T0" y="T1"/>
                  </a:cxn>
                  <a:cxn ang="0">
                    <a:pos x="T2" y="T3"/>
                  </a:cxn>
                  <a:cxn ang="0">
                    <a:pos x="T4" y="T5"/>
                  </a:cxn>
                  <a:cxn ang="0">
                    <a:pos x="T6" y="T7"/>
                  </a:cxn>
                  <a:cxn ang="0">
                    <a:pos x="T8" y="T9"/>
                  </a:cxn>
                </a:cxnLst>
                <a:rect b="b" l="0" r="r" t="0"/>
                <a:pathLst>
                  <a:path h="13140" w="7457">
                    <a:moveTo>
                      <a:pt x="7456" y="13139"/>
                    </a:moveTo>
                    <a:lnTo>
                      <a:pt x="0" y="13139"/>
                    </a:lnTo>
                    <a:lnTo>
                      <a:pt x="0" y="0"/>
                    </a:lnTo>
                    <a:lnTo>
                      <a:pt x="7456" y="0"/>
                    </a:lnTo>
                    <a:lnTo>
                      <a:pt x="7456" y="13139"/>
                    </a:lnTo>
                  </a:path>
                </a:pathLst>
              </a:custGeom>
              <a:blipFill dpi="0" rotWithShape="1">
                <a:blip r:embed="rId4">
                  <a:extLst>
                    <a:ext uri="{28A0092B-C50C-407E-A947-70E740481C1C}">
                      <a14:useLocalDpi val="0"/>
                    </a:ext>
                  </a:extLst>
                </a:blip>
                <a:stretch>
                  <a:fillRect/>
                </a:stretch>
              </a:blipFill>
              <a:ln algn="ctr" cap="flat" cmpd="sng" w="19050">
                <a:noFill/>
                <a:prstDash val="solid"/>
                <a:miter lim="800000"/>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defTabSz="914377"/>
                <a:endParaRPr lang="en-US">
                  <a:solidFill>
                    <a:schemeClr val="lt1"/>
                  </a:solidFill>
                </a:endParaRPr>
              </a:p>
            </p:txBody>
          </p:sp>
        </p:grpSp>
        <p:sp>
          <p:nvSpPr>
            <p:cNvPr id="38" name="ïṣ1iḓè"/>
            <p:cNvSpPr/>
            <p:nvPr/>
          </p:nvSpPr>
          <p:spPr bwMode="auto">
            <a:xfrm>
              <a:off x="1665288" y="496888"/>
              <a:ext cx="3155950" cy="6635750"/>
            </a:xfrm>
            <a:custGeom>
              <a:gdLst>
                <a:gd fmla="*/ 8417 w 8768" name="T0"/>
                <a:gd fmla="*/ 437 h 18431" name="T1"/>
                <a:gd fmla="*/ 8417 w 8768" name="T2"/>
                <a:gd fmla="*/ 437 h 18431" name="T3"/>
                <a:gd fmla="*/ 7543 w 8768" name="T4"/>
                <a:gd fmla="*/ 87 h 18431" name="T5"/>
                <a:gd fmla="*/ 7280 w 8768" name="T6"/>
                <a:gd fmla="*/ 87 h 18431" name="T7"/>
                <a:gd fmla="*/ 7280 w 8768" name="T8"/>
                <a:gd fmla="*/ 43 h 18431" name="T9"/>
                <a:gd fmla="*/ 7259 w 8768" name="T10"/>
                <a:gd fmla="*/ 0 h 18431" name="T11"/>
                <a:gd fmla="*/ 5903 w 8768" name="T12"/>
                <a:gd fmla="*/ 0 h 18431" name="T13"/>
                <a:gd fmla="*/ 5859 w 8768" name="T14"/>
                <a:gd fmla="*/ 43 h 18431" name="T15"/>
                <a:gd fmla="*/ 5859 w 8768" name="T16"/>
                <a:gd fmla="*/ 87 h 18431" name="T17"/>
                <a:gd fmla="*/ 1268 w 8768" name="T18"/>
                <a:gd fmla="*/ 87 h 18431" name="T19"/>
                <a:gd fmla="*/ 43 w 8768" name="T20"/>
                <a:gd fmla="*/ 1312 h 18431" name="T21"/>
                <a:gd fmla="*/ 43 w 8768" name="T22"/>
                <a:gd fmla="*/ 2602 h 18431" name="T23"/>
                <a:gd fmla="*/ 43 w 8768" name="T24"/>
                <a:gd fmla="*/ 2602 h 18431" name="T25"/>
                <a:gd fmla="*/ 0 w 8768" name="T26"/>
                <a:gd fmla="*/ 2624 h 18431" name="T27"/>
                <a:gd fmla="*/ 0 w 8768" name="T28"/>
                <a:gd fmla="*/ 3389 h 18431" name="T29"/>
                <a:gd fmla="*/ 43 w 8768" name="T30"/>
                <a:gd fmla="*/ 3432 h 18431" name="T31"/>
                <a:gd fmla="*/ 43 w 8768" name="T32"/>
                <a:gd fmla="*/ 3432 h 18431" name="T33"/>
                <a:gd fmla="*/ 43 w 8768" name="T34"/>
                <a:gd fmla="*/ 3761 h 18431" name="T35"/>
                <a:gd fmla="*/ 43 w 8768" name="T36"/>
                <a:gd fmla="*/ 3761 h 18431" name="T37"/>
                <a:gd fmla="*/ 0 w 8768" name="T38"/>
                <a:gd fmla="*/ 3804 h 18431" name="T39"/>
                <a:gd fmla="*/ 0 w 8768" name="T40"/>
                <a:gd fmla="*/ 4941 h 18431" name="T41"/>
                <a:gd fmla="*/ 43 w 8768" name="T42"/>
                <a:gd fmla="*/ 4963 h 18431" name="T43"/>
                <a:gd fmla="*/ 43 w 8768" name="T44"/>
                <a:gd fmla="*/ 4963 h 18431" name="T45"/>
                <a:gd fmla="*/ 43 w 8768" name="T46"/>
                <a:gd fmla="*/ 5269 h 18431" name="T47"/>
                <a:gd fmla="*/ 43 w 8768" name="T48"/>
                <a:gd fmla="*/ 5269 h 18431" name="T49"/>
                <a:gd fmla="*/ 0 w 8768" name="T50"/>
                <a:gd fmla="*/ 5313 h 18431" name="T51"/>
                <a:gd fmla="*/ 0 w 8768" name="T52"/>
                <a:gd fmla="*/ 6472 h 18431" name="T53"/>
                <a:gd fmla="*/ 43 w 8768" name="T54"/>
                <a:gd fmla="*/ 6493 h 18431" name="T55"/>
                <a:gd fmla="*/ 43 w 8768" name="T56"/>
                <a:gd fmla="*/ 6493 h 18431" name="T57"/>
                <a:gd fmla="*/ 43 w 8768" name="T58"/>
                <a:gd fmla="*/ 17206 h 18431" name="T59"/>
                <a:gd fmla="*/ 1268 w 8768" name="T60"/>
                <a:gd fmla="*/ 18430 h 18431" name="T61"/>
                <a:gd fmla="*/ 7543 w 8768" name="T62"/>
                <a:gd fmla="*/ 18430 h 18431" name="T63"/>
                <a:gd fmla="*/ 8767 w 8768" name="T64"/>
                <a:gd fmla="*/ 17206 h 18431" name="T65"/>
                <a:gd fmla="*/ 8767 w 8768" name="T66"/>
                <a:gd fmla="*/ 1312 h 18431" name="T67"/>
                <a:gd fmla="*/ 8417 w 8768" name="T68"/>
                <a:gd fmla="*/ 437 h 18431" name="T69"/>
                <a:gd fmla="*/ 8592 w 8768" name="T70"/>
                <a:gd fmla="*/ 17206 h 18431" name="T71"/>
                <a:gd fmla="*/ 8592 w 8768" name="T72"/>
                <a:gd fmla="*/ 17206 h 18431" name="T73"/>
                <a:gd fmla="*/ 7543 w 8768" name="T74"/>
                <a:gd fmla="*/ 18255 h 18431" name="T75"/>
                <a:gd fmla="*/ 1268 w 8768" name="T76"/>
                <a:gd fmla="*/ 18255 h 18431" name="T77"/>
                <a:gd fmla="*/ 218 w 8768" name="T78"/>
                <a:gd fmla="*/ 17206 h 18431" name="T79"/>
                <a:gd fmla="*/ 218 w 8768" name="T80"/>
                <a:gd fmla="*/ 1312 h 18431" name="T81"/>
                <a:gd fmla="*/ 1268 w 8768" name="T82"/>
                <a:gd fmla="*/ 262 h 18431" name="T83"/>
                <a:gd fmla="*/ 7543 w 8768" name="T84"/>
                <a:gd fmla="*/ 262 h 18431" name="T85"/>
                <a:gd fmla="*/ 8592 w 8768" name="T86"/>
                <a:gd fmla="*/ 1312 h 18431" name="T87"/>
                <a:gd fmla="*/ 8592 w 8768" name="T88"/>
                <a:gd fmla="*/ 17206 h 184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431" w="8768">
                  <a:moveTo>
                    <a:pt x="8417" y="437"/>
                  </a:moveTo>
                  <a:lnTo>
                    <a:pt x="8417" y="437"/>
                  </a:lnTo>
                  <a:cubicBezTo>
                    <a:pt x="8199" y="218"/>
                    <a:pt x="7893" y="87"/>
                    <a:pt x="7543" y="87"/>
                  </a:cubicBezTo>
                  <a:cubicBezTo>
                    <a:pt x="7280" y="87"/>
                    <a:pt x="7280" y="87"/>
                    <a:pt x="7280" y="87"/>
                  </a:cubicBezTo>
                  <a:cubicBezTo>
                    <a:pt x="7280" y="43"/>
                    <a:pt x="7280" y="43"/>
                    <a:pt x="7280" y="43"/>
                  </a:cubicBezTo>
                  <a:cubicBezTo>
                    <a:pt x="7280" y="22"/>
                    <a:pt x="7280" y="0"/>
                    <a:pt x="7259" y="0"/>
                  </a:cubicBezTo>
                  <a:cubicBezTo>
                    <a:pt x="5903" y="0"/>
                    <a:pt x="5903" y="0"/>
                    <a:pt x="5903" y="0"/>
                  </a:cubicBezTo>
                  <a:cubicBezTo>
                    <a:pt x="5881" y="0"/>
                    <a:pt x="5859" y="22"/>
                    <a:pt x="5859" y="43"/>
                  </a:cubicBezTo>
                  <a:cubicBezTo>
                    <a:pt x="5859" y="87"/>
                    <a:pt x="5859" y="87"/>
                    <a:pt x="5859" y="87"/>
                  </a:cubicBezTo>
                  <a:cubicBezTo>
                    <a:pt x="1268" y="87"/>
                    <a:pt x="1268" y="87"/>
                    <a:pt x="1268" y="87"/>
                  </a:cubicBezTo>
                  <a:cubicBezTo>
                    <a:pt x="568" y="87"/>
                    <a:pt x="43" y="590"/>
                    <a:pt x="43" y="1312"/>
                  </a:cubicBezTo>
                  <a:cubicBezTo>
                    <a:pt x="43" y="2602"/>
                    <a:pt x="43" y="2602"/>
                    <a:pt x="43" y="2602"/>
                  </a:cubicBezTo>
                  <a:lnTo>
                    <a:pt x="43" y="2602"/>
                  </a:lnTo>
                  <a:cubicBezTo>
                    <a:pt x="22" y="2602"/>
                    <a:pt x="0" y="2602"/>
                    <a:pt x="0" y="2624"/>
                  </a:cubicBezTo>
                  <a:cubicBezTo>
                    <a:pt x="0" y="3389"/>
                    <a:pt x="0" y="3389"/>
                    <a:pt x="0" y="3389"/>
                  </a:cubicBezTo>
                  <a:cubicBezTo>
                    <a:pt x="0" y="3411"/>
                    <a:pt x="22" y="3432"/>
                    <a:pt x="43" y="3432"/>
                  </a:cubicBezTo>
                  <a:lnTo>
                    <a:pt x="43" y="3432"/>
                  </a:lnTo>
                  <a:cubicBezTo>
                    <a:pt x="43" y="3761"/>
                    <a:pt x="43" y="3761"/>
                    <a:pt x="43" y="3761"/>
                  </a:cubicBezTo>
                  <a:lnTo>
                    <a:pt x="43" y="3761"/>
                  </a:lnTo>
                  <a:cubicBezTo>
                    <a:pt x="22" y="3761"/>
                    <a:pt x="0" y="3782"/>
                    <a:pt x="0" y="3804"/>
                  </a:cubicBezTo>
                  <a:cubicBezTo>
                    <a:pt x="0" y="4941"/>
                    <a:pt x="0" y="4941"/>
                    <a:pt x="0" y="4941"/>
                  </a:cubicBezTo>
                  <a:cubicBezTo>
                    <a:pt x="0" y="4963"/>
                    <a:pt x="22" y="4963"/>
                    <a:pt x="43" y="4963"/>
                  </a:cubicBezTo>
                  <a:lnTo>
                    <a:pt x="43" y="4963"/>
                  </a:lnTo>
                  <a:cubicBezTo>
                    <a:pt x="43" y="5269"/>
                    <a:pt x="43" y="5269"/>
                    <a:pt x="43" y="5269"/>
                  </a:cubicBezTo>
                  <a:lnTo>
                    <a:pt x="43" y="5269"/>
                  </a:lnTo>
                  <a:cubicBezTo>
                    <a:pt x="22" y="5269"/>
                    <a:pt x="0" y="5291"/>
                    <a:pt x="0" y="5313"/>
                  </a:cubicBezTo>
                  <a:cubicBezTo>
                    <a:pt x="0" y="6472"/>
                    <a:pt x="0" y="6472"/>
                    <a:pt x="0" y="6472"/>
                  </a:cubicBezTo>
                  <a:cubicBezTo>
                    <a:pt x="0" y="6493"/>
                    <a:pt x="22" y="6493"/>
                    <a:pt x="43" y="6493"/>
                  </a:cubicBezTo>
                  <a:lnTo>
                    <a:pt x="43" y="6493"/>
                  </a:lnTo>
                  <a:cubicBezTo>
                    <a:pt x="43" y="17206"/>
                    <a:pt x="43" y="17206"/>
                    <a:pt x="43" y="17206"/>
                  </a:cubicBezTo>
                  <a:cubicBezTo>
                    <a:pt x="43" y="17883"/>
                    <a:pt x="590" y="18430"/>
                    <a:pt x="1268" y="18430"/>
                  </a:cubicBezTo>
                  <a:cubicBezTo>
                    <a:pt x="7543" y="18430"/>
                    <a:pt x="7543" y="18430"/>
                    <a:pt x="7543" y="18430"/>
                  </a:cubicBezTo>
                  <a:cubicBezTo>
                    <a:pt x="8221" y="18430"/>
                    <a:pt x="8767" y="17883"/>
                    <a:pt x="8767" y="17206"/>
                  </a:cubicBezTo>
                  <a:cubicBezTo>
                    <a:pt x="8767" y="1312"/>
                    <a:pt x="8767" y="1312"/>
                    <a:pt x="8767" y="1312"/>
                  </a:cubicBezTo>
                  <a:cubicBezTo>
                    <a:pt x="8767" y="984"/>
                    <a:pt x="8658" y="678"/>
                    <a:pt x="8417" y="437"/>
                  </a:cubicBezTo>
                  <a:close/>
                  <a:moveTo>
                    <a:pt x="8592" y="17206"/>
                  </a:moveTo>
                  <a:lnTo>
                    <a:pt x="8592" y="17206"/>
                  </a:lnTo>
                  <a:cubicBezTo>
                    <a:pt x="8592" y="17795"/>
                    <a:pt x="8133" y="18255"/>
                    <a:pt x="7543" y="18255"/>
                  </a:cubicBezTo>
                  <a:cubicBezTo>
                    <a:pt x="1268" y="18255"/>
                    <a:pt x="1268" y="18255"/>
                    <a:pt x="1268" y="18255"/>
                  </a:cubicBezTo>
                  <a:cubicBezTo>
                    <a:pt x="700" y="18255"/>
                    <a:pt x="218" y="17795"/>
                    <a:pt x="218" y="17206"/>
                  </a:cubicBezTo>
                  <a:cubicBezTo>
                    <a:pt x="218" y="1312"/>
                    <a:pt x="218" y="1312"/>
                    <a:pt x="218" y="1312"/>
                  </a:cubicBezTo>
                  <a:cubicBezTo>
                    <a:pt x="218" y="700"/>
                    <a:pt x="656" y="262"/>
                    <a:pt x="1268" y="262"/>
                  </a:cubicBezTo>
                  <a:cubicBezTo>
                    <a:pt x="7543" y="262"/>
                    <a:pt x="7543" y="262"/>
                    <a:pt x="7543" y="262"/>
                  </a:cubicBezTo>
                  <a:cubicBezTo>
                    <a:pt x="8155" y="262"/>
                    <a:pt x="8592" y="721"/>
                    <a:pt x="8592" y="1312"/>
                  </a:cubicBezTo>
                  <a:lnTo>
                    <a:pt x="8592" y="17206"/>
                  </a:lnTo>
                  <a:close/>
                </a:path>
              </a:pathLst>
            </a:custGeom>
            <a:solidFill>
              <a:srgbClr val="E2E2E2"/>
            </a:solidFill>
            <a:ln>
              <a:noFill/>
            </a:ln>
            <a:effectLst/>
            <a:extLst>
              <a:ext uri="{91240B29-F687-4f45-9708-019B960494DF}">
                <a14:hiddenLine xmlns:a16="http://schemas.microsoft.com/office/drawing/2014/main" xmlns:lc="http://schemas.openxmlformats.org/drawingml/2006/lockedCanvas" cap="flat" w="9525">
                  <a:solidFill>
                    <a:srgbClr val="808080"/>
                  </a:solidFill>
                  <a:bevel/>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a:p>
          </p:txBody>
        </p:sp>
      </p:grpSp>
      <p:sp>
        <p:nvSpPr>
          <p:cNvPr id="19" name="íṥḷiḑê"/>
          <p:cNvSpPr/>
          <p:nvPr/>
        </p:nvSpPr>
        <p:spPr>
          <a:xfrm>
            <a:off x="4390552" y="1676468"/>
            <a:ext cx="3333960" cy="3084755"/>
          </a:xfrm>
          <a:prstGeom prst="rect">
            <a:avLst/>
          </a:prstGeom>
          <a:solidFill>
            <a:srgbClr val="36B8BD"/>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20" name="îs1íďe"/>
          <p:cNvSpPr/>
          <p:nvPr/>
        </p:nvSpPr>
        <p:spPr>
          <a:xfrm>
            <a:off x="7828903" y="1676468"/>
            <a:ext cx="3333960" cy="3084755"/>
          </a:xfrm>
          <a:prstGeom prst="rect">
            <a:avLst/>
          </a:prstGeom>
          <a:solidFill>
            <a:srgbClr val="144C85"/>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grpSp>
        <p:nvGrpSpPr>
          <p:cNvPr id="21" name="i$ḻiḋé"/>
          <p:cNvGrpSpPr/>
          <p:nvPr/>
        </p:nvGrpSpPr>
        <p:grpSpPr>
          <a:xfrm>
            <a:off x="5779364" y="1398300"/>
            <a:ext cx="556336" cy="556336"/>
            <a:chOff x="5913867" y="1401685"/>
            <a:chExt cx="648788" cy="648788"/>
          </a:xfrm>
        </p:grpSpPr>
        <p:sp>
          <p:nvSpPr>
            <p:cNvPr id="35" name="iṣ1îḑê"/>
            <p:cNvSpPr/>
            <p:nvPr/>
          </p:nvSpPr>
          <p:spPr>
            <a:xfrm>
              <a:off x="5913867" y="1401685"/>
              <a:ext cx="648788" cy="648788"/>
            </a:xfrm>
            <a:prstGeom prst="ellipse">
              <a:avLst/>
            </a:prstGeom>
            <a:solidFill>
              <a:srgbClr val="36B8BD"/>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36" name="işḻiďê"/>
            <p:cNvSpPr/>
            <p:nvPr/>
          </p:nvSpPr>
          <p:spPr>
            <a:xfrm>
              <a:off x="6040542" y="1520800"/>
              <a:ext cx="395439" cy="410558"/>
            </a:xfrm>
            <a:custGeom>
              <a:gdLst>
                <a:gd fmla="*/ 332623 w 583294" name="connsiteX0"/>
                <a:gd fmla="*/ 296967 h 605593" name="connsiteY0"/>
                <a:gd fmla="*/ 316983 w 583294" name="connsiteX1"/>
                <a:gd fmla="*/ 302537 h 605593" name="connsiteY1"/>
                <a:gd fmla="*/ 311624 w 583294" name="connsiteX2"/>
                <a:gd fmla="*/ 308872 h 605593" name="connsiteY2"/>
                <a:gd fmla="*/ 311624 w 583294" name="connsiteX3"/>
                <a:gd fmla="*/ 325036 h 605593" name="connsiteY3"/>
                <a:gd fmla="*/ 309108 w 583294" name="connsiteX4"/>
                <a:gd fmla="*/ 326784 h 605593" name="connsiteY4"/>
                <a:gd fmla="*/ 307467 w 583294" name="connsiteX5"/>
                <a:gd fmla="*/ 331698 h 605593" name="connsiteY5"/>
                <a:gd fmla="*/ 311077 w 583294" name="connsiteX6"/>
                <a:gd fmla="*/ 366102 h 605593" name="connsiteY6"/>
                <a:gd fmla="*/ 315780 w 583294" name="connsiteX7"/>
                <a:gd fmla="*/ 371673 h 605593" name="connsiteY7"/>
                <a:gd fmla="*/ 317530 w 583294" name="connsiteX8"/>
                <a:gd fmla="*/ 371891 h 605593" name="connsiteY8"/>
                <a:gd fmla="*/ 322670 w 583294" name="connsiteX9"/>
                <a:gd fmla="*/ 369379 h 605593" name="connsiteY9"/>
                <a:gd fmla="*/ 340826 w 583294" name="connsiteX10"/>
                <a:gd fmla="*/ 345242 h 605593" name="connsiteY10"/>
                <a:gd fmla="*/ 342139 w 583294" name="connsiteX11"/>
                <a:gd fmla="*/ 341310 h 605593" name="connsiteY11"/>
                <a:gd fmla="*/ 342139 w 583294" name="connsiteX12"/>
                <a:gd fmla="*/ 302646 h 605593" name="connsiteY12"/>
                <a:gd fmla="*/ 339076 w 583294" name="connsiteX13"/>
                <a:gd fmla="*/ 297076 h 605593" name="connsiteY13"/>
                <a:gd fmla="*/ 332623 w 583294" name="connsiteX14"/>
                <a:gd fmla="*/ 296967 h 605593" name="connsiteY14"/>
                <a:gd fmla="*/ 250702 w 583294" name="connsiteX15"/>
                <a:gd fmla="*/ 296967 h 605593" name="connsiteY15"/>
                <a:gd fmla="*/ 244249 w 583294" name="connsiteX16"/>
                <a:gd fmla="*/ 297076 h 605593" name="connsiteY16"/>
                <a:gd fmla="*/ 241187 w 583294" name="connsiteX17"/>
                <a:gd fmla="*/ 302646 h 605593" name="connsiteY17"/>
                <a:gd fmla="*/ 241077 w 583294" name="connsiteX18"/>
                <a:gd fmla="*/ 341310 h 605593" name="connsiteY18"/>
                <a:gd fmla="*/ 242390 w 583294" name="connsiteX19"/>
                <a:gd fmla="*/ 345242 h 605593" name="connsiteY19"/>
                <a:gd fmla="*/ 260655 w 583294" name="connsiteX20"/>
                <a:gd fmla="*/ 369379 h 605593" name="connsiteY20"/>
                <a:gd fmla="*/ 265796 w 583294" name="connsiteX21"/>
                <a:gd fmla="*/ 371891 h 605593" name="connsiteY21"/>
                <a:gd fmla="*/ 267546 w 583294" name="connsiteX22"/>
                <a:gd fmla="*/ 371673 h 605593" name="connsiteY22"/>
                <a:gd fmla="*/ 272249 w 583294" name="connsiteX23"/>
                <a:gd fmla="*/ 366102 h 605593" name="connsiteY23"/>
                <a:gd fmla="*/ 275858 w 583294" name="connsiteX24"/>
                <a:gd fmla="*/ 331698 h 605593" name="connsiteY24"/>
                <a:gd fmla="*/ 274218 w 583294" name="connsiteX25"/>
                <a:gd fmla="*/ 326674 h 605593" name="connsiteY25"/>
                <a:gd fmla="*/ 271702 w 583294" name="connsiteX26"/>
                <a:gd fmla="*/ 325036 h 605593" name="connsiteY26"/>
                <a:gd fmla="*/ 271702 w 583294" name="connsiteX27"/>
                <a:gd fmla="*/ 308872 h 605593" name="connsiteY27"/>
                <a:gd fmla="*/ 266343 w 583294" name="connsiteX28"/>
                <a:gd fmla="*/ 302537 h 605593" name="connsiteY28"/>
                <a:gd fmla="*/ 250702 w 583294" name="connsiteX29"/>
                <a:gd fmla="*/ 296967 h 605593" name="connsiteY29"/>
                <a:gd fmla="*/ 30625 w 583294" name="connsiteX30"/>
                <a:gd fmla="*/ 270619 h 605593" name="connsiteY30"/>
                <a:gd fmla="*/ 94718 w 583294" name="connsiteX31"/>
                <a:gd fmla="*/ 270619 h 605593" name="connsiteY31"/>
                <a:gd fmla="*/ 125343 w 583294" name="connsiteX32"/>
                <a:gd fmla="*/ 301200 h 605593" name="connsiteY32"/>
                <a:gd fmla="*/ 293999 w 583294" name="connsiteX33"/>
                <a:gd fmla="*/ 469616 h 605593" name="connsiteY33"/>
                <a:gd fmla="*/ 462654 w 583294" name="connsiteX34"/>
                <a:gd fmla="*/ 301200 h 605593" name="connsiteY34"/>
                <a:gd fmla="*/ 493279 w 583294" name="connsiteX35"/>
                <a:gd fmla="*/ 270619 h 605593" name="connsiteY35"/>
                <a:gd fmla="*/ 552669 w 583294" name="connsiteX36"/>
                <a:gd fmla="*/ 270619 h 605593" name="connsiteY36"/>
                <a:gd fmla="*/ 583294 w 583294" name="connsiteX37"/>
                <a:gd fmla="*/ 301200 h 605593" name="connsiteY37"/>
                <a:gd fmla="*/ 552669 w 583294" name="connsiteX38"/>
                <a:gd fmla="*/ 331782 h 605593" name="connsiteY38"/>
                <a:gd fmla="*/ 521935 w 583294" name="connsiteX39"/>
                <a:gd fmla="*/ 331782 h 605593" name="connsiteY39"/>
                <a:gd fmla="*/ 478513 w 583294" name="connsiteX40"/>
                <a:gd fmla="*/ 438052 h 605593" name="connsiteY40"/>
                <a:gd fmla="*/ 504982 w 583294" name="connsiteX41"/>
                <a:gd fmla="*/ 464592 h 605593" name="connsiteY41"/>
                <a:gd fmla="*/ 504982 w 583294" name="connsiteX42"/>
                <a:gd fmla="*/ 507842 h 605593" name="connsiteY42"/>
                <a:gd fmla="*/ 483326 w 583294" name="connsiteX43"/>
                <a:gd fmla="*/ 516798 h 605593" name="connsiteY43"/>
                <a:gd fmla="*/ 461670 w 583294" name="connsiteX44"/>
                <a:gd fmla="*/ 507842 h 605593" name="connsiteY44"/>
                <a:gd fmla="*/ 435638 w 583294" name="connsiteX45"/>
                <a:gd fmla="*/ 481957 h 605593" name="connsiteY45"/>
                <a:gd fmla="*/ 322327 w 583294" name="connsiteX46"/>
                <a:gd fmla="*/ 529140 h 605593" name="connsiteY46"/>
                <a:gd fmla="*/ 322327 w 583294" name="connsiteX47"/>
                <a:gd fmla="*/ 575012 h 605593" name="connsiteY47"/>
                <a:gd fmla="*/ 291592 w 583294" name="connsiteX48"/>
                <a:gd fmla="*/ 605593 h 605593" name="connsiteY48"/>
                <a:gd fmla="*/ 260967 w 583294" name="connsiteX49"/>
                <a:gd fmla="*/ 575012 h 605593" name="connsiteY49"/>
                <a:gd fmla="*/ 260967 w 583294" name="connsiteX50"/>
                <a:gd fmla="*/ 528485 h 605593" name="connsiteY50"/>
                <a:gd fmla="*/ 149624 w 583294" name="connsiteX51"/>
                <a:gd fmla="*/ 479882 h 605593" name="connsiteY51"/>
                <a:gd fmla="*/ 121624 w 583294" name="connsiteX52"/>
                <a:gd fmla="*/ 507842 h 605593" name="connsiteY52"/>
                <a:gd fmla="*/ 99968 w 583294" name="connsiteX53"/>
                <a:gd fmla="*/ 516798 h 605593" name="connsiteY53"/>
                <a:gd fmla="*/ 78312 w 583294" name="connsiteX54"/>
                <a:gd fmla="*/ 507842 h 605593" name="connsiteY54"/>
                <a:gd fmla="*/ 78312 w 583294" name="connsiteX55"/>
                <a:gd fmla="*/ 464592 h 605593" name="connsiteY55"/>
                <a:gd fmla="*/ 107515 w 583294" name="connsiteX56"/>
                <a:gd fmla="*/ 435430 h 605593" name="connsiteY56"/>
                <a:gd fmla="*/ 66062 w 583294" name="connsiteX57"/>
                <a:gd fmla="*/ 331782 h 605593" name="connsiteY57"/>
                <a:gd fmla="*/ 30625 w 583294" name="connsiteX58"/>
                <a:gd fmla="*/ 331782 h 605593" name="connsiteY58"/>
                <a:gd fmla="*/ 0 w 583294" name="connsiteX59"/>
                <a:gd fmla="*/ 301200 h 605593" name="connsiteY59"/>
                <a:gd fmla="*/ 30625 w 583294" name="connsiteX60"/>
                <a:gd fmla="*/ 270619 h 605593" name="connsiteY60"/>
                <a:gd fmla="*/ 260655 w 583294" name="connsiteX61"/>
                <a:gd fmla="*/ 122871 h 605593" name="connsiteY61"/>
                <a:gd fmla="*/ 215703 w 583294" name="connsiteX62"/>
                <a:gd fmla="*/ 134776 h 605593" name="connsiteY62"/>
                <a:gd fmla="*/ 212093 w 583294" name="connsiteX63"/>
                <a:gd fmla="*/ 140565 h 605593" name="connsiteY63"/>
                <a:gd fmla="*/ 212093 w 583294" name="connsiteX64"/>
                <a:gd fmla="*/ 152142 h 605593" name="connsiteY64"/>
                <a:gd fmla="*/ 209468 w 583294" name="connsiteX65"/>
                <a:gd fmla="*/ 152142 h 605593" name="connsiteY65"/>
                <a:gd fmla="*/ 203015 w 583294" name="connsiteX66"/>
                <a:gd fmla="*/ 158586 h 605593" name="connsiteY66"/>
                <a:gd fmla="*/ 203015 w 583294" name="connsiteX67"/>
                <a:gd fmla="*/ 169289 h 605593" name="connsiteY67"/>
                <a:gd fmla="*/ 205969 w 583294" name="connsiteX68"/>
                <a:gd fmla="*/ 174641 h 605593" name="connsiteY68"/>
                <a:gd fmla="*/ 212203 w 583294" name="connsiteX69"/>
                <a:gd fmla="*/ 178791 h 605593" name="connsiteY69"/>
                <a:gd fmla="*/ 212640 w 583294" name="connsiteX70"/>
                <a:gd fmla="*/ 181413 h 605593" name="connsiteY70"/>
                <a:gd fmla="*/ 235828 w 583294" name="connsiteX71"/>
                <a:gd fmla="*/ 235039 h 605593" name="connsiteY71"/>
                <a:gd fmla="*/ 274218 w 583294" name="connsiteX72"/>
                <a:gd fmla="*/ 268242 h 605593" name="connsiteY72"/>
                <a:gd fmla="*/ 309108 w 583294" name="connsiteX73"/>
                <a:gd fmla="*/ 268242 h 605593" name="connsiteY73"/>
                <a:gd fmla="*/ 347498 w 583294" name="connsiteX74"/>
                <a:gd fmla="*/ 235039 h 605593" name="connsiteY74"/>
                <a:gd fmla="*/ 370685 w 583294" name="connsiteX75"/>
                <a:gd fmla="*/ 181413 h 605593" name="connsiteY75"/>
                <a:gd fmla="*/ 371123 w 583294" name="connsiteX76"/>
                <a:gd fmla="*/ 178791 h 605593" name="connsiteY76"/>
                <a:gd fmla="*/ 377357 w 583294" name="connsiteX77"/>
                <a:gd fmla="*/ 174641 h 605593" name="connsiteY77"/>
                <a:gd fmla="*/ 380310 w 583294" name="connsiteX78"/>
                <a:gd fmla="*/ 169289 h 605593" name="connsiteY78"/>
                <a:gd fmla="*/ 380310 w 583294" name="connsiteX79"/>
                <a:gd fmla="*/ 158586 h 605593" name="connsiteY79"/>
                <a:gd fmla="*/ 373857 w 583294" name="connsiteX80"/>
                <a:gd fmla="*/ 152142 h 605593" name="connsiteY80"/>
                <a:gd fmla="*/ 370248 w 583294" name="connsiteX81"/>
                <a:gd fmla="*/ 152142 h 605593" name="connsiteY81"/>
                <a:gd fmla="*/ 368279 w 583294" name="connsiteX82"/>
                <a:gd fmla="*/ 149958 h 605593" name="connsiteY82"/>
                <a:gd fmla="*/ 362045 w 583294" name="connsiteX83"/>
                <a:gd fmla="*/ 149521 h 605593" name="connsiteY83"/>
                <a:gd fmla="*/ 336451 w 583294" name="connsiteX84"/>
                <a:gd fmla="*/ 155309 h 605593" name="connsiteY84"/>
                <a:gd fmla="*/ 296749 w 583294" name="connsiteX85"/>
                <a:gd fmla="*/ 137288 h 605593" name="connsiteY85"/>
                <a:gd fmla="*/ 260655 w 583294" name="connsiteX86"/>
                <a:gd fmla="*/ 122871 h 605593" name="connsiteY86"/>
                <a:gd fmla="*/ 275311 w 583294" name="connsiteX87"/>
                <a:gd fmla="*/ 0 h 605593" name="connsiteY87"/>
                <a:gd fmla="*/ 308014 w 583294" name="connsiteX88"/>
                <a:gd fmla="*/ 0 h 605593" name="connsiteY88"/>
                <a:gd fmla="*/ 409185 w 583294" name="connsiteX89"/>
                <a:gd fmla="*/ 101027 h 605593" name="connsiteY89"/>
                <a:gd fmla="*/ 409185 w 583294" name="connsiteX90"/>
                <a:gd fmla="*/ 132701 h 605593" name="connsiteY90"/>
                <a:gd fmla="*/ 414982 w 583294" name="connsiteX91"/>
                <a:gd fmla="*/ 150722 h 605593" name="connsiteY91"/>
                <a:gd fmla="*/ 414982 w 583294" name="connsiteX92"/>
                <a:gd fmla="*/ 173331 h 605593" name="connsiteY92"/>
                <a:gd fmla="*/ 403826 w 583294" name="connsiteX93"/>
                <a:gd fmla="*/ 197140 h 605593" name="connsiteY93"/>
                <a:gd fmla="*/ 397263 w 583294" name="connsiteX94"/>
                <a:gd fmla="*/ 214288 h 605593" name="connsiteY94"/>
                <a:gd fmla="*/ 375498 w 583294" name="connsiteX95"/>
                <a:gd fmla="*/ 255136 h 605593" name="connsiteY95"/>
                <a:gd fmla="*/ 360732 w 583294" name="connsiteX96"/>
                <a:gd fmla="*/ 273922 h 605593" name="connsiteY96"/>
                <a:gd fmla="*/ 371670 w 583294" name="connsiteX97"/>
                <a:gd fmla="*/ 287574 h 605593" name="connsiteY97"/>
                <a:gd fmla="*/ 432919 w 583294" name="connsiteX98"/>
                <a:gd fmla="*/ 306141 h 605593" name="connsiteY98"/>
                <a:gd fmla="*/ 294014 w 583294" name="connsiteX99"/>
                <a:gd fmla="*/ 433272 h 605593" name="connsiteY99"/>
                <a:gd fmla="*/ 154891 w 583294" name="connsiteX100"/>
                <a:gd fmla="*/ 304721 h 605593" name="connsiteY100"/>
                <a:gd fmla="*/ 211656 w 583294" name="connsiteX101"/>
                <a:gd fmla="*/ 287574 h 605593" name="connsiteY101"/>
                <a:gd fmla="*/ 222593 w 583294" name="connsiteX102"/>
                <a:gd fmla="*/ 273922 h 605593" name="connsiteY102"/>
                <a:gd fmla="*/ 207828 w 583294" name="connsiteX103"/>
                <a:gd fmla="*/ 255136 h 605593" name="connsiteY103"/>
                <a:gd fmla="*/ 186063 w 583294" name="connsiteX104"/>
                <a:gd fmla="*/ 214288 h 605593" name="connsiteY104"/>
                <a:gd fmla="*/ 179500 w 583294" name="connsiteX105"/>
                <a:gd fmla="*/ 197140 h 605593" name="connsiteY105"/>
                <a:gd fmla="*/ 168344 w 583294" name="connsiteX106"/>
                <a:gd fmla="*/ 173331 h 605593" name="connsiteY106"/>
                <a:gd fmla="*/ 168344 w 583294" name="connsiteX107"/>
                <a:gd fmla="*/ 150722 h 605593" name="connsiteY107"/>
                <a:gd fmla="*/ 174141 w 583294" name="connsiteX108"/>
                <a:gd fmla="*/ 132701 h 605593" name="connsiteY108"/>
                <a:gd fmla="*/ 174141 w 583294" name="connsiteX109"/>
                <a:gd fmla="*/ 101027 h 605593" name="connsiteY109"/>
                <a:gd fmla="*/ 275311 w 583294" name="connsiteX110"/>
                <a:gd fmla="*/ 0 h 605593" name="connsiteY1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b="b" l="l" r="r" t="t"/>
              <a:pathLst>
                <a:path h="605593" w="583294">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22" name="ïslîḓè"/>
          <p:cNvGrpSpPr/>
          <p:nvPr/>
        </p:nvGrpSpPr>
        <p:grpSpPr>
          <a:xfrm>
            <a:off x="4837804" y="2056777"/>
            <a:ext cx="2634149" cy="1996337"/>
            <a:chOff x="4815838" y="2169588"/>
            <a:chExt cx="3071894" cy="2328091"/>
          </a:xfrm>
        </p:grpSpPr>
        <p:sp>
          <p:nvSpPr>
            <p:cNvPr id="32" name="îṣḷiďê"/>
            <p:cNvSpPr/>
            <p:nvPr/>
          </p:nvSpPr>
          <p:spPr>
            <a:xfrm>
              <a:off x="4815839" y="2169588"/>
              <a:ext cx="2844844" cy="438516"/>
            </a:xfrm>
            <a:prstGeom prst="rect">
              <a:avLst/>
            </a:prstGeom>
            <a:noFill/>
            <a:ln w="12700">
              <a:miter lim="400000"/>
            </a:ln>
          </p:spPr>
          <p:txBody>
            <a:bodyPr anchor="ctr" bIns="45720" lIns="91440" rIns="91440" tIns="45720" wrap="square">
              <a:noAutofit/>
            </a:bodyPr>
            <a:lstStyle/>
            <a:p>
              <a:pPr algn="ctr">
                <a:spcBef>
                  <a:spcPct val="0"/>
                </a:spcBef>
              </a:pPr>
              <a:r>
                <a:rPr altLang="en-US" b="1" lang="zh-CN" sz="2000">
                  <a:latin charset="-122" panose="020b0503020204020204" pitchFamily="34" typeface="微软雅黑"/>
                  <a:ea charset="-122" panose="020b0503020204020204" pitchFamily="34" typeface="微软雅黑"/>
                </a:rPr>
                <a:t>情境推销法</a:t>
              </a:r>
            </a:p>
          </p:txBody>
        </p:sp>
        <p:sp>
          <p:nvSpPr>
            <p:cNvPr id="33" name="íś1iḍè">
              <a:extLst>
                <a:ext uri="{FF2B5EF4-FFF2-40B4-BE49-F238E27FC236}">
                  <a16:creationId xmlns:a16="http://schemas.microsoft.com/office/drawing/2014/main" id="{BC05E014-05D8-4DB2-A874-6864FA052430}"/>
                </a:ext>
              </a:extLst>
            </p:cNvPr>
            <p:cNvSpPr/>
            <p:nvPr/>
          </p:nvSpPr>
          <p:spPr bwMode="auto">
            <a:xfrm>
              <a:off x="4815838" y="2699863"/>
              <a:ext cx="3071894" cy="1797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pPr>
              <a:r>
                <a:rPr altLang="en-US" lang="zh-CN" sz="1600">
                  <a:latin charset="-122" panose="020b0503020204020204" pitchFamily="34" typeface="微软雅黑"/>
                  <a:ea charset="-122" panose="020b0503020204020204" pitchFamily="34" typeface="微软雅黑"/>
                </a:rPr>
                <a:t>你要会说故事，让顾客成为顾客中的主角，你要说故事，你要成为说故事的高手</a:t>
              </a:r>
            </a:p>
          </p:txBody>
        </p:sp>
      </p:grpSp>
      <p:sp>
        <p:nvSpPr>
          <p:cNvPr id="23" name="íSḷiḓe"/>
          <p:cNvSpPr/>
          <p:nvPr/>
        </p:nvSpPr>
        <p:spPr>
          <a:xfrm>
            <a:off x="5779364" y="4536447"/>
            <a:ext cx="1497895" cy="417497"/>
          </a:xfrm>
          <a:custGeom>
            <a:gdLst>
              <a:gd fmla="*/ 0 w 2230798" name="connsiteX0"/>
              <a:gd fmla="*/ 0 h 486877" name="connsiteY0"/>
              <a:gd fmla="*/ 268951 w 2230798" name="connsiteX1"/>
              <a:gd fmla="*/ 0 h 486877" name="connsiteY1"/>
              <a:gd fmla="*/ 430381 w 2230798" name="connsiteX2"/>
              <a:gd fmla="*/ 0 h 486877" name="connsiteY2"/>
              <a:gd fmla="*/ 2230798 w 2230798" name="connsiteX3"/>
              <a:gd fmla="*/ 0 h 486877" name="connsiteY3"/>
              <a:gd fmla="*/ 2230798 w 2230798" name="connsiteX4"/>
              <a:gd fmla="*/ 486877 h 486877" name="connsiteY4"/>
              <a:gd fmla="*/ 430381 w 2230798" name="connsiteX5"/>
              <a:gd fmla="*/ 486877 h 486877" name="connsiteY5"/>
              <a:gd fmla="*/ 268951 w 2230798" name="connsiteX6"/>
              <a:gd fmla="*/ 486877 h 486877" name="connsiteY6"/>
              <a:gd fmla="*/ 0 w 2230798" name="connsiteX7"/>
              <a:gd fmla="*/ 486877 h 486877" name="connsiteY7"/>
              <a:gd fmla="*/ 243439 w 2230798" name="connsiteX8"/>
              <a:gd fmla="*/ 243439 h 4868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86877" w="2230798">
                <a:moveTo>
                  <a:pt x="0" y="0"/>
                </a:moveTo>
                <a:lnTo>
                  <a:pt x="268951" y="0"/>
                </a:lnTo>
                <a:lnTo>
                  <a:pt x="430381" y="0"/>
                </a:lnTo>
                <a:lnTo>
                  <a:pt x="2230798" y="0"/>
                </a:lnTo>
                <a:lnTo>
                  <a:pt x="2230798" y="486877"/>
                </a:lnTo>
                <a:lnTo>
                  <a:pt x="430381" y="486877"/>
                </a:lnTo>
                <a:lnTo>
                  <a:pt x="268951" y="486877"/>
                </a:lnTo>
                <a:lnTo>
                  <a:pt x="0" y="486877"/>
                </a:lnTo>
                <a:lnTo>
                  <a:pt x="243439" y="243439"/>
                </a:lnTo>
                <a:close/>
              </a:path>
            </a:pathLst>
          </a:custGeom>
          <a:solidFill>
            <a:srgbClr val="36B8BD"/>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en-US" b="1" i="1" lang="zh-CN" smtClean="0" sz="2000">
                <a:solidFill>
                  <a:schemeClr val="bg1"/>
                </a:solidFill>
              </a:rPr>
              <a:t>顾客主角</a:t>
            </a:r>
          </a:p>
        </p:txBody>
      </p:sp>
      <p:grpSp>
        <p:nvGrpSpPr>
          <p:cNvPr id="24" name="î$ḷïďè"/>
          <p:cNvGrpSpPr/>
          <p:nvPr/>
        </p:nvGrpSpPr>
        <p:grpSpPr>
          <a:xfrm>
            <a:off x="9087785" y="1398300"/>
            <a:ext cx="556336" cy="556336"/>
            <a:chOff x="9772084" y="1401685"/>
            <a:chExt cx="648788" cy="648788"/>
          </a:xfrm>
        </p:grpSpPr>
        <p:sp>
          <p:nvSpPr>
            <p:cNvPr id="30" name="ïś1ídé"/>
            <p:cNvSpPr/>
            <p:nvPr/>
          </p:nvSpPr>
          <p:spPr>
            <a:xfrm>
              <a:off x="9772084" y="1401685"/>
              <a:ext cx="648788" cy="648788"/>
            </a:xfrm>
            <a:prstGeom prst="ellipse">
              <a:avLst/>
            </a:prstGeom>
            <a:solidFill>
              <a:srgbClr val="144C85"/>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endParaRPr>
            </a:p>
          </p:txBody>
        </p:sp>
        <p:sp>
          <p:nvSpPr>
            <p:cNvPr id="31" name="îṡļïḑê"/>
            <p:cNvSpPr/>
            <p:nvPr/>
          </p:nvSpPr>
          <p:spPr>
            <a:xfrm>
              <a:off x="9898759" y="1520800"/>
              <a:ext cx="395439" cy="410558"/>
            </a:xfrm>
            <a:custGeom>
              <a:gdLst>
                <a:gd fmla="*/ 332623 w 583294" name="connsiteX0"/>
                <a:gd fmla="*/ 296967 h 605593" name="connsiteY0"/>
                <a:gd fmla="*/ 316983 w 583294" name="connsiteX1"/>
                <a:gd fmla="*/ 302537 h 605593" name="connsiteY1"/>
                <a:gd fmla="*/ 311624 w 583294" name="connsiteX2"/>
                <a:gd fmla="*/ 308872 h 605593" name="connsiteY2"/>
                <a:gd fmla="*/ 311624 w 583294" name="connsiteX3"/>
                <a:gd fmla="*/ 325036 h 605593" name="connsiteY3"/>
                <a:gd fmla="*/ 309108 w 583294" name="connsiteX4"/>
                <a:gd fmla="*/ 326784 h 605593" name="connsiteY4"/>
                <a:gd fmla="*/ 307467 w 583294" name="connsiteX5"/>
                <a:gd fmla="*/ 331698 h 605593" name="connsiteY5"/>
                <a:gd fmla="*/ 311077 w 583294" name="connsiteX6"/>
                <a:gd fmla="*/ 366102 h 605593" name="connsiteY6"/>
                <a:gd fmla="*/ 315780 w 583294" name="connsiteX7"/>
                <a:gd fmla="*/ 371673 h 605593" name="connsiteY7"/>
                <a:gd fmla="*/ 317530 w 583294" name="connsiteX8"/>
                <a:gd fmla="*/ 371891 h 605593" name="connsiteY8"/>
                <a:gd fmla="*/ 322670 w 583294" name="connsiteX9"/>
                <a:gd fmla="*/ 369379 h 605593" name="connsiteY9"/>
                <a:gd fmla="*/ 340826 w 583294" name="connsiteX10"/>
                <a:gd fmla="*/ 345242 h 605593" name="connsiteY10"/>
                <a:gd fmla="*/ 342139 w 583294" name="connsiteX11"/>
                <a:gd fmla="*/ 341310 h 605593" name="connsiteY11"/>
                <a:gd fmla="*/ 342139 w 583294" name="connsiteX12"/>
                <a:gd fmla="*/ 302646 h 605593" name="connsiteY12"/>
                <a:gd fmla="*/ 339076 w 583294" name="connsiteX13"/>
                <a:gd fmla="*/ 297076 h 605593" name="connsiteY13"/>
                <a:gd fmla="*/ 332623 w 583294" name="connsiteX14"/>
                <a:gd fmla="*/ 296967 h 605593" name="connsiteY14"/>
                <a:gd fmla="*/ 250702 w 583294" name="connsiteX15"/>
                <a:gd fmla="*/ 296967 h 605593" name="connsiteY15"/>
                <a:gd fmla="*/ 244249 w 583294" name="connsiteX16"/>
                <a:gd fmla="*/ 297076 h 605593" name="connsiteY16"/>
                <a:gd fmla="*/ 241187 w 583294" name="connsiteX17"/>
                <a:gd fmla="*/ 302646 h 605593" name="connsiteY17"/>
                <a:gd fmla="*/ 241077 w 583294" name="connsiteX18"/>
                <a:gd fmla="*/ 341310 h 605593" name="connsiteY18"/>
                <a:gd fmla="*/ 242390 w 583294" name="connsiteX19"/>
                <a:gd fmla="*/ 345242 h 605593" name="connsiteY19"/>
                <a:gd fmla="*/ 260655 w 583294" name="connsiteX20"/>
                <a:gd fmla="*/ 369379 h 605593" name="connsiteY20"/>
                <a:gd fmla="*/ 265796 w 583294" name="connsiteX21"/>
                <a:gd fmla="*/ 371891 h 605593" name="connsiteY21"/>
                <a:gd fmla="*/ 267546 w 583294" name="connsiteX22"/>
                <a:gd fmla="*/ 371673 h 605593" name="connsiteY22"/>
                <a:gd fmla="*/ 272249 w 583294" name="connsiteX23"/>
                <a:gd fmla="*/ 366102 h 605593" name="connsiteY23"/>
                <a:gd fmla="*/ 275858 w 583294" name="connsiteX24"/>
                <a:gd fmla="*/ 331698 h 605593" name="connsiteY24"/>
                <a:gd fmla="*/ 274218 w 583294" name="connsiteX25"/>
                <a:gd fmla="*/ 326674 h 605593" name="connsiteY25"/>
                <a:gd fmla="*/ 271702 w 583294" name="connsiteX26"/>
                <a:gd fmla="*/ 325036 h 605593" name="connsiteY26"/>
                <a:gd fmla="*/ 271702 w 583294" name="connsiteX27"/>
                <a:gd fmla="*/ 308872 h 605593" name="connsiteY27"/>
                <a:gd fmla="*/ 266343 w 583294" name="connsiteX28"/>
                <a:gd fmla="*/ 302537 h 605593" name="connsiteY28"/>
                <a:gd fmla="*/ 250702 w 583294" name="connsiteX29"/>
                <a:gd fmla="*/ 296967 h 605593" name="connsiteY29"/>
                <a:gd fmla="*/ 30625 w 583294" name="connsiteX30"/>
                <a:gd fmla="*/ 270619 h 605593" name="connsiteY30"/>
                <a:gd fmla="*/ 94718 w 583294" name="connsiteX31"/>
                <a:gd fmla="*/ 270619 h 605593" name="connsiteY31"/>
                <a:gd fmla="*/ 125343 w 583294" name="connsiteX32"/>
                <a:gd fmla="*/ 301200 h 605593" name="connsiteY32"/>
                <a:gd fmla="*/ 293999 w 583294" name="connsiteX33"/>
                <a:gd fmla="*/ 469616 h 605593" name="connsiteY33"/>
                <a:gd fmla="*/ 462654 w 583294" name="connsiteX34"/>
                <a:gd fmla="*/ 301200 h 605593" name="connsiteY34"/>
                <a:gd fmla="*/ 493279 w 583294" name="connsiteX35"/>
                <a:gd fmla="*/ 270619 h 605593" name="connsiteY35"/>
                <a:gd fmla="*/ 552669 w 583294" name="connsiteX36"/>
                <a:gd fmla="*/ 270619 h 605593" name="connsiteY36"/>
                <a:gd fmla="*/ 583294 w 583294" name="connsiteX37"/>
                <a:gd fmla="*/ 301200 h 605593" name="connsiteY37"/>
                <a:gd fmla="*/ 552669 w 583294" name="connsiteX38"/>
                <a:gd fmla="*/ 331782 h 605593" name="connsiteY38"/>
                <a:gd fmla="*/ 521935 w 583294" name="connsiteX39"/>
                <a:gd fmla="*/ 331782 h 605593" name="connsiteY39"/>
                <a:gd fmla="*/ 478513 w 583294" name="connsiteX40"/>
                <a:gd fmla="*/ 438052 h 605593" name="connsiteY40"/>
                <a:gd fmla="*/ 504982 w 583294" name="connsiteX41"/>
                <a:gd fmla="*/ 464592 h 605593" name="connsiteY41"/>
                <a:gd fmla="*/ 504982 w 583294" name="connsiteX42"/>
                <a:gd fmla="*/ 507842 h 605593" name="connsiteY42"/>
                <a:gd fmla="*/ 483326 w 583294" name="connsiteX43"/>
                <a:gd fmla="*/ 516798 h 605593" name="connsiteY43"/>
                <a:gd fmla="*/ 461670 w 583294" name="connsiteX44"/>
                <a:gd fmla="*/ 507842 h 605593" name="connsiteY44"/>
                <a:gd fmla="*/ 435638 w 583294" name="connsiteX45"/>
                <a:gd fmla="*/ 481957 h 605593" name="connsiteY45"/>
                <a:gd fmla="*/ 322327 w 583294" name="connsiteX46"/>
                <a:gd fmla="*/ 529140 h 605593" name="connsiteY46"/>
                <a:gd fmla="*/ 322327 w 583294" name="connsiteX47"/>
                <a:gd fmla="*/ 575012 h 605593" name="connsiteY47"/>
                <a:gd fmla="*/ 291592 w 583294" name="connsiteX48"/>
                <a:gd fmla="*/ 605593 h 605593" name="connsiteY48"/>
                <a:gd fmla="*/ 260967 w 583294" name="connsiteX49"/>
                <a:gd fmla="*/ 575012 h 605593" name="connsiteY49"/>
                <a:gd fmla="*/ 260967 w 583294" name="connsiteX50"/>
                <a:gd fmla="*/ 528485 h 605593" name="connsiteY50"/>
                <a:gd fmla="*/ 149624 w 583294" name="connsiteX51"/>
                <a:gd fmla="*/ 479882 h 605593" name="connsiteY51"/>
                <a:gd fmla="*/ 121624 w 583294" name="connsiteX52"/>
                <a:gd fmla="*/ 507842 h 605593" name="connsiteY52"/>
                <a:gd fmla="*/ 99968 w 583294" name="connsiteX53"/>
                <a:gd fmla="*/ 516798 h 605593" name="connsiteY53"/>
                <a:gd fmla="*/ 78312 w 583294" name="connsiteX54"/>
                <a:gd fmla="*/ 507842 h 605593" name="connsiteY54"/>
                <a:gd fmla="*/ 78312 w 583294" name="connsiteX55"/>
                <a:gd fmla="*/ 464592 h 605593" name="connsiteY55"/>
                <a:gd fmla="*/ 107515 w 583294" name="connsiteX56"/>
                <a:gd fmla="*/ 435430 h 605593" name="connsiteY56"/>
                <a:gd fmla="*/ 66062 w 583294" name="connsiteX57"/>
                <a:gd fmla="*/ 331782 h 605593" name="connsiteY57"/>
                <a:gd fmla="*/ 30625 w 583294" name="connsiteX58"/>
                <a:gd fmla="*/ 331782 h 605593" name="connsiteY58"/>
                <a:gd fmla="*/ 0 w 583294" name="connsiteX59"/>
                <a:gd fmla="*/ 301200 h 605593" name="connsiteY59"/>
                <a:gd fmla="*/ 30625 w 583294" name="connsiteX60"/>
                <a:gd fmla="*/ 270619 h 605593" name="connsiteY60"/>
                <a:gd fmla="*/ 260655 w 583294" name="connsiteX61"/>
                <a:gd fmla="*/ 122871 h 605593" name="connsiteY61"/>
                <a:gd fmla="*/ 215703 w 583294" name="connsiteX62"/>
                <a:gd fmla="*/ 134776 h 605593" name="connsiteY62"/>
                <a:gd fmla="*/ 212093 w 583294" name="connsiteX63"/>
                <a:gd fmla="*/ 140565 h 605593" name="connsiteY63"/>
                <a:gd fmla="*/ 212093 w 583294" name="connsiteX64"/>
                <a:gd fmla="*/ 152142 h 605593" name="connsiteY64"/>
                <a:gd fmla="*/ 209468 w 583294" name="connsiteX65"/>
                <a:gd fmla="*/ 152142 h 605593" name="connsiteY65"/>
                <a:gd fmla="*/ 203015 w 583294" name="connsiteX66"/>
                <a:gd fmla="*/ 158586 h 605593" name="connsiteY66"/>
                <a:gd fmla="*/ 203015 w 583294" name="connsiteX67"/>
                <a:gd fmla="*/ 169289 h 605593" name="connsiteY67"/>
                <a:gd fmla="*/ 205969 w 583294" name="connsiteX68"/>
                <a:gd fmla="*/ 174641 h 605593" name="connsiteY68"/>
                <a:gd fmla="*/ 212203 w 583294" name="connsiteX69"/>
                <a:gd fmla="*/ 178791 h 605593" name="connsiteY69"/>
                <a:gd fmla="*/ 212640 w 583294" name="connsiteX70"/>
                <a:gd fmla="*/ 181413 h 605593" name="connsiteY70"/>
                <a:gd fmla="*/ 235828 w 583294" name="connsiteX71"/>
                <a:gd fmla="*/ 235039 h 605593" name="connsiteY71"/>
                <a:gd fmla="*/ 274218 w 583294" name="connsiteX72"/>
                <a:gd fmla="*/ 268242 h 605593" name="connsiteY72"/>
                <a:gd fmla="*/ 309108 w 583294" name="connsiteX73"/>
                <a:gd fmla="*/ 268242 h 605593" name="connsiteY73"/>
                <a:gd fmla="*/ 347498 w 583294" name="connsiteX74"/>
                <a:gd fmla="*/ 235039 h 605593" name="connsiteY74"/>
                <a:gd fmla="*/ 370685 w 583294" name="connsiteX75"/>
                <a:gd fmla="*/ 181413 h 605593" name="connsiteY75"/>
                <a:gd fmla="*/ 371123 w 583294" name="connsiteX76"/>
                <a:gd fmla="*/ 178791 h 605593" name="connsiteY76"/>
                <a:gd fmla="*/ 377357 w 583294" name="connsiteX77"/>
                <a:gd fmla="*/ 174641 h 605593" name="connsiteY77"/>
                <a:gd fmla="*/ 380310 w 583294" name="connsiteX78"/>
                <a:gd fmla="*/ 169289 h 605593" name="connsiteY78"/>
                <a:gd fmla="*/ 380310 w 583294" name="connsiteX79"/>
                <a:gd fmla="*/ 158586 h 605593" name="connsiteY79"/>
                <a:gd fmla="*/ 373857 w 583294" name="connsiteX80"/>
                <a:gd fmla="*/ 152142 h 605593" name="connsiteY80"/>
                <a:gd fmla="*/ 370248 w 583294" name="connsiteX81"/>
                <a:gd fmla="*/ 152142 h 605593" name="connsiteY81"/>
                <a:gd fmla="*/ 368279 w 583294" name="connsiteX82"/>
                <a:gd fmla="*/ 149958 h 605593" name="connsiteY82"/>
                <a:gd fmla="*/ 362045 w 583294" name="connsiteX83"/>
                <a:gd fmla="*/ 149521 h 605593" name="connsiteY83"/>
                <a:gd fmla="*/ 336451 w 583294" name="connsiteX84"/>
                <a:gd fmla="*/ 155309 h 605593" name="connsiteY84"/>
                <a:gd fmla="*/ 296749 w 583294" name="connsiteX85"/>
                <a:gd fmla="*/ 137288 h 605593" name="connsiteY85"/>
                <a:gd fmla="*/ 260655 w 583294" name="connsiteX86"/>
                <a:gd fmla="*/ 122871 h 605593" name="connsiteY86"/>
                <a:gd fmla="*/ 275311 w 583294" name="connsiteX87"/>
                <a:gd fmla="*/ 0 h 605593" name="connsiteY87"/>
                <a:gd fmla="*/ 308014 w 583294" name="connsiteX88"/>
                <a:gd fmla="*/ 0 h 605593" name="connsiteY88"/>
                <a:gd fmla="*/ 409185 w 583294" name="connsiteX89"/>
                <a:gd fmla="*/ 101027 h 605593" name="connsiteY89"/>
                <a:gd fmla="*/ 409185 w 583294" name="connsiteX90"/>
                <a:gd fmla="*/ 132701 h 605593" name="connsiteY90"/>
                <a:gd fmla="*/ 414982 w 583294" name="connsiteX91"/>
                <a:gd fmla="*/ 150722 h 605593" name="connsiteY91"/>
                <a:gd fmla="*/ 414982 w 583294" name="connsiteX92"/>
                <a:gd fmla="*/ 173331 h 605593" name="connsiteY92"/>
                <a:gd fmla="*/ 403826 w 583294" name="connsiteX93"/>
                <a:gd fmla="*/ 197140 h 605593" name="connsiteY93"/>
                <a:gd fmla="*/ 397263 w 583294" name="connsiteX94"/>
                <a:gd fmla="*/ 214288 h 605593" name="connsiteY94"/>
                <a:gd fmla="*/ 375498 w 583294" name="connsiteX95"/>
                <a:gd fmla="*/ 255136 h 605593" name="connsiteY95"/>
                <a:gd fmla="*/ 360732 w 583294" name="connsiteX96"/>
                <a:gd fmla="*/ 273922 h 605593" name="connsiteY96"/>
                <a:gd fmla="*/ 371670 w 583294" name="connsiteX97"/>
                <a:gd fmla="*/ 287574 h 605593" name="connsiteY97"/>
                <a:gd fmla="*/ 432919 w 583294" name="connsiteX98"/>
                <a:gd fmla="*/ 306141 h 605593" name="connsiteY98"/>
                <a:gd fmla="*/ 294014 w 583294" name="connsiteX99"/>
                <a:gd fmla="*/ 433272 h 605593" name="connsiteY99"/>
                <a:gd fmla="*/ 154891 w 583294" name="connsiteX100"/>
                <a:gd fmla="*/ 304721 h 605593" name="connsiteY100"/>
                <a:gd fmla="*/ 211656 w 583294" name="connsiteX101"/>
                <a:gd fmla="*/ 287574 h 605593" name="connsiteY101"/>
                <a:gd fmla="*/ 222593 w 583294" name="connsiteX102"/>
                <a:gd fmla="*/ 273922 h 605593" name="connsiteY102"/>
                <a:gd fmla="*/ 207828 w 583294" name="connsiteX103"/>
                <a:gd fmla="*/ 255136 h 605593" name="connsiteY103"/>
                <a:gd fmla="*/ 186063 w 583294" name="connsiteX104"/>
                <a:gd fmla="*/ 214288 h 605593" name="connsiteY104"/>
                <a:gd fmla="*/ 179500 w 583294" name="connsiteX105"/>
                <a:gd fmla="*/ 197140 h 605593" name="connsiteY105"/>
                <a:gd fmla="*/ 168344 w 583294" name="connsiteX106"/>
                <a:gd fmla="*/ 173331 h 605593" name="connsiteY106"/>
                <a:gd fmla="*/ 168344 w 583294" name="connsiteX107"/>
                <a:gd fmla="*/ 150722 h 605593" name="connsiteY107"/>
                <a:gd fmla="*/ 174141 w 583294" name="connsiteX108"/>
                <a:gd fmla="*/ 132701 h 605593" name="connsiteY108"/>
                <a:gd fmla="*/ 174141 w 583294" name="connsiteX109"/>
                <a:gd fmla="*/ 101027 h 605593" name="connsiteY109"/>
                <a:gd fmla="*/ 275311 w 583294" name="connsiteX110"/>
                <a:gd fmla="*/ 0 h 605593" name="connsiteY1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b="b" l="l" r="r" t="t"/>
              <a:pathLst>
                <a:path h="605593" w="583294">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grpSp>
      <p:grpSp>
        <p:nvGrpSpPr>
          <p:cNvPr id="25" name="iṩlîḑe"/>
          <p:cNvGrpSpPr/>
          <p:nvPr/>
        </p:nvGrpSpPr>
        <p:grpSpPr>
          <a:xfrm>
            <a:off x="8028658" y="2056777"/>
            <a:ext cx="3016637" cy="2397231"/>
            <a:chOff x="4678732" y="2169588"/>
            <a:chExt cx="3517943" cy="2795606"/>
          </a:xfrm>
        </p:grpSpPr>
        <p:sp>
          <p:nvSpPr>
            <p:cNvPr id="27" name="iṥ1ídé"/>
            <p:cNvSpPr/>
            <p:nvPr/>
          </p:nvSpPr>
          <p:spPr>
            <a:xfrm>
              <a:off x="4815839" y="2169588"/>
              <a:ext cx="2844844" cy="438516"/>
            </a:xfrm>
            <a:prstGeom prst="rect">
              <a:avLst/>
            </a:prstGeom>
            <a:noFill/>
            <a:ln w="12700">
              <a:miter lim="400000"/>
            </a:ln>
          </p:spPr>
          <p:txBody>
            <a:bodyPr anchor="ctr" bIns="45720" lIns="91440" rIns="91440" tIns="45720" wrap="square">
              <a:noAutofit/>
            </a:bodyPr>
            <a:lstStyle/>
            <a:p>
              <a:pPr algn="ctr">
                <a:spcBef>
                  <a:spcPct val="0"/>
                </a:spcBef>
              </a:pPr>
              <a:r>
                <a:rPr altLang="en-US" b="1" lang="zh-CN" sz="2000">
                  <a:solidFill>
                    <a:schemeClr val="bg1"/>
                  </a:solidFill>
                  <a:latin charset="-122" panose="020b0503020204020204" pitchFamily="34" typeface="微软雅黑"/>
                  <a:ea charset="-122" panose="020b0503020204020204" pitchFamily="34" typeface="微软雅黑"/>
                </a:rPr>
                <a:t>情境推销法</a:t>
              </a:r>
            </a:p>
          </p:txBody>
        </p:sp>
        <p:sp>
          <p:nvSpPr>
            <p:cNvPr id="28" name="ïslîdé">
              <a:extLst>
                <a:ext uri="{FF2B5EF4-FFF2-40B4-BE49-F238E27FC236}">
                  <a16:creationId xmlns:a16="http://schemas.microsoft.com/office/drawing/2014/main" id="{BC05E014-05D8-4DB2-A874-6864FA052430}"/>
                </a:ext>
              </a:extLst>
            </p:cNvPr>
            <p:cNvSpPr/>
            <p:nvPr/>
          </p:nvSpPr>
          <p:spPr bwMode="auto">
            <a:xfrm>
              <a:off x="4678732" y="2684630"/>
              <a:ext cx="3517943" cy="2280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pPr>
              <a:r>
                <a:rPr altLang="en-US" lang="zh-CN" sz="1600">
                  <a:solidFill>
                    <a:schemeClr val="bg1"/>
                  </a:solidFill>
                  <a:latin charset="-122" panose="020b0503020204020204" pitchFamily="34" typeface="微软雅黑"/>
                  <a:ea charset="-122" panose="020b0503020204020204" pitchFamily="34" typeface="微软雅黑"/>
                </a:rPr>
                <a:t>给顾客描述拥有典典瓷砖后的生动场景。情境推销法就是让故事在顾客面前发生，让顾客成为故事中的主角。成交的一个关键技巧，要善长说故事。</a:t>
              </a:r>
            </a:p>
          </p:txBody>
        </p:sp>
      </p:grpSp>
      <p:sp>
        <p:nvSpPr>
          <p:cNvPr id="26" name="iśḻîḋé"/>
          <p:cNvSpPr/>
          <p:nvPr/>
        </p:nvSpPr>
        <p:spPr>
          <a:xfrm>
            <a:off x="9087785" y="4536447"/>
            <a:ext cx="1497895" cy="417497"/>
          </a:xfrm>
          <a:custGeom>
            <a:gdLst>
              <a:gd fmla="*/ 0 w 2230798" name="connsiteX0"/>
              <a:gd fmla="*/ 0 h 486877" name="connsiteY0"/>
              <a:gd fmla="*/ 268951 w 2230798" name="connsiteX1"/>
              <a:gd fmla="*/ 0 h 486877" name="connsiteY1"/>
              <a:gd fmla="*/ 430381 w 2230798" name="connsiteX2"/>
              <a:gd fmla="*/ 0 h 486877" name="connsiteY2"/>
              <a:gd fmla="*/ 2230798 w 2230798" name="connsiteX3"/>
              <a:gd fmla="*/ 0 h 486877" name="connsiteY3"/>
              <a:gd fmla="*/ 2230798 w 2230798" name="connsiteX4"/>
              <a:gd fmla="*/ 486877 h 486877" name="connsiteY4"/>
              <a:gd fmla="*/ 430381 w 2230798" name="connsiteX5"/>
              <a:gd fmla="*/ 486877 h 486877" name="connsiteY5"/>
              <a:gd fmla="*/ 268951 w 2230798" name="connsiteX6"/>
              <a:gd fmla="*/ 486877 h 486877" name="connsiteY6"/>
              <a:gd fmla="*/ 0 w 2230798" name="connsiteX7"/>
              <a:gd fmla="*/ 486877 h 486877" name="connsiteY7"/>
              <a:gd fmla="*/ 243439 w 2230798" name="connsiteX8"/>
              <a:gd fmla="*/ 243439 h 4868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86877" w="2230798">
                <a:moveTo>
                  <a:pt x="0" y="0"/>
                </a:moveTo>
                <a:lnTo>
                  <a:pt x="268951" y="0"/>
                </a:lnTo>
                <a:lnTo>
                  <a:pt x="430381" y="0"/>
                </a:lnTo>
                <a:lnTo>
                  <a:pt x="2230798" y="0"/>
                </a:lnTo>
                <a:lnTo>
                  <a:pt x="2230798" y="486877"/>
                </a:lnTo>
                <a:lnTo>
                  <a:pt x="430381" y="486877"/>
                </a:lnTo>
                <a:lnTo>
                  <a:pt x="268951" y="486877"/>
                </a:lnTo>
                <a:lnTo>
                  <a:pt x="0" y="486877"/>
                </a:lnTo>
                <a:lnTo>
                  <a:pt x="243439" y="243439"/>
                </a:lnTo>
                <a:close/>
              </a:path>
            </a:pathLst>
          </a:custGeom>
          <a:solidFill>
            <a:srgbClr val="144C85"/>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en-US" b="1" i="1" lang="zh-CN" smtClean="0" sz="2000">
                <a:solidFill>
                  <a:schemeClr val="bg1"/>
                </a:solidFill>
              </a:rPr>
              <a:t>擅长故事</a:t>
            </a:r>
          </a:p>
        </p:txBody>
      </p:sp>
    </p:spTree>
    <p:extLst>
      <p:ext uri="{BB962C8B-B14F-4D97-AF65-F5344CB8AC3E}">
        <p14:creationId val="279379416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5"/>
                                        </p:tgtEl>
                                        <p:attrNameLst>
                                          <p:attrName>style.visibility</p:attrName>
                                        </p:attrNameLst>
                                      </p:cBhvr>
                                      <p:to>
                                        <p:strVal val="visible"/>
                                      </p:to>
                                    </p:set>
                                    <p:animEffect filter="wipe(left)" transition="in">
                                      <p:cBhvr>
                                        <p:cTn dur="750" id="7"/>
                                        <p:tgtEl>
                                          <p:spTgt spid="45"/>
                                        </p:tgtEl>
                                      </p:cBhvr>
                                    </p:animEffect>
                                  </p:childTnLst>
                                </p:cTn>
                              </p:par>
                            </p:childTnLst>
                          </p:cTn>
                        </p:par>
                        <p:par>
                          <p:cTn fill="hold" id="8" nodeType="afterGroup">
                            <p:stCondLst>
                              <p:cond delay="7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1"/>
                                        </p:tgtEl>
                                        <p:attrNameLst>
                                          <p:attrName>ppt_y</p:attrName>
                                        </p:attrNameLst>
                                      </p:cBhvr>
                                      <p:tavLst>
                                        <p:tav tm="0">
                                          <p:val>
                                            <p:strVal val="#ppt_y"/>
                                          </p:val>
                                        </p:tav>
                                        <p:tav tm="100000">
                                          <p:val>
                                            <p:strVal val="#ppt_y"/>
                                          </p:val>
                                        </p:tav>
                                      </p:tavLst>
                                    </p:anim>
                                    <p:anim calcmode="lin" valueType="num">
                                      <p:cBhvr>
                                        <p:cTn dur="75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1"/>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000" fill="hold" id="19"/>
                                        <p:tgtEl>
                                          <p:spTgt spid="13"/>
                                        </p:tgtEl>
                                        <p:attrNameLst>
                                          <p:attrName>ppt_x</p:attrName>
                                        </p:attrNameLst>
                                      </p:cBhvr>
                                      <p:tavLst>
                                        <p:tav tm="0">
                                          <p:val>
                                            <p:strVal val="0-#ppt_w/2"/>
                                          </p:val>
                                        </p:tav>
                                        <p:tav tm="100000">
                                          <p:val>
                                            <p:strVal val="#ppt_x"/>
                                          </p:val>
                                        </p:tav>
                                      </p:tavLst>
                                    </p:anim>
                                    <p:anim calcmode="lin" valueType="num">
                                      <p:cBhvr additive="base">
                                        <p:cTn dur="1000" fill="hold" id="20"/>
                                        <p:tgtEl>
                                          <p:spTgt spid="1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000" fill="hold" id="23"/>
                                        <p:tgtEl>
                                          <p:spTgt spid="14"/>
                                        </p:tgtEl>
                                        <p:attrNameLst>
                                          <p:attrName>ppt_x</p:attrName>
                                        </p:attrNameLst>
                                      </p:cBhvr>
                                      <p:tavLst>
                                        <p:tav tm="0">
                                          <p:val>
                                            <p:strVal val="0-#ppt_w/2"/>
                                          </p:val>
                                        </p:tav>
                                        <p:tav tm="100000">
                                          <p:val>
                                            <p:strVal val="#ppt_x"/>
                                          </p:val>
                                        </p:tav>
                                      </p:tavLst>
                                    </p:anim>
                                    <p:anim calcmode="lin" valueType="num">
                                      <p:cBhvr additive="base">
                                        <p:cTn dur="1000" fill="hold" id="24"/>
                                        <p:tgtEl>
                                          <p:spTgt spid="1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000" fill="hold" id="27"/>
                                        <p:tgtEl>
                                          <p:spTgt spid="15"/>
                                        </p:tgtEl>
                                        <p:attrNameLst>
                                          <p:attrName>ppt_x</p:attrName>
                                        </p:attrNameLst>
                                      </p:cBhvr>
                                      <p:tavLst>
                                        <p:tav tm="0">
                                          <p:val>
                                            <p:strVal val="0-#ppt_w/2"/>
                                          </p:val>
                                        </p:tav>
                                        <p:tav tm="100000">
                                          <p:val>
                                            <p:strVal val="#ppt_x"/>
                                          </p:val>
                                        </p:tav>
                                      </p:tavLst>
                                    </p:anim>
                                    <p:anim calcmode="lin" valueType="num">
                                      <p:cBhvr additive="base">
                                        <p:cTn dur="1000" fill="hold" id="28"/>
                                        <p:tgtEl>
                                          <p:spTgt spid="1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0-#ppt_w/2"/>
                                          </p:val>
                                        </p:tav>
                                        <p:tav tm="100000">
                                          <p:val>
                                            <p:strVal val="#ppt_x"/>
                                          </p:val>
                                        </p:tav>
                                      </p:tavLst>
                                    </p:anim>
                                    <p:anim calcmode="lin" valueType="num">
                                      <p:cBhvr additive="base">
                                        <p:cTn dur="1000" fill="hold" id="32"/>
                                        <p:tgtEl>
                                          <p:spTgt spid="16"/>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000" fill="hold" id="35"/>
                                        <p:tgtEl>
                                          <p:spTgt spid="17"/>
                                        </p:tgtEl>
                                        <p:attrNameLst>
                                          <p:attrName>ppt_x</p:attrName>
                                        </p:attrNameLst>
                                      </p:cBhvr>
                                      <p:tavLst>
                                        <p:tav tm="0">
                                          <p:val>
                                            <p:strVal val="0-#ppt_w/2"/>
                                          </p:val>
                                        </p:tav>
                                        <p:tav tm="100000">
                                          <p:val>
                                            <p:strVal val="#ppt_x"/>
                                          </p:val>
                                        </p:tav>
                                      </p:tavLst>
                                    </p:anim>
                                    <p:anim calcmode="lin" valueType="num">
                                      <p:cBhvr additive="base">
                                        <p:cTn dur="1000" fill="hold" id="36"/>
                                        <p:tgtEl>
                                          <p:spTgt spid="17"/>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12"/>
                                        </p:tgtEl>
                                        <p:attrNameLst>
                                          <p:attrName>style.visibility</p:attrName>
                                        </p:attrNameLst>
                                      </p:cBhvr>
                                      <p:to>
                                        <p:strVal val="visible"/>
                                      </p:to>
                                    </p:set>
                                    <p:animEffect filter="wipe(left)" transition="in">
                                      <p:cBhvr>
                                        <p:cTn dur="500" id="40"/>
                                        <p:tgtEl>
                                          <p:spTgt spid="12"/>
                                        </p:tgtEl>
                                      </p:cBhvr>
                                    </p:animEffect>
                                  </p:childTnLst>
                                </p:cTn>
                              </p:par>
                            </p:childTnLst>
                          </p:cTn>
                        </p:par>
                        <p:par>
                          <p:cTn fill="hold" id="41" nodeType="afterGroup">
                            <p:stCondLst>
                              <p:cond delay="3000"/>
                            </p:stCondLst>
                            <p:childTnLst>
                              <p:par>
                                <p:cTn fill="hold" id="42" nodeType="afterEffect" presetClass="entr" presetID="22" presetSubtype="1">
                                  <p:stCondLst>
                                    <p:cond delay="0"/>
                                  </p:stCondLst>
                                  <p:childTnLst>
                                    <p:set>
                                      <p:cBhvr>
                                        <p:cTn dur="1" fill="hold" id="43">
                                          <p:stCondLst>
                                            <p:cond delay="0"/>
                                          </p:stCondLst>
                                        </p:cTn>
                                        <p:tgtEl>
                                          <p:spTgt spid="18"/>
                                        </p:tgtEl>
                                        <p:attrNameLst>
                                          <p:attrName>style.visibility</p:attrName>
                                        </p:attrNameLst>
                                      </p:cBhvr>
                                      <p:to>
                                        <p:strVal val="visible"/>
                                      </p:to>
                                    </p:set>
                                    <p:animEffect filter="wipe(up)" transition="in">
                                      <p:cBhvr>
                                        <p:cTn dur="500" id="44"/>
                                        <p:tgtEl>
                                          <p:spTgt spid="18"/>
                                        </p:tgtEl>
                                      </p:cBhvr>
                                    </p:animEffect>
                                  </p:childTnLst>
                                </p:cTn>
                              </p:par>
                            </p:childTnLst>
                          </p:cTn>
                        </p:par>
                        <p:par>
                          <p:cTn fill="hold" id="45" nodeType="afterGroup">
                            <p:stCondLst>
                              <p:cond delay="3500"/>
                            </p:stCondLst>
                            <p:childTnLst>
                              <p:par>
                                <p:cTn fill="hold" id="46" nodeType="afterEffect" presetClass="entr" presetID="53" presetSubtype="0">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fltVal val="0"/>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animEffect filter="fade" transition="in">
                                      <p:cBhvr>
                                        <p:cTn dur="500" id="50"/>
                                        <p:tgtEl>
                                          <p:spTgt spid="21"/>
                                        </p:tgtEl>
                                      </p:cBhvr>
                                    </p:animEffect>
                                  </p:childTnLst>
                                </p:cTn>
                              </p:par>
                            </p:childTnLst>
                          </p:cTn>
                        </p:par>
                        <p:par>
                          <p:cTn fill="hold" id="51" nodeType="afterGroup">
                            <p:stCondLst>
                              <p:cond delay="4000"/>
                            </p:stCondLst>
                            <p:childTnLst>
                              <p:par>
                                <p:cTn fill="hold" grpId="0" id="52" nodeType="afterEffect" presetClass="entr" presetID="22" presetSubtype="1">
                                  <p:stCondLst>
                                    <p:cond delay="0"/>
                                  </p:stCondLst>
                                  <p:childTnLst>
                                    <p:set>
                                      <p:cBhvr>
                                        <p:cTn dur="1" fill="hold" id="53">
                                          <p:stCondLst>
                                            <p:cond delay="0"/>
                                          </p:stCondLst>
                                        </p:cTn>
                                        <p:tgtEl>
                                          <p:spTgt spid="19"/>
                                        </p:tgtEl>
                                        <p:attrNameLst>
                                          <p:attrName>style.visibility</p:attrName>
                                        </p:attrNameLst>
                                      </p:cBhvr>
                                      <p:to>
                                        <p:strVal val="visible"/>
                                      </p:to>
                                    </p:set>
                                    <p:animEffect filter="wipe(up)" transition="in">
                                      <p:cBhvr>
                                        <p:cTn dur="500" id="54"/>
                                        <p:tgtEl>
                                          <p:spTgt spid="19"/>
                                        </p:tgtEl>
                                      </p:cBhvr>
                                    </p:animEffect>
                                  </p:childTnLst>
                                </p:cTn>
                              </p:par>
                            </p:childTnLst>
                          </p:cTn>
                        </p:par>
                        <p:par>
                          <p:cTn fill="hold" id="55" nodeType="afterGroup">
                            <p:stCondLst>
                              <p:cond delay="4500"/>
                            </p:stCondLst>
                            <p:childTnLst>
                              <p:par>
                                <p:cTn fill="hold" id="56" nodeType="afterEffect" presetClass="entr" presetID="47" presetSubtype="0">
                                  <p:stCondLst>
                                    <p:cond delay="0"/>
                                  </p:stCondLst>
                                  <p:childTnLst>
                                    <p:set>
                                      <p:cBhvr>
                                        <p:cTn dur="1" fill="hold" id="57">
                                          <p:stCondLst>
                                            <p:cond delay="0"/>
                                          </p:stCondLst>
                                        </p:cTn>
                                        <p:tgtEl>
                                          <p:spTgt spid="22"/>
                                        </p:tgtEl>
                                        <p:attrNameLst>
                                          <p:attrName>style.visibility</p:attrName>
                                        </p:attrNameLst>
                                      </p:cBhvr>
                                      <p:to>
                                        <p:strVal val="visible"/>
                                      </p:to>
                                    </p:set>
                                    <p:animEffect filter="fade" transition="in">
                                      <p:cBhvr>
                                        <p:cTn dur="1000" id="58"/>
                                        <p:tgtEl>
                                          <p:spTgt spid="22"/>
                                        </p:tgtEl>
                                      </p:cBhvr>
                                    </p:animEffect>
                                    <p:anim calcmode="lin" valueType="num">
                                      <p:cBhvr>
                                        <p:cTn dur="1000" fill="hold" id="59"/>
                                        <p:tgtEl>
                                          <p:spTgt spid="22"/>
                                        </p:tgtEl>
                                        <p:attrNameLst>
                                          <p:attrName>ppt_x</p:attrName>
                                        </p:attrNameLst>
                                      </p:cBhvr>
                                      <p:tavLst>
                                        <p:tav tm="0">
                                          <p:val>
                                            <p:strVal val="#ppt_x"/>
                                          </p:val>
                                        </p:tav>
                                        <p:tav tm="100000">
                                          <p:val>
                                            <p:strVal val="#ppt_x"/>
                                          </p:val>
                                        </p:tav>
                                      </p:tavLst>
                                    </p:anim>
                                    <p:anim calcmode="lin" valueType="num">
                                      <p:cBhvr>
                                        <p:cTn dur="1000" fill="hold" id="60"/>
                                        <p:tgtEl>
                                          <p:spTgt spid="22"/>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500"/>
                            </p:stCondLst>
                            <p:childTnLst>
                              <p:par>
                                <p:cTn fill="hold" grpId="0" id="62" nodeType="afterEffect" presetClass="entr" presetID="16" presetSubtype="21">
                                  <p:stCondLst>
                                    <p:cond delay="0"/>
                                  </p:stCondLst>
                                  <p:childTnLst>
                                    <p:set>
                                      <p:cBhvr>
                                        <p:cTn dur="1" fill="hold" id="63">
                                          <p:stCondLst>
                                            <p:cond delay="0"/>
                                          </p:stCondLst>
                                        </p:cTn>
                                        <p:tgtEl>
                                          <p:spTgt spid="23"/>
                                        </p:tgtEl>
                                        <p:attrNameLst>
                                          <p:attrName>style.visibility</p:attrName>
                                        </p:attrNameLst>
                                      </p:cBhvr>
                                      <p:to>
                                        <p:strVal val="visible"/>
                                      </p:to>
                                    </p:set>
                                    <p:animEffect filter="barn(inVertical)" transition="in">
                                      <p:cBhvr>
                                        <p:cTn dur="500" id="64"/>
                                        <p:tgtEl>
                                          <p:spTgt spid="23"/>
                                        </p:tgtEl>
                                      </p:cBhvr>
                                    </p:animEffect>
                                  </p:childTnLst>
                                </p:cTn>
                              </p:par>
                            </p:childTnLst>
                          </p:cTn>
                        </p:par>
                        <p:par>
                          <p:cTn fill="hold" id="65" nodeType="afterGroup">
                            <p:stCondLst>
                              <p:cond delay="6000"/>
                            </p:stCondLst>
                            <p:childTnLst>
                              <p:par>
                                <p:cTn fill="hold" id="66" nodeType="afterEffect" presetClass="entr" presetID="53" presetSubtype="0">
                                  <p:stCondLst>
                                    <p:cond delay="0"/>
                                  </p:stCondLst>
                                  <p:childTnLst>
                                    <p:set>
                                      <p:cBhvr>
                                        <p:cTn dur="1" fill="hold" id="67">
                                          <p:stCondLst>
                                            <p:cond delay="0"/>
                                          </p:stCondLst>
                                        </p:cTn>
                                        <p:tgtEl>
                                          <p:spTgt spid="24"/>
                                        </p:tgtEl>
                                        <p:attrNameLst>
                                          <p:attrName>style.visibility</p:attrName>
                                        </p:attrNameLst>
                                      </p:cBhvr>
                                      <p:to>
                                        <p:strVal val="visible"/>
                                      </p:to>
                                    </p:set>
                                    <p:anim calcmode="lin" valueType="num">
                                      <p:cBhvr>
                                        <p:cTn dur="500" fill="hold" id="68"/>
                                        <p:tgtEl>
                                          <p:spTgt spid="24"/>
                                        </p:tgtEl>
                                        <p:attrNameLst>
                                          <p:attrName>ppt_w</p:attrName>
                                        </p:attrNameLst>
                                      </p:cBhvr>
                                      <p:tavLst>
                                        <p:tav tm="0">
                                          <p:val>
                                            <p:fltVal val="0"/>
                                          </p:val>
                                        </p:tav>
                                        <p:tav tm="100000">
                                          <p:val>
                                            <p:strVal val="#ppt_w"/>
                                          </p:val>
                                        </p:tav>
                                      </p:tavLst>
                                    </p:anim>
                                    <p:anim calcmode="lin" valueType="num">
                                      <p:cBhvr>
                                        <p:cTn dur="500" fill="hold" id="69"/>
                                        <p:tgtEl>
                                          <p:spTgt spid="24"/>
                                        </p:tgtEl>
                                        <p:attrNameLst>
                                          <p:attrName>ppt_h</p:attrName>
                                        </p:attrNameLst>
                                      </p:cBhvr>
                                      <p:tavLst>
                                        <p:tav tm="0">
                                          <p:val>
                                            <p:fltVal val="0"/>
                                          </p:val>
                                        </p:tav>
                                        <p:tav tm="100000">
                                          <p:val>
                                            <p:strVal val="#ppt_h"/>
                                          </p:val>
                                        </p:tav>
                                      </p:tavLst>
                                    </p:anim>
                                    <p:animEffect filter="fade" transition="in">
                                      <p:cBhvr>
                                        <p:cTn dur="500" id="70"/>
                                        <p:tgtEl>
                                          <p:spTgt spid="24"/>
                                        </p:tgtEl>
                                      </p:cBhvr>
                                    </p:animEffect>
                                  </p:childTnLst>
                                </p:cTn>
                              </p:par>
                            </p:childTnLst>
                          </p:cTn>
                        </p:par>
                        <p:par>
                          <p:cTn fill="hold" id="71" nodeType="afterGroup">
                            <p:stCondLst>
                              <p:cond delay="6500"/>
                            </p:stCondLst>
                            <p:childTnLst>
                              <p:par>
                                <p:cTn fill="hold" grpId="0" id="72" nodeType="afterEffect" presetClass="entr" presetID="22" presetSubtype="1">
                                  <p:stCondLst>
                                    <p:cond delay="0"/>
                                  </p:stCondLst>
                                  <p:childTnLst>
                                    <p:set>
                                      <p:cBhvr>
                                        <p:cTn dur="1" fill="hold" id="73">
                                          <p:stCondLst>
                                            <p:cond delay="0"/>
                                          </p:stCondLst>
                                        </p:cTn>
                                        <p:tgtEl>
                                          <p:spTgt spid="20"/>
                                        </p:tgtEl>
                                        <p:attrNameLst>
                                          <p:attrName>style.visibility</p:attrName>
                                        </p:attrNameLst>
                                      </p:cBhvr>
                                      <p:to>
                                        <p:strVal val="visible"/>
                                      </p:to>
                                    </p:set>
                                    <p:animEffect filter="wipe(up)" transition="in">
                                      <p:cBhvr>
                                        <p:cTn dur="500" id="74"/>
                                        <p:tgtEl>
                                          <p:spTgt spid="20"/>
                                        </p:tgtEl>
                                      </p:cBhvr>
                                    </p:animEffect>
                                  </p:childTnLst>
                                </p:cTn>
                              </p:par>
                            </p:childTnLst>
                          </p:cTn>
                        </p:par>
                        <p:par>
                          <p:cTn fill="hold" id="75" nodeType="afterGroup">
                            <p:stCondLst>
                              <p:cond delay="7000"/>
                            </p:stCondLst>
                            <p:childTnLst>
                              <p:par>
                                <p:cTn fill="hold" id="76" nodeType="afterEffect" presetClass="entr" presetID="47" presetSubtype="0">
                                  <p:stCondLst>
                                    <p:cond delay="0"/>
                                  </p:stCondLst>
                                  <p:childTnLst>
                                    <p:set>
                                      <p:cBhvr>
                                        <p:cTn dur="1" fill="hold" id="77">
                                          <p:stCondLst>
                                            <p:cond delay="0"/>
                                          </p:stCondLst>
                                        </p:cTn>
                                        <p:tgtEl>
                                          <p:spTgt spid="25"/>
                                        </p:tgtEl>
                                        <p:attrNameLst>
                                          <p:attrName>style.visibility</p:attrName>
                                        </p:attrNameLst>
                                      </p:cBhvr>
                                      <p:to>
                                        <p:strVal val="visible"/>
                                      </p:to>
                                    </p:set>
                                    <p:animEffect filter="fade" transition="in">
                                      <p:cBhvr>
                                        <p:cTn dur="1000" id="78"/>
                                        <p:tgtEl>
                                          <p:spTgt spid="25"/>
                                        </p:tgtEl>
                                      </p:cBhvr>
                                    </p:animEffect>
                                    <p:anim calcmode="lin" valueType="num">
                                      <p:cBhvr>
                                        <p:cTn dur="1000" fill="hold" id="79"/>
                                        <p:tgtEl>
                                          <p:spTgt spid="25"/>
                                        </p:tgtEl>
                                        <p:attrNameLst>
                                          <p:attrName>ppt_x</p:attrName>
                                        </p:attrNameLst>
                                      </p:cBhvr>
                                      <p:tavLst>
                                        <p:tav tm="0">
                                          <p:val>
                                            <p:strVal val="#ppt_x"/>
                                          </p:val>
                                        </p:tav>
                                        <p:tav tm="100000">
                                          <p:val>
                                            <p:strVal val="#ppt_x"/>
                                          </p:val>
                                        </p:tav>
                                      </p:tavLst>
                                    </p:anim>
                                    <p:anim calcmode="lin" valueType="num">
                                      <p:cBhvr>
                                        <p:cTn dur="1000" fill="hold" id="80"/>
                                        <p:tgtEl>
                                          <p:spTgt spid="2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8000"/>
                            </p:stCondLst>
                            <p:childTnLst>
                              <p:par>
                                <p:cTn fill="hold" grpId="0" id="82" nodeType="afterEffect" presetClass="entr" presetID="16" presetSubtype="21">
                                  <p:stCondLst>
                                    <p:cond delay="0"/>
                                  </p:stCondLst>
                                  <p:childTnLst>
                                    <p:set>
                                      <p:cBhvr>
                                        <p:cTn dur="1" fill="hold" id="83">
                                          <p:stCondLst>
                                            <p:cond delay="0"/>
                                          </p:stCondLst>
                                        </p:cTn>
                                        <p:tgtEl>
                                          <p:spTgt spid="26"/>
                                        </p:tgtEl>
                                        <p:attrNameLst>
                                          <p:attrName>style.visibility</p:attrName>
                                        </p:attrNameLst>
                                      </p:cBhvr>
                                      <p:to>
                                        <p:strVal val="visible"/>
                                      </p:to>
                                    </p:set>
                                    <p:animEffect filter="barn(inVertical)" transition="in">
                                      <p:cBhvr>
                                        <p:cTn dur="500" id="84"/>
                                        <p:tgtEl>
                                          <p:spTgt spid="26"/>
                                        </p:tgtEl>
                                      </p:cBhvr>
                                    </p:animEffect>
                                  </p:childTnLst>
                                </p:cTn>
                              </p:par>
                            </p:childTnLst>
                          </p:cTn>
                        </p:par>
                        <p:par>
                          <p:cTn fill="hold" id="85" nodeType="afterGroup">
                            <p:stCondLst>
                              <p:cond delay="8500"/>
                            </p:stCondLst>
                            <p:childTnLst>
                              <p:par>
                                <p:cTn fill="hold" grpId="0" id="86" nodeType="afterEffect" presetClass="entr" presetID="22" presetSubtype="8">
                                  <p:stCondLst>
                                    <p:cond delay="0"/>
                                  </p:stCondLst>
                                  <p:childTnLst>
                                    <p:set>
                                      <p:cBhvr>
                                        <p:cTn dur="1" fill="hold" id="87">
                                          <p:stCondLst>
                                            <p:cond delay="0"/>
                                          </p:stCondLst>
                                        </p:cTn>
                                        <p:tgtEl>
                                          <p:spTgt spid="46"/>
                                        </p:tgtEl>
                                        <p:attrNameLst>
                                          <p:attrName>style.visibility</p:attrName>
                                        </p:attrNameLst>
                                      </p:cBhvr>
                                      <p:to>
                                        <p:strVal val="visible"/>
                                      </p:to>
                                    </p:set>
                                    <p:animEffect filter="wipe(left)" transition="in">
                                      <p:cBhvr>
                                        <p:cTn dur="750" id="8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11"/>
      <p:bldP grpId="0" spid="12"/>
      <p:bldP grpId="0" spid="19"/>
      <p:bldP grpId="0" spid="20"/>
      <p:bldP grpId="0" spid="23"/>
      <p:bldP grpId="0" spid="26"/>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167</Paragraphs>
  <Slides>24</Slides>
  <Notes>1</Notes>
  <TotalTime>2832</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24</vt:i4>
      </vt:variant>
    </vt:vector>
  </HeadingPairs>
  <TitlesOfParts>
    <vt:vector baseType="lpstr" size="40">
      <vt:lpstr>Arial</vt:lpstr>
      <vt:lpstr>等线 Light</vt:lpstr>
      <vt:lpstr>等线</vt:lpstr>
      <vt:lpstr>Calibri Light</vt:lpstr>
      <vt:lpstr>Calibri</vt:lpstr>
      <vt:lpstr>汉仪星球体W</vt:lpstr>
      <vt:lpstr>FZHei-B01S</vt:lpstr>
      <vt:lpstr>Noto Serif CJK SC</vt:lpstr>
      <vt:lpstr>微软雅黑</vt:lpstr>
      <vt:lpstr>Wingdings</vt:lpstr>
      <vt:lpstr>宋体</vt:lpstr>
      <vt:lpstr>华康简标题宋</vt:lpstr>
      <vt:lpstr>Century Gothic</vt:lpstr>
      <vt:lpstr>华文楷体</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2019-06-14T01:42:27Z</dcterms:created>
  <cp:lastModifiedBy>kan</cp:lastModifiedBy>
  <dcterms:modified xsi:type="dcterms:W3CDTF">2021-08-20T10:56:04Z</dcterms:modified>
  <cp:revision>73</cp:revision>
  <dc:title>PowerPoint 演示文稿</dc:title>
</cp:coreProperties>
</file>