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73" r:id="rId1"/>
    <p:sldMasterId id="2147483748" r:id="rId2"/>
  </p:sldMasterIdLst>
  <p:notesMasterIdLst>
    <p:notesMasterId r:id="rId3"/>
  </p:notesMasterIdLst>
  <p:sldIdLst>
    <p:sldId id="484" r:id="rId4"/>
    <p:sldId id="493" r:id="rId5"/>
    <p:sldId id="494" r:id="rId6"/>
    <p:sldId id="486" r:id="rId7"/>
    <p:sldId id="487" r:id="rId8"/>
    <p:sldId id="498" r:id="rId9"/>
    <p:sldId id="500" r:id="rId10"/>
    <p:sldId id="488" r:id="rId11"/>
    <p:sldId id="501" r:id="rId12"/>
    <p:sldId id="495" r:id="rId13"/>
    <p:sldId id="489" r:id="rId14"/>
    <p:sldId id="496" r:id="rId15"/>
    <p:sldId id="490" r:id="rId16"/>
    <p:sldId id="497" r:id="rId17"/>
    <p:sldId id="491" r:id="rId18"/>
    <p:sldId id="492" r:id="rId19"/>
    <p:sldId id="502" r:id="rId20"/>
  </p:sldIdLst>
  <p:sldSz cx="9144000" cy="5143500" type="screen16x9"/>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314" autoAdjust="0"/>
  </p:normalViewPr>
  <p:slideViewPr>
    <p:cSldViewPr>
      <p:cViewPr varScale="1">
        <p:scale>
          <a:sx n="143" d="100"/>
          <a:sy n="143" d="100"/>
        </p:scale>
        <p:origin x="684"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tags/tag1.xml" Type="http://schemas.openxmlformats.org/officeDocument/2006/relationships/tags"/><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extLst>
      <p:ext uri="{BB962C8B-B14F-4D97-AF65-F5344CB8AC3E}">
        <p14:creationId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0" y="2286"/>
            <a:ext cx="9144000" cy="5138928"/>
          </a:xfrm>
          <a:prstGeom prst="rect">
            <a:avLst/>
          </a:prstGeom>
        </p:spPr>
      </p:pic>
    </p:spTree>
    <p:extLst>
      <p:ext uri="{BB962C8B-B14F-4D97-AF65-F5344CB8AC3E}">
        <p14:creationId val="1717589337"/>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457951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885643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137303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177640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094585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022620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621002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033433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671103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518737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节标题">
    <p:bg>
      <p:bgPr>
        <a:solidFill>
          <a:schemeClr val="bg1"/>
        </a:solidFill>
        <a:effectLst/>
      </p:bgPr>
    </p:bg>
    <p:spTree>
      <p:nvGrpSpPr>
        <p:cNvPr id="1" name=""/>
        <p:cNvGrpSpPr/>
        <p:nvPr/>
      </p:nvGrpSpPr>
      <p:grpSpPr>
        <a:xfrm>
          <a:off x="0" y="0"/>
          <a:ext cx="0" cy="0"/>
        </a:xfrm>
      </p:grpSpPr>
      <p:pic>
        <p:nvPicPr>
          <p:cNvPr id="16" name="图片 15"/>
          <p:cNvPicPr>
            <a:picLocks noChangeAspect="1"/>
          </p:cNvPicPr>
          <p:nvPr userDrawn="1"/>
        </p:nvPicPr>
        <p:blipFill>
          <a:blip r:embed="rId1">
            <a:extLst>
              <a:ext uri="{28A0092B-C50C-407E-A947-70E740481C1C}">
                <a14:useLocalDpi val="0"/>
              </a:ext>
            </a:extLst>
          </a:blip>
          <a:stretch>
            <a:fillRect/>
          </a:stretch>
        </p:blipFill>
        <p:spPr>
          <a:xfrm>
            <a:off x="0" y="2286"/>
            <a:ext cx="9144000" cy="5138928"/>
          </a:xfrm>
          <a:prstGeom prst="rect">
            <a:avLst/>
          </a:prstGeom>
        </p:spPr>
      </p:pic>
      <p:sp>
        <p:nvSpPr>
          <p:cNvPr id="2" name="矩形 1"/>
          <p:cNvSpPr/>
          <p:nvPr userDrawn="1"/>
        </p:nvSpPr>
        <p:spPr>
          <a:xfrm>
            <a:off x="152400" y="742950"/>
            <a:ext cx="8817429" cy="4275364"/>
          </a:xfrm>
          <a:prstGeom prst="rect">
            <a:avLst/>
          </a:prstGeom>
          <a:solidFill>
            <a:srgbClr val="FCFBFA"/>
          </a:solidFill>
          <a:ln>
            <a:solidFill>
              <a:srgbClr val="CAB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602412" y="285750"/>
            <a:ext cx="1531188" cy="415498"/>
          </a:xfrm>
          <a:prstGeom prst="rect">
            <a:avLst/>
          </a:prstGeom>
          <a:noFill/>
        </p:spPr>
        <p:txBody>
          <a:bodyPr wrap="none" rtlCol="0">
            <a:spAutoFit/>
          </a:bodyPr>
          <a:lstStyle/>
          <a:p>
            <a:r>
              <a:rPr lang="zh-CN" altLang="en-US" sz="2100" b="1" smtClean="0">
                <a:solidFill>
                  <a:schemeClr val="accent1">
                    <a:lumMod val="50000"/>
                  </a:schemeClr>
                </a:solidFill>
                <a:latin typeface="汉仪楷体简" panose="02010600000101010101" pitchFamily="2" charset="-122"/>
                <a:ea typeface="汉仪楷体简" panose="02010600000101010101" pitchFamily="2" charset="-122"/>
              </a:rPr>
              <a:t>围棋的历史</a:t>
            </a:r>
          </a:p>
        </p:txBody>
      </p:sp>
      <p:pic>
        <p:nvPicPr>
          <p:cNvPr id="17" name="图片 16"/>
          <p:cNvPicPr>
            <a:picLocks noChangeAspect="1"/>
          </p:cNvPicPr>
          <p:nvPr userDrawn="1"/>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l="11474" t="25000" r="16394" b="19262"/>
          <a:stretch>
            <a:fillRect/>
          </a:stretch>
        </p:blipFill>
        <p:spPr>
          <a:xfrm flipH="1">
            <a:off x="152400" y="296405"/>
            <a:ext cx="510124" cy="394187"/>
          </a:xfrm>
          <a:prstGeom prst="rect">
            <a:avLst/>
          </a:prstGeom>
        </p:spPr>
      </p:pic>
    </p:spTree>
    <p:extLst>
      <p:ext uri="{BB962C8B-B14F-4D97-AF65-F5344CB8AC3E}">
        <p14:creationId val="2942049318"/>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966872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节标题">
    <p:bg>
      <p:bgPr>
        <a:solidFill>
          <a:srgbClr val="CAB190"/>
        </a:solidFill>
        <a:effectLst/>
      </p:bgPr>
    </p:bg>
    <p:spTree>
      <p:nvGrpSpPr>
        <p:cNvPr id="1" name=""/>
        <p:cNvGrpSpPr/>
        <p:nvPr/>
      </p:nvGrpSpPr>
      <p:grpSpPr>
        <a:xfrm>
          <a:off x="0" y="0"/>
          <a:ext cx="0" cy="0"/>
        </a:xfrm>
      </p:grpSpPr>
      <p:pic>
        <p:nvPicPr>
          <p:cNvPr id="16" name="图片 15"/>
          <p:cNvPicPr>
            <a:picLocks noChangeAspect="1"/>
          </p:cNvPicPr>
          <p:nvPr userDrawn="1"/>
        </p:nvPicPr>
        <p:blipFill>
          <a:blip r:embed="rId1">
            <a:extLst>
              <a:ext uri="{28A0092B-C50C-407E-A947-70E740481C1C}">
                <a14:useLocalDpi val="0"/>
              </a:ext>
            </a:extLst>
          </a:blip>
          <a:stretch>
            <a:fillRect/>
          </a:stretch>
        </p:blipFill>
        <p:spPr>
          <a:xfrm>
            <a:off x="0" y="2286"/>
            <a:ext cx="9144000" cy="5138928"/>
          </a:xfrm>
          <a:prstGeom prst="rect">
            <a:avLst/>
          </a:prstGeom>
        </p:spPr>
      </p:pic>
      <p:sp>
        <p:nvSpPr>
          <p:cNvPr id="2" name="矩形 1"/>
          <p:cNvSpPr/>
          <p:nvPr userDrawn="1"/>
        </p:nvSpPr>
        <p:spPr>
          <a:xfrm>
            <a:off x="152400" y="742950"/>
            <a:ext cx="8817429" cy="4275364"/>
          </a:xfrm>
          <a:prstGeom prst="rect">
            <a:avLst/>
          </a:prstGeom>
          <a:solidFill>
            <a:srgbClr val="FCFBFA"/>
          </a:solidFill>
          <a:ln>
            <a:solidFill>
              <a:srgbClr val="CAB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602412" y="285750"/>
            <a:ext cx="1531188" cy="415498"/>
          </a:xfrm>
          <a:prstGeom prst="rect">
            <a:avLst/>
          </a:prstGeom>
          <a:noFill/>
        </p:spPr>
        <p:txBody>
          <a:bodyPr wrap="none" rtlCol="0">
            <a:spAutoFit/>
          </a:bodyPr>
          <a:lstStyle/>
          <a:p>
            <a:r>
              <a:rPr lang="zh-CN" altLang="en-US" sz="2100" b="1" smtClean="0">
                <a:solidFill>
                  <a:schemeClr val="accent1">
                    <a:lumMod val="50000"/>
                  </a:schemeClr>
                </a:solidFill>
                <a:latin typeface="汉仪楷体简" panose="02010600000101010101" pitchFamily="2" charset="-122"/>
                <a:ea typeface="汉仪楷体简" panose="02010600000101010101" pitchFamily="2" charset="-122"/>
              </a:rPr>
              <a:t>围棋的棋具</a:t>
            </a:r>
          </a:p>
        </p:txBody>
      </p:sp>
      <p:pic>
        <p:nvPicPr>
          <p:cNvPr id="17" name="图片 16"/>
          <p:cNvPicPr>
            <a:picLocks noChangeAspect="1"/>
          </p:cNvPicPr>
          <p:nvPr userDrawn="1"/>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l="11474" t="25000" r="16394" b="19262"/>
          <a:stretch>
            <a:fillRect/>
          </a:stretch>
        </p:blipFill>
        <p:spPr>
          <a:xfrm flipH="1">
            <a:off x="152400" y="296405"/>
            <a:ext cx="510124" cy="394187"/>
          </a:xfrm>
          <a:prstGeom prst="rect">
            <a:avLst/>
          </a:prstGeom>
        </p:spPr>
      </p:pic>
    </p:spTree>
    <p:extLst>
      <p:ext uri="{BB962C8B-B14F-4D97-AF65-F5344CB8AC3E}">
        <p14:creationId val="2238182579"/>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节标题">
    <p:bg>
      <p:bgPr>
        <a:solidFill>
          <a:schemeClr val="bg1"/>
        </a:solidFill>
        <a:effectLst/>
      </p:bgPr>
    </p:bg>
    <p:spTree>
      <p:nvGrpSpPr>
        <p:cNvPr id="1" name=""/>
        <p:cNvGrpSpPr/>
        <p:nvPr/>
      </p:nvGrpSpPr>
      <p:grpSpPr>
        <a:xfrm>
          <a:off x="0" y="0"/>
          <a:ext cx="0" cy="0"/>
        </a:xfrm>
      </p:grpSpPr>
      <p:pic>
        <p:nvPicPr>
          <p:cNvPr id="16" name="图片 15"/>
          <p:cNvPicPr>
            <a:picLocks noChangeAspect="1"/>
          </p:cNvPicPr>
          <p:nvPr userDrawn="1"/>
        </p:nvPicPr>
        <p:blipFill>
          <a:blip r:embed="rId1">
            <a:extLst>
              <a:ext uri="{28A0092B-C50C-407E-A947-70E740481C1C}">
                <a14:useLocalDpi val="0"/>
              </a:ext>
            </a:extLst>
          </a:blip>
          <a:stretch>
            <a:fillRect/>
          </a:stretch>
        </p:blipFill>
        <p:spPr>
          <a:xfrm>
            <a:off x="0" y="2286"/>
            <a:ext cx="9144000" cy="5138928"/>
          </a:xfrm>
          <a:prstGeom prst="rect">
            <a:avLst/>
          </a:prstGeom>
        </p:spPr>
      </p:pic>
      <p:sp>
        <p:nvSpPr>
          <p:cNvPr id="2" name="矩形 1"/>
          <p:cNvSpPr/>
          <p:nvPr userDrawn="1"/>
        </p:nvSpPr>
        <p:spPr>
          <a:xfrm>
            <a:off x="152400" y="742950"/>
            <a:ext cx="8817429" cy="4275364"/>
          </a:xfrm>
          <a:prstGeom prst="rect">
            <a:avLst/>
          </a:prstGeom>
          <a:solidFill>
            <a:srgbClr val="FCFBFA"/>
          </a:solidFill>
          <a:ln>
            <a:solidFill>
              <a:srgbClr val="CAB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602412" y="285750"/>
            <a:ext cx="1531188" cy="415498"/>
          </a:xfrm>
          <a:prstGeom prst="rect">
            <a:avLst/>
          </a:prstGeom>
          <a:noFill/>
        </p:spPr>
        <p:txBody>
          <a:bodyPr wrap="none" rtlCol="0">
            <a:spAutoFit/>
          </a:bodyPr>
          <a:lstStyle/>
          <a:p>
            <a:r>
              <a:rPr lang="zh-CN" altLang="en-US" sz="2100" b="1" smtClean="0">
                <a:solidFill>
                  <a:schemeClr val="accent1">
                    <a:lumMod val="50000"/>
                  </a:schemeClr>
                </a:solidFill>
                <a:latin typeface="汉仪楷体简" panose="02010600000101010101" pitchFamily="2" charset="-122"/>
                <a:ea typeface="汉仪楷体简" panose="02010600000101010101" pitchFamily="2" charset="-122"/>
              </a:rPr>
              <a:t>围棋的规则</a:t>
            </a:r>
          </a:p>
        </p:txBody>
      </p:sp>
      <p:pic>
        <p:nvPicPr>
          <p:cNvPr id="17" name="图片 16"/>
          <p:cNvPicPr>
            <a:picLocks noChangeAspect="1"/>
          </p:cNvPicPr>
          <p:nvPr userDrawn="1"/>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l="11474" t="25000" r="16394" b="19262"/>
          <a:stretch>
            <a:fillRect/>
          </a:stretch>
        </p:blipFill>
        <p:spPr>
          <a:xfrm flipH="1">
            <a:off x="152400" y="296405"/>
            <a:ext cx="510124" cy="394187"/>
          </a:xfrm>
          <a:prstGeom prst="rect">
            <a:avLst/>
          </a:prstGeom>
        </p:spPr>
      </p:pic>
    </p:spTree>
    <p:extLst>
      <p:ext uri="{BB962C8B-B14F-4D97-AF65-F5344CB8AC3E}">
        <p14:creationId val="1753781643"/>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节标题">
    <p:bg>
      <p:bgPr>
        <a:solidFill>
          <a:schemeClr val="bg1"/>
        </a:solidFill>
        <a:effectLst/>
      </p:bgPr>
    </p:bg>
    <p:spTree>
      <p:nvGrpSpPr>
        <p:cNvPr id="1" name=""/>
        <p:cNvGrpSpPr/>
        <p:nvPr/>
      </p:nvGrpSpPr>
      <p:grpSpPr>
        <a:xfrm>
          <a:off x="0" y="0"/>
          <a:ext cx="0" cy="0"/>
        </a:xfrm>
      </p:grpSpPr>
      <p:pic>
        <p:nvPicPr>
          <p:cNvPr id="16" name="图片 15"/>
          <p:cNvPicPr>
            <a:picLocks noChangeAspect="1"/>
          </p:cNvPicPr>
          <p:nvPr userDrawn="1"/>
        </p:nvPicPr>
        <p:blipFill>
          <a:blip r:embed="rId1">
            <a:extLst>
              <a:ext uri="{28A0092B-C50C-407E-A947-70E740481C1C}">
                <a14:useLocalDpi val="0"/>
              </a:ext>
            </a:extLst>
          </a:blip>
          <a:stretch>
            <a:fillRect/>
          </a:stretch>
        </p:blipFill>
        <p:spPr>
          <a:xfrm>
            <a:off x="0" y="2286"/>
            <a:ext cx="9144000" cy="5138928"/>
          </a:xfrm>
          <a:prstGeom prst="rect">
            <a:avLst/>
          </a:prstGeom>
        </p:spPr>
      </p:pic>
      <p:sp>
        <p:nvSpPr>
          <p:cNvPr id="2" name="矩形 1"/>
          <p:cNvSpPr/>
          <p:nvPr userDrawn="1"/>
        </p:nvSpPr>
        <p:spPr>
          <a:xfrm>
            <a:off x="152400" y="742950"/>
            <a:ext cx="8817429" cy="4275364"/>
          </a:xfrm>
          <a:prstGeom prst="rect">
            <a:avLst/>
          </a:prstGeom>
          <a:solidFill>
            <a:srgbClr val="FCFBFA"/>
          </a:solidFill>
          <a:ln>
            <a:solidFill>
              <a:srgbClr val="CAB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602412" y="285750"/>
            <a:ext cx="1531188" cy="415498"/>
          </a:xfrm>
          <a:prstGeom prst="rect">
            <a:avLst/>
          </a:prstGeom>
          <a:noFill/>
        </p:spPr>
        <p:txBody>
          <a:bodyPr wrap="none" rtlCol="0">
            <a:spAutoFit/>
          </a:bodyPr>
          <a:lstStyle/>
          <a:p>
            <a:r>
              <a:rPr lang="zh-CN" altLang="en-US" sz="2100" b="1" smtClean="0">
                <a:solidFill>
                  <a:schemeClr val="accent1">
                    <a:lumMod val="50000"/>
                  </a:schemeClr>
                </a:solidFill>
                <a:latin typeface="汉仪楷体简" panose="02010600000101010101" pitchFamily="2" charset="-122"/>
                <a:ea typeface="汉仪楷体简" panose="02010600000101010101" pitchFamily="2" charset="-122"/>
              </a:rPr>
              <a:t>围棋的术语</a:t>
            </a:r>
          </a:p>
        </p:txBody>
      </p:sp>
      <p:pic>
        <p:nvPicPr>
          <p:cNvPr id="17" name="图片 16"/>
          <p:cNvPicPr>
            <a:picLocks noChangeAspect="1"/>
          </p:cNvPicPr>
          <p:nvPr userDrawn="1"/>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l="11474" t="25000" r="16394" b="19262"/>
          <a:stretch>
            <a:fillRect/>
          </a:stretch>
        </p:blipFill>
        <p:spPr>
          <a:xfrm flipH="1">
            <a:off x="152400" y="296405"/>
            <a:ext cx="510124" cy="394187"/>
          </a:xfrm>
          <a:prstGeom prst="rect">
            <a:avLst/>
          </a:prstGeom>
        </p:spPr>
      </p:pic>
    </p:spTree>
    <p:extLst>
      <p:ext uri="{BB962C8B-B14F-4D97-AF65-F5344CB8AC3E}">
        <p14:creationId val="3717840939"/>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节标题">
    <p:bg>
      <p:bgPr>
        <a:solidFill>
          <a:schemeClr val="bg1"/>
        </a:solidFill>
        <a:effectLst/>
      </p:bgPr>
    </p:bg>
    <p:spTree>
      <p:nvGrpSpPr>
        <p:cNvPr id="1" name=""/>
        <p:cNvGrpSpPr/>
        <p:nvPr/>
      </p:nvGrpSpPr>
      <p:grpSpPr>
        <a:xfrm>
          <a:off x="0" y="0"/>
          <a:ext cx="0" cy="0"/>
        </a:xfrm>
      </p:grpSpPr>
      <p:pic>
        <p:nvPicPr>
          <p:cNvPr id="16" name="图片 15"/>
          <p:cNvPicPr>
            <a:picLocks noChangeAspect="1"/>
          </p:cNvPicPr>
          <p:nvPr userDrawn="1"/>
        </p:nvPicPr>
        <p:blipFill>
          <a:blip r:embed="rId1">
            <a:extLst>
              <a:ext uri="{28A0092B-C50C-407E-A947-70E740481C1C}">
                <a14:useLocalDpi val="0"/>
              </a:ext>
            </a:extLst>
          </a:blip>
          <a:stretch>
            <a:fillRect/>
          </a:stretch>
        </p:blipFill>
        <p:spPr>
          <a:xfrm>
            <a:off x="0" y="2286"/>
            <a:ext cx="9144000" cy="5138928"/>
          </a:xfrm>
          <a:prstGeom prst="rect">
            <a:avLst/>
          </a:prstGeom>
        </p:spPr>
      </p:pic>
      <p:sp>
        <p:nvSpPr>
          <p:cNvPr id="2" name="矩形 1"/>
          <p:cNvSpPr/>
          <p:nvPr userDrawn="1"/>
        </p:nvSpPr>
        <p:spPr>
          <a:xfrm>
            <a:off x="152400" y="742950"/>
            <a:ext cx="8817429" cy="4275364"/>
          </a:xfrm>
          <a:prstGeom prst="rect">
            <a:avLst/>
          </a:prstGeom>
          <a:solidFill>
            <a:srgbClr val="FCFBFA"/>
          </a:solidFill>
          <a:ln>
            <a:solidFill>
              <a:srgbClr val="CAB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925561953"/>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2021/1/7</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1023089103"/>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Tree>
    <p:extLst>
      <p:ext uri="{BB962C8B-B14F-4D97-AF65-F5344CB8AC3E}">
        <p14:creationId val="3049149995"/>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spTree>
      <p:nvGrpSpPr>
        <p:cNvPr id="1" name=""/>
        <p:cNvGrpSpPr/>
        <p:nvPr/>
      </p:nvGrpSpPr>
      <p:grpSpPr>
        <a:xfrm>
          <a:off x="0" y="0"/>
          <a:ext cx="0" cy="0"/>
        </a:xfrm>
      </p:grpSpPr>
    </p:spTree>
    <p:extLst>
      <p:ext uri="{BB962C8B-B14F-4D97-AF65-F5344CB8AC3E}">
        <p14:creationId val="2056716857"/>
      </p:ext>
    </p:extLst>
  </p:cSld>
  <p:clrMapOvr>
    <a:masterClrMapping/>
  </p:clrMapOvr>
  <mc:AlternateContent>
    <mc:Choice Requires="p14">
      <p:transition spd="slow" p14:dur="1250">
        <p14:switch dir="r"/>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10" Target="../slideLayouts/slideLayout19.xml" Type="http://schemas.openxmlformats.org/officeDocument/2006/relationships/slideLayout"/><Relationship Id="rId11" Target="../slideLayouts/slideLayout20.xml" Type="http://schemas.openxmlformats.org/officeDocument/2006/relationships/slideLayout"/><Relationship Id="rId12" Target="../theme/theme2.xml" Type="http://schemas.openxmlformats.org/officeDocument/2006/relationships/theme"/><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slideLayouts/slideLayout13.xml" Type="http://schemas.openxmlformats.org/officeDocument/2006/relationships/slideLayout"/><Relationship Id="rId5" Target="../slideLayouts/slideLayout14.xml" Type="http://schemas.openxmlformats.org/officeDocument/2006/relationships/slideLayout"/><Relationship Id="rId6" Target="../slideLayouts/slideLayout15.xml" Type="http://schemas.openxmlformats.org/officeDocument/2006/relationships/slideLayout"/><Relationship Id="rId7" Target="../slideLayouts/slideLayout16.xml" Type="http://schemas.openxmlformats.org/officeDocument/2006/relationships/slideLayout"/><Relationship Id="rId8" Target="../slideLayouts/slideLayout17.xml" Type="http://schemas.openxmlformats.org/officeDocument/2006/relationships/slideLayout"/><Relationship Id="rId9" Target="../slideLayouts/slideLayout1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2021/1/7</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val="3420558747"/>
      </p:ext>
    </p:extLst>
  </p:cSld>
  <p:clrMap bg1="lt1" tx1="dk1" bg2="lt2" tx2="dk2" accent1="accent1" accent2="accent2" accent3="accent3" accent4="accent4" accent5="accent5" accent6="accent6" hlink="hlink" folHlink="folHlink"/>
  <p:sldLayoutIdLst>
    <p:sldLayoutId id="2147483740" r:id="rId1"/>
    <p:sldLayoutId id="2147483717" r:id="rId2"/>
    <p:sldLayoutId id="2147483744" r:id="rId3"/>
    <p:sldLayoutId id="2147483745" r:id="rId4"/>
    <p:sldLayoutId id="2147483746" r:id="rId5"/>
    <p:sldLayoutId id="2147483747" r:id="rId6"/>
    <p:sldLayoutId id="2147483741" r:id="rId7"/>
    <p:sldLayoutId id="2147483742" r:id="rId8"/>
    <p:sldLayoutId id="2147483743" r:id="rId9"/>
  </p:sldLayoutIdLst>
  <mc:AlternateContent>
    <mc:Choice Requires="p14">
      <p:transition spd="slow" p14:dur="1250">
        <p14:switch dir="r"/>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2021/1/7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640849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5.png" Type="http://schemas.openxmlformats.org/officeDocument/2006/relationships/image"/><Relationship Id="rId4"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5.png" Type="http://schemas.openxmlformats.org/officeDocument/2006/relationships/image"/><Relationship Id="rId4"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5.png" Type="http://schemas.openxmlformats.org/officeDocument/2006/relationships/image"/><Relationship Id="rId4"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5.png" Type="http://schemas.openxmlformats.org/officeDocument/2006/relationships/image"/><Relationship Id="rId4"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5.png" Type="http://schemas.openxmlformats.org/officeDocument/2006/relationships/image"/><Relationship Id="rId4"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3657600" y="633502"/>
            <a:ext cx="5212080" cy="1844040"/>
          </a:xfrm>
          <a:prstGeom prst="rect">
            <a:avLst/>
          </a:prstGeom>
          <a:noFill/>
        </p:spPr>
        <p:txBody>
          <a:bodyPr anchor="t" rtlCol="0" wrap="none">
            <a:spAutoFit/>
          </a:bodyPr>
          <a:lstStyle/>
          <a:p>
            <a:r>
              <a:rPr altLang="en-US" lang="zh-CN" spc="-1600" sz="11500">
                <a:latin charset="-122" panose="00020600040101010101" pitchFamily="18" typeface="汉仪许静行楷W"/>
                <a:ea charset="-122" panose="00020600040101010101" pitchFamily="18" typeface="汉仪许静行楷W"/>
                <a:sym typeface="+mn-ea"/>
              </a:rPr>
              <a:t>围棋介绍</a:t>
            </a:r>
          </a:p>
        </p:txBody>
      </p:sp>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l="13802" r="11305"/>
          <a:stretch>
            <a:fillRect/>
          </a:stretch>
        </p:blipFill>
        <p:spPr>
          <a:xfrm flipH="1">
            <a:off x="-2" y="666750"/>
            <a:ext cx="4038601" cy="3651363"/>
          </a:xfrm>
          <a:prstGeom prst="rect">
            <a:avLst/>
          </a:prstGeom>
        </p:spPr>
      </p:pic>
      <p:pic>
        <p:nvPicPr>
          <p:cNvPr id="4" name="图片 3"/>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val="0"/>
              </a:ext>
            </a:extLst>
          </a:blip>
          <a:stretch>
            <a:fillRect/>
          </a:stretch>
        </p:blipFill>
        <p:spPr>
          <a:xfrm>
            <a:off x="7943319" y="1123950"/>
            <a:ext cx="647681" cy="780649"/>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7696200" y="4446741"/>
            <a:ext cx="1442934" cy="696759"/>
          </a:xfrm>
          <a:prstGeom prst="rect">
            <a:avLst/>
          </a:pr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flipH="1" flipV="1">
            <a:off x="-1" y="0"/>
            <a:ext cx="1442934" cy="696759"/>
          </a:xfrm>
          <a:prstGeom prst="rect">
            <a:avLst/>
          </a:prstGeom>
        </p:spPr>
      </p:pic>
      <p:sp>
        <p:nvSpPr>
          <p:cNvPr id="10" name="文本框 9"/>
          <p:cNvSpPr txBox="1"/>
          <p:nvPr/>
        </p:nvSpPr>
        <p:spPr>
          <a:xfrm>
            <a:off x="3906842" y="2375808"/>
            <a:ext cx="4609039" cy="487680"/>
          </a:xfrm>
          <a:prstGeom prst="rect">
            <a:avLst/>
          </a:prstGeom>
          <a:noFill/>
        </p:spPr>
        <p:txBody>
          <a:bodyPr anchor="t" rtlCol="0" wrap="square">
            <a:spAutoFit/>
          </a:bodyPr>
          <a:lstStyle/>
          <a:p>
            <a:r>
              <a:rPr altLang="en-US" b="1" lang="zh-CN" smtClean="0" spc="300" sz="2600">
                <a:latin charset="-122" panose="02010600000101010101" pitchFamily="2" typeface="汉仪楷体简"/>
                <a:ea charset="-122" panose="02010600000101010101" pitchFamily="2" typeface="汉仪楷体简"/>
                <a:sym typeface="+mn-ea"/>
              </a:rPr>
              <a:t>中国围棋历史规则模具介绍</a:t>
            </a:r>
          </a:p>
        </p:txBody>
      </p:sp>
      <p:cxnSp>
        <p:nvCxnSpPr>
          <p:cNvPr id="12" name="直接连接符 11"/>
          <p:cNvCxnSpPr/>
          <p:nvPr/>
        </p:nvCxnSpPr>
        <p:spPr>
          <a:xfrm>
            <a:off x="4049728" y="2963636"/>
            <a:ext cx="430286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962400" y="3038915"/>
            <a:ext cx="4572000" cy="457200"/>
          </a:xfrm>
          <a:prstGeom prst="rect">
            <a:avLst/>
          </a:prstGeom>
        </p:spPr>
        <p:txBody>
          <a:bodyPr>
            <a:spAutoFit/>
          </a:bodyPr>
          <a:lstStyle/>
          <a:p>
            <a:r>
              <a:rPr altLang="en-US" lang="zh-CN" smtClean="0" sz="1200"/>
              <a:t>introduction to the historical rules of chinese go introduction to the historical rules of chinese go</a:t>
            </a:r>
          </a:p>
        </p:txBody>
      </p:sp>
      <p:sp>
        <p:nvSpPr>
          <p:cNvPr id="14" name="矩形 13"/>
          <p:cNvSpPr/>
          <p:nvPr/>
        </p:nvSpPr>
        <p:spPr>
          <a:xfrm>
            <a:off x="3940628" y="3558453"/>
            <a:ext cx="3048000" cy="304800"/>
          </a:xfrm>
          <a:prstGeom prst="rect">
            <a:avLst/>
          </a:prstGeom>
        </p:spPr>
        <p:txBody>
          <a:bodyPr wrap="square">
            <a:spAutoFit/>
          </a:bodyPr>
          <a:lstStyle/>
          <a:p>
            <a:r>
              <a:rPr altLang="en-US" lang="zh-CN" smtClean="0" sz="1400">
                <a:latin typeface="+mn-ea"/>
              </a:rPr>
              <a:t>宣讲人：优页PPT    时间：20XX.XX</a:t>
            </a:r>
          </a:p>
        </p:txBody>
      </p:sp>
      <p:pic>
        <p:nvPicPr>
          <p:cNvPr id="15" name="图片 14"/>
          <p:cNvPicPr>
            <a:picLocks noChangeAspect="1"/>
          </p:cNvPicPr>
          <p:nvPr/>
        </p:nvPicPr>
        <p:blipFill>
          <a:blip r:embed="rId5">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p:blipFill>
        <p:spPr>
          <a:xfrm>
            <a:off x="6777679" y="3378103"/>
            <a:ext cx="1607331" cy="1063390"/>
          </a:xfrm>
          <a:prstGeom prst="rect">
            <a:avLst/>
          </a:prstGeom>
        </p:spPr>
      </p:pic>
    </p:spTree>
    <p:extLst>
      <p:ext uri="{BB962C8B-B14F-4D97-AF65-F5344CB8AC3E}">
        <p14:creationId val="2974010013"/>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9">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0-#ppt_w/2"/>
                                          </p:val>
                                        </p:tav>
                                        <p:tav tm="100000">
                                          <p:val>
                                            <p:strVal val="#ppt_x"/>
                                          </p:val>
                                        </p:tav>
                                      </p:tavLst>
                                    </p:anim>
                                    <p:anim calcmode="lin" valueType="num">
                                      <p:cBhvr additive="base">
                                        <p:cTn dur="500" fill="hold" id="12"/>
                                        <p:tgtEl>
                                          <p:spTgt spid="9"/>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2"/>
                                        </p:tgtEl>
                                        <p:attrNameLst>
                                          <p:attrName>style.visibility</p:attrName>
                                        </p:attrNameLst>
                                      </p:cBhvr>
                                      <p:to>
                                        <p:strVal val="visible"/>
                                      </p:to>
                                    </p:set>
                                    <p:animEffect filter="wipe(left)" transition="in">
                                      <p:cBhvr>
                                        <p:cTn dur="1000" id="17"/>
                                        <p:tgtEl>
                                          <p:spTgt spid="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56" presetSubtype="0">
                                  <p:stCondLst>
                                    <p:cond delay="0"/>
                                  </p:stCondLst>
                                  <p:iterate type="lt">
                                    <p:tmPct val="10000"/>
                                  </p:iterate>
                                  <p:childTnLst>
                                    <p:set>
                                      <p:cBhvr>
                                        <p:cTn dur="1" fill="hold" id="21">
                                          <p:stCondLst>
                                            <p:cond delay="0"/>
                                          </p:stCondLst>
                                        </p:cTn>
                                        <p:tgtEl>
                                          <p:spTgt spid="3"/>
                                        </p:tgtEl>
                                        <p:attrNameLst>
                                          <p:attrName>style.visibility</p:attrName>
                                        </p:attrNameLst>
                                      </p:cBhvr>
                                      <p:to>
                                        <p:strVal val="visible"/>
                                      </p:to>
                                    </p:set>
                                    <p:anim by="(-#ppt_w*2)" calcmode="lin" valueType="num">
                                      <p:cBhvr rctx="PPT">
                                        <p:cTn autoRev="1" dur="500" fill="hold" id="22">
                                          <p:stCondLst>
                                            <p:cond delay="0"/>
                                          </p:stCondLst>
                                        </p:cTn>
                                        <p:tgtEl>
                                          <p:spTgt spid="3"/>
                                        </p:tgtEl>
                                        <p:attrNameLst>
                                          <p:attrName>ppt_w</p:attrName>
                                        </p:attrNameLst>
                                      </p:cBhvr>
                                    </p:anim>
                                    <p:anim by="(#ppt_w*0.50)" calcmode="lin" valueType="num">
                                      <p:cBhvr>
                                        <p:cTn autoRev="1" decel="50000" dur="500" fill="hold" id="23">
                                          <p:stCondLst>
                                            <p:cond delay="0"/>
                                          </p:stCondLst>
                                        </p:cTn>
                                        <p:tgtEl>
                                          <p:spTgt spid="3"/>
                                        </p:tgtEl>
                                        <p:attrNameLst>
                                          <p:attrName>ppt_x</p:attrName>
                                        </p:attrNameLst>
                                      </p:cBhvr>
                                    </p:anim>
                                    <p:anim calcmode="lin" from="(-#ppt_h/2)" to="(#ppt_y)" valueType="num">
                                      <p:cBhvr>
                                        <p:cTn dur="1000" fill="hold" id="24">
                                          <p:stCondLst>
                                            <p:cond delay="0"/>
                                          </p:stCondLst>
                                        </p:cTn>
                                        <p:tgtEl>
                                          <p:spTgt spid="3"/>
                                        </p:tgtEl>
                                        <p:attrNameLst>
                                          <p:attrName>ppt_y</p:attrName>
                                        </p:attrNameLst>
                                      </p:cBhvr>
                                    </p:anim>
                                    <p:animRot by="21600000">
                                      <p:cBhvr>
                                        <p:cTn dur="1000" fill="hold" id="25">
                                          <p:stCondLst>
                                            <p:cond delay="0"/>
                                          </p:stCondLst>
                                        </p:cTn>
                                        <p:tgtEl>
                                          <p:spTgt spid="3"/>
                                        </p:tgtEl>
                                        <p:attrNameLst>
                                          <p:attrName>r</p:attrName>
                                        </p:attrNameLst>
                                      </p:cBhvr>
                                    </p:animRo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53" presetSubtype="0">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p:cTn dur="500" fill="hold" id="30"/>
                                        <p:tgtEl>
                                          <p:spTgt spid="4"/>
                                        </p:tgtEl>
                                        <p:attrNameLst>
                                          <p:attrName>ppt_w</p:attrName>
                                        </p:attrNameLst>
                                      </p:cBhvr>
                                      <p:tavLst>
                                        <p:tav tm="0">
                                          <p:val>
                                            <p:fltVal val="0"/>
                                          </p:val>
                                        </p:tav>
                                        <p:tav tm="100000">
                                          <p:val>
                                            <p:strVal val="#ppt_w"/>
                                          </p:val>
                                        </p:tav>
                                      </p:tavLst>
                                    </p:anim>
                                    <p:anim calcmode="lin" valueType="num">
                                      <p:cBhvr>
                                        <p:cTn dur="500" fill="hold" id="31"/>
                                        <p:tgtEl>
                                          <p:spTgt spid="4"/>
                                        </p:tgtEl>
                                        <p:attrNameLst>
                                          <p:attrName>ppt_h</p:attrName>
                                        </p:attrNameLst>
                                      </p:cBhvr>
                                      <p:tavLst>
                                        <p:tav tm="0">
                                          <p:val>
                                            <p:fltVal val="0"/>
                                          </p:val>
                                        </p:tav>
                                        <p:tav tm="100000">
                                          <p:val>
                                            <p:strVal val="#ppt_h"/>
                                          </p:val>
                                        </p:tav>
                                      </p:tavLst>
                                    </p:anim>
                                    <p:animEffect filter="fade" transition="in">
                                      <p:cBhvr>
                                        <p:cTn dur="500" id="32"/>
                                        <p:tgtEl>
                                          <p:spTgt spid="4"/>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10"/>
                                        </p:tgtEl>
                                        <p:attrNameLst>
                                          <p:attrName>style.visibility</p:attrName>
                                        </p:attrNameLst>
                                      </p:cBhvr>
                                      <p:to>
                                        <p:strVal val="visible"/>
                                      </p:to>
                                    </p:set>
                                    <p:animEffect filter="wipe(left)" transition="in">
                                      <p:cBhvr>
                                        <p:cTn dur="500" id="37"/>
                                        <p:tgtEl>
                                          <p:spTgt spid="10"/>
                                        </p:tgtEl>
                                      </p:cBhvr>
                                    </p:animEffect>
                                  </p:childTnLst>
                                </p:cTn>
                              </p:par>
                              <p:par>
                                <p:cTn fill="hold" id="38" nodeType="withEffect" presetClass="entr" presetID="22" presetSubtype="8">
                                  <p:stCondLst>
                                    <p:cond delay="0"/>
                                  </p:stCondLst>
                                  <p:childTnLst>
                                    <p:set>
                                      <p:cBhvr>
                                        <p:cTn dur="1" fill="hold" id="39">
                                          <p:stCondLst>
                                            <p:cond delay="0"/>
                                          </p:stCondLst>
                                        </p:cTn>
                                        <p:tgtEl>
                                          <p:spTgt spid="12"/>
                                        </p:tgtEl>
                                        <p:attrNameLst>
                                          <p:attrName>style.visibility</p:attrName>
                                        </p:attrNameLst>
                                      </p:cBhvr>
                                      <p:to>
                                        <p:strVal val="visible"/>
                                      </p:to>
                                    </p:set>
                                    <p:animEffect filter="wipe(left)" transition="in">
                                      <p:cBhvr>
                                        <p:cTn dur="500" id="40"/>
                                        <p:tgtEl>
                                          <p:spTgt spid="12"/>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 presetSubtype="4">
                                  <p:stCondLst>
                                    <p:cond delay="0"/>
                                  </p:stCondLst>
                                  <p:childTnLst>
                                    <p:set>
                                      <p:cBhvr>
                                        <p:cTn dur="1" fill="hold" id="44">
                                          <p:stCondLst>
                                            <p:cond delay="0"/>
                                          </p:stCondLst>
                                        </p:cTn>
                                        <p:tgtEl>
                                          <p:spTgt spid="13"/>
                                        </p:tgtEl>
                                        <p:attrNameLst>
                                          <p:attrName>style.visibility</p:attrName>
                                        </p:attrNameLst>
                                      </p:cBhvr>
                                      <p:to>
                                        <p:strVal val="visible"/>
                                      </p:to>
                                    </p:set>
                                    <p:anim calcmode="lin" valueType="num">
                                      <p:cBhvr additive="base">
                                        <p:cTn dur="500" fill="hold" id="45"/>
                                        <p:tgtEl>
                                          <p:spTgt spid="13"/>
                                        </p:tgtEl>
                                        <p:attrNameLst>
                                          <p:attrName>ppt_x</p:attrName>
                                        </p:attrNameLst>
                                      </p:cBhvr>
                                      <p:tavLst>
                                        <p:tav tm="0">
                                          <p:val>
                                            <p:strVal val="#ppt_x"/>
                                          </p:val>
                                        </p:tav>
                                        <p:tav tm="100000">
                                          <p:val>
                                            <p:strVal val="#ppt_x"/>
                                          </p:val>
                                        </p:tav>
                                      </p:tavLst>
                                    </p:anim>
                                    <p:anim calcmode="lin" valueType="num">
                                      <p:cBhvr additive="base">
                                        <p:cTn dur="500" fill="hold" id="46"/>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53" presetSubtype="0">
                                  <p:stCondLst>
                                    <p:cond delay="0"/>
                                  </p:stCondLst>
                                  <p:childTnLst>
                                    <p:set>
                                      <p:cBhvr>
                                        <p:cTn dur="1" fill="hold" id="50">
                                          <p:stCondLst>
                                            <p:cond delay="0"/>
                                          </p:stCondLst>
                                        </p:cTn>
                                        <p:tgtEl>
                                          <p:spTgt spid="14"/>
                                        </p:tgtEl>
                                        <p:attrNameLst>
                                          <p:attrName>style.visibility</p:attrName>
                                        </p:attrNameLst>
                                      </p:cBhvr>
                                      <p:to>
                                        <p:strVal val="visible"/>
                                      </p:to>
                                    </p:set>
                                    <p:anim calcmode="lin" valueType="num">
                                      <p:cBhvr>
                                        <p:cTn dur="500" fill="hold" id="51"/>
                                        <p:tgtEl>
                                          <p:spTgt spid="14"/>
                                        </p:tgtEl>
                                        <p:attrNameLst>
                                          <p:attrName>ppt_w</p:attrName>
                                        </p:attrNameLst>
                                      </p:cBhvr>
                                      <p:tavLst>
                                        <p:tav tm="0">
                                          <p:val>
                                            <p:fltVal val="0"/>
                                          </p:val>
                                        </p:tav>
                                        <p:tav tm="100000">
                                          <p:val>
                                            <p:strVal val="#ppt_w"/>
                                          </p:val>
                                        </p:tav>
                                      </p:tavLst>
                                    </p:anim>
                                    <p:anim calcmode="lin" valueType="num">
                                      <p:cBhvr>
                                        <p:cTn dur="500" fill="hold" id="52"/>
                                        <p:tgtEl>
                                          <p:spTgt spid="14"/>
                                        </p:tgtEl>
                                        <p:attrNameLst>
                                          <p:attrName>ppt_h</p:attrName>
                                        </p:attrNameLst>
                                      </p:cBhvr>
                                      <p:tavLst>
                                        <p:tav tm="0">
                                          <p:val>
                                            <p:fltVal val="0"/>
                                          </p:val>
                                        </p:tav>
                                        <p:tav tm="100000">
                                          <p:val>
                                            <p:strVal val="#ppt_h"/>
                                          </p:val>
                                        </p:tav>
                                      </p:tavLst>
                                    </p:anim>
                                    <p:animEffect filter="fade" transition="in">
                                      <p:cBhvr>
                                        <p:cTn dur="500" id="53"/>
                                        <p:tgtEl>
                                          <p:spTgt spid="14"/>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2" presetSubtype="2">
                                  <p:stCondLst>
                                    <p:cond delay="0"/>
                                  </p:stCondLst>
                                  <p:childTnLst>
                                    <p:set>
                                      <p:cBhvr>
                                        <p:cTn dur="1" fill="hold" id="57">
                                          <p:stCondLst>
                                            <p:cond delay="0"/>
                                          </p:stCondLst>
                                        </p:cTn>
                                        <p:tgtEl>
                                          <p:spTgt spid="15"/>
                                        </p:tgtEl>
                                        <p:attrNameLst>
                                          <p:attrName>style.visibility</p:attrName>
                                        </p:attrNameLst>
                                      </p:cBhvr>
                                      <p:to>
                                        <p:strVal val="visible"/>
                                      </p:to>
                                    </p:set>
                                    <p:anim calcmode="lin" valueType="num">
                                      <p:cBhvr additive="base">
                                        <p:cTn dur="500" fill="hold" id="58"/>
                                        <p:tgtEl>
                                          <p:spTgt spid="15"/>
                                        </p:tgtEl>
                                        <p:attrNameLst>
                                          <p:attrName>ppt_x</p:attrName>
                                        </p:attrNameLst>
                                      </p:cBhvr>
                                      <p:tavLst>
                                        <p:tav tm="0">
                                          <p:val>
                                            <p:strVal val="1+#ppt_w/2"/>
                                          </p:val>
                                        </p:tav>
                                        <p:tav tm="100000">
                                          <p:val>
                                            <p:strVal val="#ppt_x"/>
                                          </p:val>
                                        </p:tav>
                                      </p:tavLst>
                                    </p:anim>
                                    <p:anim calcmode="lin" valueType="num">
                                      <p:cBhvr additive="base">
                                        <p:cTn dur="500" fill="hold" id="59"/>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0"/>
      <p:bldP grpId="0" spid="13"/>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b="19262" l="11474" r="16394" t="25000"/>
          <a:stretch>
            <a:fillRect/>
          </a:stretch>
        </p:blipFill>
        <p:spPr>
          <a:xfrm flipH="1">
            <a:off x="685800" y="2343150"/>
            <a:ext cx="2133600" cy="1648691"/>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7702817" y="4446741"/>
            <a:ext cx="1442934" cy="696759"/>
          </a:xfrm>
          <a:prstGeom prst="rect">
            <a:avLst/>
          </a:prstGeom>
        </p:spPr>
      </p:pic>
      <p:pic>
        <p:nvPicPr>
          <p:cNvPr id="9" name="图片 8"/>
          <p:cNvPicPr>
            <a:picLocks noChangeAspect="1"/>
          </p:cNvPicPr>
          <p:nvPr/>
        </p:nvPicPr>
        <p:blipFill>
          <a:blip r:embed="rId3">
            <a:extLst>
              <a:ext uri="{28A0092B-C50C-407E-A947-70E740481C1C}">
                <a14:useLocalDpi val="0"/>
              </a:ext>
            </a:extLst>
          </a:blip>
          <a:stretch>
            <a:fillRect/>
          </a:stretch>
        </p:blipFill>
        <p:spPr>
          <a:xfrm flipH="1" flipV="1">
            <a:off x="-1" y="0"/>
            <a:ext cx="1442934" cy="696759"/>
          </a:xfrm>
          <a:prstGeom prst="rect">
            <a:avLst/>
          </a:prstGeom>
        </p:spPr>
      </p:pic>
      <p:sp>
        <p:nvSpPr>
          <p:cNvPr id="17" name="文本框 16"/>
          <p:cNvSpPr txBox="1"/>
          <p:nvPr/>
        </p:nvSpPr>
        <p:spPr>
          <a:xfrm>
            <a:off x="1219200" y="1276350"/>
            <a:ext cx="1402080" cy="1554480"/>
          </a:xfrm>
          <a:prstGeom prst="rect">
            <a:avLst/>
          </a:prstGeom>
          <a:noFill/>
        </p:spPr>
        <p:txBody>
          <a:bodyPr anchor="t" rtlCol="0" vert="horz" wrap="none">
            <a:spAutoFit/>
          </a:bodyPr>
          <a:lstStyle/>
          <a:p>
            <a:r>
              <a:rPr altLang="zh-CN" b="1" lang="en-US" smtClean="0" sz="9600">
                <a:latin charset="-122" panose="02010600000101010101" pitchFamily="2" typeface="汉仪楷体简"/>
                <a:ea charset="-122" panose="02010600000101010101" pitchFamily="2" typeface="汉仪楷体简"/>
                <a:sym typeface="+mn-ea"/>
              </a:rPr>
              <a:t>02</a:t>
            </a:r>
          </a:p>
        </p:txBody>
      </p:sp>
      <p:sp>
        <p:nvSpPr>
          <p:cNvPr id="20" name="文本框 19"/>
          <p:cNvSpPr txBox="1"/>
          <p:nvPr/>
        </p:nvSpPr>
        <p:spPr>
          <a:xfrm>
            <a:off x="2819400" y="1387554"/>
            <a:ext cx="4800600" cy="1097280"/>
          </a:xfrm>
          <a:prstGeom prst="rect">
            <a:avLst/>
          </a:prstGeom>
          <a:noFill/>
          <a:ln>
            <a:noFill/>
          </a:ln>
        </p:spPr>
        <p:txBody>
          <a:bodyPr anchor="t" rtlCol="0" wrap="square">
            <a:spAutoFit/>
          </a:bodyPr>
          <a:lstStyle/>
          <a:p>
            <a:r>
              <a:rPr altLang="en-US" b="1" lang="zh-CN" spc="600" sz="6600">
                <a:latin charset="-122" panose="02010600000101010101" pitchFamily="2" typeface="汉仪楷体简"/>
                <a:ea charset="-122" panose="02010600000101010101" pitchFamily="2" typeface="汉仪楷体简"/>
                <a:cs typeface="+mj-ea"/>
              </a:rPr>
              <a:t>围棋的棋具</a:t>
            </a:r>
          </a:p>
        </p:txBody>
      </p:sp>
      <p:pic>
        <p:nvPicPr>
          <p:cNvPr id="7" name="图片 6"/>
          <p:cNvPicPr>
            <a:picLocks noChangeAspect="1"/>
          </p:cNvPicPr>
          <p:nvPr/>
        </p:nvPicPr>
        <p:blipFill>
          <a:blip r:embed="rId4">
            <a:extLst>
              <a:ext uri="{BEBA8EAE-BF5A-486C-A8C5-ECC9F3942E4B}">
                <a14:imgProps>
                  <a14:imgLayer xmlns:d3p1="http://schemas.openxmlformats.org/officeDocument/2006/relationships" d3p1:embed="">
                    <a14:imgEffect>
                      <a14:saturation sat="33000"/>
                    </a14:imgEffect>
                    <a14:imgEffect>
                      <a14:brightnessContrast contrast="20000"/>
                    </a14:imgEffect>
                  </a14:imgLayer>
                </a14:imgProps>
              </a:ext>
              <a:ext uri="{28A0092B-C50C-407E-A947-70E740481C1C}">
                <a14:useLocalDpi val="0"/>
              </a:ext>
            </a:extLst>
          </a:blip>
          <a:stretch>
            <a:fillRect/>
          </a:stretch>
        </p:blipFill>
        <p:spPr>
          <a:xfrm>
            <a:off x="6400800" y="2510459"/>
            <a:ext cx="2133600" cy="1890091"/>
          </a:xfrm>
          <a:prstGeom prst="rect">
            <a:avLst/>
          </a:prstGeom>
        </p:spPr>
      </p:pic>
      <p:sp>
        <p:nvSpPr>
          <p:cNvPr id="31" name="矩形 30"/>
          <p:cNvSpPr/>
          <p:nvPr/>
        </p:nvSpPr>
        <p:spPr>
          <a:xfrm>
            <a:off x="2971800" y="2419350"/>
            <a:ext cx="4572000" cy="457200"/>
          </a:xfrm>
          <a:prstGeom prst="rect">
            <a:avLst/>
          </a:prstGeom>
        </p:spPr>
        <p:txBody>
          <a:bodyPr>
            <a:spAutoFit/>
          </a:bodyPr>
          <a:lstStyle/>
          <a:p>
            <a:r>
              <a:rPr altLang="en-US" lang="zh-CN" smtClean="0" sz="1200"/>
              <a:t>introduction to the historical rules of chinese go introduction to the historical rules of chinese go</a:t>
            </a:r>
          </a:p>
        </p:txBody>
      </p:sp>
    </p:spTree>
    <p:extLst>
      <p:ext uri="{BB962C8B-B14F-4D97-AF65-F5344CB8AC3E}">
        <p14:creationId val="308475340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9">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0-#ppt_w/2"/>
                                          </p:val>
                                        </p:tav>
                                        <p:tav tm="100000">
                                          <p:val>
                                            <p:strVal val="#ppt_x"/>
                                          </p:val>
                                        </p:tav>
                                      </p:tavLst>
                                    </p:anim>
                                    <p:anim calcmode="lin" valueType="num">
                                      <p:cBhvr additive="base">
                                        <p:cTn dur="500" fill="hold" id="12"/>
                                        <p:tgtEl>
                                          <p:spTgt spid="9"/>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fill="hold" id="17"/>
                                        <p:tgtEl>
                                          <p:spTgt spid="2"/>
                                        </p:tgtEl>
                                        <p:attrNameLst>
                                          <p:attrName>ppt_x</p:attrName>
                                        </p:attrNameLst>
                                      </p:cBhvr>
                                      <p:tavLst>
                                        <p:tav tm="0">
                                          <p:val>
                                            <p:strVal val="#ppt_x"/>
                                          </p:val>
                                        </p:tav>
                                        <p:tav tm="100000">
                                          <p:val>
                                            <p:strVal val="#ppt_x"/>
                                          </p:val>
                                        </p:tav>
                                      </p:tavLst>
                                    </p:anim>
                                    <p:anim calcmode="lin" valueType="num">
                                      <p:cBhvr additive="base">
                                        <p:cTn dur="500" fill="hold" id="18"/>
                                        <p:tgtEl>
                                          <p:spTgt spid="2"/>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fill="hold" id="21"/>
                                        <p:tgtEl>
                                          <p:spTgt spid="17"/>
                                        </p:tgtEl>
                                        <p:attrNameLst>
                                          <p:attrName>ppt_x</p:attrName>
                                        </p:attrNameLst>
                                      </p:cBhvr>
                                      <p:tavLst>
                                        <p:tav tm="0">
                                          <p:val>
                                            <p:strVal val="#ppt_x"/>
                                          </p:val>
                                        </p:tav>
                                        <p:tav tm="100000">
                                          <p:val>
                                            <p:strVal val="#ppt_x"/>
                                          </p:val>
                                        </p:tav>
                                      </p:tavLst>
                                    </p:anim>
                                    <p:anim calcmode="lin" valueType="num">
                                      <p:cBhvr additive="base">
                                        <p:cTn dur="500" fill="hold" id="22"/>
                                        <p:tgtEl>
                                          <p:spTgt spid="17"/>
                                        </p:tgtEl>
                                        <p:attrNameLst>
                                          <p:attrName>ppt_y</p:attrName>
                                        </p:attrNameLst>
                                      </p:cBhvr>
                                      <p:tavLst>
                                        <p:tav tm="0">
                                          <p:val>
                                            <p:strVal val="1+#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2" presetSubtype="8">
                                  <p:stCondLst>
                                    <p:cond delay="0"/>
                                  </p:stCondLst>
                                  <p:childTnLst>
                                    <p:set>
                                      <p:cBhvr>
                                        <p:cTn dur="1" fill="hold" id="26">
                                          <p:stCondLst>
                                            <p:cond delay="0"/>
                                          </p:stCondLst>
                                        </p:cTn>
                                        <p:tgtEl>
                                          <p:spTgt spid="20"/>
                                        </p:tgtEl>
                                        <p:attrNameLst>
                                          <p:attrName>style.visibility</p:attrName>
                                        </p:attrNameLst>
                                      </p:cBhvr>
                                      <p:to>
                                        <p:strVal val="visible"/>
                                      </p:to>
                                    </p:set>
                                    <p:animEffect filter="wipe(left)" transition="in">
                                      <p:cBhvr>
                                        <p:cTn dur="500" id="27"/>
                                        <p:tgtEl>
                                          <p:spTgt spid="20"/>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31"/>
                                        </p:tgtEl>
                                        <p:attrNameLst>
                                          <p:attrName>style.visibility</p:attrName>
                                        </p:attrNameLst>
                                      </p:cBhvr>
                                      <p:to>
                                        <p:strVal val="visible"/>
                                      </p:to>
                                    </p:set>
                                    <p:anim calcmode="lin" valueType="num">
                                      <p:cBhvr additive="base">
                                        <p:cTn dur="500" fill="hold" id="32"/>
                                        <p:tgtEl>
                                          <p:spTgt spid="31"/>
                                        </p:tgtEl>
                                        <p:attrNameLst>
                                          <p:attrName>ppt_x</p:attrName>
                                        </p:attrNameLst>
                                      </p:cBhvr>
                                      <p:tavLst>
                                        <p:tav tm="0">
                                          <p:val>
                                            <p:strVal val="#ppt_x"/>
                                          </p:val>
                                        </p:tav>
                                        <p:tav tm="100000">
                                          <p:val>
                                            <p:strVal val="#ppt_x"/>
                                          </p:val>
                                        </p:tav>
                                      </p:tavLst>
                                    </p:anim>
                                    <p:anim calcmode="lin" valueType="num">
                                      <p:cBhvr additive="base">
                                        <p:cTn dur="500" fill="hold" id="33"/>
                                        <p:tgtEl>
                                          <p:spTgt spid="31"/>
                                        </p:tgtEl>
                                        <p:attrNameLst>
                                          <p:attrName>ppt_y</p:attrName>
                                        </p:attrNameLst>
                                      </p:cBhvr>
                                      <p:tavLst>
                                        <p:tav tm="0">
                                          <p:val>
                                            <p:strVal val="1+#ppt_h/2"/>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 presetSubtype="2">
                                  <p:stCondLst>
                                    <p:cond delay="0"/>
                                  </p:stCondLst>
                                  <p:childTnLst>
                                    <p:set>
                                      <p:cBhvr>
                                        <p:cTn dur="1" fill="hold" id="37">
                                          <p:stCondLst>
                                            <p:cond delay="0"/>
                                          </p:stCondLst>
                                        </p:cTn>
                                        <p:tgtEl>
                                          <p:spTgt spid="7"/>
                                        </p:tgtEl>
                                        <p:attrNameLst>
                                          <p:attrName>style.visibility</p:attrName>
                                        </p:attrNameLst>
                                      </p:cBhvr>
                                      <p:to>
                                        <p:strVal val="visible"/>
                                      </p:to>
                                    </p:set>
                                    <p:anim calcmode="lin" valueType="num">
                                      <p:cBhvr additive="base">
                                        <p:cTn dur="500" fill="hold" id="38"/>
                                        <p:tgtEl>
                                          <p:spTgt spid="7"/>
                                        </p:tgtEl>
                                        <p:attrNameLst>
                                          <p:attrName>ppt_x</p:attrName>
                                        </p:attrNameLst>
                                      </p:cBhvr>
                                      <p:tavLst>
                                        <p:tav tm="0">
                                          <p:val>
                                            <p:strVal val="1+#ppt_w/2"/>
                                          </p:val>
                                        </p:tav>
                                        <p:tav tm="100000">
                                          <p:val>
                                            <p:strVal val="#ppt_x"/>
                                          </p:val>
                                        </p:tav>
                                      </p:tavLst>
                                    </p:anim>
                                    <p:anim calcmode="lin" valueType="num">
                                      <p:cBhvr additive="base">
                                        <p:cTn dur="500" fill="hold" id="39"/>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0"/>
      <p:bldP grpId="0" spid="3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37874" l="7621" r="12690" t="26062"/>
          <a:stretch>
            <a:fillRect/>
          </a:stretch>
        </p:blipFill>
        <p:spPr>
          <a:xfrm>
            <a:off x="6019800" y="3038386"/>
            <a:ext cx="2438400" cy="1514564"/>
          </a:xfrm>
          <a:prstGeom prst="rect">
            <a:avLst/>
          </a:prstGeom>
        </p:spPr>
      </p:pic>
      <p:sp>
        <p:nvSpPr>
          <p:cNvPr id="5" name="文本框 4"/>
          <p:cNvSpPr txBox="1"/>
          <p:nvPr/>
        </p:nvSpPr>
        <p:spPr>
          <a:xfrm>
            <a:off x="4648200" y="2822122"/>
            <a:ext cx="1371600" cy="1051560"/>
          </a:xfrm>
          <a:prstGeom prst="rect">
            <a:avLst/>
          </a:prstGeom>
          <a:noFill/>
        </p:spPr>
        <p:txBody>
          <a:bodyPr anchor="t" rtlCol="0" wrap="square">
            <a:spAutoFit/>
          </a:bodyPr>
          <a:lstStyle/>
          <a:p>
            <a:r>
              <a:rPr altLang="en-US" lang="zh-CN" sz="2100">
                <a:latin charset="-122" panose="02010800040101010101" typeface="华文行楷"/>
                <a:ea charset="-122" panose="02010800040101010101" typeface="华文行楷"/>
              </a:rPr>
              <a:t>棋子：</a:t>
            </a:r>
          </a:p>
          <a:p>
            <a:r>
              <a:rPr altLang="en-US" lang="zh-CN" sz="2100">
                <a:latin charset="-122" panose="02010800040101010101" typeface="华文行楷"/>
                <a:ea charset="-122" panose="02010800040101010101" typeface="华文行楷"/>
              </a:rPr>
              <a:t>棋子分黑白两色。</a:t>
            </a:r>
          </a:p>
        </p:txBody>
      </p:sp>
      <p:sp>
        <p:nvSpPr>
          <p:cNvPr id="6" name="文本框 5"/>
          <p:cNvSpPr txBox="1"/>
          <p:nvPr/>
        </p:nvSpPr>
        <p:spPr>
          <a:xfrm>
            <a:off x="838200" y="1276350"/>
            <a:ext cx="7696200" cy="2011680"/>
          </a:xfrm>
          <a:prstGeom prst="rect">
            <a:avLst/>
          </a:prstGeom>
          <a:noFill/>
        </p:spPr>
        <p:txBody>
          <a:bodyPr anchor="t" rtlCol="0" wrap="square">
            <a:spAutoFit/>
          </a:bodyPr>
          <a:lstStyle/>
          <a:p>
            <a:pPr algn="l"/>
            <a:r>
              <a:rPr altLang="en-US" lang="zh-CN" sz="2100">
                <a:latin charset="-122" panose="02010800040101010101" typeface="华文行楷"/>
                <a:ea charset="-122" panose="02010800040101010101" typeface="华文行楷"/>
              </a:rPr>
              <a:t>棋盘：</a:t>
            </a:r>
          </a:p>
          <a:p>
            <a:pPr algn="l"/>
            <a:r>
              <a:rPr altLang="en-US" lang="zh-CN" sz="2100">
                <a:latin charset="-122" panose="02010800040101010101" typeface="华文行楷"/>
                <a:ea charset="-122" panose="02010800040101010101" typeface="华文行楷"/>
              </a:rPr>
              <a:t>盘面有纵横各十九条等距离、垂直交叉的平行线，共构成19×19=361个交叉点（以下简称为“点”）。盘面上标有九个小圆点，称为星位，中央的星位又称“天元”。下让子棋时所让之子要放在星上（让先除外）。棋盘可分为“角”、“边”以及“中腹”。启蒙学习中，有13×13、9×9的棋盘。</a:t>
            </a:r>
          </a:p>
        </p:txBody>
      </p:sp>
      <p:sp>
        <p:nvSpPr>
          <p:cNvPr id="8" name="文本框 7"/>
          <p:cNvSpPr txBox="1"/>
          <p:nvPr/>
        </p:nvSpPr>
        <p:spPr>
          <a:xfrm>
            <a:off x="838200" y="3562350"/>
            <a:ext cx="4226719" cy="1371600"/>
          </a:xfrm>
          <a:prstGeom prst="rect">
            <a:avLst/>
          </a:prstGeom>
          <a:noFill/>
        </p:spPr>
        <p:txBody>
          <a:bodyPr anchor="t" rtlCol="0" wrap="square">
            <a:spAutoFit/>
          </a:bodyPr>
          <a:lstStyle/>
          <a:p>
            <a:pPr algn="l"/>
            <a:r>
              <a:rPr altLang="en-US" lang="zh-CN" sz="2100">
                <a:latin charset="-122" panose="02010800040101010101" typeface="华文行楷"/>
                <a:ea charset="-122" panose="02010800040101010101" typeface="华文行楷"/>
              </a:rPr>
              <a:t>棋钟：</a:t>
            </a:r>
          </a:p>
          <a:p>
            <a:pPr algn="l"/>
            <a:r>
              <a:rPr altLang="en-US" lang="zh-CN" sz="2100">
                <a:latin charset="-122" panose="02010800040101010101" typeface="华文行楷"/>
                <a:ea charset="-122" panose="02010800040101010101" typeface="华文行楷"/>
              </a:rPr>
              <a:t>也叫计时器，在正式的比赛中可以使用计时器对选手的时间进行限制。非正式的对局中一般不使用计时器。</a:t>
            </a:r>
          </a:p>
        </p:txBody>
      </p:sp>
      <p:sp>
        <p:nvSpPr>
          <p:cNvPr id="9" name="文本框 8"/>
          <p:cNvSpPr txBox="1"/>
          <p:nvPr/>
        </p:nvSpPr>
        <p:spPr>
          <a:xfrm>
            <a:off x="838200" y="2786702"/>
            <a:ext cx="4318159" cy="1051560"/>
          </a:xfrm>
          <a:prstGeom prst="rect">
            <a:avLst/>
          </a:prstGeom>
          <a:noFill/>
        </p:spPr>
        <p:txBody>
          <a:bodyPr anchor="t" rtlCol="0" wrap="square">
            <a:spAutoFit/>
          </a:bodyPr>
          <a:lstStyle/>
          <a:p>
            <a:r>
              <a:rPr altLang="en-US" lang="zh-CN" sz="2100">
                <a:latin charset="-122" panose="02010800040101010101" typeface="华文行楷"/>
                <a:ea charset="-122" panose="02010800040101010101" typeface="华文行楷"/>
              </a:rPr>
              <a:t>棋谱：</a:t>
            </a:r>
          </a:p>
          <a:p>
            <a:r>
              <a:rPr altLang="en-US" lang="zh-CN" sz="2100">
                <a:latin charset="-122" panose="02010800040101010101" typeface="华文行楷"/>
                <a:ea charset="-122" panose="02010800040101010101" typeface="华文行楷"/>
              </a:rPr>
              <a:t>它为记录棋局的工具，通常以笔记本的形式出现。</a:t>
            </a:r>
          </a:p>
        </p:txBody>
      </p:sp>
      <p:cxnSp>
        <p:nvCxnSpPr>
          <p:cNvPr id="3" name="直接连接符 2"/>
          <p:cNvCxnSpPr/>
          <p:nvPr/>
        </p:nvCxnSpPr>
        <p:spPr>
          <a:xfrm>
            <a:off x="952500" y="2634426"/>
            <a:ext cx="74295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48271149"/>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6" presetSubtype="21">
                                  <p:stCondLst>
                                    <p:cond delay="0"/>
                                  </p:stCondLst>
                                  <p:childTnLst>
                                    <p:set>
                                      <p:cBhvr>
                                        <p:cTn dur="1" fill="hold" id="11">
                                          <p:stCondLst>
                                            <p:cond delay="0"/>
                                          </p:stCondLst>
                                        </p:cTn>
                                        <p:tgtEl>
                                          <p:spTgt spid="3"/>
                                        </p:tgtEl>
                                        <p:attrNameLst>
                                          <p:attrName>style.visibility</p:attrName>
                                        </p:attrNameLst>
                                      </p:cBhvr>
                                      <p:to>
                                        <p:strVal val="visible"/>
                                      </p:to>
                                    </p:set>
                                    <p:animEffect filter="barn(inVertical)" transition="in">
                                      <p:cBhvr>
                                        <p:cTn dur="500" id="12"/>
                                        <p:tgtEl>
                                          <p:spTgt spid="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53"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Effect filter="fade" transition="in">
                                      <p:cBhvr>
                                        <p:cTn dur="500" id="19"/>
                                        <p:tgtEl>
                                          <p:spTgt spid="9"/>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animEffect filter="fade" transition="in">
                                      <p:cBhvr>
                                        <p:cTn dur="500" id="24"/>
                                        <p:tgtEl>
                                          <p:spTgt spid="5"/>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2" presetSubtype="4">
                                  <p:stCondLst>
                                    <p:cond delay="0"/>
                                  </p:stCondLst>
                                  <p:childTnLst>
                                    <p:set>
                                      <p:cBhvr>
                                        <p:cTn dur="1" fill="hold" id="33">
                                          <p:stCondLst>
                                            <p:cond delay="0"/>
                                          </p:stCondLst>
                                        </p:cTn>
                                        <p:tgtEl>
                                          <p:spTgt spid="4"/>
                                        </p:tgtEl>
                                        <p:attrNameLst>
                                          <p:attrName>style.visibility</p:attrName>
                                        </p:attrNameLst>
                                      </p:cBhvr>
                                      <p:to>
                                        <p:strVal val="visible"/>
                                      </p:to>
                                    </p:set>
                                    <p:anim calcmode="lin" valueType="num">
                                      <p:cBhvr additive="base">
                                        <p:cTn dur="500" fill="hold" id="34"/>
                                        <p:tgtEl>
                                          <p:spTgt spid="4"/>
                                        </p:tgtEl>
                                        <p:attrNameLst>
                                          <p:attrName>ppt_x</p:attrName>
                                        </p:attrNameLst>
                                      </p:cBhvr>
                                      <p:tavLst>
                                        <p:tav tm="0">
                                          <p:val>
                                            <p:strVal val="#ppt_x"/>
                                          </p:val>
                                        </p:tav>
                                        <p:tav tm="100000">
                                          <p:val>
                                            <p:strVal val="#ppt_x"/>
                                          </p:val>
                                        </p:tav>
                                      </p:tavLst>
                                    </p:anim>
                                    <p:anim calcmode="lin" valueType="num">
                                      <p:cBhvr additive="base">
                                        <p:cTn dur="500" fill="hold" id="35"/>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b="19262" l="11474" r="16394" t="25000"/>
          <a:stretch>
            <a:fillRect/>
          </a:stretch>
        </p:blipFill>
        <p:spPr>
          <a:xfrm flipH="1">
            <a:off x="685800" y="2343150"/>
            <a:ext cx="2133600" cy="1648691"/>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7702817" y="4446741"/>
            <a:ext cx="1442934" cy="696759"/>
          </a:xfrm>
          <a:prstGeom prst="rect">
            <a:avLst/>
          </a:prstGeom>
        </p:spPr>
      </p:pic>
      <p:pic>
        <p:nvPicPr>
          <p:cNvPr id="9" name="图片 8"/>
          <p:cNvPicPr>
            <a:picLocks noChangeAspect="1"/>
          </p:cNvPicPr>
          <p:nvPr/>
        </p:nvPicPr>
        <p:blipFill>
          <a:blip r:embed="rId3">
            <a:extLst>
              <a:ext uri="{28A0092B-C50C-407E-A947-70E740481C1C}">
                <a14:useLocalDpi val="0"/>
              </a:ext>
            </a:extLst>
          </a:blip>
          <a:stretch>
            <a:fillRect/>
          </a:stretch>
        </p:blipFill>
        <p:spPr>
          <a:xfrm flipH="1" flipV="1">
            <a:off x="-1" y="0"/>
            <a:ext cx="1442934" cy="696759"/>
          </a:xfrm>
          <a:prstGeom prst="rect">
            <a:avLst/>
          </a:prstGeom>
        </p:spPr>
      </p:pic>
      <p:sp>
        <p:nvSpPr>
          <p:cNvPr id="17" name="文本框 16"/>
          <p:cNvSpPr txBox="1"/>
          <p:nvPr/>
        </p:nvSpPr>
        <p:spPr>
          <a:xfrm>
            <a:off x="1219200" y="1276350"/>
            <a:ext cx="1402080" cy="1554480"/>
          </a:xfrm>
          <a:prstGeom prst="rect">
            <a:avLst/>
          </a:prstGeom>
          <a:noFill/>
        </p:spPr>
        <p:txBody>
          <a:bodyPr anchor="t" rtlCol="0" vert="horz" wrap="none">
            <a:spAutoFit/>
          </a:bodyPr>
          <a:lstStyle/>
          <a:p>
            <a:r>
              <a:rPr altLang="zh-CN" b="1" lang="en-US" smtClean="0" sz="9600">
                <a:latin charset="-122" panose="02010600000101010101" pitchFamily="2" typeface="汉仪楷体简"/>
                <a:ea charset="-122" panose="02010600000101010101" pitchFamily="2" typeface="汉仪楷体简"/>
                <a:sym typeface="+mn-ea"/>
              </a:rPr>
              <a:t>03</a:t>
            </a:r>
          </a:p>
        </p:txBody>
      </p:sp>
      <p:sp>
        <p:nvSpPr>
          <p:cNvPr id="20" name="文本框 19"/>
          <p:cNvSpPr txBox="1"/>
          <p:nvPr/>
        </p:nvSpPr>
        <p:spPr>
          <a:xfrm>
            <a:off x="2819400" y="1387554"/>
            <a:ext cx="4800600" cy="1097280"/>
          </a:xfrm>
          <a:prstGeom prst="rect">
            <a:avLst/>
          </a:prstGeom>
          <a:noFill/>
          <a:ln>
            <a:noFill/>
          </a:ln>
        </p:spPr>
        <p:txBody>
          <a:bodyPr anchor="t" rtlCol="0" wrap="square">
            <a:spAutoFit/>
          </a:bodyPr>
          <a:lstStyle/>
          <a:p>
            <a:r>
              <a:rPr altLang="en-US" b="1" lang="zh-CN" spc="600" sz="6600">
                <a:latin charset="-122" panose="02010600000101010101" pitchFamily="2" typeface="汉仪楷体简"/>
                <a:ea charset="-122" panose="02010600000101010101" pitchFamily="2" typeface="汉仪楷体简"/>
                <a:cs typeface="+mj-ea"/>
              </a:rPr>
              <a:t>围棋的规则</a:t>
            </a:r>
          </a:p>
        </p:txBody>
      </p:sp>
      <p:pic>
        <p:nvPicPr>
          <p:cNvPr id="7" name="图片 6"/>
          <p:cNvPicPr>
            <a:picLocks noChangeAspect="1"/>
          </p:cNvPicPr>
          <p:nvPr/>
        </p:nvPicPr>
        <p:blipFill>
          <a:blip r:embed="rId4">
            <a:extLst>
              <a:ext uri="{BEBA8EAE-BF5A-486C-A8C5-ECC9F3942E4B}">
                <a14:imgProps>
                  <a14:imgLayer xmlns:d3p1="http://schemas.openxmlformats.org/officeDocument/2006/relationships" d3p1:embed="">
                    <a14:imgEffect>
                      <a14:saturation sat="33000"/>
                    </a14:imgEffect>
                    <a14:imgEffect>
                      <a14:brightnessContrast contrast="20000"/>
                    </a14:imgEffect>
                  </a14:imgLayer>
                </a14:imgProps>
              </a:ext>
              <a:ext uri="{28A0092B-C50C-407E-A947-70E740481C1C}">
                <a14:useLocalDpi val="0"/>
              </a:ext>
            </a:extLst>
          </a:blip>
          <a:stretch>
            <a:fillRect/>
          </a:stretch>
        </p:blipFill>
        <p:spPr>
          <a:xfrm>
            <a:off x="6400800" y="2510459"/>
            <a:ext cx="2133600" cy="1890091"/>
          </a:xfrm>
          <a:prstGeom prst="rect">
            <a:avLst/>
          </a:prstGeom>
        </p:spPr>
      </p:pic>
      <p:sp>
        <p:nvSpPr>
          <p:cNvPr id="31" name="矩形 30"/>
          <p:cNvSpPr/>
          <p:nvPr/>
        </p:nvSpPr>
        <p:spPr>
          <a:xfrm>
            <a:off x="2971800" y="2419350"/>
            <a:ext cx="4572000" cy="457200"/>
          </a:xfrm>
          <a:prstGeom prst="rect">
            <a:avLst/>
          </a:prstGeom>
        </p:spPr>
        <p:txBody>
          <a:bodyPr>
            <a:spAutoFit/>
          </a:bodyPr>
          <a:lstStyle/>
          <a:p>
            <a:r>
              <a:rPr altLang="en-US" lang="zh-CN" smtClean="0" sz="1200"/>
              <a:t>introduction to the historical rules of chinese go introduction to the historical rules of chinese go</a:t>
            </a:r>
          </a:p>
        </p:txBody>
      </p:sp>
    </p:spTree>
    <p:extLst>
      <p:ext uri="{BB962C8B-B14F-4D97-AF65-F5344CB8AC3E}">
        <p14:creationId val="226316123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9">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0-#ppt_w/2"/>
                                          </p:val>
                                        </p:tav>
                                        <p:tav tm="100000">
                                          <p:val>
                                            <p:strVal val="#ppt_x"/>
                                          </p:val>
                                        </p:tav>
                                      </p:tavLst>
                                    </p:anim>
                                    <p:anim calcmode="lin" valueType="num">
                                      <p:cBhvr additive="base">
                                        <p:cTn dur="500" fill="hold" id="12"/>
                                        <p:tgtEl>
                                          <p:spTgt spid="9"/>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fill="hold" id="17"/>
                                        <p:tgtEl>
                                          <p:spTgt spid="2"/>
                                        </p:tgtEl>
                                        <p:attrNameLst>
                                          <p:attrName>ppt_x</p:attrName>
                                        </p:attrNameLst>
                                      </p:cBhvr>
                                      <p:tavLst>
                                        <p:tav tm="0">
                                          <p:val>
                                            <p:strVal val="#ppt_x"/>
                                          </p:val>
                                        </p:tav>
                                        <p:tav tm="100000">
                                          <p:val>
                                            <p:strVal val="#ppt_x"/>
                                          </p:val>
                                        </p:tav>
                                      </p:tavLst>
                                    </p:anim>
                                    <p:anim calcmode="lin" valueType="num">
                                      <p:cBhvr additive="base">
                                        <p:cTn dur="500" fill="hold" id="18"/>
                                        <p:tgtEl>
                                          <p:spTgt spid="2"/>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fill="hold" id="21"/>
                                        <p:tgtEl>
                                          <p:spTgt spid="17"/>
                                        </p:tgtEl>
                                        <p:attrNameLst>
                                          <p:attrName>ppt_x</p:attrName>
                                        </p:attrNameLst>
                                      </p:cBhvr>
                                      <p:tavLst>
                                        <p:tav tm="0">
                                          <p:val>
                                            <p:strVal val="#ppt_x"/>
                                          </p:val>
                                        </p:tav>
                                        <p:tav tm="100000">
                                          <p:val>
                                            <p:strVal val="#ppt_x"/>
                                          </p:val>
                                        </p:tav>
                                      </p:tavLst>
                                    </p:anim>
                                    <p:anim calcmode="lin" valueType="num">
                                      <p:cBhvr additive="base">
                                        <p:cTn dur="500" fill="hold" id="22"/>
                                        <p:tgtEl>
                                          <p:spTgt spid="17"/>
                                        </p:tgtEl>
                                        <p:attrNameLst>
                                          <p:attrName>ppt_y</p:attrName>
                                        </p:attrNameLst>
                                      </p:cBhvr>
                                      <p:tavLst>
                                        <p:tav tm="0">
                                          <p:val>
                                            <p:strVal val="1+#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2" presetSubtype="8">
                                  <p:stCondLst>
                                    <p:cond delay="0"/>
                                  </p:stCondLst>
                                  <p:childTnLst>
                                    <p:set>
                                      <p:cBhvr>
                                        <p:cTn dur="1" fill="hold" id="26">
                                          <p:stCondLst>
                                            <p:cond delay="0"/>
                                          </p:stCondLst>
                                        </p:cTn>
                                        <p:tgtEl>
                                          <p:spTgt spid="20"/>
                                        </p:tgtEl>
                                        <p:attrNameLst>
                                          <p:attrName>style.visibility</p:attrName>
                                        </p:attrNameLst>
                                      </p:cBhvr>
                                      <p:to>
                                        <p:strVal val="visible"/>
                                      </p:to>
                                    </p:set>
                                    <p:animEffect filter="wipe(left)" transition="in">
                                      <p:cBhvr>
                                        <p:cTn dur="500" id="27"/>
                                        <p:tgtEl>
                                          <p:spTgt spid="20"/>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31"/>
                                        </p:tgtEl>
                                        <p:attrNameLst>
                                          <p:attrName>style.visibility</p:attrName>
                                        </p:attrNameLst>
                                      </p:cBhvr>
                                      <p:to>
                                        <p:strVal val="visible"/>
                                      </p:to>
                                    </p:set>
                                    <p:anim calcmode="lin" valueType="num">
                                      <p:cBhvr additive="base">
                                        <p:cTn dur="500" fill="hold" id="32"/>
                                        <p:tgtEl>
                                          <p:spTgt spid="31"/>
                                        </p:tgtEl>
                                        <p:attrNameLst>
                                          <p:attrName>ppt_x</p:attrName>
                                        </p:attrNameLst>
                                      </p:cBhvr>
                                      <p:tavLst>
                                        <p:tav tm="0">
                                          <p:val>
                                            <p:strVal val="#ppt_x"/>
                                          </p:val>
                                        </p:tav>
                                        <p:tav tm="100000">
                                          <p:val>
                                            <p:strVal val="#ppt_x"/>
                                          </p:val>
                                        </p:tav>
                                      </p:tavLst>
                                    </p:anim>
                                    <p:anim calcmode="lin" valueType="num">
                                      <p:cBhvr additive="base">
                                        <p:cTn dur="500" fill="hold" id="33"/>
                                        <p:tgtEl>
                                          <p:spTgt spid="31"/>
                                        </p:tgtEl>
                                        <p:attrNameLst>
                                          <p:attrName>ppt_y</p:attrName>
                                        </p:attrNameLst>
                                      </p:cBhvr>
                                      <p:tavLst>
                                        <p:tav tm="0">
                                          <p:val>
                                            <p:strVal val="1+#ppt_h/2"/>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 presetSubtype="2">
                                  <p:stCondLst>
                                    <p:cond delay="0"/>
                                  </p:stCondLst>
                                  <p:childTnLst>
                                    <p:set>
                                      <p:cBhvr>
                                        <p:cTn dur="1" fill="hold" id="37">
                                          <p:stCondLst>
                                            <p:cond delay="0"/>
                                          </p:stCondLst>
                                        </p:cTn>
                                        <p:tgtEl>
                                          <p:spTgt spid="7"/>
                                        </p:tgtEl>
                                        <p:attrNameLst>
                                          <p:attrName>style.visibility</p:attrName>
                                        </p:attrNameLst>
                                      </p:cBhvr>
                                      <p:to>
                                        <p:strVal val="visible"/>
                                      </p:to>
                                    </p:set>
                                    <p:anim calcmode="lin" valueType="num">
                                      <p:cBhvr additive="base">
                                        <p:cTn dur="500" fill="hold" id="38"/>
                                        <p:tgtEl>
                                          <p:spTgt spid="7"/>
                                        </p:tgtEl>
                                        <p:attrNameLst>
                                          <p:attrName>ppt_x</p:attrName>
                                        </p:attrNameLst>
                                      </p:cBhvr>
                                      <p:tavLst>
                                        <p:tav tm="0">
                                          <p:val>
                                            <p:strVal val="1+#ppt_w/2"/>
                                          </p:val>
                                        </p:tav>
                                        <p:tav tm="100000">
                                          <p:val>
                                            <p:strVal val="#ppt_x"/>
                                          </p:val>
                                        </p:tav>
                                      </p:tavLst>
                                    </p:anim>
                                    <p:anim calcmode="lin" valueType="num">
                                      <p:cBhvr additive="base">
                                        <p:cTn dur="500" fill="hold" id="39"/>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0"/>
      <p:bldP grpId="0" spid="3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文本框 17"/>
          <p:cNvSpPr txBox="1"/>
          <p:nvPr/>
        </p:nvSpPr>
        <p:spPr>
          <a:xfrm>
            <a:off x="1016826" y="3069317"/>
            <a:ext cx="1447800" cy="1188720"/>
          </a:xfrm>
          <a:prstGeom prst="rect">
            <a:avLst/>
          </a:prstGeom>
          <a:noFill/>
        </p:spPr>
        <p:txBody>
          <a:bodyPr anchor="t" rtlCol="0" wrap="square">
            <a:spAutoFit/>
          </a:bodyPr>
          <a:lstStyle/>
          <a:p>
            <a:pPr algn="ctr">
              <a:lnSpc>
                <a:spcPct val="150000"/>
              </a:lnSpc>
            </a:pPr>
            <a:r>
              <a:rPr altLang="en-US" lang="zh-CN" sz="1200">
                <a:sym typeface="+mn-ea"/>
              </a:rPr>
              <a:t>对局双方各执一色棋子，黑先白后交替下子，每次只能下一子</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3708273" y="1511853"/>
            <a:ext cx="1397127" cy="1372970"/>
          </a:xfrm>
          <a:prstGeom prst="rect">
            <a:avLst/>
          </a:prstGeom>
        </p:spPr>
      </p:pic>
      <p:pic>
        <p:nvPicPr>
          <p:cNvPr id="7" name="图片 6"/>
          <p:cNvPicPr>
            <a:picLocks noChangeAspect="1"/>
          </p:cNvPicPr>
          <p:nvPr/>
        </p:nvPicPr>
        <p:blipFill>
          <a:blip r:embed="rId3">
            <a:extLst>
              <a:ext uri="{28A0092B-C50C-407E-A947-70E740481C1C}">
                <a14:useLocalDpi val="0"/>
              </a:ext>
            </a:extLst>
          </a:blip>
          <a:stretch>
            <a:fillRect/>
          </a:stretch>
        </p:blipFill>
        <p:spPr>
          <a:xfrm>
            <a:off x="6477000" y="1664253"/>
            <a:ext cx="1148202" cy="1148202"/>
          </a:xfrm>
          <a:prstGeom prst="rect">
            <a:avLst/>
          </a:prstGeom>
        </p:spPr>
      </p:pic>
      <p:pic>
        <p:nvPicPr>
          <p:cNvPr id="27" name="图片 26"/>
          <p:cNvPicPr>
            <a:picLocks noChangeAspect="1"/>
          </p:cNvPicPr>
          <p:nvPr/>
        </p:nvPicPr>
        <p:blipFill>
          <a:blip r:embed="rId4">
            <a:extLst>
              <a:ext uri="{28A0092B-C50C-407E-A947-70E740481C1C}">
                <a14:useLocalDpi val="0"/>
              </a:ext>
            </a:extLst>
          </a:blip>
          <a:srcRect b="37874" l="7621" r="12690" t="26062"/>
          <a:stretch>
            <a:fillRect/>
          </a:stretch>
        </p:blipFill>
        <p:spPr>
          <a:xfrm>
            <a:off x="1121229" y="1924560"/>
            <a:ext cx="1118148" cy="694516"/>
          </a:xfrm>
          <a:prstGeom prst="rect">
            <a:avLst/>
          </a:prstGeom>
        </p:spPr>
      </p:pic>
      <p:sp>
        <p:nvSpPr>
          <p:cNvPr id="22" name="椭圆 21"/>
          <p:cNvSpPr/>
          <p:nvPr/>
        </p:nvSpPr>
        <p:spPr>
          <a:xfrm>
            <a:off x="968829" y="1483179"/>
            <a:ext cx="1469571" cy="146957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3657600" y="1490082"/>
            <a:ext cx="1469571" cy="146957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6379029" y="1475422"/>
            <a:ext cx="1469571" cy="146957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p:cNvSpPr txBox="1"/>
          <p:nvPr/>
        </p:nvSpPr>
        <p:spPr>
          <a:xfrm>
            <a:off x="3679371" y="3124020"/>
            <a:ext cx="1448271" cy="1188720"/>
          </a:xfrm>
          <a:prstGeom prst="rect">
            <a:avLst/>
          </a:prstGeom>
          <a:noFill/>
        </p:spPr>
        <p:txBody>
          <a:bodyPr anchor="t" rtlCol="0" wrap="square">
            <a:spAutoFit/>
          </a:bodyPr>
          <a:lstStyle/>
          <a:p>
            <a:pPr algn="ctr">
              <a:lnSpc>
                <a:spcPct val="150000"/>
              </a:lnSpc>
            </a:pPr>
            <a:r>
              <a:rPr altLang="en-US" lang="zh-CN" sz="1200">
                <a:sym typeface="+mn-ea"/>
              </a:rPr>
              <a:t>棋子下在棋盘上的交叉点上棋子落子后不得向其他位置移动</a:t>
            </a:r>
          </a:p>
        </p:txBody>
      </p:sp>
      <p:sp>
        <p:nvSpPr>
          <p:cNvPr id="33" name="文本框 32"/>
          <p:cNvSpPr txBox="1"/>
          <p:nvPr/>
        </p:nvSpPr>
        <p:spPr>
          <a:xfrm>
            <a:off x="6379028" y="3094492"/>
            <a:ext cx="1447800" cy="1188720"/>
          </a:xfrm>
          <a:prstGeom prst="rect">
            <a:avLst/>
          </a:prstGeom>
          <a:noFill/>
        </p:spPr>
        <p:txBody>
          <a:bodyPr anchor="t" rtlCol="0" wrap="square">
            <a:spAutoFit/>
          </a:bodyPr>
          <a:lstStyle/>
          <a:p>
            <a:pPr algn="ctr">
              <a:lnSpc>
                <a:spcPct val="150000"/>
              </a:lnSpc>
            </a:pPr>
            <a:r>
              <a:rPr altLang="en-US" lang="zh-CN" sz="1200">
                <a:sym typeface="+mn-ea"/>
              </a:rPr>
              <a:t>轮流下子是双方的权利，但允许任何一方放弃下子权而使用虚着</a:t>
            </a:r>
          </a:p>
        </p:txBody>
      </p:sp>
    </p:spTree>
    <p:extLst>
      <p:ext uri="{BB962C8B-B14F-4D97-AF65-F5344CB8AC3E}">
        <p14:creationId val="52200322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childTnLst>
                                </p:cTn>
                              </p:par>
                              <p:par>
                                <p:cTn fill="hold"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2"/>
                                        </p:tgtEl>
                                        <p:attrNameLst>
                                          <p:attrName>style.visibility</p:attrName>
                                        </p:attrNameLst>
                                      </p:cBhvr>
                                      <p:to>
                                        <p:strVal val="visible"/>
                                      </p:to>
                                    </p:set>
                                    <p:anim calcmode="lin" valueType="num">
                                      <p:cBhvr>
                                        <p:cTn dur="500" fill="hold" id="22"/>
                                        <p:tgtEl>
                                          <p:spTgt spid="22"/>
                                        </p:tgtEl>
                                        <p:attrNameLst>
                                          <p:attrName>ppt_w</p:attrName>
                                        </p:attrNameLst>
                                      </p:cBhvr>
                                      <p:tavLst>
                                        <p:tav tm="0">
                                          <p:val>
                                            <p:fltVal val="0"/>
                                          </p:val>
                                        </p:tav>
                                        <p:tav tm="100000">
                                          <p:val>
                                            <p:strVal val="#ppt_w"/>
                                          </p:val>
                                        </p:tav>
                                      </p:tavLst>
                                    </p:anim>
                                    <p:anim calcmode="lin" valueType="num">
                                      <p:cBhvr>
                                        <p:cTn dur="500" fill="hold" id="23"/>
                                        <p:tgtEl>
                                          <p:spTgt spid="22"/>
                                        </p:tgtEl>
                                        <p:attrNameLst>
                                          <p:attrName>ppt_h</p:attrName>
                                        </p:attrNameLst>
                                      </p:cBhvr>
                                      <p:tavLst>
                                        <p:tav tm="0">
                                          <p:val>
                                            <p:fltVal val="0"/>
                                          </p:val>
                                        </p:tav>
                                        <p:tav tm="100000">
                                          <p:val>
                                            <p:strVal val="#ppt_h"/>
                                          </p:val>
                                        </p:tav>
                                      </p:tavLst>
                                    </p:anim>
                                    <p:animEffect filter="fade" transition="in">
                                      <p:cBhvr>
                                        <p:cTn dur="500" id="24"/>
                                        <p:tgtEl>
                                          <p:spTgt spid="22"/>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500" fill="hold" id="27"/>
                                        <p:tgtEl>
                                          <p:spTgt spid="28"/>
                                        </p:tgtEl>
                                        <p:attrNameLst>
                                          <p:attrName>ppt_w</p:attrName>
                                        </p:attrNameLst>
                                      </p:cBhvr>
                                      <p:tavLst>
                                        <p:tav tm="0">
                                          <p:val>
                                            <p:fltVal val="0"/>
                                          </p:val>
                                        </p:tav>
                                        <p:tav tm="100000">
                                          <p:val>
                                            <p:strVal val="#ppt_w"/>
                                          </p:val>
                                        </p:tav>
                                      </p:tavLst>
                                    </p:anim>
                                    <p:anim calcmode="lin" valueType="num">
                                      <p:cBhvr>
                                        <p:cTn dur="500" fill="hold" id="28"/>
                                        <p:tgtEl>
                                          <p:spTgt spid="28"/>
                                        </p:tgtEl>
                                        <p:attrNameLst>
                                          <p:attrName>ppt_h</p:attrName>
                                        </p:attrNameLst>
                                      </p:cBhvr>
                                      <p:tavLst>
                                        <p:tav tm="0">
                                          <p:val>
                                            <p:fltVal val="0"/>
                                          </p:val>
                                        </p:tav>
                                        <p:tav tm="100000">
                                          <p:val>
                                            <p:strVal val="#ppt_h"/>
                                          </p:val>
                                        </p:tav>
                                      </p:tavLst>
                                    </p:anim>
                                    <p:animEffect filter="fade" transition="in">
                                      <p:cBhvr>
                                        <p:cTn dur="500" id="29"/>
                                        <p:tgtEl>
                                          <p:spTgt spid="28"/>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29"/>
                                        </p:tgtEl>
                                        <p:attrNameLst>
                                          <p:attrName>style.visibility</p:attrName>
                                        </p:attrNameLst>
                                      </p:cBhvr>
                                      <p:to>
                                        <p:strVal val="visible"/>
                                      </p:to>
                                    </p:set>
                                    <p:anim calcmode="lin" valueType="num">
                                      <p:cBhvr>
                                        <p:cTn dur="500" fill="hold" id="32"/>
                                        <p:tgtEl>
                                          <p:spTgt spid="29"/>
                                        </p:tgtEl>
                                        <p:attrNameLst>
                                          <p:attrName>ppt_w</p:attrName>
                                        </p:attrNameLst>
                                      </p:cBhvr>
                                      <p:tavLst>
                                        <p:tav tm="0">
                                          <p:val>
                                            <p:fltVal val="0"/>
                                          </p:val>
                                        </p:tav>
                                        <p:tav tm="100000">
                                          <p:val>
                                            <p:strVal val="#ppt_w"/>
                                          </p:val>
                                        </p:tav>
                                      </p:tavLst>
                                    </p:anim>
                                    <p:anim calcmode="lin" valueType="num">
                                      <p:cBhvr>
                                        <p:cTn dur="500" fill="hold" id="33"/>
                                        <p:tgtEl>
                                          <p:spTgt spid="29"/>
                                        </p:tgtEl>
                                        <p:attrNameLst>
                                          <p:attrName>ppt_h</p:attrName>
                                        </p:attrNameLst>
                                      </p:cBhvr>
                                      <p:tavLst>
                                        <p:tav tm="0">
                                          <p:val>
                                            <p:fltVal val="0"/>
                                          </p:val>
                                        </p:tav>
                                        <p:tav tm="100000">
                                          <p:val>
                                            <p:strVal val="#ppt_h"/>
                                          </p:val>
                                        </p:tav>
                                      </p:tavLst>
                                    </p:anim>
                                    <p:animEffect filter="fade" transition="in">
                                      <p:cBhvr>
                                        <p:cTn dur="500" id="34"/>
                                        <p:tgtEl>
                                          <p:spTgt spid="29"/>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22" presetSubtype="1">
                                  <p:stCondLst>
                                    <p:cond delay="0"/>
                                  </p:stCondLst>
                                  <p:childTnLst>
                                    <p:set>
                                      <p:cBhvr>
                                        <p:cTn dur="1" fill="hold" id="38">
                                          <p:stCondLst>
                                            <p:cond delay="0"/>
                                          </p:stCondLst>
                                        </p:cTn>
                                        <p:tgtEl>
                                          <p:spTgt spid="18"/>
                                        </p:tgtEl>
                                        <p:attrNameLst>
                                          <p:attrName>style.visibility</p:attrName>
                                        </p:attrNameLst>
                                      </p:cBhvr>
                                      <p:to>
                                        <p:strVal val="visible"/>
                                      </p:to>
                                    </p:set>
                                    <p:animEffect filter="wipe(up)" transition="in">
                                      <p:cBhvr>
                                        <p:cTn dur="500" id="39"/>
                                        <p:tgtEl>
                                          <p:spTgt spid="18"/>
                                        </p:tgtEl>
                                      </p:cBhvr>
                                    </p:animEffect>
                                  </p:childTnLst>
                                </p:cTn>
                              </p:par>
                              <p:par>
                                <p:cTn fill="hold" grpId="0" id="40" nodeType="withEffect" presetClass="entr" presetID="22" presetSubtype="1">
                                  <p:stCondLst>
                                    <p:cond delay="0"/>
                                  </p:stCondLst>
                                  <p:childTnLst>
                                    <p:set>
                                      <p:cBhvr>
                                        <p:cTn dur="1" fill="hold" id="41">
                                          <p:stCondLst>
                                            <p:cond delay="0"/>
                                          </p:stCondLst>
                                        </p:cTn>
                                        <p:tgtEl>
                                          <p:spTgt spid="31"/>
                                        </p:tgtEl>
                                        <p:attrNameLst>
                                          <p:attrName>style.visibility</p:attrName>
                                        </p:attrNameLst>
                                      </p:cBhvr>
                                      <p:to>
                                        <p:strVal val="visible"/>
                                      </p:to>
                                    </p:set>
                                    <p:animEffect filter="wipe(up)" transition="in">
                                      <p:cBhvr>
                                        <p:cTn dur="500" id="42"/>
                                        <p:tgtEl>
                                          <p:spTgt spid="31"/>
                                        </p:tgtEl>
                                      </p:cBhvr>
                                    </p:animEffect>
                                  </p:childTnLst>
                                </p:cTn>
                              </p:par>
                              <p:par>
                                <p:cTn fill="hold" grpId="0" id="43" nodeType="withEffect" presetClass="entr" presetID="22" presetSubtype="1">
                                  <p:stCondLst>
                                    <p:cond delay="0"/>
                                  </p:stCondLst>
                                  <p:childTnLst>
                                    <p:set>
                                      <p:cBhvr>
                                        <p:cTn dur="1" fill="hold" id="44">
                                          <p:stCondLst>
                                            <p:cond delay="0"/>
                                          </p:stCondLst>
                                        </p:cTn>
                                        <p:tgtEl>
                                          <p:spTgt spid="33"/>
                                        </p:tgtEl>
                                        <p:attrNameLst>
                                          <p:attrName>style.visibility</p:attrName>
                                        </p:attrNameLst>
                                      </p:cBhvr>
                                      <p:to>
                                        <p:strVal val="visible"/>
                                      </p:to>
                                    </p:set>
                                    <p:animEffect filter="wipe(up)" transition="in">
                                      <p:cBhvr>
                                        <p:cTn dur="500" id="45"/>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2"/>
      <p:bldP grpId="0" spid="28"/>
      <p:bldP grpId="0" spid="29"/>
      <p:bldP grpId="0" spid="31"/>
      <p:bldP grpId="0" spid="3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b="19262" l="11474" r="16394" t="25000"/>
          <a:stretch>
            <a:fillRect/>
          </a:stretch>
        </p:blipFill>
        <p:spPr>
          <a:xfrm flipH="1">
            <a:off x="685800" y="2343150"/>
            <a:ext cx="2133600" cy="1648691"/>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7702817" y="4446741"/>
            <a:ext cx="1442934" cy="696759"/>
          </a:xfrm>
          <a:prstGeom prst="rect">
            <a:avLst/>
          </a:prstGeom>
        </p:spPr>
      </p:pic>
      <p:pic>
        <p:nvPicPr>
          <p:cNvPr id="9" name="图片 8"/>
          <p:cNvPicPr>
            <a:picLocks noChangeAspect="1"/>
          </p:cNvPicPr>
          <p:nvPr/>
        </p:nvPicPr>
        <p:blipFill>
          <a:blip r:embed="rId3">
            <a:extLst>
              <a:ext uri="{28A0092B-C50C-407E-A947-70E740481C1C}">
                <a14:useLocalDpi val="0"/>
              </a:ext>
            </a:extLst>
          </a:blip>
          <a:stretch>
            <a:fillRect/>
          </a:stretch>
        </p:blipFill>
        <p:spPr>
          <a:xfrm flipH="1" flipV="1">
            <a:off x="-1" y="0"/>
            <a:ext cx="1442934" cy="696759"/>
          </a:xfrm>
          <a:prstGeom prst="rect">
            <a:avLst/>
          </a:prstGeom>
        </p:spPr>
      </p:pic>
      <p:sp>
        <p:nvSpPr>
          <p:cNvPr id="17" name="文本框 16"/>
          <p:cNvSpPr txBox="1"/>
          <p:nvPr/>
        </p:nvSpPr>
        <p:spPr>
          <a:xfrm>
            <a:off x="1219200" y="1276350"/>
            <a:ext cx="1402080" cy="1554480"/>
          </a:xfrm>
          <a:prstGeom prst="rect">
            <a:avLst/>
          </a:prstGeom>
          <a:noFill/>
        </p:spPr>
        <p:txBody>
          <a:bodyPr anchor="t" rtlCol="0" vert="horz" wrap="none">
            <a:spAutoFit/>
          </a:bodyPr>
          <a:lstStyle/>
          <a:p>
            <a:r>
              <a:rPr altLang="zh-CN" b="1" lang="en-US" smtClean="0" sz="9600">
                <a:latin charset="-122" panose="02010600000101010101" pitchFamily="2" typeface="汉仪楷体简"/>
                <a:ea charset="-122" panose="02010600000101010101" pitchFamily="2" typeface="汉仪楷体简"/>
                <a:sym typeface="+mn-ea"/>
              </a:rPr>
              <a:t>04</a:t>
            </a:r>
          </a:p>
        </p:txBody>
      </p:sp>
      <p:sp>
        <p:nvSpPr>
          <p:cNvPr id="20" name="文本框 19"/>
          <p:cNvSpPr txBox="1"/>
          <p:nvPr/>
        </p:nvSpPr>
        <p:spPr>
          <a:xfrm>
            <a:off x="2819400" y="1387554"/>
            <a:ext cx="4800600" cy="1097280"/>
          </a:xfrm>
          <a:prstGeom prst="rect">
            <a:avLst/>
          </a:prstGeom>
          <a:noFill/>
          <a:ln>
            <a:noFill/>
          </a:ln>
        </p:spPr>
        <p:txBody>
          <a:bodyPr anchor="t" rtlCol="0" wrap="square">
            <a:spAutoFit/>
          </a:bodyPr>
          <a:lstStyle/>
          <a:p>
            <a:r>
              <a:rPr altLang="en-US" b="1" lang="zh-CN" spc="600" sz="6600">
                <a:latin charset="-122" panose="02010600000101010101" pitchFamily="2" typeface="汉仪楷体简"/>
                <a:ea charset="-122" panose="02010600000101010101" pitchFamily="2" typeface="汉仪楷体简"/>
                <a:cs typeface="+mj-ea"/>
              </a:rPr>
              <a:t>围棋的术语</a:t>
            </a:r>
          </a:p>
        </p:txBody>
      </p:sp>
      <p:pic>
        <p:nvPicPr>
          <p:cNvPr id="7" name="图片 6"/>
          <p:cNvPicPr>
            <a:picLocks noChangeAspect="1"/>
          </p:cNvPicPr>
          <p:nvPr/>
        </p:nvPicPr>
        <p:blipFill>
          <a:blip r:embed="rId4">
            <a:extLst>
              <a:ext uri="{BEBA8EAE-BF5A-486C-A8C5-ECC9F3942E4B}">
                <a14:imgProps>
                  <a14:imgLayer xmlns:d3p1="http://schemas.openxmlformats.org/officeDocument/2006/relationships" d3p1:embed="">
                    <a14:imgEffect>
                      <a14:saturation sat="33000"/>
                    </a14:imgEffect>
                    <a14:imgEffect>
                      <a14:brightnessContrast contrast="20000"/>
                    </a14:imgEffect>
                  </a14:imgLayer>
                </a14:imgProps>
              </a:ext>
              <a:ext uri="{28A0092B-C50C-407E-A947-70E740481C1C}">
                <a14:useLocalDpi val="0"/>
              </a:ext>
            </a:extLst>
          </a:blip>
          <a:stretch>
            <a:fillRect/>
          </a:stretch>
        </p:blipFill>
        <p:spPr>
          <a:xfrm>
            <a:off x="6400800" y="2510459"/>
            <a:ext cx="2133600" cy="1890091"/>
          </a:xfrm>
          <a:prstGeom prst="rect">
            <a:avLst/>
          </a:prstGeom>
        </p:spPr>
      </p:pic>
      <p:sp>
        <p:nvSpPr>
          <p:cNvPr id="31" name="矩形 30"/>
          <p:cNvSpPr/>
          <p:nvPr/>
        </p:nvSpPr>
        <p:spPr>
          <a:xfrm>
            <a:off x="2971800" y="2419350"/>
            <a:ext cx="4572000" cy="457200"/>
          </a:xfrm>
          <a:prstGeom prst="rect">
            <a:avLst/>
          </a:prstGeom>
        </p:spPr>
        <p:txBody>
          <a:bodyPr>
            <a:spAutoFit/>
          </a:bodyPr>
          <a:lstStyle/>
          <a:p>
            <a:r>
              <a:rPr altLang="en-US" lang="zh-CN" smtClean="0" sz="1200"/>
              <a:t>introduction to the historical rules of chinese go introduction to the historical rules of chinese go</a:t>
            </a:r>
          </a:p>
        </p:txBody>
      </p:sp>
    </p:spTree>
    <p:extLst>
      <p:ext uri="{BB962C8B-B14F-4D97-AF65-F5344CB8AC3E}">
        <p14:creationId val="151110026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9">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0-#ppt_w/2"/>
                                          </p:val>
                                        </p:tav>
                                        <p:tav tm="100000">
                                          <p:val>
                                            <p:strVal val="#ppt_x"/>
                                          </p:val>
                                        </p:tav>
                                      </p:tavLst>
                                    </p:anim>
                                    <p:anim calcmode="lin" valueType="num">
                                      <p:cBhvr additive="base">
                                        <p:cTn dur="500" fill="hold" id="12"/>
                                        <p:tgtEl>
                                          <p:spTgt spid="9"/>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fill="hold" id="17"/>
                                        <p:tgtEl>
                                          <p:spTgt spid="2"/>
                                        </p:tgtEl>
                                        <p:attrNameLst>
                                          <p:attrName>ppt_x</p:attrName>
                                        </p:attrNameLst>
                                      </p:cBhvr>
                                      <p:tavLst>
                                        <p:tav tm="0">
                                          <p:val>
                                            <p:strVal val="#ppt_x"/>
                                          </p:val>
                                        </p:tav>
                                        <p:tav tm="100000">
                                          <p:val>
                                            <p:strVal val="#ppt_x"/>
                                          </p:val>
                                        </p:tav>
                                      </p:tavLst>
                                    </p:anim>
                                    <p:anim calcmode="lin" valueType="num">
                                      <p:cBhvr additive="base">
                                        <p:cTn dur="500" fill="hold" id="18"/>
                                        <p:tgtEl>
                                          <p:spTgt spid="2"/>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fill="hold" id="21"/>
                                        <p:tgtEl>
                                          <p:spTgt spid="17"/>
                                        </p:tgtEl>
                                        <p:attrNameLst>
                                          <p:attrName>ppt_x</p:attrName>
                                        </p:attrNameLst>
                                      </p:cBhvr>
                                      <p:tavLst>
                                        <p:tav tm="0">
                                          <p:val>
                                            <p:strVal val="#ppt_x"/>
                                          </p:val>
                                        </p:tav>
                                        <p:tav tm="100000">
                                          <p:val>
                                            <p:strVal val="#ppt_x"/>
                                          </p:val>
                                        </p:tav>
                                      </p:tavLst>
                                    </p:anim>
                                    <p:anim calcmode="lin" valueType="num">
                                      <p:cBhvr additive="base">
                                        <p:cTn dur="500" fill="hold" id="22"/>
                                        <p:tgtEl>
                                          <p:spTgt spid="17"/>
                                        </p:tgtEl>
                                        <p:attrNameLst>
                                          <p:attrName>ppt_y</p:attrName>
                                        </p:attrNameLst>
                                      </p:cBhvr>
                                      <p:tavLst>
                                        <p:tav tm="0">
                                          <p:val>
                                            <p:strVal val="1+#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2" presetSubtype="8">
                                  <p:stCondLst>
                                    <p:cond delay="0"/>
                                  </p:stCondLst>
                                  <p:childTnLst>
                                    <p:set>
                                      <p:cBhvr>
                                        <p:cTn dur="1" fill="hold" id="26">
                                          <p:stCondLst>
                                            <p:cond delay="0"/>
                                          </p:stCondLst>
                                        </p:cTn>
                                        <p:tgtEl>
                                          <p:spTgt spid="20"/>
                                        </p:tgtEl>
                                        <p:attrNameLst>
                                          <p:attrName>style.visibility</p:attrName>
                                        </p:attrNameLst>
                                      </p:cBhvr>
                                      <p:to>
                                        <p:strVal val="visible"/>
                                      </p:to>
                                    </p:set>
                                    <p:animEffect filter="wipe(left)" transition="in">
                                      <p:cBhvr>
                                        <p:cTn dur="500" id="27"/>
                                        <p:tgtEl>
                                          <p:spTgt spid="20"/>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31"/>
                                        </p:tgtEl>
                                        <p:attrNameLst>
                                          <p:attrName>style.visibility</p:attrName>
                                        </p:attrNameLst>
                                      </p:cBhvr>
                                      <p:to>
                                        <p:strVal val="visible"/>
                                      </p:to>
                                    </p:set>
                                    <p:anim calcmode="lin" valueType="num">
                                      <p:cBhvr additive="base">
                                        <p:cTn dur="500" fill="hold" id="32"/>
                                        <p:tgtEl>
                                          <p:spTgt spid="31"/>
                                        </p:tgtEl>
                                        <p:attrNameLst>
                                          <p:attrName>ppt_x</p:attrName>
                                        </p:attrNameLst>
                                      </p:cBhvr>
                                      <p:tavLst>
                                        <p:tav tm="0">
                                          <p:val>
                                            <p:strVal val="#ppt_x"/>
                                          </p:val>
                                        </p:tav>
                                        <p:tav tm="100000">
                                          <p:val>
                                            <p:strVal val="#ppt_x"/>
                                          </p:val>
                                        </p:tav>
                                      </p:tavLst>
                                    </p:anim>
                                    <p:anim calcmode="lin" valueType="num">
                                      <p:cBhvr additive="base">
                                        <p:cTn dur="500" fill="hold" id="33"/>
                                        <p:tgtEl>
                                          <p:spTgt spid="31"/>
                                        </p:tgtEl>
                                        <p:attrNameLst>
                                          <p:attrName>ppt_y</p:attrName>
                                        </p:attrNameLst>
                                      </p:cBhvr>
                                      <p:tavLst>
                                        <p:tav tm="0">
                                          <p:val>
                                            <p:strVal val="1+#ppt_h/2"/>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 presetSubtype="2">
                                  <p:stCondLst>
                                    <p:cond delay="0"/>
                                  </p:stCondLst>
                                  <p:childTnLst>
                                    <p:set>
                                      <p:cBhvr>
                                        <p:cTn dur="1" fill="hold" id="37">
                                          <p:stCondLst>
                                            <p:cond delay="0"/>
                                          </p:stCondLst>
                                        </p:cTn>
                                        <p:tgtEl>
                                          <p:spTgt spid="7"/>
                                        </p:tgtEl>
                                        <p:attrNameLst>
                                          <p:attrName>style.visibility</p:attrName>
                                        </p:attrNameLst>
                                      </p:cBhvr>
                                      <p:to>
                                        <p:strVal val="visible"/>
                                      </p:to>
                                    </p:set>
                                    <p:anim calcmode="lin" valueType="num">
                                      <p:cBhvr additive="base">
                                        <p:cTn dur="500" fill="hold" id="38"/>
                                        <p:tgtEl>
                                          <p:spTgt spid="7"/>
                                        </p:tgtEl>
                                        <p:attrNameLst>
                                          <p:attrName>ppt_x</p:attrName>
                                        </p:attrNameLst>
                                      </p:cBhvr>
                                      <p:tavLst>
                                        <p:tav tm="0">
                                          <p:val>
                                            <p:strVal val="1+#ppt_w/2"/>
                                          </p:val>
                                        </p:tav>
                                        <p:tav tm="100000">
                                          <p:val>
                                            <p:strVal val="#ppt_x"/>
                                          </p:val>
                                        </p:tav>
                                      </p:tavLst>
                                    </p:anim>
                                    <p:anim calcmode="lin" valueType="num">
                                      <p:cBhvr additive="base">
                                        <p:cTn dur="500" fill="hold" id="39"/>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0"/>
      <p:bldP grpId="0" spid="3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1357651" y="1379645"/>
            <a:ext cx="3715703" cy="365760"/>
          </a:xfrm>
          <a:prstGeom prst="rect">
            <a:avLst/>
          </a:prstGeom>
          <a:noFill/>
        </p:spPr>
        <p:txBody>
          <a:bodyPr anchor="t" rtlCol="0" wrap="square">
            <a:spAutoFit/>
          </a:bodyPr>
          <a:lstStyle/>
          <a:p>
            <a:pPr>
              <a:lnSpc>
                <a:spcPct val="150000"/>
              </a:lnSpc>
            </a:pPr>
            <a:r>
              <a:rPr altLang="en-US" lang="zh-CN" sz="1200">
                <a:sym typeface="+mn-ea"/>
              </a:rPr>
              <a:t>棋盘上，被一方棋子所围的空白交点，称为“目”。</a:t>
            </a:r>
          </a:p>
        </p:txBody>
      </p:sp>
      <p:sp>
        <p:nvSpPr>
          <p:cNvPr id="7" name="文本框 6"/>
          <p:cNvSpPr txBox="1"/>
          <p:nvPr/>
        </p:nvSpPr>
        <p:spPr>
          <a:xfrm>
            <a:off x="764262" y="3906619"/>
            <a:ext cx="792480" cy="457200"/>
          </a:xfrm>
          <a:prstGeom prst="rect">
            <a:avLst/>
          </a:prstGeom>
          <a:noFill/>
        </p:spPr>
        <p:txBody>
          <a:bodyPr anchor="t" rtlCol="0" wrap="none">
            <a:spAutoFit/>
          </a:bodyPr>
          <a:lstStyle/>
          <a:p>
            <a:pPr algn="l"/>
            <a:r>
              <a:rPr altLang="en-US" lang="zh-CN" smtClean="0" sz="2400">
                <a:latin charset="-122" panose="02010800040101010101" typeface="华文行楷"/>
                <a:ea charset="-122" panose="02010800040101010101" typeface="华文行楷"/>
                <a:sym typeface="+mn-ea"/>
              </a:rPr>
              <a:t>打劫</a:t>
            </a:r>
          </a:p>
        </p:txBody>
      </p:sp>
      <p:sp>
        <p:nvSpPr>
          <p:cNvPr id="8" name="文本框 7"/>
          <p:cNvSpPr txBox="1"/>
          <p:nvPr/>
        </p:nvSpPr>
        <p:spPr>
          <a:xfrm>
            <a:off x="1525189" y="3867150"/>
            <a:ext cx="6933011" cy="640080"/>
          </a:xfrm>
          <a:prstGeom prst="rect">
            <a:avLst/>
          </a:prstGeom>
          <a:noFill/>
        </p:spPr>
        <p:txBody>
          <a:bodyPr anchor="t" rtlCol="0" wrap="square">
            <a:spAutoFit/>
          </a:bodyPr>
          <a:lstStyle/>
          <a:p>
            <a:pPr algn="l">
              <a:lnSpc>
                <a:spcPct val="150000"/>
              </a:lnSpc>
            </a:pPr>
            <a:r>
              <a:rPr altLang="en-US" lang="zh-CN" sz="1200">
                <a:sym typeface="+mn-ea"/>
              </a:rPr>
              <a:t>双方可以轮流提取对方棋子的情况。围棋规则规定，打劫时，被提取的一方不能直接提回，必须在其他地方找劫材使对方应一手之后方可提回。</a:t>
            </a:r>
          </a:p>
        </p:txBody>
      </p:sp>
      <p:grpSp>
        <p:nvGrpSpPr>
          <p:cNvPr id="12" name="组合 11"/>
          <p:cNvGrpSpPr/>
          <p:nvPr/>
        </p:nvGrpSpPr>
        <p:grpSpPr>
          <a:xfrm>
            <a:off x="846430" y="1352550"/>
            <a:ext cx="468085" cy="468085"/>
            <a:chOff x="1001486" y="1447800"/>
            <a:chExt cx="468085" cy="468085"/>
          </a:xfrm>
        </p:grpSpPr>
        <p:sp>
          <p:nvSpPr>
            <p:cNvPr id="4" name="文本框 3"/>
            <p:cNvSpPr txBox="1"/>
            <p:nvPr/>
          </p:nvSpPr>
          <p:spPr>
            <a:xfrm>
              <a:off x="1025638" y="1477676"/>
              <a:ext cx="436880" cy="396240"/>
            </a:xfrm>
            <a:prstGeom prst="rect">
              <a:avLst/>
            </a:prstGeom>
            <a:noFill/>
          </p:spPr>
          <p:txBody>
            <a:bodyPr anchor="t" rtlCol="0" wrap="none">
              <a:spAutoFit/>
            </a:bodyPr>
            <a:lstStyle/>
            <a:p>
              <a:r>
                <a:rPr altLang="en-US" lang="zh-CN" sz="2000">
                  <a:latin charset="-122" panose="02010800040101010101" typeface="华文行楷"/>
                  <a:ea charset="-122" panose="02010800040101010101" typeface="华文行楷"/>
                  <a:sym typeface="+mn-ea"/>
                </a:rPr>
                <a:t>目</a:t>
              </a:r>
            </a:p>
          </p:txBody>
        </p:sp>
        <p:sp>
          <p:nvSpPr>
            <p:cNvPr id="2" name="椭圆 1"/>
            <p:cNvSpPr/>
            <p:nvPr/>
          </p:nvSpPr>
          <p:spPr>
            <a:xfrm>
              <a:off x="1001486" y="1447800"/>
              <a:ext cx="468085" cy="4680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文本框 18"/>
          <p:cNvSpPr txBox="1"/>
          <p:nvPr/>
        </p:nvSpPr>
        <p:spPr>
          <a:xfrm>
            <a:off x="1355270" y="2038350"/>
            <a:ext cx="4283530" cy="640080"/>
          </a:xfrm>
          <a:prstGeom prst="rect">
            <a:avLst/>
          </a:prstGeom>
          <a:noFill/>
        </p:spPr>
        <p:txBody>
          <a:bodyPr anchor="t" rtlCol="0" wrap="square">
            <a:spAutoFit/>
          </a:bodyPr>
          <a:lstStyle/>
          <a:p>
            <a:pPr>
              <a:lnSpc>
                <a:spcPct val="150000"/>
              </a:lnSpc>
            </a:pPr>
            <a:r>
              <a:rPr altLang="en-US" lang="zh-CN" sz="1200">
                <a:sym typeface="+mn-ea"/>
              </a:rPr>
              <a:t>在己方原有棋子的斜上或斜下一路处行棋称为“尖”。由于尖的步调较小，人们也习惯地称它为“小尖”。</a:t>
            </a:r>
          </a:p>
        </p:txBody>
      </p:sp>
      <p:grpSp>
        <p:nvGrpSpPr>
          <p:cNvPr id="20" name="组合 19"/>
          <p:cNvGrpSpPr/>
          <p:nvPr/>
        </p:nvGrpSpPr>
        <p:grpSpPr>
          <a:xfrm>
            <a:off x="846430" y="2103333"/>
            <a:ext cx="468085" cy="468085"/>
            <a:chOff x="1001486" y="1447800"/>
            <a:chExt cx="468085" cy="468085"/>
          </a:xfrm>
        </p:grpSpPr>
        <p:sp>
          <p:nvSpPr>
            <p:cNvPr id="21" name="文本框 20"/>
            <p:cNvSpPr txBox="1"/>
            <p:nvPr/>
          </p:nvSpPr>
          <p:spPr>
            <a:xfrm>
              <a:off x="1025638" y="1477676"/>
              <a:ext cx="436880" cy="396240"/>
            </a:xfrm>
            <a:prstGeom prst="rect">
              <a:avLst/>
            </a:prstGeom>
            <a:noFill/>
          </p:spPr>
          <p:txBody>
            <a:bodyPr anchor="t" rtlCol="0" wrap="none">
              <a:spAutoFit/>
            </a:bodyPr>
            <a:lstStyle/>
            <a:p>
              <a:r>
                <a:rPr altLang="en-US" lang="zh-CN" sz="2000">
                  <a:latin charset="-122" panose="02010800040101010101" typeface="华文行楷"/>
                  <a:ea charset="-122" panose="02010800040101010101" typeface="华文行楷"/>
                  <a:sym typeface="+mn-ea"/>
                </a:rPr>
                <a:t>尖</a:t>
              </a:r>
            </a:p>
          </p:txBody>
        </p:sp>
        <p:sp>
          <p:nvSpPr>
            <p:cNvPr id="22" name="椭圆 21"/>
            <p:cNvSpPr/>
            <p:nvPr/>
          </p:nvSpPr>
          <p:spPr>
            <a:xfrm>
              <a:off x="1001486" y="1447800"/>
              <a:ext cx="468085" cy="4680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文本框 22"/>
          <p:cNvSpPr txBox="1"/>
          <p:nvPr/>
        </p:nvSpPr>
        <p:spPr>
          <a:xfrm>
            <a:off x="1333499" y="2876550"/>
            <a:ext cx="7124701" cy="640080"/>
          </a:xfrm>
          <a:prstGeom prst="rect">
            <a:avLst/>
          </a:prstGeom>
          <a:noFill/>
        </p:spPr>
        <p:txBody>
          <a:bodyPr anchor="t" rtlCol="0" wrap="square">
            <a:spAutoFit/>
          </a:bodyPr>
          <a:lstStyle/>
          <a:p>
            <a:pPr>
              <a:lnSpc>
                <a:spcPct val="150000"/>
              </a:lnSpc>
            </a:pPr>
            <a:r>
              <a:rPr altLang="en-US" lang="zh-CN" sz="1200">
                <a:sym typeface="+mn-ea"/>
              </a:rPr>
              <a:t>长：“长”是指紧靠着自己在棋盘上已有棋子继续向前延伸行棋。“长”一般用于与对方接触交战的时候，便于将己方的子连成一片，更好地攻击对方。</a:t>
            </a:r>
          </a:p>
        </p:txBody>
      </p:sp>
      <p:grpSp>
        <p:nvGrpSpPr>
          <p:cNvPr id="24" name="组合 23"/>
          <p:cNvGrpSpPr/>
          <p:nvPr/>
        </p:nvGrpSpPr>
        <p:grpSpPr>
          <a:xfrm>
            <a:off x="846430" y="2933054"/>
            <a:ext cx="468085" cy="468085"/>
            <a:chOff x="1001486" y="1447800"/>
            <a:chExt cx="468085" cy="468085"/>
          </a:xfrm>
        </p:grpSpPr>
        <p:sp>
          <p:nvSpPr>
            <p:cNvPr id="25" name="文本框 24"/>
            <p:cNvSpPr txBox="1"/>
            <p:nvPr/>
          </p:nvSpPr>
          <p:spPr>
            <a:xfrm>
              <a:off x="1025638" y="1477676"/>
              <a:ext cx="436880" cy="396240"/>
            </a:xfrm>
            <a:prstGeom prst="rect">
              <a:avLst/>
            </a:prstGeom>
            <a:noFill/>
          </p:spPr>
          <p:txBody>
            <a:bodyPr anchor="t" rtlCol="0" wrap="none">
              <a:spAutoFit/>
            </a:bodyPr>
            <a:lstStyle/>
            <a:p>
              <a:r>
                <a:rPr altLang="en-US" lang="zh-CN" sz="2000">
                  <a:latin charset="-122" panose="02010800040101010101" typeface="华文行楷"/>
                  <a:ea charset="-122" panose="02010800040101010101" typeface="华文行楷"/>
                  <a:sym typeface="+mn-ea"/>
                </a:rPr>
                <a:t>长</a:t>
              </a:r>
            </a:p>
          </p:txBody>
        </p:sp>
        <p:sp>
          <p:nvSpPr>
            <p:cNvPr id="26" name="椭圆 25"/>
            <p:cNvSpPr/>
            <p:nvPr/>
          </p:nvSpPr>
          <p:spPr>
            <a:xfrm>
              <a:off x="1001486" y="1447800"/>
              <a:ext cx="468085" cy="4680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8" name="直接连接符 27"/>
          <p:cNvCxnSpPr/>
          <p:nvPr/>
        </p:nvCxnSpPr>
        <p:spPr>
          <a:xfrm>
            <a:off x="892353" y="3714750"/>
            <a:ext cx="7565847" cy="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nvPicPr>
        <p:blipFill>
          <a:blip r:embed="rId2">
            <a:extLst>
              <a:ext uri="{28A0092B-C50C-407E-A947-70E740481C1C}">
                <a14:useLocalDpi val="0"/>
              </a:ext>
            </a:extLst>
          </a:blip>
          <a:stretch>
            <a:fillRect/>
          </a:stretch>
        </p:blipFill>
        <p:spPr>
          <a:xfrm>
            <a:off x="5943600" y="1472963"/>
            <a:ext cx="2359851" cy="1246468"/>
          </a:xfrm>
          <a:prstGeom prst="rect">
            <a:avLst/>
          </a:prstGeom>
        </p:spPr>
      </p:pic>
    </p:spTree>
    <p:extLst>
      <p:ext uri="{BB962C8B-B14F-4D97-AF65-F5344CB8AC3E}">
        <p14:creationId val="294265963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id="10" nodeType="with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par>
                                <p:cTn fill="hold" id="15" nodeType="withEffect" presetClass="entr" presetID="53" presetSubtype="0">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p:cTn dur="500" fill="hold" id="17"/>
                                        <p:tgtEl>
                                          <p:spTgt spid="24"/>
                                        </p:tgtEl>
                                        <p:attrNameLst>
                                          <p:attrName>ppt_w</p:attrName>
                                        </p:attrNameLst>
                                      </p:cBhvr>
                                      <p:tavLst>
                                        <p:tav tm="0">
                                          <p:val>
                                            <p:fltVal val="0"/>
                                          </p:val>
                                        </p:tav>
                                        <p:tav tm="100000">
                                          <p:val>
                                            <p:strVal val="#ppt_w"/>
                                          </p:val>
                                        </p:tav>
                                      </p:tavLst>
                                    </p:anim>
                                    <p:anim calcmode="lin" valueType="num">
                                      <p:cBhvr>
                                        <p:cTn dur="500" fill="hold" id="18"/>
                                        <p:tgtEl>
                                          <p:spTgt spid="24"/>
                                        </p:tgtEl>
                                        <p:attrNameLst>
                                          <p:attrName>ppt_h</p:attrName>
                                        </p:attrNameLst>
                                      </p:cBhvr>
                                      <p:tavLst>
                                        <p:tav tm="0">
                                          <p:val>
                                            <p:fltVal val="0"/>
                                          </p:val>
                                        </p:tav>
                                        <p:tav tm="100000">
                                          <p:val>
                                            <p:strVal val="#ppt_h"/>
                                          </p:val>
                                        </p:tav>
                                      </p:tavLst>
                                    </p:anim>
                                    <p:animEffect filter="fade" transition="in">
                                      <p:cBhvr>
                                        <p:cTn dur="500" id="19"/>
                                        <p:tgtEl>
                                          <p:spTgt spid="2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5"/>
                                        </p:tgtEl>
                                        <p:attrNameLst>
                                          <p:attrName>style.visibility</p:attrName>
                                        </p:attrNameLst>
                                      </p:cBhvr>
                                      <p:to>
                                        <p:strVal val="visible"/>
                                      </p:to>
                                    </p:set>
                                    <p:animEffect filter="wipe(left)" transition="in">
                                      <p:cBhvr>
                                        <p:cTn dur="500" id="24"/>
                                        <p:tgtEl>
                                          <p:spTgt spid="5"/>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9"/>
                                        </p:tgtEl>
                                        <p:attrNameLst>
                                          <p:attrName>style.visibility</p:attrName>
                                        </p:attrNameLst>
                                      </p:cBhvr>
                                      <p:to>
                                        <p:strVal val="visible"/>
                                      </p:to>
                                    </p:set>
                                    <p:animEffect filter="wipe(left)" transition="in">
                                      <p:cBhvr>
                                        <p:cTn dur="500" id="27"/>
                                        <p:tgtEl>
                                          <p:spTgt spid="19"/>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23"/>
                                        </p:tgtEl>
                                        <p:attrNameLst>
                                          <p:attrName>style.visibility</p:attrName>
                                        </p:attrNameLst>
                                      </p:cBhvr>
                                      <p:to>
                                        <p:strVal val="visible"/>
                                      </p:to>
                                    </p:set>
                                    <p:animEffect filter="wipe(left)" transition="in">
                                      <p:cBhvr>
                                        <p:cTn dur="500" id="30"/>
                                        <p:tgtEl>
                                          <p:spTgt spid="23"/>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53" presetSubtype="0">
                                  <p:stCondLst>
                                    <p:cond delay="0"/>
                                  </p:stCondLst>
                                  <p:childTnLst>
                                    <p:set>
                                      <p:cBhvr>
                                        <p:cTn dur="1" fill="hold" id="34">
                                          <p:stCondLst>
                                            <p:cond delay="0"/>
                                          </p:stCondLst>
                                        </p:cTn>
                                        <p:tgtEl>
                                          <p:spTgt spid="29"/>
                                        </p:tgtEl>
                                        <p:attrNameLst>
                                          <p:attrName>style.visibility</p:attrName>
                                        </p:attrNameLst>
                                      </p:cBhvr>
                                      <p:to>
                                        <p:strVal val="visible"/>
                                      </p:to>
                                    </p:set>
                                    <p:anim calcmode="lin" valueType="num">
                                      <p:cBhvr>
                                        <p:cTn dur="500" fill="hold" id="35"/>
                                        <p:tgtEl>
                                          <p:spTgt spid="29"/>
                                        </p:tgtEl>
                                        <p:attrNameLst>
                                          <p:attrName>ppt_w</p:attrName>
                                        </p:attrNameLst>
                                      </p:cBhvr>
                                      <p:tavLst>
                                        <p:tav tm="0">
                                          <p:val>
                                            <p:fltVal val="0"/>
                                          </p:val>
                                        </p:tav>
                                        <p:tav tm="100000">
                                          <p:val>
                                            <p:strVal val="#ppt_w"/>
                                          </p:val>
                                        </p:tav>
                                      </p:tavLst>
                                    </p:anim>
                                    <p:anim calcmode="lin" valueType="num">
                                      <p:cBhvr>
                                        <p:cTn dur="500" fill="hold" id="36"/>
                                        <p:tgtEl>
                                          <p:spTgt spid="29"/>
                                        </p:tgtEl>
                                        <p:attrNameLst>
                                          <p:attrName>ppt_h</p:attrName>
                                        </p:attrNameLst>
                                      </p:cBhvr>
                                      <p:tavLst>
                                        <p:tav tm="0">
                                          <p:val>
                                            <p:fltVal val="0"/>
                                          </p:val>
                                        </p:tav>
                                        <p:tav tm="100000">
                                          <p:val>
                                            <p:strVal val="#ppt_h"/>
                                          </p:val>
                                        </p:tav>
                                      </p:tavLst>
                                    </p:anim>
                                    <p:animEffect filter="fade" transition="in">
                                      <p:cBhvr>
                                        <p:cTn dur="500" id="37"/>
                                        <p:tgtEl>
                                          <p:spTgt spid="29"/>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16" presetSubtype="21">
                                  <p:stCondLst>
                                    <p:cond delay="0"/>
                                  </p:stCondLst>
                                  <p:childTnLst>
                                    <p:set>
                                      <p:cBhvr>
                                        <p:cTn dur="1" fill="hold" id="41">
                                          <p:stCondLst>
                                            <p:cond delay="0"/>
                                          </p:stCondLst>
                                        </p:cTn>
                                        <p:tgtEl>
                                          <p:spTgt spid="28"/>
                                        </p:tgtEl>
                                        <p:attrNameLst>
                                          <p:attrName>style.visibility</p:attrName>
                                        </p:attrNameLst>
                                      </p:cBhvr>
                                      <p:to>
                                        <p:strVal val="visible"/>
                                      </p:to>
                                    </p:set>
                                    <p:animEffect filter="barn(inVertical)" transition="in">
                                      <p:cBhvr>
                                        <p:cTn dur="500" id="42"/>
                                        <p:tgtEl>
                                          <p:spTgt spid="28"/>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 presetSubtype="4">
                                  <p:stCondLst>
                                    <p:cond delay="0"/>
                                  </p:stCondLst>
                                  <p:childTnLst>
                                    <p:set>
                                      <p:cBhvr>
                                        <p:cTn dur="1" fill="hold" id="46">
                                          <p:stCondLst>
                                            <p:cond delay="0"/>
                                          </p:stCondLst>
                                        </p:cTn>
                                        <p:tgtEl>
                                          <p:spTgt spid="7"/>
                                        </p:tgtEl>
                                        <p:attrNameLst>
                                          <p:attrName>style.visibility</p:attrName>
                                        </p:attrNameLst>
                                      </p:cBhvr>
                                      <p:to>
                                        <p:strVal val="visible"/>
                                      </p:to>
                                    </p:set>
                                    <p:anim calcmode="lin" valueType="num">
                                      <p:cBhvr additive="base">
                                        <p:cTn dur="500" fill="hold" id="47"/>
                                        <p:tgtEl>
                                          <p:spTgt spid="7"/>
                                        </p:tgtEl>
                                        <p:attrNameLst>
                                          <p:attrName>ppt_x</p:attrName>
                                        </p:attrNameLst>
                                      </p:cBhvr>
                                      <p:tavLst>
                                        <p:tav tm="0">
                                          <p:val>
                                            <p:strVal val="#ppt_x"/>
                                          </p:val>
                                        </p:tav>
                                        <p:tav tm="100000">
                                          <p:val>
                                            <p:strVal val="#ppt_x"/>
                                          </p:val>
                                        </p:tav>
                                      </p:tavLst>
                                    </p:anim>
                                    <p:anim calcmode="lin" valueType="num">
                                      <p:cBhvr additive="base">
                                        <p:cTn dur="500" fill="hold" id="48"/>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22" presetSubtype="8">
                                  <p:stCondLst>
                                    <p:cond delay="0"/>
                                  </p:stCondLst>
                                  <p:childTnLst>
                                    <p:set>
                                      <p:cBhvr>
                                        <p:cTn dur="1" fill="hold" id="52">
                                          <p:stCondLst>
                                            <p:cond delay="0"/>
                                          </p:stCondLst>
                                        </p:cTn>
                                        <p:tgtEl>
                                          <p:spTgt spid="8"/>
                                        </p:tgtEl>
                                        <p:attrNameLst>
                                          <p:attrName>style.visibility</p:attrName>
                                        </p:attrNameLst>
                                      </p:cBhvr>
                                      <p:to>
                                        <p:strVal val="visible"/>
                                      </p:to>
                                    </p:set>
                                    <p:animEffect filter="wipe(left)" transition="in">
                                      <p:cBhvr>
                                        <p:cTn dur="500" id="5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19"/>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文本框 13"/>
          <p:cNvSpPr txBox="1"/>
          <p:nvPr/>
        </p:nvSpPr>
        <p:spPr>
          <a:xfrm>
            <a:off x="1368536" y="1468219"/>
            <a:ext cx="6948149" cy="640080"/>
          </a:xfrm>
          <a:prstGeom prst="rect">
            <a:avLst/>
          </a:prstGeom>
          <a:noFill/>
        </p:spPr>
        <p:txBody>
          <a:bodyPr anchor="t" rtlCol="0" wrap="square">
            <a:spAutoFit/>
          </a:bodyPr>
          <a:lstStyle/>
          <a:p>
            <a:pPr>
              <a:lnSpc>
                <a:spcPct val="150000"/>
              </a:lnSpc>
            </a:pPr>
            <a:r>
              <a:rPr altLang="en-US" lang="zh-CN" sz="1200">
                <a:sym typeface="+mn-ea"/>
              </a:rPr>
              <a:t>“立”与“长”有着微妙的差别，“立”主要指向紧靠着自己原有的棋盘上的棋子方向向下或向边线方向的行棋。</a:t>
            </a:r>
          </a:p>
        </p:txBody>
      </p:sp>
      <p:grpSp>
        <p:nvGrpSpPr>
          <p:cNvPr id="15" name="组合 14"/>
          <p:cNvGrpSpPr/>
          <p:nvPr/>
        </p:nvGrpSpPr>
        <p:grpSpPr>
          <a:xfrm>
            <a:off x="838200" y="1490845"/>
            <a:ext cx="468085" cy="468085"/>
            <a:chOff x="1001486" y="1447800"/>
            <a:chExt cx="468085" cy="468085"/>
          </a:xfrm>
        </p:grpSpPr>
        <p:sp>
          <p:nvSpPr>
            <p:cNvPr id="19" name="文本框 18"/>
            <p:cNvSpPr txBox="1"/>
            <p:nvPr/>
          </p:nvSpPr>
          <p:spPr>
            <a:xfrm>
              <a:off x="1025638" y="1477676"/>
              <a:ext cx="436880" cy="396240"/>
            </a:xfrm>
            <a:prstGeom prst="rect">
              <a:avLst/>
            </a:prstGeom>
            <a:noFill/>
          </p:spPr>
          <p:txBody>
            <a:bodyPr anchor="t" rtlCol="0" wrap="none">
              <a:spAutoFit/>
            </a:bodyPr>
            <a:lstStyle/>
            <a:p>
              <a:r>
                <a:rPr altLang="en-US" lang="zh-CN" sz="2000">
                  <a:latin charset="-122" panose="02010800040101010101" typeface="华文行楷"/>
                  <a:ea charset="-122" panose="02010800040101010101" typeface="华文行楷"/>
                  <a:sym typeface="+mn-ea"/>
                </a:rPr>
                <a:t>立</a:t>
              </a:r>
            </a:p>
          </p:txBody>
        </p:sp>
        <p:sp>
          <p:nvSpPr>
            <p:cNvPr id="20" name="椭圆 19"/>
            <p:cNvSpPr/>
            <p:nvPr/>
          </p:nvSpPr>
          <p:spPr>
            <a:xfrm>
              <a:off x="1001486" y="1447800"/>
              <a:ext cx="468085" cy="4680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文本框 20"/>
          <p:cNvSpPr txBox="1"/>
          <p:nvPr/>
        </p:nvSpPr>
        <p:spPr>
          <a:xfrm>
            <a:off x="1366155" y="3669071"/>
            <a:ext cx="4283530" cy="365760"/>
          </a:xfrm>
          <a:prstGeom prst="rect">
            <a:avLst/>
          </a:prstGeom>
          <a:noFill/>
        </p:spPr>
        <p:txBody>
          <a:bodyPr anchor="t" rtlCol="0" wrap="square">
            <a:spAutoFit/>
          </a:bodyPr>
          <a:lstStyle/>
          <a:p>
            <a:pPr>
              <a:lnSpc>
                <a:spcPct val="150000"/>
              </a:lnSpc>
            </a:pPr>
            <a:r>
              <a:rPr altLang="en-US" lang="zh-CN" sz="1200">
                <a:sym typeface="+mn-ea"/>
              </a:rPr>
              <a:t>“并”就是在棋盘上原有的棋子旁边的一线路上紧挨着下子。</a:t>
            </a:r>
          </a:p>
        </p:txBody>
      </p:sp>
      <p:grpSp>
        <p:nvGrpSpPr>
          <p:cNvPr id="22" name="组合 21"/>
          <p:cNvGrpSpPr/>
          <p:nvPr/>
        </p:nvGrpSpPr>
        <p:grpSpPr>
          <a:xfrm>
            <a:off x="849085" y="3551120"/>
            <a:ext cx="468085" cy="468085"/>
            <a:chOff x="1001486" y="1447800"/>
            <a:chExt cx="468085" cy="468085"/>
          </a:xfrm>
        </p:grpSpPr>
        <p:sp>
          <p:nvSpPr>
            <p:cNvPr id="23" name="文本框 22"/>
            <p:cNvSpPr txBox="1"/>
            <p:nvPr/>
          </p:nvSpPr>
          <p:spPr>
            <a:xfrm>
              <a:off x="1025638" y="1477676"/>
              <a:ext cx="436880" cy="396240"/>
            </a:xfrm>
            <a:prstGeom prst="rect">
              <a:avLst/>
            </a:prstGeom>
            <a:noFill/>
          </p:spPr>
          <p:txBody>
            <a:bodyPr anchor="t" rtlCol="0" wrap="none">
              <a:spAutoFit/>
            </a:bodyPr>
            <a:lstStyle/>
            <a:p>
              <a:r>
                <a:rPr altLang="en-US" lang="zh-CN" sz="2000">
                  <a:latin charset="-122" panose="02010800040101010101" typeface="华文行楷"/>
                  <a:ea charset="-122" panose="02010800040101010101" typeface="华文行楷"/>
                  <a:sym typeface="+mn-ea"/>
                </a:rPr>
                <a:t>并</a:t>
              </a:r>
            </a:p>
          </p:txBody>
        </p:sp>
        <p:sp>
          <p:nvSpPr>
            <p:cNvPr id="24" name="椭圆 23"/>
            <p:cNvSpPr/>
            <p:nvPr/>
          </p:nvSpPr>
          <p:spPr>
            <a:xfrm>
              <a:off x="1001486" y="1447800"/>
              <a:ext cx="468085" cy="4680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文本框 24"/>
          <p:cNvSpPr txBox="1"/>
          <p:nvPr/>
        </p:nvSpPr>
        <p:spPr>
          <a:xfrm>
            <a:off x="1379390" y="2329045"/>
            <a:ext cx="7124701" cy="914400"/>
          </a:xfrm>
          <a:prstGeom prst="rect">
            <a:avLst/>
          </a:prstGeom>
          <a:noFill/>
        </p:spPr>
        <p:txBody>
          <a:bodyPr anchor="t" rtlCol="0" wrap="square">
            <a:spAutoFit/>
          </a:bodyPr>
          <a:lstStyle/>
          <a:p>
            <a:pPr>
              <a:lnSpc>
                <a:spcPct val="150000"/>
              </a:lnSpc>
            </a:pPr>
            <a:r>
              <a:rPr altLang="en-US" lang="zh-CN" sz="1200">
                <a:sym typeface="+mn-ea"/>
              </a:rPr>
              <a:t>“挡”的意思也就是直接阻挡对方侵入自己的地域或防止对方棋子冲出包围时，用己方棋子紧靠住对方的棋子的行棋方法。挡的作用也就是含义中所说的两点，一是阻止对方破自己的空，二是防止己方包围住的对方棋子冲出。初学者掌握之后，可在护空、吃棋方面有很大的提高。</a:t>
            </a:r>
          </a:p>
        </p:txBody>
      </p:sp>
      <p:grpSp>
        <p:nvGrpSpPr>
          <p:cNvPr id="26" name="组合 25"/>
          <p:cNvGrpSpPr/>
          <p:nvPr/>
        </p:nvGrpSpPr>
        <p:grpSpPr>
          <a:xfrm>
            <a:off x="838200" y="2406598"/>
            <a:ext cx="468085" cy="468085"/>
            <a:chOff x="1001486" y="1447800"/>
            <a:chExt cx="468085" cy="468085"/>
          </a:xfrm>
        </p:grpSpPr>
        <p:sp>
          <p:nvSpPr>
            <p:cNvPr id="27" name="文本框 26"/>
            <p:cNvSpPr txBox="1"/>
            <p:nvPr/>
          </p:nvSpPr>
          <p:spPr>
            <a:xfrm>
              <a:off x="1025638" y="1477676"/>
              <a:ext cx="436880" cy="396240"/>
            </a:xfrm>
            <a:prstGeom prst="rect">
              <a:avLst/>
            </a:prstGeom>
            <a:noFill/>
          </p:spPr>
          <p:txBody>
            <a:bodyPr anchor="t" rtlCol="0" wrap="none">
              <a:spAutoFit/>
            </a:bodyPr>
            <a:lstStyle/>
            <a:p>
              <a:r>
                <a:rPr altLang="en-US" lang="zh-CN" sz="2000">
                  <a:latin charset="-122" panose="02010800040101010101" typeface="华文行楷"/>
                  <a:ea charset="-122" panose="02010800040101010101" typeface="华文行楷"/>
                  <a:sym typeface="+mn-ea"/>
                </a:rPr>
                <a:t>挡</a:t>
              </a:r>
            </a:p>
          </p:txBody>
        </p:sp>
        <p:sp>
          <p:nvSpPr>
            <p:cNvPr id="28" name="椭圆 27"/>
            <p:cNvSpPr/>
            <p:nvPr/>
          </p:nvSpPr>
          <p:spPr>
            <a:xfrm>
              <a:off x="1001486" y="1447800"/>
              <a:ext cx="468085" cy="4680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 name="图片 1"/>
          <p:cNvPicPr>
            <a:picLocks noChangeAspect="1"/>
          </p:cNvPicPr>
          <p:nvPr/>
        </p:nvPicPr>
        <p:blipFill>
          <a:blip r:embed="rId2">
            <a:extLst>
              <a:ext uri="{28A0092B-C50C-407E-A947-70E740481C1C}">
                <a14:useLocalDpi val="0"/>
              </a:ext>
            </a:extLst>
          </a:blip>
          <a:srcRect l="7494" r="12615" t="48637"/>
          <a:stretch>
            <a:fillRect/>
          </a:stretch>
        </p:blipFill>
        <p:spPr>
          <a:xfrm>
            <a:off x="5649685" y="3273966"/>
            <a:ext cx="2895600" cy="1126584"/>
          </a:xfrm>
          <a:prstGeom prst="rect">
            <a:avLst/>
          </a:prstGeom>
        </p:spPr>
      </p:pic>
    </p:spTree>
    <p:extLst>
      <p:ext uri="{BB962C8B-B14F-4D97-AF65-F5344CB8AC3E}">
        <p14:creationId val="2483567445"/>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id="10" nodeType="withEffect" presetClass="entr" presetID="53" presetSubtype="0">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p:cTn dur="500" fill="hold" id="12"/>
                                        <p:tgtEl>
                                          <p:spTgt spid="22"/>
                                        </p:tgtEl>
                                        <p:attrNameLst>
                                          <p:attrName>ppt_w</p:attrName>
                                        </p:attrNameLst>
                                      </p:cBhvr>
                                      <p:tavLst>
                                        <p:tav tm="0">
                                          <p:val>
                                            <p:fltVal val="0"/>
                                          </p:val>
                                        </p:tav>
                                        <p:tav tm="100000">
                                          <p:val>
                                            <p:strVal val="#ppt_w"/>
                                          </p:val>
                                        </p:tav>
                                      </p:tavLst>
                                    </p:anim>
                                    <p:anim calcmode="lin" valueType="num">
                                      <p:cBhvr>
                                        <p:cTn dur="500" fill="hold" id="13"/>
                                        <p:tgtEl>
                                          <p:spTgt spid="22"/>
                                        </p:tgtEl>
                                        <p:attrNameLst>
                                          <p:attrName>ppt_h</p:attrName>
                                        </p:attrNameLst>
                                      </p:cBhvr>
                                      <p:tavLst>
                                        <p:tav tm="0">
                                          <p:val>
                                            <p:fltVal val="0"/>
                                          </p:val>
                                        </p:tav>
                                        <p:tav tm="100000">
                                          <p:val>
                                            <p:strVal val="#ppt_h"/>
                                          </p:val>
                                        </p:tav>
                                      </p:tavLst>
                                    </p:anim>
                                    <p:animEffect filter="fade" transition="in">
                                      <p:cBhvr>
                                        <p:cTn dur="500" id="14"/>
                                        <p:tgtEl>
                                          <p:spTgt spid="22"/>
                                        </p:tgtEl>
                                      </p:cBhvr>
                                    </p:animEffect>
                                  </p:childTnLst>
                                </p:cTn>
                              </p:par>
                              <p:par>
                                <p:cTn fill="hold" id="15" nodeType="withEffect" presetClass="entr" presetID="53" presetSubtype="0">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p:cTn dur="500" fill="hold" id="17"/>
                                        <p:tgtEl>
                                          <p:spTgt spid="26"/>
                                        </p:tgtEl>
                                        <p:attrNameLst>
                                          <p:attrName>ppt_w</p:attrName>
                                        </p:attrNameLst>
                                      </p:cBhvr>
                                      <p:tavLst>
                                        <p:tav tm="0">
                                          <p:val>
                                            <p:fltVal val="0"/>
                                          </p:val>
                                        </p:tav>
                                        <p:tav tm="100000">
                                          <p:val>
                                            <p:strVal val="#ppt_w"/>
                                          </p:val>
                                        </p:tav>
                                      </p:tavLst>
                                    </p:anim>
                                    <p:anim calcmode="lin" valueType="num">
                                      <p:cBhvr>
                                        <p:cTn dur="500" fill="hold" id="18"/>
                                        <p:tgtEl>
                                          <p:spTgt spid="26"/>
                                        </p:tgtEl>
                                        <p:attrNameLst>
                                          <p:attrName>ppt_h</p:attrName>
                                        </p:attrNameLst>
                                      </p:cBhvr>
                                      <p:tavLst>
                                        <p:tav tm="0">
                                          <p:val>
                                            <p:fltVal val="0"/>
                                          </p:val>
                                        </p:tav>
                                        <p:tav tm="100000">
                                          <p:val>
                                            <p:strVal val="#ppt_h"/>
                                          </p:val>
                                        </p:tav>
                                      </p:tavLst>
                                    </p:anim>
                                    <p:animEffect filter="fade" transition="in">
                                      <p:cBhvr>
                                        <p:cTn dur="500" id="19"/>
                                        <p:tgtEl>
                                          <p:spTgt spid="2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500" id="24"/>
                                        <p:tgtEl>
                                          <p:spTgt spid="14"/>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21"/>
                                        </p:tgtEl>
                                        <p:attrNameLst>
                                          <p:attrName>style.visibility</p:attrName>
                                        </p:attrNameLst>
                                      </p:cBhvr>
                                      <p:to>
                                        <p:strVal val="visible"/>
                                      </p:to>
                                    </p:set>
                                    <p:animEffect filter="wipe(left)" transition="in">
                                      <p:cBhvr>
                                        <p:cTn dur="500" id="27"/>
                                        <p:tgtEl>
                                          <p:spTgt spid="21"/>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25"/>
                                        </p:tgtEl>
                                        <p:attrNameLst>
                                          <p:attrName>style.visibility</p:attrName>
                                        </p:attrNameLst>
                                      </p:cBhvr>
                                      <p:to>
                                        <p:strVal val="visible"/>
                                      </p:to>
                                    </p:set>
                                    <p:animEffect filter="wipe(left)" transition="in">
                                      <p:cBhvr>
                                        <p:cTn dur="500" id="30"/>
                                        <p:tgtEl>
                                          <p:spTgt spid="25"/>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53" presetSubtype="0">
                                  <p:stCondLst>
                                    <p:cond delay="0"/>
                                  </p:stCondLst>
                                  <p:childTnLst>
                                    <p:set>
                                      <p:cBhvr>
                                        <p:cTn dur="1" fill="hold" id="34">
                                          <p:stCondLst>
                                            <p:cond delay="0"/>
                                          </p:stCondLst>
                                        </p:cTn>
                                        <p:tgtEl>
                                          <p:spTgt spid="2"/>
                                        </p:tgtEl>
                                        <p:attrNameLst>
                                          <p:attrName>style.visibility</p:attrName>
                                        </p:attrNameLst>
                                      </p:cBhvr>
                                      <p:to>
                                        <p:strVal val="visible"/>
                                      </p:to>
                                    </p:set>
                                    <p:anim calcmode="lin" valueType="num">
                                      <p:cBhvr>
                                        <p:cTn dur="500" fill="hold" id="35"/>
                                        <p:tgtEl>
                                          <p:spTgt spid="2"/>
                                        </p:tgtEl>
                                        <p:attrNameLst>
                                          <p:attrName>ppt_w</p:attrName>
                                        </p:attrNameLst>
                                      </p:cBhvr>
                                      <p:tavLst>
                                        <p:tav tm="0">
                                          <p:val>
                                            <p:fltVal val="0"/>
                                          </p:val>
                                        </p:tav>
                                        <p:tav tm="100000">
                                          <p:val>
                                            <p:strVal val="#ppt_w"/>
                                          </p:val>
                                        </p:tav>
                                      </p:tavLst>
                                    </p:anim>
                                    <p:anim calcmode="lin" valueType="num">
                                      <p:cBhvr>
                                        <p:cTn dur="500" fill="hold" id="36"/>
                                        <p:tgtEl>
                                          <p:spTgt spid="2"/>
                                        </p:tgtEl>
                                        <p:attrNameLst>
                                          <p:attrName>ppt_h</p:attrName>
                                        </p:attrNameLst>
                                      </p:cBhvr>
                                      <p:tavLst>
                                        <p:tav tm="0">
                                          <p:val>
                                            <p:fltVal val="0"/>
                                          </p:val>
                                        </p:tav>
                                        <p:tav tm="100000">
                                          <p:val>
                                            <p:strVal val="#ppt_h"/>
                                          </p:val>
                                        </p:tav>
                                      </p:tavLst>
                                    </p:anim>
                                    <p:animEffect filter="fade" transition="in">
                                      <p:cBhvr>
                                        <p:cTn dur="500" id="3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1"/>
      <p:bldP grpId="0" spid="2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3657600" y="633502"/>
            <a:ext cx="5212080" cy="1844040"/>
          </a:xfrm>
          <a:prstGeom prst="rect">
            <a:avLst/>
          </a:prstGeom>
          <a:noFill/>
        </p:spPr>
        <p:txBody>
          <a:bodyPr anchor="t" rtlCol="0" wrap="none">
            <a:spAutoFit/>
          </a:bodyPr>
          <a:lstStyle/>
          <a:p>
            <a:r>
              <a:rPr altLang="en-US" lang="zh-CN" spc="-1600" sz="11500">
                <a:latin charset="-122" panose="00020600040101010101" pitchFamily="18" typeface="汉仪许静行楷W"/>
                <a:ea charset="-122" panose="00020600040101010101" pitchFamily="18" typeface="汉仪许静行楷W"/>
                <a:sym typeface="+mn-ea"/>
              </a:rPr>
              <a:t>围棋介绍</a:t>
            </a:r>
          </a:p>
        </p:txBody>
      </p:sp>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l="13802" r="11305"/>
          <a:stretch>
            <a:fillRect/>
          </a:stretch>
        </p:blipFill>
        <p:spPr>
          <a:xfrm flipH="1">
            <a:off x="-2" y="666750"/>
            <a:ext cx="4038601" cy="3651363"/>
          </a:xfrm>
          <a:prstGeom prst="rect">
            <a:avLst/>
          </a:prstGeom>
        </p:spPr>
      </p:pic>
      <p:pic>
        <p:nvPicPr>
          <p:cNvPr id="4" name="图片 3"/>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val="0"/>
              </a:ext>
            </a:extLst>
          </a:blip>
          <a:stretch>
            <a:fillRect/>
          </a:stretch>
        </p:blipFill>
        <p:spPr>
          <a:xfrm>
            <a:off x="7943319" y="1123950"/>
            <a:ext cx="647681" cy="780649"/>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7696200" y="4446741"/>
            <a:ext cx="1442934" cy="696759"/>
          </a:xfrm>
          <a:prstGeom prst="rect">
            <a:avLst/>
          </a:pr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flipH="1" flipV="1">
            <a:off x="-1" y="0"/>
            <a:ext cx="1442934" cy="696759"/>
          </a:xfrm>
          <a:prstGeom prst="rect">
            <a:avLst/>
          </a:prstGeom>
        </p:spPr>
      </p:pic>
      <p:sp>
        <p:nvSpPr>
          <p:cNvPr id="10" name="文本框 9"/>
          <p:cNvSpPr txBox="1"/>
          <p:nvPr/>
        </p:nvSpPr>
        <p:spPr>
          <a:xfrm>
            <a:off x="3906842" y="2375808"/>
            <a:ext cx="4609039" cy="487680"/>
          </a:xfrm>
          <a:prstGeom prst="rect">
            <a:avLst/>
          </a:prstGeom>
          <a:noFill/>
        </p:spPr>
        <p:txBody>
          <a:bodyPr anchor="t" rtlCol="0" wrap="square">
            <a:spAutoFit/>
          </a:bodyPr>
          <a:lstStyle/>
          <a:p>
            <a:r>
              <a:rPr altLang="en-US" b="1" lang="zh-CN" smtClean="0" spc="300" sz="2600">
                <a:latin charset="-122" panose="02010600000101010101" pitchFamily="2" typeface="汉仪楷体简"/>
                <a:ea charset="-122" panose="02010600000101010101" pitchFamily="2" typeface="汉仪楷体简"/>
                <a:sym typeface="+mn-ea"/>
              </a:rPr>
              <a:t>中国围棋历史规则模具介绍</a:t>
            </a:r>
          </a:p>
        </p:txBody>
      </p:sp>
      <p:cxnSp>
        <p:nvCxnSpPr>
          <p:cNvPr id="12" name="直接连接符 11"/>
          <p:cNvCxnSpPr/>
          <p:nvPr/>
        </p:nvCxnSpPr>
        <p:spPr>
          <a:xfrm>
            <a:off x="4049728" y="2963636"/>
            <a:ext cx="430286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962400" y="3038915"/>
            <a:ext cx="4572000" cy="457200"/>
          </a:xfrm>
          <a:prstGeom prst="rect">
            <a:avLst/>
          </a:prstGeom>
        </p:spPr>
        <p:txBody>
          <a:bodyPr>
            <a:spAutoFit/>
          </a:bodyPr>
          <a:lstStyle/>
          <a:p>
            <a:r>
              <a:rPr altLang="en-US" lang="zh-CN" smtClean="0" sz="1200"/>
              <a:t>introduction to the historical rules of chinese go introduction to the historical rules of chinese go</a:t>
            </a:r>
          </a:p>
        </p:txBody>
      </p:sp>
      <p:sp>
        <p:nvSpPr>
          <p:cNvPr id="14" name="矩形 13"/>
          <p:cNvSpPr/>
          <p:nvPr/>
        </p:nvSpPr>
        <p:spPr>
          <a:xfrm>
            <a:off x="3940628" y="3558453"/>
            <a:ext cx="3048000" cy="304800"/>
          </a:xfrm>
          <a:prstGeom prst="rect">
            <a:avLst/>
          </a:prstGeom>
        </p:spPr>
        <p:txBody>
          <a:bodyPr wrap="square">
            <a:spAutoFit/>
          </a:bodyPr>
          <a:lstStyle/>
          <a:p>
            <a:r>
              <a:rPr altLang="en-US" lang="zh-CN" smtClean="0" spc="600" sz="1400">
                <a:latin typeface="+mn-ea"/>
              </a:rPr>
              <a:t>演示完毕感谢您的观看</a:t>
            </a:r>
          </a:p>
        </p:txBody>
      </p:sp>
      <p:pic>
        <p:nvPicPr>
          <p:cNvPr id="15" name="图片 14"/>
          <p:cNvPicPr>
            <a:picLocks noChangeAspect="1"/>
          </p:cNvPicPr>
          <p:nvPr/>
        </p:nvPicPr>
        <p:blipFill>
          <a:blip r:embed="rId5">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p:blipFill>
        <p:spPr>
          <a:xfrm>
            <a:off x="6777679" y="3378103"/>
            <a:ext cx="1607331" cy="1063390"/>
          </a:xfrm>
          <a:prstGeom prst="rect">
            <a:avLst/>
          </a:prstGeom>
        </p:spPr>
      </p:pic>
    </p:spTree>
    <p:extLst>
      <p:ext uri="{BB962C8B-B14F-4D97-AF65-F5344CB8AC3E}">
        <p14:creationId val="3223184260"/>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9">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0-#ppt_w/2"/>
                                          </p:val>
                                        </p:tav>
                                        <p:tav tm="100000">
                                          <p:val>
                                            <p:strVal val="#ppt_x"/>
                                          </p:val>
                                        </p:tav>
                                      </p:tavLst>
                                    </p:anim>
                                    <p:anim calcmode="lin" valueType="num">
                                      <p:cBhvr additive="base">
                                        <p:cTn dur="500" fill="hold" id="12"/>
                                        <p:tgtEl>
                                          <p:spTgt spid="9"/>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2"/>
                                        </p:tgtEl>
                                        <p:attrNameLst>
                                          <p:attrName>style.visibility</p:attrName>
                                        </p:attrNameLst>
                                      </p:cBhvr>
                                      <p:to>
                                        <p:strVal val="visible"/>
                                      </p:to>
                                    </p:set>
                                    <p:animEffect filter="wipe(left)" transition="in">
                                      <p:cBhvr>
                                        <p:cTn dur="1000" id="17"/>
                                        <p:tgtEl>
                                          <p:spTgt spid="2"/>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56" presetSubtype="0">
                                  <p:stCondLst>
                                    <p:cond delay="0"/>
                                  </p:stCondLst>
                                  <p:iterate type="lt">
                                    <p:tmPct val="10000"/>
                                  </p:iterate>
                                  <p:childTnLst>
                                    <p:set>
                                      <p:cBhvr>
                                        <p:cTn dur="1" fill="hold" id="21">
                                          <p:stCondLst>
                                            <p:cond delay="0"/>
                                          </p:stCondLst>
                                        </p:cTn>
                                        <p:tgtEl>
                                          <p:spTgt spid="3"/>
                                        </p:tgtEl>
                                        <p:attrNameLst>
                                          <p:attrName>style.visibility</p:attrName>
                                        </p:attrNameLst>
                                      </p:cBhvr>
                                      <p:to>
                                        <p:strVal val="visible"/>
                                      </p:to>
                                    </p:set>
                                    <p:anim by="(-#ppt_w*2)" calcmode="lin" valueType="num">
                                      <p:cBhvr rctx="PPT">
                                        <p:cTn autoRev="1" dur="500" fill="hold" id="22">
                                          <p:stCondLst>
                                            <p:cond delay="0"/>
                                          </p:stCondLst>
                                        </p:cTn>
                                        <p:tgtEl>
                                          <p:spTgt spid="3"/>
                                        </p:tgtEl>
                                        <p:attrNameLst>
                                          <p:attrName>ppt_w</p:attrName>
                                        </p:attrNameLst>
                                      </p:cBhvr>
                                    </p:anim>
                                    <p:anim by="(#ppt_w*0.50)" calcmode="lin" valueType="num">
                                      <p:cBhvr>
                                        <p:cTn autoRev="1" decel="50000" dur="500" fill="hold" id="23">
                                          <p:stCondLst>
                                            <p:cond delay="0"/>
                                          </p:stCondLst>
                                        </p:cTn>
                                        <p:tgtEl>
                                          <p:spTgt spid="3"/>
                                        </p:tgtEl>
                                        <p:attrNameLst>
                                          <p:attrName>ppt_x</p:attrName>
                                        </p:attrNameLst>
                                      </p:cBhvr>
                                    </p:anim>
                                    <p:anim calcmode="lin" from="(-#ppt_h/2)" to="(#ppt_y)" valueType="num">
                                      <p:cBhvr>
                                        <p:cTn dur="1000" fill="hold" id="24">
                                          <p:stCondLst>
                                            <p:cond delay="0"/>
                                          </p:stCondLst>
                                        </p:cTn>
                                        <p:tgtEl>
                                          <p:spTgt spid="3"/>
                                        </p:tgtEl>
                                        <p:attrNameLst>
                                          <p:attrName>ppt_y</p:attrName>
                                        </p:attrNameLst>
                                      </p:cBhvr>
                                    </p:anim>
                                    <p:animRot by="21600000">
                                      <p:cBhvr>
                                        <p:cTn dur="1000" fill="hold" id="25">
                                          <p:stCondLst>
                                            <p:cond delay="0"/>
                                          </p:stCondLst>
                                        </p:cTn>
                                        <p:tgtEl>
                                          <p:spTgt spid="3"/>
                                        </p:tgtEl>
                                        <p:attrNameLst>
                                          <p:attrName>r</p:attrName>
                                        </p:attrNameLst>
                                      </p:cBhvr>
                                    </p:animRo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53" presetSubtype="0">
                                  <p:stCondLst>
                                    <p:cond delay="0"/>
                                  </p:stCondLst>
                                  <p:childTnLst>
                                    <p:set>
                                      <p:cBhvr>
                                        <p:cTn dur="1" fill="hold" id="29">
                                          <p:stCondLst>
                                            <p:cond delay="0"/>
                                          </p:stCondLst>
                                        </p:cTn>
                                        <p:tgtEl>
                                          <p:spTgt spid="4"/>
                                        </p:tgtEl>
                                        <p:attrNameLst>
                                          <p:attrName>style.visibility</p:attrName>
                                        </p:attrNameLst>
                                      </p:cBhvr>
                                      <p:to>
                                        <p:strVal val="visible"/>
                                      </p:to>
                                    </p:set>
                                    <p:anim calcmode="lin" valueType="num">
                                      <p:cBhvr>
                                        <p:cTn dur="500" fill="hold" id="30"/>
                                        <p:tgtEl>
                                          <p:spTgt spid="4"/>
                                        </p:tgtEl>
                                        <p:attrNameLst>
                                          <p:attrName>ppt_w</p:attrName>
                                        </p:attrNameLst>
                                      </p:cBhvr>
                                      <p:tavLst>
                                        <p:tav tm="0">
                                          <p:val>
                                            <p:fltVal val="0"/>
                                          </p:val>
                                        </p:tav>
                                        <p:tav tm="100000">
                                          <p:val>
                                            <p:strVal val="#ppt_w"/>
                                          </p:val>
                                        </p:tav>
                                      </p:tavLst>
                                    </p:anim>
                                    <p:anim calcmode="lin" valueType="num">
                                      <p:cBhvr>
                                        <p:cTn dur="500" fill="hold" id="31"/>
                                        <p:tgtEl>
                                          <p:spTgt spid="4"/>
                                        </p:tgtEl>
                                        <p:attrNameLst>
                                          <p:attrName>ppt_h</p:attrName>
                                        </p:attrNameLst>
                                      </p:cBhvr>
                                      <p:tavLst>
                                        <p:tav tm="0">
                                          <p:val>
                                            <p:fltVal val="0"/>
                                          </p:val>
                                        </p:tav>
                                        <p:tav tm="100000">
                                          <p:val>
                                            <p:strVal val="#ppt_h"/>
                                          </p:val>
                                        </p:tav>
                                      </p:tavLst>
                                    </p:anim>
                                    <p:animEffect filter="fade" transition="in">
                                      <p:cBhvr>
                                        <p:cTn dur="500" id="32"/>
                                        <p:tgtEl>
                                          <p:spTgt spid="4"/>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10"/>
                                        </p:tgtEl>
                                        <p:attrNameLst>
                                          <p:attrName>style.visibility</p:attrName>
                                        </p:attrNameLst>
                                      </p:cBhvr>
                                      <p:to>
                                        <p:strVal val="visible"/>
                                      </p:to>
                                    </p:set>
                                    <p:animEffect filter="wipe(left)" transition="in">
                                      <p:cBhvr>
                                        <p:cTn dur="500" id="37"/>
                                        <p:tgtEl>
                                          <p:spTgt spid="10"/>
                                        </p:tgtEl>
                                      </p:cBhvr>
                                    </p:animEffect>
                                  </p:childTnLst>
                                </p:cTn>
                              </p:par>
                              <p:par>
                                <p:cTn fill="hold" id="38" nodeType="withEffect" presetClass="entr" presetID="22" presetSubtype="8">
                                  <p:stCondLst>
                                    <p:cond delay="0"/>
                                  </p:stCondLst>
                                  <p:childTnLst>
                                    <p:set>
                                      <p:cBhvr>
                                        <p:cTn dur="1" fill="hold" id="39">
                                          <p:stCondLst>
                                            <p:cond delay="0"/>
                                          </p:stCondLst>
                                        </p:cTn>
                                        <p:tgtEl>
                                          <p:spTgt spid="12"/>
                                        </p:tgtEl>
                                        <p:attrNameLst>
                                          <p:attrName>style.visibility</p:attrName>
                                        </p:attrNameLst>
                                      </p:cBhvr>
                                      <p:to>
                                        <p:strVal val="visible"/>
                                      </p:to>
                                    </p:set>
                                    <p:animEffect filter="wipe(left)" transition="in">
                                      <p:cBhvr>
                                        <p:cTn dur="500" id="40"/>
                                        <p:tgtEl>
                                          <p:spTgt spid="12"/>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 presetSubtype="4">
                                  <p:stCondLst>
                                    <p:cond delay="0"/>
                                  </p:stCondLst>
                                  <p:childTnLst>
                                    <p:set>
                                      <p:cBhvr>
                                        <p:cTn dur="1" fill="hold" id="44">
                                          <p:stCondLst>
                                            <p:cond delay="0"/>
                                          </p:stCondLst>
                                        </p:cTn>
                                        <p:tgtEl>
                                          <p:spTgt spid="13"/>
                                        </p:tgtEl>
                                        <p:attrNameLst>
                                          <p:attrName>style.visibility</p:attrName>
                                        </p:attrNameLst>
                                      </p:cBhvr>
                                      <p:to>
                                        <p:strVal val="visible"/>
                                      </p:to>
                                    </p:set>
                                    <p:anim calcmode="lin" valueType="num">
                                      <p:cBhvr additive="base">
                                        <p:cTn dur="500" fill="hold" id="45"/>
                                        <p:tgtEl>
                                          <p:spTgt spid="13"/>
                                        </p:tgtEl>
                                        <p:attrNameLst>
                                          <p:attrName>ppt_x</p:attrName>
                                        </p:attrNameLst>
                                      </p:cBhvr>
                                      <p:tavLst>
                                        <p:tav tm="0">
                                          <p:val>
                                            <p:strVal val="#ppt_x"/>
                                          </p:val>
                                        </p:tav>
                                        <p:tav tm="100000">
                                          <p:val>
                                            <p:strVal val="#ppt_x"/>
                                          </p:val>
                                        </p:tav>
                                      </p:tavLst>
                                    </p:anim>
                                    <p:anim calcmode="lin" valueType="num">
                                      <p:cBhvr additive="base">
                                        <p:cTn dur="500" fill="hold" id="46"/>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53" presetSubtype="0">
                                  <p:stCondLst>
                                    <p:cond delay="0"/>
                                  </p:stCondLst>
                                  <p:childTnLst>
                                    <p:set>
                                      <p:cBhvr>
                                        <p:cTn dur="1" fill="hold" id="50">
                                          <p:stCondLst>
                                            <p:cond delay="0"/>
                                          </p:stCondLst>
                                        </p:cTn>
                                        <p:tgtEl>
                                          <p:spTgt spid="14"/>
                                        </p:tgtEl>
                                        <p:attrNameLst>
                                          <p:attrName>style.visibility</p:attrName>
                                        </p:attrNameLst>
                                      </p:cBhvr>
                                      <p:to>
                                        <p:strVal val="visible"/>
                                      </p:to>
                                    </p:set>
                                    <p:anim calcmode="lin" valueType="num">
                                      <p:cBhvr>
                                        <p:cTn dur="500" fill="hold" id="51"/>
                                        <p:tgtEl>
                                          <p:spTgt spid="14"/>
                                        </p:tgtEl>
                                        <p:attrNameLst>
                                          <p:attrName>ppt_w</p:attrName>
                                        </p:attrNameLst>
                                      </p:cBhvr>
                                      <p:tavLst>
                                        <p:tav tm="0">
                                          <p:val>
                                            <p:fltVal val="0"/>
                                          </p:val>
                                        </p:tav>
                                        <p:tav tm="100000">
                                          <p:val>
                                            <p:strVal val="#ppt_w"/>
                                          </p:val>
                                        </p:tav>
                                      </p:tavLst>
                                    </p:anim>
                                    <p:anim calcmode="lin" valueType="num">
                                      <p:cBhvr>
                                        <p:cTn dur="500" fill="hold" id="52"/>
                                        <p:tgtEl>
                                          <p:spTgt spid="14"/>
                                        </p:tgtEl>
                                        <p:attrNameLst>
                                          <p:attrName>ppt_h</p:attrName>
                                        </p:attrNameLst>
                                      </p:cBhvr>
                                      <p:tavLst>
                                        <p:tav tm="0">
                                          <p:val>
                                            <p:fltVal val="0"/>
                                          </p:val>
                                        </p:tav>
                                        <p:tav tm="100000">
                                          <p:val>
                                            <p:strVal val="#ppt_h"/>
                                          </p:val>
                                        </p:tav>
                                      </p:tavLst>
                                    </p:anim>
                                    <p:animEffect filter="fade" transition="in">
                                      <p:cBhvr>
                                        <p:cTn dur="500" id="53"/>
                                        <p:tgtEl>
                                          <p:spTgt spid="14"/>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2" presetSubtype="2">
                                  <p:stCondLst>
                                    <p:cond delay="0"/>
                                  </p:stCondLst>
                                  <p:childTnLst>
                                    <p:set>
                                      <p:cBhvr>
                                        <p:cTn dur="1" fill="hold" id="57">
                                          <p:stCondLst>
                                            <p:cond delay="0"/>
                                          </p:stCondLst>
                                        </p:cTn>
                                        <p:tgtEl>
                                          <p:spTgt spid="15"/>
                                        </p:tgtEl>
                                        <p:attrNameLst>
                                          <p:attrName>style.visibility</p:attrName>
                                        </p:attrNameLst>
                                      </p:cBhvr>
                                      <p:to>
                                        <p:strVal val="visible"/>
                                      </p:to>
                                    </p:set>
                                    <p:anim calcmode="lin" valueType="num">
                                      <p:cBhvr additive="base">
                                        <p:cTn dur="500" fill="hold" id="58"/>
                                        <p:tgtEl>
                                          <p:spTgt spid="15"/>
                                        </p:tgtEl>
                                        <p:attrNameLst>
                                          <p:attrName>ppt_x</p:attrName>
                                        </p:attrNameLst>
                                      </p:cBhvr>
                                      <p:tavLst>
                                        <p:tav tm="0">
                                          <p:val>
                                            <p:strVal val="1+#ppt_w/2"/>
                                          </p:val>
                                        </p:tav>
                                        <p:tav tm="100000">
                                          <p:val>
                                            <p:strVal val="#ppt_x"/>
                                          </p:val>
                                        </p:tav>
                                      </p:tavLst>
                                    </p:anim>
                                    <p:anim calcmode="lin" valueType="num">
                                      <p:cBhvr additive="base">
                                        <p:cTn dur="500" fill="hold" id="59"/>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0"/>
      <p:bldP grpId="0" spid="13"/>
      <p:bldP grpId="0" spid="1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b="19262" l="11474" r="16394" t="25000"/>
          <a:stretch>
            <a:fillRect/>
          </a:stretch>
        </p:blipFill>
        <p:spPr>
          <a:xfrm flipH="1">
            <a:off x="457200" y="2447059"/>
            <a:ext cx="2133600" cy="1648691"/>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7702817" y="4446741"/>
            <a:ext cx="1442934" cy="696759"/>
          </a:xfrm>
          <a:prstGeom prst="rect">
            <a:avLst/>
          </a:prstGeom>
        </p:spPr>
      </p:pic>
      <p:pic>
        <p:nvPicPr>
          <p:cNvPr id="9" name="图片 8"/>
          <p:cNvPicPr>
            <a:picLocks noChangeAspect="1"/>
          </p:cNvPicPr>
          <p:nvPr/>
        </p:nvPicPr>
        <p:blipFill>
          <a:blip r:embed="rId3">
            <a:extLst>
              <a:ext uri="{28A0092B-C50C-407E-A947-70E740481C1C}">
                <a14:useLocalDpi val="0"/>
              </a:ext>
            </a:extLst>
          </a:blip>
          <a:stretch>
            <a:fillRect/>
          </a:stretch>
        </p:blipFill>
        <p:spPr>
          <a:xfrm flipH="1" flipV="1">
            <a:off x="-1" y="0"/>
            <a:ext cx="1442934" cy="696759"/>
          </a:xfrm>
          <a:prstGeom prst="rect">
            <a:avLst/>
          </a:prstGeom>
        </p:spPr>
      </p:pic>
      <p:grpSp>
        <p:nvGrpSpPr>
          <p:cNvPr id="16" name="组合 15"/>
          <p:cNvGrpSpPr/>
          <p:nvPr/>
        </p:nvGrpSpPr>
        <p:grpSpPr>
          <a:xfrm>
            <a:off x="933449" y="1067843"/>
            <a:ext cx="1200151" cy="1676398"/>
            <a:chOff x="3189" y="2514"/>
            <a:chExt cx="2520" cy="3520"/>
          </a:xfrm>
        </p:grpSpPr>
        <p:sp>
          <p:nvSpPr>
            <p:cNvPr id="17" name="文本框 16"/>
            <p:cNvSpPr txBox="1"/>
            <p:nvPr/>
          </p:nvSpPr>
          <p:spPr>
            <a:xfrm>
              <a:off x="3189" y="2514"/>
              <a:ext cx="2496" cy="1765"/>
            </a:xfrm>
            <a:prstGeom prst="rect">
              <a:avLst/>
            </a:prstGeom>
            <a:noFill/>
          </p:spPr>
          <p:txBody>
            <a:bodyPr anchor="t" rtlCol="0" vert="eaVert" wrap="none">
              <a:spAutoFit/>
            </a:bodyPr>
            <a:lstStyle/>
            <a:p>
              <a:r>
                <a:rPr altLang="en-US" b="1" lang="zh-CN" sz="6600">
                  <a:latin charset="-122" panose="02010600000101010101" pitchFamily="2" typeface="汉仪楷体简"/>
                  <a:ea charset="-122" panose="02010600000101010101" pitchFamily="2" typeface="汉仪楷体简"/>
                  <a:sym typeface="+mn-ea"/>
                </a:rPr>
                <a:t>目</a:t>
              </a:r>
            </a:p>
          </p:txBody>
        </p:sp>
        <p:sp>
          <p:nvSpPr>
            <p:cNvPr id="18" name="文本框 17"/>
            <p:cNvSpPr txBox="1"/>
            <p:nvPr/>
          </p:nvSpPr>
          <p:spPr>
            <a:xfrm>
              <a:off x="3189" y="4097"/>
              <a:ext cx="2496" cy="1765"/>
            </a:xfrm>
            <a:prstGeom prst="rect">
              <a:avLst/>
            </a:prstGeom>
            <a:noFill/>
          </p:spPr>
          <p:txBody>
            <a:bodyPr anchor="t" rtlCol="0" vert="eaVert" wrap="none">
              <a:spAutoFit/>
            </a:bodyPr>
            <a:lstStyle/>
            <a:p>
              <a:r>
                <a:rPr altLang="en-US" b="1" lang="zh-CN" sz="6600">
                  <a:latin charset="-122" panose="02010600000101010101" pitchFamily="2" typeface="汉仪楷体简"/>
                  <a:ea charset="-122" panose="02010600000101010101" pitchFamily="2" typeface="汉仪楷体简"/>
                  <a:sym typeface="+mn-ea"/>
                </a:rPr>
                <a:t>录</a:t>
              </a:r>
            </a:p>
          </p:txBody>
        </p:sp>
      </p:grpSp>
      <p:grpSp>
        <p:nvGrpSpPr>
          <p:cNvPr id="6" name="组合 5"/>
          <p:cNvGrpSpPr/>
          <p:nvPr/>
        </p:nvGrpSpPr>
        <p:grpSpPr>
          <a:xfrm>
            <a:off x="2821825" y="1146104"/>
            <a:ext cx="4343399" cy="369333"/>
            <a:chOff x="3581400" y="1352550"/>
            <a:chExt cx="4343399" cy="369333"/>
          </a:xfrm>
        </p:grpSpPr>
        <p:sp>
          <p:nvSpPr>
            <p:cNvPr id="20" name="文本框 19"/>
            <p:cNvSpPr txBox="1"/>
            <p:nvPr/>
          </p:nvSpPr>
          <p:spPr>
            <a:xfrm>
              <a:off x="4171270" y="1352551"/>
              <a:ext cx="3753529" cy="365760"/>
            </a:xfrm>
            <a:prstGeom prst="rect">
              <a:avLst/>
            </a:prstGeom>
            <a:noFill/>
            <a:ln>
              <a:solidFill>
                <a:schemeClr val="accent1"/>
              </a:solidFill>
            </a:ln>
          </p:spPr>
          <p:txBody>
            <a:bodyPr anchor="t" rtlCol="0" wrap="square">
              <a:spAutoFit/>
            </a:bodyPr>
            <a:lstStyle/>
            <a:p>
              <a:pPr algn="ctr"/>
              <a:r>
                <a:rPr altLang="en-US" lang="zh-CN" smtClean="0" spc="600">
                  <a:latin typeface="+mj-ea"/>
                  <a:ea typeface="+mj-ea"/>
                  <a:cs typeface="+mj-ea"/>
                </a:rPr>
                <a:t>围棋的历史</a:t>
              </a:r>
            </a:p>
          </p:txBody>
        </p:sp>
        <p:sp>
          <p:nvSpPr>
            <p:cNvPr id="21" name="文本框 20"/>
            <p:cNvSpPr txBox="1"/>
            <p:nvPr/>
          </p:nvSpPr>
          <p:spPr>
            <a:xfrm>
              <a:off x="3581400" y="1352550"/>
              <a:ext cx="498397" cy="365760"/>
            </a:xfrm>
            <a:prstGeom prst="rect">
              <a:avLst/>
            </a:prstGeom>
            <a:noFill/>
            <a:ln>
              <a:solidFill>
                <a:schemeClr val="accent1"/>
              </a:solidFill>
            </a:ln>
          </p:spPr>
          <p:txBody>
            <a:bodyPr anchor="t" rtlCol="0" wrap="square">
              <a:spAutoFit/>
            </a:bodyPr>
            <a:lstStyle/>
            <a:p>
              <a:pPr algn="ctr"/>
              <a:r>
                <a:rPr altLang="zh-CN" lang="en-US" smtClean="0">
                  <a:latin typeface="+mj-ea"/>
                  <a:ea typeface="+mj-ea"/>
                  <a:cs typeface="+mj-ea"/>
                </a:rPr>
                <a:t>01</a:t>
              </a:r>
            </a:p>
          </p:txBody>
        </p:sp>
      </p:grpSp>
      <p:grpSp>
        <p:nvGrpSpPr>
          <p:cNvPr id="22" name="组合 21"/>
          <p:cNvGrpSpPr/>
          <p:nvPr/>
        </p:nvGrpSpPr>
        <p:grpSpPr>
          <a:xfrm>
            <a:off x="2821825" y="2003590"/>
            <a:ext cx="4343399" cy="369333"/>
            <a:chOff x="3581400" y="1352550"/>
            <a:chExt cx="4343399" cy="369333"/>
          </a:xfrm>
        </p:grpSpPr>
        <p:sp>
          <p:nvSpPr>
            <p:cNvPr id="23" name="文本框 22"/>
            <p:cNvSpPr txBox="1"/>
            <p:nvPr/>
          </p:nvSpPr>
          <p:spPr>
            <a:xfrm>
              <a:off x="4171270" y="1352551"/>
              <a:ext cx="3753529" cy="365760"/>
            </a:xfrm>
            <a:prstGeom prst="rect">
              <a:avLst/>
            </a:prstGeom>
            <a:noFill/>
            <a:ln>
              <a:solidFill>
                <a:schemeClr val="accent1"/>
              </a:solidFill>
            </a:ln>
          </p:spPr>
          <p:txBody>
            <a:bodyPr anchor="t" rtlCol="0" wrap="square">
              <a:spAutoFit/>
            </a:bodyPr>
            <a:lstStyle/>
            <a:p>
              <a:pPr algn="ctr"/>
              <a:r>
                <a:rPr altLang="en-US" lang="zh-CN" spc="600">
                  <a:latin typeface="+mj-ea"/>
                  <a:ea typeface="+mj-ea"/>
                  <a:cs typeface="+mj-ea"/>
                </a:rPr>
                <a:t>围棋的棋具</a:t>
              </a:r>
            </a:p>
          </p:txBody>
        </p:sp>
        <p:sp>
          <p:nvSpPr>
            <p:cNvPr id="24" name="文本框 23"/>
            <p:cNvSpPr txBox="1"/>
            <p:nvPr/>
          </p:nvSpPr>
          <p:spPr>
            <a:xfrm>
              <a:off x="3581400" y="1352550"/>
              <a:ext cx="498397" cy="365760"/>
            </a:xfrm>
            <a:prstGeom prst="rect">
              <a:avLst/>
            </a:prstGeom>
            <a:noFill/>
            <a:ln>
              <a:solidFill>
                <a:schemeClr val="accent1"/>
              </a:solidFill>
            </a:ln>
          </p:spPr>
          <p:txBody>
            <a:bodyPr anchor="t" rtlCol="0" wrap="square">
              <a:spAutoFit/>
            </a:bodyPr>
            <a:lstStyle/>
            <a:p>
              <a:pPr algn="ctr"/>
              <a:r>
                <a:rPr altLang="zh-CN" lang="en-US" smtClean="0">
                  <a:latin typeface="+mj-ea"/>
                  <a:ea typeface="+mj-ea"/>
                  <a:cs typeface="+mj-ea"/>
                </a:rPr>
                <a:t>02</a:t>
              </a:r>
            </a:p>
          </p:txBody>
        </p:sp>
      </p:grpSp>
      <p:grpSp>
        <p:nvGrpSpPr>
          <p:cNvPr id="25" name="组合 24"/>
          <p:cNvGrpSpPr/>
          <p:nvPr/>
        </p:nvGrpSpPr>
        <p:grpSpPr>
          <a:xfrm>
            <a:off x="2821825" y="2861076"/>
            <a:ext cx="4343399" cy="369333"/>
            <a:chOff x="3581400" y="1352550"/>
            <a:chExt cx="4343399" cy="369333"/>
          </a:xfrm>
        </p:grpSpPr>
        <p:sp>
          <p:nvSpPr>
            <p:cNvPr id="26" name="文本框 25"/>
            <p:cNvSpPr txBox="1"/>
            <p:nvPr/>
          </p:nvSpPr>
          <p:spPr>
            <a:xfrm>
              <a:off x="4171270" y="1352551"/>
              <a:ext cx="3753529" cy="365760"/>
            </a:xfrm>
            <a:prstGeom prst="rect">
              <a:avLst/>
            </a:prstGeom>
            <a:noFill/>
            <a:ln>
              <a:solidFill>
                <a:schemeClr val="accent1"/>
              </a:solidFill>
            </a:ln>
          </p:spPr>
          <p:txBody>
            <a:bodyPr anchor="t" rtlCol="0" wrap="square">
              <a:spAutoFit/>
            </a:bodyPr>
            <a:lstStyle/>
            <a:p>
              <a:pPr algn="ctr"/>
              <a:r>
                <a:rPr altLang="en-US" lang="zh-CN" spc="600">
                  <a:latin typeface="+mj-ea"/>
                  <a:ea typeface="+mj-ea"/>
                  <a:cs typeface="+mj-ea"/>
                </a:rPr>
                <a:t>围棋的规则</a:t>
              </a:r>
            </a:p>
          </p:txBody>
        </p:sp>
        <p:sp>
          <p:nvSpPr>
            <p:cNvPr id="27" name="文本框 26"/>
            <p:cNvSpPr txBox="1"/>
            <p:nvPr/>
          </p:nvSpPr>
          <p:spPr>
            <a:xfrm>
              <a:off x="3581400" y="1352550"/>
              <a:ext cx="498397" cy="365760"/>
            </a:xfrm>
            <a:prstGeom prst="rect">
              <a:avLst/>
            </a:prstGeom>
            <a:noFill/>
            <a:ln>
              <a:solidFill>
                <a:schemeClr val="accent1"/>
              </a:solidFill>
            </a:ln>
          </p:spPr>
          <p:txBody>
            <a:bodyPr anchor="t" rtlCol="0" wrap="square">
              <a:spAutoFit/>
            </a:bodyPr>
            <a:lstStyle/>
            <a:p>
              <a:pPr algn="ctr"/>
              <a:r>
                <a:rPr altLang="zh-CN" lang="en-US" smtClean="0">
                  <a:latin typeface="+mj-ea"/>
                  <a:ea typeface="+mj-ea"/>
                  <a:cs typeface="+mj-ea"/>
                </a:rPr>
                <a:t>03</a:t>
              </a:r>
            </a:p>
          </p:txBody>
        </p:sp>
      </p:grpSp>
      <p:grpSp>
        <p:nvGrpSpPr>
          <p:cNvPr id="28" name="组合 27"/>
          <p:cNvGrpSpPr/>
          <p:nvPr/>
        </p:nvGrpSpPr>
        <p:grpSpPr>
          <a:xfrm>
            <a:off x="2821825" y="3718562"/>
            <a:ext cx="4343399" cy="369333"/>
            <a:chOff x="3581400" y="1352550"/>
            <a:chExt cx="4343399" cy="369333"/>
          </a:xfrm>
        </p:grpSpPr>
        <p:sp>
          <p:nvSpPr>
            <p:cNvPr id="29" name="文本框 28"/>
            <p:cNvSpPr txBox="1"/>
            <p:nvPr/>
          </p:nvSpPr>
          <p:spPr>
            <a:xfrm>
              <a:off x="4171270" y="1352551"/>
              <a:ext cx="3753529" cy="365760"/>
            </a:xfrm>
            <a:prstGeom prst="rect">
              <a:avLst/>
            </a:prstGeom>
            <a:noFill/>
            <a:ln>
              <a:solidFill>
                <a:schemeClr val="accent1"/>
              </a:solidFill>
            </a:ln>
          </p:spPr>
          <p:txBody>
            <a:bodyPr anchor="t" rtlCol="0" wrap="square">
              <a:spAutoFit/>
            </a:bodyPr>
            <a:lstStyle/>
            <a:p>
              <a:pPr algn="ctr"/>
              <a:r>
                <a:rPr altLang="en-US" lang="zh-CN" spc="600">
                  <a:latin typeface="+mj-ea"/>
                  <a:ea typeface="+mj-ea"/>
                  <a:cs typeface="+mj-ea"/>
                </a:rPr>
                <a:t>围棋的术语</a:t>
              </a:r>
            </a:p>
          </p:txBody>
        </p:sp>
        <p:sp>
          <p:nvSpPr>
            <p:cNvPr id="30" name="文本框 29"/>
            <p:cNvSpPr txBox="1"/>
            <p:nvPr/>
          </p:nvSpPr>
          <p:spPr>
            <a:xfrm>
              <a:off x="3581400" y="1352550"/>
              <a:ext cx="498397" cy="365760"/>
            </a:xfrm>
            <a:prstGeom prst="rect">
              <a:avLst/>
            </a:prstGeom>
            <a:noFill/>
            <a:ln>
              <a:solidFill>
                <a:schemeClr val="accent1"/>
              </a:solidFill>
            </a:ln>
          </p:spPr>
          <p:txBody>
            <a:bodyPr anchor="t" rtlCol="0" wrap="square">
              <a:spAutoFit/>
            </a:bodyPr>
            <a:lstStyle/>
            <a:p>
              <a:pPr algn="ctr"/>
              <a:r>
                <a:rPr altLang="zh-CN" lang="en-US" smtClean="0">
                  <a:latin typeface="+mj-ea"/>
                  <a:ea typeface="+mj-ea"/>
                  <a:cs typeface="+mj-ea"/>
                </a:rPr>
                <a:t>04</a:t>
              </a:r>
            </a:p>
          </p:txBody>
        </p:sp>
      </p:grpSp>
      <p:pic>
        <p:nvPicPr>
          <p:cNvPr id="7" name="图片 6"/>
          <p:cNvPicPr>
            <a:picLocks noChangeAspect="1"/>
          </p:cNvPicPr>
          <p:nvPr/>
        </p:nvPicPr>
        <p:blipFill>
          <a:blip r:embed="rId4">
            <a:extLst>
              <a:ext uri="{28A0092B-C50C-407E-A947-70E740481C1C}">
                <a14:useLocalDpi val="0"/>
              </a:ext>
            </a:extLst>
          </a:blip>
          <a:stretch>
            <a:fillRect/>
          </a:stretch>
        </p:blipFill>
        <p:spPr>
          <a:xfrm>
            <a:off x="7391400" y="2371128"/>
            <a:ext cx="1369175" cy="2029422"/>
          </a:xfrm>
          <a:prstGeom prst="rect">
            <a:avLst/>
          </a:prstGeom>
        </p:spPr>
      </p:pic>
    </p:spTree>
    <p:extLst>
      <p:ext uri="{BB962C8B-B14F-4D97-AF65-F5344CB8AC3E}">
        <p14:creationId val="74647695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9">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0-#ppt_w/2"/>
                                          </p:val>
                                        </p:tav>
                                        <p:tav tm="100000">
                                          <p:val>
                                            <p:strVal val="#ppt_x"/>
                                          </p:val>
                                        </p:tav>
                                      </p:tavLst>
                                    </p:anim>
                                    <p:anim calcmode="lin" valueType="num">
                                      <p:cBhvr additive="base">
                                        <p:cTn dur="500" fill="hold" id="12"/>
                                        <p:tgtEl>
                                          <p:spTgt spid="9"/>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fill="hold" id="17"/>
                                        <p:tgtEl>
                                          <p:spTgt spid="2"/>
                                        </p:tgtEl>
                                        <p:attrNameLst>
                                          <p:attrName>ppt_x</p:attrName>
                                        </p:attrNameLst>
                                      </p:cBhvr>
                                      <p:tavLst>
                                        <p:tav tm="0">
                                          <p:val>
                                            <p:strVal val="#ppt_x"/>
                                          </p:val>
                                        </p:tav>
                                        <p:tav tm="100000">
                                          <p:val>
                                            <p:strVal val="#ppt_x"/>
                                          </p:val>
                                        </p:tav>
                                      </p:tavLst>
                                    </p:anim>
                                    <p:anim calcmode="lin" valueType="num">
                                      <p:cBhvr additive="base">
                                        <p:cTn dur="500" fill="hold" id="18"/>
                                        <p:tgtEl>
                                          <p:spTgt spid="2"/>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4">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additive="base">
                                        <p:cTn dur="500" fill="hold" id="21"/>
                                        <p:tgtEl>
                                          <p:spTgt spid="16"/>
                                        </p:tgtEl>
                                        <p:attrNameLst>
                                          <p:attrName>ppt_x</p:attrName>
                                        </p:attrNameLst>
                                      </p:cBhvr>
                                      <p:tavLst>
                                        <p:tav tm="0">
                                          <p:val>
                                            <p:strVal val="#ppt_x"/>
                                          </p:val>
                                        </p:tav>
                                        <p:tav tm="100000">
                                          <p:val>
                                            <p:strVal val="#ppt_x"/>
                                          </p:val>
                                        </p:tav>
                                      </p:tavLst>
                                    </p:anim>
                                    <p:anim calcmode="lin" valueType="num">
                                      <p:cBhvr additive="base">
                                        <p:cTn dur="500" fill="hold" id="22"/>
                                        <p:tgtEl>
                                          <p:spTgt spid="16"/>
                                        </p:tgtEl>
                                        <p:attrNameLst>
                                          <p:attrName>ppt_y</p:attrName>
                                        </p:attrNameLst>
                                      </p:cBhvr>
                                      <p:tavLst>
                                        <p:tav tm="0">
                                          <p:val>
                                            <p:strVal val="1+#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animEffect filter="fade" transition="in">
                                      <p:cBhvr>
                                        <p:cTn dur="500" id="29"/>
                                        <p:tgtEl>
                                          <p:spTgt spid="6"/>
                                        </p:tgtEl>
                                      </p:cBhvr>
                                    </p:animEffect>
                                  </p:childTnLst>
                                </p:cTn>
                              </p:par>
                              <p:par>
                                <p:cTn fill="hold" id="30" nodeType="withEffect" presetClass="entr" presetID="53" presetSubtype="0">
                                  <p:stCondLst>
                                    <p:cond delay="0"/>
                                  </p:stCondLst>
                                  <p:childTnLst>
                                    <p:set>
                                      <p:cBhvr>
                                        <p:cTn dur="1" fill="hold" id="31">
                                          <p:stCondLst>
                                            <p:cond delay="0"/>
                                          </p:stCondLst>
                                        </p:cTn>
                                        <p:tgtEl>
                                          <p:spTgt spid="22"/>
                                        </p:tgtEl>
                                        <p:attrNameLst>
                                          <p:attrName>style.visibility</p:attrName>
                                        </p:attrNameLst>
                                      </p:cBhvr>
                                      <p:to>
                                        <p:strVal val="visible"/>
                                      </p:to>
                                    </p:set>
                                    <p:anim calcmode="lin" valueType="num">
                                      <p:cBhvr>
                                        <p:cTn dur="500" fill="hold" id="32"/>
                                        <p:tgtEl>
                                          <p:spTgt spid="22"/>
                                        </p:tgtEl>
                                        <p:attrNameLst>
                                          <p:attrName>ppt_w</p:attrName>
                                        </p:attrNameLst>
                                      </p:cBhvr>
                                      <p:tavLst>
                                        <p:tav tm="0">
                                          <p:val>
                                            <p:fltVal val="0"/>
                                          </p:val>
                                        </p:tav>
                                        <p:tav tm="100000">
                                          <p:val>
                                            <p:strVal val="#ppt_w"/>
                                          </p:val>
                                        </p:tav>
                                      </p:tavLst>
                                    </p:anim>
                                    <p:anim calcmode="lin" valueType="num">
                                      <p:cBhvr>
                                        <p:cTn dur="500" fill="hold" id="33"/>
                                        <p:tgtEl>
                                          <p:spTgt spid="22"/>
                                        </p:tgtEl>
                                        <p:attrNameLst>
                                          <p:attrName>ppt_h</p:attrName>
                                        </p:attrNameLst>
                                      </p:cBhvr>
                                      <p:tavLst>
                                        <p:tav tm="0">
                                          <p:val>
                                            <p:fltVal val="0"/>
                                          </p:val>
                                        </p:tav>
                                        <p:tav tm="100000">
                                          <p:val>
                                            <p:strVal val="#ppt_h"/>
                                          </p:val>
                                        </p:tav>
                                      </p:tavLst>
                                    </p:anim>
                                    <p:animEffect filter="fade" transition="in">
                                      <p:cBhvr>
                                        <p:cTn dur="500" id="34"/>
                                        <p:tgtEl>
                                          <p:spTgt spid="22"/>
                                        </p:tgtEl>
                                      </p:cBhvr>
                                    </p:animEffect>
                                  </p:childTnLst>
                                </p:cTn>
                              </p:par>
                              <p:par>
                                <p:cTn fill="hold" id="35" nodeType="withEffect" presetClass="entr" presetID="53" presetSubtype="0">
                                  <p:stCondLst>
                                    <p:cond delay="0"/>
                                  </p:stCondLst>
                                  <p:childTnLst>
                                    <p:set>
                                      <p:cBhvr>
                                        <p:cTn dur="1" fill="hold" id="36">
                                          <p:stCondLst>
                                            <p:cond delay="0"/>
                                          </p:stCondLst>
                                        </p:cTn>
                                        <p:tgtEl>
                                          <p:spTgt spid="25"/>
                                        </p:tgtEl>
                                        <p:attrNameLst>
                                          <p:attrName>style.visibility</p:attrName>
                                        </p:attrNameLst>
                                      </p:cBhvr>
                                      <p:to>
                                        <p:strVal val="visible"/>
                                      </p:to>
                                    </p:set>
                                    <p:anim calcmode="lin" valueType="num">
                                      <p:cBhvr>
                                        <p:cTn dur="500" fill="hold" id="37"/>
                                        <p:tgtEl>
                                          <p:spTgt spid="25"/>
                                        </p:tgtEl>
                                        <p:attrNameLst>
                                          <p:attrName>ppt_w</p:attrName>
                                        </p:attrNameLst>
                                      </p:cBhvr>
                                      <p:tavLst>
                                        <p:tav tm="0">
                                          <p:val>
                                            <p:fltVal val="0"/>
                                          </p:val>
                                        </p:tav>
                                        <p:tav tm="100000">
                                          <p:val>
                                            <p:strVal val="#ppt_w"/>
                                          </p:val>
                                        </p:tav>
                                      </p:tavLst>
                                    </p:anim>
                                    <p:anim calcmode="lin" valueType="num">
                                      <p:cBhvr>
                                        <p:cTn dur="500" fill="hold" id="38"/>
                                        <p:tgtEl>
                                          <p:spTgt spid="25"/>
                                        </p:tgtEl>
                                        <p:attrNameLst>
                                          <p:attrName>ppt_h</p:attrName>
                                        </p:attrNameLst>
                                      </p:cBhvr>
                                      <p:tavLst>
                                        <p:tav tm="0">
                                          <p:val>
                                            <p:fltVal val="0"/>
                                          </p:val>
                                        </p:tav>
                                        <p:tav tm="100000">
                                          <p:val>
                                            <p:strVal val="#ppt_h"/>
                                          </p:val>
                                        </p:tav>
                                      </p:tavLst>
                                    </p:anim>
                                    <p:animEffect filter="fade" transition="in">
                                      <p:cBhvr>
                                        <p:cTn dur="500" id="39"/>
                                        <p:tgtEl>
                                          <p:spTgt spid="25"/>
                                        </p:tgtEl>
                                      </p:cBhvr>
                                    </p:animEffect>
                                  </p:childTnLst>
                                </p:cTn>
                              </p:par>
                              <p:par>
                                <p:cTn fill="hold" id="40" nodeType="withEffect" presetClass="entr" presetID="53" presetSubtype="0">
                                  <p:stCondLst>
                                    <p:cond delay="0"/>
                                  </p:stCondLst>
                                  <p:childTnLst>
                                    <p:set>
                                      <p:cBhvr>
                                        <p:cTn dur="1" fill="hold" id="41">
                                          <p:stCondLst>
                                            <p:cond delay="0"/>
                                          </p:stCondLst>
                                        </p:cTn>
                                        <p:tgtEl>
                                          <p:spTgt spid="28"/>
                                        </p:tgtEl>
                                        <p:attrNameLst>
                                          <p:attrName>style.visibility</p:attrName>
                                        </p:attrNameLst>
                                      </p:cBhvr>
                                      <p:to>
                                        <p:strVal val="visible"/>
                                      </p:to>
                                    </p:set>
                                    <p:anim calcmode="lin" valueType="num">
                                      <p:cBhvr>
                                        <p:cTn dur="500" fill="hold" id="42"/>
                                        <p:tgtEl>
                                          <p:spTgt spid="28"/>
                                        </p:tgtEl>
                                        <p:attrNameLst>
                                          <p:attrName>ppt_w</p:attrName>
                                        </p:attrNameLst>
                                      </p:cBhvr>
                                      <p:tavLst>
                                        <p:tav tm="0">
                                          <p:val>
                                            <p:fltVal val="0"/>
                                          </p:val>
                                        </p:tav>
                                        <p:tav tm="100000">
                                          <p:val>
                                            <p:strVal val="#ppt_w"/>
                                          </p:val>
                                        </p:tav>
                                      </p:tavLst>
                                    </p:anim>
                                    <p:anim calcmode="lin" valueType="num">
                                      <p:cBhvr>
                                        <p:cTn dur="500" fill="hold" id="43"/>
                                        <p:tgtEl>
                                          <p:spTgt spid="28"/>
                                        </p:tgtEl>
                                        <p:attrNameLst>
                                          <p:attrName>ppt_h</p:attrName>
                                        </p:attrNameLst>
                                      </p:cBhvr>
                                      <p:tavLst>
                                        <p:tav tm="0">
                                          <p:val>
                                            <p:fltVal val="0"/>
                                          </p:val>
                                        </p:tav>
                                        <p:tav tm="100000">
                                          <p:val>
                                            <p:strVal val="#ppt_h"/>
                                          </p:val>
                                        </p:tav>
                                      </p:tavLst>
                                    </p:anim>
                                    <p:animEffect filter="fade" transition="in">
                                      <p:cBhvr>
                                        <p:cTn dur="500" id="44"/>
                                        <p:tgtEl>
                                          <p:spTgt spid="28"/>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2" presetSubtype="2">
                                  <p:stCondLst>
                                    <p:cond delay="0"/>
                                  </p:stCondLst>
                                  <p:childTnLst>
                                    <p:set>
                                      <p:cBhvr>
                                        <p:cTn dur="1" fill="hold" id="48">
                                          <p:stCondLst>
                                            <p:cond delay="0"/>
                                          </p:stCondLst>
                                        </p:cTn>
                                        <p:tgtEl>
                                          <p:spTgt spid="7"/>
                                        </p:tgtEl>
                                        <p:attrNameLst>
                                          <p:attrName>style.visibility</p:attrName>
                                        </p:attrNameLst>
                                      </p:cBhvr>
                                      <p:to>
                                        <p:strVal val="visible"/>
                                      </p:to>
                                    </p:set>
                                    <p:anim calcmode="lin" valueType="num">
                                      <p:cBhvr additive="base">
                                        <p:cTn dur="500" fill="hold" id="49"/>
                                        <p:tgtEl>
                                          <p:spTgt spid="7"/>
                                        </p:tgtEl>
                                        <p:attrNameLst>
                                          <p:attrName>ppt_x</p:attrName>
                                        </p:attrNameLst>
                                      </p:cBhvr>
                                      <p:tavLst>
                                        <p:tav tm="0">
                                          <p:val>
                                            <p:strVal val="1+#ppt_w/2"/>
                                          </p:val>
                                        </p:tav>
                                        <p:tav tm="100000">
                                          <p:val>
                                            <p:strVal val="#ppt_x"/>
                                          </p:val>
                                        </p:tav>
                                      </p:tavLst>
                                    </p:anim>
                                    <p:anim calcmode="lin" valueType="num">
                                      <p:cBhvr additive="base">
                                        <p:cTn dur="500" fill="hold" id="50"/>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b="19262" l="11474" r="16394" t="25000"/>
          <a:stretch>
            <a:fillRect/>
          </a:stretch>
        </p:blipFill>
        <p:spPr>
          <a:xfrm flipH="1">
            <a:off x="685800" y="2343150"/>
            <a:ext cx="2133600" cy="1648691"/>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7702817" y="4446741"/>
            <a:ext cx="1442934" cy="696759"/>
          </a:xfrm>
          <a:prstGeom prst="rect">
            <a:avLst/>
          </a:prstGeom>
        </p:spPr>
      </p:pic>
      <p:pic>
        <p:nvPicPr>
          <p:cNvPr id="9" name="图片 8"/>
          <p:cNvPicPr>
            <a:picLocks noChangeAspect="1"/>
          </p:cNvPicPr>
          <p:nvPr/>
        </p:nvPicPr>
        <p:blipFill>
          <a:blip r:embed="rId3">
            <a:extLst>
              <a:ext uri="{28A0092B-C50C-407E-A947-70E740481C1C}">
                <a14:useLocalDpi val="0"/>
              </a:ext>
            </a:extLst>
          </a:blip>
          <a:stretch>
            <a:fillRect/>
          </a:stretch>
        </p:blipFill>
        <p:spPr>
          <a:xfrm flipH="1" flipV="1">
            <a:off x="-1" y="0"/>
            <a:ext cx="1442934" cy="696759"/>
          </a:xfrm>
          <a:prstGeom prst="rect">
            <a:avLst/>
          </a:prstGeom>
        </p:spPr>
      </p:pic>
      <p:sp>
        <p:nvSpPr>
          <p:cNvPr id="17" name="文本框 16"/>
          <p:cNvSpPr txBox="1"/>
          <p:nvPr/>
        </p:nvSpPr>
        <p:spPr>
          <a:xfrm>
            <a:off x="1219200" y="1276350"/>
            <a:ext cx="1402080" cy="1554480"/>
          </a:xfrm>
          <a:prstGeom prst="rect">
            <a:avLst/>
          </a:prstGeom>
          <a:noFill/>
        </p:spPr>
        <p:txBody>
          <a:bodyPr anchor="t" rtlCol="0" vert="horz" wrap="none">
            <a:spAutoFit/>
          </a:bodyPr>
          <a:lstStyle/>
          <a:p>
            <a:r>
              <a:rPr altLang="zh-CN" b="1" lang="en-US" smtClean="0" sz="9600">
                <a:latin charset="-122" panose="02010600000101010101" pitchFamily="2" typeface="汉仪楷体简"/>
                <a:ea charset="-122" panose="02010600000101010101" pitchFamily="2" typeface="汉仪楷体简"/>
                <a:sym typeface="+mn-ea"/>
              </a:rPr>
              <a:t>01</a:t>
            </a:r>
          </a:p>
        </p:txBody>
      </p:sp>
      <p:sp>
        <p:nvSpPr>
          <p:cNvPr id="20" name="文本框 19"/>
          <p:cNvSpPr txBox="1"/>
          <p:nvPr/>
        </p:nvSpPr>
        <p:spPr>
          <a:xfrm>
            <a:off x="2819400" y="1387554"/>
            <a:ext cx="4800600" cy="1097280"/>
          </a:xfrm>
          <a:prstGeom prst="rect">
            <a:avLst/>
          </a:prstGeom>
          <a:noFill/>
          <a:ln>
            <a:noFill/>
          </a:ln>
        </p:spPr>
        <p:txBody>
          <a:bodyPr anchor="t" rtlCol="0" wrap="square">
            <a:spAutoFit/>
          </a:bodyPr>
          <a:lstStyle/>
          <a:p>
            <a:r>
              <a:rPr altLang="en-US" b="1" lang="zh-CN" smtClean="0" spc="600" sz="6600">
                <a:latin charset="-122" panose="02010600000101010101" pitchFamily="2" typeface="汉仪楷体简"/>
                <a:ea charset="-122" panose="02010600000101010101" pitchFamily="2" typeface="汉仪楷体简"/>
                <a:cs typeface="+mj-ea"/>
              </a:rPr>
              <a:t>围棋的历史</a:t>
            </a:r>
          </a:p>
        </p:txBody>
      </p:sp>
      <p:pic>
        <p:nvPicPr>
          <p:cNvPr id="7" name="图片 6"/>
          <p:cNvPicPr>
            <a:picLocks noChangeAspect="1"/>
          </p:cNvPicPr>
          <p:nvPr/>
        </p:nvPicPr>
        <p:blipFill>
          <a:blip r:embed="rId4">
            <a:extLst>
              <a:ext uri="{BEBA8EAE-BF5A-486C-A8C5-ECC9F3942E4B}">
                <a14:imgProps>
                  <a14:imgLayer xmlns:d3p1="http://schemas.openxmlformats.org/officeDocument/2006/relationships" d3p1:embed="">
                    <a14:imgEffect>
                      <a14:saturation sat="33000"/>
                    </a14:imgEffect>
                    <a14:imgEffect>
                      <a14:brightnessContrast contrast="20000"/>
                    </a14:imgEffect>
                  </a14:imgLayer>
                </a14:imgProps>
              </a:ext>
              <a:ext uri="{28A0092B-C50C-407E-A947-70E740481C1C}">
                <a14:useLocalDpi val="0"/>
              </a:ext>
            </a:extLst>
          </a:blip>
          <a:stretch>
            <a:fillRect/>
          </a:stretch>
        </p:blipFill>
        <p:spPr>
          <a:xfrm>
            <a:off x="6400800" y="2510459"/>
            <a:ext cx="2133600" cy="1890091"/>
          </a:xfrm>
          <a:prstGeom prst="rect">
            <a:avLst/>
          </a:prstGeom>
        </p:spPr>
      </p:pic>
      <p:sp>
        <p:nvSpPr>
          <p:cNvPr id="31" name="矩形 30"/>
          <p:cNvSpPr/>
          <p:nvPr/>
        </p:nvSpPr>
        <p:spPr>
          <a:xfrm>
            <a:off x="2971800" y="2419350"/>
            <a:ext cx="4572000" cy="457200"/>
          </a:xfrm>
          <a:prstGeom prst="rect">
            <a:avLst/>
          </a:prstGeom>
        </p:spPr>
        <p:txBody>
          <a:bodyPr>
            <a:spAutoFit/>
          </a:bodyPr>
          <a:lstStyle/>
          <a:p>
            <a:r>
              <a:rPr altLang="en-US" lang="zh-CN" smtClean="0" sz="1200"/>
              <a:t>introduction to the historical rules of chinese go introduction to the historical rules of chinese go</a:t>
            </a:r>
          </a:p>
        </p:txBody>
      </p:sp>
    </p:spTree>
    <p:extLst>
      <p:ext uri="{BB962C8B-B14F-4D97-AF65-F5344CB8AC3E}">
        <p14:creationId val="3410488103"/>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6">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par>
                                <p:cTn fill="hold" id="9" nodeType="withEffect" presetClass="entr" presetID="2" presetSubtype="9">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0-#ppt_w/2"/>
                                          </p:val>
                                        </p:tav>
                                        <p:tav tm="100000">
                                          <p:val>
                                            <p:strVal val="#ppt_x"/>
                                          </p:val>
                                        </p:tav>
                                      </p:tavLst>
                                    </p:anim>
                                    <p:anim calcmode="lin" valueType="num">
                                      <p:cBhvr additive="base">
                                        <p:cTn dur="500" fill="hold" id="12"/>
                                        <p:tgtEl>
                                          <p:spTgt spid="9"/>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4">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fill="hold" id="17"/>
                                        <p:tgtEl>
                                          <p:spTgt spid="2"/>
                                        </p:tgtEl>
                                        <p:attrNameLst>
                                          <p:attrName>ppt_x</p:attrName>
                                        </p:attrNameLst>
                                      </p:cBhvr>
                                      <p:tavLst>
                                        <p:tav tm="0">
                                          <p:val>
                                            <p:strVal val="#ppt_x"/>
                                          </p:val>
                                        </p:tav>
                                        <p:tav tm="100000">
                                          <p:val>
                                            <p:strVal val="#ppt_x"/>
                                          </p:val>
                                        </p:tav>
                                      </p:tavLst>
                                    </p:anim>
                                    <p:anim calcmode="lin" valueType="num">
                                      <p:cBhvr additive="base">
                                        <p:cTn dur="500" fill="hold" id="18"/>
                                        <p:tgtEl>
                                          <p:spTgt spid="2"/>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fill="hold" id="21"/>
                                        <p:tgtEl>
                                          <p:spTgt spid="17"/>
                                        </p:tgtEl>
                                        <p:attrNameLst>
                                          <p:attrName>ppt_x</p:attrName>
                                        </p:attrNameLst>
                                      </p:cBhvr>
                                      <p:tavLst>
                                        <p:tav tm="0">
                                          <p:val>
                                            <p:strVal val="#ppt_x"/>
                                          </p:val>
                                        </p:tav>
                                        <p:tav tm="100000">
                                          <p:val>
                                            <p:strVal val="#ppt_x"/>
                                          </p:val>
                                        </p:tav>
                                      </p:tavLst>
                                    </p:anim>
                                    <p:anim calcmode="lin" valueType="num">
                                      <p:cBhvr additive="base">
                                        <p:cTn dur="500" fill="hold" id="22"/>
                                        <p:tgtEl>
                                          <p:spTgt spid="17"/>
                                        </p:tgtEl>
                                        <p:attrNameLst>
                                          <p:attrName>ppt_y</p:attrName>
                                        </p:attrNameLst>
                                      </p:cBhvr>
                                      <p:tavLst>
                                        <p:tav tm="0">
                                          <p:val>
                                            <p:strVal val="1+#ppt_h/2"/>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2" presetSubtype="8">
                                  <p:stCondLst>
                                    <p:cond delay="0"/>
                                  </p:stCondLst>
                                  <p:childTnLst>
                                    <p:set>
                                      <p:cBhvr>
                                        <p:cTn dur="1" fill="hold" id="26">
                                          <p:stCondLst>
                                            <p:cond delay="0"/>
                                          </p:stCondLst>
                                        </p:cTn>
                                        <p:tgtEl>
                                          <p:spTgt spid="20"/>
                                        </p:tgtEl>
                                        <p:attrNameLst>
                                          <p:attrName>style.visibility</p:attrName>
                                        </p:attrNameLst>
                                      </p:cBhvr>
                                      <p:to>
                                        <p:strVal val="visible"/>
                                      </p:to>
                                    </p:set>
                                    <p:animEffect filter="wipe(left)" transition="in">
                                      <p:cBhvr>
                                        <p:cTn dur="500" id="27"/>
                                        <p:tgtEl>
                                          <p:spTgt spid="20"/>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31"/>
                                        </p:tgtEl>
                                        <p:attrNameLst>
                                          <p:attrName>style.visibility</p:attrName>
                                        </p:attrNameLst>
                                      </p:cBhvr>
                                      <p:to>
                                        <p:strVal val="visible"/>
                                      </p:to>
                                    </p:set>
                                    <p:anim calcmode="lin" valueType="num">
                                      <p:cBhvr additive="base">
                                        <p:cTn dur="500" fill="hold" id="32"/>
                                        <p:tgtEl>
                                          <p:spTgt spid="31"/>
                                        </p:tgtEl>
                                        <p:attrNameLst>
                                          <p:attrName>ppt_x</p:attrName>
                                        </p:attrNameLst>
                                      </p:cBhvr>
                                      <p:tavLst>
                                        <p:tav tm="0">
                                          <p:val>
                                            <p:strVal val="#ppt_x"/>
                                          </p:val>
                                        </p:tav>
                                        <p:tav tm="100000">
                                          <p:val>
                                            <p:strVal val="#ppt_x"/>
                                          </p:val>
                                        </p:tav>
                                      </p:tavLst>
                                    </p:anim>
                                    <p:anim calcmode="lin" valueType="num">
                                      <p:cBhvr additive="base">
                                        <p:cTn dur="500" fill="hold" id="33"/>
                                        <p:tgtEl>
                                          <p:spTgt spid="31"/>
                                        </p:tgtEl>
                                        <p:attrNameLst>
                                          <p:attrName>ppt_y</p:attrName>
                                        </p:attrNameLst>
                                      </p:cBhvr>
                                      <p:tavLst>
                                        <p:tav tm="0">
                                          <p:val>
                                            <p:strVal val="1+#ppt_h/2"/>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 presetSubtype="2">
                                  <p:stCondLst>
                                    <p:cond delay="0"/>
                                  </p:stCondLst>
                                  <p:childTnLst>
                                    <p:set>
                                      <p:cBhvr>
                                        <p:cTn dur="1" fill="hold" id="37">
                                          <p:stCondLst>
                                            <p:cond delay="0"/>
                                          </p:stCondLst>
                                        </p:cTn>
                                        <p:tgtEl>
                                          <p:spTgt spid="7"/>
                                        </p:tgtEl>
                                        <p:attrNameLst>
                                          <p:attrName>style.visibility</p:attrName>
                                        </p:attrNameLst>
                                      </p:cBhvr>
                                      <p:to>
                                        <p:strVal val="visible"/>
                                      </p:to>
                                    </p:set>
                                    <p:anim calcmode="lin" valueType="num">
                                      <p:cBhvr additive="base">
                                        <p:cTn dur="500" fill="hold" id="38"/>
                                        <p:tgtEl>
                                          <p:spTgt spid="7"/>
                                        </p:tgtEl>
                                        <p:attrNameLst>
                                          <p:attrName>ppt_x</p:attrName>
                                        </p:attrNameLst>
                                      </p:cBhvr>
                                      <p:tavLst>
                                        <p:tav tm="0">
                                          <p:val>
                                            <p:strVal val="1+#ppt_w/2"/>
                                          </p:val>
                                        </p:tav>
                                        <p:tav tm="100000">
                                          <p:val>
                                            <p:strVal val="#ppt_x"/>
                                          </p:val>
                                        </p:tav>
                                      </p:tavLst>
                                    </p:anim>
                                    <p:anim calcmode="lin" valueType="num">
                                      <p:cBhvr additive="base">
                                        <p:cTn dur="500" fill="hold" id="39"/>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0"/>
      <p:bldP grpId="0" spid="3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6737818" y="1638702"/>
            <a:ext cx="1567982" cy="1314048"/>
          </a:xfrm>
          <a:prstGeom prst="rect">
            <a:avLst/>
          </a:prstGeom>
        </p:spPr>
      </p:pic>
      <p:sp>
        <p:nvSpPr>
          <p:cNvPr id="9" name="文本框 8"/>
          <p:cNvSpPr txBox="1"/>
          <p:nvPr/>
        </p:nvSpPr>
        <p:spPr>
          <a:xfrm>
            <a:off x="959518" y="1200150"/>
            <a:ext cx="5943600" cy="4206240"/>
          </a:xfrm>
          <a:prstGeom prst="rect">
            <a:avLst/>
          </a:prstGeom>
          <a:noFill/>
        </p:spPr>
        <p:txBody>
          <a:bodyPr anchor="t" rtlCol="0" wrap="square">
            <a:spAutoFit/>
          </a:bodyPr>
          <a:lstStyle/>
          <a:p>
            <a:pPr>
              <a:lnSpc>
                <a:spcPct val="150000"/>
              </a:lnSpc>
            </a:pPr>
            <a:r>
              <a:rPr altLang="en-US" lang="zh-CN" sz="3000">
                <a:latin charset="-122" panose="02010800040101010101" typeface="华文行楷"/>
                <a:ea charset="-122" panose="02010800040101010101" typeface="华文行楷"/>
              </a:rPr>
              <a:t>围棋</a:t>
            </a:r>
          </a:p>
          <a:p>
            <a:pPr>
              <a:lnSpc>
                <a:spcPct val="150000"/>
              </a:lnSpc>
            </a:pPr>
            <a:r>
              <a:rPr altLang="en-US" lang="zh-CN" sz="3000">
                <a:latin charset="-122" panose="02010800040101010101" typeface="华文行楷"/>
                <a:ea charset="-122" panose="02010800040101010101" typeface="华文行楷"/>
              </a:rPr>
              <a:t>是一种策略性两人棋类游戏，中国古时称“弈”，西方名称“Go”。流行于东亚国家（中、日、韩、朝），属琴棋书画四艺之一。围棋起源于中国传为帝尧所作</a:t>
            </a:r>
          </a:p>
        </p:txBody>
      </p:sp>
      <p:sp>
        <p:nvSpPr>
          <p:cNvPr id="3" name="矩形 2"/>
          <p:cNvSpPr/>
          <p:nvPr/>
        </p:nvSpPr>
        <p:spPr>
          <a:xfrm>
            <a:off x="2190043" y="3387183"/>
            <a:ext cx="5887157" cy="731520"/>
          </a:xfrm>
          <a:prstGeom prst="rect">
            <a:avLst/>
          </a:prstGeom>
        </p:spPr>
        <p:txBody>
          <a:bodyPr wrap="square">
            <a:spAutoFit/>
          </a:bodyPr>
          <a:lstStyle/>
          <a:p>
            <a:pPr>
              <a:lnSpc>
                <a:spcPct val="150000"/>
              </a:lnSpc>
            </a:pPr>
            <a:r>
              <a:rPr altLang="en-US" lang="zh-CN" smtClean="0" sz="1400"/>
              <a:t>春秋战国时期即有记载。隋唐时经朝鲜传入日本，流传到欧美各国。围棋蕴含着中华文化的丰富内涵，它是中国文化与文明的体现。</a:t>
            </a:r>
          </a:p>
        </p:txBody>
      </p:sp>
      <p:pic>
        <p:nvPicPr>
          <p:cNvPr id="4" name="图片 3"/>
          <p:cNvPicPr>
            <a:picLocks noChangeAspect="1"/>
          </p:cNvPicPr>
          <p:nvPr/>
        </p:nvPicPr>
        <p:blipFill>
          <a:blip r:embed="rId3">
            <a:extLst>
              <a:ext uri="{28A0092B-C50C-407E-A947-70E740481C1C}">
                <a14:useLocalDpi val="0"/>
              </a:ext>
            </a:extLst>
          </a:blip>
          <a:stretch>
            <a:fillRect/>
          </a:stretch>
        </p:blipFill>
        <p:spPr>
          <a:xfrm>
            <a:off x="940200" y="3199405"/>
            <a:ext cx="1126671" cy="1126671"/>
          </a:xfrm>
          <a:prstGeom prst="rect">
            <a:avLst/>
          </a:prstGeom>
        </p:spPr>
      </p:pic>
      <p:cxnSp>
        <p:nvCxnSpPr>
          <p:cNvPr id="6" name="直接连接符 5"/>
          <p:cNvCxnSpPr/>
          <p:nvPr/>
        </p:nvCxnSpPr>
        <p:spPr>
          <a:xfrm>
            <a:off x="990600" y="3030676"/>
            <a:ext cx="7137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34558605"/>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6" presetSubtype="21">
                                  <p:stCondLst>
                                    <p:cond delay="0"/>
                                  </p:stCondLst>
                                  <p:childTnLst>
                                    <p:set>
                                      <p:cBhvr>
                                        <p:cTn dur="1" fill="hold" id="18">
                                          <p:stCondLst>
                                            <p:cond delay="0"/>
                                          </p:stCondLst>
                                        </p:cTn>
                                        <p:tgtEl>
                                          <p:spTgt spid="6"/>
                                        </p:tgtEl>
                                        <p:attrNameLst>
                                          <p:attrName>style.visibility</p:attrName>
                                        </p:attrNameLst>
                                      </p:cBhvr>
                                      <p:to>
                                        <p:strVal val="visible"/>
                                      </p:to>
                                    </p:set>
                                    <p:animEffect filter="barn(inVertical)" transition="in">
                                      <p:cBhvr>
                                        <p:cTn dur="500" id="19"/>
                                        <p:tgtEl>
                                          <p:spTgt spid="6"/>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 presetSubtype="4">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additive="base">
                                        <p:cTn dur="500" fill="hold" id="24"/>
                                        <p:tgtEl>
                                          <p:spTgt spid="4"/>
                                        </p:tgtEl>
                                        <p:attrNameLst>
                                          <p:attrName>ppt_x</p:attrName>
                                        </p:attrNameLst>
                                      </p:cBhvr>
                                      <p:tavLst>
                                        <p:tav tm="0">
                                          <p:val>
                                            <p:strVal val="#ppt_x"/>
                                          </p:val>
                                        </p:tav>
                                        <p:tav tm="100000">
                                          <p:val>
                                            <p:strVal val="#ppt_x"/>
                                          </p:val>
                                        </p:tav>
                                      </p:tavLst>
                                    </p:anim>
                                    <p:anim calcmode="lin" valueType="num">
                                      <p:cBhvr additive="base">
                                        <p:cTn dur="500" fill="hold" id="25"/>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2" presetSubtype="8">
                                  <p:stCondLst>
                                    <p:cond delay="0"/>
                                  </p:stCondLst>
                                  <p:childTnLst>
                                    <p:set>
                                      <p:cBhvr>
                                        <p:cTn dur="1" fill="hold" id="29">
                                          <p:stCondLst>
                                            <p:cond delay="0"/>
                                          </p:stCondLst>
                                        </p:cTn>
                                        <p:tgtEl>
                                          <p:spTgt spid="3"/>
                                        </p:tgtEl>
                                        <p:attrNameLst>
                                          <p:attrName>style.visibility</p:attrName>
                                        </p:attrNameLst>
                                      </p:cBhvr>
                                      <p:to>
                                        <p:strVal val="visible"/>
                                      </p:to>
                                    </p:set>
                                    <p:animEffect filter="wipe(left)" transition="in">
                                      <p:cBhvr>
                                        <p:cTn dur="500" id="30"/>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854869" y="1504340"/>
            <a:ext cx="1583531" cy="457200"/>
          </a:xfrm>
          <a:prstGeom prst="rect">
            <a:avLst/>
          </a:prstGeom>
          <a:noFill/>
          <a:ln>
            <a:noFill/>
          </a:ln>
        </p:spPr>
        <p:txBody>
          <a:bodyPr anchor="t" rtlCol="0" wrap="square">
            <a:spAutoFit/>
          </a:bodyPr>
          <a:lstStyle/>
          <a:p>
            <a:r>
              <a:rPr altLang="en-US" b="1" lang="zh-CN" smtClean="0" sz="2400">
                <a:latin typeface="+mn-ea"/>
              </a:rPr>
              <a:t>起源</a:t>
            </a:r>
          </a:p>
        </p:txBody>
      </p:sp>
      <p:sp>
        <p:nvSpPr>
          <p:cNvPr id="5" name="文本框 4"/>
          <p:cNvSpPr txBox="1"/>
          <p:nvPr/>
        </p:nvSpPr>
        <p:spPr>
          <a:xfrm>
            <a:off x="838200" y="1925315"/>
            <a:ext cx="4572000" cy="2148840"/>
          </a:xfrm>
          <a:prstGeom prst="rect">
            <a:avLst/>
          </a:prstGeom>
          <a:noFill/>
        </p:spPr>
        <p:txBody>
          <a:bodyPr anchor="t" rtlCol="0" wrap="square">
            <a:spAutoFit/>
          </a:bodyPr>
          <a:lstStyle/>
          <a:p>
            <a:pPr>
              <a:lnSpc>
                <a:spcPct val="200000"/>
              </a:lnSpc>
            </a:pPr>
            <a:r>
              <a:rPr altLang="en-US" lang="zh-CN" sz="1350"/>
              <a:t>围棋，起源于中国，中国古代称为“弈”，可以说是棋类之鼻祖围棋至今已有4000多年的历史。据先秦典籍《世本》记载，“尧造围棋，丹朱善之。”晋张华在《博物志》中继承并发展了这种说法：“尧造围棋，以教子丹朱。若白：舜以子商均愚，故作围棋以教之。”</a:t>
            </a:r>
          </a:p>
        </p:txBody>
      </p:sp>
      <p:pic>
        <p:nvPicPr>
          <p:cNvPr id="13" name="图片 12"/>
          <p:cNvPicPr>
            <a:picLocks noChangeAspect="1"/>
          </p:cNvPicPr>
          <p:nvPr/>
        </p:nvPicPr>
        <p:blipFill>
          <a:blip r:embed="rId2">
            <a:extLst>
              <a:ext uri="{28A0092B-C50C-407E-A947-70E740481C1C}">
                <a14:useLocalDpi val="0"/>
              </a:ext>
            </a:extLst>
          </a:blip>
          <a:stretch>
            <a:fillRect/>
          </a:stretch>
        </p:blipFill>
        <p:spPr>
          <a:xfrm>
            <a:off x="5486400" y="1352550"/>
            <a:ext cx="3048000" cy="3048000"/>
          </a:xfrm>
          <a:prstGeom prst="rect">
            <a:avLst/>
          </a:prstGeom>
        </p:spPr>
      </p:pic>
      <p:cxnSp>
        <p:nvCxnSpPr>
          <p:cNvPr id="16" name="直接连接符 15"/>
          <p:cNvCxnSpPr/>
          <p:nvPr/>
        </p:nvCxnSpPr>
        <p:spPr>
          <a:xfrm>
            <a:off x="1722834" y="1732940"/>
            <a:ext cx="353496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96759142"/>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id="10" nodeType="with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5"/>
                                        </p:tgtEl>
                                        <p:attrNameLst>
                                          <p:attrName>style.visibility</p:attrName>
                                        </p:attrNameLst>
                                      </p:cBhvr>
                                      <p:to>
                                        <p:strVal val="visible"/>
                                      </p:to>
                                    </p:set>
                                    <p:animEffect filter="wipe(up)" transition="in">
                                      <p:cBhvr>
                                        <p:cTn dur="500" id="19"/>
                                        <p:tgtEl>
                                          <p:spTgt spid="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 presetSubtype="4">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500" fill="hold" id="24"/>
                                        <p:tgtEl>
                                          <p:spTgt spid="13"/>
                                        </p:tgtEl>
                                        <p:attrNameLst>
                                          <p:attrName>ppt_x</p:attrName>
                                        </p:attrNameLst>
                                      </p:cBhvr>
                                      <p:tavLst>
                                        <p:tav tm="0">
                                          <p:val>
                                            <p:strVal val="#ppt_x"/>
                                          </p:val>
                                        </p:tav>
                                        <p:tav tm="100000">
                                          <p:val>
                                            <p:strVal val="#ppt_x"/>
                                          </p:val>
                                        </p:tav>
                                      </p:tavLst>
                                    </p:anim>
                                    <p:anim calcmode="lin" valueType="num">
                                      <p:cBhvr additive="base">
                                        <p:cTn dur="500" fill="hold" id="25"/>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p:cNvSpPr txBox="1"/>
          <p:nvPr/>
        </p:nvSpPr>
        <p:spPr>
          <a:xfrm>
            <a:off x="638464" y="1962607"/>
            <a:ext cx="7819736" cy="1017270"/>
          </a:xfrm>
          <a:prstGeom prst="rect">
            <a:avLst/>
          </a:prstGeom>
          <a:noFill/>
        </p:spPr>
        <p:txBody>
          <a:bodyPr anchor="t" rtlCol="0" wrap="square">
            <a:spAutoFit/>
          </a:bodyPr>
          <a:lstStyle/>
          <a:p>
            <a:pPr>
              <a:lnSpc>
                <a:spcPct val="150000"/>
              </a:lnSpc>
            </a:pPr>
            <a:r>
              <a:rPr altLang="en-US" lang="zh-CN" sz="1350"/>
              <a:t>围棋这时已在社会广泛流传了。《左传·襄公二十五年》载：“卫献公自夷仪使与宁喜言，宁喜许之。大叔文子闻之，曰：‘呜呼……今宁子视君不如弈棋，其何以免乎？弈者举棋不定，不胜其耦，而况置君而弗定乎？必不免矣！’</a:t>
            </a:r>
          </a:p>
        </p:txBody>
      </p:sp>
      <p:grpSp>
        <p:nvGrpSpPr>
          <p:cNvPr id="16" name="组合 15"/>
          <p:cNvGrpSpPr/>
          <p:nvPr/>
        </p:nvGrpSpPr>
        <p:grpSpPr>
          <a:xfrm>
            <a:off x="729343" y="1347989"/>
            <a:ext cx="2928257" cy="537961"/>
            <a:chOff x="729343" y="1374322"/>
            <a:chExt cx="2928257" cy="537961"/>
          </a:xfrm>
        </p:grpSpPr>
        <p:sp>
          <p:nvSpPr>
            <p:cNvPr id="8" name="文本框 7"/>
            <p:cNvSpPr txBox="1"/>
            <p:nvPr/>
          </p:nvSpPr>
          <p:spPr>
            <a:xfrm>
              <a:off x="762000" y="1428750"/>
              <a:ext cx="2895600" cy="731520"/>
            </a:xfrm>
            <a:prstGeom prst="rect">
              <a:avLst/>
            </a:prstGeom>
            <a:noFill/>
          </p:spPr>
          <p:txBody>
            <a:bodyPr anchor="t" rtlCol="0" wrap="square">
              <a:spAutoFit/>
            </a:bodyPr>
            <a:lstStyle/>
            <a:p>
              <a:r>
                <a:rPr altLang="en-US" lang="zh-CN" smtClean="0" sz="2100">
                  <a:latin charset="-122" panose="02010800040101010101" typeface="华文行楷"/>
                  <a:ea charset="-122" panose="02010800040101010101" typeface="华文行楷"/>
                </a:rPr>
                <a:t>春      秋      战       国</a:t>
              </a:r>
            </a:p>
          </p:txBody>
        </p:sp>
        <p:sp>
          <p:nvSpPr>
            <p:cNvPr id="7" name="椭圆 6"/>
            <p:cNvSpPr/>
            <p:nvPr/>
          </p:nvSpPr>
          <p:spPr>
            <a:xfrm>
              <a:off x="729343" y="1380685"/>
              <a:ext cx="511628" cy="5116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1447800" y="1380685"/>
              <a:ext cx="511628" cy="5116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2155372" y="1400655"/>
              <a:ext cx="511628" cy="5116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2895600" y="1374322"/>
              <a:ext cx="511628" cy="5116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文本框 16"/>
          <p:cNvSpPr txBox="1"/>
          <p:nvPr/>
        </p:nvSpPr>
        <p:spPr>
          <a:xfrm>
            <a:off x="609600" y="3297146"/>
            <a:ext cx="5544622" cy="1017270"/>
          </a:xfrm>
          <a:prstGeom prst="rect">
            <a:avLst/>
          </a:prstGeom>
          <a:noFill/>
        </p:spPr>
        <p:txBody>
          <a:bodyPr anchor="t" rtlCol="0" wrap="square">
            <a:spAutoFit/>
          </a:bodyPr>
          <a:lstStyle/>
          <a:p>
            <a:pPr>
              <a:lnSpc>
                <a:spcPct val="150000"/>
              </a:lnSpc>
            </a:pPr>
            <a:r>
              <a:rPr altLang="en-US" lang="zh-CN" smtClean="0" sz="1350"/>
              <a:t>这是历史上第一次可靠的涉及围棋的记载，时间是公元前548年。孔子《论语·阳货》载：子曰：“饱食终日，无所用心，难矣哉。不有博弈者乎？为之犹贤乎已。</a:t>
            </a:r>
          </a:p>
        </p:txBody>
      </p:sp>
      <p:pic>
        <p:nvPicPr>
          <p:cNvPr id="18" name="图片 17"/>
          <p:cNvPicPr>
            <a:picLocks noChangeAspect="1"/>
          </p:cNvPicPr>
          <p:nvPr/>
        </p:nvPicPr>
        <p:blipFill>
          <a:blip r:embed="rId2">
            <a:extLst>
              <a:ext uri="{28A0092B-C50C-407E-A947-70E740481C1C}">
                <a14:useLocalDpi val="0"/>
              </a:ext>
            </a:extLst>
          </a:blip>
          <a:stretch>
            <a:fillRect/>
          </a:stretch>
        </p:blipFill>
        <p:spPr>
          <a:xfrm>
            <a:off x="6248400" y="2927692"/>
            <a:ext cx="2209800" cy="1244258"/>
          </a:xfrm>
          <a:prstGeom prst="rect">
            <a:avLst/>
          </a:prstGeom>
        </p:spPr>
      </p:pic>
      <p:cxnSp>
        <p:nvCxnSpPr>
          <p:cNvPr id="20" name="直接连接符 19"/>
          <p:cNvCxnSpPr/>
          <p:nvPr/>
        </p:nvCxnSpPr>
        <p:spPr>
          <a:xfrm>
            <a:off x="718457" y="3144746"/>
            <a:ext cx="5257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44573373"/>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9"/>
                                        </p:tgtEl>
                                        <p:attrNameLst>
                                          <p:attrName>style.visibility</p:attrName>
                                        </p:attrNameLst>
                                      </p:cBhvr>
                                      <p:to>
                                        <p:strVal val="visible"/>
                                      </p:to>
                                    </p:set>
                                    <p:animEffect filter="wipe(left)" transition="in">
                                      <p:cBhvr>
                                        <p:cTn dur="500" id="14"/>
                                        <p:tgtEl>
                                          <p:spTgt spid="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16" presetSubtype="21">
                                  <p:stCondLst>
                                    <p:cond delay="0"/>
                                  </p:stCondLst>
                                  <p:childTnLst>
                                    <p:set>
                                      <p:cBhvr>
                                        <p:cTn dur="1" fill="hold" id="18">
                                          <p:stCondLst>
                                            <p:cond delay="0"/>
                                          </p:stCondLst>
                                        </p:cTn>
                                        <p:tgtEl>
                                          <p:spTgt spid="20"/>
                                        </p:tgtEl>
                                        <p:attrNameLst>
                                          <p:attrName>style.visibility</p:attrName>
                                        </p:attrNameLst>
                                      </p:cBhvr>
                                      <p:to>
                                        <p:strVal val="visible"/>
                                      </p:to>
                                    </p:set>
                                    <p:animEffect filter="barn(inVertical)" transition="in">
                                      <p:cBhvr>
                                        <p:cTn dur="500" id="19"/>
                                        <p:tgtEl>
                                          <p:spTgt spid="20"/>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17"/>
                                        </p:tgtEl>
                                        <p:attrNameLst>
                                          <p:attrName>style.visibility</p:attrName>
                                        </p:attrNameLst>
                                      </p:cBhvr>
                                      <p:to>
                                        <p:strVal val="visible"/>
                                      </p:to>
                                    </p:set>
                                    <p:animEffect filter="wipe(left)" transition="in">
                                      <p:cBhvr>
                                        <p:cTn dur="500" id="24"/>
                                        <p:tgtEl>
                                          <p:spTgt spid="17"/>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53" presetSubtype="0">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p:cTn dur="500" fill="hold" id="29"/>
                                        <p:tgtEl>
                                          <p:spTgt spid="18"/>
                                        </p:tgtEl>
                                        <p:attrNameLst>
                                          <p:attrName>ppt_w</p:attrName>
                                        </p:attrNameLst>
                                      </p:cBhvr>
                                      <p:tavLst>
                                        <p:tav tm="0">
                                          <p:val>
                                            <p:fltVal val="0"/>
                                          </p:val>
                                        </p:tav>
                                        <p:tav tm="100000">
                                          <p:val>
                                            <p:strVal val="#ppt_w"/>
                                          </p:val>
                                        </p:tav>
                                      </p:tavLst>
                                    </p:anim>
                                    <p:anim calcmode="lin" valueType="num">
                                      <p:cBhvr>
                                        <p:cTn dur="500" fill="hold" id="30"/>
                                        <p:tgtEl>
                                          <p:spTgt spid="18"/>
                                        </p:tgtEl>
                                        <p:attrNameLst>
                                          <p:attrName>ppt_h</p:attrName>
                                        </p:attrNameLst>
                                      </p:cBhvr>
                                      <p:tavLst>
                                        <p:tav tm="0">
                                          <p:val>
                                            <p:fltVal val="0"/>
                                          </p:val>
                                        </p:tav>
                                        <p:tav tm="100000">
                                          <p:val>
                                            <p:strVal val="#ppt_h"/>
                                          </p:val>
                                        </p:tav>
                                      </p:tavLst>
                                    </p:anim>
                                    <p:animEffect filter="fade" transition="in">
                                      <p:cBhvr>
                                        <p:cTn dur="500" id="3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文本框 8"/>
          <p:cNvSpPr txBox="1"/>
          <p:nvPr/>
        </p:nvSpPr>
        <p:spPr>
          <a:xfrm>
            <a:off x="714664" y="1962150"/>
            <a:ext cx="5381336" cy="1017270"/>
          </a:xfrm>
          <a:prstGeom prst="rect">
            <a:avLst/>
          </a:prstGeom>
          <a:noFill/>
        </p:spPr>
        <p:txBody>
          <a:bodyPr anchor="t" rtlCol="0" wrap="square">
            <a:spAutoFit/>
          </a:bodyPr>
          <a:lstStyle/>
          <a:p>
            <a:pPr>
              <a:lnSpc>
                <a:spcPct val="150000"/>
              </a:lnSpc>
            </a:pPr>
            <a:r>
              <a:rPr altLang="en-US" lang="zh-CN" sz="1350"/>
              <a:t>秦灭六国一统天下，有关围棋的活动也鲜有记载。到东汉初年，社会上还是“博行于世而弈独绝”的状况。直至东汉中晚期，围棋活动才又渐盛行。</a:t>
            </a:r>
          </a:p>
        </p:txBody>
      </p:sp>
      <p:grpSp>
        <p:nvGrpSpPr>
          <p:cNvPr id="16" name="组合 15"/>
          <p:cNvGrpSpPr/>
          <p:nvPr/>
        </p:nvGrpSpPr>
        <p:grpSpPr>
          <a:xfrm>
            <a:off x="729343" y="1347989"/>
            <a:ext cx="2928257" cy="537961"/>
            <a:chOff x="729343" y="1374322"/>
            <a:chExt cx="2928257" cy="537961"/>
          </a:xfrm>
        </p:grpSpPr>
        <p:sp>
          <p:nvSpPr>
            <p:cNvPr id="8" name="文本框 7"/>
            <p:cNvSpPr txBox="1"/>
            <p:nvPr/>
          </p:nvSpPr>
          <p:spPr>
            <a:xfrm>
              <a:off x="762000" y="1428750"/>
              <a:ext cx="2895600" cy="731520"/>
            </a:xfrm>
            <a:prstGeom prst="rect">
              <a:avLst/>
            </a:prstGeom>
            <a:noFill/>
          </p:spPr>
          <p:txBody>
            <a:bodyPr anchor="t" rtlCol="0" wrap="square">
              <a:spAutoFit/>
            </a:bodyPr>
            <a:lstStyle/>
            <a:p>
              <a:r>
                <a:rPr altLang="en-US" lang="zh-CN" smtClean="0" sz="2100">
                  <a:latin charset="-122" panose="02010800040101010101" typeface="华文行楷"/>
                  <a:ea charset="-122" panose="02010800040101010101" typeface="华文行楷"/>
                </a:rPr>
                <a:t>秦      汉      三       国</a:t>
              </a:r>
            </a:p>
          </p:txBody>
        </p:sp>
        <p:sp>
          <p:nvSpPr>
            <p:cNvPr id="7" name="椭圆 6"/>
            <p:cNvSpPr/>
            <p:nvPr/>
          </p:nvSpPr>
          <p:spPr>
            <a:xfrm>
              <a:off x="729343" y="1380685"/>
              <a:ext cx="511628" cy="5116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1447800" y="1380685"/>
              <a:ext cx="511628" cy="5116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2155372" y="1400655"/>
              <a:ext cx="511628" cy="5116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2895600" y="1374322"/>
              <a:ext cx="511628" cy="5116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文本框 16"/>
          <p:cNvSpPr txBox="1"/>
          <p:nvPr/>
        </p:nvSpPr>
        <p:spPr>
          <a:xfrm>
            <a:off x="609600" y="3297146"/>
            <a:ext cx="7848600" cy="1017270"/>
          </a:xfrm>
          <a:prstGeom prst="rect">
            <a:avLst/>
          </a:prstGeom>
          <a:noFill/>
        </p:spPr>
        <p:txBody>
          <a:bodyPr anchor="t" rtlCol="0" wrap="square">
            <a:spAutoFit/>
          </a:bodyPr>
          <a:lstStyle/>
          <a:p>
            <a:pPr>
              <a:lnSpc>
                <a:spcPct val="150000"/>
              </a:lnSpc>
            </a:pPr>
            <a:r>
              <a:rPr altLang="en-US" lang="zh-CN" sz="1350"/>
              <a:t>晋代葛洪《西京杂记》卷二：“杜陵杜夫子善弈棋，为天下第一。人或讥其费日，夫子曰：“精其理者，足以大裨圣教。””卷三：“戚夫人侍高帝。……八月四日，出雕房北户，竹下围棋，胜者终年有福，负者终年疾病。取丝缕就北辰星求长命，乃免。”</a:t>
            </a:r>
          </a:p>
        </p:txBody>
      </p:sp>
      <p:cxnSp>
        <p:nvCxnSpPr>
          <p:cNvPr id="20" name="直接连接符 19"/>
          <p:cNvCxnSpPr/>
          <p:nvPr/>
        </p:nvCxnSpPr>
        <p:spPr>
          <a:xfrm>
            <a:off x="718457" y="3181350"/>
            <a:ext cx="7511143"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extLst>
              <a:ext uri="{28A0092B-C50C-407E-A947-70E740481C1C}">
                <a14:useLocalDpi val="0"/>
              </a:ext>
            </a:extLst>
          </a:blip>
          <a:stretch>
            <a:fillRect/>
          </a:stretch>
        </p:blipFill>
        <p:spPr>
          <a:xfrm>
            <a:off x="6096000" y="1123950"/>
            <a:ext cx="2296886" cy="2154460"/>
          </a:xfrm>
          <a:prstGeom prst="rect">
            <a:avLst/>
          </a:prstGeom>
        </p:spPr>
      </p:pic>
    </p:spTree>
    <p:extLst>
      <p:ext uri="{BB962C8B-B14F-4D97-AF65-F5344CB8AC3E}">
        <p14:creationId val="2229071492"/>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9"/>
                                        </p:tgtEl>
                                        <p:attrNameLst>
                                          <p:attrName>style.visibility</p:attrName>
                                        </p:attrNameLst>
                                      </p:cBhvr>
                                      <p:to>
                                        <p:strVal val="visible"/>
                                      </p:to>
                                    </p:set>
                                    <p:animEffect filter="wipe(left)" transition="in">
                                      <p:cBhvr>
                                        <p:cTn dur="500" id="14"/>
                                        <p:tgtEl>
                                          <p:spTgt spid="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ppt_w</p:attrName>
                                        </p:attrNameLst>
                                      </p:cBhvr>
                                      <p:tavLst>
                                        <p:tav tm="0">
                                          <p:val>
                                            <p:fltVal val="0"/>
                                          </p:val>
                                        </p:tav>
                                        <p:tav tm="100000">
                                          <p:val>
                                            <p:strVal val="#ppt_w"/>
                                          </p:val>
                                        </p:tav>
                                      </p:tavLst>
                                    </p:anim>
                                    <p:anim calcmode="lin" valueType="num">
                                      <p:cBhvr>
                                        <p:cTn dur="500" fill="hold" id="20"/>
                                        <p:tgtEl>
                                          <p:spTgt spid="4"/>
                                        </p:tgtEl>
                                        <p:attrNameLst>
                                          <p:attrName>ppt_h</p:attrName>
                                        </p:attrNameLst>
                                      </p:cBhvr>
                                      <p:tavLst>
                                        <p:tav tm="0">
                                          <p:val>
                                            <p:fltVal val="0"/>
                                          </p:val>
                                        </p:tav>
                                        <p:tav tm="100000">
                                          <p:val>
                                            <p:strVal val="#ppt_h"/>
                                          </p:val>
                                        </p:tav>
                                      </p:tavLst>
                                    </p:anim>
                                    <p:animEffect filter="fade" transition="in">
                                      <p:cBhvr>
                                        <p:cTn dur="500" id="21"/>
                                        <p:tgtEl>
                                          <p:spTgt spid="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16" presetSubtype="21">
                                  <p:stCondLst>
                                    <p:cond delay="0"/>
                                  </p:stCondLst>
                                  <p:childTnLst>
                                    <p:set>
                                      <p:cBhvr>
                                        <p:cTn dur="1" fill="hold" id="25">
                                          <p:stCondLst>
                                            <p:cond delay="0"/>
                                          </p:stCondLst>
                                        </p:cTn>
                                        <p:tgtEl>
                                          <p:spTgt spid="20"/>
                                        </p:tgtEl>
                                        <p:attrNameLst>
                                          <p:attrName>style.visibility</p:attrName>
                                        </p:attrNameLst>
                                      </p:cBhvr>
                                      <p:to>
                                        <p:strVal val="visible"/>
                                      </p:to>
                                    </p:set>
                                    <p:animEffect filter="barn(inVertical)" transition="in">
                                      <p:cBhvr>
                                        <p:cTn dur="500" id="26"/>
                                        <p:tgtEl>
                                          <p:spTgt spid="20"/>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2" presetSubtype="8">
                                  <p:stCondLst>
                                    <p:cond delay="0"/>
                                  </p:stCondLst>
                                  <p:childTnLst>
                                    <p:set>
                                      <p:cBhvr>
                                        <p:cTn dur="1" fill="hold" id="30">
                                          <p:stCondLst>
                                            <p:cond delay="0"/>
                                          </p:stCondLst>
                                        </p:cTn>
                                        <p:tgtEl>
                                          <p:spTgt spid="17"/>
                                        </p:tgtEl>
                                        <p:attrNameLst>
                                          <p:attrName>style.visibility</p:attrName>
                                        </p:attrNameLst>
                                      </p:cBhvr>
                                      <p:to>
                                        <p:strVal val="visible"/>
                                      </p:to>
                                    </p:set>
                                    <p:animEffect filter="wipe(left)" transition="in">
                                      <p:cBhvr>
                                        <p:cTn dur="500" id="3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文本框 19"/>
          <p:cNvSpPr txBox="1"/>
          <p:nvPr/>
        </p:nvSpPr>
        <p:spPr>
          <a:xfrm>
            <a:off x="838200" y="1290757"/>
            <a:ext cx="7543800" cy="2971800"/>
          </a:xfrm>
          <a:prstGeom prst="rect">
            <a:avLst/>
          </a:prstGeom>
          <a:noFill/>
        </p:spPr>
        <p:txBody>
          <a:bodyPr anchor="t" rtlCol="0" wrap="square">
            <a:spAutoFit/>
          </a:bodyPr>
          <a:lstStyle/>
          <a:p>
            <a:pPr>
              <a:lnSpc>
                <a:spcPct val="150000"/>
              </a:lnSpc>
            </a:pPr>
            <a:r>
              <a:rPr altLang="en-US" b="1" lang="zh-CN">
                <a:latin charset="-122" panose="02010800040101010101" typeface="华文行楷"/>
                <a:ea charset="-122" panose="02010800040101010101" typeface="华文行楷"/>
              </a:rPr>
              <a:t>南北朝</a:t>
            </a:r>
          </a:p>
          <a:p>
            <a:pPr>
              <a:lnSpc>
                <a:spcPct val="150000"/>
              </a:lnSpc>
            </a:pPr>
            <a:r>
              <a:rPr altLang="en-US" b="1" lang="zh-CN">
                <a:latin charset="-122" panose="02010800040101010101" typeface="华文行楷"/>
                <a:ea charset="-122" panose="02010800040101010101" typeface="华文行楷"/>
              </a:rPr>
              <a:t>由于南北朝时期玄学的兴起，导致文人学士以尚清谈为荣，因而弈风更盛，下围棋被称为“手谈”。上层统治者也无不雅好弈棋，他们以棋设官，建立“棋品”制度，对有一定水平的“棋士”，授予与棋艺相当的“品格”（等级）。当时的棋艺分为九品，《南史·柳恽传》载：“梁武帝好弈，使恽品定棋谱，登格者二百七十八人”，可见棋类活动之普遍。日本围棋分为“九段”即源于此</a:t>
            </a:r>
          </a:p>
        </p:txBody>
      </p:sp>
      <p:pic>
        <p:nvPicPr>
          <p:cNvPr id="22" name="图片 21"/>
          <p:cNvPicPr>
            <a:picLocks noChangeAspect="1"/>
          </p:cNvPicPr>
          <p:nvPr/>
        </p:nvPicPr>
        <p:blipFill>
          <a:blip r:embed="rId2">
            <a:extLst>
              <a:ext uri="{28A0092B-C50C-407E-A947-70E740481C1C}">
                <a14:useLocalDpi val="0"/>
              </a:ext>
            </a:extLst>
          </a:blip>
          <a:srcRect t="47224"/>
          <a:stretch>
            <a:fillRect/>
          </a:stretch>
        </p:blipFill>
        <p:spPr>
          <a:xfrm>
            <a:off x="6096000" y="3472755"/>
            <a:ext cx="2666368" cy="851595"/>
          </a:xfrm>
          <a:prstGeom prst="rect">
            <a:avLst/>
          </a:prstGeom>
        </p:spPr>
      </p:pic>
      <p:cxnSp>
        <p:nvCxnSpPr>
          <p:cNvPr id="23" name="直接连接符 22"/>
          <p:cNvCxnSpPr/>
          <p:nvPr/>
        </p:nvCxnSpPr>
        <p:spPr>
          <a:xfrm>
            <a:off x="990600" y="3028950"/>
            <a:ext cx="71370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914400" y="3105150"/>
            <a:ext cx="5410200" cy="2148840"/>
          </a:xfrm>
          <a:prstGeom prst="rect">
            <a:avLst/>
          </a:prstGeom>
          <a:noFill/>
        </p:spPr>
        <p:txBody>
          <a:bodyPr anchor="t" rtlCol="0" wrap="square">
            <a:spAutoFit/>
          </a:bodyPr>
          <a:lstStyle/>
          <a:p>
            <a:pPr>
              <a:lnSpc>
                <a:spcPct val="150000"/>
              </a:lnSpc>
            </a:pPr>
            <a:r>
              <a:rPr altLang="en-US" b="1" lang="zh-CN">
                <a:latin charset="-122" panose="02010800040101010101" typeface="华文行楷"/>
                <a:ea charset="-122" panose="02010800040101010101" typeface="华文行楷"/>
              </a:rPr>
              <a:t>隋唐宋元</a:t>
            </a:r>
          </a:p>
          <a:p>
            <a:pPr>
              <a:lnSpc>
                <a:spcPct val="150000"/>
              </a:lnSpc>
            </a:pPr>
            <a:r>
              <a:rPr altLang="en-US" b="1" lang="zh-CN">
                <a:latin charset="-122" panose="02010800040101010101" typeface="华文行楷"/>
                <a:ea charset="-122" panose="02010800040101010101" typeface="华文行楷"/>
              </a:rPr>
              <a:t>由19道棋盘代替了过去的17道棋盘，从此19道棋盘成为主流。而随着隋帝国对外的政策，高句丽、新罗、百济把围棋带到了朝鲜半岛，遣隋使把围棋带到了日本国。</a:t>
            </a:r>
          </a:p>
        </p:txBody>
      </p:sp>
    </p:spTree>
    <p:extLst>
      <p:ext uri="{BB962C8B-B14F-4D97-AF65-F5344CB8AC3E}">
        <p14:creationId val="3884937337"/>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20"/>
                                        </p:tgtEl>
                                        <p:attrNameLst>
                                          <p:attrName>style.visibility</p:attrName>
                                        </p:attrNameLst>
                                      </p:cBhvr>
                                      <p:to>
                                        <p:strVal val="visible"/>
                                      </p:to>
                                    </p:set>
                                    <p:animEffect filter="wipe(left)" transition="in">
                                      <p:cBhvr>
                                        <p:cTn dur="500" id="7"/>
                                        <p:tgtEl>
                                          <p:spTgt spid="2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6" presetSubtype="21">
                                  <p:stCondLst>
                                    <p:cond delay="0"/>
                                  </p:stCondLst>
                                  <p:childTnLst>
                                    <p:set>
                                      <p:cBhvr>
                                        <p:cTn dur="1" fill="hold" id="11">
                                          <p:stCondLst>
                                            <p:cond delay="0"/>
                                          </p:stCondLst>
                                        </p:cTn>
                                        <p:tgtEl>
                                          <p:spTgt spid="23"/>
                                        </p:tgtEl>
                                        <p:attrNameLst>
                                          <p:attrName>style.visibility</p:attrName>
                                        </p:attrNameLst>
                                      </p:cBhvr>
                                      <p:to>
                                        <p:strVal val="visible"/>
                                      </p:to>
                                    </p:set>
                                    <p:animEffect filter="barn(inVertical)" transition="in">
                                      <p:cBhvr>
                                        <p:cTn dur="500" id="12"/>
                                        <p:tgtEl>
                                          <p:spTgt spid="2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24"/>
                                        </p:tgtEl>
                                        <p:attrNameLst>
                                          <p:attrName>style.visibility</p:attrName>
                                        </p:attrNameLst>
                                      </p:cBhvr>
                                      <p:to>
                                        <p:strVal val="visible"/>
                                      </p:to>
                                    </p:set>
                                    <p:animEffect filter="wipe(left)" transition="in">
                                      <p:cBhvr>
                                        <p:cTn dur="500" id="17"/>
                                        <p:tgtEl>
                                          <p:spTgt spid="24"/>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 presetSubtype="4">
                                  <p:stCondLst>
                                    <p:cond delay="0"/>
                                  </p:stCondLst>
                                  <p:childTnLst>
                                    <p:set>
                                      <p:cBhvr>
                                        <p:cTn dur="1" fill="hold" id="21">
                                          <p:stCondLst>
                                            <p:cond delay="0"/>
                                          </p:stCondLst>
                                        </p:cTn>
                                        <p:tgtEl>
                                          <p:spTgt spid="22"/>
                                        </p:tgtEl>
                                        <p:attrNameLst>
                                          <p:attrName>style.visibility</p:attrName>
                                        </p:attrNameLst>
                                      </p:cBhvr>
                                      <p:to>
                                        <p:strVal val="visible"/>
                                      </p:to>
                                    </p:set>
                                    <p:anim calcmode="lin" valueType="num">
                                      <p:cBhvr additive="base">
                                        <p:cTn dur="500" fill="hold" id="22"/>
                                        <p:tgtEl>
                                          <p:spTgt spid="22"/>
                                        </p:tgtEl>
                                        <p:attrNameLst>
                                          <p:attrName>ppt_x</p:attrName>
                                        </p:attrNameLst>
                                      </p:cBhvr>
                                      <p:tavLst>
                                        <p:tav tm="0">
                                          <p:val>
                                            <p:strVal val="#ppt_x"/>
                                          </p:val>
                                        </p:tav>
                                        <p:tav tm="100000">
                                          <p:val>
                                            <p:strVal val="#ppt_x"/>
                                          </p:val>
                                        </p:tav>
                                      </p:tavLst>
                                    </p:anim>
                                    <p:anim calcmode="lin" valueType="num">
                                      <p:cBhvr additive="base">
                                        <p:cTn dur="500" fill="hold" id="23"/>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文本框 15"/>
          <p:cNvSpPr txBox="1"/>
          <p:nvPr/>
        </p:nvSpPr>
        <p:spPr>
          <a:xfrm>
            <a:off x="2531269" y="1657350"/>
            <a:ext cx="1583531" cy="457200"/>
          </a:xfrm>
          <a:prstGeom prst="rect">
            <a:avLst/>
          </a:prstGeom>
          <a:noFill/>
          <a:ln>
            <a:noFill/>
          </a:ln>
        </p:spPr>
        <p:txBody>
          <a:bodyPr anchor="t" rtlCol="0" wrap="square">
            <a:spAutoFit/>
          </a:bodyPr>
          <a:lstStyle/>
          <a:p>
            <a:r>
              <a:rPr altLang="en-US" b="1" lang="zh-CN" sz="2400">
                <a:latin typeface="+mn-ea"/>
              </a:rPr>
              <a:t>明清</a:t>
            </a:r>
          </a:p>
        </p:txBody>
      </p:sp>
      <p:sp>
        <p:nvSpPr>
          <p:cNvPr id="20" name="文本框 19"/>
          <p:cNvSpPr txBox="1"/>
          <p:nvPr/>
        </p:nvSpPr>
        <p:spPr>
          <a:xfrm>
            <a:off x="2514600" y="2050651"/>
            <a:ext cx="5867400" cy="2251710"/>
          </a:xfrm>
          <a:prstGeom prst="rect">
            <a:avLst/>
          </a:prstGeom>
          <a:noFill/>
        </p:spPr>
        <p:txBody>
          <a:bodyPr anchor="t" rtlCol="0" wrap="square">
            <a:spAutoFit/>
          </a:bodyPr>
          <a:lstStyle/>
          <a:p>
            <a:pPr>
              <a:lnSpc>
                <a:spcPct val="150000"/>
              </a:lnSpc>
            </a:pPr>
            <a:r>
              <a:rPr altLang="en-US" lang="zh-CN" sz="1350"/>
              <a:t>明清两代，棋艺水平得到了迅速的提高。其表现之一，就是流派纷起。明代正德、嘉靖年间，形成了三个著名的围棋流派：一是以鲍一中（永嘉人）为冠，李冲、周源、徐希圣附之的永嘉派；一是以程汝亮（新安人）为冠，汪曙、方子谦附之的新安派；一是以颜伦、李釜（北京人）为冠的京师派。这三派风格各异，布局攻守侧重不同，但皆为当时名手。在他们的带动下，长期为士大夫垄断的围棋，开始在市民阶层中发展起来，并涌现出了一批“里巷小人”的棋手。</a:t>
            </a:r>
          </a:p>
        </p:txBody>
      </p:sp>
      <p:cxnSp>
        <p:nvCxnSpPr>
          <p:cNvPr id="22" name="直接连接符 21"/>
          <p:cNvCxnSpPr/>
          <p:nvPr/>
        </p:nvCxnSpPr>
        <p:spPr>
          <a:xfrm>
            <a:off x="3399234" y="1885950"/>
            <a:ext cx="4830366"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2">
            <a:extLst>
              <a:ext uri="{28A0092B-C50C-407E-A947-70E740481C1C}">
                <a14:useLocalDpi val="0"/>
              </a:ext>
            </a:extLst>
          </a:blip>
          <a:stretch>
            <a:fillRect/>
          </a:stretch>
        </p:blipFill>
        <p:spPr>
          <a:xfrm rot="16200000">
            <a:off x="-122843" y="1932594"/>
            <a:ext cx="3225483" cy="1912995"/>
          </a:xfrm>
          <a:prstGeom prst="rect">
            <a:avLst/>
          </a:prstGeom>
        </p:spPr>
      </p:pic>
    </p:spTree>
    <p:extLst>
      <p:ext uri="{BB962C8B-B14F-4D97-AF65-F5344CB8AC3E}">
        <p14:creationId val="295673245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0-#ppt_w/2"/>
                                          </p:val>
                                        </p:tav>
                                        <p:tav tm="100000">
                                          <p:val>
                                            <p:strVal val="#ppt_x"/>
                                          </p:val>
                                        </p:tav>
                                      </p:tavLst>
                                    </p:anim>
                                    <p:anim calcmode="lin" valueType="num">
                                      <p:cBhvr additive="base">
                                        <p:cTn dur="500" fill="hold" id="8"/>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53" presetSubtype="0">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p:cTn dur="500" fill="hold" id="13"/>
                                        <p:tgtEl>
                                          <p:spTgt spid="16"/>
                                        </p:tgtEl>
                                        <p:attrNameLst>
                                          <p:attrName>ppt_w</p:attrName>
                                        </p:attrNameLst>
                                      </p:cBhvr>
                                      <p:tavLst>
                                        <p:tav tm="0">
                                          <p:val>
                                            <p:fltVal val="0"/>
                                          </p:val>
                                        </p:tav>
                                        <p:tav tm="100000">
                                          <p:val>
                                            <p:strVal val="#ppt_w"/>
                                          </p:val>
                                        </p:tav>
                                      </p:tavLst>
                                    </p:anim>
                                    <p:anim calcmode="lin" valueType="num">
                                      <p:cBhvr>
                                        <p:cTn dur="500" fill="hold" id="14"/>
                                        <p:tgtEl>
                                          <p:spTgt spid="16"/>
                                        </p:tgtEl>
                                        <p:attrNameLst>
                                          <p:attrName>ppt_h</p:attrName>
                                        </p:attrNameLst>
                                      </p:cBhvr>
                                      <p:tavLst>
                                        <p:tav tm="0">
                                          <p:val>
                                            <p:fltVal val="0"/>
                                          </p:val>
                                        </p:tav>
                                        <p:tav tm="100000">
                                          <p:val>
                                            <p:strVal val="#ppt_h"/>
                                          </p:val>
                                        </p:tav>
                                      </p:tavLst>
                                    </p:anim>
                                    <p:animEffect filter="fade" transition="in">
                                      <p:cBhvr>
                                        <p:cTn dur="500" id="15"/>
                                        <p:tgtEl>
                                          <p:spTgt spid="16"/>
                                        </p:tgtEl>
                                      </p:cBhvr>
                                    </p:animEffect>
                                  </p:childTnLst>
                                </p:cTn>
                              </p:par>
                              <p:par>
                                <p:cTn fill="hold" id="16" nodeType="withEffect" presetClass="entr" presetID="53" presetSubtype="0">
                                  <p:stCondLst>
                                    <p:cond delay="0"/>
                                  </p:stCondLst>
                                  <p:childTnLst>
                                    <p:set>
                                      <p:cBhvr>
                                        <p:cTn dur="1" fill="hold" id="17">
                                          <p:stCondLst>
                                            <p:cond delay="0"/>
                                          </p:stCondLst>
                                        </p:cTn>
                                        <p:tgtEl>
                                          <p:spTgt spid="22"/>
                                        </p:tgtEl>
                                        <p:attrNameLst>
                                          <p:attrName>style.visibility</p:attrName>
                                        </p:attrNameLst>
                                      </p:cBhvr>
                                      <p:to>
                                        <p:strVal val="visible"/>
                                      </p:to>
                                    </p:set>
                                    <p:anim calcmode="lin" valueType="num">
                                      <p:cBhvr>
                                        <p:cTn dur="500" fill="hold" id="18"/>
                                        <p:tgtEl>
                                          <p:spTgt spid="22"/>
                                        </p:tgtEl>
                                        <p:attrNameLst>
                                          <p:attrName>ppt_w</p:attrName>
                                        </p:attrNameLst>
                                      </p:cBhvr>
                                      <p:tavLst>
                                        <p:tav tm="0">
                                          <p:val>
                                            <p:fltVal val="0"/>
                                          </p:val>
                                        </p:tav>
                                        <p:tav tm="100000">
                                          <p:val>
                                            <p:strVal val="#ppt_w"/>
                                          </p:val>
                                        </p:tav>
                                      </p:tavLst>
                                    </p:anim>
                                    <p:anim calcmode="lin" valueType="num">
                                      <p:cBhvr>
                                        <p:cTn dur="500" fill="hold" id="19"/>
                                        <p:tgtEl>
                                          <p:spTgt spid="22"/>
                                        </p:tgtEl>
                                        <p:attrNameLst>
                                          <p:attrName>ppt_h</p:attrName>
                                        </p:attrNameLst>
                                      </p:cBhvr>
                                      <p:tavLst>
                                        <p:tav tm="0">
                                          <p:val>
                                            <p:fltVal val="0"/>
                                          </p:val>
                                        </p:tav>
                                        <p:tav tm="100000">
                                          <p:val>
                                            <p:strVal val="#ppt_h"/>
                                          </p:val>
                                        </p:tav>
                                      </p:tavLst>
                                    </p:anim>
                                    <p:animEffect filter="fade" transition="in">
                                      <p:cBhvr>
                                        <p:cTn dur="500" id="20"/>
                                        <p:tgtEl>
                                          <p:spTgt spid="22"/>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2" presetSubtype="1">
                                  <p:stCondLst>
                                    <p:cond delay="0"/>
                                  </p:stCondLst>
                                  <p:childTnLst>
                                    <p:set>
                                      <p:cBhvr>
                                        <p:cTn dur="1" fill="hold" id="24">
                                          <p:stCondLst>
                                            <p:cond delay="0"/>
                                          </p:stCondLst>
                                        </p:cTn>
                                        <p:tgtEl>
                                          <p:spTgt spid="20"/>
                                        </p:tgtEl>
                                        <p:attrNameLst>
                                          <p:attrName>style.visibility</p:attrName>
                                        </p:attrNameLst>
                                      </p:cBhvr>
                                      <p:to>
                                        <p:strVal val="visible"/>
                                      </p:to>
                                    </p:set>
                                    <p:animEffect filter="wipe(up)" transition="in">
                                      <p:cBhvr>
                                        <p:cTn dur="500" id="25"/>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OUTPUT_FOLDER" val="F:\我图VIP设计PPT上传\10月份上传文件\298"/>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101">
      <a:dk1>
        <a:srgbClr val="000000"/>
      </a:dk1>
      <a:lt1>
        <a:srgbClr val="FFFFFF"/>
      </a:lt1>
      <a:dk2>
        <a:srgbClr val="000000"/>
      </a:dk2>
      <a:lt2>
        <a:srgbClr val="FFFFFF"/>
      </a:lt2>
      <a:accent1>
        <a:srgbClr val="262626"/>
      </a:accent1>
      <a:accent2>
        <a:srgbClr val="C00000"/>
      </a:accent2>
      <a:accent3>
        <a:srgbClr val="262626"/>
      </a:accent3>
      <a:accent4>
        <a:srgbClr val="C00000"/>
      </a:accent4>
      <a:accent5>
        <a:srgbClr val="262626"/>
      </a:accent5>
      <a:accent6>
        <a:srgbClr val="C00000"/>
      </a:accent6>
      <a:hlink>
        <a:srgbClr val="262626"/>
      </a:hlink>
      <a:folHlink>
        <a:srgbClr val="C00000"/>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72</Paragraphs>
  <Slides>17</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17</vt:i4>
      </vt:variant>
    </vt:vector>
  </HeadingPairs>
  <TitlesOfParts>
    <vt:vector baseType="lpstr" size="26">
      <vt:lpstr>Arial</vt:lpstr>
      <vt:lpstr>Arial Black</vt:lpstr>
      <vt:lpstr>微软雅黑</vt:lpstr>
      <vt:lpstr>汉仪楷体简</vt:lpstr>
      <vt:lpstr>Calibri Light</vt:lpstr>
      <vt:lpstr>Calibri</vt:lpstr>
      <vt:lpstr>汉仪许静行楷W</vt:lpstr>
      <vt:lpstr>华文行楷</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2021-08-22T11:48:22Z</dcterms:created>
  <cp:lastPrinted>2021-08-22T11:48:22Z</cp:lastPrinted>
  <dcterms:modified xsi:type="dcterms:W3CDTF">2021-08-22T05:35:37Z</dcterms:modified>
  <cp:revision>1</cp:revision>
</cp:coreProperties>
</file>