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288" r:id="rId4"/>
    <p:sldId id="289" r:id="rId5"/>
    <p:sldId id="290" r:id="rId6"/>
    <p:sldId id="261" r:id="rId7"/>
    <p:sldId id="262" r:id="rId8"/>
    <p:sldId id="263" r:id="rId9"/>
    <p:sldId id="264" r:id="rId10"/>
    <p:sldId id="291" r:id="rId11"/>
    <p:sldId id="266" r:id="rId12"/>
    <p:sldId id="267" r:id="rId13"/>
    <p:sldId id="268" r:id="rId14"/>
    <p:sldId id="292" r:id="rId15"/>
    <p:sldId id="270" r:id="rId16"/>
    <p:sldId id="272" r:id="rId17"/>
    <p:sldId id="274" r:id="rId18"/>
    <p:sldId id="275" r:id="rId19"/>
    <p:sldId id="293" r:id="rId20"/>
    <p:sldId id="277" r:id="rId21"/>
    <p:sldId id="279" r:id="rId22"/>
    <p:sldId id="294" r:id="rId23"/>
    <p:sldId id="281" r:id="rId24"/>
    <p:sldId id="282" r:id="rId25"/>
    <p:sldId id="283" r:id="rId26"/>
    <p:sldId id="29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0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940C-A24C-4D3A-B818-17F504597C4C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D4AB-AF46-4263-B1A3-61A561AD1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355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900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557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278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87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869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363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855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057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682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209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983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449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396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44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672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388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02564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3751204"/>
      </p:ext>
    </p:extLst>
  </p:cSld>
  <p:clrMapOvr>
    <a:masterClrMapping/>
  </p:clrMapOvr>
  <mc:AlternateContent>
    <mc:Choice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10029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76559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72594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8735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322429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7244671"/>
      </p:ext>
    </p:extLst>
  </p:cSld>
  <p:clrMapOvr>
    <a:masterClrMapping/>
  </p:clrMapOvr>
  <mc:AlternateContent>
    <mc:Choice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634359"/>
      </p:ext>
    </p:extLst>
  </p:cSld>
  <p:clrMapOvr>
    <a:masterClrMapping/>
  </p:clrMapOvr>
  <mc:AlternateContent>
    <mc:Choice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298207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34294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91078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46187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14415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31945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 userDrawn="1"/>
        </p:nvSpPr>
        <p:spPr>
          <a:xfrm>
            <a:off x="422385" y="358333"/>
            <a:ext cx="11347232" cy="6141334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EFE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7768" t="21481" r="19398" b="15370"/>
          <a:stretch>
            <a:fillRect/>
          </a:stretch>
        </p:blipFill>
        <p:spPr>
          <a:xfrm>
            <a:off x="11081450" y="161002"/>
            <a:ext cx="881162" cy="7437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22385" y="358333"/>
            <a:ext cx="1494668" cy="1067446"/>
          </a:xfrm>
          <a:prstGeom prst="rect">
            <a:avLst/>
          </a:prstGeom>
        </p:spPr>
      </p:pic>
    </p:spTree>
    <p:extLst>
      <p:ext uri="{BB962C8B-B14F-4D97-AF65-F5344CB8AC3E}">
        <p14:creationId val="21700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mc:AlternateContent>
    <mc:Choice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79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7.xml" Type="http://schemas.openxmlformats.org/officeDocument/2006/relationships/tags"/><Relationship Id="rId4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png" Type="http://schemas.openxmlformats.org/officeDocument/2006/relationships/image"/><Relationship Id="rId4" Target="../tags/tag8.xml" Type="http://schemas.openxmlformats.org/officeDocument/2006/relationships/tags"/><Relationship Id="rId5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9.xml" Type="http://schemas.openxmlformats.org/officeDocument/2006/relationships/tags"/><Relationship Id="rId4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1.xml" Type="http://schemas.openxmlformats.org/officeDocument/2006/relationships/tags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2782873" y="2148729"/>
            <a:ext cx="616586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115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诚信教育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3531040" y="4152976"/>
            <a:ext cx="4669531" cy="36576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老师：优页PPT  时间：2021.XX.XX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3912041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坚守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5526416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诚实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7107343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守信</a:t>
            </a:r>
          </a:p>
        </p:txBody>
      </p:sp>
    </p:spTree>
    <p:extLst>
      <p:ext uri="{BB962C8B-B14F-4D97-AF65-F5344CB8AC3E}">
        <p14:creationId val="1523658842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 Box 3">
            <a:extLst>
              <a:ext uri="{FF2B5EF4-FFF2-40B4-BE49-F238E27FC236}">
                <a16:creationId xmlns:a16="http://schemas.microsoft.com/office/drawing/2014/main" id="{A30D880D-F6F7-4E8A-95C0-4B68B346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994" y="2133875"/>
            <a:ext cx="6870355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just" indent="630000">
              <a:lnSpc>
                <a:spcPct val="150000"/>
              </a:lnSpc>
            </a:pPr>
            <a:r>
              <a:rPr altLang="en-US" lang="zh-CN" sz="2000">
                <a:latin typeface="+mn-lt"/>
                <a:ea typeface="+mn-ea"/>
                <a:cs typeface="+mn-ea"/>
                <a:sym typeface="+mn-lt"/>
              </a:rPr>
              <a:t>曾子的妻子到市场上去，她的儿子要跟着一起去，一边走，一边哭。妈妈对他说：“你回去，等我回来以后，杀猪给你吃。”妻子从市场回来了，曾子要捉猪来杀，他的妻子拦住他说：“那不过是跟小孩子说着玩的。”曾子说：“决不可以跟小孩子说着玩。小孩本来不懂事，要照父母的样子学，听父母的教导。现在你骗他，就是教孩子骗人。做妈妈的骗孩子，孩子不相信妈妈的话，那是不可能把孩子教好的。以后他就会去骗别人，于是曾子把猪给杀了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诚信小故事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34E07F9-8A61-4382-8869-E0F4E58A35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44995" y="1366498"/>
            <a:ext cx="3921016" cy="518160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2800">
                <a:solidFill>
                  <a:schemeClr val="bg1"/>
                </a:solidFill>
                <a:cs typeface="+mn-ea"/>
                <a:sym typeface="+mn-lt"/>
              </a:rPr>
              <a:t>曾子杀猪取信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7349" y="1122340"/>
            <a:ext cx="4737804" cy="5239265"/>
          </a:xfrm>
          <a:prstGeom prst="rect">
            <a:avLst/>
          </a:prstGeom>
        </p:spPr>
      </p:pic>
    </p:spTree>
    <p:extLst>
      <p:ext uri="{BB962C8B-B14F-4D97-AF65-F5344CB8AC3E}">
        <p14:creationId val="4119542521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 Box 3">
            <a:extLst>
              <a:ext uri="{FF2B5EF4-FFF2-40B4-BE49-F238E27FC236}">
                <a16:creationId xmlns:a16="http://schemas.microsoft.com/office/drawing/2014/main" id="{A30D880D-F6F7-4E8A-95C0-4B68B346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38" y="2791812"/>
            <a:ext cx="6561289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just" indent="630000"/>
            <a:r>
              <a:rPr altLang="en-US" lang="zh-CN" sz="3200">
                <a:latin typeface="+mn-lt"/>
                <a:ea typeface="+mn-ea"/>
                <a:cs typeface="+mn-ea"/>
                <a:sym typeface="+mn-lt"/>
              </a:rPr>
              <a:t>诚信对一个人而言，有时候与眼前利益相斥，很多人缺失一种长远的眼光来看待诚信，实际上，诚信只有一次，只要你有一次丧失了诚信，你的信任度就会下降，甚至还会出现信任危机。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诚信小故事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8885" y="2369448"/>
            <a:ext cx="3696043" cy="36960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34E07F9-8A61-4382-8869-E0F4E58A35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82638" y="1496869"/>
            <a:ext cx="7248562" cy="640080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“人不信于一时，则不信于一世”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67076" y="984015"/>
            <a:ext cx="1858150" cy="1327036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1082638" y="2244179"/>
            <a:ext cx="8975762" cy="66872"/>
          </a:xfrm>
          <a:prstGeom prst="line">
            <a:avLst/>
          </a:prstGeom>
          <a:ln>
            <a:solidFill>
              <a:srgbClr val="029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34467570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26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2928692" y="2907421"/>
            <a:ext cx="616586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你会怎么做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4246893" y="2133960"/>
            <a:ext cx="3529460" cy="57912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PART 03</a:t>
            </a:r>
          </a:p>
        </p:txBody>
      </p:sp>
    </p:spTree>
    <p:extLst>
      <p:ext uri="{BB962C8B-B14F-4D97-AF65-F5344CB8AC3E}">
        <p14:creationId val="3732071776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82D9F3E1-A9BB-4BC2-8F93-9F077817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288" y="1575456"/>
            <a:ext cx="6362695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20879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dist">
              <a:lnSpc>
                <a:spcPct val="15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如果有一天世界失去了诚信……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你会怎么做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62827" y="1506638"/>
            <a:ext cx="2351088" cy="993775"/>
            <a:chOff x="5210175" y="1914526"/>
            <a:chExt cx="2351088" cy="993775"/>
          </a:xfrm>
        </p:grpSpPr>
        <p:sp>
          <p:nvSpPr>
            <p:cNvPr id="25" name="MH_SubTitle_1"/>
            <p:cNvSpPr/>
            <p:nvPr>
              <p:custDataLst>
                <p:tags r:id="rId3"/>
              </p:custDataLst>
            </p:nvPr>
          </p:nvSpPr>
          <p:spPr bwMode="auto">
            <a:xfrm>
              <a:off x="5210175" y="1914526"/>
              <a:ext cx="2351088" cy="993775"/>
            </a:xfrm>
            <a:custGeom>
              <a:gdLst>
                <a:gd fmla="*/ 2147483646 w 2242" name="T0"/>
                <a:gd fmla="*/ 2147483646 h 694" name="T1"/>
                <a:gd fmla="*/ 2147483646 w 2242" name="T2"/>
                <a:gd fmla="*/ 2147483646 h 694" name="T3"/>
                <a:gd fmla="*/ 2147483646 w 2242" name="T4"/>
                <a:gd fmla="*/ 2147483646 h 694" name="T5"/>
                <a:gd fmla="*/ 2147483646 w 2242" name="T6"/>
                <a:gd fmla="*/ 2147483646 h 694" name="T7"/>
                <a:gd fmla="*/ 2147483646 w 2242" name="T8"/>
                <a:gd fmla="*/ 2147483646 h 694" name="T9"/>
                <a:gd fmla="*/ 2147483646 w 2242" name="T10"/>
                <a:gd fmla="*/ 2147483646 h 694" name="T11"/>
                <a:gd fmla="*/ 2147483646 w 2242" name="T12"/>
                <a:gd fmla="*/ 2147483646 h 694" name="T13"/>
                <a:gd fmla="*/ 2147483646 w 2242" name="T14"/>
                <a:gd fmla="*/ 2147483646 h 694" name="T15"/>
                <a:gd fmla="*/ 2147483646 w 2242" name="T16"/>
                <a:gd fmla="*/ 2147483646 h 694" name="T17"/>
                <a:gd fmla="*/ 2147483646 w 2242" name="T18"/>
                <a:gd fmla="*/ 2147483646 h 694" name="T19"/>
                <a:gd fmla="*/ 0 w 2242" name="T20"/>
                <a:gd fmla="*/ 2147483646 h 694" name="T21"/>
                <a:gd fmla="*/ 2147483646 w 2242" name="T22"/>
                <a:gd fmla="*/ 2147483646 h 694" name="T23"/>
                <a:gd fmla="*/ 2147483646 w 2242" name="T24"/>
                <a:gd fmla="*/ 2147483646 h 694" name="T25"/>
                <a:gd fmla="*/ 2147483646 w 2242" name="T26"/>
                <a:gd fmla="*/ 2147483646 h 694" name="T27"/>
                <a:gd fmla="*/ 2147483646 w 2242" name="T28"/>
                <a:gd fmla="*/ 2147483646 h 694" name="T29"/>
                <a:gd fmla="*/ 2147483646 w 2242" name="T30"/>
                <a:gd fmla="*/ 2147483646 h 694" name="T31"/>
                <a:gd fmla="*/ 2147483646 w 2242" name="T32"/>
                <a:gd fmla="*/ 2147483646 h 694" name="T33"/>
                <a:gd fmla="*/ 2147483646 w 2242" name="T34"/>
                <a:gd fmla="*/ 2147483646 h 694" name="T35"/>
                <a:gd fmla="*/ 2147483646 w 2242" name="T36"/>
                <a:gd fmla="*/ 2147483646 h 694" name="T37"/>
                <a:gd fmla="*/ 2147483646 w 2242" name="T38"/>
                <a:gd fmla="*/ 2147483646 h 69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2242" name="T60"/>
                <a:gd fmla="*/ 0 h 694" name="T61"/>
                <a:gd fmla="*/ 2242 w 2242" name="T62"/>
                <a:gd fmla="*/ 694 h 69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694" w="2242">
                  <a:moveTo>
                    <a:pt x="42" y="117"/>
                  </a:moveTo>
                  <a:cubicBezTo>
                    <a:pt x="1794" y="117"/>
                    <a:pt x="1794" y="117"/>
                    <a:pt x="1794" y="117"/>
                  </a:cubicBezTo>
                  <a:cubicBezTo>
                    <a:pt x="1794" y="117"/>
                    <a:pt x="1790" y="88"/>
                    <a:pt x="1799" y="68"/>
                  </a:cubicBezTo>
                  <a:cubicBezTo>
                    <a:pt x="1808" y="49"/>
                    <a:pt x="1844" y="0"/>
                    <a:pt x="1904" y="41"/>
                  </a:cubicBezTo>
                  <a:cubicBezTo>
                    <a:pt x="1963" y="83"/>
                    <a:pt x="2140" y="218"/>
                    <a:pt x="2170" y="241"/>
                  </a:cubicBezTo>
                  <a:cubicBezTo>
                    <a:pt x="2201" y="265"/>
                    <a:pt x="2235" y="292"/>
                    <a:pt x="2239" y="342"/>
                  </a:cubicBezTo>
                  <a:cubicBezTo>
                    <a:pt x="2242" y="389"/>
                    <a:pt x="2230" y="411"/>
                    <a:pt x="2174" y="461"/>
                  </a:cubicBezTo>
                  <a:cubicBezTo>
                    <a:pt x="2126" y="504"/>
                    <a:pt x="1942" y="636"/>
                    <a:pt x="1913" y="654"/>
                  </a:cubicBezTo>
                  <a:cubicBezTo>
                    <a:pt x="1884" y="672"/>
                    <a:pt x="1849" y="694"/>
                    <a:pt x="1812" y="659"/>
                  </a:cubicBezTo>
                  <a:cubicBezTo>
                    <a:pt x="1785" y="634"/>
                    <a:pt x="1789" y="587"/>
                    <a:pt x="1789" y="587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31" y="497"/>
                    <a:pt x="31" y="497"/>
                    <a:pt x="31" y="497"/>
                  </a:cubicBezTo>
                  <a:cubicBezTo>
                    <a:pt x="1880" y="497"/>
                    <a:pt x="1880" y="497"/>
                    <a:pt x="1880" y="497"/>
                  </a:cubicBezTo>
                  <a:cubicBezTo>
                    <a:pt x="1880" y="562"/>
                    <a:pt x="1880" y="562"/>
                    <a:pt x="1880" y="562"/>
                  </a:cubicBezTo>
                  <a:cubicBezTo>
                    <a:pt x="1880" y="562"/>
                    <a:pt x="2120" y="391"/>
                    <a:pt x="2140" y="375"/>
                  </a:cubicBezTo>
                  <a:cubicBezTo>
                    <a:pt x="2160" y="358"/>
                    <a:pt x="2156" y="339"/>
                    <a:pt x="2134" y="326"/>
                  </a:cubicBezTo>
                  <a:cubicBezTo>
                    <a:pt x="2113" y="313"/>
                    <a:pt x="1884" y="140"/>
                    <a:pt x="1884" y="140"/>
                  </a:cubicBezTo>
                  <a:cubicBezTo>
                    <a:pt x="1884" y="211"/>
                    <a:pt x="1884" y="211"/>
                    <a:pt x="1884" y="211"/>
                  </a:cubicBezTo>
                  <a:cubicBezTo>
                    <a:pt x="2" y="161"/>
                    <a:pt x="2" y="161"/>
                    <a:pt x="2" y="161"/>
                  </a:cubicBezTo>
                  <a:lnTo>
                    <a:pt x="42" y="117"/>
                  </a:lnTo>
                  <a:close/>
                </a:path>
              </a:pathLst>
            </a:custGeom>
            <a:solidFill>
              <a:srgbClr val="029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defRPr/>
              </a:pPr>
              <a:endParaRPr altLang="en-US" lang="zh-CN" sz="1600">
                <a:latin typeface="+mn-lt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719059" y="2106714"/>
              <a:ext cx="1414705" cy="6035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b="1" lang="zh-CN" smtClean="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迷你简准圆"/>
                  <a:ea charset="-122" panose="03000509000000000000" pitchFamily="65" typeface="迷你简准圆"/>
                </a:rPr>
                <a:t>议一议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9C15C30-E300-4E5F-A242-C55E79CC59B3}"/>
              </a:ext>
            </a:extLst>
          </p:cNvPr>
          <p:cNvGrpSpPr/>
          <p:nvPr/>
        </p:nvGrpSpPr>
        <p:grpSpPr>
          <a:xfrm>
            <a:off x="4852931" y="2500413"/>
            <a:ext cx="5699052" cy="3479951"/>
            <a:chOff x="4713383" y="2252672"/>
            <a:chExt cx="5699052" cy="3479951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82D9F3E1-A9BB-4BC2-8F93-9F077817B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383" y="2252672"/>
              <a:ext cx="5699052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208791"/>
                  </a:solidFill>
                  <a:latin charset="-122" panose="00000500000000000000" pitchFamily="2" typeface="字魂27号-布丁体"/>
                  <a:ea charset="-122" panose="00000500000000000000" pitchFamily="2" typeface="字魂27号-布丁体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rgbClr val="029DDD"/>
                  </a:solidFill>
                  <a:latin typeface="+mn-lt"/>
                  <a:ea typeface="+mn-ea"/>
                  <a:cs typeface="+mn-ea"/>
                  <a:sym typeface="+mn-lt"/>
                </a:rPr>
                <a:t>原来，生活的平安、顺利和美好离不开人们的诚信!</a:t>
              </a: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14A41C3D-A24F-425B-87DD-230BD54DB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384" y="3755159"/>
              <a:ext cx="5699051" cy="20116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208791"/>
                  </a:solidFill>
                  <a:latin charset="-122" panose="00000500000000000000" pitchFamily="2" typeface="字魂27号-布丁体"/>
                  <a:ea charset="-122" panose="00000500000000000000" pitchFamily="2" typeface="字魂27号-布丁体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值得庆幸的是，这个世上绝大多数人都是相当诚信的，如果我们这一代能更诚信，那生活会更美好！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7985" y="2785857"/>
            <a:ext cx="3535443" cy="3535443"/>
          </a:xfrm>
          <a:prstGeom prst="rect">
            <a:avLst/>
          </a:prstGeom>
        </p:spPr>
      </p:pic>
    </p:spTree>
    <p:extLst>
      <p:ext uri="{BB962C8B-B14F-4D97-AF65-F5344CB8AC3E}">
        <p14:creationId val="1331888605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你会怎么做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03A4FBA-EFAA-4A06-A884-A7E36A07670B}"/>
              </a:ext>
            </a:extLst>
          </p:cNvPr>
          <p:cNvCxnSpPr/>
          <p:nvPr/>
        </p:nvCxnSpPr>
        <p:spPr>
          <a:xfrm flipH="1" flipV="1">
            <a:off x="4731725" y="2026151"/>
            <a:ext cx="0" cy="3173057"/>
          </a:xfrm>
          <a:prstGeom prst="line">
            <a:avLst/>
          </a:prstGeom>
          <a:ln cap="rnd" w="3175">
            <a:solidFill>
              <a:srgbClr val="5D5D5D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ṡḷide">
            <a:extLst>
              <a:ext uri="{FF2B5EF4-FFF2-40B4-BE49-F238E27FC236}">
                <a16:creationId xmlns:a16="http://schemas.microsoft.com/office/drawing/2014/main" id="{B011D367-DC42-4CA9-9180-0E39EEF19E77}"/>
              </a:ext>
            </a:extLst>
          </p:cNvPr>
          <p:cNvSpPr/>
          <p:nvPr/>
        </p:nvSpPr>
        <p:spPr bwMode="auto">
          <a:xfrm>
            <a:off x="5134571" y="2577553"/>
            <a:ext cx="229672" cy="229672"/>
          </a:xfrm>
          <a:prstGeom prst="chevron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/>
          <a:p>
            <a:pPr algn="ctr" defTabSz="914400"/>
            <a:endParaRPr altLang="en-US" lang="zh-CN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ACF3EF-9281-4BE0-B57E-23B46E2C3FFD}"/>
              </a:ext>
            </a:extLst>
          </p:cNvPr>
          <p:cNvSpPr txBox="1"/>
          <p:nvPr/>
        </p:nvSpPr>
        <p:spPr>
          <a:xfrm>
            <a:off x="5635105" y="2401661"/>
            <a:ext cx="5803966" cy="2971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一名重点中学的学生，在上学的路上自行车坏了，修车的老大爷帮他修好了，但他却没有带钱，他告诉老大爷明天一定还修车的五元钱。老大爷看见了他的校徽，相信他是一个守信的人，就只问了他的名字。但是过了好几天，他都没有来。老大爷找到了他的学校，但是学校告诉他这个学校里根本就没有叫这个名字的人。老大爷看着眼前的学校，失望的摇了摇头……</a:t>
            </a:r>
          </a:p>
        </p:txBody>
      </p:sp>
      <p:sp>
        <p:nvSpPr>
          <p:cNvPr id="35" name="íṥľîḑê">
            <a:extLst>
              <a:ext uri="{FF2B5EF4-FFF2-40B4-BE49-F238E27FC236}">
                <a16:creationId xmlns:a16="http://schemas.microsoft.com/office/drawing/2014/main" id="{F82C1115-B602-4CC9-80B8-04ECB3CCDF78}"/>
              </a:ext>
            </a:extLst>
          </p:cNvPr>
          <p:cNvSpPr txBox="1"/>
          <p:nvPr/>
        </p:nvSpPr>
        <p:spPr>
          <a:xfrm>
            <a:off x="4552452" y="1531074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2788713-FF75-44C8-8C19-13A963CDF8A3}"/>
              </a:ext>
            </a:extLst>
          </p:cNvPr>
          <p:cNvSpPr txBox="1"/>
          <p:nvPr/>
        </p:nvSpPr>
        <p:spPr>
          <a:xfrm>
            <a:off x="4651801" y="1648268"/>
            <a:ext cx="39240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400">
                <a:solidFill>
                  <a:schemeClr val="bg1"/>
                </a:solidFill>
                <a:cs typeface="+mn-ea"/>
                <a:sym typeface="+mn-lt"/>
              </a:rPr>
              <a:t>五元钱与诚信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517"/>
          <a:stretch>
            <a:fillRect/>
          </a:stretch>
        </p:blipFill>
        <p:spPr>
          <a:xfrm>
            <a:off x="588386" y="1721731"/>
            <a:ext cx="3914392" cy="3463552"/>
          </a:xfrm>
          <a:prstGeom prst="rect">
            <a:avLst/>
          </a:prstGeom>
        </p:spPr>
      </p:pic>
      <p:sp>
        <p:nvSpPr>
          <p:cNvPr id="37" name="Text Box 3">
            <a:extLst>
              <a:ext uri="{FF2B5EF4-FFF2-40B4-BE49-F238E27FC236}">
                <a16:creationId xmlns:a16="http://schemas.microsoft.com/office/drawing/2014/main" id="{45AD091D-539A-4193-ABC6-70F5F2534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09" y="5650318"/>
            <a:ext cx="5318748" cy="457200"/>
          </a:xfrm>
          <a:prstGeom prst="rect">
            <a:avLst/>
          </a:prstGeom>
          <a:solidFill>
            <a:srgbClr val="029DDD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just"/>
            <a:r>
              <a:rPr altLang="zh-CN" lang="en-US" sz="240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1、这名同学如果是你，你会怎么做？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45AD091D-539A-4193-ABC6-70F5F2534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58" y="5650318"/>
            <a:ext cx="4069141" cy="457200"/>
          </a:xfrm>
          <a:prstGeom prst="rect">
            <a:avLst/>
          </a:prstGeom>
          <a:solidFill>
            <a:srgbClr val="029DDD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just"/>
            <a:r>
              <a:rPr altLang="zh-CN" lang="en-US" smtClean="0" sz="240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2、他这样做会有什么影响？ </a:t>
            </a:r>
          </a:p>
        </p:txBody>
      </p:sp>
    </p:spTree>
    <p:extLst>
      <p:ext uri="{BB962C8B-B14F-4D97-AF65-F5344CB8AC3E}">
        <p14:creationId val="3302652268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4"/>
      <p:bldP grpId="0" spid="35"/>
      <p:bldP grpId="0" spid="37"/>
      <p:bldP grpId="0" spid="3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你会怎么做</a:t>
            </a:r>
          </a:p>
        </p:txBody>
      </p:sp>
      <p:sp>
        <p:nvSpPr>
          <p:cNvPr id="9" name="iSļidé">
            <a:extLst>
              <a:ext uri="{FF2B5EF4-FFF2-40B4-BE49-F238E27FC236}">
                <a16:creationId xmlns:a16="http://schemas.microsoft.com/office/drawing/2014/main" id="{D6CF862B-9F18-411B-99A7-B9A6322EEC33}"/>
              </a:ext>
            </a:extLst>
          </p:cNvPr>
          <p:cNvSpPr/>
          <p:nvPr/>
        </p:nvSpPr>
        <p:spPr bwMode="auto">
          <a:xfrm>
            <a:off x="922238" y="1625600"/>
            <a:ext cx="5440055" cy="3729525"/>
          </a:xfrm>
          <a:custGeom>
            <a:gdLst>
              <a:gd fmla="*/ 2147483646 w 2173" name="T0"/>
              <a:gd fmla="*/ 2147483646 h 1162" name="T1"/>
              <a:gd fmla="*/ 2147483646 w 2173" name="T2"/>
              <a:gd fmla="*/ 2147483646 h 1162" name="T3"/>
              <a:gd fmla="*/ 0 w 2173" name="T4"/>
              <a:gd fmla="*/ 2147483646 h 1162" name="T5"/>
              <a:gd fmla="*/ 0 w 2173" name="T6"/>
              <a:gd fmla="*/ 0 h 1162" name="T7"/>
              <a:gd fmla="*/ 2147483646 w 2173" name="T8"/>
              <a:gd fmla="*/ 0 h 116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62" w="2173">
                <a:moveTo>
                  <a:pt x="1085" y="1162"/>
                </a:moveTo>
                <a:lnTo>
                  <a:pt x="1086" y="963"/>
                </a:lnTo>
                <a:lnTo>
                  <a:pt x="0" y="963"/>
                </a:lnTo>
                <a:lnTo>
                  <a:pt x="0" y="0"/>
                </a:lnTo>
                <a:lnTo>
                  <a:pt x="2173" y="0"/>
                </a:lnTo>
              </a:path>
            </a:pathLst>
          </a:custGeom>
          <a:noFill/>
          <a:ln cap="flat" cmpd="sng" w="22225">
            <a:solidFill>
              <a:srgbClr val="5D5D5D"/>
            </a:solidFill>
            <a:prstDash val="solid"/>
            <a:round/>
            <a:headEnd len="med" type="triangl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726385-B373-46B5-B115-D08454BDABA5}"/>
              </a:ext>
            </a:extLst>
          </p:cNvPr>
          <p:cNvSpPr txBox="1"/>
          <p:nvPr/>
        </p:nvSpPr>
        <p:spPr>
          <a:xfrm>
            <a:off x="1031403" y="1651000"/>
            <a:ext cx="6326449" cy="2971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小可是老师最信任的一班之长，一天，老师找小可了解小浩的情况，因为小浩最近行为反常，上课神情恍惚，成绩直线下降。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浩是小可的好朋友，小可知道小浩最近迷上了电子游戏，并向小浩保证不把此事告诉任何人。面对老师的询问，小可很为难，作为班长，他有责任向老师如实反映情况，作为同窗好友，他又有义务保护同学的隐私。 </a:t>
            </a:r>
          </a:p>
        </p:txBody>
      </p:sp>
      <p:sp>
        <p:nvSpPr>
          <p:cNvPr id="11" name="íṥľîḑê">
            <a:extLst>
              <a:ext uri="{FF2B5EF4-FFF2-40B4-BE49-F238E27FC236}">
                <a16:creationId xmlns:a16="http://schemas.microsoft.com/office/drawing/2014/main" id="{77E7E92E-CF29-45DC-AC08-4AAC83815390}"/>
              </a:ext>
            </a:extLst>
          </p:cNvPr>
          <p:cNvSpPr txBox="1"/>
          <p:nvPr/>
        </p:nvSpPr>
        <p:spPr>
          <a:xfrm>
            <a:off x="1638300" y="5369955"/>
            <a:ext cx="3886200" cy="622751"/>
          </a:xfrm>
          <a:prstGeom prst="rect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BE3A43-F26C-450E-805B-D2CC2DB4F4F1}"/>
              </a:ext>
            </a:extLst>
          </p:cNvPr>
          <p:cNvSpPr txBox="1"/>
          <p:nvPr/>
        </p:nvSpPr>
        <p:spPr>
          <a:xfrm>
            <a:off x="1663700" y="5443083"/>
            <a:ext cx="3759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cs typeface="+mn-ea"/>
                <a:sym typeface="+mn-lt"/>
              </a:rPr>
              <a:t>小可应该告诉老师实情吗？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29675" y="1270621"/>
            <a:ext cx="4768625" cy="4768625"/>
          </a:xfrm>
          <a:prstGeom prst="rect">
            <a:avLst/>
          </a:prstGeom>
        </p:spPr>
      </p:pic>
    </p:spTree>
    <p:extLst>
      <p:ext uri="{BB962C8B-B14F-4D97-AF65-F5344CB8AC3E}">
        <p14:creationId val="1613217205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你会怎么做</a:t>
            </a:r>
          </a:p>
        </p:txBody>
      </p:sp>
      <p:sp>
        <p:nvSpPr>
          <p:cNvPr id="9" name="işľïḍè">
            <a:extLst>
              <a:ext uri="{FF2B5EF4-FFF2-40B4-BE49-F238E27FC236}">
                <a16:creationId xmlns:a16="http://schemas.microsoft.com/office/drawing/2014/main" id="{5695C3D0-1273-4033-8FBA-31BCE73D4F0C}"/>
              </a:ext>
            </a:extLst>
          </p:cNvPr>
          <p:cNvSpPr/>
          <p:nvPr/>
        </p:nvSpPr>
        <p:spPr>
          <a:xfrm>
            <a:off x="891010" y="1627298"/>
            <a:ext cx="4887490" cy="463485"/>
          </a:xfrm>
          <a:prstGeom prst="roundRect">
            <a:avLst>
              <a:gd fmla="val 50000" name="adj"/>
            </a:avLst>
          </a:prstGeom>
          <a:solidFill>
            <a:srgbClr val="029DDD"/>
          </a:solidFill>
          <a:ln algn="ctr" cap="flat" cmpd="sng" w="3175">
            <a:solidFill>
              <a:srgbClr val="029DD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 lnSpcReduction="10000"/>
          </a:bodyPr>
          <a:lstStyle/>
          <a:p>
            <a:pPr algn="ctr"/>
            <a:r>
              <a:rPr altLang="zh-CN" b="1" lang="en-US" sz="160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B4623F-BBE3-48A4-947D-0E256CF6D016}"/>
              </a:ext>
            </a:extLst>
          </p:cNvPr>
          <p:cNvSpPr txBox="1"/>
          <p:nvPr/>
        </p:nvSpPr>
        <p:spPr>
          <a:xfrm>
            <a:off x="1034657" y="1627298"/>
            <a:ext cx="46422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b="1" kern="0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碰到以下情形，应该怎么处理？</a:t>
            </a:r>
          </a:p>
        </p:txBody>
      </p:sp>
      <p:sp>
        <p:nvSpPr>
          <p:cNvPr id="12" name="ïṩľïḋê">
            <a:extLst>
              <a:ext uri="{FF2B5EF4-FFF2-40B4-BE49-F238E27FC236}">
                <a16:creationId xmlns:a16="http://schemas.microsoft.com/office/drawing/2014/main" id="{41FBD741-8BCB-4ED7-945C-A113BB852FE5}"/>
              </a:ext>
            </a:extLst>
          </p:cNvPr>
          <p:cNvSpPr/>
          <p:nvPr/>
        </p:nvSpPr>
        <p:spPr>
          <a:xfrm>
            <a:off x="767312" y="2669296"/>
            <a:ext cx="2268638" cy="2829804"/>
          </a:xfrm>
          <a:prstGeom prst="snip2DiagRect">
            <a:avLst/>
          </a:prstGeom>
          <a:solidFill>
            <a:srgbClr val="029DDD"/>
          </a:solid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numCol="1" rtlCol="0" spcCol="0" vert="horz" wrap="square">
            <a:noAutofit/>
          </a:bodyPr>
          <a:lstStyle/>
          <a:p>
            <a:pPr algn="ctr" lvl="0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EF17E4-F13C-43A7-B050-D7BDFC4B10B7}"/>
              </a:ext>
            </a:extLst>
          </p:cNvPr>
          <p:cNvSpPr txBox="1"/>
          <p:nvPr/>
        </p:nvSpPr>
        <p:spPr>
          <a:xfrm>
            <a:off x="1020190" y="3042403"/>
            <a:ext cx="183666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无人监考的考场上，一个写着答案的小条传到了你的手上……</a:t>
            </a:r>
          </a:p>
        </p:txBody>
      </p:sp>
      <p:sp>
        <p:nvSpPr>
          <p:cNvPr id="14" name="ïṩľïḋê">
            <a:extLst>
              <a:ext uri="{FF2B5EF4-FFF2-40B4-BE49-F238E27FC236}">
                <a16:creationId xmlns:a16="http://schemas.microsoft.com/office/drawing/2014/main" id="{41FBD741-8BCB-4ED7-945C-A113BB852FE5}"/>
              </a:ext>
            </a:extLst>
          </p:cNvPr>
          <p:cNvSpPr/>
          <p:nvPr/>
        </p:nvSpPr>
        <p:spPr>
          <a:xfrm>
            <a:off x="3527749" y="2663699"/>
            <a:ext cx="2268638" cy="2829804"/>
          </a:xfrm>
          <a:prstGeom prst="snip2DiagRect">
            <a:avLst/>
          </a:prstGeom>
          <a:solidFill>
            <a:srgbClr val="029DDD"/>
          </a:solid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numCol="1" rtlCol="0" spcCol="0" vert="horz" wrap="square">
            <a:noAutofit/>
          </a:bodyPr>
          <a:lstStyle/>
          <a:p>
            <a:pPr algn="ctr" lvl="0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EF17E4-F13C-43A7-B050-D7BDFC4B10B7}"/>
              </a:ext>
            </a:extLst>
          </p:cNvPr>
          <p:cNvSpPr txBox="1"/>
          <p:nvPr/>
        </p:nvSpPr>
        <p:spPr>
          <a:xfrm>
            <a:off x="3497690" y="2742634"/>
            <a:ext cx="2424575" cy="2560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你和小剑是无话不谈的好朋友，近期小剑常在网吧上网打游戏并要求你为他保密，当老师找你问起小剑的情况……</a:t>
            </a:r>
          </a:p>
        </p:txBody>
      </p:sp>
      <p:sp>
        <p:nvSpPr>
          <p:cNvPr id="16" name="ïṩľïḋê">
            <a:extLst>
              <a:ext uri="{FF2B5EF4-FFF2-40B4-BE49-F238E27FC236}">
                <a16:creationId xmlns:a16="http://schemas.microsoft.com/office/drawing/2014/main" id="{41FBD741-8BCB-4ED7-945C-A113BB852FE5}"/>
              </a:ext>
            </a:extLst>
          </p:cNvPr>
          <p:cNvSpPr/>
          <p:nvPr/>
        </p:nvSpPr>
        <p:spPr>
          <a:xfrm>
            <a:off x="6345337" y="2669296"/>
            <a:ext cx="2268638" cy="2829804"/>
          </a:xfrm>
          <a:prstGeom prst="snip2DiagRect">
            <a:avLst/>
          </a:prstGeom>
          <a:solidFill>
            <a:srgbClr val="029DDD"/>
          </a:solid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numCol="1" rtlCol="0" spcCol="0" vert="horz" wrap="square">
            <a:noAutofit/>
          </a:bodyPr>
          <a:lstStyle/>
          <a:p>
            <a:pPr algn="ctr" lvl="0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EF17E4-F13C-43A7-B050-D7BDFC4B10B7}"/>
              </a:ext>
            </a:extLst>
          </p:cNvPr>
          <p:cNvSpPr txBox="1"/>
          <p:nvPr/>
        </p:nvSpPr>
        <p:spPr>
          <a:xfrm>
            <a:off x="6561324" y="2972504"/>
            <a:ext cx="1836665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在校门口，有陌生人拦住了你，要你告诉他你的同桌的家庭住址与电话号码……</a:t>
            </a:r>
          </a:p>
        </p:txBody>
      </p:sp>
      <p:sp>
        <p:nvSpPr>
          <p:cNvPr id="18" name="ïṩľïḋê">
            <a:extLst>
              <a:ext uri="{FF2B5EF4-FFF2-40B4-BE49-F238E27FC236}">
                <a16:creationId xmlns:a16="http://schemas.microsoft.com/office/drawing/2014/main" id="{41FBD741-8BCB-4ED7-945C-A113BB852FE5}"/>
              </a:ext>
            </a:extLst>
          </p:cNvPr>
          <p:cNvSpPr/>
          <p:nvPr/>
        </p:nvSpPr>
        <p:spPr>
          <a:xfrm>
            <a:off x="9178342" y="2663699"/>
            <a:ext cx="2268638" cy="2829804"/>
          </a:xfrm>
          <a:prstGeom prst="snip2DiagRect">
            <a:avLst/>
          </a:prstGeom>
          <a:solidFill>
            <a:srgbClr val="029DDD"/>
          </a:solid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numCol="1" rtlCol="0" spcCol="0" vert="horz" wrap="square">
            <a:noAutofit/>
          </a:bodyPr>
          <a:lstStyle/>
          <a:p>
            <a:pPr algn="ctr" lvl="0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EF17E4-F13C-43A7-B050-D7BDFC4B10B7}"/>
              </a:ext>
            </a:extLst>
          </p:cNvPr>
          <p:cNvSpPr txBox="1"/>
          <p:nvPr/>
        </p:nvSpPr>
        <p:spPr>
          <a:xfrm>
            <a:off x="9394329" y="3030407"/>
            <a:ext cx="183666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你偶然得知做生意的哥哥经常拿假货去卖，你会……</a:t>
            </a:r>
          </a:p>
        </p:txBody>
      </p:sp>
    </p:spTree>
    <p:extLst>
      <p:ext uri="{BB962C8B-B14F-4D97-AF65-F5344CB8AC3E}">
        <p14:creationId val="3515996112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5"/>
      <p:bldP grpId="0" spid="17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3218977" y="2907421"/>
            <a:ext cx="575085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诚信守则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4246893" y="2133960"/>
            <a:ext cx="3529460" cy="57912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PART 04</a:t>
            </a:r>
          </a:p>
        </p:txBody>
      </p:sp>
    </p:spTree>
    <p:extLst>
      <p:ext uri="{BB962C8B-B14F-4D97-AF65-F5344CB8AC3E}">
        <p14:creationId val="2201206662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sp>
        <p:nvSpPr>
          <p:cNvPr id="11" name="îsḷîḑê">
            <a:extLst>
              <a:ext uri="{FF2B5EF4-FFF2-40B4-BE49-F238E27FC236}">
                <a16:creationId xmlns:a16="http://schemas.microsoft.com/office/drawing/2014/main" id="{D3C2B064-D21D-49A9-8616-65E822146139}"/>
              </a:ext>
            </a:extLst>
          </p:cNvPr>
          <p:cNvSpPr/>
          <p:nvPr/>
        </p:nvSpPr>
        <p:spPr>
          <a:xfrm>
            <a:off x="1311722" y="1710692"/>
            <a:ext cx="3526977" cy="4005907"/>
          </a:xfrm>
          <a:prstGeom prst="roundRect">
            <a:avLst>
              <a:gd fmla="val 5758" name="adj"/>
            </a:avLst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2" name="íŝḷíḓé">
            <a:extLst>
              <a:ext uri="{FF2B5EF4-FFF2-40B4-BE49-F238E27FC236}">
                <a16:creationId xmlns:a16="http://schemas.microsoft.com/office/drawing/2014/main" id="{BC92F4A4-8878-4EC4-840A-8C5734B0490B}"/>
              </a:ext>
            </a:extLst>
          </p:cNvPr>
          <p:cNvSpPr/>
          <p:nvPr/>
        </p:nvSpPr>
        <p:spPr>
          <a:xfrm>
            <a:off x="2070437" y="1401476"/>
            <a:ext cx="2132433" cy="514376"/>
          </a:xfrm>
          <a:prstGeom prst="round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>
                <a:latin charset="-122" panose="00000500000000000000" pitchFamily="2" typeface="字魂7号-温暖童稚体"/>
                <a:ea charset="-122" panose="00000500000000000000" pitchFamily="2" typeface="字魂7号-温暖童稚体"/>
              </a:rPr>
              <a:t>诚信守则</a:t>
            </a:r>
          </a:p>
        </p:txBody>
      </p:sp>
      <p:sp>
        <p:nvSpPr>
          <p:cNvPr id="13" name="ïṡliḓè">
            <a:extLst>
              <a:ext uri="{FF2B5EF4-FFF2-40B4-BE49-F238E27FC236}">
                <a16:creationId xmlns:a16="http://schemas.microsoft.com/office/drawing/2014/main" id="{C8F1FB7A-BD20-4C42-ABC7-0822301CD102}"/>
              </a:ext>
            </a:extLst>
          </p:cNvPr>
          <p:cNvSpPr/>
          <p:nvPr/>
        </p:nvSpPr>
        <p:spPr bwMode="auto">
          <a:xfrm>
            <a:off x="1512420" y="2301506"/>
            <a:ext cx="3087480" cy="30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守则一：坚持实事求是。</a:t>
            </a:r>
          </a:p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守则二：在涉及利益冲突时，要站在多数人利益一边。</a:t>
            </a:r>
          </a:p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守则三：在眼前利益与长远利益冲突时，要站在长远利益一边。</a:t>
            </a:r>
          </a:p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守则四：在情与法冲突中，要站在法律一边。</a:t>
            </a:r>
          </a:p>
        </p:txBody>
      </p:sp>
      <p:sp>
        <p:nvSpPr>
          <p:cNvPr id="14" name="îsḷîḑê">
            <a:extLst>
              <a:ext uri="{FF2B5EF4-FFF2-40B4-BE49-F238E27FC236}">
                <a16:creationId xmlns:a16="http://schemas.microsoft.com/office/drawing/2014/main" id="{D3C2B064-D21D-49A9-8616-65E822146139}"/>
              </a:ext>
            </a:extLst>
          </p:cNvPr>
          <p:cNvSpPr/>
          <p:nvPr/>
        </p:nvSpPr>
        <p:spPr>
          <a:xfrm>
            <a:off x="7636322" y="1710692"/>
            <a:ext cx="3526977" cy="4005907"/>
          </a:xfrm>
          <a:prstGeom prst="roundRect">
            <a:avLst>
              <a:gd fmla="val 5758" name="adj"/>
            </a:avLst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íŝḷíḓé">
            <a:extLst>
              <a:ext uri="{FF2B5EF4-FFF2-40B4-BE49-F238E27FC236}">
                <a16:creationId xmlns:a16="http://schemas.microsoft.com/office/drawing/2014/main" id="{BC92F4A4-8878-4EC4-840A-8C5734B0490B}"/>
              </a:ext>
            </a:extLst>
          </p:cNvPr>
          <p:cNvSpPr/>
          <p:nvPr/>
        </p:nvSpPr>
        <p:spPr>
          <a:xfrm>
            <a:off x="8395037" y="1401476"/>
            <a:ext cx="2132433" cy="514376"/>
          </a:xfrm>
          <a:prstGeom prst="round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>
                <a:latin charset="-122" panose="00000500000000000000" pitchFamily="2" typeface="字魂7号-温暖童稚体"/>
                <a:ea charset="-122" panose="00000500000000000000" pitchFamily="2" typeface="字魂7号-温暖童稚体"/>
              </a:rPr>
              <a:t>诚信的智慧</a:t>
            </a:r>
          </a:p>
        </p:txBody>
      </p:sp>
      <p:sp>
        <p:nvSpPr>
          <p:cNvPr id="16" name="ïṡliḓè">
            <a:extLst>
              <a:ext uri="{FF2B5EF4-FFF2-40B4-BE49-F238E27FC236}">
                <a16:creationId xmlns:a16="http://schemas.microsoft.com/office/drawing/2014/main" id="{C8F1FB7A-BD20-4C42-ABC7-0822301CD102}"/>
              </a:ext>
            </a:extLst>
          </p:cNvPr>
          <p:cNvSpPr/>
          <p:nvPr/>
        </p:nvSpPr>
        <p:spPr bwMode="auto">
          <a:xfrm>
            <a:off x="7837020" y="2301506"/>
            <a:ext cx="3087480" cy="30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观点一：诚信与具体的情景结合起来，在现实生活中做出诚信的正确选择。</a:t>
            </a:r>
          </a:p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观点二：诚信要坚持原则，权衡利弊，按照实际情况妥善处理。  </a:t>
            </a:r>
          </a:p>
          <a:p>
            <a:pPr indent="-342900" marL="342900">
              <a:spcBef>
                <a:spcPts val="1200"/>
              </a:spcBef>
              <a:buFont charset="2" panose="05000000000000000000" pitchFamily="2" typeface="Wingdings"/>
              <a:buChar char="ü"/>
            </a:pPr>
            <a:r>
              <a:rPr altLang="en-US" lang="zh-CN" sz="2000">
                <a:latin typeface="+mn-ea"/>
                <a:cs typeface="+mn-ea"/>
                <a:sym typeface="+mn-lt"/>
              </a:rPr>
              <a:t>观点三：诚信的核心是善。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36976" y="1296058"/>
            <a:ext cx="4559300" cy="45593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3DB8067-03B9-49B5-A41A-F18E62EE591E}"/>
              </a:ext>
            </a:extLst>
          </p:cNvPr>
          <p:cNvSpPr/>
          <p:nvPr/>
        </p:nvSpPr>
        <p:spPr>
          <a:xfrm>
            <a:off x="2809097" y="5838845"/>
            <a:ext cx="655774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诚信，要从身边的点滴做起</a:t>
            </a:r>
          </a:p>
        </p:txBody>
      </p:sp>
    </p:spTree>
    <p:extLst>
      <p:ext uri="{BB962C8B-B14F-4D97-AF65-F5344CB8AC3E}">
        <p14:creationId val="788578799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8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830D5-4167-4F7B-B3A0-51B1EEB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1831099"/>
            <a:ext cx="11387137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653A5E-A99B-47F2-8AEA-98C4AC1FA02D}"/>
              </a:ext>
            </a:extLst>
          </p:cNvPr>
          <p:cNvSpPr/>
          <p:nvPr/>
        </p:nvSpPr>
        <p:spPr>
          <a:xfrm>
            <a:off x="1197541" y="3175058"/>
            <a:ext cx="323836" cy="323836"/>
          </a:xfrm>
          <a:prstGeom prst="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68E3A2-BA3A-4FAF-8960-8B68659F164E}"/>
              </a:ext>
            </a:extLst>
          </p:cNvPr>
          <p:cNvSpPr/>
          <p:nvPr/>
        </p:nvSpPr>
        <p:spPr>
          <a:xfrm>
            <a:off x="992819" y="1964025"/>
            <a:ext cx="576499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诚信是美， “诚信是一种心灵的开放。”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97D9EC2-C418-4067-93F5-2FDEE40B6ED8}"/>
              </a:ext>
            </a:extLst>
          </p:cNvPr>
          <p:cNvSpPr/>
          <p:nvPr/>
        </p:nvSpPr>
        <p:spPr>
          <a:xfrm>
            <a:off x="1742881" y="3004614"/>
            <a:ext cx="4373274" cy="310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zh-CN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当代人都追求美，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zh-CN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追求外表的华丽，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zh-CN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漂亮，却忘掉了心灵美，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zh-CN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其实心灵美才是真正的美。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64866" y="662329"/>
            <a:ext cx="3289479" cy="5673129"/>
          </a:xfrm>
          <a:prstGeom prst="rect">
            <a:avLst/>
          </a:prstGeom>
        </p:spPr>
      </p:pic>
    </p:spTree>
    <p:extLst>
      <p:ext uri="{BB962C8B-B14F-4D97-AF65-F5344CB8AC3E}">
        <p14:creationId val="4072024487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11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143" l="47738"/>
          <a:stretch>
            <a:fillRect/>
          </a:stretch>
        </p:blipFill>
        <p:spPr>
          <a:xfrm>
            <a:off x="5820229" y="0"/>
            <a:ext cx="6371772" cy="3222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429" l="18095" r="40952"/>
          <a:stretch>
            <a:fillRect/>
          </a:stretch>
        </p:blipFill>
        <p:spPr>
          <a:xfrm>
            <a:off x="14513" y="58057"/>
            <a:ext cx="4992915" cy="23513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542" l="15521" r="15938" t="11042"/>
          <a:stretch>
            <a:fillRect/>
          </a:stretch>
        </p:blipFill>
        <p:spPr>
          <a:xfrm>
            <a:off x="466576" y="537289"/>
            <a:ext cx="11258850" cy="57834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339247" y="1721902"/>
            <a:ext cx="1494668" cy="10674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0254" y="4525527"/>
            <a:ext cx="1572474" cy="11230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69352" y="1730627"/>
            <a:ext cx="1584475" cy="11315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80735" y="4356028"/>
            <a:ext cx="1760609" cy="1257373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0" y="2598059"/>
            <a:ext cx="12192000" cy="1770745"/>
          </a:xfrm>
          <a:custGeom>
            <a:gdLst>
              <a:gd fmla="*/ 0 w 12221029" name="connsiteX0"/>
              <a:gd fmla="*/ 1393371 h 1770745" name="connsiteY0"/>
              <a:gd fmla="*/ 2235200 w 12221029" name="connsiteX1"/>
              <a:gd fmla="*/ 508000 h 1770745" name="connsiteY1"/>
              <a:gd fmla="*/ 5050972 w 12221029" name="connsiteX2"/>
              <a:gd fmla="*/ 1770742 h 1770745" name="connsiteY2"/>
              <a:gd fmla="*/ 7373258 w 12221029" name="connsiteX3"/>
              <a:gd fmla="*/ 522514 h 1770745" name="connsiteY3"/>
              <a:gd fmla="*/ 10130972 w 12221029" name="connsiteX4"/>
              <a:gd fmla="*/ 1465942 h 1770745" name="connsiteY4"/>
              <a:gd fmla="*/ 12221029 w 12221029" name="connsiteX5"/>
              <a:gd fmla="*/ 0 h 177074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770745" w="12221029">
                <a:moveTo>
                  <a:pt x="0" y="1393371"/>
                </a:moveTo>
                <a:cubicBezTo>
                  <a:pt x="696685" y="919238"/>
                  <a:pt x="1393371" y="445105"/>
                  <a:pt x="2235200" y="508000"/>
                </a:cubicBezTo>
                <a:cubicBezTo>
                  <a:pt x="3077029" y="570895"/>
                  <a:pt x="4194629" y="1768323"/>
                  <a:pt x="5050972" y="1770742"/>
                </a:cubicBezTo>
                <a:cubicBezTo>
                  <a:pt x="5907315" y="1773161"/>
                  <a:pt x="6526591" y="573314"/>
                  <a:pt x="7373258" y="522514"/>
                </a:cubicBezTo>
                <a:cubicBezTo>
                  <a:pt x="8219925" y="471714"/>
                  <a:pt x="9323010" y="1553028"/>
                  <a:pt x="10130972" y="1465942"/>
                </a:cubicBezTo>
                <a:cubicBezTo>
                  <a:pt x="10938934" y="1378856"/>
                  <a:pt x="11579981" y="689428"/>
                  <a:pt x="12221029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862664" y="2782234"/>
            <a:ext cx="667660" cy="667660"/>
          </a:xfrm>
          <a:prstGeom prst="ellipse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702623" y="3940142"/>
            <a:ext cx="667660" cy="667660"/>
          </a:xfrm>
          <a:prstGeom prst="ellipse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7075708" y="2859064"/>
            <a:ext cx="667660" cy="667660"/>
          </a:xfrm>
          <a:prstGeom prst="ellipse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9705213" y="3702275"/>
            <a:ext cx="667660" cy="667660"/>
          </a:xfrm>
          <a:prstGeom prst="ellipse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2020123" y="2902370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60082" y="4043139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33166" y="2971241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862672" y="3809371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3742" y="1932775"/>
            <a:ext cx="302306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l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什么是诚信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09" y="1891199"/>
            <a:ext cx="302306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l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你会怎么做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19393" y="4555903"/>
            <a:ext cx="302306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诚信守则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65891" y="4680972"/>
            <a:ext cx="302306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诚信小故事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52209" y="1002454"/>
            <a:ext cx="3023067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l"/>
            <a:r>
              <a:rPr altLang="zh-CN" lang="en-US" smtClean="0" sz="4000">
                <a:solidFill>
                  <a:srgbClr val="FF9DAE">
                    <a:lumMod val="90000"/>
                  </a:srgbClr>
                </a:solidFill>
                <a:latin typeface="Arial"/>
              </a:rPr>
              <a:t>CONTENTS</a:t>
            </a:r>
          </a:p>
        </p:txBody>
      </p:sp>
    </p:spTree>
    <p:extLst>
      <p:ext uri="{BB962C8B-B14F-4D97-AF65-F5344CB8AC3E}">
        <p14:creationId val="4240225960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 id="8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00" fill="hold" id="8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00" fill="hold" id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1"/>
      <p:bldP grpId="0" spid="24"/>
      <p:bldP grpId="0" spid="27"/>
      <p:bldP grpId="0" spid="30"/>
      <p:bldP grpId="0" spid="3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830D5-4167-4F7B-B3A0-51B1EEB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1642413"/>
            <a:ext cx="11387137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653A5E-A99B-47F2-8AEA-98C4AC1FA02D}"/>
              </a:ext>
            </a:extLst>
          </p:cNvPr>
          <p:cNvSpPr/>
          <p:nvPr/>
        </p:nvSpPr>
        <p:spPr>
          <a:xfrm>
            <a:off x="5972744" y="3058943"/>
            <a:ext cx="323836" cy="323836"/>
          </a:xfrm>
          <a:prstGeom prst="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68E3A2-BA3A-4FAF-8960-8B68659F164E}"/>
              </a:ext>
            </a:extLst>
          </p:cNvPr>
          <p:cNvSpPr/>
          <p:nvPr/>
        </p:nvSpPr>
        <p:spPr>
          <a:xfrm>
            <a:off x="1038539" y="1686509"/>
            <a:ext cx="1038420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诚信是德， 人们常说："艰苦奋斗是中华民族的传统美德，" 而我却要说："诚信也是人与人交往中必不可缺的一种美德。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97D9EC2-C418-4067-93F5-2FDEE40B6ED8}"/>
              </a:ext>
            </a:extLst>
          </p:cNvPr>
          <p:cNvSpPr/>
          <p:nvPr/>
        </p:nvSpPr>
        <p:spPr>
          <a:xfrm>
            <a:off x="6518085" y="2844957"/>
            <a:ext cx="4373274" cy="310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生活有了诚信才更加灿烂。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人生有了诚信才更加迷人。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诚信的人，有力量，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让我们从诚信走向明天！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9061" y="2480688"/>
            <a:ext cx="4383527" cy="3799057"/>
          </a:xfrm>
          <a:prstGeom prst="rect">
            <a:avLst/>
          </a:prstGeom>
        </p:spPr>
      </p:pic>
    </p:spTree>
    <p:extLst>
      <p:ext uri="{BB962C8B-B14F-4D97-AF65-F5344CB8AC3E}">
        <p14:creationId val="3519164224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sp>
        <p:nvSpPr>
          <p:cNvPr id="6" name="ïṩľïḋê">
            <a:extLst>
              <a:ext uri="{FF2B5EF4-FFF2-40B4-BE49-F238E27FC236}">
                <a16:creationId xmlns:a16="http://schemas.microsoft.com/office/drawing/2014/main" id="{41FBD741-8BCB-4ED7-945C-A113BB852FE5}"/>
              </a:ext>
            </a:extLst>
          </p:cNvPr>
          <p:cNvSpPr/>
          <p:nvPr/>
        </p:nvSpPr>
        <p:spPr>
          <a:xfrm>
            <a:off x="2815771" y="2353611"/>
            <a:ext cx="8273143" cy="2829804"/>
          </a:xfrm>
          <a:prstGeom prst="snip2DiagRect">
            <a:avLst/>
          </a:prstGeom>
          <a:solidFill>
            <a:srgbClr val="029DDD"/>
          </a:solid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numCol="1" rtlCol="0" spcCol="0" vert="horz" wrap="square">
            <a:noAutofit/>
          </a:bodyPr>
          <a:lstStyle/>
          <a:p>
            <a:pPr algn="ctr" lvl="0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EF17E4-F13C-43A7-B050-D7BDFC4B10B7}"/>
              </a:ext>
            </a:extLst>
          </p:cNvPr>
          <p:cNvSpPr txBox="1"/>
          <p:nvPr/>
        </p:nvSpPr>
        <p:spPr>
          <a:xfrm>
            <a:off x="4762413" y="2625118"/>
            <a:ext cx="615233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cs typeface="+mn-ea"/>
                <a:sym typeface="+mn-lt"/>
              </a:rPr>
              <a:t>一个人可以没有财富,只要他活得坦荡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cs typeface="+mn-ea"/>
                <a:sym typeface="+mn-lt"/>
              </a:rPr>
              <a:t>一个人可以没有名望,只要他问心无愧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cs typeface="+mn-ea"/>
                <a:sym typeface="+mn-lt"/>
              </a:rPr>
              <a:t>但一个人不能没有诚信,否则一无所有;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2841" r="22720"/>
          <a:stretch>
            <a:fillRect/>
          </a:stretch>
        </p:blipFill>
        <p:spPr>
          <a:xfrm>
            <a:off x="928915" y="1372221"/>
            <a:ext cx="3512456" cy="4556498"/>
          </a:xfrm>
          <a:prstGeom prst="rect">
            <a:avLst/>
          </a:prstGeom>
        </p:spPr>
      </p:pic>
    </p:spTree>
    <p:extLst>
      <p:ext uri="{BB962C8B-B14F-4D97-AF65-F5344CB8AC3E}">
        <p14:creationId val="194279156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287EF0-B441-4EBE-B0D5-0E237CD960AE}"/>
              </a:ext>
            </a:extLst>
          </p:cNvPr>
          <p:cNvSpPr/>
          <p:nvPr/>
        </p:nvSpPr>
        <p:spPr>
          <a:xfrm>
            <a:off x="2401130" y="2680033"/>
            <a:ext cx="5078329" cy="293224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我宣誓：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从今天开始讲诚实、守信用，自觉自律，自尊自强、做文明学生。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我诚信，我光荣；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我诚信，我自尊；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altLang="en-US" lang="zh-CN" sz="3200">
                <a:solidFill>
                  <a:srgbClr val="029DDD"/>
                </a:solidFill>
                <a:cs typeface="+mn-ea"/>
                <a:sym typeface="+mn-lt"/>
              </a:rPr>
              <a:t>我诚信，我成功。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69315" y="964627"/>
            <a:ext cx="5479143" cy="5479143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03A4FBA-EFAA-4A06-A884-A7E36A07670B}"/>
              </a:ext>
            </a:extLst>
          </p:cNvPr>
          <p:cNvCxnSpPr/>
          <p:nvPr/>
        </p:nvCxnSpPr>
        <p:spPr>
          <a:xfrm flipH="1" flipV="1">
            <a:off x="1446179" y="2350867"/>
            <a:ext cx="0" cy="3173057"/>
          </a:xfrm>
          <a:prstGeom prst="line">
            <a:avLst/>
          </a:prstGeom>
          <a:ln cap="rnd" w="3175">
            <a:solidFill>
              <a:srgbClr val="5D5D5D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ṡḷide">
            <a:extLst>
              <a:ext uri="{FF2B5EF4-FFF2-40B4-BE49-F238E27FC236}">
                <a16:creationId xmlns:a16="http://schemas.microsoft.com/office/drawing/2014/main" id="{B011D367-DC42-4CA9-9180-0E39EEF19E77}"/>
              </a:ext>
            </a:extLst>
          </p:cNvPr>
          <p:cNvSpPr/>
          <p:nvPr/>
        </p:nvSpPr>
        <p:spPr bwMode="auto">
          <a:xfrm>
            <a:off x="1849025" y="2902269"/>
            <a:ext cx="229672" cy="229672"/>
          </a:xfrm>
          <a:prstGeom prst="chevron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/>
          <a:p>
            <a:pPr algn="ctr" defTabSz="914400"/>
            <a:endParaRPr altLang="en-US" lang="zh-CN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íṥľîḑê">
            <a:extLst>
              <a:ext uri="{FF2B5EF4-FFF2-40B4-BE49-F238E27FC236}">
                <a16:creationId xmlns:a16="http://schemas.microsoft.com/office/drawing/2014/main" id="{F82C1115-B602-4CC9-80B8-04ECB3CCDF78}"/>
              </a:ext>
            </a:extLst>
          </p:cNvPr>
          <p:cNvSpPr txBox="1"/>
          <p:nvPr/>
        </p:nvSpPr>
        <p:spPr>
          <a:xfrm>
            <a:off x="1266906" y="1855790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788713-FF75-44C8-8C19-13A963CDF8A3}"/>
              </a:ext>
            </a:extLst>
          </p:cNvPr>
          <p:cNvSpPr txBox="1"/>
          <p:nvPr/>
        </p:nvSpPr>
        <p:spPr>
          <a:xfrm>
            <a:off x="1783435" y="1893766"/>
            <a:ext cx="30897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3200">
                <a:solidFill>
                  <a:schemeClr val="bg1"/>
                </a:solidFill>
                <a:cs typeface="+mn-ea"/>
                <a:sym typeface="+mn-lt"/>
              </a:rPr>
              <a:t>诚信宣誓</a:t>
            </a:r>
          </a:p>
        </p:txBody>
      </p:sp>
    </p:spTree>
    <p:extLst>
      <p:ext uri="{BB962C8B-B14F-4D97-AF65-F5344CB8AC3E}">
        <p14:creationId val="3088169732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2"/>
      <p:bldP grpId="0" spid="2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220367" y="2012412"/>
            <a:ext cx="9918963" cy="3725635"/>
          </a:xfrm>
          <a:prstGeom prst="rect">
            <a:avLst/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íṥľîḑê">
            <a:extLst>
              <a:ext uri="{FF2B5EF4-FFF2-40B4-BE49-F238E27FC236}">
                <a16:creationId xmlns:a16="http://schemas.microsoft.com/office/drawing/2014/main" id="{F82C1115-B602-4CC9-80B8-04ECB3CCDF78}"/>
              </a:ext>
            </a:extLst>
          </p:cNvPr>
          <p:cNvSpPr txBox="1"/>
          <p:nvPr/>
        </p:nvSpPr>
        <p:spPr>
          <a:xfrm>
            <a:off x="4118452" y="1682049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788713-FF75-44C8-8C19-13A963CDF8A3}"/>
              </a:ext>
            </a:extLst>
          </p:cNvPr>
          <p:cNvSpPr txBox="1"/>
          <p:nvPr/>
        </p:nvSpPr>
        <p:spPr>
          <a:xfrm>
            <a:off x="4634981" y="1720025"/>
            <a:ext cx="30897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3200">
                <a:solidFill>
                  <a:schemeClr val="bg1"/>
                </a:solidFill>
                <a:cs typeface="+mn-ea"/>
                <a:sym typeface="+mn-lt"/>
              </a:rPr>
              <a:t>诚信宣誓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287EF0-B441-4EBE-B0D5-0E237CD960AE}"/>
              </a:ext>
            </a:extLst>
          </p:cNvPr>
          <p:cNvSpPr/>
          <p:nvPr/>
        </p:nvSpPr>
        <p:spPr>
          <a:xfrm>
            <a:off x="1464434" y="2682595"/>
            <a:ext cx="941363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1" marL="0">
              <a:lnSpc>
                <a:spcPct val="150000"/>
              </a:lnSpc>
              <a:spcBef>
                <a:spcPts val="1200"/>
              </a:spcBef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今天的主题班会活动，使我们认识到诚实守信是一种美德，是每个人必须具有的品质。我们应该在学好文化知识的同时，还应该培养诚实守信的思想品德，不抄袭作业、考试不作弊、同学间要讲信用。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42881" y="513491"/>
            <a:ext cx="2132433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诚信守则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E287EF0-B441-4EBE-B0D5-0E237CD960AE}"/>
              </a:ext>
            </a:extLst>
          </p:cNvPr>
          <p:cNvSpPr/>
          <p:nvPr/>
        </p:nvSpPr>
        <p:spPr>
          <a:xfrm>
            <a:off x="3646974" y="4524008"/>
            <a:ext cx="5262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4000">
                <a:solidFill>
                  <a:srgbClr val="029DDD"/>
                </a:solidFill>
                <a:cs typeface="+mn-ea"/>
                <a:sym typeface="+mn-lt"/>
              </a:rPr>
              <a:t>我们一起做个诚信的人</a:t>
            </a:r>
          </a:p>
        </p:txBody>
      </p:sp>
    </p:spTree>
    <p:extLst>
      <p:ext uri="{BB962C8B-B14F-4D97-AF65-F5344CB8AC3E}">
        <p14:creationId val="1118883540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1"/>
      <p:bldP grpId="0" spid="4"/>
      <p:bldP grpId="0" spid="2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2782873" y="2148729"/>
            <a:ext cx="616586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115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诚信教育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3531040" y="4152976"/>
            <a:ext cx="4669531" cy="36576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老师：优页PPT  时间：2021.XX.XX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3912041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坚守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5526416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诚实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7107343" y="1732910"/>
            <a:ext cx="831410" cy="365760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守信</a:t>
            </a:r>
          </a:p>
        </p:txBody>
      </p:sp>
    </p:spTree>
    <p:extLst>
      <p:ext uri="{BB962C8B-B14F-4D97-AF65-F5344CB8AC3E}">
        <p14:creationId val="44039191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0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2928692" y="2907421"/>
            <a:ext cx="616586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什么是诚信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4246893" y="2133960"/>
            <a:ext cx="3529460" cy="57912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PART 01</a:t>
            </a:r>
          </a:p>
        </p:txBody>
      </p:sp>
    </p:spTree>
    <p:extLst>
      <p:ext uri="{BB962C8B-B14F-4D97-AF65-F5344CB8AC3E}">
        <p14:creationId val="2597144161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4261BF4-8533-42EC-B9D1-DE6CC889352A}"/>
              </a:ext>
            </a:extLst>
          </p:cNvPr>
          <p:cNvGrpSpPr/>
          <p:nvPr/>
        </p:nvGrpSpPr>
        <p:grpSpPr>
          <a:xfrm>
            <a:off x="5605577" y="1945391"/>
            <a:ext cx="5383502" cy="1863278"/>
            <a:chOff x="2459176" y="1515156"/>
            <a:chExt cx="5383502" cy="1863278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DC9F804B-7EF9-4AD2-A0EC-DC20ED334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022" y="1515156"/>
              <a:ext cx="14020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字魂27号-布丁体"/>
                  <a:ea charset="-122" panose="00000500000000000000" pitchFamily="2" typeface="字魂27号-布丁体"/>
                </a:defRPr>
              </a:lvl1pPr>
            </a:lstStyle>
            <a:p>
              <a:r>
                <a:rPr altLang="en-US" lang="zh-CN" sz="3200">
                  <a:latin typeface="+mn-ea"/>
                  <a:ea typeface="+mn-ea"/>
                  <a:cs typeface="+mn-ea"/>
                  <a:sym typeface="+mn-lt"/>
                </a:rPr>
                <a:t>诚信：</a:t>
              </a: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B8FFCCC-E457-48AC-80EB-144AEF098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197" y="1515156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accent6">
                      <a:lumMod val="75000"/>
                    </a:schemeClr>
                  </a:solidFill>
                  <a:latin charset="-122" panose="00000500000000000000" pitchFamily="2" typeface="字魂27号-布丁体"/>
                  <a:ea charset="-122" panose="00000500000000000000" pitchFamily="2" typeface="字魂27号-布丁体"/>
                </a:defRPr>
              </a:lvl1pPr>
            </a:lstStyle>
            <a:p>
              <a:r>
                <a:rPr altLang="en-US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诚实，守信用。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36344B5-05C1-43FD-B9BF-8786E9DA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648" y="2793658"/>
              <a:ext cx="43103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字魂27号-布丁体"/>
                  <a:ea charset="-122" panose="00000500000000000000" pitchFamily="2" typeface="字魂27号-布丁体"/>
                </a:defRPr>
              </a:lvl1pPr>
            </a:lstStyle>
            <a:p>
              <a:r>
                <a:rPr altLang="zh-CN" lang="en-US" sz="3200">
                  <a:latin typeface="+mn-ea"/>
                  <a:ea typeface="+mn-ea"/>
                  <a:cs typeface="+mn-ea"/>
                  <a:sym typeface="+mn-lt"/>
                </a:rPr>
                <a:t>——《现代汉语词典》</a:t>
              </a:r>
            </a:p>
          </p:txBody>
        </p:sp>
      </p:grpSp>
      <p:sp>
        <p:nvSpPr>
          <p:cNvPr id="6" name="Text Box 8">
            <a:extLst>
              <a:ext uri="{FF2B5EF4-FFF2-40B4-BE49-F238E27FC236}">
                <a16:creationId xmlns:a16="http://schemas.microsoft.com/office/drawing/2014/main" id="{F0743081-E06B-4A08-BEF3-2D6B165B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46" y="5037290"/>
            <a:ext cx="889609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r>
              <a:rPr altLang="en-US" lang="zh-CN" sz="3200">
                <a:latin typeface="+mn-ea"/>
                <a:ea typeface="+mn-ea"/>
                <a:cs typeface="+mn-ea"/>
                <a:sym typeface="+mn-lt"/>
              </a:rPr>
              <a:t>通俗表述，就是说老实话、办老实事、做老实人 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C71DD08-8842-4A73-9938-8C548D171A70}"/>
              </a:ext>
            </a:extLst>
          </p:cNvPr>
          <p:cNvCxnSpPr/>
          <p:nvPr/>
        </p:nvCxnSpPr>
        <p:spPr>
          <a:xfrm>
            <a:off x="5329806" y="4443061"/>
            <a:ext cx="5340546" cy="0"/>
          </a:xfrm>
          <a:prstGeom prst="line">
            <a:avLst/>
          </a:prstGeom>
          <a:ln>
            <a:solidFill>
              <a:srgbClr val="6C8A5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什么是诚信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17053" y="1824795"/>
            <a:ext cx="2611153" cy="2798198"/>
          </a:xfrm>
          <a:prstGeom prst="rect">
            <a:avLst/>
          </a:prstGeom>
        </p:spPr>
      </p:pic>
    </p:spTree>
    <p:extLst>
      <p:ext uri="{BB962C8B-B14F-4D97-AF65-F5344CB8AC3E}">
        <p14:creationId val="219336221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DC9F804B-7EF9-4AD2-A0EC-DC20ED33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83" y="1740368"/>
            <a:ext cx="46850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lang="zh-CN" sz="2800">
                <a:latin typeface="+mn-lt"/>
                <a:ea typeface="+mn-ea"/>
                <a:cs typeface="+mn-ea"/>
                <a:sym typeface="+mn-lt"/>
              </a:rPr>
              <a:t>言必信，行必果。——孔子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DF2CCBE-70EC-48FF-B8D4-36C190DF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83" y="2592334"/>
            <a:ext cx="7707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lang="zh-CN" sz="2800">
                <a:latin typeface="+mn-lt"/>
                <a:ea typeface="+mn-ea"/>
                <a:cs typeface="+mn-ea"/>
                <a:sym typeface="+mn-lt"/>
              </a:rPr>
              <a:t>诚者，天之道也；思诚者，人之道也。——孟子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FD20C550-461D-4BA0-9E41-718A18A1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83" y="3444299"/>
            <a:ext cx="4151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lang="zh-CN" sz="2800">
                <a:latin typeface="+mn-lt"/>
                <a:ea typeface="+mn-ea"/>
                <a:cs typeface="+mn-ea"/>
                <a:sym typeface="+mn-lt"/>
              </a:rPr>
              <a:t>诚信为人之本。——鲁迅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16A2B09-3B3D-4FB5-8A08-547B31A6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83" y="4296266"/>
            <a:ext cx="80632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lang="zh-CN" sz="2800">
                <a:latin typeface="+mn-lt"/>
                <a:ea typeface="+mn-ea"/>
                <a:cs typeface="+mn-ea"/>
                <a:sym typeface="+mn-lt"/>
              </a:rPr>
              <a:t>如果要别人诚信，首先要自己诚信。——莎士比亚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8DE29F8-ECFB-47E9-80A4-0F58A6CD6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83" y="5148230"/>
            <a:ext cx="7707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lang="zh-CN" sz="2800">
                <a:latin typeface="+mn-lt"/>
                <a:ea typeface="+mn-ea"/>
                <a:cs typeface="+mn-ea"/>
                <a:sym typeface="+mn-lt"/>
              </a:rPr>
              <a:t>蚜虫吃青草，锈吃铁，虚伪吃灵魂。——契诃夫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什么是诚信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9089" y="1615574"/>
            <a:ext cx="2341812" cy="4055876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256371" y="2670937"/>
            <a:ext cx="1927248" cy="25054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mtClean="0" sz="6600">
                <a:solidFill>
                  <a:srgbClr val="029DDD"/>
                </a:solidFill>
              </a:rPr>
              <a:t>名人名言</a:t>
            </a:r>
          </a:p>
        </p:txBody>
      </p:sp>
    </p:spTree>
    <p:extLst>
      <p:ext uri="{BB962C8B-B14F-4D97-AF65-F5344CB8AC3E}">
        <p14:creationId val="1487359674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3"/>
      <p:bldP grpId="0" spid="14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34E07F9-8A61-4382-8869-E0F4E58A35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82638" y="1496869"/>
            <a:ext cx="2384462" cy="640080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故事欣赏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C9F804B-7EF9-4AD2-A0EC-DC20ED33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84" y="2537299"/>
            <a:ext cx="1074419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indent="630000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一位国王要选择继承人，于是发给国中每个孩子一粒花种，约好谁能种出最美丽的花就将被选为未来的国王。当评选时间到来时，绝大多数孩子都端着美丽的鲜花前来参选，但国王看到这些美丽的花朵时，脸上却没有一丝笑容。只有一个叫杨平的端着空无一物的花盆前来，国王却笑了。最后杨平被选中了。因为孩子们得到的花种都已经被蒸过，根本不会发芽。这次测试不是为了发现最好的花匠，而是选出最诚实的孩子。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BE4E354-B4D8-48F6-BD81-D5B86FB7E6E7}"/>
              </a:ext>
            </a:extLst>
          </p:cNvPr>
          <p:cNvSpPr/>
          <p:nvPr/>
        </p:nvSpPr>
        <p:spPr>
          <a:xfrm>
            <a:off x="3708885" y="1492870"/>
            <a:ext cx="313194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600">
                <a:cs typeface="+mn-ea"/>
                <a:sym typeface="+mn-lt"/>
              </a:rPr>
              <a:t>国王与花种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2802EDA7-7AEC-44CC-8BA3-908E8E41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38" y="4982971"/>
            <a:ext cx="896306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pPr algn="l"/>
            <a:r>
              <a:rPr altLang="en-US" b="1" lang="zh-CN" sz="240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请思考：</a:t>
            </a:r>
            <a:br>
              <a:rPr altLang="en-US" b="1" lang="zh-CN" sz="240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b="1" lang="zh-CN" sz="240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1.国王看见捧着花的孩子为什么脸上没有一丝笑容？ </a:t>
            </a:r>
            <a:br>
              <a:rPr altLang="en-US" b="1" lang="zh-CN" sz="240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b="1" lang="zh-CN" sz="240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2.国王见了没有种出花的杨平为什么很高兴？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什么是诚信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67076" y="984015"/>
            <a:ext cx="1858150" cy="132703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1082638" y="2244179"/>
            <a:ext cx="8975762" cy="66872"/>
          </a:xfrm>
          <a:prstGeom prst="line">
            <a:avLst/>
          </a:prstGeom>
          <a:ln>
            <a:solidFill>
              <a:srgbClr val="029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0790" y="4957571"/>
            <a:ext cx="2429315" cy="1786129"/>
          </a:xfrm>
          <a:prstGeom prst="rect">
            <a:avLst/>
          </a:prstGeom>
        </p:spPr>
      </p:pic>
    </p:spTree>
    <p:extLst>
      <p:ext uri="{BB962C8B-B14F-4D97-AF65-F5344CB8AC3E}">
        <p14:creationId val="3208709196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"/>
      <p:bldP grpId="0" spid="5"/>
      <p:bldP grpId="0" spid="2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5CD7D9-3FCD-4636-97C1-7EF00B1716FC}"/>
              </a:ext>
            </a:extLst>
          </p:cNvPr>
          <p:cNvGrpSpPr/>
          <p:nvPr/>
        </p:nvGrpSpPr>
        <p:grpSpPr>
          <a:xfrm>
            <a:off x="609190" y="3167592"/>
            <a:ext cx="11276599" cy="2250622"/>
            <a:chOff x="-2560925" y="2782163"/>
            <a:chExt cx="11276599" cy="2250622"/>
          </a:xfrm>
        </p:grpSpPr>
        <p:sp>
          <p:nvSpPr>
            <p:cNvPr id="72" name="WordArt 9">
              <a:extLst>
                <a:ext uri="{FF2B5EF4-FFF2-40B4-BE49-F238E27FC236}">
                  <a16:creationId xmlns:a16="http://schemas.microsoft.com/office/drawing/2014/main" id="{81E7254D-586C-4A8F-B0CC-9F521E5C7C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44008" y="2782163"/>
              <a:ext cx="327166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600">
                  <a:cs typeface="+mn-ea"/>
                  <a:sym typeface="+mn-lt"/>
                </a:rPr>
                <a:t>前提和基础</a:t>
              </a:r>
            </a:p>
          </p:txBody>
        </p:sp>
        <p:sp>
          <p:nvSpPr>
            <p:cNvPr id="73" name="WordArt 10">
              <a:extLst>
                <a:ext uri="{FF2B5EF4-FFF2-40B4-BE49-F238E27FC236}">
                  <a16:creationId xmlns:a16="http://schemas.microsoft.com/office/drawing/2014/main" id="{194802D0-7E1C-4CCF-AA73-067C937563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560925" y="4386455"/>
              <a:ext cx="2617333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600">
                  <a:cs typeface="+mn-ea"/>
                  <a:sym typeface="+mn-lt"/>
                </a:rPr>
                <a:t>具体表现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什么是诚信</a:t>
            </a:r>
          </a:p>
        </p:txBody>
      </p:sp>
      <p:sp>
        <p:nvSpPr>
          <p:cNvPr id="76" name="MH_Other_3"/>
          <p:cNvSpPr/>
          <p:nvPr>
            <p:custDataLst>
              <p:tags r:id="rId3"/>
            </p:custDataLst>
          </p:nvPr>
        </p:nvSpPr>
        <p:spPr>
          <a:xfrm>
            <a:off x="3239834" y="4147189"/>
            <a:ext cx="1622425" cy="1654174"/>
          </a:xfrm>
          <a:custGeom>
            <a:gdLst>
              <a:gd fmla="*/ 0 w 1332585" name="connsiteX0"/>
              <a:gd fmla="*/ 666080 h 1332159" name="connsiteY0"/>
              <a:gd fmla="*/ 666293 w 1332585" name="connsiteX1"/>
              <a:gd fmla="*/ 0 h 1332159" name="connsiteY1"/>
              <a:gd fmla="*/ 1332586 w 1332585" name="connsiteX2"/>
              <a:gd fmla="*/ 666080 h 1332159" name="connsiteY2"/>
              <a:gd fmla="*/ 666293 w 1332585" name="connsiteX3"/>
              <a:gd fmla="*/ 1332160 h 1332159" name="connsiteY3"/>
              <a:gd fmla="*/ 0 w 1332585" name="connsiteX4"/>
              <a:gd fmla="*/ 666080 h 133215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32159" w="1332585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altLang="en-US" lang="zh-CN" sz="32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60903040505020403" pitchFamily="18" typeface="Rockwell Extra Bold"/>
              </a:rPr>
              <a:t>诚实</a:t>
            </a:r>
          </a:p>
        </p:txBody>
      </p:sp>
      <p:sp>
        <p:nvSpPr>
          <p:cNvPr id="77" name="MH_Other_1"/>
          <p:cNvSpPr/>
          <p:nvPr>
            <p:custDataLst>
              <p:tags r:id="rId4"/>
            </p:custDataLst>
          </p:nvPr>
        </p:nvSpPr>
        <p:spPr>
          <a:xfrm>
            <a:off x="4619565" y="2663407"/>
            <a:ext cx="3028950" cy="3030538"/>
          </a:xfrm>
          <a:custGeom>
            <a:gdLst>
              <a:gd fmla="*/ 0 w 3277819" name="connsiteX0"/>
              <a:gd fmla="*/ 1638874 h 3277748" name="connsiteY0"/>
              <a:gd fmla="*/ 1638910 w 3277819" name="connsiteX1"/>
              <a:gd fmla="*/ 0 h 3277748" name="connsiteY1"/>
              <a:gd fmla="*/ 3277820 w 3277819" name="connsiteX2"/>
              <a:gd fmla="*/ 1638874 h 3277748" name="connsiteY2"/>
              <a:gd fmla="*/ 1638910 w 3277819" name="connsiteX3"/>
              <a:gd fmla="*/ 3277748 h 3277748" name="connsiteY3"/>
              <a:gd fmla="*/ 0 w 3277819" name="connsiteX4"/>
              <a:gd fmla="*/ 1638874 h 32777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77748" w="3277819">
                <a:moveTo>
                  <a:pt x="0" y="1638874"/>
                </a:moveTo>
                <a:cubicBezTo>
                  <a:pt x="0" y="733749"/>
                  <a:pt x="733765" y="0"/>
                  <a:pt x="1638910" y="0"/>
                </a:cubicBezTo>
                <a:cubicBezTo>
                  <a:pt x="2544055" y="0"/>
                  <a:pt x="3277820" y="733749"/>
                  <a:pt x="3277820" y="1638874"/>
                </a:cubicBezTo>
                <a:cubicBezTo>
                  <a:pt x="3277820" y="2543999"/>
                  <a:pt x="2544055" y="3277748"/>
                  <a:pt x="1638910" y="3277748"/>
                </a:cubicBezTo>
                <a:cubicBezTo>
                  <a:pt x="733765" y="3277748"/>
                  <a:pt x="0" y="2543999"/>
                  <a:pt x="0" y="1638874"/>
                </a:cubicBezTo>
                <a:close/>
              </a:path>
            </a:pathLst>
          </a:custGeom>
          <a:solidFill>
            <a:srgbClr val="029DDD"/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bIns="0" lIns="0" rIns="0" tIns="396000"/>
          <a:lstStyle/>
          <a:p>
            <a:pPr algn="ctr" defTabSz="2889250">
              <a:spcAft>
                <a:spcPct val="35000"/>
              </a:spcAft>
              <a:defRPr/>
            </a:pPr>
            <a:endParaRPr altLang="en-US" lang="zh-CN" sz="3200">
              <a:solidFill>
                <a:srgbClr val="FFFFFF"/>
              </a:solidFill>
              <a:latin charset="0" panose="02060903040505020403" pitchFamily="18" typeface="Rockwell Extra Bold"/>
            </a:endParaRPr>
          </a:p>
        </p:txBody>
      </p:sp>
      <p:sp>
        <p:nvSpPr>
          <p:cNvPr id="78" name="MH_Other_2"/>
          <p:cNvSpPr/>
          <p:nvPr>
            <p:custDataLst>
              <p:tags r:id="rId5"/>
            </p:custDataLst>
          </p:nvPr>
        </p:nvSpPr>
        <p:spPr>
          <a:xfrm>
            <a:off x="8086666" y="4277896"/>
            <a:ext cx="244475" cy="244475"/>
          </a:xfrm>
          <a:prstGeom prst="ellipse">
            <a:avLst/>
          </a:prstGeom>
          <a:solidFill>
            <a:srgbClr val="EAEAEA">
              <a:alpha val="52941"/>
            </a:srgbClr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9" name="MH_Other_6"/>
          <p:cNvSpPr/>
          <p:nvPr>
            <p:custDataLst>
              <p:tags r:id="rId6"/>
            </p:custDataLst>
          </p:nvPr>
        </p:nvSpPr>
        <p:spPr>
          <a:xfrm>
            <a:off x="7389757" y="2834327"/>
            <a:ext cx="1289050" cy="1312862"/>
          </a:xfrm>
          <a:custGeom>
            <a:gdLst>
              <a:gd fmla="*/ 0 w 1332585" name="connsiteX0"/>
              <a:gd fmla="*/ 666080 h 1332159" name="connsiteY0"/>
              <a:gd fmla="*/ 666293 w 1332585" name="connsiteX1"/>
              <a:gd fmla="*/ 0 h 1332159" name="connsiteY1"/>
              <a:gd fmla="*/ 1332586 w 1332585" name="connsiteX2"/>
              <a:gd fmla="*/ 666080 h 1332159" name="connsiteY2"/>
              <a:gd fmla="*/ 666293 w 1332585" name="connsiteX3"/>
              <a:gd fmla="*/ 1332160 h 1332159" name="connsiteY3"/>
              <a:gd fmla="*/ 0 w 1332585" name="connsiteX4"/>
              <a:gd fmla="*/ 666080 h 133215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32159" w="1332585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altLang="en-US" lang="zh-CN" smtClean="0" sz="32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60903040505020403" pitchFamily="18" typeface="Rockwell Extra Bold"/>
              </a:rPr>
              <a:t>信任</a:t>
            </a:r>
          </a:p>
        </p:txBody>
      </p:sp>
      <p:sp>
        <p:nvSpPr>
          <p:cNvPr id="4" name="矩形 3"/>
          <p:cNvSpPr/>
          <p:nvPr/>
        </p:nvSpPr>
        <p:spPr>
          <a:xfrm>
            <a:off x="4788315" y="3396122"/>
            <a:ext cx="2676021" cy="168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9250">
              <a:spcAft>
                <a:spcPct val="35000"/>
              </a:spcAft>
              <a:defRPr/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60903040505020403" pitchFamily="18" typeface="Rockwell Extra Bold"/>
              </a:rPr>
              <a:t>坚持诚实，就会赢得信任；</a:t>
            </a:r>
          </a:p>
          <a:p>
            <a:pPr algn="ctr" defTabSz="2889250">
              <a:spcAft>
                <a:spcPct val="35000"/>
              </a:spcAft>
              <a:defRPr/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60903040505020403" pitchFamily="18" typeface="Rockwell Extra Bold"/>
              </a:rPr>
              <a:t>对人不诚实就会产生信任危机。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E34E07F9-8A61-4382-8869-E0F4E58A35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33429" y="1574506"/>
            <a:ext cx="4842868" cy="640080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我们由此懂得了</a:t>
            </a:r>
          </a:p>
        </p:txBody>
      </p:sp>
    </p:spTree>
    <p:extLst>
      <p:ext uri="{BB962C8B-B14F-4D97-AF65-F5344CB8AC3E}">
        <p14:creationId val="16431019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6"/>
      <p:bldP grpId="0" spid="77"/>
      <p:bldP grpId="0" spid="79"/>
      <p:bldP grpId="0" spid="4"/>
      <p:bldP grpId="0" spid="8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36" l="10951" r="4881" t="541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92" r="58214" t="38036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834" l="67381" t="51309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2928692" y="2907421"/>
            <a:ext cx="616586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charset="-122" panose="00020600040101010101" pitchFamily="18" typeface="汉仪字研卡通W"/>
                <a:ea charset="-122" panose="00020600040101010101" pitchFamily="18" typeface="汉仪字研卡通W"/>
                <a:cs typeface="+mn-ea"/>
                <a:sym typeface="+mn-lt"/>
              </a:rPr>
              <a:t>诚信小故事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76DC81-C180-4A00-B850-7D52A1BB030F}"/>
              </a:ext>
            </a:extLst>
          </p:cNvPr>
          <p:cNvSpPr txBox="1"/>
          <p:nvPr/>
        </p:nvSpPr>
        <p:spPr>
          <a:xfrm>
            <a:off x="4246893" y="2133960"/>
            <a:ext cx="3529460" cy="579120"/>
          </a:xfrm>
          <a:prstGeom prst="rect">
            <a:avLst/>
          </a:prstGeom>
          <a:solidFill>
            <a:srgbClr val="FFB400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PART 02</a:t>
            </a:r>
          </a:p>
        </p:txBody>
      </p:sp>
    </p:spTree>
    <p:extLst>
      <p:ext uri="{BB962C8B-B14F-4D97-AF65-F5344CB8AC3E}">
        <p14:creationId val="955718506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 Box 3">
            <a:extLst>
              <a:ext uri="{FF2B5EF4-FFF2-40B4-BE49-F238E27FC236}">
                <a16:creationId xmlns:a16="http://schemas.microsoft.com/office/drawing/2014/main" id="{A30D880D-F6F7-4E8A-95C0-4B68B346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00" y="3714174"/>
            <a:ext cx="10079491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indent="630000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defRPr>
            </a:lvl1pPr>
          </a:lstStyle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这篇童话中的主人公是一个小牧童。他每天赶着羊群到山顶去放羊。由于太闷，他想出戏弄村民的恶作剧。第一次他喊“狼来啦，狼来啦……”，结果村民拿起锄头就赶到山顶，才知道是小牧童的恶作剧。小牧童很得意，感到很好玩，于是就有了第二次、第三次……, 久而久之村民们知道是小牧童故意制造的，就都不去理他啦。结果有一天狼真的来了，他拼命地叫喊，村民们却没有一个来，没有人相信他的话了，他被狼吃掉了。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42881" y="513491"/>
            <a:ext cx="255334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b="1" sz="2400">
                <a:solidFill>
                  <a:srgbClr val="1C75BC"/>
                </a:solidFill>
                <a:latin charset="-122" panose="03000509000000000000" pitchFamily="65" typeface="迷你简准圆"/>
                <a:ea charset="-122" panose="03000509000000000000" pitchFamily="65" typeface="迷你简准圆"/>
              </a:defRPr>
            </a:lvl1pPr>
          </a:lstStyle>
          <a:p>
            <a:pPr algn="dist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诚信小故事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23101" y="971550"/>
            <a:ext cx="4319729" cy="27934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23374" y="1659874"/>
            <a:ext cx="3989869" cy="1335452"/>
            <a:chOff x="1523374" y="1659874"/>
            <a:chExt cx="3989869" cy="133545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23374" y="1659874"/>
              <a:ext cx="3989869" cy="133545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806317" y="1915830"/>
              <a:ext cx="2553347" cy="8961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b="1" sz="2400">
                  <a:solidFill>
                    <a:srgbClr val="1C75BC"/>
                  </a:solidFill>
                  <a:latin charset="-122" panose="03000509000000000000" pitchFamily="65" typeface="迷你简准圆"/>
                  <a:ea charset="-122" panose="03000509000000000000" pitchFamily="65" typeface="迷你简准圆"/>
                </a:defRPr>
              </a:lvl1pPr>
            </a:lstStyle>
            <a:p>
              <a:pPr algn="dist"/>
              <a:r>
                <a:rPr altLang="en-US" lang="zh-CN" smtClean="0" sz="4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狼来了</a:t>
              </a:r>
            </a:p>
          </p:txBody>
        </p:sp>
      </p:grpSp>
    </p:spTree>
    <p:extLst>
      <p:ext uri="{BB962C8B-B14F-4D97-AF65-F5344CB8AC3E}">
        <p14:creationId val="394833014"/>
      </p:ext>
    </p:extLst>
  </p:cSld>
  <p:clrMapOvr>
    <a:masterClrMapping/>
  </p:clrMapOvr>
  <mc:AlternateContent>
    <mc:Choice Requires="p14">
      <p:transition advTm="2000" p14:dur="1500" spd="slow">
        <p:random/>
      </p:transition>
    </mc:Choice>
    <mc:Fallback>
      <p:transition advTm="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tags/tag1.xml><?xml version="1.0" encoding="utf-8"?>
<p:tagLst xmlns:p="http://schemas.openxmlformats.org/presentationml/2006/main">
  <p:tag name="PA" val="v5.2.4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2.xml><?xml version="1.0" encoding="utf-8"?>
<p:tagLst xmlns:p="http://schemas.openxmlformats.org/presentationml/2006/main">
  <p:tag name="MH" val="20170718145845"/>
  <p:tag name="MH_LIBRARY" val="GRAPHIC"/>
  <p:tag name="MH_ORDER" val="3"/>
  <p:tag name="MH_TYPE" val="Other"/>
</p:tagLst>
</file>

<file path=ppt/tags/tag3.xml><?xml version="1.0" encoding="utf-8"?>
<p:tagLst xmlns:p="http://schemas.openxmlformats.org/presentationml/2006/main">
  <p:tag name="MH" val="20170718145845"/>
  <p:tag name="MH_LIBRARY" val="GRAPHIC"/>
  <p:tag name="MH_ORDER" val="1"/>
  <p:tag name="MH_TYPE" val="Other"/>
</p:tagLst>
</file>

<file path=ppt/tags/tag4.xml><?xml version="1.0" encoding="utf-8"?>
<p:tagLst xmlns:p="http://schemas.openxmlformats.org/presentationml/2006/main">
  <p:tag name="MH" val="20170718145845"/>
  <p:tag name="MH_LIBRARY" val="GRAPHIC"/>
  <p:tag name="MH_ORDER" val="2"/>
  <p:tag name="MH_TYPE" val="Other"/>
</p:tagLst>
</file>

<file path=ppt/tags/tag5.xml><?xml version="1.0" encoding="utf-8"?>
<p:tagLst xmlns:p="http://schemas.openxmlformats.org/presentationml/2006/main">
  <p:tag name="MH" val="20170718145845"/>
  <p:tag name="MH_LIBRARY" val="GRAPHIC"/>
  <p:tag name="MH_ORDER" val="6"/>
  <p:tag name="MH_TYPE" val="Other"/>
</p:tagLst>
</file>

<file path=ppt/tags/tag6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PA" val="v5.2.4"/>
</p:tagLst>
</file>

<file path=ppt/tags/tag8.xml><?xml version="1.0" encoding="utf-8"?>
<p:tagLst xmlns:p="http://schemas.openxmlformats.org/presentationml/2006/main">
  <p:tag name="PA" val="v5.2.4"/>
</p:tagLst>
</file>

<file path=ppt/tags/tag9.xml><?xml version="1.0" encoding="utf-8"?>
<p:tagLst xmlns:p="http://schemas.openxmlformats.org/presentationml/2006/main">
  <p:tag name="MH" val="20170718150256"/>
  <p:tag name="MH_LIBRARY" val="GRAPHIC"/>
  <p:tag name="MH_ORDER" val="1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1ro5vp">
      <a:majorFont>
        <a:latin typeface="Adobe Arabic" panose="020f0302020204030204"/>
        <a:ea typeface="微软雅黑"/>
        <a:cs typeface="Arial"/>
      </a:majorFont>
      <a:minorFont>
        <a:latin typeface="Adobe Arabic" panose="020f0302020204030204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124</Paragraphs>
  <Slides>24</Slides>
  <Notes>17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Adobe Arabic</vt:lpstr>
      <vt:lpstr>微软雅黑</vt:lpstr>
      <vt:lpstr>Calibri Light</vt:lpstr>
      <vt:lpstr>Calibri</vt:lpstr>
      <vt:lpstr>等线 Light</vt:lpstr>
      <vt:lpstr>等线</vt:lpstr>
      <vt:lpstr>汉仪字研卡通W</vt:lpstr>
      <vt:lpstr>迷你简准圆</vt:lpstr>
      <vt:lpstr>字魂27号-布丁体</vt:lpstr>
      <vt:lpstr>Rockwell Extra Bold</vt:lpstr>
      <vt:lpstr>宋体</vt:lpstr>
      <vt:lpstr>字魂7号-温暖童稚体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2021-08-22T12:06:42Z</dcterms:created>
  <cp:lastPrinted>2021-08-22T12:06:42Z</cp:lastPrinted>
  <dcterms:modified xsi:type="dcterms:W3CDTF">2021-08-22T05:41:55Z</dcterms:modified>
  <cp:revision>1</cp:revision>
</cp:coreProperties>
</file>