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9" r:id="rId9"/>
    <p:sldId id="270" r:id="rId10"/>
    <p:sldId id="261" r:id="rId11"/>
    <p:sldId id="263" r:id="rId12"/>
    <p:sldId id="264" r:id="rId13"/>
    <p:sldId id="265" r:id="rId14"/>
    <p:sldId id="267" r:id="rId15"/>
    <p:sldId id="268" r:id="rId16"/>
  </p:sldIdLst>
  <p:sldSz cx="12817475" cy="7200900"/>
  <p:notesSz cx="6858000" cy="9144000"/>
  <p:custDataLst>
    <p:tags r:id="rId17"/>
  </p:custDataLst>
  <p:defaultTextStyle>
    <a:defPPr>
      <a:defRPr lang="zh-CN"/>
    </a:defPPr>
    <a:lvl1pPr marL="0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583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1166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1749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2332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2915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3498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4080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4663" algn="l" defTabSz="128116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03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40" y="96"/>
      </p:cViewPr>
      <p:guideLst>
        <p:guide orient="horz" pos="2268"/>
        <p:guide pos="40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0F65D-9BB6-40F2-8295-65D18CCD75E2}" type="datetimeFigureOut">
              <a:rPr lang="zh-CN" altLang="en-US" smtClean="0"/>
              <a:t>2017/5/1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9A9B-361C-465B-B7B1-39F58DA30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59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583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1166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1749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2332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2915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3498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4080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4663" algn="l" defTabSz="12811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0242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888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88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859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625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833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593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118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782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775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61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973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73634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1977219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931933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1376550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185" y="1178481"/>
            <a:ext cx="9613106" cy="250698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185" y="3782140"/>
            <a:ext cx="9613106" cy="173855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94686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674946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6" y="1795225"/>
            <a:ext cx="11055072" cy="299537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526" y="4818937"/>
            <a:ext cx="11055072" cy="1575196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23268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201" y="1916906"/>
            <a:ext cx="5447427" cy="45689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847" y="1916906"/>
            <a:ext cx="5447427" cy="45689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770167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71" y="383382"/>
            <a:ext cx="11055072" cy="139184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2" y="1765221"/>
            <a:ext cx="5422392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72" y="2630329"/>
            <a:ext cx="5422392" cy="38688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8847" y="1765221"/>
            <a:ext cx="5449096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847" y="2630329"/>
            <a:ext cx="5449096" cy="38688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32081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588593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424197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71" y="480060"/>
            <a:ext cx="41339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096" y="1036797"/>
            <a:ext cx="6488847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871" y="2160270"/>
            <a:ext cx="41339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06296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5734495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71" y="480060"/>
            <a:ext cx="41339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9096" y="1036797"/>
            <a:ext cx="6488847" cy="511730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871" y="2160270"/>
            <a:ext cx="41339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2215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998350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2506" y="383381"/>
            <a:ext cx="2763768" cy="610243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201" y="383381"/>
            <a:ext cx="8131086" cy="610243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56385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632417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7426259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6234769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8846490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5286069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9625587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7273234"/>
      </p:ext>
    </p:extLst>
  </p:cSld>
  <p:clrMapOvr>
    <a:masterClrMapping/>
  </p:clrMapOvr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523975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46440" y="1125040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39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6000" p14:dur="2000"/>
    </mc:Choice>
    <mc:Fallback>
      <p:transition spd="slow" advClick="0" advTm="6000"/>
    </mc:Fallback>
  </mc:AlternateContent>
  <p:timing/>
  <p:txStyles>
    <p:titleStyle>
      <a:lvl1pPr algn="ctr" defTabSz="128116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437" indent="-480437" algn="l" defTabSz="128116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947" indent="-400364" algn="l" defTabSz="128116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1457" indent="-320291" algn="l" defTabSz="128116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2040" indent="-320291" algn="l" defTabSz="12811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2623" indent="-320291" algn="l" defTabSz="128116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3206" indent="-320291" algn="l" defTabSz="12811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3789" indent="-320291" algn="l" defTabSz="12811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4372" indent="-320291" algn="l" defTabSz="12811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4955" indent="-320291" algn="l" defTabSz="12811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583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1166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749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2332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915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3498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4080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4663" algn="l" defTabSz="128116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1202" y="383382"/>
            <a:ext cx="11055072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202" y="1916906"/>
            <a:ext cx="11055072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201" y="6674168"/>
            <a:ext cx="2883932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60120"/>
              <a:t>2017/5/1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5789" y="6674168"/>
            <a:ext cx="4325898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2342" y="6674168"/>
            <a:ext cx="2883932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6012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59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1.jpeg" Type="http://schemas.openxmlformats.org/officeDocument/2006/relationships/image"/><Relationship Id="rId4" Target="../media/image22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5.jpeg" Type="http://schemas.openxmlformats.org/officeDocument/2006/relationships/image"/><Relationship Id="rId4" Target="../media/image2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9.pn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Relationship Id="rId6" Target="../media/image7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9.pn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/>
        </p:nvSpPr>
        <p:spPr>
          <a:xfrm>
            <a:off x="0" y="5616674"/>
            <a:ext cx="12817475" cy="15842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rtlCol="0" tIns="64058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2151582" y="0"/>
            <a:ext cx="111456" cy="7200900"/>
            <a:chOff x="8460432" y="0"/>
            <a:chExt cx="79513" cy="5143500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8539945" y="0"/>
              <a:ext cx="0" cy="51435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460432" y="0"/>
              <a:ext cx="0" cy="51435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4793758" y="4205318"/>
            <a:ext cx="1577828" cy="1154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rtlCol="0" tIns="64058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6509673" y="777736"/>
            <a:ext cx="4744002" cy="200263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123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24" t="22399"/>
          <a:stretch>
            <a:fillRect/>
          </a:stretch>
        </p:blipFill>
        <p:spPr>
          <a:xfrm>
            <a:off x="0" y="1300319"/>
            <a:ext cx="6371586" cy="27699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09673" y="2390717"/>
            <a:ext cx="4066234" cy="8901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50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7" name="矩形 6"/>
          <p:cNvSpPr/>
          <p:nvPr/>
        </p:nvSpPr>
        <p:spPr>
          <a:xfrm>
            <a:off x="6540402" y="3184195"/>
            <a:ext cx="4288484" cy="46339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sp>
        <p:nvSpPr>
          <p:cNvPr id="8" name="矩形 7"/>
          <p:cNvSpPr/>
          <p:nvPr/>
        </p:nvSpPr>
        <p:spPr>
          <a:xfrm>
            <a:off x="6609380" y="3600451"/>
            <a:ext cx="5451785" cy="55483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1400">
                <a:solidFill>
                  <a:schemeClr val="bg1">
                    <a:lumMod val="65000"/>
                  </a:schemeClr>
                </a:solidFill>
                <a:latin charset="-127" pitchFamily="49" typeface="DotumChe"/>
                <a:ea charset="-127" pitchFamily="49" typeface="DotumChe"/>
              </a:rPr>
              <a:t>Heart with environment and are the hearts of space for you!</a:t>
            </a:r>
          </a:p>
        </p:txBody>
      </p:sp>
      <p:sp>
        <p:nvSpPr>
          <p:cNvPr id="21" name="矩形 20"/>
          <p:cNvSpPr/>
          <p:nvPr/>
        </p:nvSpPr>
        <p:spPr>
          <a:xfrm>
            <a:off x="6445890" y="4205318"/>
            <a:ext cx="1123852" cy="1154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rtlCol="0" tIns="64058"/>
          <a:lstStyle/>
          <a:p>
            <a:pPr algn="ctr"/>
            <a:r>
              <a:rPr altLang="zh-CN" lang="en-US" sz="4500">
                <a:latin typeface="+mj-ea"/>
                <a:ea typeface="+mj-ea"/>
              </a:rPr>
              <a:t>&gt;&gt;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6880" y="4188020"/>
            <a:ext cx="5110595" cy="1127428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0" y="5919108"/>
            <a:ext cx="128174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8701236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  <p:bldP grpId="0" spid="5"/>
      <p:bldP grpId="0" spid="7"/>
      <p:bldP grpId="0" spid="8"/>
      <p:bldP grpId="0" spid="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sp>
        <p:nvSpPr>
          <p:cNvPr id="26" name="矩形 25"/>
          <p:cNvSpPr/>
          <p:nvPr/>
        </p:nvSpPr>
        <p:spPr>
          <a:xfrm>
            <a:off x="2270353" y="1212220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27" name="矩形 26"/>
          <p:cNvSpPr/>
          <p:nvPr/>
        </p:nvSpPr>
        <p:spPr>
          <a:xfrm>
            <a:off x="2270353" y="2275616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2270353" y="2835770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1866608" y="1337388"/>
            <a:ext cx="0" cy="4275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51117" y="1337386"/>
            <a:ext cx="411474" cy="2079163"/>
          </a:xfrm>
          <a:prstGeom prst="rect">
            <a:avLst/>
          </a:prstGeom>
        </p:spPr>
        <p:txBody>
          <a:bodyPr bIns="45718" lIns="91437" rIns="91437" tIns="45718" vert="eaVert" wrap="none"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简约主义遇上现代灵感</a:t>
            </a:r>
          </a:p>
        </p:txBody>
      </p:sp>
      <p:sp>
        <p:nvSpPr>
          <p:cNvPr id="23" name="矩形 22"/>
          <p:cNvSpPr/>
          <p:nvPr/>
        </p:nvSpPr>
        <p:spPr>
          <a:xfrm>
            <a:off x="1195022" y="1337387"/>
            <a:ext cx="380994" cy="3107686"/>
          </a:xfrm>
          <a:prstGeom prst="rect">
            <a:avLst/>
          </a:prstGeom>
        </p:spPr>
        <p:txBody>
          <a:bodyPr bIns="45718" lIns="91437" rIns="91437" tIns="45718" vert="eaVert" wrap="none">
            <a:spAutoFit/>
          </a:bodyPr>
          <a:lstStyle/>
          <a:p>
            <a:r>
              <a:rPr altLang="zh-CN" b="1" lang="en-US" sz="13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SINMPLE STYIE AND INSPIRATIONG</a:t>
            </a:r>
          </a:p>
        </p:txBody>
      </p:sp>
      <p:sp>
        <p:nvSpPr>
          <p:cNvPr id="24" name="矩形 23"/>
          <p:cNvSpPr/>
          <p:nvPr/>
        </p:nvSpPr>
        <p:spPr>
          <a:xfrm>
            <a:off x="716229" y="1337387"/>
            <a:ext cx="640074" cy="4320480"/>
          </a:xfrm>
          <a:prstGeom prst="rect">
            <a:avLst/>
          </a:prstGeom>
        </p:spPr>
        <p:txBody>
          <a:bodyPr bIns="45718" lIns="91437" rIns="91437" tIns="45718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现代简约风格，简约，大方，使用，以加上人性化的设计手法，透露着现代时尚简约的气息。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261972" y="1343933"/>
            <a:ext cx="0" cy="42752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d:\users\administrator\appdata\roaming\360se6\User Data\temp\a_112139793.jpg" id="819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18100" y="1552958"/>
            <a:ext cx="5331844" cy="32765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70907" l="1879" r="27473" t="20239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019" l="2159" r="71726" t="18716"/>
          <a:stretch>
            <a:fillRect/>
          </a:stretch>
        </p:blipFill>
        <p:spPr>
          <a:xfrm>
            <a:off x="3828376" y="3042750"/>
            <a:ext cx="3409388" cy="357359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7418101" y="5011807"/>
            <a:ext cx="4900820" cy="853436"/>
          </a:xfrm>
          <a:prstGeom prst="rect">
            <a:avLst/>
          </a:prstGeom>
        </p:spPr>
        <p:txBody>
          <a:bodyPr bIns="45718" lIns="91437" rIns="91437" tIns="45718" wrap="square">
            <a:spAutoFit/>
          </a:bodyPr>
          <a:lstStyle/>
          <a:p>
            <a:pPr indent="-171444" marL="171444">
              <a:buClr>
                <a:srgbClr val="C00000"/>
              </a:buClr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在都市繁华与宣泄中，每天为工作于生活忙碌着......</a:t>
            </a:r>
          </a:p>
          <a:p>
            <a:pPr indent="-171444" marL="171444">
              <a:buClr>
                <a:srgbClr val="C00000"/>
              </a:buClr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</a:p>
          <a:p>
            <a:pPr indent="-171444" marL="171444">
              <a:buClr>
                <a:srgbClr val="C00000"/>
              </a:buClr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在兰腾，每一件设计作品都是高度融入了加的感觉的杰作，在兰腾的作品里，处处凝练着各式各样艺术的精华——我们早已将经典融入了生活、融入了家......</a:t>
            </a:r>
          </a:p>
        </p:txBody>
      </p:sp>
    </p:spTree>
    <p:extLst>
      <p:ext uri="{BB962C8B-B14F-4D97-AF65-F5344CB8AC3E}">
        <p14:creationId val="4004216214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9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3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sp>
        <p:nvSpPr>
          <p:cNvPr id="26" name="矩形 25"/>
          <p:cNvSpPr/>
          <p:nvPr/>
        </p:nvSpPr>
        <p:spPr>
          <a:xfrm>
            <a:off x="8147303" y="1220668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27" name="矩形 26"/>
          <p:cNvSpPr/>
          <p:nvPr/>
        </p:nvSpPr>
        <p:spPr>
          <a:xfrm>
            <a:off x="8147303" y="2284064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8147306" y="2844218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12321000" y="1584227"/>
            <a:ext cx="0" cy="4275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905508" y="1584225"/>
            <a:ext cx="411474" cy="2079163"/>
          </a:xfrm>
          <a:prstGeom prst="rect">
            <a:avLst/>
          </a:prstGeom>
        </p:spPr>
        <p:txBody>
          <a:bodyPr bIns="45718" lIns="91437" rIns="91437" tIns="45718" vert="eaVert" wrap="none"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简约主义遇上现代灵感</a:t>
            </a:r>
          </a:p>
        </p:txBody>
      </p:sp>
      <p:sp>
        <p:nvSpPr>
          <p:cNvPr id="23" name="矩形 22"/>
          <p:cNvSpPr/>
          <p:nvPr/>
        </p:nvSpPr>
        <p:spPr>
          <a:xfrm>
            <a:off x="11649415" y="1584225"/>
            <a:ext cx="380994" cy="3107686"/>
          </a:xfrm>
          <a:prstGeom prst="rect">
            <a:avLst/>
          </a:prstGeom>
        </p:spPr>
        <p:txBody>
          <a:bodyPr bIns="45718" lIns="91437" rIns="91437" tIns="45718" vert="eaVert" wrap="none">
            <a:spAutoFit/>
          </a:bodyPr>
          <a:lstStyle/>
          <a:p>
            <a:r>
              <a:rPr altLang="zh-CN" b="1" lang="en-US" sz="13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SINMPLE STYIE AND INSPIRATIONG</a:t>
            </a:r>
          </a:p>
        </p:txBody>
      </p:sp>
      <p:sp>
        <p:nvSpPr>
          <p:cNvPr id="24" name="矩形 23"/>
          <p:cNvSpPr/>
          <p:nvPr/>
        </p:nvSpPr>
        <p:spPr>
          <a:xfrm>
            <a:off x="11170620" y="1584225"/>
            <a:ext cx="640074" cy="4320480"/>
          </a:xfrm>
          <a:prstGeom prst="rect">
            <a:avLst/>
          </a:prstGeom>
        </p:spPr>
        <p:txBody>
          <a:bodyPr bIns="45718" lIns="91437" rIns="91437" tIns="45718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现代简约风格，简约，大方，使用，以加上人性化的设计手法，透露着现代时尚简约的气息。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1716364" y="1590772"/>
            <a:ext cx="0" cy="42752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d:\users\administrator\appdata\roaming\360se6\User Data\temp\img201404221623200135.jpg" id="921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48"/>
          <a:stretch>
            <a:fillRect/>
          </a:stretch>
        </p:blipFill>
        <p:spPr bwMode="auto">
          <a:xfrm>
            <a:off x="0" y="1584224"/>
            <a:ext cx="7959838" cy="4494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9111" l="80072" r="12854" t="19529"/>
          <a:stretch>
            <a:fillRect/>
          </a:stretch>
        </p:blipFill>
        <p:spPr>
          <a:xfrm>
            <a:off x="8389960" y="3651382"/>
            <a:ext cx="2436021" cy="200900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</p:spTree>
    <p:extLst>
      <p:ext uri="{BB962C8B-B14F-4D97-AF65-F5344CB8AC3E}">
        <p14:creationId val="132645894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750" id="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2"/>
      <p:bldP grpId="0" spid="23"/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pic>
        <p:nvPicPr>
          <p:cNvPr descr="d:\users\administrator\appdata\roaming\360se6\User Data\temp\71q58PIC3aK_1024.jpg" id="1126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815" t="14153"/>
          <a:stretch>
            <a:fillRect/>
          </a:stretch>
        </p:blipFill>
        <p:spPr bwMode="auto">
          <a:xfrm>
            <a:off x="318683" y="1498511"/>
            <a:ext cx="8157485" cy="333484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05" l="50974" r="5842" t="46780"/>
          <a:stretch>
            <a:fillRect/>
          </a:stretch>
        </p:blipFill>
        <p:spPr>
          <a:xfrm>
            <a:off x="8531525" y="3225172"/>
            <a:ext cx="4272492" cy="339961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528399" y="1176813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31" name="矩形 30"/>
          <p:cNvSpPr/>
          <p:nvPr/>
        </p:nvSpPr>
        <p:spPr>
          <a:xfrm>
            <a:off x="8528399" y="2483191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8528398" y="3043345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sp>
        <p:nvSpPr>
          <p:cNvPr id="33" name="矩形 32"/>
          <p:cNvSpPr/>
          <p:nvPr/>
        </p:nvSpPr>
        <p:spPr>
          <a:xfrm>
            <a:off x="554437" y="5254790"/>
            <a:ext cx="7416824" cy="853436"/>
          </a:xfrm>
          <a:prstGeom prst="rect">
            <a:avLst/>
          </a:prstGeom>
        </p:spPr>
        <p:txBody>
          <a:bodyPr bIns="45718" lIns="91437" rIns="91437" tIns="45718" wrap="square">
            <a:spAutoFit/>
          </a:bodyPr>
          <a:lstStyle/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在都市繁华与宣泄中，每天为工作于生活忙碌着......</a:t>
            </a:r>
          </a:p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</a:p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在兰腾，每一件设计作品都是高度融入了加的感觉的杰作，在兰腾的作品里，处处凝练着各式各样艺术的精华——我们早已将经典融入了生活、融入了家......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</p:spTree>
    <p:extLst>
      <p:ext uri="{BB962C8B-B14F-4D97-AF65-F5344CB8AC3E}">
        <p14:creationId val="1425089811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1"/>
      <p:bldP grpId="0" spid="32"/>
      <p:bldP grpId="0" spid="3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1461994" y="1483415"/>
            <a:ext cx="2323167" cy="2318067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3985435" y="1483415"/>
            <a:ext cx="2323167" cy="2318067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" name="矩形 19"/>
          <p:cNvSpPr>
            <a:spLocks noChangeArrowheads="1"/>
          </p:cNvSpPr>
          <p:nvPr/>
        </p:nvSpPr>
        <p:spPr bwMode="auto">
          <a:xfrm>
            <a:off x="9030090" y="1483415"/>
            <a:ext cx="2320943" cy="2318067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6506649" y="1483415"/>
            <a:ext cx="2323167" cy="2318067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461994" y="3978204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>
              <a:lnSpc>
                <a:spcPct val="130000"/>
              </a:lnSpc>
            </a:pPr>
            <a:r>
              <a:rPr altLang="en-US" lang="zh-CN" sz="1300">
                <a:solidFill>
                  <a:srgbClr val="F8F8F8"/>
                </a:solidFill>
                <a:latin charset="-122" pitchFamily="34" typeface="微软雅黑"/>
              </a:rPr>
              <a:t>更改文字的方法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1374338" y="4507751"/>
            <a:ext cx="5376219" cy="6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4058" lIns="128117" rIns="128117" tIns="64058" wrap="none"/>
          <a:lstStyle>
            <a:lvl1pPr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 Narrow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3400">
                <a:solidFill>
                  <a:srgbClr val="C00000"/>
                </a:solidFill>
                <a:latin charset="-122" pitchFamily="34" typeface="微软雅黑"/>
              </a:rPr>
              <a:t>图文使用技巧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338" y="5198948"/>
            <a:ext cx="6447507" cy="745650"/>
          </a:xfrm>
          <a:prstGeom prst="rect">
            <a:avLst/>
          </a:prstGeom>
        </p:spPr>
        <p:txBody>
          <a:bodyPr anchor="t" anchorCtr="0" bIns="64058" lIns="128117" rIns="128117" tIns="64058" vert="horz" wrap="square">
            <a:noAutofit/>
          </a:bodyPr>
          <a:lstStyle/>
          <a:p>
            <a:pPr algn="just">
              <a:spcBef>
                <a:spcPts val="841"/>
              </a:spcBef>
              <a:spcAft>
                <a:spcPts val="841"/>
              </a:spcAft>
            </a:pPr>
            <a:r>
              <a:rPr altLang="en-US" b="1" kern="100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宋体"/>
                <a:ea charset="-122" pitchFamily="2" typeface="宋体"/>
              </a:rPr>
              <a:t>标题框及正文框中的文字可直接改为所需文字；点中图片&gt;绘图工具&gt;格式&gt;填充&gt;图片&gt;选择需要展示的图片；直接复制粘贴图片来增加图片数，复制后更改方法见“更改图片”。</a:t>
            </a: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3988338" y="3987481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>
              <a:lnSpc>
                <a:spcPct val="130000"/>
              </a:lnSpc>
            </a:pPr>
            <a:r>
              <a:rPr altLang="en-US" lang="zh-CN" sz="1300">
                <a:solidFill>
                  <a:srgbClr val="F8F8F8"/>
                </a:solidFill>
                <a:latin charset="-122" pitchFamily="34" typeface="微软雅黑"/>
              </a:rPr>
              <a:t>更改文字的方法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6514679" y="3996757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>
              <a:lnSpc>
                <a:spcPct val="130000"/>
              </a:lnSpc>
            </a:pPr>
            <a:r>
              <a:rPr altLang="en-US" lang="zh-CN" sz="1300">
                <a:solidFill>
                  <a:srgbClr val="F8F8F8"/>
                </a:solidFill>
                <a:latin charset="-122" pitchFamily="34" typeface="微软雅黑"/>
              </a:rPr>
              <a:t>更改文字的方法</a:t>
            </a: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9022447" y="3941099"/>
            <a:ext cx="2323167" cy="403246"/>
          </a:xfrm>
          <a:prstGeom prst="rect">
            <a:avLst/>
          </a:prstGeom>
          <a:solidFill>
            <a:schemeClr val="tx1">
              <a:lumMod val="75000"/>
              <a:lumOff val="25000"/>
              <a:alpha val="85097"/>
            </a:schemeClr>
          </a:solidFill>
          <a:ln>
            <a:noFill/>
          </a:ln>
        </p:spPr>
        <p:txBody>
          <a:bodyPr anchor="ctr" bIns="64058" lIns="128117" rIns="128117" tIns="64058"/>
          <a:lstStyle/>
          <a:p>
            <a:pPr algn="ctr" eaLnBrk="1" hangingPunct="1">
              <a:lnSpc>
                <a:spcPct val="130000"/>
              </a:lnSpc>
            </a:pPr>
            <a:r>
              <a:rPr altLang="en-US" lang="zh-CN" sz="1300">
                <a:solidFill>
                  <a:srgbClr val="F8F8F8"/>
                </a:solidFill>
                <a:latin charset="-122" pitchFamily="34" typeface="微软雅黑"/>
              </a:rPr>
              <a:t>更改文字的方法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28398" y="4141697"/>
            <a:ext cx="4744002" cy="1946715"/>
            <a:chOff x="6084168" y="2958355"/>
            <a:chExt cx="3384376" cy="1390511"/>
          </a:xfrm>
        </p:grpSpPr>
        <p:sp>
          <p:nvSpPr>
            <p:cNvPr id="38" name="矩形 37"/>
            <p:cNvSpPr/>
            <p:nvPr/>
          </p:nvSpPr>
          <p:spPr>
            <a:xfrm>
              <a:off x="6084169" y="2958355"/>
              <a:ext cx="3384376" cy="979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8400">
                  <a:solidFill>
                    <a:srgbClr val="C00000"/>
                  </a:solidFill>
                  <a:latin charset="-127" pitchFamily="49" typeface="BatangChe"/>
                  <a:ea charset="-127" pitchFamily="49" typeface="BatangChe"/>
                </a:rPr>
                <a:t>HOME 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084169" y="3717924"/>
              <a:ext cx="1648049" cy="370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800">
                  <a:solidFill>
                    <a:schemeClr val="bg1">
                      <a:lumMod val="50000"/>
                    </a:schemeClr>
                  </a:solidFill>
                  <a:latin charset="-127" pitchFamily="49" typeface="BatangChe"/>
                  <a:ea charset="-127" pitchFamily="49" typeface="BatangChe"/>
                </a:rPr>
                <a:t>DECORATION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084169" y="4118034"/>
              <a:ext cx="2091999" cy="22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5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</p:spTree>
    <p:extLst>
      <p:ext uri="{BB962C8B-B14F-4D97-AF65-F5344CB8AC3E}">
        <p14:creationId val="292490950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  <p:bldP grpId="0" spid="22"/>
      <p:bldP grpId="0" spid="23"/>
      <p:bldP grpId="0" spid="24"/>
      <p:bldP grpId="0" spid="28"/>
      <p:bldP grpId="0" spid="34"/>
      <p:bldP grpId="0" spid="35"/>
      <p:bldP grpId="0" spid="36"/>
      <p:bldP grpId="0" spid="3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5284127" y="0"/>
            <a:ext cx="0" cy="7200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d:\users\administrator\appdata\roaming\360se6\User Data\temp\8608881_234629420193_2.jpg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007"/>
          <a:stretch>
            <a:fillRect/>
          </a:stretch>
        </p:blipFill>
        <p:spPr bwMode="auto">
          <a:xfrm>
            <a:off x="-9408" y="-2834"/>
            <a:ext cx="4959924" cy="720373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273680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273680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273680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sp>
        <p:nvSpPr>
          <p:cNvPr id="14" name="矩形 13"/>
          <p:cNvSpPr/>
          <p:nvPr/>
        </p:nvSpPr>
        <p:spPr>
          <a:xfrm>
            <a:off x="6537254" y="1781969"/>
            <a:ext cx="2639071" cy="8901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5000">
                <a:solidFill>
                  <a:schemeClr val="bg1">
                    <a:lumMod val="65000"/>
                  </a:schemeClr>
                </a:solidFill>
                <a:latin charset="-128" pitchFamily="34" typeface="Kozuka Gothic Pro L"/>
                <a:ea charset="-128" pitchFamily="34" typeface="Kozuka Gothic Pro L"/>
              </a:rPr>
              <a:t>About us</a:t>
            </a:r>
          </a:p>
        </p:txBody>
      </p:sp>
      <p:sp>
        <p:nvSpPr>
          <p:cNvPr id="18" name="矩形 17"/>
          <p:cNvSpPr/>
          <p:nvPr/>
        </p:nvSpPr>
        <p:spPr>
          <a:xfrm>
            <a:off x="5656975" y="1593333"/>
            <a:ext cx="909943" cy="935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rtlCol="0" tIns="64058"/>
          <a:lstStyle/>
          <a:p>
            <a:pPr algn="ctr"/>
            <a:r>
              <a:rPr altLang="zh-CN" lang="en-US" sz="4500">
                <a:latin typeface="+mj-ea"/>
                <a:ea typeface="+mj-ea"/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6975" y="2686830"/>
            <a:ext cx="6505126" cy="2977995"/>
          </a:xfrm>
          <a:prstGeom prst="rect">
            <a:avLst/>
          </a:prstGeom>
          <a:noFill/>
        </p:spPr>
        <p:txBody>
          <a:bodyPr bIns="64058" lIns="128117" rIns="128117" rtlCol="0" tIns="64058"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年，是中国最早进入家庭装饰行业的著名装饰品牌之一，现已发展成为以家装为主，涉足公装、建材、家具、物流、教育等相关产业的全国知名品牌企业。</a:t>
            </a:r>
          </a:p>
          <a:p>
            <a:endParaRPr altLang="en-US" lang="zh-CN" sz="11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名匠装饰自成立之初，坚持走高端路线，追求完美品质，精心于高端家居的设计与装饰，为企业领袖的家作设计是名匠装饰最重要的企业责任和社会使命。20多年来，名匠装饰做豪宅别墅从来不烂尾！</a:t>
            </a:r>
          </a:p>
          <a:p>
            <a:endParaRPr altLang="en-US" lang="zh-CN" sz="11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“天道酬勤·人道酬善·商道酬信”，名匠装饰致力于打造学术型企业，以高端设计为核心竞争力，为客户提供整体家居解决方案，创造不可复制与无法替代的附加值，以国际化的视野创造领先业界的设计理念与文化体系。</a:t>
            </a:r>
          </a:p>
          <a:p>
            <a:endParaRPr altLang="en-US" lang="zh-CN" sz="11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“精雕细琢·名匠本色”，名匠装饰以设计与文化为根，诚信与品质为本，把每一项工程都看成一件艺术品，为广大业主雕琢独一无二的尊贵府邸。</a:t>
            </a:r>
          </a:p>
          <a:p>
            <a:endParaRPr altLang="en-US" lang="zh-CN" sz="11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在未来的发展道路上，名匠装饰将一如既往以专业的设计、优质的工程和卓越的服务回报每一位业主，全力推动中国人居进程！</a:t>
            </a:r>
          </a:p>
          <a:p>
            <a:endParaRPr altLang="en-US" lang="zh-CN" sz="11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为企业领袖的家作设计是过去名匠装饰20年来的战略定位，也是未来50年不变的高端品质路线！</a:t>
            </a:r>
          </a:p>
        </p:txBody>
      </p:sp>
    </p:spTree>
    <p:extLst>
      <p:ext uri="{BB962C8B-B14F-4D97-AF65-F5344CB8AC3E}">
        <p14:creationId val="904289384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8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8932143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3365635" y="273680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1880937" y="273680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397619" y="273680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90486" y="167484"/>
            <a:ext cx="2116285" cy="727568"/>
            <a:chOff x="7570904" y="4495987"/>
            <a:chExt cx="1509760" cy="5196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40352" y="4495987"/>
              <a:ext cx="1192696" cy="34381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7570905" y="4839806"/>
              <a:ext cx="1438532" cy="174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361927" y="1586664"/>
            <a:ext cx="2639071" cy="8901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5000">
                <a:solidFill>
                  <a:schemeClr val="bg1">
                    <a:lumMod val="65000"/>
                  </a:schemeClr>
                </a:solidFill>
                <a:latin charset="-128" pitchFamily="34" typeface="Kozuka Gothic Pro L"/>
                <a:ea charset="-128" pitchFamily="34" typeface="Kozuka Gothic Pro L"/>
              </a:rPr>
              <a:t>About us</a:t>
            </a:r>
          </a:p>
        </p:txBody>
      </p:sp>
      <p:sp>
        <p:nvSpPr>
          <p:cNvPr id="18" name="矩形 17"/>
          <p:cNvSpPr/>
          <p:nvPr/>
        </p:nvSpPr>
        <p:spPr>
          <a:xfrm>
            <a:off x="453501" y="1382604"/>
            <a:ext cx="909943" cy="935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rtlCol="0" tIns="64058"/>
          <a:lstStyle/>
          <a:p>
            <a:pPr algn="ctr"/>
            <a:r>
              <a:rPr altLang="zh-CN" lang="en-US" sz="4500">
                <a:latin typeface="+mj-ea"/>
                <a:ea typeface="+mj-ea"/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565" y="3132975"/>
            <a:ext cx="6505126" cy="2810355"/>
          </a:xfrm>
          <a:prstGeom prst="rect">
            <a:avLst/>
          </a:prstGeom>
          <a:noFill/>
        </p:spPr>
        <p:txBody>
          <a:bodyPr bIns="64058" lIns="128117" rIns="128117" rtlCol="0" tIns="64058" wrap="square">
            <a:spAutoFit/>
          </a:bodyPr>
          <a:lstStyle/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鸟巢杯·中国建筑装饰100强企业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全国住宅装饰装修行业百强企业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全国住宅装饰装修行业知名品牌企业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全国住宅装饰装修行业AAAA级诚信企业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全国主流媒体信赖的装饰品牌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全国住宅装饰装修行业知名品牌企业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荣获“3.15质量无投诉、服务无投诉诚信企业”称号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被评为装饰界消费者信得过品牌公司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获“全国住宅装饰装修示范工程奖”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荣膺装饰界消费者信得过品牌“三连冠”企业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被评为消费者满意家居品牌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华南地区最具影响力装饰品牌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华南地区十大最具影响力品牌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华南地区杰出装饰品牌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广东知名装饰设计公司</a:t>
            </a:r>
          </a:p>
          <a:p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</a:rPr>
              <a:t>广东省装饰行业诚信企业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565" y="2464697"/>
            <a:ext cx="2237434" cy="722476"/>
          </a:xfrm>
          <a:prstGeom prst="rect">
            <a:avLst/>
          </a:prstGeom>
          <a:noFill/>
        </p:spPr>
        <p:txBody>
          <a:bodyPr bIns="64058" lIns="128117" rIns="128117" rtlCol="0" tIns="64058" wrap="none">
            <a:spAutoFit/>
          </a:bodyPr>
          <a:lstStyle/>
          <a:p>
            <a:r>
              <a:rPr altLang="en-US" lang="zh-CN" sz="39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公司荣誉</a:t>
            </a:r>
          </a:p>
        </p:txBody>
      </p:sp>
      <p:pic>
        <p:nvPicPr>
          <p:cNvPr descr="d:\users\administrator\appdata\roaming\360se6\User Data\temp\855.jpg" id="307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2173" r="26014"/>
          <a:stretch>
            <a:fillRect/>
          </a:stretch>
        </p:blipFill>
        <p:spPr bwMode="auto">
          <a:xfrm>
            <a:off x="7216228" y="5051"/>
            <a:ext cx="1585219" cy="20832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7097" y="2189093"/>
            <a:ext cx="1568805" cy="1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3073" r="8072"/>
          <a:stretch>
            <a:fillRect/>
          </a:stretch>
        </p:blipFill>
        <p:spPr>
          <a:xfrm>
            <a:off x="9136480" y="0"/>
            <a:ext cx="3680995" cy="7200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100" l="44684" r="-738" t="49672"/>
          <a:stretch>
            <a:fillRect/>
          </a:stretch>
        </p:blipFill>
        <p:spPr>
          <a:xfrm>
            <a:off x="7224640" y="4261186"/>
            <a:ext cx="1593715" cy="1859544"/>
          </a:xfrm>
          <a:prstGeom prst="rect">
            <a:avLst/>
          </a:prstGeom>
        </p:spPr>
      </p:pic>
    </p:spTree>
    <p:extLst>
      <p:ext uri="{BB962C8B-B14F-4D97-AF65-F5344CB8AC3E}">
        <p14:creationId val="76421797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8"/>
      <p:bldP grpId="0" spid="16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554437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07417" y="268326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1956" y="1332128"/>
            <a:ext cx="12175519" cy="344158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55373" y="4544943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23" name="矩形 22"/>
          <p:cNvSpPr/>
          <p:nvPr/>
        </p:nvSpPr>
        <p:spPr>
          <a:xfrm>
            <a:off x="655373" y="5608338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24" name="矩形 23"/>
          <p:cNvSpPr/>
          <p:nvPr/>
        </p:nvSpPr>
        <p:spPr>
          <a:xfrm>
            <a:off x="655374" y="6168493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5049" y="4869533"/>
            <a:ext cx="2170759" cy="646276"/>
          </a:xfrm>
          <a:prstGeom prst="rect">
            <a:avLst/>
          </a:prstGeom>
          <a:noFill/>
        </p:spPr>
        <p:txBody>
          <a:bodyPr bIns="64058" lIns="128117" rIns="128117" rtlCol="0" tIns="64058" wrap="none">
            <a:spAutoFit/>
          </a:bodyPr>
          <a:lstStyle/>
          <a:p>
            <a:r>
              <a:rPr altLang="en-US" lang="zh-CN" sz="3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遇见田园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9376" y="5445944"/>
            <a:ext cx="6863664" cy="524356"/>
          </a:xfrm>
          <a:prstGeom prst="rect">
            <a:avLst/>
          </a:prstGeom>
          <a:noFill/>
        </p:spPr>
        <p:txBody>
          <a:bodyPr bIns="64058" lIns="128117" rIns="128117" rtlCol="0" tIns="64058" wrap="square">
            <a:spAutoFit/>
          </a:bodyPr>
          <a:lstStyle/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一卷青帘，一杯午茶，透过明净的窗户，青山田园映入眼帘田园的诱惑越来越近…</a:t>
            </a:r>
          </a:p>
          <a:p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在喧哗的城市中，离自然更近一点，田园生活就应运而生！懂得生活，懂得生活来之不易！</a:t>
            </a:r>
          </a:p>
        </p:txBody>
      </p:sp>
    </p:spTree>
    <p:extLst>
      <p:ext uri="{BB962C8B-B14F-4D97-AF65-F5344CB8AC3E}">
        <p14:creationId val="130860062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13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014355" y="1080171"/>
            <a:ext cx="0" cy="6164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pic>
        <p:nvPicPr>
          <p:cNvPr descr="d:\users\administrator\appdata\roaming\360se6\User Data\temp\09581338848.jpg"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7501"/>
          <a:stretch>
            <a:fillRect/>
          </a:stretch>
        </p:blipFill>
        <p:spPr bwMode="auto">
          <a:xfrm>
            <a:off x="1" y="1141012"/>
            <a:ext cx="6933075" cy="36133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655373" y="4617001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25" name="矩形 24"/>
          <p:cNvSpPr/>
          <p:nvPr/>
        </p:nvSpPr>
        <p:spPr>
          <a:xfrm>
            <a:off x="655373" y="5680396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655374" y="6120730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8577" y="4842771"/>
            <a:ext cx="12817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d:\users\administrator\appdata\roaming\360se6\User Data\temp\201277101656416.jpg" id="410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34346" y="3072476"/>
            <a:ext cx="2247032" cy="16818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09616" y="3061023"/>
            <a:ext cx="2349678" cy="16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67747" y="4941589"/>
            <a:ext cx="2737496" cy="646276"/>
          </a:xfrm>
          <a:prstGeom prst="rect">
            <a:avLst/>
          </a:prstGeom>
          <a:noFill/>
        </p:spPr>
        <p:txBody>
          <a:bodyPr bIns="64058" lIns="128117" rIns="128117" rtlCol="0" tIns="64058" wrap="none">
            <a:spAutoFit/>
          </a:bodyPr>
          <a:lstStyle/>
          <a:p>
            <a:r>
              <a:rPr altLang="en-US" lang="zh-CN" sz="3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  <a:sym typeface="Wingdings"/>
              </a:rPr>
              <a:t>相遇地中海</a:t>
            </a:r>
          </a:p>
        </p:txBody>
      </p:sp>
      <p:sp>
        <p:nvSpPr>
          <p:cNvPr id="3" name="矩形 2"/>
          <p:cNvSpPr/>
          <p:nvPr/>
        </p:nvSpPr>
        <p:spPr>
          <a:xfrm>
            <a:off x="6812483" y="1875790"/>
            <a:ext cx="110713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tx1">
                    <a:lumMod val="50000"/>
                    <a:lumOff val="50000"/>
                  </a:schemeClr>
                </a:solidFill>
                <a:latin charset="-127" pitchFamily="49" typeface="BatangChe"/>
                <a:ea charset="-127" pitchFamily="49" typeface="BatangChe"/>
              </a:rPr>
              <a:t> SEA</a:t>
            </a:r>
          </a:p>
        </p:txBody>
      </p:sp>
      <p:sp>
        <p:nvSpPr>
          <p:cNvPr id="4" name="矩形 3"/>
          <p:cNvSpPr/>
          <p:nvPr/>
        </p:nvSpPr>
        <p:spPr>
          <a:xfrm>
            <a:off x="7216228" y="5525252"/>
            <a:ext cx="5268582" cy="81391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en-US" lang="zh-CN" sz="1500">
                <a:solidFill>
                  <a:schemeClr val="tx1">
                    <a:lumMod val="75000"/>
                    <a:lumOff val="25000"/>
                  </a:schemeClr>
                </a:solidFill>
              </a:rPr>
              <a:t>简约却不简单，能工巧匠贯穿其中的风格灵魂。地中海风格的灵魂，目前比较一致的看法就是“蔚蓝色的浪漫情怀，海天一色、艳阳高照的纯美自然”。</a:t>
            </a:r>
          </a:p>
        </p:txBody>
      </p:sp>
      <p:sp>
        <p:nvSpPr>
          <p:cNvPr id="8" name="矩形 7"/>
          <p:cNvSpPr/>
          <p:nvPr/>
        </p:nvSpPr>
        <p:spPr>
          <a:xfrm>
            <a:off x="8669501" y="2462774"/>
            <a:ext cx="2732734" cy="5091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  <a:latin charset="-127" pitchFamily="49" typeface="BatangChe"/>
                <a:ea charset="-127" pitchFamily="49" typeface="BatangChe"/>
              </a:rPr>
              <a:t>MEDITERRANEAN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52580" y="268326"/>
            <a:ext cx="2116285" cy="672302"/>
            <a:chOff x="7570904" y="4495987"/>
            <a:chExt cx="1705586" cy="54250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</p:spTree>
    <p:extLst>
      <p:ext uri="{BB962C8B-B14F-4D97-AF65-F5344CB8AC3E}">
        <p14:creationId val="33529553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"/>
      <p:bldP grpId="0" spid="4"/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3499" y="268326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pic>
        <p:nvPicPr>
          <p:cNvPr descr="d:\users\administrator\appdata\roaming\360se6\User Data\temp\1912176_013802526243_2.jpg" id="1331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366"/>
          <a:stretch>
            <a:fillRect/>
          </a:stretch>
        </p:blipFill>
        <p:spPr bwMode="auto">
          <a:xfrm>
            <a:off x="0" y="1312709"/>
            <a:ext cx="7345700" cy="490883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519035" y="1435918"/>
            <a:ext cx="4040834" cy="107299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62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DESIGNER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9035" y="2847274"/>
            <a:ext cx="4441193" cy="10796122"/>
          </a:xfrm>
          <a:prstGeom prst="rect">
            <a:avLst/>
          </a:prstGeom>
          <a:noFill/>
        </p:spPr>
        <p:txBody>
          <a:bodyPr bIns="64058" lIns="128117" rIns="128117" rtlCol="0" tIns="64058" wrap="square">
            <a:sp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设计总监：JOBANG</a:t>
            </a:r>
          </a:p>
          <a:p>
            <a:r>
              <a:rPr altLang="en-US" lang="zh-CN" sz="28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XX装饰工程有限公司设计总监。毕业于天津工艺美术学院环境艺术系，从业近20年，个人先后荣获2005年度深圳市“室内设计之星”大赛三等奖、2006年度深圳十大住宅设计精英人物、2006第二届深圳国际室内设计文化节住宅类银奖等奖项，带领永安装饰获得了2003度优秀家装企业、2004年度“最具影响力装饰公司”、深圳装饰工程“金鹏奖”、 2005年度最具影响力装饰品牌、“最能代表25年深圳形象的深圳名片”等众多荣誉。主要设计作品有：观澜湖高尔夫大宅、十二橡树庄园别墅、万科樘樾别墅、星河丹堤别墅、圣莫丽斯别墅、卓越维港别墅、半山海景别墅、银湖颐园别墅……</a:t>
            </a:r>
          </a:p>
        </p:txBody>
      </p:sp>
    </p:spTree>
    <p:extLst>
      <p:ext uri="{BB962C8B-B14F-4D97-AF65-F5344CB8AC3E}">
        <p14:creationId val="848932746"/>
      </p:ext>
    </p:extLst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3800" y="1987471"/>
            <a:ext cx="2936728" cy="3372706"/>
            <a:chOff x="1115616" y="1419622"/>
            <a:chExt cx="2095065" cy="2409076"/>
          </a:xfrm>
        </p:grpSpPr>
        <p:sp>
          <p:nvSpPr>
            <p:cNvPr id="26" name="矩形 25"/>
            <p:cNvSpPr/>
            <p:nvPr/>
          </p:nvSpPr>
          <p:spPr>
            <a:xfrm>
              <a:off x="1208520" y="1419622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Freeform 166"/>
            <p:cNvSpPr>
              <a:spLocks noEditPoints="1"/>
            </p:cNvSpPr>
            <p:nvPr/>
          </p:nvSpPr>
          <p:spPr bwMode="auto">
            <a:xfrm>
              <a:off x="1913301" y="1534939"/>
              <a:ext cx="592598" cy="871048"/>
            </a:xfrm>
            <a:custGeom>
              <a:gdLst>
                <a:gd fmla="*/ 20 w 77" name="T0"/>
                <a:gd fmla="*/ 37 h 113" name="T1"/>
                <a:gd fmla="*/ 20 w 77" name="T2"/>
                <a:gd fmla="*/ 12 h 113" name="T3"/>
                <a:gd fmla="*/ 57 w 77" name="T4"/>
                <a:gd fmla="*/ 12 h 113" name="T5"/>
                <a:gd fmla="*/ 56 w 77" name="T6"/>
                <a:gd fmla="*/ 36 h 113" name="T7"/>
                <a:gd fmla="*/ 52 w 77" name="T8"/>
                <a:gd fmla="*/ 47 h 113" name="T9"/>
                <a:gd fmla="*/ 38 w 77" name="T10"/>
                <a:gd fmla="*/ 54 h 113" name="T11"/>
                <a:gd fmla="*/ 38 w 77" name="T12"/>
                <a:gd fmla="*/ 54 h 113" name="T13"/>
                <a:gd fmla="*/ 25 w 77" name="T14"/>
                <a:gd fmla="*/ 47 h 113" name="T15"/>
                <a:gd fmla="*/ 20 w 77" name="T16"/>
                <a:gd fmla="*/ 37 h 113" name="T17"/>
                <a:gd fmla="*/ 12 w 77" name="T18"/>
                <a:gd fmla="*/ 108 h 113" name="T19"/>
                <a:gd fmla="*/ 66 w 77" name="T20"/>
                <a:gd fmla="*/ 108 h 113" name="T21"/>
                <a:gd fmla="*/ 63 w 77" name="T22"/>
                <a:gd fmla="*/ 113 h 113" name="T23"/>
                <a:gd fmla="*/ 15 w 77" name="T24"/>
                <a:gd fmla="*/ 113 h 113" name="T25"/>
                <a:gd fmla="*/ 12 w 77" name="T26"/>
                <a:gd fmla="*/ 108 h 113" name="T27"/>
                <a:gd fmla="*/ 69 w 77" name="T28"/>
                <a:gd fmla="*/ 67 h 113" name="T29"/>
                <a:gd fmla="*/ 75 w 77" name="T30"/>
                <a:gd fmla="*/ 90 h 113" name="T31"/>
                <a:gd fmla="*/ 67 w 77" name="T32"/>
                <a:gd fmla="*/ 104 h 113" name="T33"/>
                <a:gd fmla="*/ 65 w 77" name="T34"/>
                <a:gd fmla="*/ 104 h 113" name="T35"/>
                <a:gd fmla="*/ 65 w 77" name="T36"/>
                <a:gd fmla="*/ 73 h 113" name="T37"/>
                <a:gd fmla="*/ 41 w 77" name="T38"/>
                <a:gd fmla="*/ 73 h 113" name="T39"/>
                <a:gd fmla="*/ 48 w 77" name="T40"/>
                <a:gd fmla="*/ 57 h 113" name="T41"/>
                <a:gd fmla="*/ 50 w 77" name="T42"/>
                <a:gd fmla="*/ 55 h 113" name="T43"/>
                <a:gd fmla="*/ 64 w 77" name="T44"/>
                <a:gd fmla="*/ 58 h 113" name="T45"/>
                <a:gd fmla="*/ 65 w 77" name="T46"/>
                <a:gd fmla="*/ 58 h 113" name="T47"/>
                <a:gd fmla="*/ 65 w 77" name="T48"/>
                <a:gd fmla="*/ 59 h 113" name="T49"/>
                <a:gd fmla="*/ 69 w 77" name="T50"/>
                <a:gd fmla="*/ 68 h 113" name="T51"/>
                <a:gd fmla="*/ 69 w 77" name="T52"/>
                <a:gd fmla="*/ 67 h 113" name="T53"/>
                <a:gd fmla="*/ 13 w 77" name="T54"/>
                <a:gd fmla="*/ 104 h 113" name="T55"/>
                <a:gd fmla="*/ 10 w 77" name="T56"/>
                <a:gd fmla="*/ 104 h 113" name="T57"/>
                <a:gd fmla="*/ 2 w 77" name="T58"/>
                <a:gd fmla="*/ 90 h 113" name="T59"/>
                <a:gd fmla="*/ 8 w 77" name="T60"/>
                <a:gd fmla="*/ 67 h 113" name="T61"/>
                <a:gd fmla="*/ 13 w 77" name="T62"/>
                <a:gd fmla="*/ 58 h 113" name="T63"/>
                <a:gd fmla="*/ 13 w 77" name="T64"/>
                <a:gd fmla="*/ 58 h 113" name="T65"/>
                <a:gd fmla="*/ 14 w 77" name="T66"/>
                <a:gd fmla="*/ 58 h 113" name="T67"/>
                <a:gd fmla="*/ 27 w 77" name="T68"/>
                <a:gd fmla="*/ 55 h 113" name="T69"/>
                <a:gd fmla="*/ 29 w 77" name="T70"/>
                <a:gd fmla="*/ 57 h 113" name="T71"/>
                <a:gd fmla="*/ 37 w 77" name="T72"/>
                <a:gd fmla="*/ 73 h 113" name="T73"/>
                <a:gd fmla="*/ 13 w 77" name="T74"/>
                <a:gd fmla="*/ 73 h 113" name="T75"/>
                <a:gd fmla="*/ 13 w 77" name="T76"/>
                <a:gd fmla="*/ 104 h 11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3" w="77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19672" y="2643759"/>
              <a:ext cx="809981" cy="39188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资深设计师</a:t>
              </a:r>
            </a:p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郝幸福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115616" y="3120812"/>
              <a:ext cx="2095065" cy="67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请在此处输入您的文本，或者复制您的文本粘贴到此处请在此处输入您的文本，或者复制您的文本粘贴到此处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91081" y="1987471"/>
            <a:ext cx="2936728" cy="3372706"/>
            <a:chOff x="3560642" y="1419622"/>
            <a:chExt cx="2095065" cy="2409076"/>
          </a:xfrm>
        </p:grpSpPr>
        <p:sp>
          <p:nvSpPr>
            <p:cNvPr id="33" name="矩形 32"/>
            <p:cNvSpPr/>
            <p:nvPr/>
          </p:nvSpPr>
          <p:spPr>
            <a:xfrm>
              <a:off x="3653546" y="1419622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Freeform 166"/>
            <p:cNvSpPr>
              <a:spLocks noEditPoints="1"/>
            </p:cNvSpPr>
            <p:nvPr/>
          </p:nvSpPr>
          <p:spPr bwMode="auto">
            <a:xfrm>
              <a:off x="4358327" y="1534939"/>
              <a:ext cx="592598" cy="871048"/>
            </a:xfrm>
            <a:custGeom>
              <a:gdLst>
                <a:gd fmla="*/ 20 w 77" name="T0"/>
                <a:gd fmla="*/ 37 h 113" name="T1"/>
                <a:gd fmla="*/ 20 w 77" name="T2"/>
                <a:gd fmla="*/ 12 h 113" name="T3"/>
                <a:gd fmla="*/ 57 w 77" name="T4"/>
                <a:gd fmla="*/ 12 h 113" name="T5"/>
                <a:gd fmla="*/ 56 w 77" name="T6"/>
                <a:gd fmla="*/ 36 h 113" name="T7"/>
                <a:gd fmla="*/ 52 w 77" name="T8"/>
                <a:gd fmla="*/ 47 h 113" name="T9"/>
                <a:gd fmla="*/ 38 w 77" name="T10"/>
                <a:gd fmla="*/ 54 h 113" name="T11"/>
                <a:gd fmla="*/ 38 w 77" name="T12"/>
                <a:gd fmla="*/ 54 h 113" name="T13"/>
                <a:gd fmla="*/ 25 w 77" name="T14"/>
                <a:gd fmla="*/ 47 h 113" name="T15"/>
                <a:gd fmla="*/ 20 w 77" name="T16"/>
                <a:gd fmla="*/ 37 h 113" name="T17"/>
                <a:gd fmla="*/ 12 w 77" name="T18"/>
                <a:gd fmla="*/ 108 h 113" name="T19"/>
                <a:gd fmla="*/ 66 w 77" name="T20"/>
                <a:gd fmla="*/ 108 h 113" name="T21"/>
                <a:gd fmla="*/ 63 w 77" name="T22"/>
                <a:gd fmla="*/ 113 h 113" name="T23"/>
                <a:gd fmla="*/ 15 w 77" name="T24"/>
                <a:gd fmla="*/ 113 h 113" name="T25"/>
                <a:gd fmla="*/ 12 w 77" name="T26"/>
                <a:gd fmla="*/ 108 h 113" name="T27"/>
                <a:gd fmla="*/ 69 w 77" name="T28"/>
                <a:gd fmla="*/ 67 h 113" name="T29"/>
                <a:gd fmla="*/ 75 w 77" name="T30"/>
                <a:gd fmla="*/ 90 h 113" name="T31"/>
                <a:gd fmla="*/ 67 w 77" name="T32"/>
                <a:gd fmla="*/ 104 h 113" name="T33"/>
                <a:gd fmla="*/ 65 w 77" name="T34"/>
                <a:gd fmla="*/ 104 h 113" name="T35"/>
                <a:gd fmla="*/ 65 w 77" name="T36"/>
                <a:gd fmla="*/ 73 h 113" name="T37"/>
                <a:gd fmla="*/ 41 w 77" name="T38"/>
                <a:gd fmla="*/ 73 h 113" name="T39"/>
                <a:gd fmla="*/ 48 w 77" name="T40"/>
                <a:gd fmla="*/ 57 h 113" name="T41"/>
                <a:gd fmla="*/ 50 w 77" name="T42"/>
                <a:gd fmla="*/ 55 h 113" name="T43"/>
                <a:gd fmla="*/ 64 w 77" name="T44"/>
                <a:gd fmla="*/ 58 h 113" name="T45"/>
                <a:gd fmla="*/ 65 w 77" name="T46"/>
                <a:gd fmla="*/ 58 h 113" name="T47"/>
                <a:gd fmla="*/ 65 w 77" name="T48"/>
                <a:gd fmla="*/ 59 h 113" name="T49"/>
                <a:gd fmla="*/ 69 w 77" name="T50"/>
                <a:gd fmla="*/ 68 h 113" name="T51"/>
                <a:gd fmla="*/ 69 w 77" name="T52"/>
                <a:gd fmla="*/ 67 h 113" name="T53"/>
                <a:gd fmla="*/ 13 w 77" name="T54"/>
                <a:gd fmla="*/ 104 h 113" name="T55"/>
                <a:gd fmla="*/ 10 w 77" name="T56"/>
                <a:gd fmla="*/ 104 h 113" name="T57"/>
                <a:gd fmla="*/ 2 w 77" name="T58"/>
                <a:gd fmla="*/ 90 h 113" name="T59"/>
                <a:gd fmla="*/ 8 w 77" name="T60"/>
                <a:gd fmla="*/ 67 h 113" name="T61"/>
                <a:gd fmla="*/ 13 w 77" name="T62"/>
                <a:gd fmla="*/ 58 h 113" name="T63"/>
                <a:gd fmla="*/ 13 w 77" name="T64"/>
                <a:gd fmla="*/ 58 h 113" name="T65"/>
                <a:gd fmla="*/ 14 w 77" name="T66"/>
                <a:gd fmla="*/ 58 h 113" name="T67"/>
                <a:gd fmla="*/ 27 w 77" name="T68"/>
                <a:gd fmla="*/ 55 h 113" name="T69"/>
                <a:gd fmla="*/ 29 w 77" name="T70"/>
                <a:gd fmla="*/ 57 h 113" name="T71"/>
                <a:gd fmla="*/ 37 w 77" name="T72"/>
                <a:gd fmla="*/ 73 h 113" name="T73"/>
                <a:gd fmla="*/ 13 w 77" name="T74"/>
                <a:gd fmla="*/ 73 h 113" name="T75"/>
                <a:gd fmla="*/ 13 w 77" name="T76"/>
                <a:gd fmla="*/ 104 h 11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3" w="77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64698" y="2643759"/>
              <a:ext cx="809981" cy="39188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资深设计师</a:t>
              </a:r>
            </a:p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乔帮主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560643" y="3120812"/>
              <a:ext cx="2095065" cy="67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请在此处输入您的文本，或者复制您的文本粘贴到此处请在此处输入您的文本，或者复制您的文本粘贴到此处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20531" y="1968917"/>
            <a:ext cx="2936728" cy="3372706"/>
            <a:chOff x="6078555" y="1406369"/>
            <a:chExt cx="2095065" cy="2409076"/>
          </a:xfrm>
        </p:grpSpPr>
        <p:sp>
          <p:nvSpPr>
            <p:cNvPr id="44" name="矩形 43"/>
            <p:cNvSpPr/>
            <p:nvPr/>
          </p:nvSpPr>
          <p:spPr>
            <a:xfrm>
              <a:off x="6171459" y="1406369"/>
              <a:ext cx="2002161" cy="11016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Freeform 166"/>
            <p:cNvSpPr>
              <a:spLocks noEditPoints="1"/>
            </p:cNvSpPr>
            <p:nvPr/>
          </p:nvSpPr>
          <p:spPr bwMode="auto">
            <a:xfrm>
              <a:off x="6876240" y="1521686"/>
              <a:ext cx="592598" cy="871048"/>
            </a:xfrm>
            <a:custGeom>
              <a:gdLst>
                <a:gd fmla="*/ 20 w 77" name="T0"/>
                <a:gd fmla="*/ 37 h 113" name="T1"/>
                <a:gd fmla="*/ 20 w 77" name="T2"/>
                <a:gd fmla="*/ 12 h 113" name="T3"/>
                <a:gd fmla="*/ 57 w 77" name="T4"/>
                <a:gd fmla="*/ 12 h 113" name="T5"/>
                <a:gd fmla="*/ 56 w 77" name="T6"/>
                <a:gd fmla="*/ 36 h 113" name="T7"/>
                <a:gd fmla="*/ 52 w 77" name="T8"/>
                <a:gd fmla="*/ 47 h 113" name="T9"/>
                <a:gd fmla="*/ 38 w 77" name="T10"/>
                <a:gd fmla="*/ 54 h 113" name="T11"/>
                <a:gd fmla="*/ 38 w 77" name="T12"/>
                <a:gd fmla="*/ 54 h 113" name="T13"/>
                <a:gd fmla="*/ 25 w 77" name="T14"/>
                <a:gd fmla="*/ 47 h 113" name="T15"/>
                <a:gd fmla="*/ 20 w 77" name="T16"/>
                <a:gd fmla="*/ 37 h 113" name="T17"/>
                <a:gd fmla="*/ 12 w 77" name="T18"/>
                <a:gd fmla="*/ 108 h 113" name="T19"/>
                <a:gd fmla="*/ 66 w 77" name="T20"/>
                <a:gd fmla="*/ 108 h 113" name="T21"/>
                <a:gd fmla="*/ 63 w 77" name="T22"/>
                <a:gd fmla="*/ 113 h 113" name="T23"/>
                <a:gd fmla="*/ 15 w 77" name="T24"/>
                <a:gd fmla="*/ 113 h 113" name="T25"/>
                <a:gd fmla="*/ 12 w 77" name="T26"/>
                <a:gd fmla="*/ 108 h 113" name="T27"/>
                <a:gd fmla="*/ 69 w 77" name="T28"/>
                <a:gd fmla="*/ 67 h 113" name="T29"/>
                <a:gd fmla="*/ 75 w 77" name="T30"/>
                <a:gd fmla="*/ 90 h 113" name="T31"/>
                <a:gd fmla="*/ 67 w 77" name="T32"/>
                <a:gd fmla="*/ 104 h 113" name="T33"/>
                <a:gd fmla="*/ 65 w 77" name="T34"/>
                <a:gd fmla="*/ 104 h 113" name="T35"/>
                <a:gd fmla="*/ 65 w 77" name="T36"/>
                <a:gd fmla="*/ 73 h 113" name="T37"/>
                <a:gd fmla="*/ 41 w 77" name="T38"/>
                <a:gd fmla="*/ 73 h 113" name="T39"/>
                <a:gd fmla="*/ 48 w 77" name="T40"/>
                <a:gd fmla="*/ 57 h 113" name="T41"/>
                <a:gd fmla="*/ 50 w 77" name="T42"/>
                <a:gd fmla="*/ 55 h 113" name="T43"/>
                <a:gd fmla="*/ 64 w 77" name="T44"/>
                <a:gd fmla="*/ 58 h 113" name="T45"/>
                <a:gd fmla="*/ 65 w 77" name="T46"/>
                <a:gd fmla="*/ 58 h 113" name="T47"/>
                <a:gd fmla="*/ 65 w 77" name="T48"/>
                <a:gd fmla="*/ 59 h 113" name="T49"/>
                <a:gd fmla="*/ 69 w 77" name="T50"/>
                <a:gd fmla="*/ 68 h 113" name="T51"/>
                <a:gd fmla="*/ 69 w 77" name="T52"/>
                <a:gd fmla="*/ 67 h 113" name="T53"/>
                <a:gd fmla="*/ 13 w 77" name="T54"/>
                <a:gd fmla="*/ 104 h 113" name="T55"/>
                <a:gd fmla="*/ 10 w 77" name="T56"/>
                <a:gd fmla="*/ 104 h 113" name="T57"/>
                <a:gd fmla="*/ 2 w 77" name="T58"/>
                <a:gd fmla="*/ 90 h 113" name="T59"/>
                <a:gd fmla="*/ 8 w 77" name="T60"/>
                <a:gd fmla="*/ 67 h 113" name="T61"/>
                <a:gd fmla="*/ 13 w 77" name="T62"/>
                <a:gd fmla="*/ 58 h 113" name="T63"/>
                <a:gd fmla="*/ 13 w 77" name="T64"/>
                <a:gd fmla="*/ 58 h 113" name="T65"/>
                <a:gd fmla="*/ 14 w 77" name="T66"/>
                <a:gd fmla="*/ 58 h 113" name="T67"/>
                <a:gd fmla="*/ 27 w 77" name="T68"/>
                <a:gd fmla="*/ 55 h 113" name="T69"/>
                <a:gd fmla="*/ 29 w 77" name="T70"/>
                <a:gd fmla="*/ 57 h 113" name="T71"/>
                <a:gd fmla="*/ 37 w 77" name="T72"/>
                <a:gd fmla="*/ 73 h 113" name="T73"/>
                <a:gd fmla="*/ 13 w 77" name="T74"/>
                <a:gd fmla="*/ 73 h 113" name="T75"/>
                <a:gd fmla="*/ 13 w 77" name="T76"/>
                <a:gd fmla="*/ 104 h 11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3" w="77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82612" y="2630505"/>
              <a:ext cx="809981" cy="39188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资深设计师</a:t>
              </a:r>
            </a:p>
            <a:p>
              <a:r>
                <a:rPr altLang="en-US" lang="zh-CN" sz="1500">
                  <a:latin charset="-122" pitchFamily="34" typeface="微软雅黑"/>
                  <a:ea charset="-122" pitchFamily="34" typeface="微软雅黑"/>
                </a:rPr>
                <a:t>横完美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078554" y="3107559"/>
              <a:ext cx="2095065" cy="67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请在此处输入您的文本，或者复制您的文本粘贴到此处请在此处输入您的文本，或者复制您的文本粘贴到此处</a:t>
              </a:r>
            </a:p>
          </p:txBody>
        </p:sp>
      </p:grpSp>
    </p:spTree>
    <p:extLst>
      <p:ext uri="{BB962C8B-B14F-4D97-AF65-F5344CB8AC3E}">
        <p14:creationId val="2359111871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28808" y="1230454"/>
            <a:ext cx="8691452" cy="3199757"/>
          </a:xfrm>
          <a:prstGeom prst="rect">
            <a:avLst/>
          </a:prstGeom>
          <a:effectLst>
            <a:reflection algn="bl" blurRad="6350" dir="5400000" endA="300" endPos="35000" rotWithShape="0" stA="52000" sy="-100000"/>
          </a:effectLst>
        </p:spPr>
      </p:pic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sp>
        <p:nvSpPr>
          <p:cNvPr id="23" name="矩形 22"/>
          <p:cNvSpPr/>
          <p:nvPr/>
        </p:nvSpPr>
        <p:spPr>
          <a:xfrm>
            <a:off x="3775558" y="5298429"/>
            <a:ext cx="7416824" cy="853436"/>
          </a:xfrm>
          <a:prstGeom prst="rect">
            <a:avLst/>
          </a:prstGeom>
        </p:spPr>
        <p:txBody>
          <a:bodyPr bIns="45718" lIns="91437" rIns="91437" tIns="45718" wrap="square">
            <a:spAutoFit/>
          </a:bodyPr>
          <a:lstStyle/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在都市繁华与宣泄中，每天为工作于生活忙碌着......</a:t>
            </a:r>
          </a:p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在城市中一座座高达的楼宇建筑，职场与人际的交往中奔波。使人更希望追溯那一份质朴的安静与别具一格的生活方式，更依赖于只有家可给予真正归所的感觉。</a:t>
            </a:r>
          </a:p>
          <a:p>
            <a:pPr indent="-171444" marL="171444">
              <a:buFont charset="2" pitchFamily="2" typeface="Wingdings"/>
              <a:buChar char="l"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在兰腾，每一件设计作品都是高度融入了加的感觉的杰作，在兰腾的作品里，处处凝练着各式各样艺术的精华——我们早已将经典融入了生活、融入了家......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8807" y="4608563"/>
            <a:ext cx="2305696" cy="646276"/>
          </a:xfrm>
          <a:prstGeom prst="rect">
            <a:avLst/>
          </a:prstGeom>
          <a:noFill/>
        </p:spPr>
        <p:txBody>
          <a:bodyPr bIns="64058" lIns="128117" rIns="128117" rtlCol="0" tIns="64058" wrap="none">
            <a:spAutoFit/>
          </a:bodyPr>
          <a:lstStyle/>
          <a:p>
            <a:r>
              <a:rPr altLang="en-US" lang="zh-CN" sz="3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  <a:sym typeface="Wingdings"/>
              </a:rPr>
              <a:t>定义简约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730" l="54220" r="22481" t="19529"/>
          <a:stretch>
            <a:fillRect/>
          </a:stretch>
        </p:blipFill>
        <p:spPr>
          <a:xfrm>
            <a:off x="655374" y="1230454"/>
            <a:ext cx="2980926" cy="4864411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4660" y="374492"/>
            <a:ext cx="2116285" cy="672302"/>
            <a:chOff x="7570904" y="4495987"/>
            <a:chExt cx="1705586" cy="5425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570904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</p:spTree>
    <p:extLst>
      <p:ext uri="{BB962C8B-B14F-4D97-AF65-F5344CB8AC3E}">
        <p14:creationId val="43214517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GN5"/>
          <p:cNvSpPr>
            <a:spLocks noChangeArrowheads="1"/>
          </p:cNvSpPr>
          <p:nvPr/>
        </p:nvSpPr>
        <p:spPr bwMode="gray">
          <a:xfrm>
            <a:off x="11092669" y="374491"/>
            <a:ext cx="1428124" cy="461670"/>
          </a:xfrm>
          <a:custGeom>
            <a:rect b="b" l="l" r="r" t="t"/>
            <a:pathLst>
              <a:path h="619125" w="1912938">
                <a:moveTo>
                  <a:pt x="0" y="0"/>
                </a:moveTo>
                <a:lnTo>
                  <a:pt x="1912938" y="0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联系我们</a:t>
            </a:r>
          </a:p>
        </p:txBody>
      </p:sp>
      <p:sp>
        <p:nvSpPr>
          <p:cNvPr id="6" name="KSO_GN4"/>
          <p:cNvSpPr>
            <a:spLocks noChangeArrowheads="1"/>
          </p:cNvSpPr>
          <p:nvPr/>
        </p:nvSpPr>
        <p:spPr bwMode="gray">
          <a:xfrm>
            <a:off x="9607970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案例赏析</a:t>
            </a:r>
          </a:p>
        </p:txBody>
      </p:sp>
      <p:sp>
        <p:nvSpPr>
          <p:cNvPr id="7" name="KSO_GN3"/>
          <p:cNvSpPr>
            <a:spLocks noChangeArrowheads="1"/>
          </p:cNvSpPr>
          <p:nvPr/>
        </p:nvSpPr>
        <p:spPr bwMode="gray">
          <a:xfrm>
            <a:off x="8124653" y="374491"/>
            <a:ext cx="1534371" cy="461670"/>
          </a:xfrm>
          <a:custGeom>
            <a:rect b="b" l="l" r="r" t="t"/>
            <a:pathLst>
              <a:path h="619125" w="2053431">
                <a:moveTo>
                  <a:pt x="0" y="0"/>
                </a:moveTo>
                <a:lnTo>
                  <a:pt x="1912938" y="0"/>
                </a:lnTo>
                <a:lnTo>
                  <a:pt x="1912938" y="207229"/>
                </a:lnTo>
                <a:lnTo>
                  <a:pt x="2053431" y="313718"/>
                </a:lnTo>
                <a:lnTo>
                  <a:pt x="1912938" y="420207"/>
                </a:lnTo>
                <a:lnTo>
                  <a:pt x="1912938" y="619125"/>
                </a:lnTo>
                <a:lnTo>
                  <a:pt x="0" y="619125"/>
                </a:lnTo>
                <a:lnTo>
                  <a:pt x="0" y="438859"/>
                </a:lnTo>
                <a:lnTo>
                  <a:pt x="165100" y="313718"/>
                </a:lnTo>
                <a:lnTo>
                  <a:pt x="0" y="18857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4058" lIns="128117" rIns="128117" tIns="64058"/>
          <a:lstStyle/>
          <a:p>
            <a:pPr algn="ctr">
              <a:lnSpc>
                <a:spcPct val="120000"/>
              </a:lnSpc>
              <a:defRPr/>
            </a:pPr>
            <a:r>
              <a:rPr altLang="en-US" b="1" lang="zh-CN" sz="15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关于我们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904054" y="374492"/>
            <a:ext cx="2116285" cy="672302"/>
            <a:chOff x="7570904" y="4495987"/>
            <a:chExt cx="1705586" cy="5425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2549" y="4495987"/>
              <a:ext cx="1192696" cy="3438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570905" y="4839806"/>
              <a:ext cx="1625120" cy="196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心随环境而变为你打造心的空间!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 flipH="1">
            <a:off x="4894694" y="0"/>
            <a:ext cx="0" cy="720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10" y="0"/>
            <a:ext cx="4761791" cy="7200900"/>
          </a:xfrm>
          <a:prstGeom prst="rect">
            <a:avLst/>
          </a:prstGeom>
        </p:spPr>
      </p:pic>
      <p:pic>
        <p:nvPicPr>
          <p:cNvPr descr="d:\users\administrator\appdata\roaming\360se6\User Data\temp\07.jpg" id="614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786"/>
          <a:stretch>
            <a:fillRect/>
          </a:stretch>
        </p:blipFill>
        <p:spPr bwMode="auto">
          <a:xfrm>
            <a:off x="5153621" y="1495176"/>
            <a:ext cx="3542943" cy="208721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administrator\appdata\roaming\360se6\User Data\temp\05.jpg" id="6148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7409" l="8893" r="5123"/>
          <a:stretch>
            <a:fillRect/>
          </a:stretch>
        </p:blipFill>
        <p:spPr bwMode="auto">
          <a:xfrm>
            <a:off x="8891840" y="1495177"/>
            <a:ext cx="3321913" cy="20608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users\administrator\appdata\roaming\360se6\User Data\temp\20130822_89132c7b7aeacc858791eqef589v4z55.jpg" id="615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9818"/>
          <a:stretch>
            <a:fillRect/>
          </a:stretch>
        </p:blipFill>
        <p:spPr bwMode="auto">
          <a:xfrm>
            <a:off x="5172438" y="3701262"/>
            <a:ext cx="3524126" cy="20926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8891839" y="3811359"/>
            <a:ext cx="4744002" cy="1408276"/>
          </a:xfrm>
          <a:prstGeom prst="rect">
            <a:avLst/>
          </a:prstGeom>
        </p:spPr>
        <p:txBody>
          <a:bodyPr bIns="64058" lIns="128117" rIns="128117" tIns="64058" wrap="square">
            <a:spAutoFit/>
          </a:bodyPr>
          <a:lstStyle/>
          <a:p>
            <a:r>
              <a:rPr altLang="zh-CN" b="1" lang="en-US" sz="8400">
                <a:solidFill>
                  <a:srgbClr val="C00000"/>
                </a:solidFill>
                <a:latin charset="-127" pitchFamily="49" typeface="BatangChe"/>
                <a:ea charset="-127" pitchFamily="49" typeface="BatangChe"/>
              </a:rPr>
              <a:t>HOME </a:t>
            </a:r>
          </a:p>
        </p:txBody>
      </p:sp>
      <p:sp>
        <p:nvSpPr>
          <p:cNvPr id="27" name="矩形 26"/>
          <p:cNvSpPr/>
          <p:nvPr/>
        </p:nvSpPr>
        <p:spPr>
          <a:xfrm>
            <a:off x="8891839" y="4874755"/>
            <a:ext cx="2383484" cy="55483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zh-CN" lang="en-US" sz="2800">
                <a:solidFill>
                  <a:schemeClr val="bg1">
                    <a:lumMod val="50000"/>
                  </a:schemeClr>
                </a:solidFill>
                <a:latin charset="-127" pitchFamily="49" typeface="BatangChe"/>
                <a:ea charset="-127" pitchFamily="49" typeface="BatangChe"/>
              </a:rPr>
              <a:t>DECORATION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8891842" y="5434909"/>
            <a:ext cx="3005784" cy="356716"/>
          </a:xfrm>
          <a:prstGeom prst="rect">
            <a:avLst/>
          </a:prstGeom>
        </p:spPr>
        <p:txBody>
          <a:bodyPr bIns="64058" lIns="128117" rIns="128117" tIns="64058" wrap="none">
            <a:spAutoFit/>
          </a:bodyPr>
          <a:lstStyle/>
          <a:p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心随环境而变为你打造心的空间!</a:t>
            </a:r>
          </a:p>
        </p:txBody>
      </p:sp>
    </p:spTree>
    <p:extLst>
      <p:ext uri="{BB962C8B-B14F-4D97-AF65-F5344CB8AC3E}">
        <p14:creationId val="14745346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44c05faddabeaca7239f6e95043463f4ac3078"/>
  <p:tag name="ISPRING_SCORM_PASSING_SCORE" val="100.0000000000"/>
  <p:tag name="ISPRING_SCORM_RATE_QUIZZES" val="0"/>
  <p:tag name="ISPRING_SCORM_RATE_SLIDES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141</Paragraphs>
  <Slides>13</Slides>
  <Notes>13</Notes>
  <TotalTime>236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4">
      <vt:lpstr>Arial</vt:lpstr>
      <vt:lpstr>Calibri</vt:lpstr>
      <vt:lpstr>Calibri Light</vt:lpstr>
      <vt:lpstr>BatangChe</vt:lpstr>
      <vt:lpstr>微软雅黑</vt:lpstr>
      <vt:lpstr>Wingdings</vt:lpstr>
      <vt:lpstr>DotumChe</vt:lpstr>
      <vt:lpstr>Kozuka Gothic Pro L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2015-01-15T07:28:41Z</dcterms:created>
  <cp:lastModifiedBy>Administrator</cp:lastModifiedBy>
  <dcterms:modified xsi:type="dcterms:W3CDTF">2021-08-20T10:59:26Z</dcterms:modified>
  <cp:revision>61</cp:revision>
  <dc:title>PowerPoint 演示文稿</dc:title>
</cp:coreProperties>
</file>